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312" r:id="rId2"/>
    <p:sldId id="787" r:id="rId3"/>
    <p:sldId id="755" r:id="rId4"/>
    <p:sldId id="259" r:id="rId5"/>
    <p:sldId id="757" r:id="rId6"/>
    <p:sldId id="271" r:id="rId7"/>
    <p:sldId id="783" r:id="rId8"/>
    <p:sldId id="784" r:id="rId9"/>
    <p:sldId id="399" r:id="rId10"/>
    <p:sldId id="774" r:id="rId11"/>
    <p:sldId id="780" r:id="rId12"/>
    <p:sldId id="437" r:id="rId13"/>
    <p:sldId id="284" r:id="rId14"/>
    <p:sldId id="423" r:id="rId15"/>
    <p:sldId id="434" r:id="rId16"/>
    <p:sldId id="786" r:id="rId17"/>
    <p:sldId id="374" r:id="rId18"/>
    <p:sldId id="422" r:id="rId19"/>
    <p:sldId id="430" r:id="rId20"/>
    <p:sldId id="424" r:id="rId21"/>
    <p:sldId id="773" r:id="rId22"/>
    <p:sldId id="775" r:id="rId23"/>
    <p:sldId id="776" r:id="rId24"/>
    <p:sldId id="257" r:id="rId25"/>
    <p:sldId id="770" r:id="rId26"/>
    <p:sldId id="777" r:id="rId27"/>
    <p:sldId id="768" r:id="rId28"/>
    <p:sldId id="788" r:id="rId29"/>
    <p:sldId id="427" r:id="rId30"/>
    <p:sldId id="341" r:id="rId31"/>
    <p:sldId id="264"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31"/>
    <p:restoredTop sz="94247"/>
  </p:normalViewPr>
  <p:slideViewPr>
    <p:cSldViewPr snapToGrid="0">
      <p:cViewPr varScale="1">
        <p:scale>
          <a:sx n="120" d="100"/>
          <a:sy n="120" d="100"/>
        </p:scale>
        <p:origin x="1288"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8E8E34-8576-8F48-8A93-5D9FED34D9D4}" type="datetimeFigureOut">
              <a:rPr lang="en-US" smtClean="0"/>
              <a:t>6/28/25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1B652-B914-204C-A724-1381FF6C2B4C}" type="slidenum">
              <a:rPr lang="en-US" smtClean="0"/>
              <a:t>‹#›</a:t>
            </a:fld>
            <a:endParaRPr lang="en-US"/>
          </a:p>
        </p:txBody>
      </p:sp>
    </p:spTree>
    <p:extLst>
      <p:ext uri="{BB962C8B-B14F-4D97-AF65-F5344CB8AC3E}">
        <p14:creationId xmlns:p14="http://schemas.microsoft.com/office/powerpoint/2010/main" val="366617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054CC0-FA62-4745-B3AC-38701FA91A31}" type="slidenum">
              <a:rPr lang="en-US" smtClean="0"/>
              <a:t>1</a:t>
            </a:fld>
            <a:endParaRPr lang="en-US"/>
          </a:p>
        </p:txBody>
      </p:sp>
    </p:spTree>
    <p:extLst>
      <p:ext uri="{BB962C8B-B14F-4D97-AF65-F5344CB8AC3E}">
        <p14:creationId xmlns:p14="http://schemas.microsoft.com/office/powerpoint/2010/main" val="929747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9E5C6-89F5-337E-BAFB-7C7F65402EA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53B78E2-3241-136E-9D3D-726FE0C8B9B7}"/>
              </a:ext>
            </a:extLst>
          </p:cNvPr>
          <p:cNvSpPr>
            <a:spLocks noGrp="1" noChangeArrowheads="1"/>
          </p:cNvSpPr>
          <p:nvPr>
            <p:ph type="sldNum" sz="quarter" idx="5"/>
          </p:nvPr>
        </p:nvSpPr>
        <p:spPr>
          <a:ln/>
        </p:spPr>
        <p:txBody>
          <a:bodyPr/>
          <a:lstStyle/>
          <a:p>
            <a:fld id="{765C0ADA-C542-0D4C-820B-C22A908CBDEC}" type="slidenum">
              <a:rPr lang="en-US"/>
              <a:pPr/>
              <a:t>2</a:t>
            </a:fld>
            <a:endParaRPr lang="en-US"/>
          </a:p>
        </p:txBody>
      </p:sp>
      <p:sp>
        <p:nvSpPr>
          <p:cNvPr id="571394" name="Rectangle 2">
            <a:extLst>
              <a:ext uri="{FF2B5EF4-FFF2-40B4-BE49-F238E27FC236}">
                <a16:creationId xmlns:a16="http://schemas.microsoft.com/office/drawing/2014/main" id="{D2661889-F3F3-0A5D-05E3-96FE1B8B768A}"/>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71395" name="Rectangle 3">
            <a:extLst>
              <a:ext uri="{FF2B5EF4-FFF2-40B4-BE49-F238E27FC236}">
                <a16:creationId xmlns:a16="http://schemas.microsoft.com/office/drawing/2014/main" id="{2E5FAC16-9ABA-2A5F-C547-8359B841F8B9}"/>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10122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FF67DB-68A4-284A-A6F4-A3627F7EBA46}" type="slidenum">
              <a:rPr lang="en-US"/>
              <a:pPr/>
              <a:t>30</a:t>
            </a:fld>
            <a:endParaRPr lang="en-US"/>
          </a:p>
        </p:txBody>
      </p:sp>
      <p:sp>
        <p:nvSpPr>
          <p:cNvPr id="1863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86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66778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6A308C-E863-194F-8B4B-86A24F24E18E}" type="datetimeFigureOut">
              <a:rPr lang="en-US" smtClean="0"/>
              <a:t>6/28/25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F954B9-2A7B-9C4F-A328-CE065A970206}" type="slidenum">
              <a:rPr lang="en-US" smtClean="0"/>
              <a:t>‹#›</a:t>
            </a:fld>
            <a:endParaRPr lang="en-US"/>
          </a:p>
        </p:txBody>
      </p:sp>
    </p:spTree>
    <p:extLst>
      <p:ext uri="{BB962C8B-B14F-4D97-AF65-F5344CB8AC3E}">
        <p14:creationId xmlns:p14="http://schemas.microsoft.com/office/powerpoint/2010/main" val="1876018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6A308C-E863-194F-8B4B-86A24F24E18E}" type="datetimeFigureOut">
              <a:rPr lang="en-US" smtClean="0"/>
              <a:t>6/28/25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F954B9-2A7B-9C4F-A328-CE065A970206}" type="slidenum">
              <a:rPr lang="en-US" smtClean="0"/>
              <a:t>‹#›</a:t>
            </a:fld>
            <a:endParaRPr lang="en-US"/>
          </a:p>
        </p:txBody>
      </p:sp>
    </p:spTree>
    <p:extLst>
      <p:ext uri="{BB962C8B-B14F-4D97-AF65-F5344CB8AC3E}">
        <p14:creationId xmlns:p14="http://schemas.microsoft.com/office/powerpoint/2010/main" val="364027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6A308C-E863-194F-8B4B-86A24F24E18E}" type="datetimeFigureOut">
              <a:rPr lang="en-US" smtClean="0"/>
              <a:t>6/28/25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F954B9-2A7B-9C4F-A328-CE065A970206}" type="slidenum">
              <a:rPr lang="en-US" smtClean="0"/>
              <a:t>‹#›</a:t>
            </a:fld>
            <a:endParaRPr lang="en-US"/>
          </a:p>
        </p:txBody>
      </p:sp>
    </p:spTree>
    <p:extLst>
      <p:ext uri="{BB962C8B-B14F-4D97-AF65-F5344CB8AC3E}">
        <p14:creationId xmlns:p14="http://schemas.microsoft.com/office/powerpoint/2010/main" val="4272108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6A308C-E863-194F-8B4B-86A24F24E18E}" type="datetimeFigureOut">
              <a:rPr lang="en-US" smtClean="0"/>
              <a:t>6/28/25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F954B9-2A7B-9C4F-A328-CE065A970206}" type="slidenum">
              <a:rPr lang="en-US" smtClean="0"/>
              <a:t>‹#›</a:t>
            </a:fld>
            <a:endParaRPr lang="en-US"/>
          </a:p>
        </p:txBody>
      </p:sp>
    </p:spTree>
    <p:extLst>
      <p:ext uri="{BB962C8B-B14F-4D97-AF65-F5344CB8AC3E}">
        <p14:creationId xmlns:p14="http://schemas.microsoft.com/office/powerpoint/2010/main" val="1379259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6A308C-E863-194F-8B4B-86A24F24E18E}" type="datetimeFigureOut">
              <a:rPr lang="en-US" smtClean="0"/>
              <a:t>6/28/25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F954B9-2A7B-9C4F-A328-CE065A970206}" type="slidenum">
              <a:rPr lang="en-US" smtClean="0"/>
              <a:t>‹#›</a:t>
            </a:fld>
            <a:endParaRPr lang="en-US"/>
          </a:p>
        </p:txBody>
      </p:sp>
    </p:spTree>
    <p:extLst>
      <p:ext uri="{BB962C8B-B14F-4D97-AF65-F5344CB8AC3E}">
        <p14:creationId xmlns:p14="http://schemas.microsoft.com/office/powerpoint/2010/main" val="224326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6A308C-E863-194F-8B4B-86A24F24E18E}" type="datetimeFigureOut">
              <a:rPr lang="en-US" smtClean="0"/>
              <a:t>6/28/25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54B9-2A7B-9C4F-A328-CE065A970206}" type="slidenum">
              <a:rPr lang="en-US" smtClean="0"/>
              <a:t>‹#›</a:t>
            </a:fld>
            <a:endParaRPr lang="en-US"/>
          </a:p>
        </p:txBody>
      </p:sp>
    </p:spTree>
    <p:extLst>
      <p:ext uri="{BB962C8B-B14F-4D97-AF65-F5344CB8AC3E}">
        <p14:creationId xmlns:p14="http://schemas.microsoft.com/office/powerpoint/2010/main" val="2513448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6A308C-E863-194F-8B4B-86A24F24E18E}" type="datetimeFigureOut">
              <a:rPr lang="en-US" smtClean="0"/>
              <a:t>6/28/25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F954B9-2A7B-9C4F-A328-CE065A970206}" type="slidenum">
              <a:rPr lang="en-US" smtClean="0"/>
              <a:t>‹#›</a:t>
            </a:fld>
            <a:endParaRPr lang="en-US"/>
          </a:p>
        </p:txBody>
      </p:sp>
    </p:spTree>
    <p:extLst>
      <p:ext uri="{BB962C8B-B14F-4D97-AF65-F5344CB8AC3E}">
        <p14:creationId xmlns:p14="http://schemas.microsoft.com/office/powerpoint/2010/main" val="3338178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6A308C-E863-194F-8B4B-86A24F24E18E}" type="datetimeFigureOut">
              <a:rPr lang="en-US" smtClean="0"/>
              <a:t>6/28/25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F954B9-2A7B-9C4F-A328-CE065A970206}" type="slidenum">
              <a:rPr lang="en-US" smtClean="0"/>
              <a:t>‹#›</a:t>
            </a:fld>
            <a:endParaRPr lang="en-US"/>
          </a:p>
        </p:txBody>
      </p:sp>
    </p:spTree>
    <p:extLst>
      <p:ext uri="{BB962C8B-B14F-4D97-AF65-F5344CB8AC3E}">
        <p14:creationId xmlns:p14="http://schemas.microsoft.com/office/powerpoint/2010/main" val="84409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6A308C-E863-194F-8B4B-86A24F24E18E}" type="datetimeFigureOut">
              <a:rPr lang="en-US" smtClean="0"/>
              <a:t>6/28/25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F954B9-2A7B-9C4F-A328-CE065A970206}" type="slidenum">
              <a:rPr lang="en-US" smtClean="0"/>
              <a:t>‹#›</a:t>
            </a:fld>
            <a:endParaRPr lang="en-US"/>
          </a:p>
        </p:txBody>
      </p:sp>
    </p:spTree>
    <p:extLst>
      <p:ext uri="{BB962C8B-B14F-4D97-AF65-F5344CB8AC3E}">
        <p14:creationId xmlns:p14="http://schemas.microsoft.com/office/powerpoint/2010/main" val="2616711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6A308C-E863-194F-8B4B-86A24F24E18E}" type="datetimeFigureOut">
              <a:rPr lang="en-US" smtClean="0"/>
              <a:t>6/28/25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54B9-2A7B-9C4F-A328-CE065A970206}" type="slidenum">
              <a:rPr lang="en-US" smtClean="0"/>
              <a:t>‹#›</a:t>
            </a:fld>
            <a:endParaRPr lang="en-US"/>
          </a:p>
        </p:txBody>
      </p:sp>
    </p:spTree>
    <p:extLst>
      <p:ext uri="{BB962C8B-B14F-4D97-AF65-F5344CB8AC3E}">
        <p14:creationId xmlns:p14="http://schemas.microsoft.com/office/powerpoint/2010/main" val="2876570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6A308C-E863-194F-8B4B-86A24F24E18E}" type="datetimeFigureOut">
              <a:rPr lang="en-US" smtClean="0"/>
              <a:t>6/28/25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54B9-2A7B-9C4F-A328-CE065A970206}" type="slidenum">
              <a:rPr lang="en-US" smtClean="0"/>
              <a:t>‹#›</a:t>
            </a:fld>
            <a:endParaRPr lang="en-US"/>
          </a:p>
        </p:txBody>
      </p:sp>
    </p:spTree>
    <p:extLst>
      <p:ext uri="{BB962C8B-B14F-4D97-AF65-F5344CB8AC3E}">
        <p14:creationId xmlns:p14="http://schemas.microsoft.com/office/powerpoint/2010/main" val="669581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6A308C-E863-194F-8B4B-86A24F24E18E}" type="datetimeFigureOut">
              <a:rPr lang="en-US" smtClean="0"/>
              <a:t>6/28/25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FF954B9-2A7B-9C4F-A328-CE065A970206}" type="slidenum">
              <a:rPr lang="en-US" smtClean="0"/>
              <a:t>‹#›</a:t>
            </a:fld>
            <a:endParaRPr lang="en-US"/>
          </a:p>
        </p:txBody>
      </p:sp>
    </p:spTree>
    <p:extLst>
      <p:ext uri="{BB962C8B-B14F-4D97-AF65-F5344CB8AC3E}">
        <p14:creationId xmlns:p14="http://schemas.microsoft.com/office/powerpoint/2010/main" val="4152126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12.emf"/><Relationship Id="rId7" Type="http://schemas.openxmlformats.org/officeDocument/2006/relationships/image" Target="../media/image14.emf"/><Relationship Id="rId2" Type="http://schemas.openxmlformats.org/officeDocument/2006/relationships/oleObject" Target="../embeddings/oleObject3.bin"/><Relationship Id="rId1" Type="http://schemas.openxmlformats.org/officeDocument/2006/relationships/slideLayout" Target="../slideLayouts/slideLayout7.xml"/><Relationship Id="rId6" Type="http://schemas.openxmlformats.org/officeDocument/2006/relationships/oleObject" Target="../embeddings/oleObject5.bin"/><Relationship Id="rId5" Type="http://schemas.openxmlformats.org/officeDocument/2006/relationships/image" Target="../media/image13.emf"/><Relationship Id="rId4" Type="http://schemas.openxmlformats.org/officeDocument/2006/relationships/oleObject" Target="../embeddings/oleObject4.bin"/><Relationship Id="rId9" Type="http://schemas.openxmlformats.org/officeDocument/2006/relationships/image" Target="../media/image1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emf"/><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emf"/><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40.png"/><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image" Target="../media/image460.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41.emf"/><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0.emf"/><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image" Target="../media/image59.jpg"/><Relationship Id="rId18" Type="http://schemas.openxmlformats.org/officeDocument/2006/relationships/image" Target="../media/image64.jpeg"/><Relationship Id="rId3" Type="http://schemas.openxmlformats.org/officeDocument/2006/relationships/image" Target="../media/image47.png"/><Relationship Id="rId7" Type="http://schemas.openxmlformats.org/officeDocument/2006/relationships/image" Target="../media/image53.png"/><Relationship Id="rId12" Type="http://schemas.openxmlformats.org/officeDocument/2006/relationships/image" Target="../media/image58.jpg"/><Relationship Id="rId17" Type="http://schemas.openxmlformats.org/officeDocument/2006/relationships/image" Target="../media/image63.jpeg"/><Relationship Id="rId2" Type="http://schemas.openxmlformats.org/officeDocument/2006/relationships/image" Target="../media/image46.png"/><Relationship Id="rId16"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png"/><Relationship Id="rId15" Type="http://schemas.openxmlformats.org/officeDocument/2006/relationships/image" Target="../media/image61.jpe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eg"/><Relationship Id="rId14" Type="http://schemas.openxmlformats.org/officeDocument/2006/relationships/image" Target="../media/image6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5DF168-14D9-BD41-B2FA-E1CCDB6E1A11}"/>
              </a:ext>
            </a:extLst>
          </p:cNvPr>
          <p:cNvSpPr txBox="1"/>
          <p:nvPr/>
        </p:nvSpPr>
        <p:spPr>
          <a:xfrm>
            <a:off x="936701" y="1040974"/>
            <a:ext cx="7292897" cy="523220"/>
          </a:xfrm>
          <a:prstGeom prst="rect">
            <a:avLst/>
          </a:prstGeom>
          <a:solidFill>
            <a:srgbClr val="FFFF00"/>
          </a:solidFill>
        </p:spPr>
        <p:txBody>
          <a:bodyPr wrap="square" rtlCol="0">
            <a:spAutoFit/>
          </a:bodyPr>
          <a:lstStyle/>
          <a:p>
            <a:pPr algn="ctr"/>
            <a:r>
              <a:rPr lang="en-US" sz="2800" dirty="0">
                <a:solidFill>
                  <a:srgbClr val="FF0000"/>
                </a:solidFill>
                <a:latin typeface="Comic Sans MS" panose="030F0902030302020204" pitchFamily="66" charset="0"/>
              </a:rPr>
              <a:t> </a:t>
            </a:r>
            <a:r>
              <a:rPr lang="en-US" sz="2800" b="1" dirty="0">
                <a:solidFill>
                  <a:srgbClr val="FF0000"/>
                </a:solidFill>
                <a:latin typeface="Comic Sans MS" panose="030F0902030302020204" pitchFamily="66" charset="0"/>
              </a:rPr>
              <a:t>Entanglement of astrophysical neutrinos</a:t>
            </a:r>
            <a:endParaRPr lang="en-US" sz="2800" dirty="0">
              <a:solidFill>
                <a:srgbClr val="FF0000"/>
              </a:solidFill>
              <a:latin typeface="Comic Sans MS" panose="030F0902030302020204" pitchFamily="66" charset="0"/>
            </a:endParaRPr>
          </a:p>
        </p:txBody>
      </p:sp>
      <p:sp>
        <p:nvSpPr>
          <p:cNvPr id="3" name="TextBox 2">
            <a:extLst>
              <a:ext uri="{FF2B5EF4-FFF2-40B4-BE49-F238E27FC236}">
                <a16:creationId xmlns:a16="http://schemas.microsoft.com/office/drawing/2014/main" id="{8DEDA079-436B-3548-876B-BE20415DBED9}"/>
              </a:ext>
            </a:extLst>
          </p:cNvPr>
          <p:cNvSpPr txBox="1"/>
          <p:nvPr/>
        </p:nvSpPr>
        <p:spPr>
          <a:xfrm>
            <a:off x="3278940" y="2199089"/>
            <a:ext cx="2331087" cy="461665"/>
          </a:xfrm>
          <a:prstGeom prst="rect">
            <a:avLst/>
          </a:prstGeom>
          <a:noFill/>
        </p:spPr>
        <p:txBody>
          <a:bodyPr wrap="none" rtlCol="0">
            <a:spAutoFit/>
          </a:bodyPr>
          <a:lstStyle/>
          <a:p>
            <a:pPr algn="ctr"/>
            <a:r>
              <a:rPr lang="en-US" sz="2400" dirty="0">
                <a:solidFill>
                  <a:srgbClr val="002060"/>
                </a:solidFill>
                <a:latin typeface="Comic Sans MS" panose="030F0902030302020204" pitchFamily="66" charset="0"/>
              </a:rPr>
              <a:t>A.B. Balantekin</a:t>
            </a:r>
          </a:p>
        </p:txBody>
      </p:sp>
      <p:pic>
        <p:nvPicPr>
          <p:cNvPr id="4" name="Picture 3" descr="A close up of a sign&#10;&#10;Description automatically generated">
            <a:extLst>
              <a:ext uri="{FF2B5EF4-FFF2-40B4-BE49-F238E27FC236}">
                <a16:creationId xmlns:a16="http://schemas.microsoft.com/office/drawing/2014/main" id="{3CE1A8A8-6644-2D4B-A481-D843F7C8AEFF}"/>
              </a:ext>
            </a:extLst>
          </p:cNvPr>
          <p:cNvPicPr>
            <a:picLocks noChangeAspect="1"/>
          </p:cNvPicPr>
          <p:nvPr/>
        </p:nvPicPr>
        <p:blipFill>
          <a:blip r:embed="rId3"/>
          <a:stretch>
            <a:fillRect/>
          </a:stretch>
        </p:blipFill>
        <p:spPr>
          <a:xfrm>
            <a:off x="3645869" y="5269564"/>
            <a:ext cx="5331587" cy="1188720"/>
          </a:xfrm>
          <a:prstGeom prst="rect">
            <a:avLst/>
          </a:prstGeom>
        </p:spPr>
      </p:pic>
      <p:pic>
        <p:nvPicPr>
          <p:cNvPr id="5" name="Picture 4">
            <a:extLst>
              <a:ext uri="{FF2B5EF4-FFF2-40B4-BE49-F238E27FC236}">
                <a16:creationId xmlns:a16="http://schemas.microsoft.com/office/drawing/2014/main" id="{369C51B9-DE46-3B49-98E9-132EC82C82F5}"/>
              </a:ext>
            </a:extLst>
          </p:cNvPr>
          <p:cNvPicPr>
            <a:picLocks noChangeAspect="1"/>
          </p:cNvPicPr>
          <p:nvPr/>
        </p:nvPicPr>
        <p:blipFill rotWithShape="1">
          <a:blip r:embed="rId4"/>
          <a:srcRect l="100" r="82355"/>
          <a:stretch/>
        </p:blipFill>
        <p:spPr>
          <a:xfrm>
            <a:off x="2053903" y="5001259"/>
            <a:ext cx="1554480" cy="1554480"/>
          </a:xfrm>
          <a:prstGeom prst="rect">
            <a:avLst/>
          </a:prstGeom>
        </p:spPr>
      </p:pic>
      <p:pic>
        <p:nvPicPr>
          <p:cNvPr id="8" name="Picture 7">
            <a:extLst>
              <a:ext uri="{FF2B5EF4-FFF2-40B4-BE49-F238E27FC236}">
                <a16:creationId xmlns:a16="http://schemas.microsoft.com/office/drawing/2014/main" id="{B0A9E894-EBA8-4D43-A9B7-BFE9BBD83DC8}"/>
              </a:ext>
            </a:extLst>
          </p:cNvPr>
          <p:cNvPicPr>
            <a:picLocks noChangeAspect="1"/>
          </p:cNvPicPr>
          <p:nvPr/>
        </p:nvPicPr>
        <p:blipFill>
          <a:blip r:embed="rId5"/>
          <a:stretch>
            <a:fillRect/>
          </a:stretch>
        </p:blipFill>
        <p:spPr>
          <a:xfrm>
            <a:off x="311143" y="5011939"/>
            <a:ext cx="1638310" cy="1645920"/>
          </a:xfrm>
          <a:prstGeom prst="rect">
            <a:avLst/>
          </a:prstGeom>
        </p:spPr>
      </p:pic>
      <p:pic>
        <p:nvPicPr>
          <p:cNvPr id="6" name="Picture 5">
            <a:extLst>
              <a:ext uri="{FF2B5EF4-FFF2-40B4-BE49-F238E27FC236}">
                <a16:creationId xmlns:a16="http://schemas.microsoft.com/office/drawing/2014/main" id="{0AA589BB-7C14-3347-917B-F763B02EFFED}"/>
              </a:ext>
            </a:extLst>
          </p:cNvPr>
          <p:cNvPicPr>
            <a:picLocks noChangeAspect="1"/>
          </p:cNvPicPr>
          <p:nvPr/>
        </p:nvPicPr>
        <p:blipFill>
          <a:blip r:embed="rId6"/>
          <a:stretch>
            <a:fillRect/>
          </a:stretch>
        </p:blipFill>
        <p:spPr>
          <a:xfrm>
            <a:off x="3652394" y="2541673"/>
            <a:ext cx="1676400" cy="1005840"/>
          </a:xfrm>
          <a:prstGeom prst="rect">
            <a:avLst/>
          </a:prstGeom>
        </p:spPr>
      </p:pic>
      <p:sp>
        <p:nvSpPr>
          <p:cNvPr id="7" name="TextBox 6">
            <a:extLst>
              <a:ext uri="{FF2B5EF4-FFF2-40B4-BE49-F238E27FC236}">
                <a16:creationId xmlns:a16="http://schemas.microsoft.com/office/drawing/2014/main" id="{E95049A3-1A28-FE68-4481-067F7B5BE5DD}"/>
              </a:ext>
            </a:extLst>
          </p:cNvPr>
          <p:cNvSpPr txBox="1"/>
          <p:nvPr/>
        </p:nvSpPr>
        <p:spPr>
          <a:xfrm>
            <a:off x="3285459" y="3848983"/>
            <a:ext cx="2497800" cy="523220"/>
          </a:xfrm>
          <a:prstGeom prst="rect">
            <a:avLst/>
          </a:prstGeom>
          <a:noFill/>
        </p:spPr>
        <p:txBody>
          <a:bodyPr wrap="none" rtlCol="0">
            <a:spAutoFit/>
          </a:bodyPr>
          <a:lstStyle/>
          <a:p>
            <a:r>
              <a:rPr lang="en-US" sz="2800" dirty="0">
                <a:latin typeface="Comic Sans MS" panose="030F0902030302020204" pitchFamily="66" charset="0"/>
              </a:rPr>
              <a:t>CETUP* 2025</a:t>
            </a:r>
          </a:p>
        </p:txBody>
      </p:sp>
    </p:spTree>
    <p:extLst>
      <p:ext uri="{BB962C8B-B14F-4D97-AF65-F5344CB8AC3E}">
        <p14:creationId xmlns:p14="http://schemas.microsoft.com/office/powerpoint/2010/main" val="3687185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E1D926-AC72-A111-0723-D78DD2760FE9}"/>
              </a:ext>
            </a:extLst>
          </p:cNvPr>
          <p:cNvSpPr txBox="1"/>
          <p:nvPr/>
        </p:nvSpPr>
        <p:spPr>
          <a:xfrm>
            <a:off x="964102" y="1083365"/>
            <a:ext cx="7523918" cy="646331"/>
          </a:xfrm>
          <a:prstGeom prst="rect">
            <a:avLst/>
          </a:prstGeom>
          <a:noFill/>
        </p:spPr>
        <p:txBody>
          <a:bodyPr wrap="square" rtlCol="0">
            <a:spAutoFit/>
          </a:bodyPr>
          <a:lstStyle/>
          <a:p>
            <a:r>
              <a:rPr lang="en-US" dirty="0"/>
              <a:t>Mean Field: Each neutrino moves independently interacting with a mean-field created by other neutrinos. Momenta of these neutrinos do not change.</a:t>
            </a:r>
          </a:p>
        </p:txBody>
      </p:sp>
      <p:sp>
        <p:nvSpPr>
          <p:cNvPr id="3" name="TextBox 2">
            <a:extLst>
              <a:ext uri="{FF2B5EF4-FFF2-40B4-BE49-F238E27FC236}">
                <a16:creationId xmlns:a16="http://schemas.microsoft.com/office/drawing/2014/main" id="{5C4AE052-89AA-8C35-9E8E-6FC31B393B14}"/>
              </a:ext>
            </a:extLst>
          </p:cNvPr>
          <p:cNvSpPr txBox="1"/>
          <p:nvPr/>
        </p:nvSpPr>
        <p:spPr>
          <a:xfrm>
            <a:off x="1012846" y="2624877"/>
            <a:ext cx="7692886" cy="923330"/>
          </a:xfrm>
          <a:prstGeom prst="rect">
            <a:avLst/>
          </a:prstGeom>
          <a:noFill/>
        </p:spPr>
        <p:txBody>
          <a:bodyPr wrap="square" rtlCol="0">
            <a:spAutoFit/>
          </a:bodyPr>
          <a:lstStyle/>
          <a:p>
            <a:r>
              <a:rPr lang="en-US" dirty="0"/>
              <a:t>Many-body: Momentum changing interactions are possible, but they vanish in the mean-field limit. For simplicity in this talk we will only consider forward scattering.</a:t>
            </a:r>
          </a:p>
        </p:txBody>
      </p:sp>
    </p:spTree>
    <p:extLst>
      <p:ext uri="{BB962C8B-B14F-4D97-AF65-F5344CB8AC3E}">
        <p14:creationId xmlns:p14="http://schemas.microsoft.com/office/powerpoint/2010/main" val="438185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807A1-5E10-08C1-5BE2-6413E1B405B5}"/>
              </a:ext>
            </a:extLst>
          </p:cNvPr>
          <p:cNvSpPr txBox="1"/>
          <p:nvPr/>
        </p:nvSpPr>
        <p:spPr>
          <a:xfrm>
            <a:off x="827315" y="805543"/>
            <a:ext cx="7610002" cy="3416320"/>
          </a:xfrm>
          <a:prstGeom prst="rect">
            <a:avLst/>
          </a:prstGeom>
          <a:noFill/>
        </p:spPr>
        <p:txBody>
          <a:bodyPr wrap="square" rtlCol="0">
            <a:spAutoFit/>
          </a:bodyPr>
          <a:lstStyle/>
          <a:p>
            <a:r>
              <a:rPr lang="en-US" dirty="0">
                <a:solidFill>
                  <a:schemeClr val="accent4">
                    <a:lumMod val="50000"/>
                  </a:schemeClr>
                </a:solidFill>
                <a:latin typeface="Comic Sans MS" panose="030F0902030302020204" pitchFamily="66" charset="0"/>
              </a:rPr>
              <a:t>Number of neutrinos is irrelevant for the mean-field approximation, since it is basically one-body limit. Once you go beyond the mean field we need to explore the consequences of this Hamiltonian for very large number of neutrinos, N. There are two possibilities:</a:t>
            </a:r>
          </a:p>
          <a:p>
            <a:pPr marL="285750" indent="-285750">
              <a:buFont typeface="Arial" panose="020B0604020202020204" pitchFamily="34" charset="0"/>
              <a:buChar char="•"/>
            </a:pPr>
            <a:r>
              <a:rPr lang="en-US" dirty="0">
                <a:solidFill>
                  <a:schemeClr val="accent4">
                    <a:lumMod val="50000"/>
                  </a:schemeClr>
                </a:solidFill>
                <a:latin typeface="Comic Sans MS" panose="030F0902030302020204" pitchFamily="66" charset="0"/>
              </a:rPr>
              <a:t>Solve the exact problem for a small number of neutrinos (computational difficulty increases exponentially with N) and look for scaling behavior. Here at each step you can test how much many-body solution differs from the mean-field solution. </a:t>
            </a:r>
            <a:r>
              <a:rPr lang="en-US" dirty="0">
                <a:solidFill>
                  <a:srgbClr val="7030A0"/>
                </a:solidFill>
                <a:latin typeface="Comic Sans MS" panose="030F0902030302020204" pitchFamily="66" charset="0"/>
              </a:rPr>
              <a:t>Wisconsin</a:t>
            </a:r>
            <a:endParaRPr lang="en-US" dirty="0">
              <a:solidFill>
                <a:schemeClr val="accent4">
                  <a:lumMod val="50000"/>
                </a:schemeClr>
              </a:solidFill>
              <a:latin typeface="Comic Sans MS" panose="030F0902030302020204" pitchFamily="66" charset="0"/>
            </a:endParaRPr>
          </a:p>
          <a:p>
            <a:pPr marL="285750" indent="-285750">
              <a:buFont typeface="Arial" panose="020B0604020202020204" pitchFamily="34" charset="0"/>
              <a:buChar char="•"/>
            </a:pPr>
            <a:r>
              <a:rPr lang="en-US" dirty="0">
                <a:solidFill>
                  <a:schemeClr val="accent4">
                    <a:lumMod val="50000"/>
                  </a:schemeClr>
                </a:solidFill>
                <a:latin typeface="Comic Sans MS" panose="030F0902030302020204" pitchFamily="66" charset="0"/>
              </a:rPr>
              <a:t>Try to estimate large N limit from thermodynamic considerations </a:t>
            </a:r>
            <a:r>
              <a:rPr lang="en-US" dirty="0">
                <a:solidFill>
                  <a:srgbClr val="7030A0"/>
                </a:solidFill>
                <a:latin typeface="Comic Sans MS" panose="030F0902030302020204" pitchFamily="66" charset="0"/>
              </a:rPr>
              <a:t>Martin, </a:t>
            </a:r>
            <a:r>
              <a:rPr lang="en-US" dirty="0" err="1">
                <a:solidFill>
                  <a:srgbClr val="7030A0"/>
                </a:solidFill>
                <a:latin typeface="Comic Sans MS" panose="030F0902030302020204" pitchFamily="66" charset="0"/>
              </a:rPr>
              <a:t>Roggero</a:t>
            </a:r>
            <a:r>
              <a:rPr lang="en-US" dirty="0">
                <a:solidFill>
                  <a:srgbClr val="7030A0"/>
                </a:solidFill>
                <a:latin typeface="Comic Sans MS" panose="030F0902030302020204" pitchFamily="66" charset="0"/>
              </a:rPr>
              <a:t>, Carlson, Duan, …</a:t>
            </a:r>
          </a:p>
          <a:p>
            <a:pPr marL="285750" indent="-285750">
              <a:buFont typeface="Arial" panose="020B0604020202020204" pitchFamily="34" charset="0"/>
              <a:buChar char="•"/>
            </a:pPr>
            <a:r>
              <a:rPr lang="en-US" dirty="0">
                <a:solidFill>
                  <a:srgbClr val="002060"/>
                </a:solidFill>
                <a:latin typeface="Comic Sans MS" panose="030F0902030302020204" pitchFamily="66" charset="0"/>
              </a:rPr>
              <a:t>Alternatives to many-body formulation </a:t>
            </a:r>
            <a:r>
              <a:rPr lang="en-US" dirty="0">
                <a:solidFill>
                  <a:srgbClr val="7030A0"/>
                </a:solidFill>
                <a:latin typeface="Comic Sans MS" panose="030F0902030302020204" pitchFamily="66" charset="0"/>
              </a:rPr>
              <a:t>Lacroix, </a:t>
            </a:r>
            <a:r>
              <a:rPr lang="en-US" dirty="0" err="1">
                <a:solidFill>
                  <a:srgbClr val="7030A0"/>
                </a:solidFill>
                <a:latin typeface="Comic Sans MS" panose="030F0902030302020204" pitchFamily="66" charset="0"/>
              </a:rPr>
              <a:t>Roggero</a:t>
            </a:r>
            <a:r>
              <a:rPr lang="en-US" dirty="0">
                <a:solidFill>
                  <a:srgbClr val="7030A0"/>
                </a:solidFill>
                <a:latin typeface="Comic Sans MS" panose="030F0902030302020204" pitchFamily="66" charset="0"/>
              </a:rPr>
              <a:t>, ABB, …</a:t>
            </a:r>
            <a:endParaRPr lang="en-US" dirty="0">
              <a:solidFill>
                <a:schemeClr val="accent4">
                  <a:lumMod val="50000"/>
                </a:schemeClr>
              </a:solidFill>
              <a:latin typeface="Comic Sans MS" panose="030F0902030302020204" pitchFamily="66" charset="0"/>
            </a:endParaRPr>
          </a:p>
        </p:txBody>
      </p:sp>
    </p:spTree>
    <p:extLst>
      <p:ext uri="{BB962C8B-B14F-4D97-AF65-F5344CB8AC3E}">
        <p14:creationId xmlns:p14="http://schemas.microsoft.com/office/powerpoint/2010/main" val="3565197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4298AA-1198-DE4C-B236-20B460F7B336}"/>
              </a:ext>
            </a:extLst>
          </p:cNvPr>
          <p:cNvSpPr txBox="1"/>
          <p:nvPr/>
        </p:nvSpPr>
        <p:spPr>
          <a:xfrm>
            <a:off x="1056810" y="599310"/>
            <a:ext cx="7134154" cy="738664"/>
          </a:xfrm>
          <a:prstGeom prst="rect">
            <a:avLst/>
          </a:prstGeom>
          <a:noFill/>
        </p:spPr>
        <p:txBody>
          <a:bodyPr wrap="square" rtlCol="0">
            <a:spAutoFit/>
          </a:bodyPr>
          <a:lstStyle/>
          <a:p>
            <a:pPr algn="ctr"/>
            <a:r>
              <a:rPr lang="en-US" sz="1350" dirty="0"/>
              <a:t> </a:t>
            </a:r>
            <a:r>
              <a:rPr lang="en-US" sz="2100" dirty="0">
                <a:solidFill>
                  <a:srgbClr val="002060"/>
                </a:solidFill>
                <a:latin typeface="Comic Sans MS" panose="030F0902030302020204" pitchFamily="66" charset="0"/>
              </a:rPr>
              <a:t>A system of N interacting particles each of which can occupy k states (k = number of flavors)</a:t>
            </a:r>
            <a:endParaRPr lang="en-US" sz="2100" dirty="0">
              <a:solidFill>
                <a:srgbClr val="002060"/>
              </a:solidFill>
            </a:endParaRPr>
          </a:p>
        </p:txBody>
      </p:sp>
      <p:sp>
        <p:nvSpPr>
          <p:cNvPr id="3" name="TextBox 2">
            <a:extLst>
              <a:ext uri="{FF2B5EF4-FFF2-40B4-BE49-F238E27FC236}">
                <a16:creationId xmlns:a16="http://schemas.microsoft.com/office/drawing/2014/main" id="{77D34CA9-6EA6-E549-9F62-03D0C62D98CF}"/>
              </a:ext>
            </a:extLst>
          </p:cNvPr>
          <p:cNvSpPr txBox="1"/>
          <p:nvPr/>
        </p:nvSpPr>
        <p:spPr>
          <a:xfrm>
            <a:off x="1317194" y="1942871"/>
            <a:ext cx="2098652" cy="415498"/>
          </a:xfrm>
          <a:prstGeom prst="rect">
            <a:avLst/>
          </a:prstGeom>
          <a:solidFill>
            <a:srgbClr val="FFFF00"/>
          </a:solidFill>
        </p:spPr>
        <p:txBody>
          <a:bodyPr wrap="none" rtlCol="0">
            <a:spAutoFit/>
          </a:bodyPr>
          <a:lstStyle/>
          <a:p>
            <a:pPr algn="ctr"/>
            <a:r>
              <a:rPr lang="en-US" sz="2100" dirty="0">
                <a:solidFill>
                  <a:srgbClr val="FF0000"/>
                </a:solidFill>
                <a:latin typeface="Comic Sans MS" panose="030F0902030302020204" pitchFamily="66" charset="0"/>
              </a:rPr>
              <a:t>Exact Solution </a:t>
            </a:r>
          </a:p>
        </p:txBody>
      </p:sp>
      <p:sp>
        <p:nvSpPr>
          <p:cNvPr id="4" name="TextBox 3">
            <a:extLst>
              <a:ext uri="{FF2B5EF4-FFF2-40B4-BE49-F238E27FC236}">
                <a16:creationId xmlns:a16="http://schemas.microsoft.com/office/drawing/2014/main" id="{19F649A3-199F-2446-B9F0-63168A36CC7A}"/>
              </a:ext>
            </a:extLst>
          </p:cNvPr>
          <p:cNvSpPr txBox="1"/>
          <p:nvPr/>
        </p:nvSpPr>
        <p:spPr>
          <a:xfrm>
            <a:off x="4688175" y="1921117"/>
            <a:ext cx="3395481" cy="415498"/>
          </a:xfrm>
          <a:prstGeom prst="rect">
            <a:avLst/>
          </a:prstGeom>
          <a:solidFill>
            <a:srgbClr val="FFFF00"/>
          </a:solidFill>
        </p:spPr>
        <p:txBody>
          <a:bodyPr wrap="none" rtlCol="0">
            <a:spAutoFit/>
          </a:bodyPr>
          <a:lstStyle/>
          <a:p>
            <a:r>
              <a:rPr lang="en-US" sz="2100" dirty="0">
                <a:solidFill>
                  <a:srgbClr val="FF0000"/>
                </a:solidFill>
                <a:latin typeface="Comic Sans MS" panose="030F0902030302020204" pitchFamily="66" charset="0"/>
              </a:rPr>
              <a:t>Mean-field approximation</a:t>
            </a:r>
          </a:p>
        </p:txBody>
      </p:sp>
      <p:cxnSp>
        <p:nvCxnSpPr>
          <p:cNvPr id="8" name="Straight Connector 7">
            <a:extLst>
              <a:ext uri="{FF2B5EF4-FFF2-40B4-BE49-F238E27FC236}">
                <a16:creationId xmlns:a16="http://schemas.microsoft.com/office/drawing/2014/main" id="{9670D506-A6B3-0649-9947-6ED39E47B63E}"/>
              </a:ext>
            </a:extLst>
          </p:cNvPr>
          <p:cNvCxnSpPr/>
          <p:nvPr/>
        </p:nvCxnSpPr>
        <p:spPr>
          <a:xfrm>
            <a:off x="3657600" y="2162471"/>
            <a:ext cx="844062" cy="0"/>
          </a:xfrm>
          <a:prstGeom prst="line">
            <a:avLst/>
          </a:prstGeom>
          <a:ln w="57150">
            <a:solidFill>
              <a:srgbClr val="FF0000"/>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1F7C0E1-661F-0141-A130-A473975C1FC2}"/>
              </a:ext>
            </a:extLst>
          </p:cNvPr>
          <p:cNvSpPr txBox="1"/>
          <p:nvPr/>
        </p:nvSpPr>
        <p:spPr>
          <a:xfrm>
            <a:off x="1388895" y="2753535"/>
            <a:ext cx="2044427" cy="553998"/>
          </a:xfrm>
          <a:prstGeom prst="rect">
            <a:avLst/>
          </a:prstGeom>
          <a:solidFill>
            <a:schemeClr val="accent5">
              <a:lumMod val="20000"/>
              <a:lumOff val="80000"/>
            </a:schemeClr>
          </a:solidFill>
          <a:ln>
            <a:solidFill>
              <a:srgbClr val="002060"/>
            </a:solidFill>
          </a:ln>
        </p:spPr>
        <p:txBody>
          <a:bodyPr wrap="square" rtlCol="0">
            <a:spAutoFit/>
          </a:bodyPr>
          <a:lstStyle/>
          <a:p>
            <a:pPr algn="ctr"/>
            <a:r>
              <a:rPr lang="en-US" sz="1500" dirty="0">
                <a:solidFill>
                  <a:srgbClr val="002060"/>
                </a:solidFill>
                <a:latin typeface="Comic Sans MS" panose="030F0902030302020204" pitchFamily="66" charset="0"/>
              </a:rPr>
              <a:t>Entangled and unentangled states</a:t>
            </a:r>
          </a:p>
        </p:txBody>
      </p:sp>
      <p:sp>
        <p:nvSpPr>
          <p:cNvPr id="10" name="TextBox 9">
            <a:extLst>
              <a:ext uri="{FF2B5EF4-FFF2-40B4-BE49-F238E27FC236}">
                <a16:creationId xmlns:a16="http://schemas.microsoft.com/office/drawing/2014/main" id="{60224605-90AA-5F41-8F8F-8CC6A3BBA8FD}"/>
              </a:ext>
            </a:extLst>
          </p:cNvPr>
          <p:cNvSpPr txBox="1"/>
          <p:nvPr/>
        </p:nvSpPr>
        <p:spPr>
          <a:xfrm>
            <a:off x="5201298" y="2829336"/>
            <a:ext cx="2350323" cy="323165"/>
          </a:xfrm>
          <a:prstGeom prst="rect">
            <a:avLst/>
          </a:prstGeom>
          <a:solidFill>
            <a:schemeClr val="accent5">
              <a:lumMod val="20000"/>
              <a:lumOff val="80000"/>
            </a:schemeClr>
          </a:solidFill>
          <a:ln>
            <a:solidFill>
              <a:srgbClr val="002060"/>
            </a:solidFill>
          </a:ln>
        </p:spPr>
        <p:txBody>
          <a:bodyPr wrap="none" rtlCol="0">
            <a:spAutoFit/>
          </a:bodyPr>
          <a:lstStyle/>
          <a:p>
            <a:r>
              <a:rPr lang="en-US" sz="1500" dirty="0">
                <a:solidFill>
                  <a:srgbClr val="002060"/>
                </a:solidFill>
                <a:latin typeface="Comic Sans MS" panose="030F0902030302020204" pitchFamily="66" charset="0"/>
              </a:rPr>
              <a:t>Only unentangled states</a:t>
            </a:r>
          </a:p>
        </p:txBody>
      </p:sp>
      <p:cxnSp>
        <p:nvCxnSpPr>
          <p:cNvPr id="11" name="Straight Connector 10">
            <a:extLst>
              <a:ext uri="{FF2B5EF4-FFF2-40B4-BE49-F238E27FC236}">
                <a16:creationId xmlns:a16="http://schemas.microsoft.com/office/drawing/2014/main" id="{DAD8072F-6828-EC46-878E-7877397348F2}"/>
              </a:ext>
            </a:extLst>
          </p:cNvPr>
          <p:cNvCxnSpPr/>
          <p:nvPr/>
        </p:nvCxnSpPr>
        <p:spPr>
          <a:xfrm>
            <a:off x="3683978" y="3034811"/>
            <a:ext cx="844062" cy="0"/>
          </a:xfrm>
          <a:prstGeom prst="line">
            <a:avLst/>
          </a:prstGeom>
          <a:ln w="57150">
            <a:solidFill>
              <a:srgbClr val="002060"/>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C50CC0F-E496-744F-B0EB-6877CD72F79D}"/>
              </a:ext>
            </a:extLst>
          </p:cNvPr>
          <p:cNvSpPr txBox="1"/>
          <p:nvPr/>
        </p:nvSpPr>
        <p:spPr>
          <a:xfrm>
            <a:off x="1354012" y="3631433"/>
            <a:ext cx="2127739" cy="553998"/>
          </a:xfrm>
          <a:prstGeom prst="rect">
            <a:avLst/>
          </a:prstGeom>
          <a:noFill/>
        </p:spPr>
        <p:txBody>
          <a:bodyPr wrap="square" rtlCol="0">
            <a:spAutoFit/>
          </a:bodyPr>
          <a:lstStyle/>
          <a:p>
            <a:pPr algn="ctr"/>
            <a:r>
              <a:rPr lang="en-US" sz="1500" dirty="0">
                <a:latin typeface="Comic Sans MS" panose="030F0902030302020204" pitchFamily="66" charset="0"/>
              </a:rPr>
              <a:t>Dimension of Hilbert space: </a:t>
            </a:r>
            <a:r>
              <a:rPr lang="en-US" sz="1500" dirty="0" err="1">
                <a:latin typeface="Comic Sans MS" panose="030F0902030302020204" pitchFamily="66" charset="0"/>
              </a:rPr>
              <a:t>k</a:t>
            </a:r>
            <a:r>
              <a:rPr lang="en-US" sz="1500" baseline="30000" dirty="0" err="1">
                <a:latin typeface="Comic Sans MS" panose="030F0902030302020204" pitchFamily="66" charset="0"/>
              </a:rPr>
              <a:t>N</a:t>
            </a:r>
            <a:endParaRPr lang="en-US" sz="1500" dirty="0">
              <a:latin typeface="Comic Sans MS" panose="030F0902030302020204" pitchFamily="66" charset="0"/>
            </a:endParaRPr>
          </a:p>
        </p:txBody>
      </p:sp>
      <p:sp>
        <p:nvSpPr>
          <p:cNvPr id="14" name="TextBox 13">
            <a:extLst>
              <a:ext uri="{FF2B5EF4-FFF2-40B4-BE49-F238E27FC236}">
                <a16:creationId xmlns:a16="http://schemas.microsoft.com/office/drawing/2014/main" id="{BE5BEDA4-6E42-2A45-837D-19FA32AB940B}"/>
              </a:ext>
            </a:extLst>
          </p:cNvPr>
          <p:cNvSpPr txBox="1"/>
          <p:nvPr/>
        </p:nvSpPr>
        <p:spPr>
          <a:xfrm>
            <a:off x="5189500" y="3721030"/>
            <a:ext cx="2350323" cy="553998"/>
          </a:xfrm>
          <a:prstGeom prst="rect">
            <a:avLst/>
          </a:prstGeom>
          <a:noFill/>
        </p:spPr>
        <p:txBody>
          <a:bodyPr wrap="square" rtlCol="0">
            <a:spAutoFit/>
          </a:bodyPr>
          <a:lstStyle/>
          <a:p>
            <a:pPr algn="ctr"/>
            <a:r>
              <a:rPr lang="en-US" sz="1500" dirty="0">
                <a:latin typeface="Comic Sans MS" panose="030F0902030302020204" pitchFamily="66" charset="0"/>
              </a:rPr>
              <a:t>Dimension of the diagonalizing space: </a:t>
            </a:r>
            <a:r>
              <a:rPr lang="en-US" sz="1500" dirty="0" err="1">
                <a:latin typeface="Comic Sans MS" panose="030F0902030302020204" pitchFamily="66" charset="0"/>
              </a:rPr>
              <a:t>kN</a:t>
            </a:r>
            <a:endParaRPr lang="en-US" sz="1500" dirty="0">
              <a:latin typeface="Comic Sans MS" panose="030F0902030302020204" pitchFamily="66" charset="0"/>
            </a:endParaRPr>
          </a:p>
        </p:txBody>
      </p:sp>
      <p:sp>
        <p:nvSpPr>
          <p:cNvPr id="12" name="TextBox 11">
            <a:extLst>
              <a:ext uri="{FF2B5EF4-FFF2-40B4-BE49-F238E27FC236}">
                <a16:creationId xmlns:a16="http://schemas.microsoft.com/office/drawing/2014/main" id="{0891E8D3-BFC8-A843-9D35-20C04CC1FDF0}"/>
              </a:ext>
            </a:extLst>
          </p:cNvPr>
          <p:cNvSpPr txBox="1"/>
          <p:nvPr/>
        </p:nvSpPr>
        <p:spPr>
          <a:xfrm>
            <a:off x="4399923" y="4728157"/>
            <a:ext cx="2024743" cy="369332"/>
          </a:xfrm>
          <a:prstGeom prst="rect">
            <a:avLst/>
          </a:prstGeom>
          <a:noFill/>
        </p:spPr>
        <p:txBody>
          <a:bodyPr wrap="square">
            <a:spAutoFit/>
          </a:bodyPr>
          <a:lstStyle/>
          <a:p>
            <a:r>
              <a:rPr lang="en-US" sz="1800" dirty="0">
                <a:solidFill>
                  <a:srgbClr val="FF0000"/>
                </a:solidFill>
                <a:highlight>
                  <a:srgbClr val="FFFF00"/>
                </a:highlight>
                <a:latin typeface="Comic Sans MS" panose="030F0902030302020204" pitchFamily="66" charset="0"/>
              </a:rPr>
              <a:t>S = - Tr (</a:t>
            </a:r>
            <a:r>
              <a:rPr lang="en-US" sz="1800" dirty="0">
                <a:solidFill>
                  <a:srgbClr val="FF0000"/>
                </a:solidFill>
                <a:highlight>
                  <a:srgbClr val="FFFF00"/>
                </a:highlight>
                <a:latin typeface="Symbol" pitchFamily="2" charset="2"/>
              </a:rPr>
              <a:t>r </a:t>
            </a:r>
            <a:r>
              <a:rPr lang="en-US" sz="1800" dirty="0">
                <a:solidFill>
                  <a:srgbClr val="FF0000"/>
                </a:solidFill>
                <a:highlight>
                  <a:srgbClr val="FFFF00"/>
                </a:highlight>
                <a:latin typeface="Comic Sans MS" panose="030F0902030302020204" pitchFamily="66" charset="0"/>
              </a:rPr>
              <a:t>log </a:t>
            </a:r>
            <a:r>
              <a:rPr lang="en-US" sz="1800" dirty="0">
                <a:solidFill>
                  <a:srgbClr val="FF0000"/>
                </a:solidFill>
                <a:highlight>
                  <a:srgbClr val="FFFF00"/>
                </a:highlight>
                <a:latin typeface="Symbol" pitchFamily="2" charset="2"/>
              </a:rPr>
              <a:t>r)</a:t>
            </a:r>
            <a:endParaRPr lang="en-US" sz="1800" dirty="0">
              <a:solidFill>
                <a:srgbClr val="FF0000"/>
              </a:solidFill>
              <a:highlight>
                <a:srgbClr val="FFFF00"/>
              </a:highlight>
              <a:latin typeface="Comic Sans MS" panose="030F0902030302020204" pitchFamily="66" charset="0"/>
            </a:endParaRPr>
          </a:p>
        </p:txBody>
      </p:sp>
      <p:sp>
        <p:nvSpPr>
          <p:cNvPr id="6" name="TextBox 5">
            <a:extLst>
              <a:ext uri="{FF2B5EF4-FFF2-40B4-BE49-F238E27FC236}">
                <a16:creationId xmlns:a16="http://schemas.microsoft.com/office/drawing/2014/main" id="{5BF48017-1CCE-5149-97D5-C5622C41C763}"/>
              </a:ext>
            </a:extLst>
          </p:cNvPr>
          <p:cNvSpPr txBox="1"/>
          <p:nvPr/>
        </p:nvSpPr>
        <p:spPr>
          <a:xfrm>
            <a:off x="1937659" y="4749177"/>
            <a:ext cx="2296334" cy="369332"/>
          </a:xfrm>
          <a:prstGeom prst="rect">
            <a:avLst/>
          </a:prstGeom>
          <a:noFill/>
        </p:spPr>
        <p:txBody>
          <a:bodyPr wrap="none" rtlCol="0">
            <a:spAutoFit/>
          </a:bodyPr>
          <a:lstStyle/>
          <a:p>
            <a:r>
              <a:rPr lang="en-US" dirty="0"/>
              <a:t>von Neumann entropy</a:t>
            </a:r>
          </a:p>
        </p:txBody>
      </p:sp>
      <p:graphicFrame>
        <p:nvGraphicFramePr>
          <p:cNvPr id="15" name="Table 14">
            <a:extLst>
              <a:ext uri="{FF2B5EF4-FFF2-40B4-BE49-F238E27FC236}">
                <a16:creationId xmlns:a16="http://schemas.microsoft.com/office/drawing/2014/main" id="{A6392495-6544-ED4E-9212-D75EBDE86537}"/>
              </a:ext>
            </a:extLst>
          </p:cNvPr>
          <p:cNvGraphicFramePr>
            <a:graphicFrameLocks noGrp="1" noChangeAspect="1"/>
          </p:cNvGraphicFramePr>
          <p:nvPr>
            <p:extLst>
              <p:ext uri="{D42A27DB-BD31-4B8C-83A1-F6EECF244321}">
                <p14:modId xmlns:p14="http://schemas.microsoft.com/office/powerpoint/2010/main" val="4072119293"/>
              </p:ext>
            </p:extLst>
          </p:nvPr>
        </p:nvGraphicFramePr>
        <p:xfrm>
          <a:off x="1475725" y="5307941"/>
          <a:ext cx="6122504" cy="1112520"/>
        </p:xfrm>
        <a:graphic>
          <a:graphicData uri="http://schemas.openxmlformats.org/drawingml/2006/table">
            <a:tbl>
              <a:tblPr firstRow="1" bandRow="1">
                <a:tableStyleId>{5C22544A-7EE6-4342-B048-85BDC9FD1C3A}</a:tableStyleId>
              </a:tblPr>
              <a:tblGrid>
                <a:gridCol w="2058504">
                  <a:extLst>
                    <a:ext uri="{9D8B030D-6E8A-4147-A177-3AD203B41FA5}">
                      <a16:colId xmlns:a16="http://schemas.microsoft.com/office/drawing/2014/main" val="2883926253"/>
                    </a:ext>
                  </a:extLst>
                </a:gridCol>
                <a:gridCol w="2032000">
                  <a:extLst>
                    <a:ext uri="{9D8B030D-6E8A-4147-A177-3AD203B41FA5}">
                      <a16:colId xmlns:a16="http://schemas.microsoft.com/office/drawing/2014/main" val="2546120260"/>
                    </a:ext>
                  </a:extLst>
                </a:gridCol>
                <a:gridCol w="2032000">
                  <a:extLst>
                    <a:ext uri="{9D8B030D-6E8A-4147-A177-3AD203B41FA5}">
                      <a16:colId xmlns:a16="http://schemas.microsoft.com/office/drawing/2014/main" val="1498232336"/>
                    </a:ext>
                  </a:extLst>
                </a:gridCol>
              </a:tblGrid>
              <a:tr h="370840">
                <a:tc>
                  <a:txBody>
                    <a:bodyPr/>
                    <a:lstStyle/>
                    <a:p>
                      <a:endParaRPr lang="en-US" dirty="0"/>
                    </a:p>
                  </a:txBody>
                  <a:tcPr/>
                </a:tc>
                <a:tc>
                  <a:txBody>
                    <a:bodyPr/>
                    <a:lstStyle/>
                    <a:p>
                      <a:pPr algn="ctr"/>
                      <a:r>
                        <a:rPr lang="en-US" dirty="0"/>
                        <a:t>Pure State</a:t>
                      </a:r>
                    </a:p>
                  </a:txBody>
                  <a:tcPr/>
                </a:tc>
                <a:tc>
                  <a:txBody>
                    <a:bodyPr/>
                    <a:lstStyle/>
                    <a:p>
                      <a:pPr algn="ctr"/>
                      <a:r>
                        <a:rPr lang="en-US" dirty="0"/>
                        <a:t>Mixed State</a:t>
                      </a:r>
                    </a:p>
                  </a:txBody>
                  <a:tcPr/>
                </a:tc>
                <a:extLst>
                  <a:ext uri="{0D108BD9-81ED-4DB2-BD59-A6C34878D82A}">
                    <a16:rowId xmlns:a16="http://schemas.microsoft.com/office/drawing/2014/main" val="2918831894"/>
                  </a:ext>
                </a:extLst>
              </a:tr>
              <a:tr h="370840">
                <a:tc>
                  <a:txBody>
                    <a:bodyPr/>
                    <a:lstStyle/>
                    <a:p>
                      <a:pPr algn="ctr"/>
                      <a:r>
                        <a:rPr lang="en-US" dirty="0">
                          <a:latin typeface="Comic Sans MS" panose="030F0902030302020204" pitchFamily="66" charset="0"/>
                        </a:rPr>
                        <a:t>Density matrix</a:t>
                      </a:r>
                    </a:p>
                  </a:txBody>
                  <a:tcPr/>
                </a:tc>
                <a:tc>
                  <a:txBody>
                    <a:bodyPr/>
                    <a:lstStyle/>
                    <a:p>
                      <a:pPr algn="ctr"/>
                      <a:r>
                        <a:rPr lang="en-US" dirty="0">
                          <a:latin typeface="Symbol" pitchFamily="2" charset="2"/>
                        </a:rPr>
                        <a:t>r</a:t>
                      </a:r>
                      <a:r>
                        <a:rPr lang="en-US" baseline="30000" dirty="0">
                          <a:latin typeface="Symbol" pitchFamily="2" charset="2"/>
                        </a:rPr>
                        <a:t>2 </a:t>
                      </a:r>
                      <a:r>
                        <a:rPr lang="en-US" baseline="0" dirty="0">
                          <a:latin typeface="Symbol" pitchFamily="2" charset="2"/>
                        </a:rPr>
                        <a:t>= r</a:t>
                      </a:r>
                      <a:endParaRPr lang="en-US" dirty="0">
                        <a:latin typeface="Symbol" pitchFamily="2" charset="2"/>
                      </a:endParaRPr>
                    </a:p>
                  </a:txBody>
                  <a:tcPr/>
                </a:tc>
                <a:tc>
                  <a:txBody>
                    <a:bodyPr/>
                    <a:lstStyle/>
                    <a:p>
                      <a:pPr algn="ctr"/>
                      <a:r>
                        <a:rPr lang="en-US" dirty="0">
                          <a:latin typeface="Symbol" pitchFamily="2" charset="2"/>
                        </a:rPr>
                        <a:t>r</a:t>
                      </a:r>
                      <a:r>
                        <a:rPr lang="en-US" baseline="30000" dirty="0">
                          <a:latin typeface="Symbol" pitchFamily="2" charset="2"/>
                        </a:rPr>
                        <a:t>2 </a:t>
                      </a:r>
                      <a:r>
                        <a:rPr lang="en-US" baseline="0" dirty="0">
                          <a:latin typeface="Symbol" pitchFamily="2" charset="2"/>
                        </a:rPr>
                        <a:t> ≠ r</a:t>
                      </a:r>
                      <a:endParaRPr lang="en-US" dirty="0">
                        <a:latin typeface="Symbol" pitchFamily="2" charset="2"/>
                      </a:endParaRPr>
                    </a:p>
                  </a:txBody>
                  <a:tcPr/>
                </a:tc>
                <a:extLst>
                  <a:ext uri="{0D108BD9-81ED-4DB2-BD59-A6C34878D82A}">
                    <a16:rowId xmlns:a16="http://schemas.microsoft.com/office/drawing/2014/main" val="2321483888"/>
                  </a:ext>
                </a:extLst>
              </a:tr>
              <a:tr h="370840">
                <a:tc>
                  <a:txBody>
                    <a:bodyPr/>
                    <a:lstStyle/>
                    <a:p>
                      <a:pPr algn="ctr"/>
                      <a:r>
                        <a:rPr lang="en-US" dirty="0">
                          <a:latin typeface="Comic Sans MS" panose="030F0902030302020204" pitchFamily="66" charset="0"/>
                        </a:rPr>
                        <a:t>Entropy</a:t>
                      </a:r>
                    </a:p>
                  </a:txBody>
                  <a:tcPr/>
                </a:tc>
                <a:tc>
                  <a:txBody>
                    <a:bodyPr/>
                    <a:lstStyle/>
                    <a:p>
                      <a:pPr algn="ctr"/>
                      <a:r>
                        <a:rPr lang="en-US" dirty="0">
                          <a:latin typeface="Comic Sans MS" panose="030F0902030302020204" pitchFamily="66" charset="0"/>
                        </a:rPr>
                        <a:t>S = 0</a:t>
                      </a:r>
                    </a:p>
                  </a:txBody>
                  <a:tcPr/>
                </a:tc>
                <a:tc>
                  <a:txBody>
                    <a:bodyPr/>
                    <a:lstStyle/>
                    <a:p>
                      <a:pPr algn="ctr"/>
                      <a:r>
                        <a:rPr lang="en-US" dirty="0">
                          <a:latin typeface="Comic Sans MS" panose="030F0902030302020204" pitchFamily="66" charset="0"/>
                        </a:rPr>
                        <a:t>S ≠ 0</a:t>
                      </a:r>
                    </a:p>
                  </a:txBody>
                  <a:tcPr/>
                </a:tc>
                <a:extLst>
                  <a:ext uri="{0D108BD9-81ED-4DB2-BD59-A6C34878D82A}">
                    <a16:rowId xmlns:a16="http://schemas.microsoft.com/office/drawing/2014/main" val="4232167945"/>
                  </a:ext>
                </a:extLst>
              </a:tr>
            </a:tbl>
          </a:graphicData>
        </a:graphic>
      </p:graphicFrame>
    </p:spTree>
    <p:extLst>
      <p:ext uri="{BB962C8B-B14F-4D97-AF65-F5344CB8AC3E}">
        <p14:creationId xmlns:p14="http://schemas.microsoft.com/office/powerpoint/2010/main" val="2818771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500276" y="1217112"/>
          <a:ext cx="4874260" cy="3957320"/>
        </p:xfrm>
        <a:graphic>
          <a:graphicData uri="http://schemas.openxmlformats.org/presentationml/2006/ole">
            <mc:AlternateContent xmlns:mc="http://schemas.openxmlformats.org/markup-compatibility/2006">
              <mc:Choice xmlns:v="urn:schemas-microsoft-com:vml" Requires="v">
                <p:oleObj name="Equation" r:id="rId2" imgW="2565400" imgH="2082800" progId="Equation.3">
                  <p:embed/>
                </p:oleObj>
              </mc:Choice>
              <mc:Fallback>
                <p:oleObj name="Equation" r:id="rId2" imgW="2565400" imgH="2082800" progId="Equation.3">
                  <p:embed/>
                  <p:pic>
                    <p:nvPicPr>
                      <p:cNvPr id="2" name="Object 1"/>
                      <p:cNvPicPr/>
                      <p:nvPr/>
                    </p:nvPicPr>
                    <p:blipFill>
                      <a:blip r:embed="rId3"/>
                      <a:stretch>
                        <a:fillRect/>
                      </a:stretch>
                    </p:blipFill>
                    <p:spPr>
                      <a:xfrm>
                        <a:off x="500276" y="1217112"/>
                        <a:ext cx="4874260" cy="3957320"/>
                      </a:xfrm>
                      <a:prstGeom prst="rect">
                        <a:avLst/>
                      </a:prstGeom>
                      <a:solidFill>
                        <a:srgbClr val="FFFF66"/>
                      </a:solidFill>
                    </p:spPr>
                  </p:pic>
                </p:oleObj>
              </mc:Fallback>
            </mc:AlternateContent>
          </a:graphicData>
        </a:graphic>
      </p:graphicFrame>
      <p:graphicFrame>
        <p:nvGraphicFramePr>
          <p:cNvPr id="3" name="Object 2"/>
          <p:cNvGraphicFramePr>
            <a:graphicFrameLocks noChangeAspect="1"/>
          </p:cNvGraphicFramePr>
          <p:nvPr/>
        </p:nvGraphicFramePr>
        <p:xfrm>
          <a:off x="5674911" y="2442962"/>
          <a:ext cx="3246120" cy="1577340"/>
        </p:xfrm>
        <a:graphic>
          <a:graphicData uri="http://schemas.openxmlformats.org/presentationml/2006/ole">
            <mc:AlternateContent xmlns:mc="http://schemas.openxmlformats.org/markup-compatibility/2006">
              <mc:Choice xmlns:v="urn:schemas-microsoft-com:vml" Requires="v">
                <p:oleObj name="Equation" r:id="rId4" imgW="1803400" imgH="876300" progId="Equation.3">
                  <p:embed/>
                </p:oleObj>
              </mc:Choice>
              <mc:Fallback>
                <p:oleObj name="Equation" r:id="rId4" imgW="1803400" imgH="876300" progId="Equation.3">
                  <p:embed/>
                  <p:pic>
                    <p:nvPicPr>
                      <p:cNvPr id="3" name="Object 2"/>
                      <p:cNvPicPr/>
                      <p:nvPr/>
                    </p:nvPicPr>
                    <p:blipFill>
                      <a:blip r:embed="rId5"/>
                      <a:stretch>
                        <a:fillRect/>
                      </a:stretch>
                    </p:blipFill>
                    <p:spPr>
                      <a:xfrm>
                        <a:off x="5674911" y="2442962"/>
                        <a:ext cx="3246120" cy="1577340"/>
                      </a:xfrm>
                      <a:prstGeom prst="rect">
                        <a:avLst/>
                      </a:prstGeom>
                      <a:solidFill>
                        <a:srgbClr val="CCFFCC"/>
                      </a:solidFill>
                    </p:spPr>
                  </p:pic>
                </p:oleObj>
              </mc:Fallback>
            </mc:AlternateContent>
          </a:graphicData>
        </a:graphic>
      </p:graphicFrame>
      <p:sp>
        <p:nvSpPr>
          <p:cNvPr id="4" name="TextBox 3"/>
          <p:cNvSpPr txBox="1"/>
          <p:nvPr/>
        </p:nvSpPr>
        <p:spPr>
          <a:xfrm>
            <a:off x="5888909" y="5852492"/>
            <a:ext cx="2881017" cy="584776"/>
          </a:xfrm>
          <a:prstGeom prst="rect">
            <a:avLst/>
          </a:prstGeom>
          <a:noFill/>
        </p:spPr>
        <p:txBody>
          <a:bodyPr wrap="none" rtlCol="0">
            <a:spAutoFit/>
          </a:bodyPr>
          <a:lstStyle/>
          <a:p>
            <a:pPr algn="ctr"/>
            <a:r>
              <a:rPr lang="en-US" sz="1600" dirty="0" err="1">
                <a:solidFill>
                  <a:srgbClr val="660066"/>
                </a:solidFill>
              </a:rPr>
              <a:t>Pehlivan</a:t>
            </a:r>
            <a:r>
              <a:rPr lang="en-US" sz="1600" dirty="0">
                <a:solidFill>
                  <a:srgbClr val="660066"/>
                </a:solidFill>
              </a:rPr>
              <a:t>, ABB, </a:t>
            </a:r>
            <a:r>
              <a:rPr lang="en-US" sz="1600" dirty="0" err="1">
                <a:solidFill>
                  <a:srgbClr val="660066"/>
                </a:solidFill>
              </a:rPr>
              <a:t>Kajino</a:t>
            </a:r>
            <a:r>
              <a:rPr lang="en-US" sz="1600" dirty="0">
                <a:solidFill>
                  <a:srgbClr val="660066"/>
                </a:solidFill>
              </a:rPr>
              <a:t>, &amp; Yoshida</a:t>
            </a:r>
          </a:p>
          <a:p>
            <a:pPr algn="ctr"/>
            <a:r>
              <a:rPr lang="en-US" sz="1600" dirty="0">
                <a:solidFill>
                  <a:srgbClr val="660066"/>
                </a:solidFill>
              </a:rPr>
              <a:t>Phys. Rev. D 84, 065008 (2011) </a:t>
            </a:r>
          </a:p>
        </p:txBody>
      </p:sp>
      <p:graphicFrame>
        <p:nvGraphicFramePr>
          <p:cNvPr id="5" name="Object 4"/>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name="Equation" r:id="rId6" imgW="114300" imgH="165100" progId="Equation.3">
                  <p:embed/>
                </p:oleObj>
              </mc:Choice>
              <mc:Fallback>
                <p:oleObj name="Equation" r:id="rId6" imgW="114300" imgH="165100" progId="Equation.3">
                  <p:embed/>
                  <p:pic>
                    <p:nvPicPr>
                      <p:cNvPr id="5" name="Object 4"/>
                      <p:cNvPicPr/>
                      <p:nvPr/>
                    </p:nvPicPr>
                    <p:blipFill>
                      <a:blip r:embed="rId7"/>
                      <a:stretch>
                        <a:fillRect/>
                      </a:stretch>
                    </p:blipFill>
                    <p:spPr>
                      <a:xfrm>
                        <a:off x="4514850" y="3346450"/>
                        <a:ext cx="114300" cy="165100"/>
                      </a:xfrm>
                      <a:prstGeom prst="rect">
                        <a:avLst/>
                      </a:prstGeom>
                    </p:spPr>
                  </p:pic>
                </p:oleObj>
              </mc:Fallback>
            </mc:AlternateContent>
          </a:graphicData>
        </a:graphic>
      </p:graphicFrame>
      <p:sp>
        <p:nvSpPr>
          <p:cNvPr id="6" name="Left Brace 5"/>
          <p:cNvSpPr/>
          <p:nvPr/>
        </p:nvSpPr>
        <p:spPr>
          <a:xfrm rot="16200000">
            <a:off x="2540412" y="3075490"/>
            <a:ext cx="155448" cy="4251942"/>
          </a:xfrm>
          <a:prstGeom prst="leftBrac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1294963" y="5317053"/>
            <a:ext cx="2678287" cy="369332"/>
          </a:xfrm>
          <a:prstGeom prst="rect">
            <a:avLst/>
          </a:prstGeom>
          <a:solidFill>
            <a:schemeClr val="accent6">
              <a:lumMod val="20000"/>
              <a:lumOff val="80000"/>
            </a:schemeClr>
          </a:solidFill>
        </p:spPr>
        <p:txBody>
          <a:bodyPr wrap="none" rtlCol="0">
            <a:spAutoFit/>
          </a:bodyPr>
          <a:lstStyle/>
          <a:p>
            <a:r>
              <a:rPr lang="en-US" dirty="0">
                <a:solidFill>
                  <a:srgbClr val="FF0000"/>
                </a:solidFill>
                <a:latin typeface="Comic Sans MS"/>
                <a:cs typeface="Comic Sans MS"/>
              </a:rPr>
              <a:t>Bethe </a:t>
            </a:r>
            <a:r>
              <a:rPr lang="en-US" dirty="0" err="1">
                <a:solidFill>
                  <a:srgbClr val="FF0000"/>
                </a:solidFill>
                <a:latin typeface="Comic Sans MS"/>
                <a:cs typeface="Comic Sans MS"/>
              </a:rPr>
              <a:t>ansatz</a:t>
            </a:r>
            <a:r>
              <a:rPr lang="en-US" dirty="0">
                <a:solidFill>
                  <a:srgbClr val="FF0000"/>
                </a:solidFill>
                <a:latin typeface="Comic Sans MS"/>
                <a:cs typeface="Comic Sans MS"/>
              </a:rPr>
              <a:t> equations</a:t>
            </a:r>
          </a:p>
        </p:txBody>
      </p:sp>
      <p:graphicFrame>
        <p:nvGraphicFramePr>
          <p:cNvPr id="8" name="Object 7"/>
          <p:cNvGraphicFramePr>
            <a:graphicFrameLocks noChangeAspect="1"/>
          </p:cNvGraphicFramePr>
          <p:nvPr/>
        </p:nvGraphicFramePr>
        <p:xfrm>
          <a:off x="6173788" y="1165225"/>
          <a:ext cx="2093912" cy="712788"/>
        </p:xfrm>
        <a:graphic>
          <a:graphicData uri="http://schemas.openxmlformats.org/presentationml/2006/ole">
            <mc:AlternateContent xmlns:mc="http://schemas.openxmlformats.org/markup-compatibility/2006">
              <mc:Choice xmlns:v="urn:schemas-microsoft-com:vml" Requires="v">
                <p:oleObj name="Equation" r:id="rId8" imgW="1231900" imgH="419100" progId="Equation.3">
                  <p:embed/>
                </p:oleObj>
              </mc:Choice>
              <mc:Fallback>
                <p:oleObj name="Equation" r:id="rId8" imgW="1231900" imgH="419100" progId="Equation.3">
                  <p:embed/>
                  <p:pic>
                    <p:nvPicPr>
                      <p:cNvPr id="8" name="Object 7"/>
                      <p:cNvPicPr/>
                      <p:nvPr/>
                    </p:nvPicPr>
                    <p:blipFill>
                      <a:blip r:embed="rId9"/>
                      <a:stretch>
                        <a:fillRect/>
                      </a:stretch>
                    </p:blipFill>
                    <p:spPr>
                      <a:xfrm>
                        <a:off x="6173788" y="1165225"/>
                        <a:ext cx="2093912" cy="712788"/>
                      </a:xfrm>
                      <a:prstGeom prst="rect">
                        <a:avLst/>
                      </a:prstGeom>
                      <a:solidFill>
                        <a:srgbClr val="FFFF66"/>
                      </a:solidFill>
                    </p:spPr>
                  </p:pic>
                </p:oleObj>
              </mc:Fallback>
            </mc:AlternateContent>
          </a:graphicData>
        </a:graphic>
      </p:graphicFrame>
      <p:sp>
        <p:nvSpPr>
          <p:cNvPr id="9" name="TextBox 8">
            <a:extLst>
              <a:ext uri="{FF2B5EF4-FFF2-40B4-BE49-F238E27FC236}">
                <a16:creationId xmlns:a16="http://schemas.microsoft.com/office/drawing/2014/main" id="{1F207E65-EA47-0636-A269-0C42351D58AF}"/>
              </a:ext>
            </a:extLst>
          </p:cNvPr>
          <p:cNvSpPr txBox="1"/>
          <p:nvPr/>
        </p:nvSpPr>
        <p:spPr>
          <a:xfrm>
            <a:off x="3605048" y="226353"/>
            <a:ext cx="2066015" cy="461665"/>
          </a:xfrm>
          <a:prstGeom prst="rect">
            <a:avLst/>
          </a:prstGeom>
          <a:solidFill>
            <a:srgbClr val="FFFF00"/>
          </a:solidFill>
        </p:spPr>
        <p:txBody>
          <a:bodyPr wrap="none" rtlCol="0">
            <a:spAutoFit/>
          </a:bodyPr>
          <a:lstStyle/>
          <a:p>
            <a:r>
              <a:rPr lang="en-US" sz="2400" b="1" dirty="0">
                <a:solidFill>
                  <a:srgbClr val="FF0000"/>
                </a:solidFill>
              </a:rPr>
              <a:t>BETHE ANSATZ</a:t>
            </a:r>
          </a:p>
        </p:txBody>
      </p:sp>
    </p:spTree>
    <p:extLst>
      <p:ext uri="{BB962C8B-B14F-4D97-AF65-F5344CB8AC3E}">
        <p14:creationId xmlns:p14="http://schemas.microsoft.com/office/powerpoint/2010/main" val="2261465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81595F-BEE4-4C46-8703-135CE0902EB8}"/>
              </a:ext>
            </a:extLst>
          </p:cNvPr>
          <p:cNvSpPr txBox="1"/>
          <p:nvPr/>
        </p:nvSpPr>
        <p:spPr>
          <a:xfrm>
            <a:off x="561109" y="1293158"/>
            <a:ext cx="8198427" cy="402180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solidFill>
                  <a:srgbClr val="002060"/>
                </a:solidFill>
                <a:latin typeface="Comic Sans MS" panose="030F0902030302020204" pitchFamily="66" charset="0"/>
              </a:rPr>
              <a:t>Bethe ansatz method has numerical instabilities for larger values of N. However, it is very valuable since it leads to the identification of conserved quantities. </a:t>
            </a:r>
          </a:p>
          <a:p>
            <a:pPr>
              <a:lnSpc>
                <a:spcPct val="150000"/>
              </a:lnSpc>
            </a:pPr>
            <a:r>
              <a:rPr lang="en-US" sz="1600" dirty="0">
                <a:solidFill>
                  <a:srgbClr val="002060"/>
                </a:solidFill>
                <a:latin typeface="Comic Sans MS" panose="030F0902030302020204" pitchFamily="66" charset="0"/>
              </a:rPr>
              <a:t>     </a:t>
            </a:r>
            <a:r>
              <a:rPr lang="en-US" sz="1400" dirty="0">
                <a:solidFill>
                  <a:srgbClr val="7030A0"/>
                </a:solidFill>
                <a:latin typeface="Comic Sans MS" panose="030F0902030302020204" pitchFamily="66" charset="0"/>
              </a:rPr>
              <a:t>Patwardhan </a:t>
            </a:r>
            <a:r>
              <a:rPr lang="en-US" sz="1400" i="1" dirty="0">
                <a:solidFill>
                  <a:srgbClr val="7030A0"/>
                </a:solidFill>
                <a:latin typeface="Comic Sans MS" panose="030F0902030302020204" pitchFamily="66" charset="0"/>
              </a:rPr>
              <a:t>et. al., </a:t>
            </a:r>
            <a:r>
              <a:rPr lang="en-US" sz="1400" dirty="0">
                <a:solidFill>
                  <a:srgbClr val="7030A0"/>
                </a:solidFill>
                <a:latin typeface="Comic Sans MS" panose="030F0902030302020204" pitchFamily="66" charset="0"/>
              </a:rPr>
              <a:t>PRD </a:t>
            </a:r>
            <a:r>
              <a:rPr lang="en-US" sz="1400" b="1" dirty="0">
                <a:solidFill>
                  <a:srgbClr val="7030A0"/>
                </a:solidFill>
                <a:latin typeface="Comic Sans MS" panose="030F0902030302020204" pitchFamily="66" charset="0"/>
              </a:rPr>
              <a:t>99</a:t>
            </a:r>
            <a:r>
              <a:rPr lang="en-US" sz="1400" dirty="0">
                <a:solidFill>
                  <a:srgbClr val="7030A0"/>
                </a:solidFill>
                <a:latin typeface="Comic Sans MS" panose="030F0902030302020204" pitchFamily="66" charset="0"/>
              </a:rPr>
              <a:t>, 123013 (2019);</a:t>
            </a:r>
            <a:r>
              <a:rPr lang="en-US" sz="1600" i="1" dirty="0">
                <a:solidFill>
                  <a:srgbClr val="002060"/>
                </a:solidFill>
                <a:latin typeface="Comic Sans MS" panose="030F0902030302020204" pitchFamily="66" charset="0"/>
              </a:rPr>
              <a:t> </a:t>
            </a:r>
            <a:r>
              <a:rPr lang="en-US" sz="1400" dirty="0" err="1">
                <a:solidFill>
                  <a:srgbClr val="7030A0"/>
                </a:solidFill>
                <a:latin typeface="Comic Sans MS" panose="030F0902030302020204" pitchFamily="66" charset="0"/>
              </a:rPr>
              <a:t>Cervia</a:t>
            </a:r>
            <a:r>
              <a:rPr lang="en-US" sz="1400" dirty="0">
                <a:solidFill>
                  <a:srgbClr val="7030A0"/>
                </a:solidFill>
                <a:latin typeface="Comic Sans MS" panose="030F0902030302020204" pitchFamily="66" charset="0"/>
              </a:rPr>
              <a:t> </a:t>
            </a:r>
            <a:r>
              <a:rPr lang="en-US" sz="1400" i="1" dirty="0">
                <a:solidFill>
                  <a:srgbClr val="7030A0"/>
                </a:solidFill>
                <a:latin typeface="Comic Sans MS" panose="030F0902030302020204" pitchFamily="66" charset="0"/>
              </a:rPr>
              <a:t>et al</a:t>
            </a:r>
            <a:r>
              <a:rPr lang="en-US" sz="1400" b="1" dirty="0">
                <a:solidFill>
                  <a:srgbClr val="7030A0"/>
                </a:solidFill>
                <a:latin typeface="Comic Sans MS" panose="030F0902030302020204" pitchFamily="66" charset="0"/>
              </a:rPr>
              <a:t>., </a:t>
            </a:r>
            <a:r>
              <a:rPr lang="en-US" sz="1400" dirty="0">
                <a:solidFill>
                  <a:srgbClr val="7030A0"/>
                </a:solidFill>
                <a:latin typeface="Comic Sans MS" panose="030F0902030302020204" pitchFamily="66" charset="0"/>
              </a:rPr>
              <a:t>PRD</a:t>
            </a:r>
            <a:r>
              <a:rPr lang="en-US" sz="1400" b="1" dirty="0">
                <a:solidFill>
                  <a:srgbClr val="7030A0"/>
                </a:solidFill>
                <a:latin typeface="Comic Sans MS" panose="030F0902030302020204" pitchFamily="66" charset="0"/>
              </a:rPr>
              <a:t> 100, </a:t>
            </a:r>
            <a:r>
              <a:rPr lang="en-US" sz="1400" dirty="0">
                <a:solidFill>
                  <a:srgbClr val="7030A0"/>
                </a:solidFill>
                <a:latin typeface="Comic Sans MS" panose="030F0902030302020204" pitchFamily="66" charset="0"/>
              </a:rPr>
              <a:t>083001 (2019) </a:t>
            </a:r>
            <a:endParaRPr lang="en-US" sz="1600" dirty="0">
              <a:solidFill>
                <a:srgbClr val="002060"/>
              </a:solidFill>
              <a:latin typeface="Comic Sans MS" panose="030F0902030302020204" pitchFamily="66" charset="0"/>
            </a:endParaRPr>
          </a:p>
          <a:p>
            <a:pPr marL="285750" indent="-285750">
              <a:lnSpc>
                <a:spcPct val="150000"/>
              </a:lnSpc>
              <a:buFont typeface="Arial" panose="020B0604020202020204" pitchFamily="34" charset="0"/>
              <a:buChar char="•"/>
            </a:pPr>
            <a:r>
              <a:rPr lang="en-US" sz="1600" dirty="0">
                <a:solidFill>
                  <a:srgbClr val="002060"/>
                </a:solidFill>
                <a:latin typeface="Comic Sans MS" panose="030F0902030302020204" pitchFamily="66" charset="0"/>
              </a:rPr>
              <a:t>Runge </a:t>
            </a:r>
            <a:r>
              <a:rPr lang="en-US" sz="1600" dirty="0" err="1">
                <a:solidFill>
                  <a:srgbClr val="002060"/>
                </a:solidFill>
                <a:latin typeface="Comic Sans MS" panose="030F0902030302020204" pitchFamily="66" charset="0"/>
              </a:rPr>
              <a:t>Kutta</a:t>
            </a:r>
            <a:r>
              <a:rPr lang="en-US" sz="1600" dirty="0">
                <a:solidFill>
                  <a:srgbClr val="002060"/>
                </a:solidFill>
                <a:latin typeface="Comic Sans MS" panose="030F0902030302020204" pitchFamily="66" charset="0"/>
              </a:rPr>
              <a:t> method (RK4) </a:t>
            </a:r>
          </a:p>
          <a:p>
            <a:pPr>
              <a:lnSpc>
                <a:spcPct val="150000"/>
              </a:lnSpc>
            </a:pPr>
            <a:r>
              <a:rPr lang="en-US" sz="1400" dirty="0">
                <a:solidFill>
                  <a:srgbClr val="002060"/>
                </a:solidFill>
                <a:latin typeface="Comic Sans MS" panose="030F0902030302020204" pitchFamily="66" charset="0"/>
              </a:rPr>
              <a:t>      </a:t>
            </a:r>
            <a:r>
              <a:rPr lang="en-US" sz="1400" dirty="0">
                <a:solidFill>
                  <a:srgbClr val="7030A0"/>
                </a:solidFill>
                <a:latin typeface="Comic Sans MS" panose="030F0902030302020204" pitchFamily="66" charset="0"/>
              </a:rPr>
              <a:t>Patwardhan </a:t>
            </a:r>
            <a:r>
              <a:rPr lang="en-US" sz="1400" i="1" dirty="0">
                <a:solidFill>
                  <a:srgbClr val="7030A0"/>
                </a:solidFill>
                <a:latin typeface="Comic Sans MS" panose="030F0902030302020204" pitchFamily="66" charset="0"/>
              </a:rPr>
              <a:t>et. al</a:t>
            </a:r>
            <a:r>
              <a:rPr lang="en-US" sz="1400" dirty="0">
                <a:solidFill>
                  <a:srgbClr val="7030A0"/>
                </a:solidFill>
                <a:latin typeface="Comic Sans MS" panose="030F0902030302020204" pitchFamily="66" charset="0"/>
              </a:rPr>
              <a:t>., PRD </a:t>
            </a:r>
            <a:r>
              <a:rPr lang="en-US" sz="1400" b="1" dirty="0">
                <a:solidFill>
                  <a:srgbClr val="7030A0"/>
                </a:solidFill>
                <a:latin typeface="Comic Sans MS" panose="030F0902030302020204" pitchFamily="66" charset="0"/>
              </a:rPr>
              <a:t>104, </a:t>
            </a:r>
            <a:r>
              <a:rPr lang="en-US" sz="1400" dirty="0">
                <a:solidFill>
                  <a:srgbClr val="7030A0"/>
                </a:solidFill>
                <a:latin typeface="Comic Sans MS" panose="030F0902030302020204" pitchFamily="66" charset="0"/>
              </a:rPr>
              <a:t>123035 (2021), </a:t>
            </a:r>
            <a:r>
              <a:rPr lang="en-US" sz="1400" dirty="0" err="1">
                <a:solidFill>
                  <a:srgbClr val="7030A0"/>
                </a:solidFill>
                <a:latin typeface="Comic Sans MS" panose="030F0902030302020204" pitchFamily="66" charset="0"/>
              </a:rPr>
              <a:t>Siwach</a:t>
            </a:r>
            <a:r>
              <a:rPr lang="en-US" sz="1400" dirty="0">
                <a:solidFill>
                  <a:srgbClr val="7030A0"/>
                </a:solidFill>
                <a:latin typeface="Comic Sans MS" panose="030F0902030302020204" pitchFamily="66" charset="0"/>
              </a:rPr>
              <a:t> </a:t>
            </a:r>
            <a:r>
              <a:rPr lang="en-US" sz="1400" i="1" dirty="0">
                <a:solidFill>
                  <a:srgbClr val="7030A0"/>
                </a:solidFill>
                <a:latin typeface="Comic Sans MS" panose="030F0902030302020204" pitchFamily="66" charset="0"/>
              </a:rPr>
              <a:t>et. al</a:t>
            </a:r>
            <a:r>
              <a:rPr lang="en-US" sz="1400" dirty="0">
                <a:solidFill>
                  <a:srgbClr val="7030A0"/>
                </a:solidFill>
                <a:latin typeface="Comic Sans MS" panose="030F0902030302020204" pitchFamily="66" charset="0"/>
              </a:rPr>
              <a:t>. PRD </a:t>
            </a:r>
            <a:r>
              <a:rPr lang="en-US" sz="1400" b="1" dirty="0">
                <a:solidFill>
                  <a:srgbClr val="7030A0"/>
                </a:solidFill>
                <a:latin typeface="Comic Sans MS" panose="030F0902030302020204" pitchFamily="66" charset="0"/>
              </a:rPr>
              <a:t>107</a:t>
            </a:r>
            <a:r>
              <a:rPr lang="en-US" sz="1400" dirty="0">
                <a:solidFill>
                  <a:srgbClr val="7030A0"/>
                </a:solidFill>
                <a:latin typeface="Comic Sans MS" panose="030F0902030302020204" pitchFamily="66" charset="0"/>
              </a:rPr>
              <a:t>, 023019 (2023)</a:t>
            </a:r>
            <a:endParaRPr lang="en-US" sz="1400" dirty="0">
              <a:solidFill>
                <a:srgbClr val="002060"/>
              </a:solidFill>
              <a:latin typeface="Comic Sans MS" panose="030F0902030302020204" pitchFamily="66" charset="0"/>
            </a:endParaRPr>
          </a:p>
          <a:p>
            <a:pPr marL="285750" indent="-285750">
              <a:lnSpc>
                <a:spcPct val="150000"/>
              </a:lnSpc>
              <a:buFont typeface="Arial" panose="020B0604020202020204" pitchFamily="34" charset="0"/>
              <a:buChar char="•"/>
            </a:pPr>
            <a:r>
              <a:rPr lang="en-US" sz="1600" dirty="0">
                <a:solidFill>
                  <a:srgbClr val="002060"/>
                </a:solidFill>
                <a:latin typeface="Comic Sans MS" panose="030F0902030302020204" pitchFamily="66" charset="0"/>
              </a:rPr>
              <a:t>Tensor network techniques  </a:t>
            </a:r>
          </a:p>
          <a:p>
            <a:pPr>
              <a:lnSpc>
                <a:spcPct val="150000"/>
              </a:lnSpc>
            </a:pPr>
            <a:r>
              <a:rPr lang="en-US" sz="1400" dirty="0">
                <a:solidFill>
                  <a:srgbClr val="7030A0"/>
                </a:solidFill>
                <a:latin typeface="Comic Sans MS" panose="030F0902030302020204" pitchFamily="66" charset="0"/>
              </a:rPr>
              <a:t>      </a:t>
            </a:r>
            <a:r>
              <a:rPr lang="en-US" sz="1400" dirty="0" err="1">
                <a:solidFill>
                  <a:srgbClr val="7030A0"/>
                </a:solidFill>
                <a:latin typeface="Comic Sans MS" panose="030F0902030302020204" pitchFamily="66" charset="0"/>
              </a:rPr>
              <a:t>Cervia</a:t>
            </a:r>
            <a:r>
              <a:rPr lang="en-US" sz="1400" dirty="0">
                <a:solidFill>
                  <a:srgbClr val="7030A0"/>
                </a:solidFill>
                <a:latin typeface="Comic Sans MS" panose="030F0902030302020204" pitchFamily="66" charset="0"/>
              </a:rPr>
              <a:t> </a:t>
            </a:r>
            <a:r>
              <a:rPr lang="en-US" sz="1400" i="1" dirty="0">
                <a:solidFill>
                  <a:srgbClr val="7030A0"/>
                </a:solidFill>
                <a:latin typeface="Comic Sans MS" panose="030F0902030302020204" pitchFamily="66" charset="0"/>
              </a:rPr>
              <a:t>et al</a:t>
            </a:r>
            <a:r>
              <a:rPr lang="en-US" sz="1400" dirty="0">
                <a:solidFill>
                  <a:srgbClr val="7030A0"/>
                </a:solidFill>
                <a:latin typeface="Comic Sans MS" panose="030F0902030302020204" pitchFamily="66" charset="0"/>
              </a:rPr>
              <a:t>., PRD </a:t>
            </a:r>
            <a:r>
              <a:rPr lang="en-US" sz="1400" b="1" dirty="0">
                <a:solidFill>
                  <a:srgbClr val="7030A0"/>
                </a:solidFill>
                <a:latin typeface="Comic Sans MS" panose="030F0902030302020204" pitchFamily="66" charset="0"/>
              </a:rPr>
              <a:t>105</a:t>
            </a:r>
            <a:r>
              <a:rPr lang="en-US" sz="1400" dirty="0">
                <a:solidFill>
                  <a:srgbClr val="7030A0"/>
                </a:solidFill>
                <a:latin typeface="Comic Sans MS" panose="030F0902030302020204" pitchFamily="66" charset="0"/>
              </a:rPr>
              <a:t>, 123025 (2022)</a:t>
            </a:r>
          </a:p>
          <a:p>
            <a:pPr marL="285750" indent="-285750">
              <a:lnSpc>
                <a:spcPct val="150000"/>
              </a:lnSpc>
              <a:buFont typeface="Arial" panose="020B0604020202020204" pitchFamily="34" charset="0"/>
              <a:buChar char="•"/>
            </a:pPr>
            <a:r>
              <a:rPr lang="en-US" sz="1600" dirty="0">
                <a:solidFill>
                  <a:srgbClr val="002060"/>
                </a:solidFill>
                <a:latin typeface="Comic Sans MS" panose="030F0902030302020204" pitchFamily="66" charset="0"/>
              </a:rPr>
              <a:t>Hybrid methods on noisy quantum computers </a:t>
            </a:r>
          </a:p>
          <a:p>
            <a:pPr>
              <a:lnSpc>
                <a:spcPct val="150000"/>
              </a:lnSpc>
            </a:pPr>
            <a:r>
              <a:rPr lang="en-US" sz="1600" dirty="0">
                <a:solidFill>
                  <a:srgbClr val="002060"/>
                </a:solidFill>
                <a:latin typeface="Comic Sans MS" panose="030F0902030302020204" pitchFamily="66" charset="0"/>
              </a:rPr>
              <a:t>     </a:t>
            </a:r>
            <a:r>
              <a:rPr lang="en-US" sz="1400" dirty="0" err="1">
                <a:solidFill>
                  <a:srgbClr val="7030A0"/>
                </a:solidFill>
                <a:latin typeface="Comic Sans MS" panose="030F0902030302020204" pitchFamily="66" charset="0"/>
              </a:rPr>
              <a:t>Siwach</a:t>
            </a:r>
            <a:r>
              <a:rPr lang="en-US" sz="1400" dirty="0">
                <a:solidFill>
                  <a:srgbClr val="7030A0"/>
                </a:solidFill>
                <a:latin typeface="Comic Sans MS" panose="030F0902030302020204" pitchFamily="66" charset="0"/>
              </a:rPr>
              <a:t> </a:t>
            </a:r>
            <a:r>
              <a:rPr lang="en-US" sz="1400" i="1" dirty="0">
                <a:solidFill>
                  <a:srgbClr val="7030A0"/>
                </a:solidFill>
                <a:latin typeface="Comic Sans MS" panose="030F0902030302020204" pitchFamily="66" charset="0"/>
              </a:rPr>
              <a:t>et. al</a:t>
            </a:r>
            <a:r>
              <a:rPr lang="en-US" sz="1400" dirty="0">
                <a:solidFill>
                  <a:srgbClr val="7030A0"/>
                </a:solidFill>
                <a:latin typeface="Comic Sans MS" panose="030F0902030302020204" pitchFamily="66" charset="0"/>
              </a:rPr>
              <a:t>., 2308.09123 [quant-</a:t>
            </a:r>
            <a:r>
              <a:rPr lang="en-US" sz="1400" dirty="0" err="1">
                <a:solidFill>
                  <a:srgbClr val="7030A0"/>
                </a:solidFill>
                <a:latin typeface="Comic Sans MS" panose="030F0902030302020204" pitchFamily="66" charset="0"/>
              </a:rPr>
              <a:t>ph</a:t>
            </a:r>
            <a:r>
              <a:rPr lang="en-US" sz="1400" dirty="0">
                <a:solidFill>
                  <a:srgbClr val="7030A0"/>
                </a:solidFill>
                <a:latin typeface="Comic Sans MS" panose="030F0902030302020204" pitchFamily="66" charset="0"/>
              </a:rPr>
              <a:t>], </a:t>
            </a:r>
            <a:r>
              <a:rPr lang="en-US" sz="1600" dirty="0">
                <a:solidFill>
                  <a:srgbClr val="7030A0"/>
                </a:solidFill>
              </a:rPr>
              <a:t>PRD </a:t>
            </a:r>
            <a:r>
              <a:rPr lang="en-US" sz="1600" b="0" i="0" u="none" strike="noStrike" dirty="0">
                <a:solidFill>
                  <a:srgbClr val="7030A0"/>
                </a:solidFill>
                <a:effectLst/>
              </a:rPr>
              <a:t> </a:t>
            </a:r>
            <a:r>
              <a:rPr lang="en-US" sz="1600" b="1" i="0" u="none" strike="noStrike" dirty="0">
                <a:solidFill>
                  <a:srgbClr val="7030A0"/>
                </a:solidFill>
                <a:effectLst/>
              </a:rPr>
              <a:t>108</a:t>
            </a:r>
            <a:r>
              <a:rPr lang="en-US" sz="1600" b="0" i="0" u="none" strike="noStrike" dirty="0">
                <a:solidFill>
                  <a:srgbClr val="7030A0"/>
                </a:solidFill>
                <a:effectLst/>
              </a:rPr>
              <a:t> (2023) 8, 083039 </a:t>
            </a:r>
            <a:r>
              <a:rPr lang="en-US" sz="1600" dirty="0">
                <a:solidFill>
                  <a:srgbClr val="002060"/>
                </a:solidFill>
                <a:latin typeface="Comic Sans MS" panose="030F0902030302020204" pitchFamily="66" charset="0"/>
              </a:rPr>
              <a:t>	</a:t>
            </a:r>
          </a:p>
          <a:p>
            <a:pPr marL="285750" indent="-285750">
              <a:lnSpc>
                <a:spcPct val="150000"/>
              </a:lnSpc>
              <a:buFont typeface="Arial" panose="020B0604020202020204" pitchFamily="34" charset="0"/>
              <a:buChar char="•"/>
            </a:pPr>
            <a:r>
              <a:rPr lang="en-US" sz="1600" dirty="0">
                <a:solidFill>
                  <a:srgbClr val="002060"/>
                </a:solidFill>
                <a:latin typeface="Comic Sans MS" panose="030F0902030302020204" pitchFamily="66" charset="0"/>
              </a:rPr>
              <a:t>Quantum computers		</a:t>
            </a:r>
          </a:p>
          <a:p>
            <a:pPr>
              <a:lnSpc>
                <a:spcPct val="150000"/>
              </a:lnSpc>
            </a:pPr>
            <a:r>
              <a:rPr lang="en-US" sz="1600" dirty="0">
                <a:solidFill>
                  <a:srgbClr val="002060"/>
                </a:solidFill>
                <a:latin typeface="Comic Sans MS" panose="030F0902030302020204" pitchFamily="66" charset="0"/>
              </a:rPr>
              <a:t>     </a:t>
            </a:r>
            <a:r>
              <a:rPr lang="en-US" sz="1400" dirty="0">
                <a:solidFill>
                  <a:srgbClr val="7030A0"/>
                </a:solidFill>
                <a:latin typeface="Comic Sans MS" panose="030F0902030302020204" pitchFamily="66" charset="0"/>
              </a:rPr>
              <a:t>Spagnoli </a:t>
            </a:r>
            <a:r>
              <a:rPr lang="en-US" sz="1400" i="1" dirty="0">
                <a:solidFill>
                  <a:srgbClr val="7030A0"/>
                </a:solidFill>
                <a:latin typeface="Comic Sans MS" panose="030F0902030302020204" pitchFamily="66" charset="0"/>
              </a:rPr>
              <a:t>et al. </a:t>
            </a:r>
            <a:r>
              <a:rPr lang="en-US" sz="1400" dirty="0">
                <a:solidFill>
                  <a:srgbClr val="7030A0"/>
                </a:solidFill>
                <a:latin typeface="Comic Sans MS" panose="030F0902030302020204" pitchFamily="66" charset="0"/>
              </a:rPr>
              <a:t>arXiv:2503.00607 [quant-</a:t>
            </a:r>
            <a:r>
              <a:rPr lang="en-US" sz="1400" dirty="0" err="1">
                <a:solidFill>
                  <a:srgbClr val="7030A0"/>
                </a:solidFill>
                <a:latin typeface="Comic Sans MS" panose="030F0902030302020204" pitchFamily="66" charset="0"/>
              </a:rPr>
              <a:t>ph</a:t>
            </a:r>
            <a:r>
              <a:rPr lang="en-US" sz="1400" dirty="0">
                <a:solidFill>
                  <a:srgbClr val="7030A0"/>
                </a:solidFill>
                <a:latin typeface="Comic Sans MS" panose="030F0902030302020204" pitchFamily="66" charset="0"/>
              </a:rPr>
              <a:t>]</a:t>
            </a:r>
          </a:p>
        </p:txBody>
      </p:sp>
      <p:sp>
        <p:nvSpPr>
          <p:cNvPr id="3" name="TextBox 2">
            <a:extLst>
              <a:ext uri="{FF2B5EF4-FFF2-40B4-BE49-F238E27FC236}">
                <a16:creationId xmlns:a16="http://schemas.microsoft.com/office/drawing/2014/main" id="{68E106DE-344E-C9A4-754C-0F3DBFF48FFD}"/>
              </a:ext>
            </a:extLst>
          </p:cNvPr>
          <p:cNvSpPr txBox="1"/>
          <p:nvPr/>
        </p:nvSpPr>
        <p:spPr>
          <a:xfrm>
            <a:off x="2545766" y="394854"/>
            <a:ext cx="4277261" cy="400110"/>
          </a:xfrm>
          <a:prstGeom prst="rect">
            <a:avLst/>
          </a:prstGeom>
          <a:solidFill>
            <a:srgbClr val="FFFF00"/>
          </a:solidFill>
        </p:spPr>
        <p:txBody>
          <a:bodyPr wrap="none" rtlCol="0">
            <a:spAutoFit/>
          </a:bodyPr>
          <a:lstStyle/>
          <a:p>
            <a:r>
              <a:rPr lang="en-US" sz="2000" dirty="0">
                <a:solidFill>
                  <a:srgbClr val="FF0000"/>
                </a:solidFill>
              </a:rPr>
              <a:t>Techniques to solve the exact evolution</a:t>
            </a:r>
          </a:p>
        </p:txBody>
      </p:sp>
    </p:spTree>
    <p:extLst>
      <p:ext uri="{BB962C8B-B14F-4D97-AF65-F5344CB8AC3E}">
        <p14:creationId xmlns:p14="http://schemas.microsoft.com/office/powerpoint/2010/main" val="1506753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4AC6B4-880D-4F4F-8FC9-BBE59626FB32}"/>
              </a:ext>
            </a:extLst>
          </p:cNvPr>
          <p:cNvPicPr>
            <a:picLocks noChangeAspect="1"/>
          </p:cNvPicPr>
          <p:nvPr/>
        </p:nvPicPr>
        <p:blipFill>
          <a:blip r:embed="rId2"/>
          <a:stretch>
            <a:fillRect/>
          </a:stretch>
        </p:blipFill>
        <p:spPr>
          <a:xfrm>
            <a:off x="1253797" y="988847"/>
            <a:ext cx="6426200" cy="4775200"/>
          </a:xfrm>
          <a:prstGeom prst="rect">
            <a:avLst/>
          </a:prstGeom>
        </p:spPr>
      </p:pic>
      <p:sp>
        <p:nvSpPr>
          <p:cNvPr id="4" name="TextBox 3">
            <a:extLst>
              <a:ext uri="{FF2B5EF4-FFF2-40B4-BE49-F238E27FC236}">
                <a16:creationId xmlns:a16="http://schemas.microsoft.com/office/drawing/2014/main" id="{EBDAFDD9-1832-944F-965E-B2A8103A4246}"/>
              </a:ext>
            </a:extLst>
          </p:cNvPr>
          <p:cNvSpPr txBox="1"/>
          <p:nvPr/>
        </p:nvSpPr>
        <p:spPr>
          <a:xfrm>
            <a:off x="788278" y="5885793"/>
            <a:ext cx="7822013" cy="369332"/>
          </a:xfrm>
          <a:prstGeom prst="rect">
            <a:avLst/>
          </a:prstGeom>
          <a:noFill/>
        </p:spPr>
        <p:txBody>
          <a:bodyPr wrap="none" rtlCol="0">
            <a:spAutoFit/>
          </a:bodyPr>
          <a:lstStyle/>
          <a:p>
            <a:r>
              <a:rPr lang="en-US" dirty="0" err="1"/>
              <a:t>Cervia</a:t>
            </a:r>
            <a:r>
              <a:rPr lang="en-US" dirty="0"/>
              <a:t>, </a:t>
            </a:r>
            <a:r>
              <a:rPr lang="en-US" dirty="0" err="1"/>
              <a:t>Siwach</a:t>
            </a:r>
            <a:r>
              <a:rPr lang="en-US" dirty="0"/>
              <a:t>, Patwardhan, Balantekin, Coppersmith, Johnson, arXiv:2202.01865</a:t>
            </a:r>
          </a:p>
        </p:txBody>
      </p:sp>
      <p:sp>
        <p:nvSpPr>
          <p:cNvPr id="5" name="TextBox 4">
            <a:extLst>
              <a:ext uri="{FF2B5EF4-FFF2-40B4-BE49-F238E27FC236}">
                <a16:creationId xmlns:a16="http://schemas.microsoft.com/office/drawing/2014/main" id="{F46DD9D0-B840-0741-B95F-3E50149ECD80}"/>
              </a:ext>
            </a:extLst>
          </p:cNvPr>
          <p:cNvSpPr txBox="1"/>
          <p:nvPr/>
        </p:nvSpPr>
        <p:spPr>
          <a:xfrm>
            <a:off x="809297" y="294290"/>
            <a:ext cx="2048831" cy="369332"/>
          </a:xfrm>
          <a:prstGeom prst="rect">
            <a:avLst/>
          </a:prstGeom>
          <a:noFill/>
        </p:spPr>
        <p:txBody>
          <a:bodyPr wrap="none" rtlCol="0">
            <a:spAutoFit/>
          </a:bodyPr>
          <a:lstStyle/>
          <a:p>
            <a:r>
              <a:rPr lang="en-US" dirty="0">
                <a:solidFill>
                  <a:srgbClr val="FF0000"/>
                </a:solidFill>
              </a:rPr>
              <a:t>Computation times:</a:t>
            </a:r>
          </a:p>
        </p:txBody>
      </p:sp>
    </p:spTree>
    <p:extLst>
      <p:ext uri="{BB962C8B-B14F-4D97-AF65-F5344CB8AC3E}">
        <p14:creationId xmlns:p14="http://schemas.microsoft.com/office/powerpoint/2010/main" val="4238409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47F38D-3DDA-90B8-8C9A-5756DECC983C}"/>
              </a:ext>
            </a:extLst>
          </p:cNvPr>
          <p:cNvPicPr>
            <a:picLocks noChangeAspect="1"/>
          </p:cNvPicPr>
          <p:nvPr/>
        </p:nvPicPr>
        <p:blipFill>
          <a:blip r:embed="rId2"/>
          <a:srcRect l="21808" t="32861" r="23022" b="34281"/>
          <a:stretch/>
        </p:blipFill>
        <p:spPr>
          <a:xfrm>
            <a:off x="2215667" y="522867"/>
            <a:ext cx="5338120" cy="4114800"/>
          </a:xfrm>
          <a:prstGeom prst="rect">
            <a:avLst/>
          </a:prstGeom>
        </p:spPr>
      </p:pic>
      <p:sp>
        <p:nvSpPr>
          <p:cNvPr id="4" name="TextBox 3">
            <a:extLst>
              <a:ext uri="{FF2B5EF4-FFF2-40B4-BE49-F238E27FC236}">
                <a16:creationId xmlns:a16="http://schemas.microsoft.com/office/drawing/2014/main" id="{BC091198-0D9B-965A-A608-A6D49A468700}"/>
              </a:ext>
            </a:extLst>
          </p:cNvPr>
          <p:cNvSpPr txBox="1"/>
          <p:nvPr/>
        </p:nvSpPr>
        <p:spPr>
          <a:xfrm>
            <a:off x="5146401" y="1606065"/>
            <a:ext cx="243978" cy="215444"/>
          </a:xfrm>
          <a:prstGeom prst="rect">
            <a:avLst/>
          </a:prstGeom>
          <a:solidFill>
            <a:schemeClr val="accent3">
              <a:lumMod val="20000"/>
              <a:lumOff val="80000"/>
            </a:schemeClr>
          </a:solidFill>
        </p:spPr>
        <p:txBody>
          <a:bodyPr wrap="none" rtlCol="0">
            <a:spAutoFit/>
          </a:bodyPr>
          <a:lstStyle/>
          <a:p>
            <a:r>
              <a:rPr lang="en-US" sz="800" dirty="0">
                <a:solidFill>
                  <a:schemeClr val="accent3">
                    <a:lumMod val="20000"/>
                    <a:lumOff val="80000"/>
                  </a:schemeClr>
                </a:solidFill>
              </a:rPr>
              <a:t>P</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70432CD-E176-1F97-B9D3-BD67E7AE3DB6}"/>
                  </a:ext>
                </a:extLst>
              </p:cNvPr>
              <p:cNvSpPr txBox="1"/>
              <p:nvPr/>
            </p:nvSpPr>
            <p:spPr>
              <a:xfrm>
                <a:off x="4525105" y="931998"/>
                <a:ext cx="463460" cy="307777"/>
              </a:xfrm>
              <a:prstGeom prst="rect">
                <a:avLst/>
              </a:prstGeom>
              <a:solidFill>
                <a:schemeClr val="tx2">
                  <a:lumMod val="10000"/>
                  <a:lumOff val="9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0" smtClean="0">
                          <a:solidFill>
                            <a:srgbClr val="002060"/>
                          </a:solidFill>
                          <a:latin typeface="Cambria Math" panose="02040503050406030204" pitchFamily="18" charset="0"/>
                        </a:rPr>
                        <m:t>|</m:t>
                      </m:r>
                      <m:d>
                        <m:dPr>
                          <m:begChr m:val=""/>
                          <m:endChr m:val="⟩"/>
                          <m:ctrlPr>
                            <a:rPr lang="en-US" sz="2000" b="0" i="1" smtClean="0">
                              <a:solidFill>
                                <a:srgbClr val="002060"/>
                              </a:solidFill>
                              <a:latin typeface="Cambria Math" panose="02040503050406030204" pitchFamily="18" charset="0"/>
                            </a:rPr>
                          </m:ctrlPr>
                        </m:dPr>
                        <m:e>
                          <m:sSub>
                            <m:sSubPr>
                              <m:ctrlPr>
                                <a:rPr lang="en-US" sz="2000" b="0" i="1" smtClean="0">
                                  <a:solidFill>
                                    <a:srgbClr val="002060"/>
                                  </a:solidFill>
                                  <a:latin typeface="Cambria Math" panose="02040503050406030204" pitchFamily="18" charset="0"/>
                                </a:rPr>
                              </m:ctrlPr>
                            </m:sSubPr>
                            <m:e>
                              <m:r>
                                <a:rPr lang="en-US" sz="2000" b="0" i="1" smtClean="0">
                                  <a:solidFill>
                                    <a:srgbClr val="002060"/>
                                  </a:solidFill>
                                  <a:latin typeface="Cambria Math" panose="02040503050406030204" pitchFamily="18" charset="0"/>
                                  <a:ea typeface="Cambria Math" panose="02040503050406030204" pitchFamily="18" charset="0"/>
                                </a:rPr>
                                <m:t>𝜈</m:t>
                              </m:r>
                            </m:e>
                            <m:sub>
                              <m:r>
                                <a:rPr lang="en-US" sz="2000" b="0" i="1" smtClean="0">
                                  <a:solidFill>
                                    <a:srgbClr val="002060"/>
                                  </a:solidFill>
                                  <a:latin typeface="Cambria Math" panose="02040503050406030204" pitchFamily="18" charset="0"/>
                                </a:rPr>
                                <m:t>𝑒</m:t>
                              </m:r>
                            </m:sub>
                          </m:sSub>
                        </m:e>
                      </m:d>
                    </m:oMath>
                  </m:oMathPara>
                </a14:m>
                <a:endParaRPr lang="en-US" sz="2000" dirty="0">
                  <a:solidFill>
                    <a:srgbClr val="002060"/>
                  </a:solidFill>
                </a:endParaRPr>
              </a:p>
            </p:txBody>
          </p:sp>
        </mc:Choice>
        <mc:Fallback xmlns="">
          <p:sp>
            <p:nvSpPr>
              <p:cNvPr id="8" name="TextBox 7">
                <a:extLst>
                  <a:ext uri="{FF2B5EF4-FFF2-40B4-BE49-F238E27FC236}">
                    <a16:creationId xmlns:a16="http://schemas.microsoft.com/office/drawing/2014/main" id="{170432CD-E176-1F97-B9D3-BD67E7AE3DB6}"/>
                  </a:ext>
                </a:extLst>
              </p:cNvPr>
              <p:cNvSpPr txBox="1">
                <a:spLocks noRot="1" noChangeAspect="1" noMove="1" noResize="1" noEditPoints="1" noAdjustHandles="1" noChangeArrowheads="1" noChangeShapeType="1" noTextEdit="1"/>
              </p:cNvSpPr>
              <p:nvPr/>
            </p:nvSpPr>
            <p:spPr>
              <a:xfrm>
                <a:off x="4525105" y="931998"/>
                <a:ext cx="463460" cy="307777"/>
              </a:xfrm>
              <a:prstGeom prst="rect">
                <a:avLst/>
              </a:prstGeom>
              <a:blipFill>
                <a:blip r:embed="rId3"/>
                <a:stretch>
                  <a:fillRect l="-24324" t="-164000" r="-72973" b="-24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2A3511B-CBDD-E2C2-2F68-6CFF29298C7F}"/>
                  </a:ext>
                </a:extLst>
              </p:cNvPr>
              <p:cNvSpPr txBox="1"/>
              <p:nvPr/>
            </p:nvSpPr>
            <p:spPr>
              <a:xfrm>
                <a:off x="4478208" y="4173419"/>
                <a:ext cx="609398" cy="410112"/>
              </a:xfrm>
              <a:prstGeom prst="rect">
                <a:avLst/>
              </a:prstGeom>
              <a:solidFill>
                <a:schemeClr val="tx2">
                  <a:lumMod val="10000"/>
                  <a:lumOff val="9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2060"/>
                          </a:solidFill>
                          <a:latin typeface="Cambria Math" panose="02040503050406030204" pitchFamily="18" charset="0"/>
                        </a:rPr>
                        <m:t>|</m:t>
                      </m:r>
                      <m:d>
                        <m:dPr>
                          <m:begChr m:val=""/>
                          <m:endChr m:val="⟩"/>
                          <m:ctrlPr>
                            <a:rPr lang="en-US" b="0" i="1" smtClean="0">
                              <a:solidFill>
                                <a:srgbClr val="002060"/>
                              </a:solidFill>
                              <a:latin typeface="Cambria Math" panose="02040503050406030204" pitchFamily="18" charset="0"/>
                            </a:rPr>
                          </m:ctrlPr>
                        </m:dPr>
                        <m:e>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panose="02040503050406030204" pitchFamily="18" charset="0"/>
                                  <a:ea typeface="Cambria Math" panose="02040503050406030204" pitchFamily="18" charset="0"/>
                                </a:rPr>
                                <m:t>𝜈</m:t>
                              </m:r>
                            </m:e>
                            <m:sub>
                              <m:r>
                                <a:rPr lang="en-US" b="0" i="1" smtClean="0">
                                  <a:solidFill>
                                    <a:srgbClr val="002060"/>
                                  </a:solidFill>
                                  <a:latin typeface="Cambria Math" panose="02040503050406030204" pitchFamily="18" charset="0"/>
                                  <a:ea typeface="Cambria Math" panose="02040503050406030204" pitchFamily="18" charset="0"/>
                                </a:rPr>
                                <m:t>𝜇</m:t>
                              </m:r>
                            </m:sub>
                          </m:sSub>
                        </m:e>
                      </m:d>
                    </m:oMath>
                  </m:oMathPara>
                </a14:m>
                <a:endParaRPr lang="en-US" dirty="0">
                  <a:solidFill>
                    <a:srgbClr val="002060"/>
                  </a:solidFill>
                </a:endParaRPr>
              </a:p>
            </p:txBody>
          </p:sp>
        </mc:Choice>
        <mc:Fallback xmlns="">
          <p:sp>
            <p:nvSpPr>
              <p:cNvPr id="9" name="TextBox 8">
                <a:extLst>
                  <a:ext uri="{FF2B5EF4-FFF2-40B4-BE49-F238E27FC236}">
                    <a16:creationId xmlns:a16="http://schemas.microsoft.com/office/drawing/2014/main" id="{F2A3511B-CBDD-E2C2-2F68-6CFF29298C7F}"/>
                  </a:ext>
                </a:extLst>
              </p:cNvPr>
              <p:cNvSpPr txBox="1">
                <a:spLocks noRot="1" noChangeAspect="1" noMove="1" noResize="1" noEditPoints="1" noAdjustHandles="1" noChangeArrowheads="1" noChangeShapeType="1" noTextEdit="1"/>
              </p:cNvSpPr>
              <p:nvPr/>
            </p:nvSpPr>
            <p:spPr>
              <a:xfrm>
                <a:off x="4478208" y="4173419"/>
                <a:ext cx="609398" cy="410112"/>
              </a:xfrm>
              <a:prstGeom prst="rect">
                <a:avLst/>
              </a:prstGeom>
              <a:blipFill>
                <a:blip r:embed="rId4"/>
                <a:stretch>
                  <a:fillRect l="-24490" t="-148485" r="-59184" b="-224242"/>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0D314C1F-7345-B76B-4DD6-09B06A959F9F}"/>
              </a:ext>
            </a:extLst>
          </p:cNvPr>
          <p:cNvSpPr txBox="1"/>
          <p:nvPr/>
        </p:nvSpPr>
        <p:spPr>
          <a:xfrm>
            <a:off x="5123003" y="1524029"/>
            <a:ext cx="303288"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P</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7AB4036-2490-EF57-59AD-071868898471}"/>
                  </a:ext>
                </a:extLst>
              </p:cNvPr>
              <p:cNvSpPr txBox="1"/>
              <p:nvPr/>
            </p:nvSpPr>
            <p:spPr>
              <a:xfrm>
                <a:off x="2461845" y="4881982"/>
                <a:ext cx="4572000" cy="7838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𝜌</m:t>
                      </m:r>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2</m:t>
                          </m:r>
                        </m:den>
                      </m:f>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1+</m:t>
                          </m:r>
                          <m:acc>
                            <m:accPr>
                              <m:chr m:val="⃗"/>
                              <m:ctrlPr>
                                <a:rPr lang="en-US" sz="2400" b="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𝜎</m:t>
                              </m:r>
                            </m:e>
                          </m:acc>
                          <m:r>
                            <a:rPr lang="en-US" sz="2400" i="1" smtClean="0">
                              <a:latin typeface="Cambria Math" panose="02040503050406030204" pitchFamily="18" charset="0"/>
                              <a:ea typeface="Cambria Math" panose="02040503050406030204" pitchFamily="18" charset="0"/>
                            </a:rPr>
                            <m:t>∙</m:t>
                          </m:r>
                          <m:acc>
                            <m:accPr>
                              <m:chr m:val="⃗"/>
                              <m:ctrlPr>
                                <a:rPr lang="en-US" sz="240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𝑃</m:t>
                              </m:r>
                            </m:e>
                          </m:acc>
                        </m:e>
                      </m:d>
                    </m:oMath>
                  </m:oMathPara>
                </a14:m>
                <a:endParaRPr lang="en-US" sz="2400" dirty="0"/>
              </a:p>
            </p:txBody>
          </p:sp>
        </mc:Choice>
        <mc:Fallback xmlns="">
          <p:sp>
            <p:nvSpPr>
              <p:cNvPr id="12" name="TextBox 11">
                <a:extLst>
                  <a:ext uri="{FF2B5EF4-FFF2-40B4-BE49-F238E27FC236}">
                    <a16:creationId xmlns:a16="http://schemas.microsoft.com/office/drawing/2014/main" id="{87AB4036-2490-EF57-59AD-071868898471}"/>
                  </a:ext>
                </a:extLst>
              </p:cNvPr>
              <p:cNvSpPr txBox="1">
                <a:spLocks noRot="1" noChangeAspect="1" noMove="1" noResize="1" noEditPoints="1" noAdjustHandles="1" noChangeArrowheads="1" noChangeShapeType="1" noTextEdit="1"/>
              </p:cNvSpPr>
              <p:nvPr/>
            </p:nvSpPr>
            <p:spPr>
              <a:xfrm>
                <a:off x="2461845" y="4881982"/>
                <a:ext cx="4572000" cy="783804"/>
              </a:xfrm>
              <a:prstGeom prst="rect">
                <a:avLst/>
              </a:prstGeom>
              <a:blipFill>
                <a:blip r:embed="rId5"/>
                <a:stretch>
                  <a:fillRect b="-8065"/>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C3496A42-5787-1C2A-4FA9-85BA6686019E}"/>
              </a:ext>
            </a:extLst>
          </p:cNvPr>
          <p:cNvSpPr txBox="1"/>
          <p:nvPr/>
        </p:nvSpPr>
        <p:spPr>
          <a:xfrm>
            <a:off x="468923" y="715108"/>
            <a:ext cx="1887415" cy="1015663"/>
          </a:xfrm>
          <a:prstGeom prst="rect">
            <a:avLst/>
          </a:prstGeom>
          <a:solidFill>
            <a:srgbClr val="FFFF00"/>
          </a:solidFill>
        </p:spPr>
        <p:txBody>
          <a:bodyPr wrap="square" rtlCol="0">
            <a:spAutoFit/>
          </a:bodyPr>
          <a:lstStyle/>
          <a:p>
            <a:pPr algn="ctr"/>
            <a:r>
              <a:rPr lang="en-US" sz="2000" dirty="0">
                <a:solidFill>
                  <a:srgbClr val="FF0000"/>
                </a:solidFill>
                <a:latin typeface="Comic Sans MS" panose="030F0902030302020204" pitchFamily="66" charset="0"/>
              </a:rPr>
              <a:t>Bloch sphere for a single neutrino</a:t>
            </a:r>
          </a:p>
        </p:txBody>
      </p:sp>
    </p:spTree>
    <p:extLst>
      <p:ext uri="{BB962C8B-B14F-4D97-AF65-F5344CB8AC3E}">
        <p14:creationId xmlns:p14="http://schemas.microsoft.com/office/powerpoint/2010/main" val="2881995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0592F3-2088-BE4C-931B-211C68659A6E}"/>
              </a:ext>
            </a:extLst>
          </p:cNvPr>
          <p:cNvPicPr>
            <a:picLocks noChangeAspect="1"/>
          </p:cNvPicPr>
          <p:nvPr/>
        </p:nvPicPr>
        <p:blipFill>
          <a:blip r:embed="rId2"/>
          <a:stretch>
            <a:fillRect/>
          </a:stretch>
        </p:blipFill>
        <p:spPr>
          <a:xfrm>
            <a:off x="841200" y="209468"/>
            <a:ext cx="4572000" cy="3200400"/>
          </a:xfrm>
          <a:prstGeom prst="rect">
            <a:avLst/>
          </a:prstGeom>
        </p:spPr>
      </p:pic>
      <p:pic>
        <p:nvPicPr>
          <p:cNvPr id="5" name="Picture 4">
            <a:extLst>
              <a:ext uri="{FF2B5EF4-FFF2-40B4-BE49-F238E27FC236}">
                <a16:creationId xmlns:a16="http://schemas.microsoft.com/office/drawing/2014/main" id="{49AC30D0-C8B2-4748-99AE-D75A9F93B0F5}"/>
              </a:ext>
            </a:extLst>
          </p:cNvPr>
          <p:cNvPicPr>
            <a:picLocks noChangeAspect="1"/>
          </p:cNvPicPr>
          <p:nvPr/>
        </p:nvPicPr>
        <p:blipFill>
          <a:blip r:embed="rId3"/>
          <a:stretch>
            <a:fillRect/>
          </a:stretch>
        </p:blipFill>
        <p:spPr>
          <a:xfrm>
            <a:off x="843552" y="3361401"/>
            <a:ext cx="4572000" cy="3200400"/>
          </a:xfrm>
          <a:prstGeom prst="rect">
            <a:avLst/>
          </a:prstGeom>
        </p:spPr>
      </p:pic>
      <p:sp>
        <p:nvSpPr>
          <p:cNvPr id="2" name="TextBox 1">
            <a:extLst>
              <a:ext uri="{FF2B5EF4-FFF2-40B4-BE49-F238E27FC236}">
                <a16:creationId xmlns:a16="http://schemas.microsoft.com/office/drawing/2014/main" id="{B2725525-725E-0D49-9FE8-0C8668AF3F9F}"/>
              </a:ext>
            </a:extLst>
          </p:cNvPr>
          <p:cNvSpPr txBox="1"/>
          <p:nvPr/>
        </p:nvSpPr>
        <p:spPr>
          <a:xfrm>
            <a:off x="3803373" y="662607"/>
            <a:ext cx="894797" cy="307777"/>
          </a:xfrm>
          <a:prstGeom prst="rect">
            <a:avLst/>
          </a:prstGeom>
          <a:noFill/>
        </p:spPr>
        <p:txBody>
          <a:bodyPr wrap="none" rtlCol="0">
            <a:spAutoFit/>
          </a:bodyPr>
          <a:lstStyle/>
          <a:p>
            <a:r>
              <a:rPr lang="en-US" sz="1400" dirty="0" err="1">
                <a:latin typeface="Symbol" pitchFamily="2" charset="2"/>
              </a:rPr>
              <a:t>w</a:t>
            </a:r>
            <a:r>
              <a:rPr lang="en-US" sz="1400" baseline="-25000" dirty="0" err="1">
                <a:latin typeface="Symbol" pitchFamily="2" charset="2"/>
              </a:rPr>
              <a:t>N</a:t>
            </a:r>
            <a:r>
              <a:rPr lang="en-US" sz="1400" dirty="0">
                <a:latin typeface="Symbol" pitchFamily="2" charset="2"/>
              </a:rPr>
              <a:t> = Nw</a:t>
            </a:r>
            <a:r>
              <a:rPr lang="en-US" sz="1400" baseline="-25000" dirty="0">
                <a:latin typeface="Symbol" pitchFamily="2" charset="2"/>
              </a:rPr>
              <a:t>0</a:t>
            </a:r>
            <a:endParaRPr lang="en-US" sz="1400" dirty="0">
              <a:latin typeface="Symbol" pitchFamily="2" charset="2"/>
            </a:endParaRPr>
          </a:p>
        </p:txBody>
      </p:sp>
      <p:sp>
        <p:nvSpPr>
          <p:cNvPr id="4" name="TextBox 3">
            <a:extLst>
              <a:ext uri="{FF2B5EF4-FFF2-40B4-BE49-F238E27FC236}">
                <a16:creationId xmlns:a16="http://schemas.microsoft.com/office/drawing/2014/main" id="{A8C39F21-859B-4C4F-96A2-315764A6901F}"/>
              </a:ext>
            </a:extLst>
          </p:cNvPr>
          <p:cNvSpPr txBox="1"/>
          <p:nvPr/>
        </p:nvSpPr>
        <p:spPr>
          <a:xfrm>
            <a:off x="5936974" y="585040"/>
            <a:ext cx="2478156" cy="646331"/>
          </a:xfrm>
          <a:prstGeom prst="rect">
            <a:avLst/>
          </a:prstGeom>
          <a:noFill/>
        </p:spPr>
        <p:txBody>
          <a:bodyPr wrap="square" rtlCol="0">
            <a:spAutoFit/>
          </a:bodyPr>
          <a:lstStyle/>
          <a:p>
            <a:pPr algn="ctr"/>
            <a:r>
              <a:rPr lang="en-US" dirty="0">
                <a:solidFill>
                  <a:srgbClr val="002060"/>
                </a:solidFill>
                <a:latin typeface="Comic Sans MS" panose="030F0902030302020204" pitchFamily="66" charset="0"/>
              </a:rPr>
              <a:t>Initial state: </a:t>
            </a:r>
          </a:p>
          <a:p>
            <a:pPr algn="ctr"/>
            <a:r>
              <a:rPr lang="en-US" dirty="0">
                <a:solidFill>
                  <a:srgbClr val="002060"/>
                </a:solidFill>
                <a:latin typeface="Comic Sans MS" panose="030F0902030302020204" pitchFamily="66" charset="0"/>
              </a:rPr>
              <a:t>all electron neutrinos</a:t>
            </a:r>
          </a:p>
        </p:txBody>
      </p:sp>
      <p:sp>
        <p:nvSpPr>
          <p:cNvPr id="6" name="TextBox 5">
            <a:extLst>
              <a:ext uri="{FF2B5EF4-FFF2-40B4-BE49-F238E27FC236}">
                <a16:creationId xmlns:a16="http://schemas.microsoft.com/office/drawing/2014/main" id="{EDD7D952-7EE1-0E42-B194-3E747BB41396}"/>
              </a:ext>
            </a:extLst>
          </p:cNvPr>
          <p:cNvSpPr txBox="1"/>
          <p:nvPr/>
        </p:nvSpPr>
        <p:spPr>
          <a:xfrm>
            <a:off x="5936975" y="4469538"/>
            <a:ext cx="2570921" cy="646331"/>
          </a:xfrm>
          <a:prstGeom prst="rect">
            <a:avLst/>
          </a:prstGeom>
          <a:noFill/>
        </p:spPr>
        <p:txBody>
          <a:bodyPr wrap="square" rtlCol="0">
            <a:spAutoFit/>
          </a:bodyPr>
          <a:lstStyle/>
          <a:p>
            <a:pPr algn="ctr"/>
            <a:r>
              <a:rPr lang="en-US" dirty="0">
                <a:solidFill>
                  <a:srgbClr val="FF0000"/>
                </a:solidFill>
                <a:latin typeface="Comic Sans MS" panose="030F0902030302020204" pitchFamily="66" charset="0"/>
              </a:rPr>
              <a:t>Note: S = 0 for mean-field approximation</a:t>
            </a:r>
          </a:p>
        </p:txBody>
      </p:sp>
      <p:sp>
        <p:nvSpPr>
          <p:cNvPr id="9" name="TextBox 8">
            <a:extLst>
              <a:ext uri="{FF2B5EF4-FFF2-40B4-BE49-F238E27FC236}">
                <a16:creationId xmlns:a16="http://schemas.microsoft.com/office/drawing/2014/main" id="{7813BFA0-07E0-5649-A9A4-48B8A268AE9B}"/>
              </a:ext>
            </a:extLst>
          </p:cNvPr>
          <p:cNvSpPr txBox="1"/>
          <p:nvPr/>
        </p:nvSpPr>
        <p:spPr>
          <a:xfrm>
            <a:off x="5698436" y="5274363"/>
            <a:ext cx="3220278" cy="954107"/>
          </a:xfrm>
          <a:prstGeom prst="rect">
            <a:avLst/>
          </a:prstGeom>
          <a:noFill/>
        </p:spPr>
        <p:txBody>
          <a:bodyPr wrap="square" rtlCol="0">
            <a:spAutoFit/>
          </a:bodyPr>
          <a:lstStyle/>
          <a:p>
            <a:pPr algn="ctr"/>
            <a:r>
              <a:rPr lang="en-US" sz="1400" dirty="0" err="1">
                <a:solidFill>
                  <a:srgbClr val="7030A0"/>
                </a:solidFill>
                <a:latin typeface="Comic Sans MS" panose="030F0902030302020204" pitchFamily="66" charset="0"/>
              </a:rPr>
              <a:t>Cervia</a:t>
            </a:r>
            <a:r>
              <a:rPr lang="en-US" sz="1400" dirty="0">
                <a:solidFill>
                  <a:srgbClr val="7030A0"/>
                </a:solidFill>
                <a:latin typeface="Comic Sans MS" panose="030F0902030302020204" pitchFamily="66" charset="0"/>
              </a:rPr>
              <a:t>, Patwardhan, Balantekin, Coppersmith, Johnson, </a:t>
            </a:r>
          </a:p>
          <a:p>
            <a:pPr algn="ctr"/>
            <a:r>
              <a:rPr lang="en-US" sz="1400" dirty="0">
                <a:solidFill>
                  <a:srgbClr val="7030A0"/>
                </a:solidFill>
                <a:latin typeface="Comic Sans MS" panose="030F0902030302020204" pitchFamily="66" charset="0"/>
              </a:rPr>
              <a:t>arXiv:1908.03511 </a:t>
            </a:r>
          </a:p>
          <a:p>
            <a:pPr algn="ctr"/>
            <a:r>
              <a:rPr lang="en-US" sz="1400" dirty="0">
                <a:solidFill>
                  <a:srgbClr val="7030A0"/>
                </a:solidFill>
                <a:latin typeface="Comic Sans MS" panose="030F0902030302020204" pitchFamily="66" charset="0"/>
              </a:rPr>
              <a:t>PRD, </a:t>
            </a:r>
            <a:r>
              <a:rPr lang="en-US" sz="1400" b="1" dirty="0">
                <a:solidFill>
                  <a:srgbClr val="7030A0"/>
                </a:solidFill>
                <a:latin typeface="Comic Sans MS" panose="030F0902030302020204" pitchFamily="66" charset="0"/>
              </a:rPr>
              <a:t>100, </a:t>
            </a:r>
            <a:r>
              <a:rPr lang="en-US" sz="1400" dirty="0">
                <a:solidFill>
                  <a:srgbClr val="7030A0"/>
                </a:solidFill>
                <a:latin typeface="Comic Sans MS" panose="030F0902030302020204" pitchFamily="66" charset="0"/>
              </a:rPr>
              <a:t>083001 (2019)</a:t>
            </a:r>
          </a:p>
        </p:txBody>
      </p:sp>
      <p:sp>
        <p:nvSpPr>
          <p:cNvPr id="8" name="TextBox 7">
            <a:extLst>
              <a:ext uri="{FF2B5EF4-FFF2-40B4-BE49-F238E27FC236}">
                <a16:creationId xmlns:a16="http://schemas.microsoft.com/office/drawing/2014/main" id="{9D15C8A2-FDDA-ADC5-E2EB-18E5558610D7}"/>
              </a:ext>
            </a:extLst>
          </p:cNvPr>
          <p:cNvSpPr txBox="1"/>
          <p:nvPr/>
        </p:nvSpPr>
        <p:spPr>
          <a:xfrm>
            <a:off x="-336331" y="1524000"/>
            <a:ext cx="237566" cy="369332"/>
          </a:xfrm>
          <a:prstGeom prst="rect">
            <a:avLst/>
          </a:prstGeom>
          <a:noFill/>
        </p:spPr>
        <p:txBody>
          <a:bodyPr wrap="none" rtlCol="0">
            <a:spAutoFit/>
          </a:bodyPr>
          <a:lstStyle/>
          <a:p>
            <a:r>
              <a:rPr lang="en-US" dirty="0"/>
              <a:t>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123947F-E2A9-13C5-4C28-56C2DBF92898}"/>
                  </a:ext>
                </a:extLst>
              </p:cNvPr>
              <p:cNvSpPr txBox="1"/>
              <p:nvPr/>
            </p:nvSpPr>
            <p:spPr>
              <a:xfrm>
                <a:off x="6188925" y="1616928"/>
                <a:ext cx="1900136"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2</m:t>
                          </m:r>
                        </m:den>
                      </m:f>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𝜎</m:t>
                              </m:r>
                            </m:e>
                          </m:acc>
                          <m:r>
                            <a:rPr lang="en-US" i="1" smtClean="0">
                              <a:latin typeface="Cambria Math" panose="02040503050406030204" pitchFamily="18" charset="0"/>
                              <a:ea typeface="Cambria Math" panose="02040503050406030204" pitchFamily="18" charset="0"/>
                            </a:rPr>
                            <m:t>∙</m:t>
                          </m:r>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𝑃</m:t>
                              </m:r>
                            </m:e>
                          </m:acc>
                        </m:e>
                      </m:d>
                    </m:oMath>
                  </m:oMathPara>
                </a14:m>
                <a:endParaRPr lang="en-US" dirty="0"/>
              </a:p>
            </p:txBody>
          </p:sp>
        </mc:Choice>
        <mc:Fallback xmlns="">
          <p:sp>
            <p:nvSpPr>
              <p:cNvPr id="7" name="TextBox 6">
                <a:extLst>
                  <a:ext uri="{FF2B5EF4-FFF2-40B4-BE49-F238E27FC236}">
                    <a16:creationId xmlns:a16="http://schemas.microsoft.com/office/drawing/2014/main" id="{1123947F-E2A9-13C5-4C28-56C2DBF92898}"/>
                  </a:ext>
                </a:extLst>
              </p:cNvPr>
              <p:cNvSpPr txBox="1">
                <a:spLocks noRot="1" noChangeAspect="1" noMove="1" noResize="1" noEditPoints="1" noAdjustHandles="1" noChangeArrowheads="1" noChangeShapeType="1" noTextEdit="1"/>
              </p:cNvSpPr>
              <p:nvPr/>
            </p:nvSpPr>
            <p:spPr>
              <a:xfrm>
                <a:off x="6188925" y="1616928"/>
                <a:ext cx="1900136" cy="610936"/>
              </a:xfrm>
              <a:prstGeom prst="rect">
                <a:avLst/>
              </a:prstGeom>
              <a:blipFill>
                <a:blip r:embed="rId4"/>
                <a:stretch>
                  <a:fillRect b="-4082"/>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1BED3F38-68B0-D135-D566-4F2B0C32D908}"/>
              </a:ext>
            </a:extLst>
          </p:cNvPr>
          <p:cNvSpPr txBox="1"/>
          <p:nvPr/>
        </p:nvSpPr>
        <p:spPr>
          <a:xfrm>
            <a:off x="6066267" y="2274851"/>
            <a:ext cx="2348863" cy="523220"/>
          </a:xfrm>
          <a:prstGeom prst="rect">
            <a:avLst/>
          </a:prstGeom>
          <a:noFill/>
        </p:spPr>
        <p:txBody>
          <a:bodyPr wrap="square" rtlCol="0">
            <a:spAutoFit/>
          </a:bodyPr>
          <a:lstStyle/>
          <a:p>
            <a:pPr algn="ctr"/>
            <a:r>
              <a:rPr lang="en-US" sz="1400" dirty="0"/>
              <a:t>One-neutrino density matrix in the two-flavor limit</a:t>
            </a:r>
          </a:p>
        </p:txBody>
      </p:sp>
    </p:spTree>
    <p:extLst>
      <p:ext uri="{BB962C8B-B14F-4D97-AF65-F5344CB8AC3E}">
        <p14:creationId xmlns:p14="http://schemas.microsoft.com/office/powerpoint/2010/main" val="298626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85F5B7-4A91-6548-82ED-58087FF50E42}"/>
              </a:ext>
            </a:extLst>
          </p:cNvPr>
          <p:cNvPicPr>
            <a:picLocks noChangeAspect="1"/>
          </p:cNvPicPr>
          <p:nvPr/>
        </p:nvPicPr>
        <p:blipFill>
          <a:blip r:embed="rId2"/>
          <a:stretch>
            <a:fillRect/>
          </a:stretch>
        </p:blipFill>
        <p:spPr>
          <a:xfrm>
            <a:off x="464930" y="167428"/>
            <a:ext cx="4572000" cy="3200400"/>
          </a:xfrm>
          <a:prstGeom prst="rect">
            <a:avLst/>
          </a:prstGeom>
        </p:spPr>
      </p:pic>
      <p:pic>
        <p:nvPicPr>
          <p:cNvPr id="4" name="Picture 3">
            <a:extLst>
              <a:ext uri="{FF2B5EF4-FFF2-40B4-BE49-F238E27FC236}">
                <a16:creationId xmlns:a16="http://schemas.microsoft.com/office/drawing/2014/main" id="{75FB7571-D074-4C47-99FF-B87803560434}"/>
              </a:ext>
            </a:extLst>
          </p:cNvPr>
          <p:cNvPicPr>
            <a:picLocks noChangeAspect="1"/>
          </p:cNvPicPr>
          <p:nvPr/>
        </p:nvPicPr>
        <p:blipFill>
          <a:blip r:embed="rId3"/>
          <a:stretch>
            <a:fillRect/>
          </a:stretch>
        </p:blipFill>
        <p:spPr>
          <a:xfrm>
            <a:off x="4521200" y="3312160"/>
            <a:ext cx="4572000" cy="3200400"/>
          </a:xfrm>
          <a:prstGeom prst="rect">
            <a:avLst/>
          </a:prstGeom>
        </p:spPr>
      </p:pic>
      <p:sp>
        <p:nvSpPr>
          <p:cNvPr id="5" name="TextBox 4">
            <a:extLst>
              <a:ext uri="{FF2B5EF4-FFF2-40B4-BE49-F238E27FC236}">
                <a16:creationId xmlns:a16="http://schemas.microsoft.com/office/drawing/2014/main" id="{BF56A2C3-456D-A444-A9FB-66C9F042EAE9}"/>
              </a:ext>
            </a:extLst>
          </p:cNvPr>
          <p:cNvSpPr txBox="1"/>
          <p:nvPr/>
        </p:nvSpPr>
        <p:spPr>
          <a:xfrm>
            <a:off x="5453406" y="1239520"/>
            <a:ext cx="3101314" cy="954107"/>
          </a:xfrm>
          <a:prstGeom prst="rect">
            <a:avLst/>
          </a:prstGeom>
          <a:noFill/>
        </p:spPr>
        <p:txBody>
          <a:bodyPr wrap="square" rtlCol="0">
            <a:spAutoFit/>
          </a:bodyPr>
          <a:lstStyle/>
          <a:p>
            <a:pPr algn="ctr"/>
            <a:r>
              <a:rPr lang="en-US" sz="1400" dirty="0" err="1">
                <a:solidFill>
                  <a:srgbClr val="7030A0"/>
                </a:solidFill>
                <a:latin typeface="Comic Sans MS" panose="030F0902030302020204" pitchFamily="66" charset="0"/>
              </a:rPr>
              <a:t>Cervia</a:t>
            </a:r>
            <a:r>
              <a:rPr lang="en-US" sz="1400" dirty="0">
                <a:solidFill>
                  <a:srgbClr val="7030A0"/>
                </a:solidFill>
                <a:latin typeface="Comic Sans MS" panose="030F0902030302020204" pitchFamily="66" charset="0"/>
              </a:rPr>
              <a:t>, Patwardhan, Balantekin, Coppersmith, Johnson, </a:t>
            </a:r>
          </a:p>
          <a:p>
            <a:pPr algn="ctr"/>
            <a:r>
              <a:rPr lang="en-US" sz="1400" dirty="0">
                <a:solidFill>
                  <a:srgbClr val="7030A0"/>
                </a:solidFill>
                <a:latin typeface="Comic Sans MS" panose="030F0902030302020204" pitchFamily="66" charset="0"/>
              </a:rPr>
              <a:t>arXiv:1908.03511 </a:t>
            </a:r>
          </a:p>
          <a:p>
            <a:pPr algn="ctr"/>
            <a:r>
              <a:rPr lang="en-US" sz="1400" dirty="0">
                <a:solidFill>
                  <a:srgbClr val="7030A0"/>
                </a:solidFill>
                <a:latin typeface="Comic Sans MS" panose="030F0902030302020204" pitchFamily="66" charset="0"/>
              </a:rPr>
              <a:t>PRD </a:t>
            </a:r>
            <a:r>
              <a:rPr lang="en-US" sz="1400" b="1" dirty="0">
                <a:solidFill>
                  <a:srgbClr val="7030A0"/>
                </a:solidFill>
                <a:latin typeface="Comic Sans MS" panose="030F0902030302020204" pitchFamily="66" charset="0"/>
              </a:rPr>
              <a:t>100, </a:t>
            </a:r>
            <a:r>
              <a:rPr lang="en-US" sz="1400" dirty="0">
                <a:solidFill>
                  <a:srgbClr val="7030A0"/>
                </a:solidFill>
                <a:latin typeface="Comic Sans MS" panose="030F0902030302020204" pitchFamily="66" charset="0"/>
              </a:rPr>
              <a:t>083001 (2019)</a:t>
            </a:r>
          </a:p>
        </p:txBody>
      </p:sp>
      <p:sp>
        <p:nvSpPr>
          <p:cNvPr id="6" name="TextBox 5">
            <a:extLst>
              <a:ext uri="{FF2B5EF4-FFF2-40B4-BE49-F238E27FC236}">
                <a16:creationId xmlns:a16="http://schemas.microsoft.com/office/drawing/2014/main" id="{8D8F29D5-6A26-0642-A0EC-0AA468744C17}"/>
              </a:ext>
            </a:extLst>
          </p:cNvPr>
          <p:cNvSpPr txBox="1"/>
          <p:nvPr/>
        </p:nvSpPr>
        <p:spPr>
          <a:xfrm>
            <a:off x="869557" y="4520149"/>
            <a:ext cx="2956560" cy="738664"/>
          </a:xfrm>
          <a:prstGeom prst="rect">
            <a:avLst/>
          </a:prstGeom>
          <a:noFill/>
        </p:spPr>
        <p:txBody>
          <a:bodyPr wrap="square" rtlCol="0">
            <a:spAutoFit/>
          </a:bodyPr>
          <a:lstStyle/>
          <a:p>
            <a:pPr algn="ctr"/>
            <a:r>
              <a:rPr lang="en-US" sz="1400" dirty="0">
                <a:solidFill>
                  <a:srgbClr val="7030A0"/>
                </a:solidFill>
                <a:latin typeface="Comic Sans MS" panose="030F0902030302020204" pitchFamily="66" charset="0"/>
              </a:rPr>
              <a:t>Patwardhan, </a:t>
            </a:r>
            <a:r>
              <a:rPr lang="en-US" sz="1400" dirty="0" err="1">
                <a:solidFill>
                  <a:srgbClr val="7030A0"/>
                </a:solidFill>
                <a:latin typeface="Comic Sans MS" panose="030F0902030302020204" pitchFamily="66" charset="0"/>
              </a:rPr>
              <a:t>Cervia</a:t>
            </a:r>
            <a:r>
              <a:rPr lang="en-US" sz="1400" dirty="0">
                <a:solidFill>
                  <a:srgbClr val="7030A0"/>
                </a:solidFill>
                <a:latin typeface="Comic Sans MS" panose="030F0902030302020204" pitchFamily="66" charset="0"/>
              </a:rPr>
              <a:t>, Balantekin, arXiv:2109.08995</a:t>
            </a:r>
          </a:p>
          <a:p>
            <a:pPr algn="ctr"/>
            <a:r>
              <a:rPr lang="en-US" sz="1400" dirty="0">
                <a:solidFill>
                  <a:srgbClr val="7030A0"/>
                </a:solidFill>
                <a:latin typeface="Comic Sans MS" panose="030F0902030302020204" pitchFamily="66" charset="0"/>
              </a:rPr>
              <a:t>PRD </a:t>
            </a:r>
            <a:r>
              <a:rPr lang="en-US" sz="1400" b="1" dirty="0">
                <a:solidFill>
                  <a:srgbClr val="7030A0"/>
                </a:solidFill>
                <a:latin typeface="Comic Sans MS" panose="030F0902030302020204" pitchFamily="66" charset="0"/>
              </a:rPr>
              <a:t>104</a:t>
            </a:r>
            <a:r>
              <a:rPr lang="en-US" sz="1400" dirty="0">
                <a:solidFill>
                  <a:srgbClr val="7030A0"/>
                </a:solidFill>
                <a:latin typeface="Comic Sans MS" panose="030F0902030302020204" pitchFamily="66" charset="0"/>
              </a:rPr>
              <a:t>, 123035 (2021)</a:t>
            </a:r>
          </a:p>
        </p:txBody>
      </p:sp>
    </p:spTree>
    <p:extLst>
      <p:ext uri="{BB962C8B-B14F-4D97-AF65-F5344CB8AC3E}">
        <p14:creationId xmlns:p14="http://schemas.microsoft.com/office/powerpoint/2010/main" val="2242374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F53FC0-DBB6-884A-A10F-221F847513FB}"/>
              </a:ext>
            </a:extLst>
          </p:cNvPr>
          <p:cNvPicPr>
            <a:picLocks noChangeAspect="1"/>
          </p:cNvPicPr>
          <p:nvPr/>
        </p:nvPicPr>
        <p:blipFill>
          <a:blip r:embed="rId2"/>
          <a:stretch>
            <a:fillRect/>
          </a:stretch>
        </p:blipFill>
        <p:spPr>
          <a:xfrm>
            <a:off x="0" y="3367171"/>
            <a:ext cx="4572000" cy="2689424"/>
          </a:xfrm>
          <a:prstGeom prst="rect">
            <a:avLst/>
          </a:prstGeom>
        </p:spPr>
      </p:pic>
      <p:pic>
        <p:nvPicPr>
          <p:cNvPr id="5" name="Picture 4">
            <a:extLst>
              <a:ext uri="{FF2B5EF4-FFF2-40B4-BE49-F238E27FC236}">
                <a16:creationId xmlns:a16="http://schemas.microsoft.com/office/drawing/2014/main" id="{AEE1E56D-C0CF-FC4D-9618-F61849D4F3F1}"/>
              </a:ext>
            </a:extLst>
          </p:cNvPr>
          <p:cNvPicPr>
            <a:picLocks noChangeAspect="1"/>
          </p:cNvPicPr>
          <p:nvPr/>
        </p:nvPicPr>
        <p:blipFill>
          <a:blip r:embed="rId3"/>
          <a:stretch>
            <a:fillRect/>
          </a:stretch>
        </p:blipFill>
        <p:spPr>
          <a:xfrm>
            <a:off x="4456378" y="3251549"/>
            <a:ext cx="4846320" cy="2850788"/>
          </a:xfrm>
          <a:prstGeom prst="rect">
            <a:avLst/>
          </a:prstGeom>
        </p:spPr>
      </p:pic>
      <p:sp>
        <p:nvSpPr>
          <p:cNvPr id="6" name="TextBox 5">
            <a:extLst>
              <a:ext uri="{FF2B5EF4-FFF2-40B4-BE49-F238E27FC236}">
                <a16:creationId xmlns:a16="http://schemas.microsoft.com/office/drawing/2014/main" id="{B7F4DD47-C2CF-0749-BB84-96A9F293627F}"/>
              </a:ext>
            </a:extLst>
          </p:cNvPr>
          <p:cNvSpPr txBox="1"/>
          <p:nvPr/>
        </p:nvSpPr>
        <p:spPr>
          <a:xfrm>
            <a:off x="567561" y="746233"/>
            <a:ext cx="7777655" cy="707886"/>
          </a:xfrm>
          <a:prstGeom prst="rect">
            <a:avLst/>
          </a:prstGeom>
          <a:noFill/>
        </p:spPr>
        <p:txBody>
          <a:bodyPr wrap="square" rtlCol="0">
            <a:spAutoFit/>
          </a:bodyPr>
          <a:lstStyle/>
          <a:p>
            <a:pPr algn="ctr"/>
            <a:r>
              <a:rPr lang="en-US" sz="2000" dirty="0">
                <a:solidFill>
                  <a:srgbClr val="002060"/>
                </a:solidFill>
                <a:latin typeface="Comic Sans MS" panose="030F0902030302020204" pitchFamily="66" charset="0"/>
              </a:rPr>
              <a:t>We find that the presence of </a:t>
            </a:r>
            <a:r>
              <a:rPr lang="en-US" sz="2000" dirty="0">
                <a:solidFill>
                  <a:srgbClr val="FF0000"/>
                </a:solidFill>
                <a:latin typeface="Comic Sans MS" panose="030F0902030302020204" pitchFamily="66" charset="0"/>
              </a:rPr>
              <a:t>spectral splits </a:t>
            </a:r>
            <a:r>
              <a:rPr lang="en-US" sz="2000" dirty="0">
                <a:solidFill>
                  <a:srgbClr val="002060"/>
                </a:solidFill>
                <a:latin typeface="Comic Sans MS" panose="030F0902030302020204" pitchFamily="66" charset="0"/>
              </a:rPr>
              <a:t>is a good </a:t>
            </a:r>
            <a:r>
              <a:rPr lang="en-US" sz="2000" dirty="0">
                <a:solidFill>
                  <a:srgbClr val="FF0000"/>
                </a:solidFill>
                <a:latin typeface="Comic Sans MS" panose="030F0902030302020204" pitchFamily="66" charset="0"/>
              </a:rPr>
              <a:t>proxy </a:t>
            </a:r>
            <a:r>
              <a:rPr lang="en-US" sz="2000" dirty="0">
                <a:solidFill>
                  <a:srgbClr val="002060"/>
                </a:solidFill>
                <a:latin typeface="Comic Sans MS" panose="030F0902030302020204" pitchFamily="66" charset="0"/>
              </a:rPr>
              <a:t>for deviations from the mean-field results</a:t>
            </a:r>
          </a:p>
        </p:txBody>
      </p:sp>
      <p:sp>
        <p:nvSpPr>
          <p:cNvPr id="7" name="TextBox 6">
            <a:extLst>
              <a:ext uri="{FF2B5EF4-FFF2-40B4-BE49-F238E27FC236}">
                <a16:creationId xmlns:a16="http://schemas.microsoft.com/office/drawing/2014/main" id="{183F8E77-BECB-D44B-AD57-75CF3F7304C9}"/>
              </a:ext>
            </a:extLst>
          </p:cNvPr>
          <p:cNvSpPr txBox="1"/>
          <p:nvPr/>
        </p:nvSpPr>
        <p:spPr>
          <a:xfrm>
            <a:off x="1849821" y="3079528"/>
            <a:ext cx="1183337" cy="369332"/>
          </a:xfrm>
          <a:prstGeom prst="rect">
            <a:avLst/>
          </a:prstGeom>
          <a:noFill/>
        </p:spPr>
        <p:txBody>
          <a:bodyPr wrap="none" rtlCol="0">
            <a:spAutoFit/>
          </a:bodyPr>
          <a:lstStyle/>
          <a:p>
            <a:r>
              <a:rPr lang="en-US" dirty="0"/>
              <a:t>mean field</a:t>
            </a:r>
          </a:p>
        </p:txBody>
      </p:sp>
      <p:sp>
        <p:nvSpPr>
          <p:cNvPr id="8" name="TextBox 7">
            <a:extLst>
              <a:ext uri="{FF2B5EF4-FFF2-40B4-BE49-F238E27FC236}">
                <a16:creationId xmlns:a16="http://schemas.microsoft.com/office/drawing/2014/main" id="{356B0F9B-7E29-8846-9BE6-4D9FB686E8F2}"/>
              </a:ext>
            </a:extLst>
          </p:cNvPr>
          <p:cNvSpPr txBox="1"/>
          <p:nvPr/>
        </p:nvSpPr>
        <p:spPr>
          <a:xfrm>
            <a:off x="6264166" y="3079527"/>
            <a:ext cx="1223925" cy="369332"/>
          </a:xfrm>
          <a:prstGeom prst="rect">
            <a:avLst/>
          </a:prstGeom>
          <a:noFill/>
        </p:spPr>
        <p:txBody>
          <a:bodyPr wrap="none" rtlCol="0">
            <a:spAutoFit/>
          </a:bodyPr>
          <a:lstStyle/>
          <a:p>
            <a:r>
              <a:rPr lang="en-US" dirty="0"/>
              <a:t>many body</a:t>
            </a:r>
          </a:p>
        </p:txBody>
      </p:sp>
      <p:sp>
        <p:nvSpPr>
          <p:cNvPr id="9" name="Oval Callout 8">
            <a:extLst>
              <a:ext uri="{FF2B5EF4-FFF2-40B4-BE49-F238E27FC236}">
                <a16:creationId xmlns:a16="http://schemas.microsoft.com/office/drawing/2014/main" id="{29CD62DD-70D8-6A47-87CC-69E56B084E64}"/>
              </a:ext>
            </a:extLst>
          </p:cNvPr>
          <p:cNvSpPr>
            <a:spLocks noChangeAspect="1"/>
          </p:cNvSpPr>
          <p:nvPr/>
        </p:nvSpPr>
        <p:spPr>
          <a:xfrm>
            <a:off x="3888821" y="2533004"/>
            <a:ext cx="2194560" cy="804672"/>
          </a:xfrm>
          <a:prstGeom prst="wedgeEllipseCallout">
            <a:avLst>
              <a:gd name="adj1" fmla="val 18344"/>
              <a:gd name="adj2" fmla="val 10377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Probability of observing the first mass eigenstate</a:t>
            </a:r>
          </a:p>
        </p:txBody>
      </p:sp>
      <p:sp>
        <p:nvSpPr>
          <p:cNvPr id="11" name="Oval Callout 10">
            <a:extLst>
              <a:ext uri="{FF2B5EF4-FFF2-40B4-BE49-F238E27FC236}">
                <a16:creationId xmlns:a16="http://schemas.microsoft.com/office/drawing/2014/main" id="{FFAEEDFE-8231-9F4D-898F-3DAE971321D2}"/>
              </a:ext>
            </a:extLst>
          </p:cNvPr>
          <p:cNvSpPr/>
          <p:nvPr/>
        </p:nvSpPr>
        <p:spPr>
          <a:xfrm>
            <a:off x="7393259" y="2511983"/>
            <a:ext cx="1800660" cy="548640"/>
          </a:xfrm>
          <a:prstGeom prst="wedgeEllipseCallout">
            <a:avLst>
              <a:gd name="adj1" fmla="val -12864"/>
              <a:gd name="adj2" fmla="val 32456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Entanglement entropy</a:t>
            </a:r>
          </a:p>
        </p:txBody>
      </p:sp>
      <p:sp>
        <p:nvSpPr>
          <p:cNvPr id="14" name="TextBox 13">
            <a:extLst>
              <a:ext uri="{FF2B5EF4-FFF2-40B4-BE49-F238E27FC236}">
                <a16:creationId xmlns:a16="http://schemas.microsoft.com/office/drawing/2014/main" id="{9D4664DA-F9FB-724B-AC88-7B6FD26A074C}"/>
              </a:ext>
            </a:extLst>
          </p:cNvPr>
          <p:cNvSpPr txBox="1"/>
          <p:nvPr/>
        </p:nvSpPr>
        <p:spPr>
          <a:xfrm>
            <a:off x="5570480" y="5559976"/>
            <a:ext cx="343364" cy="369332"/>
          </a:xfrm>
          <a:prstGeom prst="rect">
            <a:avLst/>
          </a:prstGeom>
          <a:noFill/>
        </p:spPr>
        <p:txBody>
          <a:bodyPr wrap="none" rtlCol="0">
            <a:spAutoFit/>
          </a:bodyPr>
          <a:lstStyle/>
          <a:p>
            <a:r>
              <a:rPr lang="en-US" dirty="0">
                <a:latin typeface="Symbol" pitchFamily="2" charset="2"/>
              </a:rPr>
              <a:t>w</a:t>
            </a:r>
          </a:p>
        </p:txBody>
      </p:sp>
      <p:sp>
        <p:nvSpPr>
          <p:cNvPr id="16" name="TextBox 15">
            <a:extLst>
              <a:ext uri="{FF2B5EF4-FFF2-40B4-BE49-F238E27FC236}">
                <a16:creationId xmlns:a16="http://schemas.microsoft.com/office/drawing/2014/main" id="{CF9AFF24-F993-6142-BB96-1DBDA974A65B}"/>
              </a:ext>
            </a:extLst>
          </p:cNvPr>
          <p:cNvSpPr txBox="1"/>
          <p:nvPr/>
        </p:nvSpPr>
        <p:spPr>
          <a:xfrm>
            <a:off x="6737132" y="5749162"/>
            <a:ext cx="184731" cy="369332"/>
          </a:xfrm>
          <a:prstGeom prst="rect">
            <a:avLst/>
          </a:prstGeom>
          <a:solidFill>
            <a:schemeClr val="bg1"/>
          </a:solidFill>
        </p:spPr>
        <p:txBody>
          <a:bodyPr wrap="none" rtlCol="0">
            <a:spAutoFit/>
          </a:bodyPr>
          <a:lstStyle/>
          <a:p>
            <a:endParaRPr lang="en-US" dirty="0"/>
          </a:p>
        </p:txBody>
      </p:sp>
      <p:cxnSp>
        <p:nvCxnSpPr>
          <p:cNvPr id="19" name="Straight Connector 18">
            <a:extLst>
              <a:ext uri="{FF2B5EF4-FFF2-40B4-BE49-F238E27FC236}">
                <a16:creationId xmlns:a16="http://schemas.microsoft.com/office/drawing/2014/main" id="{5B2FBAC6-7243-7244-8EBA-F94C604C91D6}"/>
              </a:ext>
            </a:extLst>
          </p:cNvPr>
          <p:cNvCxnSpPr>
            <a:cxnSpLocks/>
          </p:cNvCxnSpPr>
          <p:nvPr/>
        </p:nvCxnSpPr>
        <p:spPr>
          <a:xfrm>
            <a:off x="6900842" y="3594536"/>
            <a:ext cx="0" cy="201799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1" name="Oval Callout 20">
            <a:extLst>
              <a:ext uri="{FF2B5EF4-FFF2-40B4-BE49-F238E27FC236}">
                <a16:creationId xmlns:a16="http://schemas.microsoft.com/office/drawing/2014/main" id="{F736468D-EB91-234F-9283-3379DF7B43E8}"/>
              </a:ext>
            </a:extLst>
          </p:cNvPr>
          <p:cNvSpPr>
            <a:spLocks/>
          </p:cNvSpPr>
          <p:nvPr/>
        </p:nvSpPr>
        <p:spPr>
          <a:xfrm>
            <a:off x="6670585" y="6074976"/>
            <a:ext cx="1371600" cy="548640"/>
          </a:xfrm>
          <a:prstGeom prst="wedgeEllipseCallout">
            <a:avLst>
              <a:gd name="adj1" fmla="val -32327"/>
              <a:gd name="adj2" fmla="val -1290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Split frequency</a:t>
            </a:r>
          </a:p>
        </p:txBody>
      </p:sp>
    </p:spTree>
    <p:extLst>
      <p:ext uri="{BB962C8B-B14F-4D97-AF65-F5344CB8AC3E}">
        <p14:creationId xmlns:p14="http://schemas.microsoft.com/office/powerpoint/2010/main" val="359087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4DAA7-D35A-0043-9108-A0AF5DF1880A}"/>
            </a:ext>
          </a:extLst>
        </p:cNvPr>
        <p:cNvGrpSpPr/>
        <p:nvPr/>
      </p:nvGrpSpPr>
      <p:grpSpPr>
        <a:xfrm>
          <a:off x="0" y="0"/>
          <a:ext cx="0" cy="0"/>
          <a:chOff x="0" y="0"/>
          <a:chExt cx="0" cy="0"/>
        </a:xfrm>
      </p:grpSpPr>
      <p:pic>
        <p:nvPicPr>
          <p:cNvPr id="570370" name="Picture 1026">
            <a:extLst>
              <a:ext uri="{FF2B5EF4-FFF2-40B4-BE49-F238E27FC236}">
                <a16:creationId xmlns:a16="http://schemas.microsoft.com/office/drawing/2014/main" id="{9FC5DA15-3EAF-CB1C-7BAF-2D32B07C7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8585200" cy="2506663"/>
          </a:xfrm>
          <a:prstGeom prst="rect">
            <a:avLst/>
          </a:prstGeom>
          <a:noFill/>
          <a:extLst>
            <a:ext uri="{909E8E84-426E-40dd-AFC4-6F175D3DCCD1}">
              <a14:hiddenFill xmlns="" xmlns:a14="http://schemas.microsoft.com/office/drawing/2010/main">
                <a:solidFill>
                  <a:srgbClr val="FFFFFF"/>
                </a:solidFill>
              </a14:hiddenFill>
            </a:ext>
          </a:extLst>
        </p:spPr>
      </p:pic>
      <p:sp>
        <p:nvSpPr>
          <p:cNvPr id="570371" name="Rectangle 1027">
            <a:extLst>
              <a:ext uri="{FF2B5EF4-FFF2-40B4-BE49-F238E27FC236}">
                <a16:creationId xmlns:a16="http://schemas.microsoft.com/office/drawing/2014/main" id="{BADCBF65-47A9-B908-F53B-F2FF230AEA46}"/>
              </a:ext>
            </a:extLst>
          </p:cNvPr>
          <p:cNvSpPr>
            <a:spLocks noChangeArrowheads="1"/>
          </p:cNvSpPr>
          <p:nvPr/>
        </p:nvSpPr>
        <p:spPr bwMode="auto">
          <a:xfrm>
            <a:off x="5519738" y="5027613"/>
            <a:ext cx="18415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endParaRPr lang="en-US">
              <a:latin typeface="Arial" charset="0"/>
            </a:endParaRPr>
          </a:p>
        </p:txBody>
      </p:sp>
      <p:pic>
        <p:nvPicPr>
          <p:cNvPr id="570373" name="Picture 2" descr="sn1987a_data">
            <a:extLst>
              <a:ext uri="{FF2B5EF4-FFF2-40B4-BE49-F238E27FC236}">
                <a16:creationId xmlns:a16="http://schemas.microsoft.com/office/drawing/2014/main" id="{10F2986F-7CC1-4A3D-CBCB-DF56A92CD4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257" b="39743"/>
          <a:stretch>
            <a:fillRect/>
          </a:stretch>
        </p:blipFill>
        <p:spPr bwMode="auto">
          <a:xfrm>
            <a:off x="4954" y="3352800"/>
            <a:ext cx="5146675" cy="298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6BF5467-1121-B0D8-3C86-6403DB35BFDD}"/>
              </a:ext>
            </a:extLst>
          </p:cNvPr>
          <p:cNvSpPr txBox="1"/>
          <p:nvPr/>
        </p:nvSpPr>
        <p:spPr>
          <a:xfrm>
            <a:off x="660898" y="3746500"/>
            <a:ext cx="1676400" cy="584776"/>
          </a:xfrm>
          <a:prstGeom prst="rect">
            <a:avLst/>
          </a:prstGeom>
          <a:noFill/>
        </p:spPr>
        <p:txBody>
          <a:bodyPr wrap="square" rtlCol="0">
            <a:spAutoFit/>
          </a:bodyPr>
          <a:lstStyle/>
          <a:p>
            <a:r>
              <a:rPr lang="en-US" sz="1600" dirty="0">
                <a:solidFill>
                  <a:srgbClr val="FF0000"/>
                </a:solidFill>
              </a:rPr>
              <a:t>..and those </a:t>
            </a:r>
            <a:r>
              <a:rPr lang="en-US" sz="1600" dirty="0">
                <a:solidFill>
                  <a:srgbClr val="FF0000"/>
                </a:solidFill>
                <a:latin typeface="Symbol" charset="2"/>
                <a:cs typeface="Symbol" charset="2"/>
              </a:rPr>
              <a:t>n</a:t>
            </a:r>
            <a:r>
              <a:rPr lang="en-US" sz="1600" dirty="0">
                <a:solidFill>
                  <a:srgbClr val="FF0000"/>
                </a:solidFill>
                <a:cs typeface="Comic Sans MS"/>
              </a:rPr>
              <a:t>’s were observed!</a:t>
            </a:r>
            <a:endParaRPr lang="en-US" sz="1600" dirty="0">
              <a:solidFill>
                <a:srgbClr val="FF0000"/>
              </a:solidFill>
            </a:endParaRPr>
          </a:p>
        </p:txBody>
      </p:sp>
      <p:sp>
        <p:nvSpPr>
          <p:cNvPr id="3" name="TextBox 2">
            <a:extLst>
              <a:ext uri="{FF2B5EF4-FFF2-40B4-BE49-F238E27FC236}">
                <a16:creationId xmlns:a16="http://schemas.microsoft.com/office/drawing/2014/main" id="{385A526F-ACFE-B020-668B-6A7392A64810}"/>
              </a:ext>
            </a:extLst>
          </p:cNvPr>
          <p:cNvSpPr txBox="1"/>
          <p:nvPr/>
        </p:nvSpPr>
        <p:spPr>
          <a:xfrm>
            <a:off x="5174458" y="3107135"/>
            <a:ext cx="3478891" cy="2308324"/>
          </a:xfrm>
          <a:prstGeom prst="rect">
            <a:avLst/>
          </a:prstGeom>
          <a:noFill/>
        </p:spPr>
        <p:txBody>
          <a:bodyPr wrap="square" rtlCol="0">
            <a:spAutoFit/>
          </a:bodyPr>
          <a:lstStyle/>
          <a:p>
            <a:pPr marL="285750" indent="-285750">
              <a:buFont typeface="Arial" panose="020B0604020202020204" pitchFamily="34" charset="0"/>
              <a:buChar char="•"/>
            </a:pPr>
            <a:r>
              <a:rPr lang="en-US" sz="1800" dirty="0" err="1">
                <a:solidFill>
                  <a:srgbClr val="000080"/>
                </a:solidFill>
                <a:latin typeface="Comic Sans MS"/>
                <a:cs typeface="Comic Sans MS"/>
              </a:rPr>
              <a:t>M</a:t>
            </a:r>
            <a:r>
              <a:rPr lang="en-US" sz="1800" baseline="-25000" dirty="0" err="1">
                <a:solidFill>
                  <a:srgbClr val="000080"/>
                </a:solidFill>
                <a:latin typeface="Comic Sans MS"/>
                <a:cs typeface="Comic Sans MS"/>
              </a:rPr>
              <a:t>prog</a:t>
            </a:r>
            <a:r>
              <a:rPr lang="en-US" sz="1800" dirty="0">
                <a:solidFill>
                  <a:srgbClr val="000080"/>
                </a:solidFill>
                <a:latin typeface="Comic Sans MS"/>
                <a:cs typeface="Comic Sans MS"/>
              </a:rPr>
              <a:t> ≥  8 </a:t>
            </a:r>
            <a:r>
              <a:rPr lang="en-US" sz="1800" dirty="0" err="1">
                <a:solidFill>
                  <a:srgbClr val="000080"/>
                </a:solidFill>
                <a:latin typeface="Comic Sans MS"/>
                <a:cs typeface="Comic Sans MS"/>
              </a:rPr>
              <a:t>M</a:t>
            </a:r>
            <a:r>
              <a:rPr lang="en-US" sz="1800" baseline="-25000" dirty="0" err="1">
                <a:solidFill>
                  <a:srgbClr val="000080"/>
                </a:solidFill>
                <a:latin typeface="Comic Sans MS"/>
                <a:cs typeface="Comic Sans MS"/>
              </a:rPr>
              <a:t>sun</a:t>
            </a:r>
            <a:r>
              <a:rPr lang="en-US" sz="1800" baseline="-25000" dirty="0">
                <a:solidFill>
                  <a:srgbClr val="000080"/>
                </a:solidFill>
                <a:latin typeface="Comic Sans MS"/>
                <a:cs typeface="Comic Sans MS"/>
              </a:rPr>
              <a:t> </a:t>
            </a:r>
            <a:r>
              <a:rPr lang="en-US" sz="1800" dirty="0">
                <a:solidFill>
                  <a:srgbClr val="000080"/>
                </a:solidFill>
                <a:latin typeface="Comic Sans MS"/>
                <a:cs typeface="Comic Sans MS"/>
              </a:rPr>
              <a:t>better if     12 </a:t>
            </a:r>
            <a:r>
              <a:rPr lang="en-US" sz="1800" dirty="0" err="1">
                <a:solidFill>
                  <a:srgbClr val="000080"/>
                </a:solidFill>
                <a:latin typeface="Comic Sans MS"/>
                <a:cs typeface="Comic Sans MS"/>
              </a:rPr>
              <a:t>M</a:t>
            </a:r>
            <a:r>
              <a:rPr lang="en-US" sz="1800" baseline="-25000" dirty="0" err="1">
                <a:solidFill>
                  <a:srgbClr val="000080"/>
                </a:solidFill>
                <a:latin typeface="Comic Sans MS"/>
                <a:cs typeface="Comic Sans MS"/>
              </a:rPr>
              <a:t>sun</a:t>
            </a:r>
            <a:endParaRPr lang="en-US" sz="1800" dirty="0">
              <a:solidFill>
                <a:srgbClr val="000080"/>
              </a:solidFill>
              <a:latin typeface="Comic Sans MS"/>
              <a:cs typeface="Comic Sans MS"/>
            </a:endParaRPr>
          </a:p>
          <a:p>
            <a:pPr marL="285750" indent="-285750">
              <a:buFont typeface="Arial" panose="020B0604020202020204" pitchFamily="34" charset="0"/>
              <a:buChar char="•"/>
            </a:pPr>
            <a:r>
              <a:rPr lang="en-US" sz="1800" dirty="0">
                <a:solidFill>
                  <a:srgbClr val="000080"/>
                </a:solidFill>
                <a:latin typeface="Comic Sans MS"/>
                <a:cs typeface="Comic Sans MS"/>
                <a:sym typeface="Symbol" charset="0"/>
              </a:rPr>
              <a:t>E ≈ 10</a:t>
            </a:r>
            <a:r>
              <a:rPr lang="en-US" sz="1800" baseline="30000" dirty="0">
                <a:solidFill>
                  <a:srgbClr val="000080"/>
                </a:solidFill>
                <a:latin typeface="Comic Sans MS"/>
                <a:cs typeface="Comic Sans MS"/>
                <a:sym typeface="Symbol" charset="0"/>
              </a:rPr>
              <a:t>53</a:t>
            </a:r>
            <a:r>
              <a:rPr lang="en-US" sz="1800" dirty="0">
                <a:solidFill>
                  <a:srgbClr val="000080"/>
                </a:solidFill>
                <a:latin typeface="Comic Sans MS"/>
                <a:cs typeface="Comic Sans MS"/>
                <a:sym typeface="Symbol" charset="0"/>
              </a:rPr>
              <a:t> ergs ≈ 10</a:t>
            </a:r>
            <a:r>
              <a:rPr lang="en-US" sz="1800" baseline="30000" dirty="0">
                <a:solidFill>
                  <a:srgbClr val="000080"/>
                </a:solidFill>
                <a:latin typeface="Comic Sans MS"/>
                <a:cs typeface="Comic Sans MS"/>
                <a:sym typeface="Symbol" charset="0"/>
              </a:rPr>
              <a:t>59</a:t>
            </a:r>
            <a:r>
              <a:rPr lang="en-US" sz="1800" dirty="0">
                <a:solidFill>
                  <a:srgbClr val="000080"/>
                </a:solidFill>
                <a:latin typeface="Comic Sans MS"/>
                <a:cs typeface="Comic Sans MS"/>
                <a:sym typeface="Symbol" charset="0"/>
              </a:rPr>
              <a:t> MeV</a:t>
            </a:r>
            <a:endParaRPr lang="en-US" sz="1800" baseline="30000" dirty="0">
              <a:solidFill>
                <a:srgbClr val="000080"/>
              </a:solidFill>
              <a:latin typeface="Comic Sans MS"/>
              <a:cs typeface="Comic Sans MS"/>
              <a:sym typeface="Symbol" charset="0"/>
            </a:endParaRPr>
          </a:p>
          <a:p>
            <a:pPr marL="285750" indent="-285750">
              <a:buFont typeface="Arial" panose="020B0604020202020204" pitchFamily="34" charset="0"/>
              <a:buChar char="•"/>
            </a:pPr>
            <a:r>
              <a:rPr lang="en-US" sz="1800" dirty="0">
                <a:solidFill>
                  <a:srgbClr val="000080"/>
                </a:solidFill>
                <a:latin typeface="Comic Sans MS"/>
                <a:cs typeface="Comic Sans MS"/>
                <a:sym typeface="Symbol" charset="0"/>
              </a:rPr>
              <a:t>99% of the energy is carried away by neutrinos and antineutrinos with      10 ≤ E</a:t>
            </a:r>
            <a:r>
              <a:rPr lang="en-US" sz="1800" baseline="-25000" dirty="0">
                <a:solidFill>
                  <a:srgbClr val="000080"/>
                </a:solidFill>
                <a:latin typeface="Comic Sans MS"/>
                <a:cs typeface="Comic Sans MS"/>
                <a:sym typeface="Symbol" charset="0"/>
              </a:rPr>
              <a:t></a:t>
            </a:r>
            <a:r>
              <a:rPr lang="en-US" sz="1800" dirty="0">
                <a:solidFill>
                  <a:srgbClr val="000080"/>
                </a:solidFill>
                <a:latin typeface="Comic Sans MS"/>
                <a:cs typeface="Comic Sans MS"/>
                <a:sym typeface="Symbol" charset="0"/>
              </a:rPr>
              <a:t> ≤ 30 MeV</a:t>
            </a:r>
          </a:p>
          <a:p>
            <a:pPr marL="285750" indent="-285750">
              <a:buFont typeface="Arial" panose="020B0604020202020204" pitchFamily="34" charset="0"/>
              <a:buChar char="•"/>
            </a:pPr>
            <a:r>
              <a:rPr lang="en-US" sz="1800" dirty="0">
                <a:solidFill>
                  <a:srgbClr val="400080"/>
                </a:solidFill>
                <a:latin typeface="Comic Sans MS"/>
                <a:cs typeface="Comic Sans MS"/>
                <a:sym typeface="Symbol" charset="0"/>
              </a:rPr>
              <a:t>10</a:t>
            </a:r>
            <a:r>
              <a:rPr lang="en-US" sz="1800" baseline="30000" dirty="0">
                <a:solidFill>
                  <a:srgbClr val="400080"/>
                </a:solidFill>
                <a:latin typeface="Comic Sans MS"/>
                <a:cs typeface="Comic Sans MS"/>
                <a:sym typeface="Symbol" charset="0"/>
              </a:rPr>
              <a:t>58 </a:t>
            </a:r>
            <a:r>
              <a:rPr lang="en-US" sz="1800" dirty="0">
                <a:solidFill>
                  <a:srgbClr val="400080"/>
                </a:solidFill>
                <a:latin typeface="Comic Sans MS"/>
                <a:cs typeface="Comic Sans MS"/>
                <a:sym typeface="Symbol" charset="0"/>
              </a:rPr>
              <a:t>Neutrinos!</a:t>
            </a:r>
            <a:endParaRPr lang="en-US" sz="1800" dirty="0">
              <a:solidFill>
                <a:srgbClr val="000080"/>
              </a:solidFill>
              <a:latin typeface="Comic Sans MS"/>
              <a:cs typeface="Comic Sans MS"/>
            </a:endParaRPr>
          </a:p>
        </p:txBody>
      </p:sp>
      <p:sp>
        <p:nvSpPr>
          <p:cNvPr id="4" name="TextBox 3">
            <a:extLst>
              <a:ext uri="{FF2B5EF4-FFF2-40B4-BE49-F238E27FC236}">
                <a16:creationId xmlns:a16="http://schemas.microsoft.com/office/drawing/2014/main" id="{2F00FBF4-E30A-3069-F122-BC9A8A807A70}"/>
              </a:ext>
            </a:extLst>
          </p:cNvPr>
          <p:cNvSpPr txBox="1"/>
          <p:nvPr/>
        </p:nvSpPr>
        <p:spPr>
          <a:xfrm>
            <a:off x="5363737" y="5720576"/>
            <a:ext cx="3526263" cy="923330"/>
          </a:xfrm>
          <a:prstGeom prst="rect">
            <a:avLst/>
          </a:prstGeom>
          <a:noFill/>
        </p:spPr>
        <p:txBody>
          <a:bodyPr wrap="square" rtlCol="0">
            <a:spAutoFit/>
          </a:bodyPr>
          <a:lstStyle/>
          <a:p>
            <a:r>
              <a:rPr lang="en-US" dirty="0">
                <a:solidFill>
                  <a:srgbClr val="FF0000"/>
                </a:solidFill>
                <a:latin typeface="Comic Sans MS" panose="030F0902030302020204" pitchFamily="66" charset="0"/>
              </a:rPr>
              <a:t>CCSN are “factories” that convert gravitational binding energy into neutrinos!</a:t>
            </a:r>
          </a:p>
        </p:txBody>
      </p:sp>
    </p:spTree>
    <p:extLst>
      <p:ext uri="{BB962C8B-B14F-4D97-AF65-F5344CB8AC3E}">
        <p14:creationId xmlns:p14="http://schemas.microsoft.com/office/powerpoint/2010/main" val="3061919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7B6917-5716-E24F-A1DD-E7176E1062CB}"/>
              </a:ext>
            </a:extLst>
          </p:cNvPr>
          <p:cNvPicPr>
            <a:picLocks noChangeAspect="1"/>
          </p:cNvPicPr>
          <p:nvPr/>
        </p:nvPicPr>
        <p:blipFill>
          <a:blip r:embed="rId2"/>
          <a:stretch>
            <a:fillRect/>
          </a:stretch>
        </p:blipFill>
        <p:spPr>
          <a:xfrm>
            <a:off x="602826" y="440266"/>
            <a:ext cx="7958667" cy="5571067"/>
          </a:xfrm>
          <a:prstGeom prst="rect">
            <a:avLst/>
          </a:prstGeom>
        </p:spPr>
      </p:pic>
      <p:sp>
        <p:nvSpPr>
          <p:cNvPr id="4" name="TextBox 3">
            <a:extLst>
              <a:ext uri="{FF2B5EF4-FFF2-40B4-BE49-F238E27FC236}">
                <a16:creationId xmlns:a16="http://schemas.microsoft.com/office/drawing/2014/main" id="{6CF64A26-AA0A-284E-99A0-F0CC8040DC62}"/>
              </a:ext>
            </a:extLst>
          </p:cNvPr>
          <p:cNvSpPr txBox="1"/>
          <p:nvPr/>
        </p:nvSpPr>
        <p:spPr>
          <a:xfrm>
            <a:off x="558800" y="558800"/>
            <a:ext cx="2712720" cy="830997"/>
          </a:xfrm>
          <a:prstGeom prst="rect">
            <a:avLst/>
          </a:prstGeom>
          <a:solidFill>
            <a:srgbClr val="FFFF00"/>
          </a:solidFill>
        </p:spPr>
        <p:txBody>
          <a:bodyPr wrap="square" rtlCol="0">
            <a:spAutoFit/>
          </a:bodyPr>
          <a:lstStyle/>
          <a:p>
            <a:pPr algn="ctr"/>
            <a:r>
              <a:rPr lang="en-US" sz="1600" dirty="0">
                <a:solidFill>
                  <a:srgbClr val="FF0000"/>
                </a:solidFill>
                <a:latin typeface="Comic Sans MS" panose="030F0902030302020204" pitchFamily="66" charset="0"/>
              </a:rPr>
              <a:t>Probability of observing the first mass eigenstate starting with all </a:t>
            </a:r>
            <a:r>
              <a:rPr lang="en-US" sz="1600" dirty="0">
                <a:solidFill>
                  <a:srgbClr val="FF0000"/>
                </a:solidFill>
                <a:latin typeface="Symbol" pitchFamily="2" charset="2"/>
              </a:rPr>
              <a:t>n</a:t>
            </a:r>
            <a:r>
              <a:rPr lang="en-US" sz="1600" baseline="-25000" dirty="0">
                <a:solidFill>
                  <a:srgbClr val="FF0000"/>
                </a:solidFill>
                <a:latin typeface="Comic Sans MS" panose="030F0902030302020204" pitchFamily="66" charset="0"/>
              </a:rPr>
              <a:t>e</a:t>
            </a:r>
            <a:r>
              <a:rPr lang="en-US" sz="1600" dirty="0">
                <a:solidFill>
                  <a:srgbClr val="FF0000"/>
                </a:solidFill>
                <a:latin typeface="Comic Sans MS" panose="030F0902030302020204" pitchFamily="66" charset="0"/>
              </a:rPr>
              <a:t> (N=16)</a:t>
            </a:r>
          </a:p>
        </p:txBody>
      </p:sp>
      <p:sp>
        <p:nvSpPr>
          <p:cNvPr id="5" name="TextBox 4">
            <a:extLst>
              <a:ext uri="{FF2B5EF4-FFF2-40B4-BE49-F238E27FC236}">
                <a16:creationId xmlns:a16="http://schemas.microsoft.com/office/drawing/2014/main" id="{F78ACE92-5774-A746-942C-D4ACFED75616}"/>
              </a:ext>
            </a:extLst>
          </p:cNvPr>
          <p:cNvSpPr txBox="1"/>
          <p:nvPr/>
        </p:nvSpPr>
        <p:spPr>
          <a:xfrm>
            <a:off x="4467949" y="6225280"/>
            <a:ext cx="4389343" cy="523220"/>
          </a:xfrm>
          <a:prstGeom prst="rect">
            <a:avLst/>
          </a:prstGeom>
          <a:noFill/>
        </p:spPr>
        <p:txBody>
          <a:bodyPr wrap="none" rtlCol="0">
            <a:spAutoFit/>
          </a:bodyPr>
          <a:lstStyle/>
          <a:p>
            <a:r>
              <a:rPr lang="en-US" sz="1400" dirty="0">
                <a:solidFill>
                  <a:srgbClr val="7030A0"/>
                </a:solidFill>
                <a:latin typeface="Comic Sans MS" panose="030F0902030302020204" pitchFamily="66" charset="0"/>
              </a:rPr>
              <a:t>Patwardhan, </a:t>
            </a:r>
            <a:r>
              <a:rPr lang="en-US" sz="1400" dirty="0" err="1">
                <a:solidFill>
                  <a:srgbClr val="7030A0"/>
                </a:solidFill>
                <a:latin typeface="Comic Sans MS" panose="030F0902030302020204" pitchFamily="66" charset="0"/>
              </a:rPr>
              <a:t>Cervia</a:t>
            </a:r>
            <a:r>
              <a:rPr lang="en-US" sz="1400" dirty="0">
                <a:solidFill>
                  <a:srgbClr val="7030A0"/>
                </a:solidFill>
                <a:latin typeface="Comic Sans MS" panose="030F0902030302020204" pitchFamily="66" charset="0"/>
              </a:rPr>
              <a:t>, Balantekin, arXiv:2109.08995 </a:t>
            </a:r>
          </a:p>
          <a:p>
            <a:r>
              <a:rPr lang="en-US" sz="1400" dirty="0">
                <a:solidFill>
                  <a:srgbClr val="7030A0"/>
                </a:solidFill>
                <a:latin typeface="Comic Sans MS" panose="030F0902030302020204" pitchFamily="66" charset="0"/>
              </a:rPr>
              <a:t>Phys. Rev. D </a:t>
            </a:r>
            <a:r>
              <a:rPr lang="en-US" sz="1400" b="1" dirty="0">
                <a:solidFill>
                  <a:srgbClr val="7030A0"/>
                </a:solidFill>
                <a:latin typeface="Comic Sans MS" panose="030F0902030302020204" pitchFamily="66" charset="0"/>
              </a:rPr>
              <a:t>104, </a:t>
            </a:r>
            <a:r>
              <a:rPr lang="en-US" sz="1400" dirty="0">
                <a:solidFill>
                  <a:srgbClr val="7030A0"/>
                </a:solidFill>
                <a:latin typeface="Comic Sans MS" panose="030F0902030302020204" pitchFamily="66" charset="0"/>
              </a:rPr>
              <a:t>123035 (2021)</a:t>
            </a:r>
          </a:p>
        </p:txBody>
      </p:sp>
      <p:sp>
        <p:nvSpPr>
          <p:cNvPr id="7" name="Oval Callout 6">
            <a:extLst>
              <a:ext uri="{FF2B5EF4-FFF2-40B4-BE49-F238E27FC236}">
                <a16:creationId xmlns:a16="http://schemas.microsoft.com/office/drawing/2014/main" id="{9D682CDB-3487-734F-AA15-90C1C149A31F}"/>
              </a:ext>
            </a:extLst>
          </p:cNvPr>
          <p:cNvSpPr/>
          <p:nvPr/>
        </p:nvSpPr>
        <p:spPr>
          <a:xfrm>
            <a:off x="7122159" y="965200"/>
            <a:ext cx="1483359" cy="612648"/>
          </a:xfrm>
          <a:prstGeom prst="wedgeEllipseCallout">
            <a:avLst>
              <a:gd name="adj1" fmla="val -98915"/>
              <a:gd name="adj2" fmla="val 7245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Value of total </a:t>
            </a:r>
            <a:r>
              <a:rPr lang="en-US" sz="1200" dirty="0" err="1"/>
              <a:t>J</a:t>
            </a:r>
            <a:r>
              <a:rPr lang="en-US" sz="1200" baseline="-25000" dirty="0" err="1"/>
              <a:t>z</a:t>
            </a:r>
            <a:r>
              <a:rPr lang="en-US" sz="1200" dirty="0"/>
              <a:t> (conserved</a:t>
            </a:r>
          </a:p>
        </p:txBody>
      </p:sp>
      <p:sp>
        <p:nvSpPr>
          <p:cNvPr id="2" name="TextBox 1">
            <a:extLst>
              <a:ext uri="{FF2B5EF4-FFF2-40B4-BE49-F238E27FC236}">
                <a16:creationId xmlns:a16="http://schemas.microsoft.com/office/drawing/2014/main" id="{3B2CE23B-0828-3843-AE37-774083CF722A}"/>
              </a:ext>
            </a:extLst>
          </p:cNvPr>
          <p:cNvSpPr txBox="1"/>
          <p:nvPr/>
        </p:nvSpPr>
        <p:spPr>
          <a:xfrm>
            <a:off x="2039003" y="4540470"/>
            <a:ext cx="968535" cy="338554"/>
          </a:xfrm>
          <a:prstGeom prst="rect">
            <a:avLst/>
          </a:prstGeom>
          <a:noFill/>
        </p:spPr>
        <p:txBody>
          <a:bodyPr wrap="none" rtlCol="0">
            <a:spAutoFit/>
          </a:bodyPr>
          <a:lstStyle/>
          <a:p>
            <a:r>
              <a:rPr lang="en-US" sz="1600" dirty="0">
                <a:latin typeface="Symbol" pitchFamily="2" charset="2"/>
              </a:rPr>
              <a:t>q = 0.584</a:t>
            </a:r>
          </a:p>
        </p:txBody>
      </p:sp>
    </p:spTree>
    <p:extLst>
      <p:ext uri="{BB962C8B-B14F-4D97-AF65-F5344CB8AC3E}">
        <p14:creationId xmlns:p14="http://schemas.microsoft.com/office/powerpoint/2010/main" val="210587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C07CC6-1AAA-1514-A4AA-4D0CEA5455CC}"/>
              </a:ext>
            </a:extLst>
          </p:cNvPr>
          <p:cNvSpPr txBox="1"/>
          <p:nvPr/>
        </p:nvSpPr>
        <p:spPr>
          <a:xfrm>
            <a:off x="1444341" y="394853"/>
            <a:ext cx="6369626" cy="646331"/>
          </a:xfrm>
          <a:prstGeom prst="rect">
            <a:avLst/>
          </a:prstGeom>
          <a:solidFill>
            <a:schemeClr val="accent5">
              <a:lumMod val="20000"/>
              <a:lumOff val="80000"/>
            </a:schemeClr>
          </a:solidFill>
        </p:spPr>
        <p:txBody>
          <a:bodyPr wrap="square" rtlCol="0">
            <a:spAutoFit/>
          </a:bodyPr>
          <a:lstStyle/>
          <a:p>
            <a:pPr algn="ctr"/>
            <a:r>
              <a:rPr lang="en-US" dirty="0">
                <a:solidFill>
                  <a:srgbClr val="002060"/>
                </a:solidFill>
                <a:latin typeface="Comic Sans MS" panose="030F0902030302020204" pitchFamily="66" charset="0"/>
              </a:rPr>
              <a:t>The impact of two different treatments of collective neutrino oscillations (with and without entanglement)</a:t>
            </a:r>
          </a:p>
        </p:txBody>
      </p:sp>
      <p:pic>
        <p:nvPicPr>
          <p:cNvPr id="8" name="Picture 7">
            <a:extLst>
              <a:ext uri="{FF2B5EF4-FFF2-40B4-BE49-F238E27FC236}">
                <a16:creationId xmlns:a16="http://schemas.microsoft.com/office/drawing/2014/main" id="{99FD97CA-5F81-53C5-BCC1-F27726A32DEB}"/>
              </a:ext>
            </a:extLst>
          </p:cNvPr>
          <p:cNvPicPr>
            <a:picLocks noChangeAspect="1"/>
          </p:cNvPicPr>
          <p:nvPr/>
        </p:nvPicPr>
        <p:blipFill>
          <a:blip r:embed="rId2"/>
          <a:stretch>
            <a:fillRect/>
          </a:stretch>
        </p:blipFill>
        <p:spPr>
          <a:xfrm>
            <a:off x="140211" y="1072896"/>
            <a:ext cx="3396343" cy="2377440"/>
          </a:xfrm>
          <a:prstGeom prst="rect">
            <a:avLst/>
          </a:prstGeom>
        </p:spPr>
      </p:pic>
      <p:pic>
        <p:nvPicPr>
          <p:cNvPr id="10" name="Picture 9">
            <a:extLst>
              <a:ext uri="{FF2B5EF4-FFF2-40B4-BE49-F238E27FC236}">
                <a16:creationId xmlns:a16="http://schemas.microsoft.com/office/drawing/2014/main" id="{182C057C-6920-CE15-5667-CF14962CD985}"/>
              </a:ext>
            </a:extLst>
          </p:cNvPr>
          <p:cNvPicPr>
            <a:picLocks noChangeAspect="1"/>
          </p:cNvPicPr>
          <p:nvPr/>
        </p:nvPicPr>
        <p:blipFill>
          <a:blip r:embed="rId3"/>
          <a:stretch>
            <a:fillRect/>
          </a:stretch>
        </p:blipFill>
        <p:spPr>
          <a:xfrm>
            <a:off x="152403" y="3579179"/>
            <a:ext cx="3396343" cy="2377440"/>
          </a:xfrm>
          <a:prstGeom prst="rect">
            <a:avLst/>
          </a:prstGeom>
        </p:spPr>
      </p:pic>
      <p:pic>
        <p:nvPicPr>
          <p:cNvPr id="12" name="Picture 11">
            <a:extLst>
              <a:ext uri="{FF2B5EF4-FFF2-40B4-BE49-F238E27FC236}">
                <a16:creationId xmlns:a16="http://schemas.microsoft.com/office/drawing/2014/main" id="{102CF25F-1A81-EC0F-D960-0EDD40EDFC17}"/>
              </a:ext>
            </a:extLst>
          </p:cNvPr>
          <p:cNvPicPr>
            <a:picLocks noChangeAspect="1"/>
          </p:cNvPicPr>
          <p:nvPr/>
        </p:nvPicPr>
        <p:blipFill>
          <a:blip r:embed="rId4"/>
          <a:stretch>
            <a:fillRect/>
          </a:stretch>
        </p:blipFill>
        <p:spPr>
          <a:xfrm>
            <a:off x="3535192" y="1085088"/>
            <a:ext cx="3396344" cy="2377440"/>
          </a:xfrm>
          <a:prstGeom prst="rect">
            <a:avLst/>
          </a:prstGeom>
        </p:spPr>
      </p:pic>
      <p:pic>
        <p:nvPicPr>
          <p:cNvPr id="14" name="Picture 13">
            <a:extLst>
              <a:ext uri="{FF2B5EF4-FFF2-40B4-BE49-F238E27FC236}">
                <a16:creationId xmlns:a16="http://schemas.microsoft.com/office/drawing/2014/main" id="{7DF73E19-7413-AE5A-02A8-90F76E048FFA}"/>
              </a:ext>
            </a:extLst>
          </p:cNvPr>
          <p:cNvPicPr>
            <a:picLocks noChangeAspect="1"/>
          </p:cNvPicPr>
          <p:nvPr/>
        </p:nvPicPr>
        <p:blipFill>
          <a:blip r:embed="rId5"/>
          <a:stretch>
            <a:fillRect/>
          </a:stretch>
        </p:blipFill>
        <p:spPr>
          <a:xfrm>
            <a:off x="3546887" y="3628771"/>
            <a:ext cx="3396344" cy="2377440"/>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02C3ED6-925E-6183-A391-342F0FE70007}"/>
                  </a:ext>
                </a:extLst>
              </p:cNvPr>
              <p:cNvSpPr txBox="1"/>
              <p:nvPr/>
            </p:nvSpPr>
            <p:spPr>
              <a:xfrm>
                <a:off x="7099214" y="1550528"/>
                <a:ext cx="1488734" cy="11204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002060"/>
                              </a:solidFill>
                              <a:latin typeface="Cambria Math" panose="02040503050406030204" pitchFamily="18" charset="0"/>
                            </a:rPr>
                          </m:ctrlPr>
                        </m:sSubPr>
                        <m:e>
                          <m:r>
                            <a:rPr lang="en-US" sz="1600" i="1" smtClean="0">
                              <a:solidFill>
                                <a:srgbClr val="002060"/>
                              </a:solidFill>
                              <a:latin typeface="Cambria Math" panose="02040503050406030204" pitchFamily="18" charset="0"/>
                              <a:ea typeface="Cambria Math" panose="02040503050406030204" pitchFamily="18" charset="0"/>
                            </a:rPr>
                            <m:t>𝜔</m:t>
                          </m:r>
                        </m:e>
                        <m:sub>
                          <m:r>
                            <a:rPr lang="en-US" sz="1600" b="0" i="1" smtClean="0">
                              <a:solidFill>
                                <a:srgbClr val="002060"/>
                              </a:solidFill>
                              <a:latin typeface="Cambria Math" panose="02040503050406030204" pitchFamily="18" charset="0"/>
                            </a:rPr>
                            <m:t>𝑖</m:t>
                          </m:r>
                        </m:sub>
                      </m:sSub>
                      <m:r>
                        <a:rPr lang="en-US" sz="1600" b="0" i="1" smtClean="0">
                          <a:solidFill>
                            <a:srgbClr val="002060"/>
                          </a:solidFill>
                          <a:latin typeface="Cambria Math" panose="02040503050406030204" pitchFamily="18" charset="0"/>
                        </a:rPr>
                        <m:t>=</m:t>
                      </m:r>
                      <m:f>
                        <m:fPr>
                          <m:ctrlPr>
                            <a:rPr lang="en-US" sz="1600" b="0" i="1" smtClean="0">
                              <a:solidFill>
                                <a:srgbClr val="002060"/>
                              </a:solidFill>
                              <a:latin typeface="Cambria Math" panose="02040503050406030204" pitchFamily="18" charset="0"/>
                            </a:rPr>
                          </m:ctrlPr>
                        </m:fPr>
                        <m:num>
                          <m:r>
                            <a:rPr lang="en-US" sz="1600" b="0" i="1" smtClean="0">
                              <a:solidFill>
                                <a:srgbClr val="002060"/>
                              </a:solidFill>
                              <a:latin typeface="Cambria Math" panose="02040503050406030204" pitchFamily="18" charset="0"/>
                              <a:ea typeface="Cambria Math" panose="02040503050406030204" pitchFamily="18" charset="0"/>
                            </a:rPr>
                            <m:t>𝛿</m:t>
                          </m:r>
                          <m:sSup>
                            <m:sSupPr>
                              <m:ctrlPr>
                                <a:rPr lang="en-US" sz="1600" b="0" i="1" smtClean="0">
                                  <a:solidFill>
                                    <a:srgbClr val="002060"/>
                                  </a:solidFill>
                                  <a:latin typeface="Cambria Math" panose="02040503050406030204" pitchFamily="18" charset="0"/>
                                  <a:ea typeface="Cambria Math" panose="02040503050406030204" pitchFamily="18" charset="0"/>
                                </a:rPr>
                              </m:ctrlPr>
                            </m:sSupPr>
                            <m:e>
                              <m:r>
                                <a:rPr lang="en-US" sz="1600" b="0" i="1" smtClean="0">
                                  <a:solidFill>
                                    <a:srgbClr val="002060"/>
                                  </a:solidFill>
                                  <a:latin typeface="Cambria Math" panose="02040503050406030204" pitchFamily="18" charset="0"/>
                                  <a:ea typeface="Cambria Math" panose="02040503050406030204" pitchFamily="18" charset="0"/>
                                </a:rPr>
                                <m:t>𝑚</m:t>
                              </m:r>
                            </m:e>
                            <m:sup>
                              <m:r>
                                <a:rPr lang="en-US" sz="1600" b="0" i="1" smtClean="0">
                                  <a:solidFill>
                                    <a:srgbClr val="002060"/>
                                  </a:solidFill>
                                  <a:latin typeface="Cambria Math" panose="02040503050406030204" pitchFamily="18" charset="0"/>
                                  <a:ea typeface="Cambria Math" panose="02040503050406030204" pitchFamily="18" charset="0"/>
                                </a:rPr>
                                <m:t>2</m:t>
                              </m:r>
                            </m:sup>
                          </m:sSup>
                        </m:num>
                        <m:den>
                          <m:r>
                            <a:rPr lang="en-US" sz="1600" b="0" i="1" smtClean="0">
                              <a:solidFill>
                                <a:srgbClr val="002060"/>
                              </a:solidFill>
                              <a:latin typeface="Cambria Math" panose="02040503050406030204" pitchFamily="18" charset="0"/>
                            </a:rPr>
                            <m:t>2</m:t>
                          </m:r>
                          <m:sSub>
                            <m:sSubPr>
                              <m:ctrlPr>
                                <a:rPr lang="en-US" sz="1600" b="0" i="1" smtClean="0">
                                  <a:solidFill>
                                    <a:srgbClr val="002060"/>
                                  </a:solidFill>
                                  <a:latin typeface="Cambria Math" panose="02040503050406030204" pitchFamily="18" charset="0"/>
                                </a:rPr>
                              </m:ctrlPr>
                            </m:sSubPr>
                            <m:e>
                              <m:r>
                                <a:rPr lang="en-US" sz="1600" b="0" i="1" smtClean="0">
                                  <a:solidFill>
                                    <a:srgbClr val="002060"/>
                                  </a:solidFill>
                                  <a:latin typeface="Cambria Math" panose="02040503050406030204" pitchFamily="18" charset="0"/>
                                </a:rPr>
                                <m:t>𝐸</m:t>
                              </m:r>
                            </m:e>
                            <m:sub>
                              <m:r>
                                <a:rPr lang="en-US" sz="1600" b="0" i="1" smtClean="0">
                                  <a:solidFill>
                                    <a:srgbClr val="002060"/>
                                  </a:solidFill>
                                  <a:latin typeface="Cambria Math" panose="02040503050406030204" pitchFamily="18" charset="0"/>
                                </a:rPr>
                                <m:t>𝑖</m:t>
                              </m:r>
                            </m:sub>
                          </m:sSub>
                        </m:den>
                      </m:f>
                    </m:oMath>
                  </m:oMathPara>
                </a14:m>
                <a:endParaRPr lang="en-US" sz="1600" dirty="0">
                  <a:solidFill>
                    <a:srgbClr val="002060"/>
                  </a:solidFill>
                </a:endParaRPr>
              </a:p>
              <a:p>
                <a14:m>
                  <m:oMath xmlns:m="http://schemas.openxmlformats.org/officeDocument/2006/math">
                    <m:sSub>
                      <m:sSubPr>
                        <m:ctrlPr>
                          <a:rPr lang="en-US" sz="1600" i="1" smtClean="0">
                            <a:solidFill>
                              <a:srgbClr val="002060"/>
                            </a:solidFill>
                            <a:latin typeface="Cambria Math" panose="02040503050406030204" pitchFamily="18" charset="0"/>
                          </a:rPr>
                        </m:ctrlPr>
                      </m:sSubPr>
                      <m:e>
                        <m:r>
                          <a:rPr lang="en-US" sz="1600" i="1" smtClean="0">
                            <a:solidFill>
                              <a:srgbClr val="002060"/>
                            </a:solidFill>
                            <a:latin typeface="Cambria Math" panose="02040503050406030204" pitchFamily="18" charset="0"/>
                            <a:ea typeface="Cambria Math" panose="02040503050406030204" pitchFamily="18" charset="0"/>
                          </a:rPr>
                          <m:t>𝜔</m:t>
                        </m:r>
                      </m:e>
                      <m:sub>
                        <m:r>
                          <a:rPr lang="en-US" sz="1600" b="0" i="1" smtClean="0">
                            <a:solidFill>
                              <a:srgbClr val="002060"/>
                            </a:solidFill>
                            <a:latin typeface="Cambria Math" panose="02040503050406030204" pitchFamily="18" charset="0"/>
                          </a:rPr>
                          <m:t>1</m:t>
                        </m:r>
                      </m:sub>
                    </m:sSub>
                    <m:r>
                      <a:rPr lang="en-US" sz="1600" b="0" i="1" smtClean="0">
                        <a:solidFill>
                          <a:srgbClr val="002060"/>
                        </a:solidFill>
                        <a:latin typeface="Cambria Math" panose="02040503050406030204" pitchFamily="18" charset="0"/>
                      </a:rPr>
                      <m:t>:</m:t>
                    </m:r>
                    <m:sSub>
                      <m:sSubPr>
                        <m:ctrlPr>
                          <a:rPr lang="en-US" sz="1600" b="0" i="1" smtClean="0">
                            <a:solidFill>
                              <a:srgbClr val="002060"/>
                            </a:solidFill>
                            <a:latin typeface="Cambria Math" panose="02040503050406030204" pitchFamily="18" charset="0"/>
                          </a:rPr>
                        </m:ctrlPr>
                      </m:sSubPr>
                      <m:e>
                        <m:bar>
                          <m:barPr>
                            <m:pos m:val="top"/>
                            <m:ctrlPr>
                              <a:rPr lang="en-US" sz="1600" b="0" i="1" smtClean="0">
                                <a:solidFill>
                                  <a:srgbClr val="002060"/>
                                </a:solidFill>
                                <a:latin typeface="Cambria Math" panose="02040503050406030204" pitchFamily="18" charset="0"/>
                              </a:rPr>
                            </m:ctrlPr>
                          </m:barPr>
                          <m:e>
                            <m:r>
                              <a:rPr lang="en-US" sz="1600" b="0" i="1" smtClean="0">
                                <a:solidFill>
                                  <a:srgbClr val="002060"/>
                                </a:solidFill>
                                <a:latin typeface="Cambria Math" panose="02040503050406030204" pitchFamily="18" charset="0"/>
                                <a:ea typeface="Cambria Math" panose="02040503050406030204" pitchFamily="18" charset="0"/>
                              </a:rPr>
                              <m:t>𝜈</m:t>
                            </m:r>
                          </m:e>
                        </m:bar>
                      </m:e>
                      <m:sub>
                        <m:r>
                          <a:rPr lang="en-US" sz="1600" b="0" i="1" smtClean="0">
                            <a:solidFill>
                              <a:srgbClr val="002060"/>
                            </a:solidFill>
                            <a:latin typeface="Cambria Math" panose="02040503050406030204" pitchFamily="18" charset="0"/>
                          </a:rPr>
                          <m:t>𝑒</m:t>
                        </m:r>
                      </m:sub>
                    </m:sSub>
                    <m:r>
                      <a:rPr lang="en-US" sz="1600" b="0" i="0" smtClean="0">
                        <a:solidFill>
                          <a:srgbClr val="002060"/>
                        </a:solidFill>
                        <a:latin typeface="Cambria Math" panose="02040503050406030204" pitchFamily="18" charset="0"/>
                      </a:rPr>
                      <m:t>,</m:t>
                    </m:r>
                  </m:oMath>
                </a14:m>
                <a:r>
                  <a:rPr lang="en-US" sz="1600" dirty="0">
                    <a:solidFill>
                      <a:srgbClr val="002060"/>
                    </a:solidFill>
                  </a:rPr>
                  <a:t> </a:t>
                </a:r>
                <a14:m>
                  <m:oMath xmlns:m="http://schemas.openxmlformats.org/officeDocument/2006/math">
                    <m:sSub>
                      <m:sSubPr>
                        <m:ctrlPr>
                          <a:rPr lang="en-US" sz="1600" i="1" dirty="0" smtClean="0">
                            <a:solidFill>
                              <a:srgbClr val="002060"/>
                            </a:solidFill>
                            <a:latin typeface="Cambria Math" panose="02040503050406030204" pitchFamily="18" charset="0"/>
                          </a:rPr>
                        </m:ctrlPr>
                      </m:sSubPr>
                      <m:e>
                        <m:r>
                          <a:rPr lang="en-US" sz="1600" i="1" dirty="0" smtClean="0">
                            <a:solidFill>
                              <a:srgbClr val="002060"/>
                            </a:solidFill>
                            <a:latin typeface="Cambria Math" panose="02040503050406030204" pitchFamily="18" charset="0"/>
                            <a:ea typeface="Cambria Math" panose="02040503050406030204" pitchFamily="18" charset="0"/>
                          </a:rPr>
                          <m:t>𝜔</m:t>
                        </m:r>
                      </m:e>
                      <m:sub>
                        <m:r>
                          <a:rPr lang="en-US" sz="1600" b="0" i="1" dirty="0" smtClean="0">
                            <a:solidFill>
                              <a:srgbClr val="002060"/>
                            </a:solidFill>
                            <a:latin typeface="Cambria Math" panose="02040503050406030204" pitchFamily="18" charset="0"/>
                          </a:rPr>
                          <m:t>2</m:t>
                        </m:r>
                      </m:sub>
                    </m:sSub>
                    <m:r>
                      <a:rPr lang="en-US" sz="1600" b="0" i="1" dirty="0" smtClean="0">
                        <a:solidFill>
                          <a:srgbClr val="002060"/>
                        </a:solidFill>
                        <a:latin typeface="Cambria Math" panose="02040503050406030204" pitchFamily="18" charset="0"/>
                      </a:rPr>
                      <m:t>:</m:t>
                    </m:r>
                    <m:sSub>
                      <m:sSubPr>
                        <m:ctrlPr>
                          <a:rPr lang="en-US" sz="1600" b="0" i="1" dirty="0" smtClean="0">
                            <a:solidFill>
                              <a:srgbClr val="002060"/>
                            </a:solidFill>
                            <a:latin typeface="Cambria Math" panose="02040503050406030204" pitchFamily="18" charset="0"/>
                          </a:rPr>
                        </m:ctrlPr>
                      </m:sSubPr>
                      <m:e>
                        <m:bar>
                          <m:barPr>
                            <m:pos m:val="top"/>
                            <m:ctrlPr>
                              <a:rPr lang="en-US" sz="1600" b="0" i="1" dirty="0" smtClean="0">
                                <a:solidFill>
                                  <a:srgbClr val="002060"/>
                                </a:solidFill>
                                <a:latin typeface="Cambria Math" panose="02040503050406030204" pitchFamily="18" charset="0"/>
                              </a:rPr>
                            </m:ctrlPr>
                          </m:barPr>
                          <m:e>
                            <m:r>
                              <a:rPr lang="en-US" sz="1600" b="0" i="1" dirty="0" smtClean="0">
                                <a:solidFill>
                                  <a:srgbClr val="002060"/>
                                </a:solidFill>
                                <a:latin typeface="Cambria Math" panose="02040503050406030204" pitchFamily="18" charset="0"/>
                                <a:ea typeface="Cambria Math" panose="02040503050406030204" pitchFamily="18" charset="0"/>
                              </a:rPr>
                              <m:t>𝜈</m:t>
                            </m:r>
                          </m:e>
                        </m:bar>
                      </m:e>
                      <m:sub>
                        <m:r>
                          <a:rPr lang="en-US" sz="1600" b="0" i="1" dirty="0" smtClean="0">
                            <a:solidFill>
                              <a:srgbClr val="002060"/>
                            </a:solidFill>
                            <a:latin typeface="Cambria Math" panose="02040503050406030204" pitchFamily="18" charset="0"/>
                          </a:rPr>
                          <m:t>𝑥</m:t>
                        </m:r>
                      </m:sub>
                    </m:sSub>
                    <m:sSub>
                      <m:sSubPr>
                        <m:ctrlPr>
                          <a:rPr lang="en-US" sz="1600" b="0" i="1" dirty="0" smtClean="0">
                            <a:solidFill>
                              <a:srgbClr val="002060"/>
                            </a:solidFill>
                            <a:latin typeface="Cambria Math" panose="02040503050406030204" pitchFamily="18" charset="0"/>
                          </a:rPr>
                        </m:ctrlPr>
                      </m:sSubPr>
                      <m:e>
                        <m:r>
                          <a:rPr lang="en-US" sz="1600" b="0" i="1" dirty="0" smtClean="0">
                            <a:solidFill>
                              <a:srgbClr val="002060"/>
                            </a:solidFill>
                            <a:latin typeface="Cambria Math" panose="02040503050406030204" pitchFamily="18" charset="0"/>
                          </a:rPr>
                          <m:t>, </m:t>
                        </m:r>
                        <m:r>
                          <a:rPr lang="en-US" sz="1600" b="0" i="1" dirty="0" smtClean="0">
                            <a:solidFill>
                              <a:srgbClr val="002060"/>
                            </a:solidFill>
                            <a:latin typeface="Cambria Math" panose="02040503050406030204" pitchFamily="18" charset="0"/>
                            <a:ea typeface="Cambria Math" panose="02040503050406030204" pitchFamily="18" charset="0"/>
                          </a:rPr>
                          <m:t>𝜔</m:t>
                        </m:r>
                      </m:e>
                      <m:sub>
                        <m:r>
                          <a:rPr lang="en-US" sz="1600" b="0" i="1" dirty="0" smtClean="0">
                            <a:solidFill>
                              <a:srgbClr val="002060"/>
                            </a:solidFill>
                            <a:latin typeface="Cambria Math" panose="02040503050406030204" pitchFamily="18" charset="0"/>
                          </a:rPr>
                          <m:t>3</m:t>
                        </m:r>
                      </m:sub>
                    </m:sSub>
                    <m:r>
                      <a:rPr lang="en-US" sz="1600" b="0" i="1" dirty="0" smtClean="0">
                        <a:solidFill>
                          <a:srgbClr val="002060"/>
                        </a:solidFill>
                        <a:latin typeface="Cambria Math" panose="02040503050406030204" pitchFamily="18" charset="0"/>
                      </a:rPr>
                      <m:t>:</m:t>
                    </m:r>
                    <m:sSub>
                      <m:sSubPr>
                        <m:ctrlPr>
                          <a:rPr lang="en-US" sz="1600" b="0" i="1" dirty="0" smtClean="0">
                            <a:solidFill>
                              <a:srgbClr val="002060"/>
                            </a:solidFill>
                            <a:latin typeface="Cambria Math" panose="02040503050406030204" pitchFamily="18" charset="0"/>
                          </a:rPr>
                        </m:ctrlPr>
                      </m:sSubPr>
                      <m:e>
                        <m:r>
                          <a:rPr lang="en-US" sz="1600" b="0" i="1" dirty="0" smtClean="0">
                            <a:solidFill>
                              <a:srgbClr val="002060"/>
                            </a:solidFill>
                            <a:latin typeface="Cambria Math" panose="02040503050406030204" pitchFamily="18" charset="0"/>
                            <a:ea typeface="Cambria Math" panose="02040503050406030204" pitchFamily="18" charset="0"/>
                          </a:rPr>
                          <m:t>𝜈</m:t>
                        </m:r>
                      </m:e>
                      <m:sub>
                        <m:r>
                          <a:rPr lang="en-US" sz="1600" b="0" i="1" dirty="0" smtClean="0">
                            <a:solidFill>
                              <a:srgbClr val="002060"/>
                            </a:solidFill>
                            <a:latin typeface="Cambria Math" panose="02040503050406030204" pitchFamily="18" charset="0"/>
                          </a:rPr>
                          <m:t>𝑥</m:t>
                        </m:r>
                      </m:sub>
                    </m:sSub>
                    <m:r>
                      <a:rPr lang="en-US" sz="1600" b="0" i="1" dirty="0" smtClean="0">
                        <a:solidFill>
                          <a:srgbClr val="002060"/>
                        </a:solidFill>
                        <a:latin typeface="Cambria Math" panose="02040503050406030204" pitchFamily="18" charset="0"/>
                      </a:rPr>
                      <m:t>,</m:t>
                    </m:r>
                    <m:sSub>
                      <m:sSubPr>
                        <m:ctrlPr>
                          <a:rPr lang="en-US" sz="1600" b="0" i="1" dirty="0" smtClean="0">
                            <a:solidFill>
                              <a:srgbClr val="002060"/>
                            </a:solidFill>
                            <a:latin typeface="Cambria Math" panose="02040503050406030204" pitchFamily="18" charset="0"/>
                          </a:rPr>
                        </m:ctrlPr>
                      </m:sSubPr>
                      <m:e>
                        <m:r>
                          <a:rPr lang="en-US" sz="1600" b="0" i="1" dirty="0" smtClean="0">
                            <a:solidFill>
                              <a:srgbClr val="002060"/>
                            </a:solidFill>
                            <a:latin typeface="Cambria Math" panose="02040503050406030204" pitchFamily="18" charset="0"/>
                            <a:ea typeface="Cambria Math" panose="02040503050406030204" pitchFamily="18" charset="0"/>
                          </a:rPr>
                          <m:t>𝜔</m:t>
                        </m:r>
                      </m:e>
                      <m:sub>
                        <m:r>
                          <a:rPr lang="en-US" sz="1600" b="0" i="1" dirty="0" smtClean="0">
                            <a:solidFill>
                              <a:srgbClr val="002060"/>
                            </a:solidFill>
                            <a:latin typeface="Cambria Math" panose="02040503050406030204" pitchFamily="18" charset="0"/>
                          </a:rPr>
                          <m:t>4</m:t>
                        </m:r>
                      </m:sub>
                    </m:sSub>
                    <m:r>
                      <a:rPr lang="en-US" sz="1600" b="0" i="1" dirty="0" smtClean="0">
                        <a:solidFill>
                          <a:srgbClr val="002060"/>
                        </a:solidFill>
                        <a:latin typeface="Cambria Math" panose="02040503050406030204" pitchFamily="18" charset="0"/>
                      </a:rPr>
                      <m:t>:</m:t>
                    </m:r>
                    <m:sSub>
                      <m:sSubPr>
                        <m:ctrlPr>
                          <a:rPr lang="en-US" sz="1600" b="0" i="1" dirty="0" smtClean="0">
                            <a:solidFill>
                              <a:srgbClr val="002060"/>
                            </a:solidFill>
                            <a:latin typeface="Cambria Math" panose="02040503050406030204" pitchFamily="18" charset="0"/>
                          </a:rPr>
                        </m:ctrlPr>
                      </m:sSubPr>
                      <m:e>
                        <m:r>
                          <a:rPr lang="en-US" sz="1600" b="0" i="1" dirty="0" smtClean="0">
                            <a:solidFill>
                              <a:srgbClr val="002060"/>
                            </a:solidFill>
                            <a:latin typeface="Cambria Math" panose="02040503050406030204" pitchFamily="18" charset="0"/>
                            <a:ea typeface="Cambria Math" panose="02040503050406030204" pitchFamily="18" charset="0"/>
                          </a:rPr>
                          <m:t>𝜈</m:t>
                        </m:r>
                      </m:e>
                      <m:sub>
                        <m:r>
                          <a:rPr lang="en-US" sz="1600" b="0" i="1" dirty="0" smtClean="0">
                            <a:solidFill>
                              <a:srgbClr val="002060"/>
                            </a:solidFill>
                            <a:latin typeface="Cambria Math" panose="02040503050406030204" pitchFamily="18" charset="0"/>
                          </a:rPr>
                          <m:t>𝑒</m:t>
                        </m:r>
                      </m:sub>
                    </m:sSub>
                  </m:oMath>
                </a14:m>
                <a:endParaRPr lang="en-US" sz="1600" dirty="0">
                  <a:solidFill>
                    <a:srgbClr val="002060"/>
                  </a:solidFill>
                </a:endParaRPr>
              </a:p>
            </p:txBody>
          </p:sp>
        </mc:Choice>
        <mc:Fallback xmlns="">
          <p:sp>
            <p:nvSpPr>
              <p:cNvPr id="15" name="TextBox 14">
                <a:extLst>
                  <a:ext uri="{FF2B5EF4-FFF2-40B4-BE49-F238E27FC236}">
                    <a16:creationId xmlns:a16="http://schemas.microsoft.com/office/drawing/2014/main" id="{F02C3ED6-925E-6183-A391-342F0FE70007}"/>
                  </a:ext>
                </a:extLst>
              </p:cNvPr>
              <p:cNvSpPr txBox="1">
                <a:spLocks noRot="1" noChangeAspect="1" noMove="1" noResize="1" noEditPoints="1" noAdjustHandles="1" noChangeArrowheads="1" noChangeShapeType="1" noTextEdit="1"/>
              </p:cNvSpPr>
              <p:nvPr/>
            </p:nvSpPr>
            <p:spPr>
              <a:xfrm>
                <a:off x="7099214" y="1550528"/>
                <a:ext cx="1488734" cy="1120435"/>
              </a:xfrm>
              <a:prstGeom prst="rect">
                <a:avLst/>
              </a:prstGeom>
              <a:blipFill>
                <a:blip r:embed="rId6"/>
                <a:stretch>
                  <a:fillRect r="-25424"/>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4CF6E7E2-A20E-8E2B-3BB3-24986EBEF004}"/>
              </a:ext>
            </a:extLst>
          </p:cNvPr>
          <p:cNvSpPr txBox="1"/>
          <p:nvPr/>
        </p:nvSpPr>
        <p:spPr>
          <a:xfrm>
            <a:off x="7158525" y="3970970"/>
            <a:ext cx="1948409" cy="1015663"/>
          </a:xfrm>
          <a:prstGeom prst="rect">
            <a:avLst/>
          </a:prstGeom>
          <a:noFill/>
        </p:spPr>
        <p:txBody>
          <a:bodyPr wrap="square" rtlCol="0">
            <a:spAutoFit/>
          </a:bodyPr>
          <a:lstStyle/>
          <a:p>
            <a:r>
              <a:rPr lang="en-US" sz="1200" dirty="0">
                <a:solidFill>
                  <a:srgbClr val="7030A0"/>
                </a:solidFill>
              </a:rPr>
              <a:t>Balantekin, </a:t>
            </a:r>
            <a:r>
              <a:rPr lang="en-US" sz="1200" dirty="0" err="1">
                <a:solidFill>
                  <a:srgbClr val="7030A0"/>
                </a:solidFill>
              </a:rPr>
              <a:t>Cervia</a:t>
            </a:r>
            <a:r>
              <a:rPr lang="en-US" sz="1200" dirty="0">
                <a:solidFill>
                  <a:srgbClr val="7030A0"/>
                </a:solidFill>
              </a:rPr>
              <a:t>, Patwardhan, </a:t>
            </a:r>
            <a:r>
              <a:rPr lang="en-US" sz="1200" dirty="0" err="1">
                <a:solidFill>
                  <a:srgbClr val="7030A0"/>
                </a:solidFill>
              </a:rPr>
              <a:t>Surman</a:t>
            </a:r>
            <a:r>
              <a:rPr lang="en-US" sz="1200" dirty="0">
                <a:solidFill>
                  <a:srgbClr val="7030A0"/>
                </a:solidFill>
              </a:rPr>
              <a:t>, Wang; 2311.02562 [astro-</a:t>
            </a:r>
            <a:r>
              <a:rPr lang="en-US" sz="1200" dirty="0" err="1">
                <a:solidFill>
                  <a:srgbClr val="7030A0"/>
                </a:solidFill>
              </a:rPr>
              <a:t>ph.HE</a:t>
            </a:r>
            <a:r>
              <a:rPr lang="en-US" sz="1200" dirty="0">
                <a:solidFill>
                  <a:srgbClr val="7030A0"/>
                </a:solidFill>
              </a:rPr>
              <a:t>]</a:t>
            </a:r>
          </a:p>
          <a:p>
            <a:r>
              <a:rPr lang="en-US" sz="1200" b="0" i="1" u="none" strike="noStrike" dirty="0" err="1">
                <a:solidFill>
                  <a:srgbClr val="7030A0"/>
                </a:solidFill>
                <a:effectLst/>
                <a:latin typeface="-apple-system"/>
              </a:rPr>
              <a:t>Astrophys</a:t>
            </a:r>
            <a:r>
              <a:rPr lang="en-US" sz="1200" b="0" i="1" u="none" strike="noStrike" dirty="0">
                <a:solidFill>
                  <a:srgbClr val="7030A0"/>
                </a:solidFill>
                <a:effectLst/>
                <a:latin typeface="-apple-system"/>
              </a:rPr>
              <a:t>. J.</a:t>
            </a:r>
            <a:r>
              <a:rPr lang="en-US" sz="1200" b="0" i="0" u="none" strike="noStrike" dirty="0">
                <a:solidFill>
                  <a:srgbClr val="7030A0"/>
                </a:solidFill>
                <a:effectLst/>
                <a:latin typeface="-apple-system"/>
              </a:rPr>
              <a:t> 967 (2024) 2, 146</a:t>
            </a:r>
          </a:p>
        </p:txBody>
      </p:sp>
      <p:sp>
        <p:nvSpPr>
          <p:cNvPr id="17" name="TextBox 16">
            <a:extLst>
              <a:ext uri="{FF2B5EF4-FFF2-40B4-BE49-F238E27FC236}">
                <a16:creationId xmlns:a16="http://schemas.microsoft.com/office/drawing/2014/main" id="{B2EDFDC5-2E9C-D693-254C-A06F3D331AD4}"/>
              </a:ext>
            </a:extLst>
          </p:cNvPr>
          <p:cNvSpPr txBox="1"/>
          <p:nvPr/>
        </p:nvSpPr>
        <p:spPr>
          <a:xfrm>
            <a:off x="80386" y="6298840"/>
            <a:ext cx="8993275" cy="338554"/>
          </a:xfrm>
          <a:prstGeom prst="rect">
            <a:avLst/>
          </a:prstGeom>
          <a:noFill/>
        </p:spPr>
        <p:txBody>
          <a:bodyPr wrap="square" rtlCol="0">
            <a:spAutoFit/>
          </a:bodyPr>
          <a:lstStyle/>
          <a:p>
            <a:pPr algn="ctr"/>
            <a:r>
              <a:rPr lang="en-US" sz="1600" dirty="0">
                <a:solidFill>
                  <a:srgbClr val="002060"/>
                </a:solidFill>
                <a:latin typeface="Comic Sans MS" panose="030F0902030302020204" pitchFamily="66" charset="0"/>
              </a:rPr>
              <a:t>Considerations of collective effects unveiled a new kind of nucleosynthesis: ”The </a:t>
            </a:r>
            <a:r>
              <a:rPr lang="en-US" sz="1600" dirty="0" err="1">
                <a:solidFill>
                  <a:srgbClr val="002060"/>
                </a:solidFill>
                <a:latin typeface="Symbol" pitchFamily="2" charset="2"/>
              </a:rPr>
              <a:t>n</a:t>
            </a:r>
            <a:r>
              <a:rPr lang="en-US" sz="1600" dirty="0" err="1">
                <a:solidFill>
                  <a:srgbClr val="002060"/>
                </a:solidFill>
                <a:latin typeface="Comic Sans MS" panose="030F0902030302020204" pitchFamily="66" charset="0"/>
              </a:rPr>
              <a:t>i</a:t>
            </a:r>
            <a:r>
              <a:rPr lang="en-US" sz="1600" dirty="0">
                <a:solidFill>
                  <a:srgbClr val="002060"/>
                </a:solidFill>
                <a:latin typeface="Comic Sans MS" panose="030F0902030302020204" pitchFamily="66" charset="0"/>
              </a:rPr>
              <a:t> process”.</a:t>
            </a:r>
          </a:p>
        </p:txBody>
      </p:sp>
    </p:spTree>
    <p:extLst>
      <p:ext uri="{BB962C8B-B14F-4D97-AF65-F5344CB8AC3E}">
        <p14:creationId xmlns:p14="http://schemas.microsoft.com/office/powerpoint/2010/main" val="2579012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04DAC4-3FA9-6C8A-4EFE-E20114CD061C}"/>
              </a:ext>
            </a:extLst>
          </p:cNvPr>
          <p:cNvPicPr>
            <a:picLocks noChangeAspect="1"/>
          </p:cNvPicPr>
          <p:nvPr/>
        </p:nvPicPr>
        <p:blipFill>
          <a:blip r:embed="rId2"/>
          <a:stretch>
            <a:fillRect/>
          </a:stretch>
        </p:blipFill>
        <p:spPr>
          <a:xfrm>
            <a:off x="198905" y="-275630"/>
            <a:ext cx="5854700" cy="4394200"/>
          </a:xfrm>
          <a:prstGeom prst="rect">
            <a:avLst/>
          </a:prstGeom>
        </p:spPr>
      </p:pic>
      <p:pic>
        <p:nvPicPr>
          <p:cNvPr id="5" name="Picture 4" descr="A graph of a graph showing a number of numbers&#10;&#10;Description automatically generated with medium confidence">
            <a:extLst>
              <a:ext uri="{FF2B5EF4-FFF2-40B4-BE49-F238E27FC236}">
                <a16:creationId xmlns:a16="http://schemas.microsoft.com/office/drawing/2014/main" id="{63D24D2C-F6F3-FB4F-5A30-76A0E1AF0C67}"/>
              </a:ext>
            </a:extLst>
          </p:cNvPr>
          <p:cNvPicPr>
            <a:picLocks noChangeAspect="1"/>
          </p:cNvPicPr>
          <p:nvPr/>
        </p:nvPicPr>
        <p:blipFill>
          <a:blip r:embed="rId3"/>
          <a:stretch>
            <a:fillRect/>
          </a:stretch>
        </p:blipFill>
        <p:spPr>
          <a:xfrm>
            <a:off x="457193" y="4203878"/>
            <a:ext cx="5486400" cy="2552700"/>
          </a:xfrm>
          <a:prstGeom prst="rect">
            <a:avLst/>
          </a:prstGeom>
        </p:spPr>
      </p:pic>
      <p:sp>
        <p:nvSpPr>
          <p:cNvPr id="6" name="TextBox 5">
            <a:extLst>
              <a:ext uri="{FF2B5EF4-FFF2-40B4-BE49-F238E27FC236}">
                <a16:creationId xmlns:a16="http://schemas.microsoft.com/office/drawing/2014/main" id="{F838F29B-A61C-6545-A8B8-19A9835C8035}"/>
              </a:ext>
            </a:extLst>
          </p:cNvPr>
          <p:cNvSpPr txBox="1"/>
          <p:nvPr/>
        </p:nvSpPr>
        <p:spPr>
          <a:xfrm>
            <a:off x="5721177" y="1297455"/>
            <a:ext cx="3223917" cy="830997"/>
          </a:xfrm>
          <a:prstGeom prst="rect">
            <a:avLst/>
          </a:prstGeom>
          <a:noFill/>
        </p:spPr>
        <p:txBody>
          <a:bodyPr wrap="square" rtlCol="0">
            <a:spAutoFit/>
          </a:bodyPr>
          <a:lstStyle/>
          <a:p>
            <a:r>
              <a:rPr lang="en-US" sz="1600" dirty="0">
                <a:solidFill>
                  <a:schemeClr val="accent5">
                    <a:lumMod val="50000"/>
                  </a:schemeClr>
                </a:solidFill>
                <a:latin typeface="Comic Sans MS" panose="030F0902030302020204" pitchFamily="66" charset="0"/>
              </a:rPr>
              <a:t>The final abundance patterns of simulations with the Wanajo2011 matter trajectory</a:t>
            </a:r>
          </a:p>
        </p:txBody>
      </p:sp>
      <p:sp>
        <p:nvSpPr>
          <p:cNvPr id="7" name="TextBox 6">
            <a:extLst>
              <a:ext uri="{FF2B5EF4-FFF2-40B4-BE49-F238E27FC236}">
                <a16:creationId xmlns:a16="http://schemas.microsoft.com/office/drawing/2014/main" id="{E0A751A0-6003-80BB-0701-6DD1215F5B9D}"/>
              </a:ext>
            </a:extLst>
          </p:cNvPr>
          <p:cNvSpPr txBox="1"/>
          <p:nvPr/>
        </p:nvSpPr>
        <p:spPr>
          <a:xfrm>
            <a:off x="6339014" y="5016848"/>
            <a:ext cx="2674130" cy="338554"/>
          </a:xfrm>
          <a:prstGeom prst="rect">
            <a:avLst/>
          </a:prstGeom>
          <a:noFill/>
        </p:spPr>
        <p:txBody>
          <a:bodyPr wrap="none" rtlCol="0">
            <a:spAutoFit/>
          </a:bodyPr>
          <a:lstStyle/>
          <a:p>
            <a:r>
              <a:rPr lang="en-US" sz="1600" dirty="0">
                <a:solidFill>
                  <a:srgbClr val="002060"/>
                </a:solidFill>
                <a:latin typeface="Comic Sans MS" panose="030F0902030302020204" pitchFamily="66" charset="0"/>
              </a:rPr>
              <a:t>Extent of nucleosynthesis</a:t>
            </a:r>
          </a:p>
        </p:txBody>
      </p:sp>
    </p:spTree>
    <p:extLst>
      <p:ext uri="{BB962C8B-B14F-4D97-AF65-F5344CB8AC3E}">
        <p14:creationId xmlns:p14="http://schemas.microsoft.com/office/powerpoint/2010/main" val="19456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895FB7-8E50-83F8-9136-BB90B64B2764}"/>
              </a:ext>
            </a:extLst>
          </p:cNvPr>
          <p:cNvPicPr>
            <a:picLocks noChangeAspect="1"/>
          </p:cNvPicPr>
          <p:nvPr/>
        </p:nvPicPr>
        <p:blipFill>
          <a:blip r:embed="rId2"/>
          <a:stretch>
            <a:fillRect/>
          </a:stretch>
        </p:blipFill>
        <p:spPr>
          <a:xfrm>
            <a:off x="174191" y="-312699"/>
            <a:ext cx="5854700" cy="4394200"/>
          </a:xfrm>
          <a:prstGeom prst="rect">
            <a:avLst/>
          </a:prstGeom>
        </p:spPr>
      </p:pic>
      <p:pic>
        <p:nvPicPr>
          <p:cNvPr id="5" name="Picture 4" descr="A graph of a graph showing a number of numbers&#10;&#10;Description automatically generated with medium confidence">
            <a:extLst>
              <a:ext uri="{FF2B5EF4-FFF2-40B4-BE49-F238E27FC236}">
                <a16:creationId xmlns:a16="http://schemas.microsoft.com/office/drawing/2014/main" id="{44632040-1054-AC01-0214-859BFB862941}"/>
              </a:ext>
            </a:extLst>
          </p:cNvPr>
          <p:cNvPicPr>
            <a:picLocks noChangeAspect="1"/>
          </p:cNvPicPr>
          <p:nvPr/>
        </p:nvPicPr>
        <p:blipFill>
          <a:blip r:embed="rId3"/>
          <a:stretch>
            <a:fillRect/>
          </a:stretch>
        </p:blipFill>
        <p:spPr>
          <a:xfrm>
            <a:off x="395410" y="4092667"/>
            <a:ext cx="5486400" cy="2552700"/>
          </a:xfrm>
          <a:prstGeom prst="rect">
            <a:avLst/>
          </a:prstGeom>
        </p:spPr>
      </p:pic>
      <p:sp>
        <p:nvSpPr>
          <p:cNvPr id="6" name="TextBox 5">
            <a:extLst>
              <a:ext uri="{FF2B5EF4-FFF2-40B4-BE49-F238E27FC236}">
                <a16:creationId xmlns:a16="http://schemas.microsoft.com/office/drawing/2014/main" id="{C1458B6C-2179-C31B-107D-8020FA31810E}"/>
              </a:ext>
            </a:extLst>
          </p:cNvPr>
          <p:cNvSpPr txBox="1"/>
          <p:nvPr/>
        </p:nvSpPr>
        <p:spPr>
          <a:xfrm>
            <a:off x="6537269" y="1222233"/>
            <a:ext cx="1933493" cy="1169551"/>
          </a:xfrm>
          <a:prstGeom prst="rect">
            <a:avLst/>
          </a:prstGeom>
          <a:noFill/>
        </p:spPr>
        <p:txBody>
          <a:bodyPr wrap="square" rtlCol="0">
            <a:spAutoFit/>
          </a:bodyPr>
          <a:lstStyle/>
          <a:p>
            <a:r>
              <a:rPr lang="en-US" sz="1400" dirty="0">
                <a:solidFill>
                  <a:schemeClr val="accent5">
                    <a:lumMod val="50000"/>
                  </a:schemeClr>
                </a:solidFill>
                <a:latin typeface="Comic Sans MS" panose="030F0902030302020204" pitchFamily="66" charset="0"/>
              </a:rPr>
              <a:t>The final abundance patterns of simulations with the Wanajo2011 matter trajectory</a:t>
            </a:r>
          </a:p>
        </p:txBody>
      </p:sp>
    </p:spTree>
    <p:extLst>
      <p:ext uri="{BB962C8B-B14F-4D97-AF65-F5344CB8AC3E}">
        <p14:creationId xmlns:p14="http://schemas.microsoft.com/office/powerpoint/2010/main" val="4074446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7A6B375-9F9B-A51B-48C2-BF73CEDA6F73}"/>
                  </a:ext>
                </a:extLst>
              </p:cNvPr>
              <p:cNvSpPr txBox="1"/>
              <p:nvPr/>
            </p:nvSpPr>
            <p:spPr>
              <a:xfrm>
                <a:off x="483013" y="2675369"/>
                <a:ext cx="2864950" cy="7200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7030A0"/>
                              </a:solidFill>
                              <a:latin typeface="Cambria Math" panose="02040503050406030204" pitchFamily="18" charset="0"/>
                            </a:rPr>
                          </m:ctrlPr>
                        </m:sSubPr>
                        <m:e>
                          <m:r>
                            <a:rPr lang="en-US" sz="1600" b="0" i="1" smtClean="0">
                              <a:solidFill>
                                <a:srgbClr val="7030A0"/>
                              </a:solidFill>
                              <a:latin typeface="Cambria Math" panose="02040503050406030204" pitchFamily="18" charset="0"/>
                            </a:rPr>
                            <m:t>𝑄</m:t>
                          </m:r>
                        </m:e>
                        <m:sub>
                          <m:r>
                            <a:rPr lang="en-US" sz="1600" b="0" i="1" smtClean="0">
                              <a:solidFill>
                                <a:srgbClr val="7030A0"/>
                              </a:solidFill>
                              <a:latin typeface="Cambria Math" panose="02040503050406030204" pitchFamily="18" charset="0"/>
                            </a:rPr>
                            <m:t>𝐴</m:t>
                          </m:r>
                        </m:sub>
                      </m:sSub>
                      <m:r>
                        <a:rPr lang="en-US" sz="1600" b="0" i="1" smtClean="0">
                          <a:solidFill>
                            <a:srgbClr val="7030A0"/>
                          </a:solidFill>
                          <a:latin typeface="Cambria Math" panose="02040503050406030204" pitchFamily="18" charset="0"/>
                        </a:rPr>
                        <m:t>(</m:t>
                      </m:r>
                      <m:r>
                        <a:rPr lang="en-US" sz="1600" b="0" i="1" smtClean="0">
                          <a:solidFill>
                            <a:srgbClr val="7030A0"/>
                          </a:solidFill>
                          <a:latin typeface="Cambria Math" panose="02040503050406030204" pitchFamily="18" charset="0"/>
                        </a:rPr>
                        <m:t>𝑝</m:t>
                      </m:r>
                      <m:r>
                        <a:rPr lang="en-US" sz="1600" b="0" i="1" smtClean="0">
                          <a:solidFill>
                            <a:srgbClr val="7030A0"/>
                          </a:solidFill>
                          <a:latin typeface="Cambria Math" panose="02040503050406030204" pitchFamily="18" charset="0"/>
                        </a:rPr>
                        <m:t>)=</m:t>
                      </m:r>
                      <m:f>
                        <m:fPr>
                          <m:ctrlPr>
                            <a:rPr lang="en-US" sz="1600" b="0" i="1" smtClean="0">
                              <a:solidFill>
                                <a:srgbClr val="7030A0"/>
                              </a:solidFill>
                              <a:latin typeface="Cambria Math" panose="02040503050406030204" pitchFamily="18" charset="0"/>
                            </a:rPr>
                          </m:ctrlPr>
                        </m:fPr>
                        <m:num>
                          <m:r>
                            <a:rPr lang="en-US" sz="1600" b="0" i="1" smtClean="0">
                              <a:solidFill>
                                <a:srgbClr val="7030A0"/>
                              </a:solidFill>
                              <a:latin typeface="Cambria Math" panose="02040503050406030204" pitchFamily="18" charset="0"/>
                            </a:rPr>
                            <m:t>1</m:t>
                          </m:r>
                        </m:num>
                        <m:den>
                          <m:r>
                            <a:rPr lang="en-US" sz="1600" b="0" i="1" smtClean="0">
                              <a:solidFill>
                                <a:srgbClr val="7030A0"/>
                              </a:solidFill>
                              <a:latin typeface="Cambria Math" panose="02040503050406030204" pitchFamily="18" charset="0"/>
                            </a:rPr>
                            <m:t>2</m:t>
                          </m:r>
                        </m:den>
                      </m:f>
                      <m:nary>
                        <m:naryPr>
                          <m:chr m:val="∑"/>
                          <m:ctrlPr>
                            <a:rPr lang="en-US" sz="1600" b="0" i="1" smtClean="0">
                              <a:solidFill>
                                <a:srgbClr val="7030A0"/>
                              </a:solidFill>
                              <a:latin typeface="Cambria Math" panose="02040503050406030204" pitchFamily="18" charset="0"/>
                            </a:rPr>
                          </m:ctrlPr>
                        </m:naryPr>
                        <m:sub>
                          <m:r>
                            <m:rPr>
                              <m:brk m:alnAt="23"/>
                            </m:rPr>
                            <a:rPr lang="en-US" sz="1600" b="0" i="1" smtClean="0">
                              <a:solidFill>
                                <a:srgbClr val="7030A0"/>
                              </a:solidFill>
                              <a:latin typeface="Cambria Math" panose="02040503050406030204" pitchFamily="18" charset="0"/>
                            </a:rPr>
                            <m:t>𝑖</m:t>
                          </m:r>
                          <m:r>
                            <a:rPr lang="en-US" sz="1600" b="0" i="1" smtClean="0">
                              <a:solidFill>
                                <a:srgbClr val="7030A0"/>
                              </a:solidFill>
                              <a:latin typeface="Cambria Math" panose="02040503050406030204" pitchFamily="18" charset="0"/>
                            </a:rPr>
                            <m:t>,</m:t>
                          </m:r>
                          <m:r>
                            <a:rPr lang="en-US" sz="1600" b="0" i="1" smtClean="0">
                              <a:solidFill>
                                <a:srgbClr val="7030A0"/>
                              </a:solidFill>
                              <a:latin typeface="Cambria Math" panose="02040503050406030204" pitchFamily="18" charset="0"/>
                            </a:rPr>
                            <m:t>𝑗</m:t>
                          </m:r>
                          <m:r>
                            <a:rPr lang="en-US" sz="1600" b="0" i="1" smtClean="0">
                              <a:solidFill>
                                <a:srgbClr val="7030A0"/>
                              </a:solidFill>
                              <a:latin typeface="Cambria Math" panose="02040503050406030204" pitchFamily="18" charset="0"/>
                            </a:rPr>
                            <m:t>=1</m:t>
                          </m:r>
                        </m:sub>
                        <m:sup>
                          <m:r>
                            <a:rPr lang="en-US" sz="1600" b="0" i="1" smtClean="0">
                              <a:solidFill>
                                <a:srgbClr val="7030A0"/>
                              </a:solidFill>
                              <a:latin typeface="Cambria Math" panose="02040503050406030204" pitchFamily="18" charset="0"/>
                            </a:rPr>
                            <m:t>3</m:t>
                          </m:r>
                        </m:sup>
                        <m:e>
                          <m:sSubSup>
                            <m:sSubSupPr>
                              <m:ctrlPr>
                                <a:rPr lang="en-US" sz="1600" b="0" i="1" smtClean="0">
                                  <a:solidFill>
                                    <a:srgbClr val="7030A0"/>
                                  </a:solidFill>
                                  <a:latin typeface="Cambria Math" panose="02040503050406030204" pitchFamily="18" charset="0"/>
                                </a:rPr>
                              </m:ctrlPr>
                            </m:sSubSupPr>
                            <m:e>
                              <m:r>
                                <a:rPr lang="en-US" sz="1600" b="0" i="1" smtClean="0">
                                  <a:solidFill>
                                    <a:srgbClr val="7030A0"/>
                                  </a:solidFill>
                                  <a:latin typeface="Cambria Math" panose="02040503050406030204" pitchFamily="18" charset="0"/>
                                </a:rPr>
                                <m:t>𝑎</m:t>
                              </m:r>
                            </m:e>
                            <m:sub>
                              <m:r>
                                <a:rPr lang="en-US" sz="1600" b="0" i="1" smtClean="0">
                                  <a:solidFill>
                                    <a:srgbClr val="7030A0"/>
                                  </a:solidFill>
                                  <a:latin typeface="Cambria Math" panose="02040503050406030204" pitchFamily="18" charset="0"/>
                                </a:rPr>
                                <m:t>𝑖</m:t>
                              </m:r>
                            </m:sub>
                            <m:sup>
                              <m:r>
                                <a:rPr lang="en-US" sz="1600" b="0" i="1" smtClean="0">
                                  <a:solidFill>
                                    <a:srgbClr val="7030A0"/>
                                  </a:solidFill>
                                  <a:latin typeface="Cambria Math" panose="02040503050406030204" pitchFamily="18" charset="0"/>
                                  <a:ea typeface="Cambria Math" panose="02040503050406030204" pitchFamily="18" charset="0"/>
                                </a:rPr>
                                <m:t>†</m:t>
                              </m:r>
                            </m:sup>
                          </m:sSubSup>
                          <m:r>
                            <a:rPr lang="en-US" sz="1600" b="0" i="1" smtClean="0">
                              <a:solidFill>
                                <a:srgbClr val="7030A0"/>
                              </a:solidFill>
                              <a:latin typeface="Cambria Math" panose="02040503050406030204" pitchFamily="18" charset="0"/>
                            </a:rPr>
                            <m:t>(</m:t>
                          </m:r>
                          <m:r>
                            <a:rPr lang="en-US" sz="1600" b="0" i="1" smtClean="0">
                              <a:solidFill>
                                <a:srgbClr val="7030A0"/>
                              </a:solidFill>
                              <a:latin typeface="Cambria Math" panose="02040503050406030204" pitchFamily="18" charset="0"/>
                            </a:rPr>
                            <m:t>𝑝</m:t>
                          </m:r>
                          <m:r>
                            <a:rPr lang="en-US" sz="1600" b="0" i="1" smtClean="0">
                              <a:solidFill>
                                <a:srgbClr val="7030A0"/>
                              </a:solidFill>
                              <a:latin typeface="Cambria Math" panose="02040503050406030204" pitchFamily="18" charset="0"/>
                            </a:rPr>
                            <m:t>)</m:t>
                          </m:r>
                          <m:sSub>
                            <m:sSubPr>
                              <m:ctrlPr>
                                <a:rPr lang="en-US" sz="1600" b="0" i="1" smtClean="0">
                                  <a:solidFill>
                                    <a:srgbClr val="7030A0"/>
                                  </a:solidFill>
                                  <a:latin typeface="Cambria Math" panose="02040503050406030204" pitchFamily="18" charset="0"/>
                                </a:rPr>
                              </m:ctrlPr>
                            </m:sSubPr>
                            <m:e>
                              <m:d>
                                <m:dPr>
                                  <m:ctrlPr>
                                    <a:rPr lang="en-US" sz="1600" b="0" i="1" smtClean="0">
                                      <a:solidFill>
                                        <a:srgbClr val="7030A0"/>
                                      </a:solidFill>
                                      <a:latin typeface="Cambria Math" panose="02040503050406030204" pitchFamily="18" charset="0"/>
                                    </a:rPr>
                                  </m:ctrlPr>
                                </m:dPr>
                                <m:e>
                                  <m:sSub>
                                    <m:sSubPr>
                                      <m:ctrlPr>
                                        <a:rPr lang="en-US" sz="1600" b="0" i="1" smtClean="0">
                                          <a:solidFill>
                                            <a:srgbClr val="7030A0"/>
                                          </a:solidFill>
                                          <a:latin typeface="Cambria Math" panose="02040503050406030204" pitchFamily="18" charset="0"/>
                                        </a:rPr>
                                      </m:ctrlPr>
                                    </m:sSubPr>
                                    <m:e>
                                      <m:r>
                                        <a:rPr lang="en-US" sz="1600" b="0" i="1" smtClean="0">
                                          <a:solidFill>
                                            <a:srgbClr val="7030A0"/>
                                          </a:solidFill>
                                          <a:latin typeface="Cambria Math" panose="02040503050406030204" pitchFamily="18" charset="0"/>
                                          <a:ea typeface="Cambria Math" panose="02040503050406030204" pitchFamily="18" charset="0"/>
                                        </a:rPr>
                                        <m:t>𝜆</m:t>
                                      </m:r>
                                    </m:e>
                                    <m:sub>
                                      <m:r>
                                        <a:rPr lang="en-US" sz="1600" b="0" i="1" smtClean="0">
                                          <a:solidFill>
                                            <a:srgbClr val="7030A0"/>
                                          </a:solidFill>
                                          <a:latin typeface="Cambria Math" panose="02040503050406030204" pitchFamily="18" charset="0"/>
                                        </a:rPr>
                                        <m:t>𝐴</m:t>
                                      </m:r>
                                    </m:sub>
                                  </m:sSub>
                                </m:e>
                              </m:d>
                            </m:e>
                            <m:sub>
                              <m:r>
                                <a:rPr lang="en-US" sz="1600" b="0" i="1" smtClean="0">
                                  <a:solidFill>
                                    <a:srgbClr val="7030A0"/>
                                  </a:solidFill>
                                  <a:latin typeface="Cambria Math" panose="02040503050406030204" pitchFamily="18" charset="0"/>
                                </a:rPr>
                                <m:t>𝑖𝑗</m:t>
                              </m:r>
                            </m:sub>
                          </m:sSub>
                          <m:sSub>
                            <m:sSubPr>
                              <m:ctrlPr>
                                <a:rPr lang="en-US" sz="1600" b="0" i="1" smtClean="0">
                                  <a:solidFill>
                                    <a:srgbClr val="7030A0"/>
                                  </a:solidFill>
                                  <a:latin typeface="Cambria Math" panose="02040503050406030204" pitchFamily="18" charset="0"/>
                                </a:rPr>
                              </m:ctrlPr>
                            </m:sSubPr>
                            <m:e>
                              <m:r>
                                <a:rPr lang="en-US" sz="1600" b="0" i="1" smtClean="0">
                                  <a:solidFill>
                                    <a:srgbClr val="7030A0"/>
                                  </a:solidFill>
                                  <a:latin typeface="Cambria Math" panose="02040503050406030204" pitchFamily="18" charset="0"/>
                                </a:rPr>
                                <m:t>𝑎</m:t>
                              </m:r>
                            </m:e>
                            <m:sub>
                              <m:r>
                                <a:rPr lang="en-US" sz="1600" b="0" i="1" smtClean="0">
                                  <a:solidFill>
                                    <a:srgbClr val="7030A0"/>
                                  </a:solidFill>
                                  <a:latin typeface="Cambria Math" panose="02040503050406030204" pitchFamily="18" charset="0"/>
                                </a:rPr>
                                <m:t>𝑗</m:t>
                              </m:r>
                            </m:sub>
                          </m:sSub>
                          <m:r>
                            <a:rPr lang="en-US" sz="1600" b="0" i="1" smtClean="0">
                              <a:solidFill>
                                <a:srgbClr val="7030A0"/>
                              </a:solidFill>
                              <a:latin typeface="Cambria Math" panose="02040503050406030204" pitchFamily="18" charset="0"/>
                            </a:rPr>
                            <m:t>(</m:t>
                          </m:r>
                          <m:r>
                            <a:rPr lang="en-US" sz="1600" b="0" i="1" smtClean="0">
                              <a:solidFill>
                                <a:srgbClr val="7030A0"/>
                              </a:solidFill>
                              <a:latin typeface="Cambria Math" panose="02040503050406030204" pitchFamily="18" charset="0"/>
                            </a:rPr>
                            <m:t>𝑝</m:t>
                          </m:r>
                          <m:r>
                            <a:rPr lang="en-US" sz="1600" b="0" i="1" smtClean="0">
                              <a:solidFill>
                                <a:srgbClr val="7030A0"/>
                              </a:solidFill>
                              <a:latin typeface="Cambria Math" panose="02040503050406030204" pitchFamily="18" charset="0"/>
                            </a:rPr>
                            <m:t>)</m:t>
                          </m:r>
                        </m:e>
                      </m:nary>
                    </m:oMath>
                  </m:oMathPara>
                </a14:m>
                <a:endParaRPr lang="en-US" sz="1600" dirty="0">
                  <a:solidFill>
                    <a:srgbClr val="7030A0"/>
                  </a:solidFill>
                </a:endParaRPr>
              </a:p>
            </p:txBody>
          </p:sp>
        </mc:Choice>
        <mc:Fallback xmlns="">
          <p:sp>
            <p:nvSpPr>
              <p:cNvPr id="2" name="TextBox 1">
                <a:extLst>
                  <a:ext uri="{FF2B5EF4-FFF2-40B4-BE49-F238E27FC236}">
                    <a16:creationId xmlns:a16="http://schemas.microsoft.com/office/drawing/2014/main" id="{B7A6B375-9F9B-A51B-48C2-BF73CEDA6F73}"/>
                  </a:ext>
                </a:extLst>
              </p:cNvPr>
              <p:cNvSpPr txBox="1">
                <a:spLocks noRot="1" noChangeAspect="1" noMove="1" noResize="1" noEditPoints="1" noAdjustHandles="1" noChangeArrowheads="1" noChangeShapeType="1" noTextEdit="1"/>
              </p:cNvSpPr>
              <p:nvPr/>
            </p:nvSpPr>
            <p:spPr>
              <a:xfrm>
                <a:off x="483013" y="2675369"/>
                <a:ext cx="2864950" cy="720069"/>
              </a:xfrm>
              <a:prstGeom prst="rect">
                <a:avLst/>
              </a:prstGeom>
              <a:blipFill>
                <a:blip r:embed="rId2"/>
                <a:stretch>
                  <a:fillRect l="-1762" t="-110345" r="-2203" b="-1655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170671C-39F6-9FBC-B6BF-598B3F1413B5}"/>
                  </a:ext>
                </a:extLst>
              </p:cNvPr>
              <p:cNvSpPr txBox="1"/>
              <p:nvPr/>
            </p:nvSpPr>
            <p:spPr>
              <a:xfrm>
                <a:off x="162560" y="1623510"/>
                <a:ext cx="3498394" cy="6245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002060"/>
                          </a:solidFill>
                          <a:latin typeface="Cambria Math" panose="02040503050406030204" pitchFamily="18" charset="0"/>
                        </a:rPr>
                        <m:t>𝐻</m:t>
                      </m:r>
                      <m:r>
                        <a:rPr lang="en-US" sz="1600" b="0" i="1" smtClean="0">
                          <a:solidFill>
                            <a:srgbClr val="002060"/>
                          </a:solidFill>
                          <a:latin typeface="Cambria Math" panose="02040503050406030204" pitchFamily="18" charset="0"/>
                        </a:rPr>
                        <m:t>= </m:t>
                      </m:r>
                      <m:nary>
                        <m:naryPr>
                          <m:chr m:val="∑"/>
                          <m:supHide m:val="on"/>
                          <m:ctrlPr>
                            <a:rPr lang="en-US" sz="1600" b="0" i="1" smtClean="0">
                              <a:solidFill>
                                <a:srgbClr val="002060"/>
                              </a:solidFill>
                              <a:latin typeface="Cambria Math" panose="02040503050406030204" pitchFamily="18" charset="0"/>
                            </a:rPr>
                          </m:ctrlPr>
                        </m:naryPr>
                        <m:sub>
                          <m:r>
                            <m:rPr>
                              <m:brk m:alnAt="7"/>
                            </m:rPr>
                            <a:rPr lang="en-US" sz="1600" b="0" i="1" smtClean="0">
                              <a:solidFill>
                                <a:srgbClr val="002060"/>
                              </a:solidFill>
                              <a:latin typeface="Cambria Math" panose="02040503050406030204" pitchFamily="18" charset="0"/>
                            </a:rPr>
                            <m:t>𝑝</m:t>
                          </m:r>
                        </m:sub>
                        <m:sup/>
                        <m:e>
                          <m:acc>
                            <m:accPr>
                              <m:chr m:val="⃗"/>
                              <m:ctrlPr>
                                <a:rPr lang="en-US" sz="1600" b="0" i="1" smtClean="0">
                                  <a:solidFill>
                                    <a:srgbClr val="002060"/>
                                  </a:solidFill>
                                  <a:latin typeface="Cambria Math" panose="02040503050406030204" pitchFamily="18" charset="0"/>
                                </a:rPr>
                              </m:ctrlPr>
                            </m:accPr>
                            <m:e>
                              <m:r>
                                <a:rPr lang="en-US" sz="1600" b="0" i="1" smtClean="0">
                                  <a:solidFill>
                                    <a:srgbClr val="002060"/>
                                  </a:solidFill>
                                  <a:latin typeface="Cambria Math" panose="02040503050406030204" pitchFamily="18" charset="0"/>
                                </a:rPr>
                                <m:t>𝐵</m:t>
                              </m:r>
                            </m:e>
                          </m:acc>
                          <m:r>
                            <a:rPr lang="en-US" sz="1600" b="0" i="1" smtClean="0">
                              <a:solidFill>
                                <a:srgbClr val="002060"/>
                              </a:solidFill>
                              <a:latin typeface="Cambria Math" panose="02040503050406030204" pitchFamily="18" charset="0"/>
                              <a:ea typeface="Cambria Math" panose="02040503050406030204" pitchFamily="18" charset="0"/>
                            </a:rPr>
                            <m:t>∙</m:t>
                          </m:r>
                          <m:acc>
                            <m:accPr>
                              <m:chr m:val="⃗"/>
                              <m:ctrlPr>
                                <a:rPr lang="en-US" sz="1600" b="0" i="1" smtClean="0">
                                  <a:solidFill>
                                    <a:srgbClr val="002060"/>
                                  </a:solidFill>
                                  <a:latin typeface="Cambria Math" panose="02040503050406030204" pitchFamily="18" charset="0"/>
                                  <a:ea typeface="Cambria Math" panose="02040503050406030204" pitchFamily="18" charset="0"/>
                                </a:rPr>
                              </m:ctrlPr>
                            </m:accPr>
                            <m:e>
                              <m:r>
                                <a:rPr lang="en-US" sz="1600" b="0" i="1" smtClean="0">
                                  <a:solidFill>
                                    <a:srgbClr val="002060"/>
                                  </a:solidFill>
                                  <a:latin typeface="Cambria Math" panose="02040503050406030204" pitchFamily="18" charset="0"/>
                                  <a:ea typeface="Cambria Math" panose="02040503050406030204" pitchFamily="18" charset="0"/>
                                </a:rPr>
                                <m:t>𝑄</m:t>
                              </m:r>
                            </m:e>
                          </m:acc>
                          <m:d>
                            <m:dPr>
                              <m:ctrlPr>
                                <a:rPr lang="en-US" sz="1600" b="0" i="1" smtClean="0">
                                  <a:solidFill>
                                    <a:srgbClr val="002060"/>
                                  </a:solidFill>
                                  <a:latin typeface="Cambria Math" panose="02040503050406030204" pitchFamily="18" charset="0"/>
                                </a:rPr>
                              </m:ctrlPr>
                            </m:dPr>
                            <m:e>
                              <m:r>
                                <a:rPr lang="en-US" sz="1600" b="0" i="1" smtClean="0">
                                  <a:solidFill>
                                    <a:srgbClr val="002060"/>
                                  </a:solidFill>
                                  <a:latin typeface="Cambria Math" panose="02040503050406030204" pitchFamily="18" charset="0"/>
                                </a:rPr>
                                <m:t>𝑝</m:t>
                              </m:r>
                            </m:e>
                          </m:d>
                          <m:r>
                            <a:rPr lang="en-US" sz="1600" b="0" i="1" smtClean="0">
                              <a:solidFill>
                                <a:srgbClr val="002060"/>
                              </a:solidFill>
                              <a:latin typeface="Cambria Math" panose="02040503050406030204" pitchFamily="18" charset="0"/>
                            </a:rPr>
                            <m:t>+ </m:t>
                          </m:r>
                          <m:nary>
                            <m:naryPr>
                              <m:chr m:val="∑"/>
                              <m:supHide m:val="on"/>
                              <m:ctrlPr>
                                <a:rPr lang="en-US" sz="1600" b="0" i="1" smtClean="0">
                                  <a:solidFill>
                                    <a:srgbClr val="002060"/>
                                  </a:solidFill>
                                  <a:latin typeface="Cambria Math" panose="02040503050406030204" pitchFamily="18" charset="0"/>
                                </a:rPr>
                              </m:ctrlPr>
                            </m:naryPr>
                            <m:sub>
                              <m:r>
                                <m:rPr>
                                  <m:brk m:alnAt="7"/>
                                </m:rPr>
                                <a:rPr lang="en-US" sz="1600" b="0" i="1" smtClean="0">
                                  <a:solidFill>
                                    <a:srgbClr val="002060"/>
                                  </a:solidFill>
                                  <a:latin typeface="Cambria Math" panose="02040503050406030204" pitchFamily="18" charset="0"/>
                                </a:rPr>
                                <m:t>𝑝</m:t>
                              </m:r>
                              <m:r>
                                <a:rPr lang="en-US" sz="1600" b="0" i="1" smtClean="0">
                                  <a:solidFill>
                                    <a:srgbClr val="002060"/>
                                  </a:solidFill>
                                  <a:latin typeface="Cambria Math" panose="02040503050406030204" pitchFamily="18" charset="0"/>
                                </a:rPr>
                                <m:t>,</m:t>
                              </m:r>
                              <m:r>
                                <a:rPr lang="en-US" sz="1600" b="0" i="1" smtClean="0">
                                  <a:solidFill>
                                    <a:srgbClr val="002060"/>
                                  </a:solidFill>
                                  <a:latin typeface="Cambria Math" panose="02040503050406030204" pitchFamily="18" charset="0"/>
                                </a:rPr>
                                <m:t>𝑘</m:t>
                              </m:r>
                            </m:sub>
                            <m:sup/>
                            <m:e>
                              <m:sSub>
                                <m:sSubPr>
                                  <m:ctrlPr>
                                    <a:rPr lang="en-US" sz="1600" b="0" i="1" smtClean="0">
                                      <a:solidFill>
                                        <a:srgbClr val="002060"/>
                                      </a:solidFill>
                                      <a:latin typeface="Cambria Math" panose="02040503050406030204" pitchFamily="18" charset="0"/>
                                    </a:rPr>
                                  </m:ctrlPr>
                                </m:sSubPr>
                                <m:e>
                                  <m:r>
                                    <a:rPr lang="en-US" sz="1600" b="0" i="1" smtClean="0">
                                      <a:solidFill>
                                        <a:srgbClr val="002060"/>
                                      </a:solidFill>
                                      <a:latin typeface="Cambria Math" panose="02040503050406030204" pitchFamily="18" charset="0"/>
                                      <a:ea typeface="Cambria Math" panose="02040503050406030204" pitchFamily="18" charset="0"/>
                                    </a:rPr>
                                    <m:t>𝜇</m:t>
                                  </m:r>
                                </m:e>
                                <m:sub>
                                  <m:r>
                                    <a:rPr lang="en-US" sz="1600" b="0" i="1" smtClean="0">
                                      <a:solidFill>
                                        <a:srgbClr val="002060"/>
                                      </a:solidFill>
                                      <a:latin typeface="Cambria Math" panose="02040503050406030204" pitchFamily="18" charset="0"/>
                                    </a:rPr>
                                    <m:t>𝑝𝑘</m:t>
                                  </m:r>
                                  <m:r>
                                    <a:rPr lang="en-US" sz="1600" b="0" i="1" smtClean="0">
                                      <a:solidFill>
                                        <a:srgbClr val="002060"/>
                                      </a:solidFill>
                                      <a:latin typeface="Cambria Math" panose="02040503050406030204" pitchFamily="18" charset="0"/>
                                    </a:rPr>
                                    <m:t> </m:t>
                                  </m:r>
                                </m:sub>
                              </m:sSub>
                              <m:acc>
                                <m:accPr>
                                  <m:chr m:val="⃗"/>
                                  <m:ctrlPr>
                                    <a:rPr lang="en-US" sz="1600" b="0" i="1" smtClean="0">
                                      <a:solidFill>
                                        <a:srgbClr val="002060"/>
                                      </a:solidFill>
                                      <a:latin typeface="Cambria Math" panose="02040503050406030204" pitchFamily="18" charset="0"/>
                                    </a:rPr>
                                  </m:ctrlPr>
                                </m:accPr>
                                <m:e>
                                  <m:r>
                                    <a:rPr lang="en-US" sz="1600" b="0" i="1" smtClean="0">
                                      <a:solidFill>
                                        <a:srgbClr val="002060"/>
                                      </a:solidFill>
                                      <a:latin typeface="Cambria Math" panose="02040503050406030204" pitchFamily="18" charset="0"/>
                                    </a:rPr>
                                    <m:t>𝑄</m:t>
                                  </m:r>
                                </m:e>
                              </m:acc>
                              <m:r>
                                <a:rPr lang="en-US" sz="1600" b="0" i="1" smtClean="0">
                                  <a:solidFill>
                                    <a:srgbClr val="002060"/>
                                  </a:solidFill>
                                  <a:latin typeface="Cambria Math" panose="02040503050406030204" pitchFamily="18" charset="0"/>
                                </a:rPr>
                                <m:t>(</m:t>
                              </m:r>
                              <m:r>
                                <a:rPr lang="en-US" sz="1600" b="0" i="1" smtClean="0">
                                  <a:solidFill>
                                    <a:srgbClr val="002060"/>
                                  </a:solidFill>
                                  <a:latin typeface="Cambria Math" panose="02040503050406030204" pitchFamily="18" charset="0"/>
                                </a:rPr>
                                <m:t>𝑝</m:t>
                              </m:r>
                              <m:r>
                                <a:rPr lang="en-US" sz="1600" b="0" i="1" smtClean="0">
                                  <a:solidFill>
                                    <a:srgbClr val="002060"/>
                                  </a:solidFill>
                                  <a:latin typeface="Cambria Math" panose="02040503050406030204" pitchFamily="18" charset="0"/>
                                </a:rPr>
                                <m:t>)∙</m:t>
                              </m:r>
                              <m:acc>
                                <m:accPr>
                                  <m:chr m:val="⃗"/>
                                  <m:ctrlPr>
                                    <a:rPr lang="en-US" sz="1600" b="0" i="1" smtClean="0">
                                      <a:solidFill>
                                        <a:srgbClr val="002060"/>
                                      </a:solidFill>
                                      <a:latin typeface="Cambria Math" panose="02040503050406030204" pitchFamily="18" charset="0"/>
                                      <a:ea typeface="Cambria Math" panose="02040503050406030204" pitchFamily="18" charset="0"/>
                                    </a:rPr>
                                  </m:ctrlPr>
                                </m:accPr>
                                <m:e>
                                  <m:r>
                                    <a:rPr lang="en-US" sz="1600" b="0" i="1" smtClean="0">
                                      <a:solidFill>
                                        <a:srgbClr val="002060"/>
                                      </a:solidFill>
                                      <a:latin typeface="Cambria Math" panose="02040503050406030204" pitchFamily="18" charset="0"/>
                                      <a:ea typeface="Cambria Math" panose="02040503050406030204" pitchFamily="18" charset="0"/>
                                    </a:rPr>
                                    <m:t>𝑄</m:t>
                                  </m:r>
                                </m:e>
                              </m:acc>
                              <m:r>
                                <a:rPr lang="en-US" sz="1600" b="0" i="1" smtClean="0">
                                  <a:solidFill>
                                    <a:srgbClr val="002060"/>
                                  </a:solidFill>
                                  <a:latin typeface="Cambria Math" panose="02040503050406030204" pitchFamily="18" charset="0"/>
                                </a:rPr>
                                <m:t>(</m:t>
                              </m:r>
                              <m:r>
                                <a:rPr lang="en-US" sz="1600" b="0" i="1" smtClean="0">
                                  <a:solidFill>
                                    <a:srgbClr val="002060"/>
                                  </a:solidFill>
                                  <a:latin typeface="Cambria Math" panose="02040503050406030204" pitchFamily="18" charset="0"/>
                                </a:rPr>
                                <m:t>𝑘</m:t>
                              </m:r>
                              <m:r>
                                <a:rPr lang="en-US" sz="1600" b="0" i="1" smtClean="0">
                                  <a:solidFill>
                                    <a:srgbClr val="002060"/>
                                  </a:solidFill>
                                  <a:latin typeface="Cambria Math" panose="02040503050406030204" pitchFamily="18" charset="0"/>
                                </a:rPr>
                                <m:t>)</m:t>
                              </m:r>
                            </m:e>
                          </m:nary>
                        </m:e>
                      </m:nary>
                    </m:oMath>
                  </m:oMathPara>
                </a14:m>
                <a:endParaRPr lang="en-US" sz="1600" dirty="0">
                  <a:solidFill>
                    <a:srgbClr val="002060"/>
                  </a:solidFill>
                </a:endParaRPr>
              </a:p>
            </p:txBody>
          </p:sp>
        </mc:Choice>
        <mc:Fallback xmlns="">
          <p:sp>
            <p:nvSpPr>
              <p:cNvPr id="3" name="TextBox 2">
                <a:extLst>
                  <a:ext uri="{FF2B5EF4-FFF2-40B4-BE49-F238E27FC236}">
                    <a16:creationId xmlns:a16="http://schemas.microsoft.com/office/drawing/2014/main" id="{2170671C-39F6-9FBC-B6BF-598B3F1413B5}"/>
                  </a:ext>
                </a:extLst>
              </p:cNvPr>
              <p:cNvSpPr txBox="1">
                <a:spLocks noRot="1" noChangeAspect="1" noMove="1" noResize="1" noEditPoints="1" noAdjustHandles="1" noChangeArrowheads="1" noChangeShapeType="1" noTextEdit="1"/>
              </p:cNvSpPr>
              <p:nvPr/>
            </p:nvSpPr>
            <p:spPr>
              <a:xfrm>
                <a:off x="162560" y="1623510"/>
                <a:ext cx="3498394" cy="624530"/>
              </a:xfrm>
              <a:prstGeom prst="rect">
                <a:avLst/>
              </a:prstGeom>
              <a:blipFill>
                <a:blip r:embed="rId3"/>
                <a:stretch>
                  <a:fillRect l="-8303" t="-139216" r="-1444" b="-1901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13F831C-E586-3F52-C8FB-50D25E1F8B8A}"/>
                  </a:ext>
                </a:extLst>
              </p:cNvPr>
              <p:cNvSpPr txBox="1"/>
              <p:nvPr/>
            </p:nvSpPr>
            <p:spPr>
              <a:xfrm>
                <a:off x="111760" y="3800739"/>
                <a:ext cx="3559949" cy="4956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𝐵</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2</m:t>
                          </m:r>
                          <m:r>
                            <a:rPr lang="en-US" sz="1400" b="0" i="1" smtClean="0">
                              <a:latin typeface="Cambria Math" panose="02040503050406030204" pitchFamily="18" charset="0"/>
                            </a:rPr>
                            <m:t>𝐸</m:t>
                          </m:r>
                        </m:den>
                      </m:f>
                      <m:d>
                        <m:dPr>
                          <m:ctrlPr>
                            <a:rPr lang="en-US" sz="1400" b="0" i="1" smtClean="0">
                              <a:latin typeface="Cambria Math" panose="02040503050406030204" pitchFamily="18" charset="0"/>
                            </a:rPr>
                          </m:ctrlPr>
                        </m:dPr>
                        <m:e>
                          <m:r>
                            <a:rPr lang="en-US" sz="1400" b="0" i="1" smtClean="0">
                              <a:latin typeface="Cambria Math" panose="02040503050406030204" pitchFamily="18" charset="0"/>
                            </a:rPr>
                            <m:t>0,0,</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𝑚</m:t>
                              </m:r>
                            </m:e>
                            <m:sub>
                              <m:r>
                                <a:rPr lang="en-US" sz="1400" b="0" i="1" smtClean="0">
                                  <a:latin typeface="Cambria Math" panose="02040503050406030204" pitchFamily="18" charset="0"/>
                                </a:rPr>
                                <m:t>1</m:t>
                              </m:r>
                            </m:sub>
                            <m:sup>
                              <m:r>
                                <a:rPr lang="en-US" sz="1400" b="0" i="1" smtClean="0">
                                  <a:latin typeface="Cambria Math" panose="02040503050406030204" pitchFamily="18" charset="0"/>
                                </a:rPr>
                                <m:t>2</m:t>
                              </m:r>
                            </m:sup>
                          </m:sSubSup>
                          <m:r>
                            <a:rPr lang="en-US" sz="1400" b="0" i="1" smtClean="0">
                              <a:latin typeface="Cambria Math" panose="02040503050406030204" pitchFamily="18" charset="0"/>
                            </a:rPr>
                            <m:t>−</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𝑚</m:t>
                              </m:r>
                            </m:e>
                            <m:sub>
                              <m:r>
                                <a:rPr lang="en-US" sz="1400" b="0" i="1" smtClean="0">
                                  <a:latin typeface="Cambria Math" panose="02040503050406030204" pitchFamily="18" charset="0"/>
                                </a:rPr>
                                <m:t>2</m:t>
                              </m:r>
                            </m:sub>
                            <m:sup>
                              <m:r>
                                <a:rPr lang="en-US" sz="1400" b="0" i="1" smtClean="0">
                                  <a:latin typeface="Cambria Math" panose="02040503050406030204" pitchFamily="18" charset="0"/>
                                </a:rPr>
                                <m:t>2</m:t>
                              </m:r>
                            </m:sup>
                          </m:sSubSup>
                          <m:r>
                            <a:rPr lang="en-US" sz="1400" b="0" i="1" smtClean="0">
                              <a:latin typeface="Cambria Math" panose="02040503050406030204" pitchFamily="18" charset="0"/>
                            </a:rPr>
                            <m:t>,0,0,0,0,−</m:t>
                          </m:r>
                          <m:d>
                            <m:dPr>
                              <m:begChr m:val="|"/>
                              <m:endChr m:val="|"/>
                              <m:ctrlPr>
                                <a:rPr lang="en-US" sz="1400" b="0" i="1" smtClean="0">
                                  <a:latin typeface="Cambria Math" panose="02040503050406030204" pitchFamily="18" charset="0"/>
                                </a:rPr>
                              </m:ctrlPr>
                            </m:dPr>
                            <m:e>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𝑚</m:t>
                                  </m:r>
                                </m:e>
                                <m:sub>
                                  <m:r>
                                    <a:rPr lang="en-US" sz="1400" b="0" i="1" smtClean="0">
                                      <a:latin typeface="Cambria Math" panose="02040503050406030204" pitchFamily="18" charset="0"/>
                                    </a:rPr>
                                    <m:t>3</m:t>
                                  </m:r>
                                </m:sub>
                                <m:sup>
                                  <m:r>
                                    <a:rPr lang="en-US" sz="1400" b="0" i="1" smtClean="0">
                                      <a:latin typeface="Cambria Math" panose="02040503050406030204" pitchFamily="18" charset="0"/>
                                    </a:rPr>
                                    <m:t>2</m:t>
                                  </m:r>
                                </m:sup>
                              </m:sSubSup>
                              <m:r>
                                <a:rPr lang="en-US" sz="1400" b="0" i="1" smtClean="0">
                                  <a:latin typeface="Cambria Math" panose="02040503050406030204" pitchFamily="18" charset="0"/>
                                </a:rPr>
                                <m:t>−</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𝑚</m:t>
                                  </m:r>
                                </m:e>
                                <m:sub>
                                  <m:r>
                                    <a:rPr lang="en-US" sz="1400" b="0" i="1" smtClean="0">
                                      <a:latin typeface="Cambria Math" panose="02040503050406030204" pitchFamily="18" charset="0"/>
                                    </a:rPr>
                                    <m:t>1</m:t>
                                  </m:r>
                                </m:sub>
                                <m:sup>
                                  <m:r>
                                    <a:rPr lang="en-US" sz="1400" b="0" i="1" smtClean="0">
                                      <a:latin typeface="Cambria Math" panose="02040503050406030204" pitchFamily="18" charset="0"/>
                                    </a:rPr>
                                    <m:t>2</m:t>
                                  </m:r>
                                </m:sup>
                              </m:sSubSup>
                            </m:e>
                          </m:d>
                        </m:e>
                      </m:d>
                    </m:oMath>
                  </m:oMathPara>
                </a14:m>
                <a:endParaRPr lang="en-US" sz="1400" dirty="0"/>
              </a:p>
            </p:txBody>
          </p:sp>
        </mc:Choice>
        <mc:Fallback xmlns="">
          <p:sp>
            <p:nvSpPr>
              <p:cNvPr id="4" name="TextBox 3">
                <a:extLst>
                  <a:ext uri="{FF2B5EF4-FFF2-40B4-BE49-F238E27FC236}">
                    <a16:creationId xmlns:a16="http://schemas.microsoft.com/office/drawing/2014/main" id="{B13F831C-E586-3F52-C8FB-50D25E1F8B8A}"/>
                  </a:ext>
                </a:extLst>
              </p:cNvPr>
              <p:cNvSpPr txBox="1">
                <a:spLocks noRot="1" noChangeAspect="1" noMove="1" noResize="1" noEditPoints="1" noAdjustHandles="1" noChangeArrowheads="1" noChangeShapeType="1" noTextEdit="1"/>
              </p:cNvSpPr>
              <p:nvPr/>
            </p:nvSpPr>
            <p:spPr>
              <a:xfrm>
                <a:off x="111760" y="3800739"/>
                <a:ext cx="3559949" cy="495649"/>
              </a:xfrm>
              <a:prstGeom prst="rect">
                <a:avLst/>
              </a:prstGeom>
              <a:blipFill>
                <a:blip r:embed="rId4"/>
                <a:stretch>
                  <a:fillRect b="-250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7ECF6FB8-C025-3D90-8DEC-71EA37930684}"/>
              </a:ext>
            </a:extLst>
          </p:cNvPr>
          <p:cNvPicPr>
            <a:picLocks noChangeAspect="1"/>
          </p:cNvPicPr>
          <p:nvPr/>
        </p:nvPicPr>
        <p:blipFill>
          <a:blip r:embed="rId5"/>
          <a:stretch>
            <a:fillRect/>
          </a:stretch>
        </p:blipFill>
        <p:spPr>
          <a:xfrm>
            <a:off x="4069080" y="1390428"/>
            <a:ext cx="5029200" cy="4165600"/>
          </a:xfrm>
          <a:prstGeom prst="rect">
            <a:avLst/>
          </a:prstGeom>
        </p:spPr>
      </p:pic>
      <p:sp>
        <p:nvSpPr>
          <p:cNvPr id="7" name="TextBox 6">
            <a:extLst>
              <a:ext uri="{FF2B5EF4-FFF2-40B4-BE49-F238E27FC236}">
                <a16:creationId xmlns:a16="http://schemas.microsoft.com/office/drawing/2014/main" id="{8F0C1C7C-51D3-D2AD-8151-91071C241538}"/>
              </a:ext>
            </a:extLst>
          </p:cNvPr>
          <p:cNvSpPr txBox="1"/>
          <p:nvPr/>
        </p:nvSpPr>
        <p:spPr>
          <a:xfrm>
            <a:off x="1351280" y="223520"/>
            <a:ext cx="6279283" cy="400110"/>
          </a:xfrm>
          <a:prstGeom prst="rect">
            <a:avLst/>
          </a:prstGeom>
          <a:solidFill>
            <a:srgbClr val="FFFF00"/>
          </a:solidFill>
        </p:spPr>
        <p:txBody>
          <a:bodyPr wrap="none" rtlCol="0">
            <a:spAutoFit/>
          </a:bodyPr>
          <a:lstStyle/>
          <a:p>
            <a:r>
              <a:rPr lang="en-US" sz="2000" dirty="0">
                <a:solidFill>
                  <a:srgbClr val="FF0000"/>
                </a:solidFill>
                <a:latin typeface="Comic Sans MS" panose="030F0902030302020204" pitchFamily="66" charset="0"/>
              </a:rPr>
              <a:t>Entanglement in three-flavor collective oscillations</a:t>
            </a:r>
          </a:p>
        </p:txBody>
      </p:sp>
      <p:sp>
        <p:nvSpPr>
          <p:cNvPr id="9" name="TextBox 8">
            <a:extLst>
              <a:ext uri="{FF2B5EF4-FFF2-40B4-BE49-F238E27FC236}">
                <a16:creationId xmlns:a16="http://schemas.microsoft.com/office/drawing/2014/main" id="{0389C1E1-71C7-49E2-2FD6-875322523761}"/>
              </a:ext>
            </a:extLst>
          </p:cNvPr>
          <p:cNvSpPr txBox="1"/>
          <p:nvPr/>
        </p:nvSpPr>
        <p:spPr>
          <a:xfrm>
            <a:off x="2346960" y="5928959"/>
            <a:ext cx="4701928" cy="646331"/>
          </a:xfrm>
          <a:prstGeom prst="rect">
            <a:avLst/>
          </a:prstGeom>
          <a:noFill/>
        </p:spPr>
        <p:txBody>
          <a:bodyPr wrap="none" rtlCol="0">
            <a:spAutoFit/>
          </a:bodyPr>
          <a:lstStyle/>
          <a:p>
            <a:pPr algn="ctr"/>
            <a:r>
              <a:rPr lang="en-US" dirty="0">
                <a:solidFill>
                  <a:srgbClr val="002060"/>
                </a:solidFill>
                <a:latin typeface="Comic Sans MS" panose="030F0902030302020204" pitchFamily="66" charset="0"/>
              </a:rPr>
              <a:t>Pooja </a:t>
            </a:r>
            <a:r>
              <a:rPr lang="en-US" dirty="0" err="1">
                <a:solidFill>
                  <a:srgbClr val="002060"/>
                </a:solidFill>
                <a:latin typeface="Comic Sans MS" panose="030F0902030302020204" pitchFamily="66" charset="0"/>
              </a:rPr>
              <a:t>Siwach</a:t>
            </a:r>
            <a:r>
              <a:rPr lang="en-US" dirty="0">
                <a:solidFill>
                  <a:srgbClr val="002060"/>
                </a:solidFill>
                <a:latin typeface="Comic Sans MS" panose="030F0902030302020204" pitchFamily="66" charset="0"/>
              </a:rPr>
              <a:t>, Anna </a:t>
            </a:r>
            <a:r>
              <a:rPr lang="en-US" dirty="0" err="1">
                <a:solidFill>
                  <a:srgbClr val="002060"/>
                </a:solidFill>
                <a:latin typeface="Comic Sans MS" panose="030F0902030302020204" pitchFamily="66" charset="0"/>
              </a:rPr>
              <a:t>Suliga</a:t>
            </a:r>
            <a:r>
              <a:rPr lang="en-US" dirty="0">
                <a:solidFill>
                  <a:srgbClr val="002060"/>
                </a:solidFill>
                <a:latin typeface="Comic Sans MS" panose="030F0902030302020204" pitchFamily="66" charset="0"/>
              </a:rPr>
              <a:t>, A.B. Balantekin</a:t>
            </a:r>
          </a:p>
          <a:p>
            <a:pPr algn="ctr"/>
            <a:r>
              <a:rPr lang="en-US" dirty="0">
                <a:latin typeface="Comic Sans MS" panose="030F0902030302020204" pitchFamily="66" charset="0"/>
              </a:rPr>
              <a:t>Physical Review D </a:t>
            </a:r>
            <a:r>
              <a:rPr lang="en-US" b="1" i="0" u="none" strike="noStrike" dirty="0">
                <a:effectLst/>
                <a:latin typeface="-apple-system"/>
              </a:rPr>
              <a:t>107</a:t>
            </a:r>
            <a:r>
              <a:rPr lang="en-US" b="0" i="0" u="none" strike="noStrike" dirty="0">
                <a:effectLst/>
                <a:latin typeface="-apple-system"/>
              </a:rPr>
              <a:t> (2023) 2, 023019</a:t>
            </a:r>
          </a:p>
        </p:txBody>
      </p:sp>
      <p:sp>
        <p:nvSpPr>
          <p:cNvPr id="5" name="TextBox 4">
            <a:extLst>
              <a:ext uri="{FF2B5EF4-FFF2-40B4-BE49-F238E27FC236}">
                <a16:creationId xmlns:a16="http://schemas.microsoft.com/office/drawing/2014/main" id="{475ECDDA-DDF6-8F0E-BCCE-5CEF25F0E240}"/>
              </a:ext>
            </a:extLst>
          </p:cNvPr>
          <p:cNvSpPr txBox="1"/>
          <p:nvPr/>
        </p:nvSpPr>
        <p:spPr>
          <a:xfrm>
            <a:off x="537882" y="634701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99275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96F84F1-97D8-E9BF-71C4-EF65EE4008A9}"/>
                  </a:ext>
                </a:extLst>
              </p:cNvPr>
              <p:cNvSpPr txBox="1"/>
              <p:nvPr/>
            </p:nvSpPr>
            <p:spPr>
              <a:xfrm>
                <a:off x="5559132" y="1517081"/>
                <a:ext cx="1872499" cy="612732"/>
              </a:xfrm>
              <a:prstGeom prst="rect">
                <a:avLst/>
              </a:prstGeom>
              <a:solidFill>
                <a:schemeClr val="accent6">
                  <a:lumMod val="20000"/>
                  <a:lumOff val="8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3</m:t>
                          </m:r>
                        </m:den>
                      </m:f>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ea typeface="Cambria Math" panose="02040503050406030204" pitchFamily="18" charset="0"/>
                                </a:rPr>
                                <m:t>𝑖</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𝑖</m:t>
                              </m:r>
                            </m:sub>
                          </m:sSub>
                        </m:e>
                      </m:d>
                    </m:oMath>
                  </m:oMathPara>
                </a14:m>
                <a:endParaRPr lang="en-US" dirty="0"/>
              </a:p>
            </p:txBody>
          </p:sp>
        </mc:Choice>
        <mc:Fallback xmlns="">
          <p:sp>
            <p:nvSpPr>
              <p:cNvPr id="2" name="TextBox 1">
                <a:extLst>
                  <a:ext uri="{FF2B5EF4-FFF2-40B4-BE49-F238E27FC236}">
                    <a16:creationId xmlns:a16="http://schemas.microsoft.com/office/drawing/2014/main" id="{996F84F1-97D8-E9BF-71C4-EF65EE4008A9}"/>
                  </a:ext>
                </a:extLst>
              </p:cNvPr>
              <p:cNvSpPr txBox="1">
                <a:spLocks noRot="1" noChangeAspect="1" noMove="1" noResize="1" noEditPoints="1" noAdjustHandles="1" noChangeArrowheads="1" noChangeShapeType="1" noTextEdit="1"/>
              </p:cNvSpPr>
              <p:nvPr/>
            </p:nvSpPr>
            <p:spPr>
              <a:xfrm>
                <a:off x="5559132" y="1517081"/>
                <a:ext cx="1872499" cy="612732"/>
              </a:xfrm>
              <a:prstGeom prst="rect">
                <a:avLst/>
              </a:prstGeom>
              <a:blipFill>
                <a:blip r:embed="rId2"/>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46CD3CA-89FE-A235-CC2A-750BA5C601FD}"/>
                  </a:ext>
                </a:extLst>
              </p:cNvPr>
              <p:cNvSpPr txBox="1"/>
              <p:nvPr/>
            </p:nvSpPr>
            <p:spPr>
              <a:xfrm>
                <a:off x="3387434" y="4821383"/>
                <a:ext cx="4761240" cy="397160"/>
              </a:xfrm>
              <a:prstGeom prst="rect">
                <a:avLst/>
              </a:prstGeom>
              <a:solidFill>
                <a:schemeClr val="accent2">
                  <a:lumMod val="20000"/>
                  <a:lumOff val="8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𝑃</m:t>
                          </m:r>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r>
                        <a:rPr lang="en-US" b="0" i="1" smtClean="0">
                          <a:latin typeface="Cambria Math" panose="02040503050406030204" pitchFamily="18" charset="0"/>
                        </a:rPr>
                        <m:t>=3             </m:t>
                      </m:r>
                      <m:r>
                        <m:rPr>
                          <m:nor/>
                        </m:rPr>
                        <a:rPr lang="en-US" b="0" i="0" smtClean="0">
                          <a:latin typeface="Cambria Math" panose="02040503050406030204" pitchFamily="18" charset="0"/>
                        </a:rPr>
                        <m:t>and</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𝑖𝑗𝑘</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𝑗</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𝑘</m:t>
                          </m:r>
                        </m:sub>
                      </m:sSub>
                    </m:oMath>
                  </m:oMathPara>
                </a14:m>
                <a:endParaRPr lang="en-US" dirty="0"/>
              </a:p>
            </p:txBody>
          </p:sp>
        </mc:Choice>
        <mc:Fallback xmlns="">
          <p:sp>
            <p:nvSpPr>
              <p:cNvPr id="3" name="TextBox 2">
                <a:extLst>
                  <a:ext uri="{FF2B5EF4-FFF2-40B4-BE49-F238E27FC236}">
                    <a16:creationId xmlns:a16="http://schemas.microsoft.com/office/drawing/2014/main" id="{546CD3CA-89FE-A235-CC2A-750BA5C601FD}"/>
                  </a:ext>
                </a:extLst>
              </p:cNvPr>
              <p:cNvSpPr txBox="1">
                <a:spLocks noRot="1" noChangeAspect="1" noMove="1" noResize="1" noEditPoints="1" noAdjustHandles="1" noChangeArrowheads="1" noChangeShapeType="1" noTextEdit="1"/>
              </p:cNvSpPr>
              <p:nvPr/>
            </p:nvSpPr>
            <p:spPr>
              <a:xfrm>
                <a:off x="3387434" y="4821383"/>
                <a:ext cx="4761240" cy="397160"/>
              </a:xfrm>
              <a:prstGeom prst="rect">
                <a:avLst/>
              </a:prstGeom>
              <a:blipFill>
                <a:blip r:embed="rId3"/>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21BECD6-AE0F-2617-6C00-890961E3C204}"/>
                  </a:ext>
                </a:extLst>
              </p:cNvPr>
              <p:cNvSpPr txBox="1"/>
              <p:nvPr/>
            </p:nvSpPr>
            <p:spPr>
              <a:xfrm>
                <a:off x="924790" y="2940626"/>
                <a:ext cx="1797626" cy="662297"/>
              </a:xfrm>
              <a:prstGeom prst="rect">
                <a:avLst/>
              </a:prstGeom>
              <a:solidFill>
                <a:schemeClr val="accent4">
                  <a:lumMod val="20000"/>
                  <a:lumOff val="8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r>
                            <a:rPr lang="en-US" b="0" i="1" smtClean="0">
                              <a:latin typeface="Cambria Math" panose="02040503050406030204" pitchFamily="18" charset="0"/>
                            </a:rPr>
                            <m:t> </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3      </m:t>
                      </m:r>
                      <m:r>
                        <m:rPr>
                          <m:nor/>
                        </m:rPr>
                        <a:rPr lang="en-US" b="0" i="0" smtClean="0">
                          <a:latin typeface="Cambria Math" panose="02040503050406030204" pitchFamily="18" charset="0"/>
                          <a:ea typeface="Cambria Math" panose="02040503050406030204" pitchFamily="18" charset="0"/>
                        </a:rPr>
                        <m:t>      </m:t>
                      </m:r>
                    </m:oMath>
                  </m:oMathPara>
                </a14:m>
                <a:endParaRPr lang="en-US" b="0" i="0"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𝑄</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𝑑</m:t>
                          </m:r>
                        </m:e>
                        <m:sub>
                          <m:r>
                            <a:rPr lang="en-US" b="0" i="1" smtClean="0">
                              <a:latin typeface="Cambria Math" panose="02040503050406030204" pitchFamily="18" charset="0"/>
                              <a:ea typeface="Cambria Math" panose="02040503050406030204" pitchFamily="18" charset="0"/>
                            </a:rPr>
                            <m:t>𝑖𝑗𝑘</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𝑖</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𝑗</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𝑘</m:t>
                          </m:r>
                        </m:sub>
                      </m:sSub>
                    </m:oMath>
                  </m:oMathPara>
                </a14:m>
                <a:endParaRPr lang="en-US" dirty="0"/>
              </a:p>
            </p:txBody>
          </p:sp>
        </mc:Choice>
        <mc:Fallback xmlns="">
          <p:sp>
            <p:nvSpPr>
              <p:cNvPr id="5" name="TextBox 4">
                <a:extLst>
                  <a:ext uri="{FF2B5EF4-FFF2-40B4-BE49-F238E27FC236}">
                    <a16:creationId xmlns:a16="http://schemas.microsoft.com/office/drawing/2014/main" id="{B21BECD6-AE0F-2617-6C00-890961E3C204}"/>
                  </a:ext>
                </a:extLst>
              </p:cNvPr>
              <p:cNvSpPr txBox="1">
                <a:spLocks noRot="1" noChangeAspect="1" noMove="1" noResize="1" noEditPoints="1" noAdjustHandles="1" noChangeArrowheads="1" noChangeShapeType="1" noTextEdit="1"/>
              </p:cNvSpPr>
              <p:nvPr/>
            </p:nvSpPr>
            <p:spPr>
              <a:xfrm>
                <a:off x="924790" y="2940626"/>
                <a:ext cx="1797626" cy="662297"/>
              </a:xfrm>
              <a:prstGeom prst="rect">
                <a:avLst/>
              </a:prstGeom>
              <a:blipFill>
                <a:blip r:embed="rId4"/>
                <a:stretch>
                  <a:fillRect b="-7547"/>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CE6AF527-D95C-0235-15A6-4766A400A624}"/>
              </a:ext>
            </a:extLst>
          </p:cNvPr>
          <p:cNvSpPr txBox="1"/>
          <p:nvPr/>
        </p:nvSpPr>
        <p:spPr>
          <a:xfrm>
            <a:off x="2036614" y="519548"/>
            <a:ext cx="5171609" cy="400110"/>
          </a:xfrm>
          <a:prstGeom prst="rect">
            <a:avLst/>
          </a:prstGeom>
          <a:solidFill>
            <a:srgbClr val="FFFF00"/>
          </a:solidFill>
        </p:spPr>
        <p:txBody>
          <a:bodyPr wrap="none" rtlCol="0">
            <a:spAutoFit/>
          </a:bodyPr>
          <a:lstStyle/>
          <a:p>
            <a:r>
              <a:rPr lang="en-US" sz="2000" dirty="0">
                <a:solidFill>
                  <a:srgbClr val="FF0000"/>
                </a:solidFill>
                <a:latin typeface="Comic Sans MS" panose="030F0902030302020204" pitchFamily="66" charset="0"/>
              </a:rPr>
              <a:t>Qutrits are more complicated than qubits</a:t>
            </a:r>
          </a:p>
        </p:txBody>
      </p:sp>
      <p:sp>
        <p:nvSpPr>
          <p:cNvPr id="7" name="TextBox 6">
            <a:extLst>
              <a:ext uri="{FF2B5EF4-FFF2-40B4-BE49-F238E27FC236}">
                <a16:creationId xmlns:a16="http://schemas.microsoft.com/office/drawing/2014/main" id="{773D8AAA-81CC-D66D-6F86-D98AFDFE25B2}"/>
              </a:ext>
            </a:extLst>
          </p:cNvPr>
          <p:cNvSpPr txBox="1"/>
          <p:nvPr/>
        </p:nvSpPr>
        <p:spPr>
          <a:xfrm>
            <a:off x="1808020" y="1652154"/>
            <a:ext cx="3775393" cy="369332"/>
          </a:xfrm>
          <a:prstGeom prst="rect">
            <a:avLst/>
          </a:prstGeom>
          <a:solidFill>
            <a:schemeClr val="accent5">
              <a:lumMod val="20000"/>
              <a:lumOff val="80000"/>
            </a:schemeClr>
          </a:solidFill>
        </p:spPr>
        <p:txBody>
          <a:bodyPr wrap="none" rtlCol="0">
            <a:spAutoFit/>
          </a:bodyPr>
          <a:lstStyle/>
          <a:p>
            <a:pPr algn="ctr"/>
            <a:r>
              <a:rPr lang="en-US" dirty="0">
                <a:solidFill>
                  <a:srgbClr val="002060"/>
                </a:solidFill>
                <a:latin typeface="Comic Sans MS" panose="030F0902030302020204" pitchFamily="66" charset="0"/>
              </a:rPr>
              <a:t>Density matrix for a single qutrit</a:t>
            </a:r>
          </a:p>
        </p:txBody>
      </p:sp>
      <p:sp>
        <p:nvSpPr>
          <p:cNvPr id="8" name="TextBox 7">
            <a:extLst>
              <a:ext uri="{FF2B5EF4-FFF2-40B4-BE49-F238E27FC236}">
                <a16:creationId xmlns:a16="http://schemas.microsoft.com/office/drawing/2014/main" id="{81344652-E59F-60DD-3454-24A932A57850}"/>
              </a:ext>
            </a:extLst>
          </p:cNvPr>
          <p:cNvSpPr txBox="1"/>
          <p:nvPr/>
        </p:nvSpPr>
        <p:spPr>
          <a:xfrm>
            <a:off x="3325090" y="2940627"/>
            <a:ext cx="2140528" cy="646331"/>
          </a:xfrm>
          <a:prstGeom prst="rect">
            <a:avLst/>
          </a:prstGeom>
          <a:solidFill>
            <a:schemeClr val="accent5">
              <a:lumMod val="20000"/>
              <a:lumOff val="80000"/>
            </a:schemeClr>
          </a:solidFill>
        </p:spPr>
        <p:txBody>
          <a:bodyPr wrap="square" rtlCol="0">
            <a:spAutoFit/>
          </a:bodyPr>
          <a:lstStyle/>
          <a:p>
            <a:pPr algn="ctr"/>
            <a:r>
              <a:rPr lang="en-US" dirty="0">
                <a:solidFill>
                  <a:srgbClr val="002060"/>
                </a:solidFill>
                <a:latin typeface="Comic Sans MS" panose="030F0902030302020204" pitchFamily="66" charset="0"/>
              </a:rPr>
              <a:t>Positive semi-definite condition</a:t>
            </a:r>
          </a:p>
        </p:txBody>
      </p:sp>
      <p:sp>
        <p:nvSpPr>
          <p:cNvPr id="9" name="TextBox 8">
            <a:extLst>
              <a:ext uri="{FF2B5EF4-FFF2-40B4-BE49-F238E27FC236}">
                <a16:creationId xmlns:a16="http://schemas.microsoft.com/office/drawing/2014/main" id="{04AB210F-EE56-029C-E9BA-FB5491A9DCAB}"/>
              </a:ext>
            </a:extLst>
          </p:cNvPr>
          <p:cNvSpPr txBox="1"/>
          <p:nvPr/>
        </p:nvSpPr>
        <p:spPr>
          <a:xfrm>
            <a:off x="1319648" y="4821386"/>
            <a:ext cx="2050561" cy="369332"/>
          </a:xfrm>
          <a:prstGeom prst="rect">
            <a:avLst/>
          </a:prstGeom>
          <a:solidFill>
            <a:schemeClr val="accent5">
              <a:lumMod val="20000"/>
              <a:lumOff val="80000"/>
            </a:schemeClr>
          </a:solidFill>
        </p:spPr>
        <p:txBody>
          <a:bodyPr wrap="none" rtlCol="0">
            <a:spAutoFit/>
          </a:bodyPr>
          <a:lstStyle/>
          <a:p>
            <a:r>
              <a:rPr lang="en-US" dirty="0">
                <a:solidFill>
                  <a:srgbClr val="002060"/>
                </a:solidFill>
                <a:latin typeface="Comic Sans MS" panose="030F0902030302020204" pitchFamily="66" charset="0"/>
              </a:rPr>
              <a:t>Pure state only if</a:t>
            </a:r>
          </a:p>
        </p:txBody>
      </p:sp>
      <p:sp>
        <p:nvSpPr>
          <p:cNvPr id="10" name="TextBox 9">
            <a:extLst>
              <a:ext uri="{FF2B5EF4-FFF2-40B4-BE49-F238E27FC236}">
                <a16:creationId xmlns:a16="http://schemas.microsoft.com/office/drawing/2014/main" id="{89528586-1B2D-1447-7714-90CF5BA0FBEE}"/>
              </a:ext>
            </a:extLst>
          </p:cNvPr>
          <p:cNvSpPr txBox="1"/>
          <p:nvPr/>
        </p:nvSpPr>
        <p:spPr>
          <a:xfrm>
            <a:off x="820882" y="5540903"/>
            <a:ext cx="7876309" cy="923330"/>
          </a:xfrm>
          <a:prstGeom prst="rect">
            <a:avLst/>
          </a:prstGeom>
          <a:noFill/>
        </p:spPr>
        <p:txBody>
          <a:bodyPr wrap="square" rtlCol="0">
            <a:spAutoFit/>
          </a:bodyPr>
          <a:lstStyle/>
          <a:p>
            <a:pPr algn="ctr"/>
            <a:r>
              <a:rPr lang="en-US" dirty="0">
                <a:latin typeface="Comic Sans MS" panose="030F0902030302020204" pitchFamily="66" charset="0"/>
              </a:rPr>
              <a:t>In the above equations </a:t>
            </a:r>
            <a:r>
              <a:rPr lang="en-US" dirty="0" err="1">
                <a:latin typeface="Comic Sans MS" panose="030F0902030302020204" pitchFamily="66" charset="0"/>
              </a:rPr>
              <a:t>d</a:t>
            </a:r>
            <a:r>
              <a:rPr lang="en-US" baseline="-25000" dirty="0" err="1">
                <a:latin typeface="Comic Sans MS" panose="030F0902030302020204" pitchFamily="66" charset="0"/>
              </a:rPr>
              <a:t>ijk</a:t>
            </a:r>
            <a:r>
              <a:rPr lang="en-US" baseline="-25000" dirty="0">
                <a:latin typeface="Comic Sans MS" panose="030F0902030302020204" pitchFamily="66" charset="0"/>
              </a:rPr>
              <a:t> </a:t>
            </a:r>
            <a:r>
              <a:rPr lang="en-US" dirty="0">
                <a:latin typeface="Comic Sans MS" panose="030F0902030302020204" pitchFamily="66" charset="0"/>
              </a:rPr>
              <a:t>is the completely symmetric tensor of SU(3). Note the duality between SU(3) Casimir operators and invariants of the density matrix. </a:t>
            </a:r>
            <a:endParaRPr lang="en-US" dirty="0"/>
          </a:p>
        </p:txBody>
      </p:sp>
      <p:pic>
        <p:nvPicPr>
          <p:cNvPr id="11" name="Picture 10">
            <a:extLst>
              <a:ext uri="{FF2B5EF4-FFF2-40B4-BE49-F238E27FC236}">
                <a16:creationId xmlns:a16="http://schemas.microsoft.com/office/drawing/2014/main" id="{F3C3655B-2573-A717-2457-11001C9748F4}"/>
              </a:ext>
            </a:extLst>
          </p:cNvPr>
          <p:cNvPicPr>
            <a:picLocks noChangeAspect="1"/>
          </p:cNvPicPr>
          <p:nvPr/>
        </p:nvPicPr>
        <p:blipFill>
          <a:blip r:embed="rId5"/>
          <a:stretch>
            <a:fillRect/>
          </a:stretch>
        </p:blipFill>
        <p:spPr>
          <a:xfrm>
            <a:off x="5631908" y="2202888"/>
            <a:ext cx="2560320" cy="2560320"/>
          </a:xfrm>
          <a:prstGeom prst="rect">
            <a:avLst/>
          </a:prstGeom>
        </p:spPr>
      </p:pic>
      <p:sp>
        <p:nvSpPr>
          <p:cNvPr id="12" name="TextBox 11">
            <a:extLst>
              <a:ext uri="{FF2B5EF4-FFF2-40B4-BE49-F238E27FC236}">
                <a16:creationId xmlns:a16="http://schemas.microsoft.com/office/drawing/2014/main" id="{9D590B13-627B-AAD1-EEB2-B4927BB2EF14}"/>
              </a:ext>
            </a:extLst>
          </p:cNvPr>
          <p:cNvSpPr txBox="1"/>
          <p:nvPr/>
        </p:nvSpPr>
        <p:spPr>
          <a:xfrm>
            <a:off x="4759036" y="6478816"/>
            <a:ext cx="4194482" cy="307777"/>
          </a:xfrm>
          <a:prstGeom prst="rect">
            <a:avLst/>
          </a:prstGeom>
          <a:noFill/>
        </p:spPr>
        <p:txBody>
          <a:bodyPr wrap="none" rtlCol="0">
            <a:spAutoFit/>
          </a:bodyPr>
          <a:lstStyle/>
          <a:p>
            <a:r>
              <a:rPr lang="en-US" sz="1400" dirty="0">
                <a:solidFill>
                  <a:srgbClr val="7030A0"/>
                </a:solidFill>
              </a:rPr>
              <a:t>A.B. Balantekin and A. </a:t>
            </a:r>
            <a:r>
              <a:rPr lang="en-US" sz="1400" dirty="0" err="1">
                <a:solidFill>
                  <a:srgbClr val="7030A0"/>
                </a:solidFill>
              </a:rPr>
              <a:t>Suliga</a:t>
            </a:r>
            <a:r>
              <a:rPr lang="en-US" sz="1400" dirty="0">
                <a:solidFill>
                  <a:srgbClr val="7030A0"/>
                </a:solidFill>
              </a:rPr>
              <a:t>, </a:t>
            </a:r>
            <a:r>
              <a:rPr lang="en-US" sz="1400" b="0" i="1" u="none" strike="noStrike" dirty="0">
                <a:solidFill>
                  <a:srgbClr val="7030A0"/>
                </a:solidFill>
                <a:effectLst/>
              </a:rPr>
              <a:t>Eur. Phys. J</a:t>
            </a:r>
            <a:r>
              <a:rPr lang="en-US" sz="1400" i="1" dirty="0">
                <a:solidFill>
                  <a:srgbClr val="7030A0"/>
                </a:solidFill>
              </a:rPr>
              <a:t> </a:t>
            </a:r>
            <a:r>
              <a:rPr lang="en-US" sz="1400" b="0" i="1" u="none" strike="noStrike" dirty="0">
                <a:solidFill>
                  <a:srgbClr val="7030A0"/>
                </a:solidFill>
                <a:effectLst/>
              </a:rPr>
              <a:t>.A</a:t>
            </a:r>
            <a:r>
              <a:rPr lang="en-US" sz="1400" b="0" i="0" u="none" strike="noStrike" dirty="0">
                <a:solidFill>
                  <a:srgbClr val="7030A0"/>
                </a:solidFill>
                <a:effectLst/>
              </a:rPr>
              <a:t> 60 (2024) 6</a:t>
            </a:r>
            <a:endParaRPr lang="en-US" sz="1400" dirty="0">
              <a:solidFill>
                <a:srgbClr val="7030A0"/>
              </a:solidFill>
            </a:endParaRPr>
          </a:p>
        </p:txBody>
      </p:sp>
    </p:spTree>
    <p:extLst>
      <p:ext uri="{BB962C8B-B14F-4D97-AF65-F5344CB8AC3E}">
        <p14:creationId xmlns:p14="http://schemas.microsoft.com/office/powerpoint/2010/main" val="2440037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AE84F0-3F6E-4E1A-7C93-73DBEC1AE778}"/>
              </a:ext>
            </a:extLst>
          </p:cNvPr>
          <p:cNvPicPr>
            <a:picLocks noChangeAspect="1"/>
          </p:cNvPicPr>
          <p:nvPr/>
        </p:nvPicPr>
        <p:blipFill>
          <a:blip r:embed="rId2"/>
          <a:stretch>
            <a:fillRect/>
          </a:stretch>
        </p:blipFill>
        <p:spPr>
          <a:xfrm>
            <a:off x="13" y="715623"/>
            <a:ext cx="4385458" cy="3017520"/>
          </a:xfrm>
          <a:prstGeom prst="rect">
            <a:avLst/>
          </a:prstGeom>
        </p:spPr>
      </p:pic>
      <p:pic>
        <p:nvPicPr>
          <p:cNvPr id="5" name="Picture 4">
            <a:extLst>
              <a:ext uri="{FF2B5EF4-FFF2-40B4-BE49-F238E27FC236}">
                <a16:creationId xmlns:a16="http://schemas.microsoft.com/office/drawing/2014/main" id="{7DDFAB0C-9494-1EA9-C047-F65CB3D53BEA}"/>
              </a:ext>
            </a:extLst>
          </p:cNvPr>
          <p:cNvPicPr>
            <a:picLocks noChangeAspect="1"/>
          </p:cNvPicPr>
          <p:nvPr/>
        </p:nvPicPr>
        <p:blipFill>
          <a:blip r:embed="rId3"/>
          <a:stretch>
            <a:fillRect/>
          </a:stretch>
        </p:blipFill>
        <p:spPr>
          <a:xfrm>
            <a:off x="4448522" y="506637"/>
            <a:ext cx="4655985" cy="4389120"/>
          </a:xfrm>
          <a:prstGeom prst="rect">
            <a:avLst/>
          </a:prstGeom>
        </p:spPr>
      </p:pic>
      <p:sp>
        <p:nvSpPr>
          <p:cNvPr id="6" name="TextBox 5">
            <a:extLst>
              <a:ext uri="{FF2B5EF4-FFF2-40B4-BE49-F238E27FC236}">
                <a16:creationId xmlns:a16="http://schemas.microsoft.com/office/drawing/2014/main" id="{AF2E8A02-29A6-B2D9-D987-E7D737F6A59B}"/>
              </a:ext>
            </a:extLst>
          </p:cNvPr>
          <p:cNvSpPr txBox="1"/>
          <p:nvPr/>
        </p:nvSpPr>
        <p:spPr>
          <a:xfrm>
            <a:off x="1598909" y="4102443"/>
            <a:ext cx="1114408" cy="307777"/>
          </a:xfrm>
          <a:prstGeom prst="rect">
            <a:avLst/>
          </a:prstGeom>
          <a:noFill/>
        </p:spPr>
        <p:txBody>
          <a:bodyPr wrap="none" rtlCol="0">
            <a:spAutoFit/>
          </a:bodyPr>
          <a:lstStyle/>
          <a:p>
            <a:r>
              <a:rPr lang="en-US" sz="1400" dirty="0">
                <a:latin typeface="Comic Sans MS" panose="030F0902030302020204" pitchFamily="66" charset="0"/>
              </a:rPr>
              <a:t>Mean-Field</a:t>
            </a:r>
          </a:p>
        </p:txBody>
      </p:sp>
      <p:sp>
        <p:nvSpPr>
          <p:cNvPr id="7" name="TextBox 6">
            <a:extLst>
              <a:ext uri="{FF2B5EF4-FFF2-40B4-BE49-F238E27FC236}">
                <a16:creationId xmlns:a16="http://schemas.microsoft.com/office/drawing/2014/main" id="{376B92BE-9EE0-3042-6CB6-F848638E75A3}"/>
              </a:ext>
            </a:extLst>
          </p:cNvPr>
          <p:cNvSpPr txBox="1"/>
          <p:nvPr/>
        </p:nvSpPr>
        <p:spPr>
          <a:xfrm>
            <a:off x="6330462" y="5144756"/>
            <a:ext cx="1104790" cy="307777"/>
          </a:xfrm>
          <a:prstGeom prst="rect">
            <a:avLst/>
          </a:prstGeom>
          <a:noFill/>
        </p:spPr>
        <p:txBody>
          <a:bodyPr wrap="none" rtlCol="0">
            <a:spAutoFit/>
          </a:bodyPr>
          <a:lstStyle/>
          <a:p>
            <a:r>
              <a:rPr lang="en-US" sz="1400" dirty="0">
                <a:latin typeface="Comic Sans MS" panose="030F0902030302020204" pitchFamily="66" charset="0"/>
              </a:rPr>
              <a:t>Many-Body</a:t>
            </a:r>
          </a:p>
        </p:txBody>
      </p:sp>
      <p:sp>
        <p:nvSpPr>
          <p:cNvPr id="8" name="TextBox 7">
            <a:extLst>
              <a:ext uri="{FF2B5EF4-FFF2-40B4-BE49-F238E27FC236}">
                <a16:creationId xmlns:a16="http://schemas.microsoft.com/office/drawing/2014/main" id="{9628D140-2DE0-0A67-8229-D4C50D1ECC63}"/>
              </a:ext>
            </a:extLst>
          </p:cNvPr>
          <p:cNvSpPr txBox="1"/>
          <p:nvPr/>
        </p:nvSpPr>
        <p:spPr>
          <a:xfrm>
            <a:off x="512465" y="4973934"/>
            <a:ext cx="3323555" cy="584775"/>
          </a:xfrm>
          <a:prstGeom prst="rect">
            <a:avLst/>
          </a:prstGeom>
          <a:noFill/>
        </p:spPr>
        <p:txBody>
          <a:bodyPr wrap="square" rtlCol="0">
            <a:spAutoFit/>
          </a:bodyPr>
          <a:lstStyle/>
          <a:p>
            <a:pPr algn="ctr"/>
            <a:r>
              <a:rPr lang="en-US" sz="1600" dirty="0">
                <a:solidFill>
                  <a:srgbClr val="002060"/>
                </a:solidFill>
                <a:latin typeface="Comic Sans MS" panose="030F0902030302020204" pitchFamily="66" charset="0"/>
              </a:rPr>
              <a:t>Three-flavor mixed initial state with six neutrinos</a:t>
            </a:r>
          </a:p>
        </p:txBody>
      </p:sp>
      <p:sp>
        <p:nvSpPr>
          <p:cNvPr id="9" name="TextBox 8">
            <a:extLst>
              <a:ext uri="{FF2B5EF4-FFF2-40B4-BE49-F238E27FC236}">
                <a16:creationId xmlns:a16="http://schemas.microsoft.com/office/drawing/2014/main" id="{E1F02717-12BE-00EB-DD54-391128A5FBC4}"/>
              </a:ext>
            </a:extLst>
          </p:cNvPr>
          <p:cNvSpPr txBox="1"/>
          <p:nvPr/>
        </p:nvSpPr>
        <p:spPr>
          <a:xfrm>
            <a:off x="1290035" y="6077498"/>
            <a:ext cx="7314823" cy="307777"/>
          </a:xfrm>
          <a:prstGeom prst="rect">
            <a:avLst/>
          </a:prstGeom>
          <a:noFill/>
        </p:spPr>
        <p:txBody>
          <a:bodyPr wrap="none" rtlCol="0">
            <a:spAutoFit/>
          </a:bodyPr>
          <a:lstStyle/>
          <a:p>
            <a:r>
              <a:rPr lang="en-US" sz="1400" dirty="0" err="1">
                <a:solidFill>
                  <a:srgbClr val="7030A0"/>
                </a:solidFill>
                <a:latin typeface="Comic Sans MS" panose="030F0902030302020204" pitchFamily="66" charset="0"/>
              </a:rPr>
              <a:t>Siwach</a:t>
            </a:r>
            <a:r>
              <a:rPr lang="en-US" sz="1400" dirty="0">
                <a:solidFill>
                  <a:srgbClr val="7030A0"/>
                </a:solidFill>
                <a:latin typeface="Comic Sans MS" panose="030F0902030302020204" pitchFamily="66" charset="0"/>
              </a:rPr>
              <a:t>, Balantekin, Patwardhan, </a:t>
            </a:r>
            <a:r>
              <a:rPr lang="en-US" sz="1400" dirty="0" err="1">
                <a:solidFill>
                  <a:srgbClr val="7030A0"/>
                </a:solidFill>
                <a:latin typeface="Comic Sans MS" panose="030F0902030302020204" pitchFamily="66" charset="0"/>
              </a:rPr>
              <a:t>Suliga</a:t>
            </a:r>
            <a:r>
              <a:rPr lang="en-US" sz="1400" dirty="0">
                <a:solidFill>
                  <a:srgbClr val="7030A0"/>
                </a:solidFill>
                <a:latin typeface="Comic Sans MS" panose="030F0902030302020204" pitchFamily="66" charset="0"/>
              </a:rPr>
              <a:t>. 2411. 05169 [hep-</a:t>
            </a:r>
            <a:r>
              <a:rPr lang="en-US" sz="1400" dirty="0" err="1">
                <a:solidFill>
                  <a:srgbClr val="7030A0"/>
                </a:solidFill>
                <a:latin typeface="Comic Sans MS" panose="030F0902030302020204" pitchFamily="66" charset="0"/>
              </a:rPr>
              <a:t>th</a:t>
            </a:r>
            <a:r>
              <a:rPr lang="en-US" sz="1400" dirty="0">
                <a:solidFill>
                  <a:srgbClr val="7030A0"/>
                </a:solidFill>
                <a:latin typeface="Comic Sans MS" panose="030F0902030302020204" pitchFamily="66" charset="0"/>
              </a:rPr>
              <a:t>] PRD </a:t>
            </a:r>
            <a:r>
              <a:rPr lang="en-US" sz="1400" b="1" dirty="0">
                <a:solidFill>
                  <a:srgbClr val="7030A0"/>
                </a:solidFill>
                <a:latin typeface="Comic Sans MS" panose="030F0902030302020204" pitchFamily="66" charset="0"/>
              </a:rPr>
              <a:t>111, </a:t>
            </a:r>
            <a:r>
              <a:rPr lang="en-US" sz="1400" dirty="0">
                <a:solidFill>
                  <a:srgbClr val="7030A0"/>
                </a:solidFill>
                <a:latin typeface="Comic Sans MS" panose="030F0902030302020204" pitchFamily="66" charset="0"/>
              </a:rPr>
              <a:t>063038 (2025)</a:t>
            </a:r>
          </a:p>
        </p:txBody>
      </p:sp>
    </p:spTree>
    <p:extLst>
      <p:ext uri="{BB962C8B-B14F-4D97-AF65-F5344CB8AC3E}">
        <p14:creationId xmlns:p14="http://schemas.microsoft.com/office/powerpoint/2010/main" val="3414935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7DA935F-F264-1678-B665-DE49CBD5941B}"/>
                  </a:ext>
                </a:extLst>
              </p:cNvPr>
              <p:cNvSpPr txBox="1"/>
              <p:nvPr/>
            </p:nvSpPr>
            <p:spPr>
              <a:xfrm>
                <a:off x="5247419" y="1012269"/>
                <a:ext cx="1538626" cy="544252"/>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𝐻</m:t>
                      </m:r>
                      <m:r>
                        <a:rPr lang="en-US" b="0" i="1" smtClean="0">
                          <a:latin typeface="Cambria Math" panose="02040503050406030204" pitchFamily="18" charset="0"/>
                        </a:rPr>
                        <m:t>=</m:t>
                      </m:r>
                      <m:nary>
                        <m:naryPr>
                          <m:chr m:val="∑"/>
                          <m:limLoc m:val="subSup"/>
                          <m:ctrlPr>
                            <a:rPr lang="en-US" b="0" i="1" smtClean="0">
                              <a:latin typeface="Cambria Math" panose="02040503050406030204" pitchFamily="18" charset="0"/>
                            </a:rPr>
                          </m:ctrlPr>
                        </m:naryPr>
                        <m:sub>
                          <m:r>
                            <m:rPr>
                              <m:brk m:alnAt="25"/>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𝑟</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𝑖</m:t>
                              </m:r>
                            </m:sub>
                          </m:sSub>
                        </m:e>
                      </m:nary>
                    </m:oMath>
                  </m:oMathPara>
                </a14:m>
                <a:endParaRPr lang="en-US" dirty="0"/>
              </a:p>
            </p:txBody>
          </p:sp>
        </mc:Choice>
        <mc:Fallback xmlns="">
          <p:sp>
            <p:nvSpPr>
              <p:cNvPr id="3" name="TextBox 2">
                <a:extLst>
                  <a:ext uri="{FF2B5EF4-FFF2-40B4-BE49-F238E27FC236}">
                    <a16:creationId xmlns:a16="http://schemas.microsoft.com/office/drawing/2014/main" id="{A7DA935F-F264-1678-B665-DE49CBD5941B}"/>
                  </a:ext>
                </a:extLst>
              </p:cNvPr>
              <p:cNvSpPr txBox="1">
                <a:spLocks noRot="1" noChangeAspect="1" noMove="1" noResize="1" noEditPoints="1" noAdjustHandles="1" noChangeArrowheads="1" noChangeShapeType="1" noTextEdit="1"/>
              </p:cNvSpPr>
              <p:nvPr/>
            </p:nvSpPr>
            <p:spPr>
              <a:xfrm>
                <a:off x="5247419" y="1012269"/>
                <a:ext cx="1538626" cy="544252"/>
              </a:xfrm>
              <a:prstGeom prst="rect">
                <a:avLst/>
              </a:prstGeom>
              <a:blipFill>
                <a:blip r:embed="rId2"/>
                <a:stretch>
                  <a:fillRect l="-23770" t="-181818" r="-820" b="-263636"/>
                </a:stretch>
              </a:blipFill>
              <a:ln>
                <a:no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F782388C-CE2D-AB58-B6D6-475EA076A110}"/>
              </a:ext>
            </a:extLst>
          </p:cNvPr>
          <p:cNvSpPr txBox="1"/>
          <p:nvPr/>
        </p:nvSpPr>
        <p:spPr>
          <a:xfrm>
            <a:off x="124692" y="643758"/>
            <a:ext cx="8894618" cy="338554"/>
          </a:xfrm>
          <a:prstGeom prst="rect">
            <a:avLst/>
          </a:prstGeom>
          <a:noFill/>
        </p:spPr>
        <p:txBody>
          <a:bodyPr wrap="square" rtlCol="0">
            <a:spAutoFit/>
          </a:bodyPr>
          <a:lstStyle/>
          <a:p>
            <a:pPr algn="ctr"/>
            <a:r>
              <a:rPr lang="en-US" sz="1600" dirty="0">
                <a:latin typeface="Comic Sans MS" panose="030F0902030302020204" pitchFamily="66" charset="0"/>
              </a:rPr>
              <a:t>The hybrid approach of </a:t>
            </a:r>
            <a:r>
              <a:rPr lang="en-US" sz="1400" dirty="0">
                <a:solidFill>
                  <a:srgbClr val="7030A0"/>
                </a:solidFill>
                <a:latin typeface="Comic Sans MS" panose="030F0902030302020204" pitchFamily="66" charset="0"/>
              </a:rPr>
              <a:t>Bharti and </a:t>
            </a:r>
            <a:r>
              <a:rPr lang="en-US" sz="1400" dirty="0" err="1">
                <a:solidFill>
                  <a:srgbClr val="7030A0"/>
                </a:solidFill>
                <a:latin typeface="Comic Sans MS" panose="030F0902030302020204" pitchFamily="66" charset="0"/>
              </a:rPr>
              <a:t>Haug</a:t>
            </a:r>
            <a:r>
              <a:rPr lang="en-US" sz="1400" dirty="0">
                <a:solidFill>
                  <a:srgbClr val="7030A0"/>
                </a:solidFill>
                <a:latin typeface="Comic Sans MS" panose="030F0902030302020204" pitchFamily="66" charset="0"/>
              </a:rPr>
              <a:t>, PRA </a:t>
            </a:r>
            <a:r>
              <a:rPr lang="en-US" sz="1400" b="1" dirty="0">
                <a:solidFill>
                  <a:srgbClr val="7030A0"/>
                </a:solidFill>
                <a:latin typeface="Comic Sans MS" panose="030F0902030302020204" pitchFamily="66" charset="0"/>
              </a:rPr>
              <a:t>104,</a:t>
            </a:r>
            <a:r>
              <a:rPr lang="en-US" sz="1400" dirty="0">
                <a:solidFill>
                  <a:srgbClr val="7030A0"/>
                </a:solidFill>
                <a:latin typeface="Comic Sans MS" panose="030F0902030302020204" pitchFamily="66" charset="0"/>
              </a:rPr>
              <a:t> 042418 (2022).</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4BF22D7-E200-1D7F-A5F4-DE94C4CA3160}"/>
                  </a:ext>
                </a:extLst>
              </p:cNvPr>
              <p:cNvSpPr txBox="1"/>
              <p:nvPr/>
            </p:nvSpPr>
            <p:spPr>
              <a:xfrm>
                <a:off x="4114800" y="1579412"/>
                <a:ext cx="2659061" cy="277255"/>
              </a:xfrm>
              <a:prstGeom prst="rect">
                <a:avLst/>
              </a:prstGeom>
              <a:solidFill>
                <a:schemeClr val="accent4">
                  <a:lumMod val="20000"/>
                  <a:lumOff val="80000"/>
                </a:schemeClr>
              </a:solidFill>
              <a:ln w="12700">
                <a:noFill/>
              </a:ln>
            </p:spPr>
            <p:txBody>
              <a:bodyPr wrap="none" lIns="0" tIns="0" rIns="0" bIns="0" rtlCol="0">
                <a:spAutoFit/>
              </a:bodyPr>
              <a:lstStyle/>
              <a:p>
                <a:r>
                  <a:rPr lang="en-US" dirty="0"/>
                  <a:t>|</a:t>
                </a:r>
                <a14:m>
                  <m:oMath xmlns:m="http://schemas.openxmlformats.org/officeDocument/2006/math">
                    <m:d>
                      <m:dPr>
                        <m:begChr m:val=""/>
                        <m:endChr m:val="⟩"/>
                        <m:ctrlPr>
                          <a:rPr lang="en-US" i="1" smtClean="0">
                            <a:latin typeface="Cambria Math" panose="02040503050406030204" pitchFamily="18" charset="0"/>
                          </a:rPr>
                        </m:ctrlPr>
                      </m:dPr>
                      <m:e>
                        <m:r>
                          <a:rPr lang="en-US" i="1" smtClean="0">
                            <a:latin typeface="Cambria Math" panose="02040503050406030204" pitchFamily="18" charset="0"/>
                            <a:ea typeface="Cambria Math" panose="02040503050406030204" pitchFamily="18" charset="0"/>
                          </a:rPr>
                          <m:t>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𝛼</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m:t>
                        </m:r>
                      </m:e>
                    </m:d>
                    <m:r>
                      <a:rPr lang="en-US" b="0" i="1" smtClean="0">
                        <a:latin typeface="Cambria Math" panose="02040503050406030204" pitchFamily="18" charset="0"/>
                      </a:rPr>
                      <m:t>=</m:t>
                    </m:r>
                    <m:nary>
                      <m:naryPr>
                        <m:chr m:val="∑"/>
                        <m:limLoc m:val="subSup"/>
                        <m:ctrlPr>
                          <a:rPr lang="en-US" b="0" i="1" smtClean="0">
                            <a:latin typeface="Cambria Math" panose="02040503050406030204" pitchFamily="18" charset="0"/>
                          </a:rPr>
                        </m:ctrlPr>
                      </m:naryPr>
                      <m:sub>
                        <m:r>
                          <m:rPr>
                            <m:brk m:alnAt="25"/>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𝑟</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𝑖</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𝜓</m:t>
                                </m:r>
                              </m:e>
                              <m:sub>
                                <m:r>
                                  <a:rPr lang="en-US" b="0" i="1" smtClean="0">
                                    <a:latin typeface="Cambria Math" panose="02040503050406030204" pitchFamily="18" charset="0"/>
                                  </a:rPr>
                                  <m:t>𝑖</m:t>
                                </m:r>
                              </m:sub>
                            </m:sSub>
                          </m:e>
                        </m:d>
                      </m:e>
                    </m:nary>
                  </m:oMath>
                </a14:m>
                <a:endParaRPr lang="en-US" dirty="0"/>
              </a:p>
            </p:txBody>
          </p:sp>
        </mc:Choice>
        <mc:Fallback xmlns="">
          <p:sp>
            <p:nvSpPr>
              <p:cNvPr id="6" name="TextBox 5">
                <a:extLst>
                  <a:ext uri="{FF2B5EF4-FFF2-40B4-BE49-F238E27FC236}">
                    <a16:creationId xmlns:a16="http://schemas.microsoft.com/office/drawing/2014/main" id="{34BF22D7-E200-1D7F-A5F4-DE94C4CA3160}"/>
                  </a:ext>
                </a:extLst>
              </p:cNvPr>
              <p:cNvSpPr txBox="1">
                <a:spLocks noRot="1" noChangeAspect="1" noMove="1" noResize="1" noEditPoints="1" noAdjustHandles="1" noChangeArrowheads="1" noChangeShapeType="1" noTextEdit="1"/>
              </p:cNvSpPr>
              <p:nvPr/>
            </p:nvSpPr>
            <p:spPr>
              <a:xfrm>
                <a:off x="4114800" y="1579412"/>
                <a:ext cx="2659061" cy="277255"/>
              </a:xfrm>
              <a:prstGeom prst="rect">
                <a:avLst/>
              </a:prstGeom>
              <a:blipFill>
                <a:blip r:embed="rId3"/>
                <a:stretch>
                  <a:fillRect l="-5714" t="-160870" r="-11429" b="-230435"/>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CFD3FAF-1BDA-06DF-E5EB-162A43D8EF6E}"/>
                  </a:ext>
                </a:extLst>
              </p:cNvPr>
              <p:cNvSpPr txBox="1"/>
              <p:nvPr/>
            </p:nvSpPr>
            <p:spPr>
              <a:xfrm>
                <a:off x="831264" y="2078175"/>
                <a:ext cx="7682231" cy="499560"/>
              </a:xfrm>
              <a:prstGeom prst="rect">
                <a:avLst/>
              </a:prstGeom>
              <a:solidFill>
                <a:schemeClr val="accent4">
                  <a:lumMod val="20000"/>
                  <a:lumOff val="80000"/>
                </a:schemeClr>
              </a:solidFill>
            </p:spPr>
            <p:txBody>
              <a:bodyPr wrap="none" rtlCol="0">
                <a:spAutoFit/>
              </a:bodyPr>
              <a:lstStyle/>
              <a:p>
                <a14:m>
                  <m:oMath xmlns:m="http://schemas.openxmlformats.org/officeDocument/2006/math">
                    <m:d>
                      <m:dPr>
                        <m:begChr m:val="⟨"/>
                        <m:endChr m:val="⟩"/>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𝜓</m:t>
                            </m:r>
                          </m:e>
                          <m:sub>
                            <m:r>
                              <a:rPr lang="en-US" b="0" i="1" smtClean="0">
                                <a:latin typeface="Cambria Math" panose="02040503050406030204" pitchFamily="18" charset="0"/>
                              </a:rPr>
                              <m:t>𝑖</m:t>
                            </m:r>
                          </m:sub>
                        </m:sSub>
                      </m:e>
                      <m:e>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𝜓</m:t>
                            </m:r>
                          </m:e>
                          <m:sub>
                            <m:r>
                              <a:rPr lang="en-US" b="0" i="1" smtClean="0">
                                <a:latin typeface="Cambria Math" panose="02040503050406030204" pitchFamily="18" charset="0"/>
                              </a:rPr>
                              <m:t>𝑗</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rPr>
                          <m:t>𝑖𝑗</m:t>
                        </m:r>
                      </m:sub>
                    </m:sSub>
                  </m:oMath>
                </a14:m>
                <a:r>
                  <a:rPr lang="en-US" dirty="0"/>
                  <a:t>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ea typeface="Cambria Math" panose="02040503050406030204" pitchFamily="18" charset="0"/>
                          </a:rPr>
                          <m:t>𝛼</m:t>
                        </m:r>
                      </m:e>
                      <m:sup>
                        <m:r>
                          <a:rPr lang="en-US" i="1" dirty="0" smtClean="0">
                            <a:latin typeface="Cambria Math" panose="02040503050406030204" pitchFamily="18" charset="0"/>
                            <a:ea typeface="Cambria Math" panose="02040503050406030204" pitchFamily="18" charset="0"/>
                          </a:rPr>
                          <m:t>†</m:t>
                        </m:r>
                      </m:sup>
                    </m:sSup>
                    <m:r>
                      <a:rPr lang="en-US" i="1" dirty="0" smtClean="0">
                        <a:latin typeface="Cambria Math" panose="02040503050406030204" pitchFamily="18" charset="0"/>
                        <a:ea typeface="Cambria Math" panose="02040503050406030204" pitchFamily="18" charset="0"/>
                      </a:rPr>
                      <m:t>𝜀</m:t>
                    </m:r>
                    <m:r>
                      <a:rPr lang="en-US" b="0" i="1" dirty="0" smtClean="0">
                        <a:latin typeface="Cambria Math" panose="02040503050406030204" pitchFamily="18" charset="0"/>
                        <a:ea typeface="Cambria Math" panose="02040503050406030204" pitchFamily="18" charset="0"/>
                      </a:rPr>
                      <m:t> </m:t>
                    </m:r>
                    <m:r>
                      <a:rPr lang="en-US" i="1" dirty="0" smtClean="0">
                        <a:latin typeface="Cambria Math" panose="02040503050406030204" pitchFamily="18" charset="0"/>
                        <a:ea typeface="Cambria Math" panose="02040503050406030204" pitchFamily="18" charset="0"/>
                      </a:rPr>
                      <m:t>𝛼</m:t>
                    </m:r>
                    <m:r>
                      <a:rPr lang="en-US" b="0" i="1" dirty="0" smtClean="0">
                        <a:latin typeface="Cambria Math" panose="02040503050406030204" pitchFamily="18" charset="0"/>
                        <a:ea typeface="Cambria Math" panose="02040503050406030204" pitchFamily="18" charset="0"/>
                      </a:rPr>
                      <m:t>=1         </m:t>
                    </m:r>
                    <m:sSub>
                      <m:sSubPr>
                        <m:ctrlPr>
                          <a:rPr lang="en-US" b="0" i="1" dirty="0" smtClean="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𝐷</m:t>
                        </m:r>
                      </m:e>
                      <m:sub>
                        <m:r>
                          <a:rPr lang="en-US" b="0" i="1" dirty="0" smtClean="0">
                            <a:latin typeface="Cambria Math" panose="02040503050406030204" pitchFamily="18" charset="0"/>
                            <a:ea typeface="Cambria Math" panose="02040503050406030204" pitchFamily="18" charset="0"/>
                          </a:rPr>
                          <m:t>𝑖𝑗</m:t>
                        </m:r>
                      </m:sub>
                    </m:sSub>
                    <m:r>
                      <a:rPr lang="en-US" b="0" i="1" dirty="0" smtClean="0">
                        <a:latin typeface="Cambria Math" panose="02040503050406030204" pitchFamily="18" charset="0"/>
                        <a:ea typeface="Cambria Math" panose="02040503050406030204" pitchFamily="18" charset="0"/>
                      </a:rPr>
                      <m:t>=</m:t>
                    </m:r>
                    <m:nary>
                      <m:naryPr>
                        <m:chr m:val="∑"/>
                        <m:limLoc m:val="subSup"/>
                        <m:supHide m:val="on"/>
                        <m:ctrlPr>
                          <a:rPr lang="en-US" b="0" i="1" dirty="0" smtClean="0">
                            <a:latin typeface="Cambria Math" panose="02040503050406030204" pitchFamily="18" charset="0"/>
                            <a:ea typeface="Cambria Math" panose="02040503050406030204" pitchFamily="18" charset="0"/>
                          </a:rPr>
                        </m:ctrlPr>
                      </m:naryPr>
                      <m:sub>
                        <m:r>
                          <m:rPr>
                            <m:brk m:alnAt="9"/>
                          </m:rPr>
                          <a:rPr lang="en-US" b="0" i="1" dirty="0" smtClean="0">
                            <a:latin typeface="Cambria Math" panose="02040503050406030204" pitchFamily="18" charset="0"/>
                            <a:ea typeface="Cambria Math" panose="02040503050406030204" pitchFamily="18" charset="0"/>
                          </a:rPr>
                          <m:t>𝑘</m:t>
                        </m:r>
                      </m:sub>
                      <m:sup/>
                      <m:e>
                        <m:sSub>
                          <m:sSubPr>
                            <m:ctrlPr>
                              <a:rPr lang="en-US" b="0" i="1" dirty="0" smtClean="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𝛽</m:t>
                            </m:r>
                          </m:e>
                          <m:sub>
                            <m:r>
                              <a:rPr lang="en-US" b="0" i="1" dirty="0" smtClean="0">
                                <a:latin typeface="Cambria Math" panose="02040503050406030204" pitchFamily="18" charset="0"/>
                                <a:ea typeface="Cambria Math" panose="02040503050406030204" pitchFamily="18" charset="0"/>
                              </a:rPr>
                              <m:t>𝑘</m:t>
                            </m:r>
                          </m:sub>
                        </m:sSub>
                        <m:d>
                          <m:dPr>
                            <m:begChr m:val="⟨"/>
                            <m:endChr m:val="⟩"/>
                            <m:ctrlPr>
                              <a:rPr lang="en-US" b="0" i="1" dirty="0" smtClean="0">
                                <a:latin typeface="Cambria Math" panose="02040503050406030204" pitchFamily="18" charset="0"/>
                                <a:ea typeface="Cambria Math" panose="02040503050406030204" pitchFamily="18" charset="0"/>
                              </a:rPr>
                            </m:ctrlPr>
                          </m:dPr>
                          <m:e>
                            <m:sSub>
                              <m:sSubPr>
                                <m:ctrlPr>
                                  <a:rPr lang="en-US" b="0" i="1" dirty="0" smtClean="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𝜓</m:t>
                                </m:r>
                              </m:e>
                              <m:sub>
                                <m:r>
                                  <a:rPr lang="en-US" b="0" i="1" dirty="0" smtClean="0">
                                    <a:latin typeface="Cambria Math" panose="02040503050406030204" pitchFamily="18" charset="0"/>
                                    <a:ea typeface="Cambria Math" panose="02040503050406030204" pitchFamily="18" charset="0"/>
                                  </a:rPr>
                                  <m:t>𝑖</m:t>
                                </m:r>
                              </m:sub>
                            </m:sSub>
                          </m:e>
                          <m:e>
                            <m:sSub>
                              <m:sSubPr>
                                <m:ctrlPr>
                                  <a:rPr lang="en-US" b="0" i="1" dirty="0" smtClean="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𝑈</m:t>
                                </m:r>
                              </m:e>
                              <m:sub>
                                <m:r>
                                  <a:rPr lang="en-US" b="0" i="1" dirty="0" smtClean="0">
                                    <a:latin typeface="Cambria Math" panose="02040503050406030204" pitchFamily="18" charset="0"/>
                                    <a:ea typeface="Cambria Math" panose="02040503050406030204" pitchFamily="18" charset="0"/>
                                  </a:rPr>
                                  <m:t>𝑘</m:t>
                                </m:r>
                              </m:sub>
                            </m:sSub>
                          </m:e>
                          <m:e>
                            <m:sSub>
                              <m:sSubPr>
                                <m:ctrlPr>
                                  <a:rPr lang="en-US" b="0" i="1" dirty="0" smtClean="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𝜓</m:t>
                                </m:r>
                              </m:e>
                              <m:sub>
                                <m:r>
                                  <a:rPr lang="en-US" b="0" i="1" dirty="0" smtClean="0">
                                    <a:latin typeface="Cambria Math" panose="02040503050406030204" pitchFamily="18" charset="0"/>
                                    <a:ea typeface="Cambria Math" panose="02040503050406030204" pitchFamily="18" charset="0"/>
                                  </a:rPr>
                                  <m:t>𝑗</m:t>
                                </m:r>
                              </m:sub>
                            </m:sSub>
                          </m:e>
                        </m:d>
                      </m:e>
                    </m:nary>
                    <m:r>
                      <a:rPr lang="en-US" b="0" i="1" dirty="0" smtClean="0">
                        <a:latin typeface="Cambria Math" panose="02040503050406030204" pitchFamily="18" charset="0"/>
                        <a:ea typeface="Cambria Math" panose="02040503050406030204" pitchFamily="18" charset="0"/>
                      </a:rPr>
                      <m:t>       </m:t>
                    </m:r>
                    <m:r>
                      <a:rPr lang="en-US" b="0" i="1" dirty="0" smtClean="0">
                        <a:latin typeface="Cambria Math" panose="02040503050406030204" pitchFamily="18" charset="0"/>
                        <a:ea typeface="Cambria Math" panose="02040503050406030204" pitchFamily="18" charset="0"/>
                      </a:rPr>
                      <m:t>𝑖</m:t>
                    </m:r>
                    <m:r>
                      <a:rPr lang="en-US" b="0" i="1" dirty="0" smtClean="0">
                        <a:latin typeface="Cambria Math" panose="02040503050406030204" pitchFamily="18" charset="0"/>
                        <a:ea typeface="Cambria Math" panose="02040503050406030204" pitchFamily="18" charset="0"/>
                      </a:rPr>
                      <m:t>𝜀</m:t>
                    </m:r>
                    <m:f>
                      <m:fPr>
                        <m:ctrlPr>
                          <a:rPr lang="en-US" b="0" i="1" dirty="0" smtClean="0">
                            <a:latin typeface="Cambria Math" panose="02040503050406030204" pitchFamily="18" charset="0"/>
                            <a:ea typeface="Cambria Math" panose="02040503050406030204" pitchFamily="18" charset="0"/>
                          </a:rPr>
                        </m:ctrlPr>
                      </m:fPr>
                      <m:num>
                        <m:r>
                          <a:rPr lang="en-US" b="0" i="1" dirty="0" smtClean="0">
                            <a:latin typeface="Cambria Math" panose="02040503050406030204" pitchFamily="18" charset="0"/>
                            <a:ea typeface="Cambria Math" panose="02040503050406030204" pitchFamily="18" charset="0"/>
                          </a:rPr>
                          <m:t>𝜕𝛼</m:t>
                        </m:r>
                      </m:num>
                      <m:den>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𝑡</m:t>
                        </m:r>
                      </m:den>
                    </m:f>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𝐷</m:t>
                    </m:r>
                    <m:r>
                      <a:rPr lang="en-US" b="0" i="1" dirty="0" smtClean="0">
                        <a:latin typeface="Cambria Math" panose="02040503050406030204" pitchFamily="18" charset="0"/>
                        <a:ea typeface="Cambria Math" panose="02040503050406030204" pitchFamily="18" charset="0"/>
                      </a:rPr>
                      <m:t>𝛼</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𝑡</m:t>
                    </m:r>
                    <m:r>
                      <a:rPr lang="en-US" b="0" i="1" dirty="0" smtClean="0">
                        <a:latin typeface="Cambria Math" panose="02040503050406030204" pitchFamily="18" charset="0"/>
                        <a:ea typeface="Cambria Math" panose="02040503050406030204" pitchFamily="18" charset="0"/>
                      </a:rPr>
                      <m:t>)</m:t>
                    </m:r>
                  </m:oMath>
                </a14:m>
                <a:endParaRPr lang="en-US" dirty="0"/>
              </a:p>
            </p:txBody>
          </p:sp>
        </mc:Choice>
        <mc:Fallback xmlns="">
          <p:sp>
            <p:nvSpPr>
              <p:cNvPr id="7" name="TextBox 6">
                <a:extLst>
                  <a:ext uri="{FF2B5EF4-FFF2-40B4-BE49-F238E27FC236}">
                    <a16:creationId xmlns:a16="http://schemas.microsoft.com/office/drawing/2014/main" id="{1CFD3FAF-1BDA-06DF-E5EB-162A43D8EF6E}"/>
                  </a:ext>
                </a:extLst>
              </p:cNvPr>
              <p:cNvSpPr txBox="1">
                <a:spLocks noRot="1" noChangeAspect="1" noMove="1" noResize="1" noEditPoints="1" noAdjustHandles="1" noChangeArrowheads="1" noChangeShapeType="1" noTextEdit="1"/>
              </p:cNvSpPr>
              <p:nvPr/>
            </p:nvSpPr>
            <p:spPr>
              <a:xfrm>
                <a:off x="831264" y="2078175"/>
                <a:ext cx="7682231" cy="499560"/>
              </a:xfrm>
              <a:prstGeom prst="rect">
                <a:avLst/>
              </a:prstGeom>
              <a:blipFill>
                <a:blip r:embed="rId4"/>
                <a:stretch>
                  <a:fillRect t="-65854" b="-10975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528E9C81-79F7-9BA0-9832-39A471CD0403}"/>
              </a:ext>
            </a:extLst>
          </p:cNvPr>
          <p:cNvSpPr txBox="1"/>
          <p:nvPr/>
        </p:nvSpPr>
        <p:spPr>
          <a:xfrm>
            <a:off x="1963889" y="1158948"/>
            <a:ext cx="3289683" cy="338554"/>
          </a:xfrm>
          <a:prstGeom prst="rect">
            <a:avLst/>
          </a:prstGeom>
          <a:solidFill>
            <a:schemeClr val="accent5">
              <a:lumMod val="20000"/>
              <a:lumOff val="80000"/>
            </a:schemeClr>
          </a:solidFill>
        </p:spPr>
        <p:txBody>
          <a:bodyPr wrap="none" rtlCol="0">
            <a:spAutoFit/>
          </a:bodyPr>
          <a:lstStyle/>
          <a:p>
            <a:r>
              <a:rPr lang="en-US" sz="1600" dirty="0">
                <a:solidFill>
                  <a:srgbClr val="002060"/>
                </a:solidFill>
                <a:latin typeface="Comic Sans MS" panose="030F0902030302020204" pitchFamily="66" charset="0"/>
              </a:rPr>
              <a:t>Hamiltonian is a sum of </a:t>
            </a:r>
            <a:r>
              <a:rPr lang="en-US" sz="1600" dirty="0" err="1">
                <a:solidFill>
                  <a:srgbClr val="002060"/>
                </a:solidFill>
                <a:latin typeface="Comic Sans MS" panose="030F0902030302020204" pitchFamily="66" charset="0"/>
              </a:rPr>
              <a:t>unitaries</a:t>
            </a:r>
            <a:endParaRPr lang="en-US" sz="1600" dirty="0">
              <a:solidFill>
                <a:srgbClr val="002060"/>
              </a:solidFill>
              <a:latin typeface="Comic Sans MS" panose="030F0902030302020204" pitchFamily="66" charset="0"/>
            </a:endParaRPr>
          </a:p>
        </p:txBody>
      </p:sp>
      <p:sp>
        <p:nvSpPr>
          <p:cNvPr id="9" name="TextBox 8">
            <a:extLst>
              <a:ext uri="{FF2B5EF4-FFF2-40B4-BE49-F238E27FC236}">
                <a16:creationId xmlns:a16="http://schemas.microsoft.com/office/drawing/2014/main" id="{B5FABEAC-96CB-F947-D68B-9E2CDC6E2645}"/>
              </a:ext>
            </a:extLst>
          </p:cNvPr>
          <p:cNvSpPr txBox="1"/>
          <p:nvPr/>
        </p:nvSpPr>
        <p:spPr>
          <a:xfrm>
            <a:off x="1932709" y="1569022"/>
            <a:ext cx="2185214" cy="338554"/>
          </a:xfrm>
          <a:prstGeom prst="rect">
            <a:avLst/>
          </a:prstGeom>
          <a:solidFill>
            <a:schemeClr val="accent5">
              <a:lumMod val="20000"/>
              <a:lumOff val="80000"/>
            </a:schemeClr>
          </a:solidFill>
        </p:spPr>
        <p:txBody>
          <a:bodyPr wrap="none" rtlCol="0">
            <a:spAutoFit/>
          </a:bodyPr>
          <a:lstStyle/>
          <a:p>
            <a:r>
              <a:rPr lang="en-US" sz="1600" dirty="0">
                <a:solidFill>
                  <a:srgbClr val="002060"/>
                </a:solidFill>
                <a:latin typeface="Comic Sans MS" panose="030F0902030302020204" pitchFamily="66" charset="0"/>
              </a:rPr>
              <a:t>Ansatz for the state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ED9D0B2-2623-2456-A039-7DCBCCC55EAA}"/>
                  </a:ext>
                </a:extLst>
              </p:cNvPr>
              <p:cNvSpPr txBox="1"/>
              <p:nvPr/>
            </p:nvSpPr>
            <p:spPr>
              <a:xfrm>
                <a:off x="3096493" y="2784756"/>
                <a:ext cx="5216556" cy="369332"/>
              </a:xfrm>
              <a:prstGeom prst="rect">
                <a:avLst/>
              </a:prstGeom>
              <a:solidFill>
                <a:schemeClr val="accent6">
                  <a:lumMod val="20000"/>
                  <a:lumOff val="80000"/>
                </a:schemeClr>
              </a:solidFill>
            </p:spPr>
            <p:txBody>
              <a:bodyPr wrap="none" rtlCol="0">
                <a:spAutoFit/>
              </a:bodyPr>
              <a:lstStyle/>
              <a:p>
                <a14:m>
                  <m:oMath xmlns:m="http://schemas.openxmlformats.org/officeDocument/2006/math">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𝜓</m:t>
                            </m:r>
                          </m:e>
                          <m:sub>
                            <m:r>
                              <a:rPr lang="en-US" b="0" i="1" smtClean="0">
                                <a:latin typeface="Cambria Math" panose="02040503050406030204" pitchFamily="18" charset="0"/>
                              </a:rPr>
                              <m:t>1</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0</m:t>
                        </m:r>
                      </m:sub>
                    </m:sSub>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00</m:t>
                        </m:r>
                      </m:e>
                    </m:d>
                  </m:oMath>
                </a14:m>
                <a:r>
                  <a:rPr lang="en-US" dirty="0"/>
                  <a:t>,    </a:t>
                </a:r>
                <a14:m>
                  <m:oMath xmlns:m="http://schemas.openxmlformats.org/officeDocument/2006/math">
                    <m:r>
                      <a:rPr lang="en-US" i="1">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𝜓</m:t>
                            </m:r>
                          </m:e>
                          <m:sub>
                            <m:r>
                              <a:rPr lang="en-US" b="0" i="1" smtClean="0">
                                <a:latin typeface="Cambria Math" panose="02040503050406030204" pitchFamily="18" charset="0"/>
                                <a:ea typeface="Cambria Math" panose="02040503050406030204" pitchFamily="18" charset="0"/>
                              </a:rPr>
                              <m:t>2</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1</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00</m:t>
                        </m:r>
                      </m:e>
                    </m:d>
                  </m:oMath>
                </a14:m>
                <a:r>
                  <a:rPr lang="en-US" dirty="0"/>
                  <a:t>,    </a:t>
                </a:r>
                <a14:m>
                  <m:oMath xmlns:m="http://schemas.openxmlformats.org/officeDocument/2006/math">
                    <m:r>
                      <a:rPr lang="en-US" i="1">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𝜓</m:t>
                            </m:r>
                          </m:e>
                          <m:sub>
                            <m:r>
                              <a:rPr lang="en-US" b="0" i="1" smtClean="0">
                                <a:latin typeface="Cambria Math" panose="02040503050406030204" pitchFamily="18" charset="0"/>
                                <a:ea typeface="Cambria Math" panose="02040503050406030204" pitchFamily="18" charset="0"/>
                              </a:rPr>
                              <m:t>3</m:t>
                            </m:r>
                          </m:sub>
                        </m:sSub>
                      </m:e>
                    </m:d>
                    <m:r>
                      <a:rPr lang="en-US" i="1">
                        <a:latin typeface="Cambria Math" panose="02040503050406030204" pitchFamily="18" charset="0"/>
                      </a:rPr>
                      <m:t>=</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00</m:t>
                        </m:r>
                      </m:e>
                    </m:d>
                    <m:r>
                      <a:rPr lang="en-US" b="0" i="1" smtClean="0">
                        <a:latin typeface="Cambria Math" panose="02040503050406030204" pitchFamily="18" charset="0"/>
                      </a:rPr>
                      <m:t> </m:t>
                    </m:r>
                  </m:oMath>
                </a14:m>
                <a:endParaRPr lang="en-US" dirty="0"/>
              </a:p>
            </p:txBody>
          </p:sp>
        </mc:Choice>
        <mc:Fallback xmlns="">
          <p:sp>
            <p:nvSpPr>
              <p:cNvPr id="10" name="TextBox 9">
                <a:extLst>
                  <a:ext uri="{FF2B5EF4-FFF2-40B4-BE49-F238E27FC236}">
                    <a16:creationId xmlns:a16="http://schemas.microsoft.com/office/drawing/2014/main" id="{CED9D0B2-2623-2456-A039-7DCBCCC55EAA}"/>
                  </a:ext>
                </a:extLst>
              </p:cNvPr>
              <p:cNvSpPr txBox="1">
                <a:spLocks noRot="1" noChangeAspect="1" noMove="1" noResize="1" noEditPoints="1" noAdjustHandles="1" noChangeArrowheads="1" noChangeShapeType="1" noTextEdit="1"/>
              </p:cNvSpPr>
              <p:nvPr/>
            </p:nvSpPr>
            <p:spPr>
              <a:xfrm>
                <a:off x="3096493" y="2784756"/>
                <a:ext cx="5216556" cy="369332"/>
              </a:xfrm>
              <a:prstGeom prst="rect">
                <a:avLst/>
              </a:prstGeom>
              <a:blipFill>
                <a:blip r:embed="rId5"/>
                <a:stretch>
                  <a:fillRect l="-243" t="-113333" r="-2670" b="-166667"/>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02B7343C-D9F5-6744-AAD1-E32F40EAEF3F}"/>
              </a:ext>
            </a:extLst>
          </p:cNvPr>
          <p:cNvSpPr txBox="1"/>
          <p:nvPr/>
        </p:nvSpPr>
        <p:spPr>
          <a:xfrm>
            <a:off x="442531" y="2827545"/>
            <a:ext cx="2667718" cy="338554"/>
          </a:xfrm>
          <a:prstGeom prst="rect">
            <a:avLst/>
          </a:prstGeom>
          <a:solidFill>
            <a:schemeClr val="accent5">
              <a:lumMod val="20000"/>
              <a:lumOff val="80000"/>
            </a:schemeClr>
          </a:solidFill>
        </p:spPr>
        <p:txBody>
          <a:bodyPr wrap="none" rtlCol="0">
            <a:spAutoFit/>
          </a:bodyPr>
          <a:lstStyle/>
          <a:p>
            <a:r>
              <a:rPr lang="en-US" sz="1600" dirty="0">
                <a:solidFill>
                  <a:srgbClr val="002060"/>
                </a:solidFill>
                <a:latin typeface="Comic Sans MS" panose="030F0902030302020204" pitchFamily="66" charset="0"/>
              </a:rPr>
              <a:t>Choose three basis states</a:t>
            </a:r>
          </a:p>
        </p:txBody>
      </p:sp>
      <p:sp>
        <p:nvSpPr>
          <p:cNvPr id="14" name="TextBox 13">
            <a:extLst>
              <a:ext uri="{FF2B5EF4-FFF2-40B4-BE49-F238E27FC236}">
                <a16:creationId xmlns:a16="http://schemas.microsoft.com/office/drawing/2014/main" id="{6EDEC20C-67F7-7116-FD16-173F4FB39E04}"/>
              </a:ext>
            </a:extLst>
          </p:cNvPr>
          <p:cNvSpPr txBox="1"/>
          <p:nvPr/>
        </p:nvSpPr>
        <p:spPr>
          <a:xfrm>
            <a:off x="470648" y="3257854"/>
            <a:ext cx="8315097" cy="369332"/>
          </a:xfrm>
          <a:prstGeom prst="rect">
            <a:avLst/>
          </a:prstGeom>
          <a:noFill/>
        </p:spPr>
        <p:txBody>
          <a:bodyPr wrap="none" rtlCol="0">
            <a:spAutoFit/>
          </a:bodyPr>
          <a:lstStyle/>
          <a:p>
            <a:pPr algn="ctr"/>
            <a:r>
              <a:rPr lang="en-US" dirty="0">
                <a:solidFill>
                  <a:srgbClr val="002060"/>
                </a:solidFill>
                <a:latin typeface="Symbol" pitchFamily="2" charset="2"/>
              </a:rPr>
              <a:t>e </a:t>
            </a:r>
            <a:r>
              <a:rPr lang="en-US" sz="1600" dirty="0">
                <a:solidFill>
                  <a:srgbClr val="002060"/>
                </a:solidFill>
                <a:latin typeface="Comic Sans MS" panose="030F0902030302020204" pitchFamily="66" charset="0"/>
              </a:rPr>
              <a:t>and D are calculated using a quantum computer, rest is done on a classical computer</a:t>
            </a:r>
            <a:endParaRPr lang="en-US" dirty="0">
              <a:solidFill>
                <a:srgbClr val="002060"/>
              </a:solidFill>
              <a:latin typeface="Symbol" pitchFamily="2" charset="2"/>
            </a:endParaRPr>
          </a:p>
        </p:txBody>
      </p:sp>
      <p:pic>
        <p:nvPicPr>
          <p:cNvPr id="15" name="Picture 14">
            <a:extLst>
              <a:ext uri="{FF2B5EF4-FFF2-40B4-BE49-F238E27FC236}">
                <a16:creationId xmlns:a16="http://schemas.microsoft.com/office/drawing/2014/main" id="{F0851260-DDBF-5D29-B3E4-BAC853C23FAC}"/>
              </a:ext>
            </a:extLst>
          </p:cNvPr>
          <p:cNvPicPr>
            <a:picLocks noChangeAspect="1"/>
          </p:cNvPicPr>
          <p:nvPr/>
        </p:nvPicPr>
        <p:blipFill>
          <a:blip r:embed="rId6"/>
          <a:stretch>
            <a:fillRect/>
          </a:stretch>
        </p:blipFill>
        <p:spPr>
          <a:xfrm>
            <a:off x="430324" y="3800530"/>
            <a:ext cx="4337227" cy="2377440"/>
          </a:xfrm>
          <a:prstGeom prst="rect">
            <a:avLst/>
          </a:prstGeom>
        </p:spPr>
      </p:pic>
      <p:pic>
        <p:nvPicPr>
          <p:cNvPr id="17" name="Picture 16">
            <a:extLst>
              <a:ext uri="{FF2B5EF4-FFF2-40B4-BE49-F238E27FC236}">
                <a16:creationId xmlns:a16="http://schemas.microsoft.com/office/drawing/2014/main" id="{42B4BE3A-5D79-2634-46A1-CE73CD3CBE9C}"/>
              </a:ext>
            </a:extLst>
          </p:cNvPr>
          <p:cNvPicPr>
            <a:picLocks noChangeAspect="1"/>
          </p:cNvPicPr>
          <p:nvPr/>
        </p:nvPicPr>
        <p:blipFill>
          <a:blip r:embed="rId7"/>
          <a:stretch>
            <a:fillRect/>
          </a:stretch>
        </p:blipFill>
        <p:spPr>
          <a:xfrm>
            <a:off x="5533746" y="3689929"/>
            <a:ext cx="2974550" cy="2468880"/>
          </a:xfrm>
          <a:prstGeom prst="rect">
            <a:avLst/>
          </a:prstGeom>
        </p:spPr>
      </p:pic>
      <p:sp>
        <p:nvSpPr>
          <p:cNvPr id="2" name="TextBox 1">
            <a:extLst>
              <a:ext uri="{FF2B5EF4-FFF2-40B4-BE49-F238E27FC236}">
                <a16:creationId xmlns:a16="http://schemas.microsoft.com/office/drawing/2014/main" id="{E3839B9C-91BF-0FFF-CED1-A7353F84E346}"/>
              </a:ext>
            </a:extLst>
          </p:cNvPr>
          <p:cNvSpPr txBox="1"/>
          <p:nvPr/>
        </p:nvSpPr>
        <p:spPr>
          <a:xfrm>
            <a:off x="868966" y="6390409"/>
            <a:ext cx="7626444" cy="338554"/>
          </a:xfrm>
          <a:prstGeom prst="rect">
            <a:avLst/>
          </a:prstGeom>
          <a:noFill/>
        </p:spPr>
        <p:txBody>
          <a:bodyPr wrap="square" rtlCol="0">
            <a:spAutoFit/>
          </a:bodyPr>
          <a:lstStyle/>
          <a:p>
            <a:r>
              <a:rPr lang="en-US" sz="1600" dirty="0">
                <a:solidFill>
                  <a:srgbClr val="7030A0"/>
                </a:solidFill>
              </a:rPr>
              <a:t>Pooja </a:t>
            </a:r>
            <a:r>
              <a:rPr lang="en-US" sz="1600" dirty="0" err="1">
                <a:solidFill>
                  <a:srgbClr val="7030A0"/>
                </a:solidFill>
              </a:rPr>
              <a:t>Siwach</a:t>
            </a:r>
            <a:r>
              <a:rPr lang="en-US" sz="1600" dirty="0">
                <a:solidFill>
                  <a:srgbClr val="7030A0"/>
                </a:solidFill>
              </a:rPr>
              <a:t>, Katie Harrison, and A.B. Balantekin, Phys. Rev. D </a:t>
            </a:r>
            <a:r>
              <a:rPr lang="en-US" sz="1600" b="0" i="0" u="none" strike="noStrike" dirty="0">
                <a:solidFill>
                  <a:srgbClr val="7030A0"/>
                </a:solidFill>
                <a:effectLst/>
              </a:rPr>
              <a:t> </a:t>
            </a:r>
            <a:r>
              <a:rPr lang="en-US" sz="1600" b="1" i="0" u="none" strike="noStrike" dirty="0">
                <a:solidFill>
                  <a:srgbClr val="7030A0"/>
                </a:solidFill>
                <a:effectLst/>
              </a:rPr>
              <a:t>108</a:t>
            </a:r>
            <a:r>
              <a:rPr lang="en-US" sz="1600" b="0" i="0" u="none" strike="noStrike" dirty="0">
                <a:solidFill>
                  <a:srgbClr val="7030A0"/>
                </a:solidFill>
                <a:effectLst/>
              </a:rPr>
              <a:t> (2023) 8, 083039</a:t>
            </a:r>
            <a:endParaRPr lang="en-US" sz="1600" dirty="0">
              <a:solidFill>
                <a:srgbClr val="7030A0"/>
              </a:solidFill>
            </a:endParaRPr>
          </a:p>
        </p:txBody>
      </p:sp>
      <p:sp>
        <p:nvSpPr>
          <p:cNvPr id="5" name="TextBox 4">
            <a:extLst>
              <a:ext uri="{FF2B5EF4-FFF2-40B4-BE49-F238E27FC236}">
                <a16:creationId xmlns:a16="http://schemas.microsoft.com/office/drawing/2014/main" id="{DD99170D-7B84-1AA4-F8AC-ACE69FA7D056}"/>
              </a:ext>
            </a:extLst>
          </p:cNvPr>
          <p:cNvSpPr txBox="1"/>
          <p:nvPr/>
        </p:nvSpPr>
        <p:spPr>
          <a:xfrm>
            <a:off x="2360428" y="159488"/>
            <a:ext cx="4780476" cy="369332"/>
          </a:xfrm>
          <a:prstGeom prst="rect">
            <a:avLst/>
          </a:prstGeom>
          <a:solidFill>
            <a:srgbClr val="FFFF00"/>
          </a:solidFill>
        </p:spPr>
        <p:txBody>
          <a:bodyPr wrap="none" rtlCol="0">
            <a:spAutoFit/>
          </a:bodyPr>
          <a:lstStyle/>
          <a:p>
            <a:r>
              <a:rPr lang="en-US" dirty="0">
                <a:solidFill>
                  <a:srgbClr val="FF0000"/>
                </a:solidFill>
                <a:latin typeface="Comic Sans MS" panose="030F0902030302020204" pitchFamily="66" charset="0"/>
              </a:rPr>
              <a:t>Putting on a quantum computer, baby steps</a:t>
            </a:r>
          </a:p>
        </p:txBody>
      </p:sp>
    </p:spTree>
    <p:extLst>
      <p:ext uri="{BB962C8B-B14F-4D97-AF65-F5344CB8AC3E}">
        <p14:creationId xmlns:p14="http://schemas.microsoft.com/office/powerpoint/2010/main" val="1010746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3783A2-2670-4754-38B2-8A29C34DC991}"/>
              </a:ext>
            </a:extLst>
          </p:cNvPr>
          <p:cNvPicPr>
            <a:picLocks noChangeAspect="1"/>
          </p:cNvPicPr>
          <p:nvPr/>
        </p:nvPicPr>
        <p:blipFill>
          <a:blip r:embed="rId2"/>
          <a:srcRect t="5336" b="82665"/>
          <a:stretch/>
        </p:blipFill>
        <p:spPr>
          <a:xfrm>
            <a:off x="-997154" y="1037793"/>
            <a:ext cx="11187544" cy="1737360"/>
          </a:xfrm>
          <a:prstGeom prst="rect">
            <a:avLst/>
          </a:prstGeom>
        </p:spPr>
      </p:pic>
      <p:pic>
        <p:nvPicPr>
          <p:cNvPr id="5" name="Picture 4" descr="A group of graphs with green and red dots&#10;&#10;AI-generated content may be incorrect.">
            <a:extLst>
              <a:ext uri="{FF2B5EF4-FFF2-40B4-BE49-F238E27FC236}">
                <a16:creationId xmlns:a16="http://schemas.microsoft.com/office/drawing/2014/main" id="{BD71FED3-B45F-370B-2CB8-6923F59549D2}"/>
              </a:ext>
            </a:extLst>
          </p:cNvPr>
          <p:cNvPicPr>
            <a:picLocks noChangeAspect="1"/>
          </p:cNvPicPr>
          <p:nvPr/>
        </p:nvPicPr>
        <p:blipFill>
          <a:blip r:embed="rId3"/>
          <a:srcRect t="9761" b="-9761"/>
          <a:stretch/>
        </p:blipFill>
        <p:spPr>
          <a:xfrm>
            <a:off x="-374578" y="2926080"/>
            <a:ext cx="10094976" cy="4206240"/>
          </a:xfrm>
          <a:prstGeom prst="rect">
            <a:avLst/>
          </a:prstGeom>
        </p:spPr>
      </p:pic>
      <p:sp>
        <p:nvSpPr>
          <p:cNvPr id="6" name="TextBox 5">
            <a:extLst>
              <a:ext uri="{FF2B5EF4-FFF2-40B4-BE49-F238E27FC236}">
                <a16:creationId xmlns:a16="http://schemas.microsoft.com/office/drawing/2014/main" id="{C2F0FECE-70DB-B410-479D-9D897D1AD158}"/>
              </a:ext>
            </a:extLst>
          </p:cNvPr>
          <p:cNvSpPr txBox="1"/>
          <p:nvPr/>
        </p:nvSpPr>
        <p:spPr>
          <a:xfrm>
            <a:off x="661012" y="330506"/>
            <a:ext cx="3847528" cy="400110"/>
          </a:xfrm>
          <a:prstGeom prst="rect">
            <a:avLst/>
          </a:prstGeom>
          <a:solidFill>
            <a:srgbClr val="FFFF00"/>
          </a:solidFill>
        </p:spPr>
        <p:txBody>
          <a:bodyPr wrap="none" rtlCol="0">
            <a:spAutoFit/>
          </a:bodyPr>
          <a:lstStyle/>
          <a:p>
            <a:r>
              <a:rPr lang="en-US" sz="2000" dirty="0">
                <a:solidFill>
                  <a:srgbClr val="FF0000"/>
                </a:solidFill>
                <a:latin typeface="Comic Sans MS" panose="030F0902030302020204" pitchFamily="66" charset="0"/>
              </a:rPr>
              <a:t>Putting on a quantum computer</a:t>
            </a:r>
          </a:p>
        </p:txBody>
      </p:sp>
      <p:sp>
        <p:nvSpPr>
          <p:cNvPr id="8" name="TextBox 7">
            <a:extLst>
              <a:ext uri="{FF2B5EF4-FFF2-40B4-BE49-F238E27FC236}">
                <a16:creationId xmlns:a16="http://schemas.microsoft.com/office/drawing/2014/main" id="{F4AEBF5C-1CA6-8247-9FEF-30C0E13629E5}"/>
              </a:ext>
            </a:extLst>
          </p:cNvPr>
          <p:cNvSpPr txBox="1"/>
          <p:nvPr/>
        </p:nvSpPr>
        <p:spPr>
          <a:xfrm>
            <a:off x="5266063" y="429657"/>
            <a:ext cx="2699906" cy="338554"/>
          </a:xfrm>
          <a:prstGeom prst="rect">
            <a:avLst/>
          </a:prstGeom>
          <a:noFill/>
        </p:spPr>
        <p:txBody>
          <a:bodyPr wrap="none" rtlCol="0">
            <a:spAutoFit/>
          </a:bodyPr>
          <a:lstStyle/>
          <a:p>
            <a:r>
              <a:rPr lang="en-US" sz="1600" dirty="0">
                <a:solidFill>
                  <a:schemeClr val="accent5">
                    <a:lumMod val="50000"/>
                  </a:schemeClr>
                </a:solidFill>
              </a:rPr>
              <a:t>arXiv:2503.00607 [quant-</a:t>
            </a:r>
            <a:r>
              <a:rPr lang="en-US" sz="1600" dirty="0" err="1">
                <a:solidFill>
                  <a:schemeClr val="accent5">
                    <a:lumMod val="50000"/>
                  </a:schemeClr>
                </a:solidFill>
              </a:rPr>
              <a:t>ph</a:t>
            </a:r>
            <a:r>
              <a:rPr lang="en-US" sz="1600" dirty="0">
                <a:solidFill>
                  <a:schemeClr val="accent5">
                    <a:lumMod val="50000"/>
                  </a:schemeClr>
                </a:solidFill>
              </a:rPr>
              <a:t>]</a:t>
            </a:r>
          </a:p>
        </p:txBody>
      </p:sp>
    </p:spTree>
    <p:extLst>
      <p:ext uri="{BB962C8B-B14F-4D97-AF65-F5344CB8AC3E}">
        <p14:creationId xmlns:p14="http://schemas.microsoft.com/office/powerpoint/2010/main" val="576447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50E8F3-9C1B-F947-9271-88725F94D556}"/>
              </a:ext>
            </a:extLst>
          </p:cNvPr>
          <p:cNvSpPr txBox="1"/>
          <p:nvPr/>
        </p:nvSpPr>
        <p:spPr>
          <a:xfrm>
            <a:off x="399245" y="1094707"/>
            <a:ext cx="8384147" cy="5016758"/>
          </a:xfrm>
          <a:prstGeom prst="rect">
            <a:avLst/>
          </a:prstGeom>
          <a:solidFill>
            <a:schemeClr val="accent5">
              <a:lumMod val="20000"/>
              <a:lumOff val="80000"/>
            </a:schemeClr>
          </a:solidFill>
        </p:spPr>
        <p:txBody>
          <a:bodyPr wrap="square" rtlCol="0">
            <a:spAutoFit/>
          </a:bodyPr>
          <a:lstStyle/>
          <a:p>
            <a:pPr marL="342900" indent="-342900">
              <a:buFont typeface="Arial" panose="020B0604020202020204" pitchFamily="34" charset="0"/>
              <a:buChar char="•"/>
            </a:pPr>
            <a:r>
              <a:rPr lang="en-US" sz="2000" dirty="0">
                <a:solidFill>
                  <a:srgbClr val="002060"/>
                </a:solidFill>
                <a:latin typeface="Comic Sans MS" panose="030F0902030302020204" pitchFamily="66" charset="0"/>
              </a:rPr>
              <a:t>Calculations performed using the mean-field approximation have revealed a lot of interesting physics about collective behavior of neutrinos in astrophysical environments. Our goal is to explore  possible scenarios where further interesting features can arise by going beyond this approximation. </a:t>
            </a:r>
          </a:p>
          <a:p>
            <a:pPr marL="342900" indent="-342900">
              <a:buFont typeface="Arial" panose="020B0604020202020204" pitchFamily="34" charset="0"/>
              <a:buChar char="•"/>
            </a:pPr>
            <a:r>
              <a:rPr lang="en-US" sz="2000" dirty="0">
                <a:solidFill>
                  <a:srgbClr val="002060"/>
                </a:solidFill>
                <a:latin typeface="Comic Sans MS" panose="030F0902030302020204" pitchFamily="66" charset="0"/>
              </a:rPr>
              <a:t>The deviation of the adiabatic many-body results from the mean field results is largest for neutrinos with energies around the spectral split energies. In our single-angle calculations we observe a broadening of the spectral split region. This broadening does not appear in single-angle mean-field calculations and seems to be larger than that was observed in multi-angle mean-field calculations (or with BSM physics).  </a:t>
            </a:r>
          </a:p>
          <a:p>
            <a:pPr marL="342900" indent="-342900">
              <a:buFont typeface="Arial" panose="020B0604020202020204" pitchFamily="34" charset="0"/>
              <a:buChar char="•"/>
            </a:pPr>
            <a:r>
              <a:rPr lang="en-US" sz="2000" dirty="0">
                <a:solidFill>
                  <a:srgbClr val="002060"/>
                </a:solidFill>
                <a:latin typeface="Comic Sans MS" panose="030F0902030302020204" pitchFamily="66" charset="0"/>
              </a:rPr>
              <a:t>(From the QIS perspective) For simplicity originally two neutrino flavors were mapped onto qubits. But since neutrinos come in three flavors, neutrinos should be mapped onto qutrits. The description of qutrits is much more involved than that of qubits.</a:t>
            </a:r>
          </a:p>
        </p:txBody>
      </p:sp>
      <p:sp>
        <p:nvSpPr>
          <p:cNvPr id="3" name="TextBox 2">
            <a:extLst>
              <a:ext uri="{FF2B5EF4-FFF2-40B4-BE49-F238E27FC236}">
                <a16:creationId xmlns:a16="http://schemas.microsoft.com/office/drawing/2014/main" id="{F980C352-E9FA-ED4D-A974-192BB8068B8F}"/>
              </a:ext>
            </a:extLst>
          </p:cNvPr>
          <p:cNvSpPr txBox="1"/>
          <p:nvPr/>
        </p:nvSpPr>
        <p:spPr>
          <a:xfrm>
            <a:off x="3155323" y="425004"/>
            <a:ext cx="2138727" cy="400110"/>
          </a:xfrm>
          <a:prstGeom prst="rect">
            <a:avLst/>
          </a:prstGeom>
          <a:solidFill>
            <a:srgbClr val="FFFF00"/>
          </a:solidFill>
        </p:spPr>
        <p:txBody>
          <a:bodyPr wrap="none" rtlCol="0">
            <a:spAutoFit/>
          </a:bodyPr>
          <a:lstStyle/>
          <a:p>
            <a:r>
              <a:rPr lang="en-US" sz="2000" dirty="0">
                <a:solidFill>
                  <a:srgbClr val="FF0000"/>
                </a:solidFill>
                <a:latin typeface="Comic Sans MS" panose="030F0902030302020204" pitchFamily="66" charset="0"/>
              </a:rPr>
              <a:t>CONCLUSIONS</a:t>
            </a:r>
          </a:p>
        </p:txBody>
      </p:sp>
    </p:spTree>
    <p:extLst>
      <p:ext uri="{BB962C8B-B14F-4D97-AF65-F5344CB8AC3E}">
        <p14:creationId xmlns:p14="http://schemas.microsoft.com/office/powerpoint/2010/main" val="3884251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undanc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7" y="887706"/>
            <a:ext cx="6782510" cy="5148037"/>
          </a:xfrm>
          <a:prstGeom prst="rect">
            <a:avLst/>
          </a:prstGeom>
        </p:spPr>
      </p:pic>
      <p:sp>
        <p:nvSpPr>
          <p:cNvPr id="3" name="TextBox 2"/>
          <p:cNvSpPr txBox="1"/>
          <p:nvPr/>
        </p:nvSpPr>
        <p:spPr>
          <a:xfrm>
            <a:off x="3413562" y="5646676"/>
            <a:ext cx="3299025" cy="307777"/>
          </a:xfrm>
          <a:prstGeom prst="rect">
            <a:avLst/>
          </a:prstGeom>
          <a:noFill/>
        </p:spPr>
        <p:txBody>
          <a:bodyPr wrap="none" rtlCol="0">
            <a:spAutoFit/>
          </a:bodyPr>
          <a:lstStyle/>
          <a:p>
            <a:r>
              <a:rPr lang="en-US" sz="1400" dirty="0">
                <a:solidFill>
                  <a:schemeClr val="bg1"/>
                </a:solidFill>
              </a:rPr>
              <a:t>Balantekin </a:t>
            </a:r>
            <a:r>
              <a:rPr lang="en-US" sz="1400" i="1" dirty="0">
                <a:solidFill>
                  <a:schemeClr val="bg1"/>
                </a:solidFill>
              </a:rPr>
              <a:t>et al</a:t>
            </a:r>
            <a:r>
              <a:rPr lang="en-US" sz="1400" dirty="0">
                <a:solidFill>
                  <a:schemeClr val="bg1"/>
                </a:solidFill>
              </a:rPr>
              <a:t>., arXiv:1401.6435 [</a:t>
            </a:r>
            <a:r>
              <a:rPr lang="en-US" sz="1400" dirty="0" err="1">
                <a:solidFill>
                  <a:schemeClr val="bg1"/>
                </a:solidFill>
              </a:rPr>
              <a:t>nucl-th</a:t>
            </a:r>
            <a:r>
              <a:rPr lang="en-US" sz="1400" dirty="0">
                <a:solidFill>
                  <a:schemeClr val="bg1"/>
                </a:solidFill>
              </a:rPr>
              <a:t>] </a:t>
            </a:r>
          </a:p>
        </p:txBody>
      </p:sp>
      <p:sp>
        <p:nvSpPr>
          <p:cNvPr id="4" name="Left Brace 3"/>
          <p:cNvSpPr/>
          <p:nvPr/>
        </p:nvSpPr>
        <p:spPr>
          <a:xfrm rot="16200000">
            <a:off x="3369251" y="2832122"/>
            <a:ext cx="155448" cy="6592824"/>
          </a:xfrm>
          <a:prstGeom prst="leftBrace">
            <a:avLst/>
          </a:prstGeom>
          <a:ln>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w="57150" cmpd="sng">
                <a:solidFill>
                  <a:schemeClr val="tx1"/>
                </a:solidFill>
              </a:ln>
            </a:endParaRPr>
          </a:p>
        </p:txBody>
      </p:sp>
      <p:sp>
        <p:nvSpPr>
          <p:cNvPr id="5" name="TextBox 4"/>
          <p:cNvSpPr txBox="1"/>
          <p:nvPr/>
        </p:nvSpPr>
        <p:spPr>
          <a:xfrm>
            <a:off x="1664483" y="6238468"/>
            <a:ext cx="3593614" cy="369332"/>
          </a:xfrm>
          <a:prstGeom prst="rect">
            <a:avLst/>
          </a:prstGeom>
          <a:solidFill>
            <a:srgbClr val="CCFFCC"/>
          </a:solidFill>
        </p:spPr>
        <p:txBody>
          <a:bodyPr wrap="none" rtlCol="0">
            <a:spAutoFit/>
          </a:bodyPr>
          <a:lstStyle/>
          <a:p>
            <a:pPr algn="ctr"/>
            <a:r>
              <a:rPr lang="en-US" dirty="0">
                <a:solidFill>
                  <a:srgbClr val="000090"/>
                </a:solidFill>
                <a:latin typeface="Comic Sans MS"/>
                <a:cs typeface="Comic Sans MS"/>
              </a:rPr>
              <a:t>Possible sites for the r-process</a:t>
            </a:r>
            <a:endParaRPr lang="en-US" dirty="0">
              <a:solidFill>
                <a:srgbClr val="FF0000"/>
              </a:solidFill>
              <a:latin typeface="Comic Sans MS"/>
              <a:cs typeface="Comic Sans MS"/>
            </a:endParaRPr>
          </a:p>
        </p:txBody>
      </p:sp>
      <p:sp>
        <p:nvSpPr>
          <p:cNvPr id="6" name="TextBox 5"/>
          <p:cNvSpPr txBox="1"/>
          <p:nvPr/>
        </p:nvSpPr>
        <p:spPr>
          <a:xfrm>
            <a:off x="2356650" y="258909"/>
            <a:ext cx="3426389" cy="461665"/>
          </a:xfrm>
          <a:prstGeom prst="rect">
            <a:avLst/>
          </a:prstGeom>
          <a:solidFill>
            <a:srgbClr val="FFFF66"/>
          </a:solidFill>
        </p:spPr>
        <p:txBody>
          <a:bodyPr wrap="none" rtlCol="0">
            <a:spAutoFit/>
          </a:bodyPr>
          <a:lstStyle/>
          <a:p>
            <a:r>
              <a:rPr lang="en-US" sz="2400" dirty="0">
                <a:solidFill>
                  <a:srgbClr val="FF0000"/>
                </a:solidFill>
                <a:latin typeface="Comic Sans MS"/>
                <a:cs typeface="Comic Sans MS"/>
              </a:rPr>
              <a:t>The origin of elements</a:t>
            </a:r>
          </a:p>
        </p:txBody>
      </p:sp>
      <p:sp>
        <p:nvSpPr>
          <p:cNvPr id="7" name="TextBox 6"/>
          <p:cNvSpPr txBox="1"/>
          <p:nvPr/>
        </p:nvSpPr>
        <p:spPr>
          <a:xfrm>
            <a:off x="6879960" y="1516466"/>
            <a:ext cx="2177730" cy="3416320"/>
          </a:xfrm>
          <a:prstGeom prst="rect">
            <a:avLst/>
          </a:prstGeom>
          <a:solidFill>
            <a:schemeClr val="accent5">
              <a:lumMod val="20000"/>
              <a:lumOff val="80000"/>
            </a:schemeClr>
          </a:solidFill>
        </p:spPr>
        <p:txBody>
          <a:bodyPr wrap="square" rtlCol="0">
            <a:spAutoFit/>
          </a:bodyPr>
          <a:lstStyle/>
          <a:p>
            <a:pPr algn="ctr"/>
            <a:r>
              <a:rPr lang="en-US" dirty="0">
                <a:solidFill>
                  <a:srgbClr val="000090"/>
                </a:solidFill>
                <a:latin typeface="Comic Sans MS"/>
                <a:cs typeface="Comic Sans MS"/>
              </a:rPr>
              <a:t>Neutrinos not only play a crucial role in the dynamics of these sites, but they also control the value of the electron fraction, the parameter determining the yields of the r-process nucleosynthesis. </a:t>
            </a:r>
          </a:p>
        </p:txBody>
      </p:sp>
    </p:spTree>
    <p:extLst>
      <p:ext uri="{BB962C8B-B14F-4D97-AF65-F5344CB8AC3E}">
        <p14:creationId xmlns:p14="http://schemas.microsoft.com/office/powerpoint/2010/main" val="2140973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8631238" cy="6827838"/>
          </a:xfrm>
          <a:prstGeom prst="rect">
            <a:avLst/>
          </a:prstGeom>
          <a:noFill/>
          <a:extLst>
            <a:ext uri="{909E8E84-426E-40dd-AFC4-6F175D3DCCD1}">
              <a14:hiddenFill xmlns:a14="http://schemas.microsoft.com/office/drawing/2010/main" xmlns="">
                <a:solidFill>
                  <a:srgbClr val="FFFFFF"/>
                </a:solidFill>
              </a14:hiddenFill>
            </a:ext>
          </a:extLst>
        </p:spPr>
      </p:pic>
      <p:sp>
        <p:nvSpPr>
          <p:cNvPr id="185348" name="Text Box 4"/>
          <p:cNvSpPr txBox="1">
            <a:spLocks noChangeArrowheads="1"/>
          </p:cNvSpPr>
          <p:nvPr/>
        </p:nvSpPr>
        <p:spPr bwMode="auto">
          <a:xfrm>
            <a:off x="1143000" y="1752600"/>
            <a:ext cx="3657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endParaRPr lang="en-US">
              <a:latin typeface="Comic Sans MS" charset="0"/>
            </a:endParaRPr>
          </a:p>
        </p:txBody>
      </p:sp>
      <p:sp>
        <p:nvSpPr>
          <p:cNvPr id="185349" name="Rectangle 5"/>
          <p:cNvSpPr>
            <a:spLocks noGrp="1" noChangeArrowheads="1"/>
          </p:cNvSpPr>
          <p:nvPr>
            <p:ph type="title" idx="4294967295"/>
          </p:nvPr>
        </p:nvSpPr>
        <p:spPr>
          <a:xfrm>
            <a:off x="228600" y="5334000"/>
            <a:ext cx="4876800" cy="1143000"/>
          </a:xfrm>
        </p:spPr>
        <p:txBody>
          <a:bodyPr/>
          <a:lstStyle/>
          <a:p>
            <a:r>
              <a:rPr lang="en-US" sz="2400" dirty="0">
                <a:solidFill>
                  <a:schemeClr val="bg1"/>
                </a:solidFill>
                <a:latin typeface="Comic Sans MS"/>
                <a:cs typeface="Comic Sans MS"/>
              </a:rPr>
              <a:t>Thank you very much!</a:t>
            </a:r>
            <a:endParaRPr lang="en-US" dirty="0">
              <a:latin typeface="Comic Sans MS"/>
              <a:cs typeface="Comic Sans MS"/>
            </a:endParaRPr>
          </a:p>
        </p:txBody>
      </p:sp>
    </p:spTree>
    <p:extLst>
      <p:ext uri="{BB962C8B-B14F-4D97-AF65-F5344CB8AC3E}">
        <p14:creationId xmlns:p14="http://schemas.microsoft.com/office/powerpoint/2010/main" val="2902479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530" t="1136" r="17578" b="40736"/>
          <a:stretch/>
        </p:blipFill>
        <p:spPr>
          <a:xfrm>
            <a:off x="271977" y="2330197"/>
            <a:ext cx="1280160" cy="1615604"/>
          </a:xfrm>
          <a:prstGeom prst="rect">
            <a:avLst/>
          </a:prstGeom>
        </p:spPr>
      </p:pic>
      <p:pic>
        <p:nvPicPr>
          <p:cNvPr id="4" name="Picture 3"/>
          <p:cNvPicPr>
            <a:picLocks noChangeAspect="1"/>
          </p:cNvPicPr>
          <p:nvPr/>
        </p:nvPicPr>
        <p:blipFill>
          <a:blip r:embed="rId3"/>
          <a:stretch>
            <a:fillRect/>
          </a:stretch>
        </p:blipFill>
        <p:spPr>
          <a:xfrm>
            <a:off x="3202224" y="199599"/>
            <a:ext cx="1666775" cy="1645920"/>
          </a:xfrm>
          <a:prstGeom prst="rect">
            <a:avLst/>
          </a:prstGeom>
        </p:spPr>
      </p:pic>
      <p:pic>
        <p:nvPicPr>
          <p:cNvPr id="5" name="Picture 4"/>
          <p:cNvPicPr>
            <a:picLocks noChangeAspect="1"/>
          </p:cNvPicPr>
          <p:nvPr/>
        </p:nvPicPr>
        <p:blipFill rotWithShape="1">
          <a:blip r:embed="rId4"/>
          <a:srcRect l="5272" t="-3997" r="22845" b="35997"/>
          <a:stretch/>
        </p:blipFill>
        <p:spPr>
          <a:xfrm>
            <a:off x="1650821" y="66617"/>
            <a:ext cx="1463040" cy="1824328"/>
          </a:xfrm>
          <a:prstGeom prst="rect">
            <a:avLst/>
          </a:prstGeom>
        </p:spPr>
      </p:pic>
      <p:pic>
        <p:nvPicPr>
          <p:cNvPr id="7" name="Picture 6"/>
          <p:cNvPicPr>
            <a:picLocks noChangeAspect="1"/>
          </p:cNvPicPr>
          <p:nvPr/>
        </p:nvPicPr>
        <p:blipFill rotWithShape="1">
          <a:blip r:embed="rId5"/>
          <a:srcRect l="7278" t="1" r="11842" b="23006"/>
          <a:stretch/>
        </p:blipFill>
        <p:spPr>
          <a:xfrm>
            <a:off x="1690570" y="2352182"/>
            <a:ext cx="1306391" cy="1554480"/>
          </a:xfrm>
          <a:prstGeom prst="rect">
            <a:avLst/>
          </a:prstGeom>
        </p:spPr>
      </p:pic>
      <p:pic>
        <p:nvPicPr>
          <p:cNvPr id="8" name="Picture 7"/>
          <p:cNvPicPr>
            <a:picLocks noChangeAspect="1"/>
          </p:cNvPicPr>
          <p:nvPr/>
        </p:nvPicPr>
        <p:blipFill>
          <a:blip r:embed="rId6"/>
          <a:stretch>
            <a:fillRect/>
          </a:stretch>
        </p:blipFill>
        <p:spPr>
          <a:xfrm>
            <a:off x="3193733" y="2356134"/>
            <a:ext cx="1188720" cy="1582330"/>
          </a:xfrm>
          <a:prstGeom prst="rect">
            <a:avLst/>
          </a:prstGeom>
        </p:spPr>
      </p:pic>
      <p:pic>
        <p:nvPicPr>
          <p:cNvPr id="10" name="Picture 9"/>
          <p:cNvPicPr>
            <a:picLocks noChangeAspect="1"/>
          </p:cNvPicPr>
          <p:nvPr/>
        </p:nvPicPr>
        <p:blipFill rotWithShape="1">
          <a:blip r:embed="rId7"/>
          <a:srcRect l="7956" t="-19179" r="10013" b="22986"/>
          <a:stretch/>
        </p:blipFill>
        <p:spPr>
          <a:xfrm>
            <a:off x="237028" y="-258560"/>
            <a:ext cx="1371600" cy="2154143"/>
          </a:xfrm>
          <a:prstGeom prst="rect">
            <a:avLst/>
          </a:prstGeom>
        </p:spPr>
      </p:pic>
      <p:pic>
        <p:nvPicPr>
          <p:cNvPr id="9" name="Picture 8" descr="A person with glasses smiling&#10;&#10;Description automatically generated">
            <a:extLst>
              <a:ext uri="{FF2B5EF4-FFF2-40B4-BE49-F238E27FC236}">
                <a16:creationId xmlns:a16="http://schemas.microsoft.com/office/drawing/2014/main" id="{66AD405B-5256-C79C-9513-E79DA67B3620}"/>
              </a:ext>
            </a:extLst>
          </p:cNvPr>
          <p:cNvPicPr>
            <a:picLocks noChangeAspect="1"/>
          </p:cNvPicPr>
          <p:nvPr/>
        </p:nvPicPr>
        <p:blipFill>
          <a:blip r:embed="rId8"/>
          <a:stretch>
            <a:fillRect/>
          </a:stretch>
        </p:blipFill>
        <p:spPr>
          <a:xfrm>
            <a:off x="4934693" y="187256"/>
            <a:ext cx="1645920" cy="1645920"/>
          </a:xfrm>
          <a:prstGeom prst="rect">
            <a:avLst/>
          </a:prstGeom>
        </p:spPr>
      </p:pic>
      <p:pic>
        <p:nvPicPr>
          <p:cNvPr id="11" name="Picture 10">
            <a:extLst>
              <a:ext uri="{FF2B5EF4-FFF2-40B4-BE49-F238E27FC236}">
                <a16:creationId xmlns:a16="http://schemas.microsoft.com/office/drawing/2014/main" id="{A00225EA-DEE3-0E79-D3AA-3A85F73CA116}"/>
              </a:ext>
            </a:extLst>
          </p:cNvPr>
          <p:cNvPicPr>
            <a:picLocks noChangeAspect="1"/>
          </p:cNvPicPr>
          <p:nvPr/>
        </p:nvPicPr>
        <p:blipFill>
          <a:blip r:embed="rId9"/>
          <a:stretch>
            <a:fillRect/>
          </a:stretch>
        </p:blipFill>
        <p:spPr>
          <a:xfrm>
            <a:off x="4426106" y="2368690"/>
            <a:ext cx="1554480" cy="1554480"/>
          </a:xfrm>
          <a:prstGeom prst="rect">
            <a:avLst/>
          </a:prstGeom>
        </p:spPr>
      </p:pic>
      <p:pic>
        <p:nvPicPr>
          <p:cNvPr id="21" name="Picture 20">
            <a:extLst>
              <a:ext uri="{FF2B5EF4-FFF2-40B4-BE49-F238E27FC236}">
                <a16:creationId xmlns:a16="http://schemas.microsoft.com/office/drawing/2014/main" id="{B5DDBBD2-285D-0737-E993-56C001D9D067}"/>
              </a:ext>
            </a:extLst>
          </p:cNvPr>
          <p:cNvPicPr>
            <a:picLocks noChangeAspect="1"/>
          </p:cNvPicPr>
          <p:nvPr/>
        </p:nvPicPr>
        <p:blipFill>
          <a:blip r:embed="rId10"/>
          <a:stretch>
            <a:fillRect/>
          </a:stretch>
        </p:blipFill>
        <p:spPr>
          <a:xfrm>
            <a:off x="6041080" y="2362056"/>
            <a:ext cx="1032946" cy="1554480"/>
          </a:xfrm>
          <a:prstGeom prst="rect">
            <a:avLst/>
          </a:prstGeom>
        </p:spPr>
      </p:pic>
      <p:pic>
        <p:nvPicPr>
          <p:cNvPr id="22" name="Picture 21">
            <a:extLst>
              <a:ext uri="{FF2B5EF4-FFF2-40B4-BE49-F238E27FC236}">
                <a16:creationId xmlns:a16="http://schemas.microsoft.com/office/drawing/2014/main" id="{895C4CFD-F9F2-A653-28C1-33B42A10FDD1}"/>
              </a:ext>
            </a:extLst>
          </p:cNvPr>
          <p:cNvPicPr>
            <a:picLocks noChangeAspect="1"/>
          </p:cNvPicPr>
          <p:nvPr/>
        </p:nvPicPr>
        <p:blipFill>
          <a:blip r:embed="rId11"/>
          <a:stretch>
            <a:fillRect/>
          </a:stretch>
        </p:blipFill>
        <p:spPr>
          <a:xfrm>
            <a:off x="6660868" y="201572"/>
            <a:ext cx="1645920" cy="1645920"/>
          </a:xfrm>
          <a:prstGeom prst="rect">
            <a:avLst/>
          </a:prstGeom>
        </p:spPr>
      </p:pic>
      <p:pic>
        <p:nvPicPr>
          <p:cNvPr id="24" name="Picture 23" descr="A person smiling with her arms crossed&#10;&#10;Description automatically generated">
            <a:extLst>
              <a:ext uri="{FF2B5EF4-FFF2-40B4-BE49-F238E27FC236}">
                <a16:creationId xmlns:a16="http://schemas.microsoft.com/office/drawing/2014/main" id="{A936C868-9A10-F55A-33CB-DDA300956B5E}"/>
              </a:ext>
            </a:extLst>
          </p:cNvPr>
          <p:cNvPicPr>
            <a:picLocks noChangeAspect="1"/>
          </p:cNvPicPr>
          <p:nvPr/>
        </p:nvPicPr>
        <p:blipFill>
          <a:blip r:embed="rId12"/>
          <a:srcRect l="24219" r="16523"/>
          <a:stretch/>
        </p:blipFill>
        <p:spPr>
          <a:xfrm>
            <a:off x="27636" y="4129079"/>
            <a:ext cx="1463040" cy="1737360"/>
          </a:xfrm>
          <a:prstGeom prst="rect">
            <a:avLst/>
          </a:prstGeom>
        </p:spPr>
      </p:pic>
      <p:pic>
        <p:nvPicPr>
          <p:cNvPr id="26" name="Picture 25" descr="A person with long hair smiling&#10;&#10;Description automatically generated">
            <a:extLst>
              <a:ext uri="{FF2B5EF4-FFF2-40B4-BE49-F238E27FC236}">
                <a16:creationId xmlns:a16="http://schemas.microsoft.com/office/drawing/2014/main" id="{397FD6A2-64EF-2FE2-5CD9-ED0DB9BCBF71}"/>
              </a:ext>
            </a:extLst>
          </p:cNvPr>
          <p:cNvPicPr>
            <a:picLocks noChangeAspect="1"/>
          </p:cNvPicPr>
          <p:nvPr/>
        </p:nvPicPr>
        <p:blipFill>
          <a:blip r:embed="rId13"/>
          <a:stretch>
            <a:fillRect/>
          </a:stretch>
        </p:blipFill>
        <p:spPr>
          <a:xfrm>
            <a:off x="7152396" y="2381704"/>
            <a:ext cx="1463040" cy="1581665"/>
          </a:xfrm>
          <a:prstGeom prst="rect">
            <a:avLst/>
          </a:prstGeom>
        </p:spPr>
      </p:pic>
      <p:pic>
        <p:nvPicPr>
          <p:cNvPr id="27" name="Picture 26">
            <a:extLst>
              <a:ext uri="{FF2B5EF4-FFF2-40B4-BE49-F238E27FC236}">
                <a16:creationId xmlns:a16="http://schemas.microsoft.com/office/drawing/2014/main" id="{F245CA28-AD0E-3A42-826F-06DE457AB8F5}"/>
              </a:ext>
            </a:extLst>
          </p:cNvPr>
          <p:cNvPicPr>
            <a:picLocks noChangeAspect="1"/>
          </p:cNvPicPr>
          <p:nvPr/>
        </p:nvPicPr>
        <p:blipFill>
          <a:blip r:embed="rId14"/>
          <a:srcRect t="658" b="658"/>
          <a:stretch/>
        </p:blipFill>
        <p:spPr>
          <a:xfrm>
            <a:off x="1529461" y="4146724"/>
            <a:ext cx="1463040" cy="1696296"/>
          </a:xfrm>
          <a:prstGeom prst="rect">
            <a:avLst/>
          </a:prstGeom>
        </p:spPr>
      </p:pic>
      <p:pic>
        <p:nvPicPr>
          <p:cNvPr id="28" name="Picture 27">
            <a:extLst>
              <a:ext uri="{FF2B5EF4-FFF2-40B4-BE49-F238E27FC236}">
                <a16:creationId xmlns:a16="http://schemas.microsoft.com/office/drawing/2014/main" id="{ADE92081-57E5-872D-0CAB-433D25BBAB6B}"/>
              </a:ext>
            </a:extLst>
          </p:cNvPr>
          <p:cNvPicPr>
            <a:picLocks noChangeAspect="1"/>
          </p:cNvPicPr>
          <p:nvPr/>
        </p:nvPicPr>
        <p:blipFill>
          <a:blip r:embed="rId15"/>
          <a:stretch>
            <a:fillRect/>
          </a:stretch>
        </p:blipFill>
        <p:spPr>
          <a:xfrm>
            <a:off x="3016241" y="4159254"/>
            <a:ext cx="1645920" cy="1645920"/>
          </a:xfrm>
          <a:prstGeom prst="rect">
            <a:avLst/>
          </a:prstGeom>
        </p:spPr>
      </p:pic>
      <p:pic>
        <p:nvPicPr>
          <p:cNvPr id="29" name="Picture 28">
            <a:extLst>
              <a:ext uri="{FF2B5EF4-FFF2-40B4-BE49-F238E27FC236}">
                <a16:creationId xmlns:a16="http://schemas.microsoft.com/office/drawing/2014/main" id="{A9A59EA2-0963-90A8-C924-037BA8AC109D}"/>
              </a:ext>
            </a:extLst>
          </p:cNvPr>
          <p:cNvPicPr>
            <a:picLocks noChangeAspect="1"/>
          </p:cNvPicPr>
          <p:nvPr/>
        </p:nvPicPr>
        <p:blipFill>
          <a:blip r:embed="rId16"/>
          <a:stretch>
            <a:fillRect/>
          </a:stretch>
        </p:blipFill>
        <p:spPr>
          <a:xfrm>
            <a:off x="4704469" y="4135630"/>
            <a:ext cx="1645920" cy="1645920"/>
          </a:xfrm>
          <a:prstGeom prst="rect">
            <a:avLst/>
          </a:prstGeom>
        </p:spPr>
      </p:pic>
      <p:pic>
        <p:nvPicPr>
          <p:cNvPr id="30" name="Picture 29">
            <a:extLst>
              <a:ext uri="{FF2B5EF4-FFF2-40B4-BE49-F238E27FC236}">
                <a16:creationId xmlns:a16="http://schemas.microsoft.com/office/drawing/2014/main" id="{AB4F4840-6DF4-E6D3-AED4-45A5690F7913}"/>
              </a:ext>
            </a:extLst>
          </p:cNvPr>
          <p:cNvPicPr>
            <a:picLocks noChangeAspect="1"/>
          </p:cNvPicPr>
          <p:nvPr/>
        </p:nvPicPr>
        <p:blipFill>
          <a:blip r:embed="rId17"/>
          <a:srcRect l="15465" r="42934" b="27998"/>
          <a:stretch/>
        </p:blipFill>
        <p:spPr>
          <a:xfrm>
            <a:off x="6362519" y="4149210"/>
            <a:ext cx="1269849" cy="1645920"/>
          </a:xfrm>
          <a:prstGeom prst="rect">
            <a:avLst/>
          </a:prstGeom>
        </p:spPr>
      </p:pic>
      <p:pic>
        <p:nvPicPr>
          <p:cNvPr id="31" name="Picture 30">
            <a:extLst>
              <a:ext uri="{FF2B5EF4-FFF2-40B4-BE49-F238E27FC236}">
                <a16:creationId xmlns:a16="http://schemas.microsoft.com/office/drawing/2014/main" id="{60824220-06EB-BBD3-6D1B-EC6B810A2986}"/>
              </a:ext>
            </a:extLst>
          </p:cNvPr>
          <p:cNvPicPr>
            <a:picLocks noChangeAspect="1"/>
          </p:cNvPicPr>
          <p:nvPr/>
        </p:nvPicPr>
        <p:blipFill>
          <a:blip r:embed="rId18"/>
          <a:srcRect l="18798" t="1" r="23603" b="14028"/>
          <a:stretch/>
        </p:blipFill>
        <p:spPr>
          <a:xfrm>
            <a:off x="7732011" y="4151427"/>
            <a:ext cx="1280160" cy="1706880"/>
          </a:xfrm>
          <a:prstGeom prst="rect">
            <a:avLst/>
          </a:prstGeom>
        </p:spPr>
      </p:pic>
      <p:sp>
        <p:nvSpPr>
          <p:cNvPr id="3" name="TextBox 2">
            <a:extLst>
              <a:ext uri="{FF2B5EF4-FFF2-40B4-BE49-F238E27FC236}">
                <a16:creationId xmlns:a16="http://schemas.microsoft.com/office/drawing/2014/main" id="{AE49D48D-FAF7-8CE6-499C-C156259A400D}"/>
              </a:ext>
            </a:extLst>
          </p:cNvPr>
          <p:cNvSpPr txBox="1"/>
          <p:nvPr/>
        </p:nvSpPr>
        <p:spPr>
          <a:xfrm>
            <a:off x="1208324" y="6085112"/>
            <a:ext cx="6957209" cy="646331"/>
          </a:xfrm>
          <a:prstGeom prst="rect">
            <a:avLst/>
          </a:prstGeom>
          <a:noFill/>
        </p:spPr>
        <p:txBody>
          <a:bodyPr wrap="square" rtlCol="0">
            <a:spAutoFit/>
          </a:bodyPr>
          <a:lstStyle/>
          <a:p>
            <a:pPr algn="ctr"/>
            <a:r>
              <a:rPr lang="en-US" dirty="0"/>
              <a:t>I am grateful to all these talented young people (my students, postdocs and young collaborators) I worked with over the years.</a:t>
            </a:r>
          </a:p>
        </p:txBody>
      </p:sp>
    </p:spTree>
    <p:extLst>
      <p:ext uri="{BB962C8B-B14F-4D97-AF65-F5344CB8AC3E}">
        <p14:creationId xmlns:p14="http://schemas.microsoft.com/office/powerpoint/2010/main" val="1133822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A425DFA-9153-C240-9C29-36E55C1E295C}"/>
              </a:ext>
            </a:extLst>
          </p:cNvPr>
          <p:cNvSpPr>
            <a:spLocks noChangeAspect="1"/>
          </p:cNvSpPr>
          <p:nvPr/>
        </p:nvSpPr>
        <p:spPr>
          <a:xfrm>
            <a:off x="-1650670" y="-166256"/>
            <a:ext cx="8229600" cy="822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omic Sans MS" panose="030F0902030302020204" pitchFamily="66" charset="0"/>
            </a:endParaRPr>
          </a:p>
        </p:txBody>
      </p:sp>
      <p:sp>
        <p:nvSpPr>
          <p:cNvPr id="3" name="Oval 2">
            <a:extLst>
              <a:ext uri="{FF2B5EF4-FFF2-40B4-BE49-F238E27FC236}">
                <a16:creationId xmlns:a16="http://schemas.microsoft.com/office/drawing/2014/main" id="{7E6907AA-3C94-3A44-8DBC-5742A348E5E9}"/>
              </a:ext>
            </a:extLst>
          </p:cNvPr>
          <p:cNvSpPr>
            <a:spLocks noChangeAspect="1"/>
          </p:cNvSpPr>
          <p:nvPr/>
        </p:nvSpPr>
        <p:spPr>
          <a:xfrm>
            <a:off x="1341918" y="2755072"/>
            <a:ext cx="2286000" cy="2286000"/>
          </a:xfrm>
          <a:prstGeom prst="ellipse">
            <a:avLst/>
          </a:prstGeom>
          <a:solidFill>
            <a:srgbClr val="00206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Comic Sans MS" panose="030F0902030302020204" pitchFamily="66" charset="0"/>
            </a:endParaRPr>
          </a:p>
        </p:txBody>
      </p:sp>
      <p:sp>
        <p:nvSpPr>
          <p:cNvPr id="5" name="Donut 4">
            <a:extLst>
              <a:ext uri="{FF2B5EF4-FFF2-40B4-BE49-F238E27FC236}">
                <a16:creationId xmlns:a16="http://schemas.microsoft.com/office/drawing/2014/main" id="{680B4081-02F2-0E44-9BFD-6F05B69C57E6}"/>
              </a:ext>
            </a:extLst>
          </p:cNvPr>
          <p:cNvSpPr>
            <a:spLocks noChangeAspect="1"/>
          </p:cNvSpPr>
          <p:nvPr/>
        </p:nvSpPr>
        <p:spPr>
          <a:xfrm>
            <a:off x="95005" y="1555668"/>
            <a:ext cx="4754880" cy="4754880"/>
          </a:xfrm>
          <a:prstGeom prst="donut">
            <a:avLst>
              <a:gd name="adj" fmla="val 70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D21B93F6-90CC-E04E-BDB7-87C637446D4C}"/>
              </a:ext>
            </a:extLst>
          </p:cNvPr>
          <p:cNvSpPr txBox="1"/>
          <p:nvPr/>
        </p:nvSpPr>
        <p:spPr>
          <a:xfrm>
            <a:off x="1270672" y="1900052"/>
            <a:ext cx="2481934" cy="584775"/>
          </a:xfrm>
          <a:prstGeom prst="rect">
            <a:avLst/>
          </a:prstGeom>
          <a:noFill/>
        </p:spPr>
        <p:txBody>
          <a:bodyPr wrap="square" rtlCol="0">
            <a:spAutoFit/>
          </a:bodyPr>
          <a:lstStyle/>
          <a:p>
            <a:pPr algn="ctr"/>
            <a:r>
              <a:rPr lang="en-US" sz="1600" dirty="0">
                <a:solidFill>
                  <a:schemeClr val="bg1"/>
                </a:solidFill>
                <a:latin typeface="Comic Sans MS" panose="030F0902030302020204" pitchFamily="66" charset="0"/>
              </a:rPr>
              <a:t>Collective oscillations (high neutrino density)</a:t>
            </a:r>
          </a:p>
        </p:txBody>
      </p:sp>
      <p:sp>
        <p:nvSpPr>
          <p:cNvPr id="7" name="TextBox 6">
            <a:extLst>
              <a:ext uri="{FF2B5EF4-FFF2-40B4-BE49-F238E27FC236}">
                <a16:creationId xmlns:a16="http://schemas.microsoft.com/office/drawing/2014/main" id="{73EA2091-EC95-634D-8C83-188E24AAA750}"/>
              </a:ext>
            </a:extLst>
          </p:cNvPr>
          <p:cNvSpPr txBox="1"/>
          <p:nvPr/>
        </p:nvSpPr>
        <p:spPr>
          <a:xfrm>
            <a:off x="1104415" y="5367646"/>
            <a:ext cx="2850078" cy="584775"/>
          </a:xfrm>
          <a:prstGeom prst="rect">
            <a:avLst/>
          </a:prstGeom>
          <a:noFill/>
        </p:spPr>
        <p:txBody>
          <a:bodyPr wrap="square" rtlCol="0">
            <a:spAutoFit/>
          </a:bodyPr>
          <a:lstStyle/>
          <a:p>
            <a:pPr algn="ctr"/>
            <a:r>
              <a:rPr lang="en-US" sz="1600" dirty="0">
                <a:solidFill>
                  <a:schemeClr val="bg1"/>
                </a:solidFill>
                <a:latin typeface="Comic Sans MS" panose="030F0902030302020204" pitchFamily="66" charset="0"/>
              </a:rPr>
              <a:t>Neutrinos forward scatter from each other</a:t>
            </a:r>
          </a:p>
        </p:txBody>
      </p:sp>
      <p:sp>
        <p:nvSpPr>
          <p:cNvPr id="8" name="TextBox 7">
            <a:extLst>
              <a:ext uri="{FF2B5EF4-FFF2-40B4-BE49-F238E27FC236}">
                <a16:creationId xmlns:a16="http://schemas.microsoft.com/office/drawing/2014/main" id="{E51B6F5B-4A61-9B4B-828A-B52B3518F7CA}"/>
              </a:ext>
            </a:extLst>
          </p:cNvPr>
          <p:cNvSpPr txBox="1"/>
          <p:nvPr/>
        </p:nvSpPr>
        <p:spPr>
          <a:xfrm>
            <a:off x="1353794" y="273137"/>
            <a:ext cx="2280059" cy="584775"/>
          </a:xfrm>
          <a:prstGeom prst="rect">
            <a:avLst/>
          </a:prstGeom>
          <a:noFill/>
        </p:spPr>
        <p:txBody>
          <a:bodyPr wrap="square" rtlCol="0">
            <a:spAutoFit/>
          </a:bodyPr>
          <a:lstStyle/>
          <a:p>
            <a:pPr algn="ctr"/>
            <a:r>
              <a:rPr lang="en-US" sz="1600" dirty="0">
                <a:solidFill>
                  <a:schemeClr val="bg1"/>
                </a:solidFill>
                <a:latin typeface="Comic Sans MS" panose="030F0902030302020204" pitchFamily="66" charset="0"/>
              </a:rPr>
              <a:t>MSW oscillations </a:t>
            </a:r>
          </a:p>
          <a:p>
            <a:pPr algn="ctr"/>
            <a:r>
              <a:rPr lang="en-US" sz="1600" dirty="0">
                <a:solidFill>
                  <a:schemeClr val="bg1"/>
                </a:solidFill>
                <a:latin typeface="Comic Sans MS" panose="030F0902030302020204" pitchFamily="66" charset="0"/>
              </a:rPr>
              <a:t>(low neutrino density)</a:t>
            </a:r>
          </a:p>
        </p:txBody>
      </p:sp>
      <p:sp>
        <p:nvSpPr>
          <p:cNvPr id="9" name="TextBox 8">
            <a:extLst>
              <a:ext uri="{FF2B5EF4-FFF2-40B4-BE49-F238E27FC236}">
                <a16:creationId xmlns:a16="http://schemas.microsoft.com/office/drawing/2014/main" id="{9C31B7E7-DFA9-C84B-BAAD-ABEEF08D7B10}"/>
              </a:ext>
            </a:extLst>
          </p:cNvPr>
          <p:cNvSpPr txBox="1"/>
          <p:nvPr/>
        </p:nvSpPr>
        <p:spPr>
          <a:xfrm>
            <a:off x="843161" y="6234548"/>
            <a:ext cx="3313215" cy="584775"/>
          </a:xfrm>
          <a:prstGeom prst="rect">
            <a:avLst/>
          </a:prstGeom>
          <a:noFill/>
        </p:spPr>
        <p:txBody>
          <a:bodyPr wrap="square" rtlCol="0">
            <a:spAutoFit/>
          </a:bodyPr>
          <a:lstStyle/>
          <a:p>
            <a:pPr algn="ctr"/>
            <a:r>
              <a:rPr lang="en-US" sz="1600" dirty="0">
                <a:solidFill>
                  <a:schemeClr val="bg1"/>
                </a:solidFill>
                <a:latin typeface="Comic Sans MS" panose="030F0902030302020204" pitchFamily="66" charset="0"/>
              </a:rPr>
              <a:t>Neutrinos forward scatter from background particles</a:t>
            </a:r>
          </a:p>
        </p:txBody>
      </p:sp>
      <p:sp>
        <p:nvSpPr>
          <p:cNvPr id="10" name="TextBox 9">
            <a:extLst>
              <a:ext uri="{FF2B5EF4-FFF2-40B4-BE49-F238E27FC236}">
                <a16:creationId xmlns:a16="http://schemas.microsoft.com/office/drawing/2014/main" id="{FA83BDDA-BF30-E849-BDE1-8217AB9A799B}"/>
              </a:ext>
            </a:extLst>
          </p:cNvPr>
          <p:cNvSpPr txBox="1"/>
          <p:nvPr/>
        </p:nvSpPr>
        <p:spPr>
          <a:xfrm>
            <a:off x="1745681" y="4322616"/>
            <a:ext cx="1531916" cy="584775"/>
          </a:xfrm>
          <a:prstGeom prst="rect">
            <a:avLst/>
          </a:prstGeom>
          <a:noFill/>
        </p:spPr>
        <p:txBody>
          <a:bodyPr wrap="square" rtlCol="0">
            <a:spAutoFit/>
          </a:bodyPr>
          <a:lstStyle/>
          <a:p>
            <a:pPr algn="ctr"/>
            <a:r>
              <a:rPr lang="en-US" sz="1600" dirty="0">
                <a:solidFill>
                  <a:schemeClr val="bg1"/>
                </a:solidFill>
                <a:latin typeface="Comic Sans MS" panose="030F0902030302020204" pitchFamily="66" charset="0"/>
              </a:rPr>
              <a:t>Proto-neutron star</a:t>
            </a:r>
          </a:p>
        </p:txBody>
      </p:sp>
      <p:sp>
        <p:nvSpPr>
          <p:cNvPr id="16" name="Right Arrow 15">
            <a:extLst>
              <a:ext uri="{FF2B5EF4-FFF2-40B4-BE49-F238E27FC236}">
                <a16:creationId xmlns:a16="http://schemas.microsoft.com/office/drawing/2014/main" id="{97BC6F83-82B6-C543-A8A1-DECBB6D63B99}"/>
              </a:ext>
            </a:extLst>
          </p:cNvPr>
          <p:cNvSpPr/>
          <p:nvPr/>
        </p:nvSpPr>
        <p:spPr>
          <a:xfrm rot="-1020000">
            <a:off x="1745676" y="3443846"/>
            <a:ext cx="731520" cy="20116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3278DE4D-27E9-2547-806F-35567BBABE6D}"/>
              </a:ext>
            </a:extLst>
          </p:cNvPr>
          <p:cNvSpPr/>
          <p:nvPr/>
        </p:nvSpPr>
        <p:spPr>
          <a:xfrm rot="2640000">
            <a:off x="2337463" y="3584368"/>
            <a:ext cx="731520" cy="20116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8535E7AF-66FE-CE4A-AE62-BCEFE60B0F1D}"/>
              </a:ext>
            </a:extLst>
          </p:cNvPr>
          <p:cNvSpPr/>
          <p:nvPr/>
        </p:nvSpPr>
        <p:spPr>
          <a:xfrm rot="720000" flipH="1">
            <a:off x="2121731" y="3736778"/>
            <a:ext cx="731520" cy="20116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2779D2CA-7CFE-E14F-810B-D0E9A3B070E9}"/>
              </a:ext>
            </a:extLst>
          </p:cNvPr>
          <p:cNvSpPr/>
          <p:nvPr/>
        </p:nvSpPr>
        <p:spPr>
          <a:xfrm rot="2040000">
            <a:off x="2966856" y="3655620"/>
            <a:ext cx="731520" cy="20116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C64A040E-0CF2-3743-B620-A1E826EA959B}"/>
              </a:ext>
            </a:extLst>
          </p:cNvPr>
          <p:cNvSpPr/>
          <p:nvPr/>
        </p:nvSpPr>
        <p:spPr>
          <a:xfrm rot="-1020000">
            <a:off x="2311730" y="3534886"/>
            <a:ext cx="731520" cy="20116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574C530B-87E6-1B43-8F55-2AC13E460104}"/>
              </a:ext>
            </a:extLst>
          </p:cNvPr>
          <p:cNvSpPr/>
          <p:nvPr/>
        </p:nvSpPr>
        <p:spPr>
          <a:xfrm rot="2280000">
            <a:off x="3169806" y="5255672"/>
            <a:ext cx="4389120" cy="9144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3459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l2.pdf"/>
          <p:cNvPicPr>
            <a:picLocks noChangeAspect="1"/>
          </p:cNvPicPr>
          <p:nvPr/>
        </p:nvPicPr>
        <p:blipFill rotWithShape="1">
          <a:blip r:embed="rId2">
            <a:extLst>
              <a:ext uri="{28A0092B-C50C-407E-A947-70E740481C1C}">
                <a14:useLocalDpi xmlns:a14="http://schemas.microsoft.com/office/drawing/2010/main" val="0"/>
              </a:ext>
            </a:extLst>
          </a:blip>
          <a:srcRect l="8244" t="30664" r="16441" b="21330"/>
          <a:stretch/>
        </p:blipFill>
        <p:spPr>
          <a:xfrm>
            <a:off x="33047" y="350520"/>
            <a:ext cx="4773168" cy="2350662"/>
          </a:xfrm>
          <a:prstGeom prst="rect">
            <a:avLst/>
          </a:prstGeom>
        </p:spPr>
      </p:pic>
      <p:sp>
        <p:nvSpPr>
          <p:cNvPr id="3" name="TextBox 2"/>
          <p:cNvSpPr txBox="1"/>
          <p:nvPr/>
        </p:nvSpPr>
        <p:spPr>
          <a:xfrm>
            <a:off x="410325" y="4770688"/>
            <a:ext cx="8150941" cy="584776"/>
          </a:xfrm>
          <a:prstGeom prst="rect">
            <a:avLst/>
          </a:prstGeom>
          <a:noFill/>
        </p:spPr>
        <p:txBody>
          <a:bodyPr wrap="square" rtlCol="0">
            <a:spAutoFit/>
          </a:bodyPr>
          <a:lstStyle/>
          <a:p>
            <a:pPr algn="ctr"/>
            <a:r>
              <a:rPr lang="en-US" sz="1600" dirty="0">
                <a:solidFill>
                  <a:srgbClr val="FF0000"/>
                </a:solidFill>
                <a:latin typeface="Comic Sans MS"/>
                <a:cs typeface="Comic Sans MS"/>
              </a:rPr>
              <a:t>The second term makes the physics of a neutrino gas in a core-collapse supernova a very interesting many-body problem, driven by weak interactions.</a:t>
            </a:r>
          </a:p>
        </p:txBody>
      </p:sp>
      <p:sp>
        <p:nvSpPr>
          <p:cNvPr id="4" name="TextBox 3"/>
          <p:cNvSpPr txBox="1"/>
          <p:nvPr/>
        </p:nvSpPr>
        <p:spPr>
          <a:xfrm>
            <a:off x="228273" y="5588000"/>
            <a:ext cx="8699827" cy="923330"/>
          </a:xfrm>
          <a:prstGeom prst="rect">
            <a:avLst/>
          </a:prstGeom>
          <a:solidFill>
            <a:srgbClr val="CCFFCC"/>
          </a:solidFill>
        </p:spPr>
        <p:txBody>
          <a:bodyPr wrap="square" rtlCol="0">
            <a:spAutoFit/>
          </a:bodyPr>
          <a:lstStyle/>
          <a:p>
            <a:pPr algn="ctr"/>
            <a:r>
              <a:rPr lang="en-US" dirty="0">
                <a:solidFill>
                  <a:srgbClr val="000090"/>
                </a:solidFill>
                <a:latin typeface="Comic Sans MS" charset="0"/>
                <a:cs typeface="Comic Sans MS" charset="0"/>
              </a:rPr>
              <a:t>Neutrino-neutrino interactions lead to novel collective and emergent effects, such as conserved quantities and interesting features in the neutrino energy spectra (spectral “swaps” or “splits”). </a:t>
            </a:r>
          </a:p>
        </p:txBody>
      </p:sp>
      <p:sp>
        <p:nvSpPr>
          <p:cNvPr id="5" name="TextBox 4"/>
          <p:cNvSpPr txBox="1"/>
          <p:nvPr/>
        </p:nvSpPr>
        <p:spPr>
          <a:xfrm>
            <a:off x="4927600" y="292592"/>
            <a:ext cx="4152900" cy="2308324"/>
          </a:xfrm>
          <a:prstGeom prst="rect">
            <a:avLst/>
          </a:prstGeom>
          <a:noFill/>
        </p:spPr>
        <p:txBody>
          <a:bodyPr wrap="square" rtlCol="0">
            <a:spAutoFit/>
          </a:bodyPr>
          <a:lstStyle/>
          <a:p>
            <a:pPr algn="ctr"/>
            <a:r>
              <a:rPr lang="en-US" dirty="0">
                <a:solidFill>
                  <a:srgbClr val="000080"/>
                </a:solidFill>
                <a:latin typeface="Comic Sans MS"/>
                <a:cs typeface="Comic Sans MS"/>
                <a:sym typeface="Symbol" charset="0"/>
              </a:rPr>
              <a:t>Energy released in a core-collapse SN: E ≈ 10</a:t>
            </a:r>
            <a:r>
              <a:rPr lang="en-US" baseline="30000" dirty="0">
                <a:solidFill>
                  <a:srgbClr val="000080"/>
                </a:solidFill>
                <a:latin typeface="Comic Sans MS"/>
                <a:cs typeface="Comic Sans MS"/>
                <a:sym typeface="Symbol" charset="0"/>
              </a:rPr>
              <a:t>53</a:t>
            </a:r>
            <a:r>
              <a:rPr lang="en-US" dirty="0">
                <a:solidFill>
                  <a:srgbClr val="000080"/>
                </a:solidFill>
                <a:latin typeface="Comic Sans MS"/>
                <a:cs typeface="Comic Sans MS"/>
                <a:sym typeface="Symbol" charset="0"/>
              </a:rPr>
              <a:t> ergs ≈ 10</a:t>
            </a:r>
            <a:r>
              <a:rPr lang="en-US" baseline="30000" dirty="0">
                <a:solidFill>
                  <a:srgbClr val="000080"/>
                </a:solidFill>
                <a:latin typeface="Comic Sans MS"/>
                <a:cs typeface="Comic Sans MS"/>
                <a:sym typeface="Symbol" charset="0"/>
              </a:rPr>
              <a:t>59</a:t>
            </a:r>
            <a:r>
              <a:rPr lang="en-US" dirty="0">
                <a:solidFill>
                  <a:srgbClr val="000080"/>
                </a:solidFill>
                <a:latin typeface="Comic Sans MS"/>
                <a:cs typeface="Comic Sans MS"/>
                <a:sym typeface="Symbol" charset="0"/>
              </a:rPr>
              <a:t> MeV</a:t>
            </a:r>
            <a:endParaRPr lang="en-US" baseline="30000" dirty="0">
              <a:solidFill>
                <a:srgbClr val="000080"/>
              </a:solidFill>
              <a:latin typeface="Comic Sans MS"/>
              <a:cs typeface="Comic Sans MS"/>
              <a:sym typeface="Symbol" charset="0"/>
            </a:endParaRPr>
          </a:p>
          <a:p>
            <a:pPr algn="ctr"/>
            <a:r>
              <a:rPr lang="en-US" dirty="0">
                <a:solidFill>
                  <a:srgbClr val="000080"/>
                </a:solidFill>
                <a:latin typeface="Comic Sans MS"/>
                <a:cs typeface="Comic Sans MS"/>
                <a:sym typeface="Symbol" charset="0"/>
              </a:rPr>
              <a:t>99% of this energy is carried away by neutrinos and antineutrinos!</a:t>
            </a:r>
          </a:p>
          <a:p>
            <a:pPr algn="ctr"/>
            <a:r>
              <a:rPr lang="en-US" dirty="0">
                <a:solidFill>
                  <a:srgbClr val="400080"/>
                </a:solidFill>
                <a:latin typeface="Comic Sans MS"/>
                <a:cs typeface="Comic Sans MS"/>
                <a:sym typeface="Symbol" charset="0"/>
              </a:rPr>
              <a:t>~ 10</a:t>
            </a:r>
            <a:r>
              <a:rPr lang="en-US" baseline="30000" dirty="0">
                <a:solidFill>
                  <a:srgbClr val="400080"/>
                </a:solidFill>
                <a:latin typeface="Comic Sans MS"/>
                <a:cs typeface="Comic Sans MS"/>
                <a:sym typeface="Symbol" charset="0"/>
              </a:rPr>
              <a:t>58 </a:t>
            </a:r>
            <a:r>
              <a:rPr lang="en-US" dirty="0">
                <a:solidFill>
                  <a:srgbClr val="400080"/>
                </a:solidFill>
                <a:latin typeface="Comic Sans MS"/>
                <a:cs typeface="Comic Sans MS"/>
                <a:sym typeface="Symbol" charset="0"/>
              </a:rPr>
              <a:t>Neutrinos!</a:t>
            </a:r>
          </a:p>
          <a:p>
            <a:pPr algn="ctr"/>
            <a:r>
              <a:rPr lang="en-US" dirty="0">
                <a:solidFill>
                  <a:srgbClr val="400080"/>
                </a:solidFill>
                <a:latin typeface="Comic Sans MS"/>
                <a:cs typeface="Comic Sans MS"/>
                <a:sym typeface="Symbol" charset="0"/>
              </a:rPr>
              <a:t>This necessitates including the effects of </a:t>
            </a:r>
            <a:r>
              <a:rPr lang="en-US" dirty="0" err="1">
                <a:solidFill>
                  <a:srgbClr val="400080"/>
                </a:solidFill>
                <a:latin typeface="Symbol" charset="2"/>
                <a:cs typeface="Symbol" charset="2"/>
                <a:sym typeface="Symbol" charset="0"/>
              </a:rPr>
              <a:t>nn</a:t>
            </a:r>
            <a:r>
              <a:rPr lang="en-US" dirty="0">
                <a:solidFill>
                  <a:srgbClr val="400080"/>
                </a:solidFill>
                <a:latin typeface="Symbol" charset="2"/>
                <a:cs typeface="Symbol" charset="2"/>
                <a:sym typeface="Symbol" charset="0"/>
              </a:rPr>
              <a:t> </a:t>
            </a:r>
            <a:r>
              <a:rPr lang="en-US" dirty="0">
                <a:solidFill>
                  <a:srgbClr val="400080"/>
                </a:solidFill>
                <a:latin typeface="Comic Sans MS"/>
                <a:cs typeface="Comic Sans MS"/>
                <a:sym typeface="Symbol" charset="0"/>
              </a:rPr>
              <a:t>interactions (“collective neutrino oscillations”)!</a:t>
            </a:r>
            <a:endParaRPr lang="en-US" dirty="0">
              <a:solidFill>
                <a:srgbClr val="000080"/>
              </a:solidFill>
              <a:latin typeface="Comic Sans MS"/>
              <a:cs typeface="Comic Sans MS"/>
            </a:endParaRPr>
          </a:p>
        </p:txBody>
      </p:sp>
      <p:sp>
        <p:nvSpPr>
          <p:cNvPr id="6" name="TextBox 5"/>
          <p:cNvSpPr txBox="1"/>
          <p:nvPr/>
        </p:nvSpPr>
        <p:spPr>
          <a:xfrm>
            <a:off x="520700" y="1231900"/>
            <a:ext cx="1498600" cy="584776"/>
          </a:xfrm>
          <a:prstGeom prst="rect">
            <a:avLst/>
          </a:prstGeom>
          <a:noFill/>
        </p:spPr>
        <p:txBody>
          <a:bodyPr wrap="square" rtlCol="0">
            <a:spAutoFit/>
          </a:bodyPr>
          <a:lstStyle/>
          <a:p>
            <a:pPr algn="ctr"/>
            <a:r>
              <a:rPr lang="en-US" sz="1600" dirty="0">
                <a:solidFill>
                  <a:schemeClr val="bg1"/>
                </a:solidFill>
              </a:rPr>
              <a:t>Proto neutron star</a:t>
            </a:r>
          </a:p>
        </p:txBody>
      </p:sp>
      <p:sp>
        <p:nvSpPr>
          <p:cNvPr id="7" name="TextBox 6"/>
          <p:cNvSpPr txBox="1"/>
          <p:nvPr/>
        </p:nvSpPr>
        <p:spPr>
          <a:xfrm>
            <a:off x="4470464" y="609600"/>
            <a:ext cx="304929" cy="369332"/>
          </a:xfrm>
          <a:prstGeom prst="rect">
            <a:avLst/>
          </a:prstGeom>
          <a:noFill/>
        </p:spPr>
        <p:txBody>
          <a:bodyPr wrap="none" rtlCol="0">
            <a:spAutoFit/>
          </a:bodyPr>
          <a:lstStyle/>
          <a:p>
            <a:r>
              <a:rPr lang="en-US" dirty="0">
                <a:solidFill>
                  <a:srgbClr val="000090"/>
                </a:solidFill>
                <a:latin typeface="Symbol" charset="2"/>
                <a:cs typeface="Symbol" charset="2"/>
              </a:rPr>
              <a:t>n</a:t>
            </a:r>
          </a:p>
        </p:txBody>
      </p:sp>
      <p:sp>
        <p:nvSpPr>
          <p:cNvPr id="8" name="TextBox 7"/>
          <p:cNvSpPr txBox="1"/>
          <p:nvPr/>
        </p:nvSpPr>
        <p:spPr>
          <a:xfrm>
            <a:off x="4368864" y="1041400"/>
            <a:ext cx="304929" cy="369332"/>
          </a:xfrm>
          <a:prstGeom prst="rect">
            <a:avLst/>
          </a:prstGeom>
          <a:noFill/>
        </p:spPr>
        <p:txBody>
          <a:bodyPr wrap="none" rtlCol="0">
            <a:spAutoFit/>
          </a:bodyPr>
          <a:lstStyle/>
          <a:p>
            <a:r>
              <a:rPr lang="en-US" dirty="0">
                <a:solidFill>
                  <a:srgbClr val="000090"/>
                </a:solidFill>
                <a:latin typeface="Symbol" charset="2"/>
                <a:cs typeface="Symbol" charset="2"/>
              </a:rPr>
              <a:t>n</a:t>
            </a:r>
          </a:p>
        </p:txBody>
      </p:sp>
      <p:sp>
        <p:nvSpPr>
          <p:cNvPr id="9" name="TextBox 8"/>
          <p:cNvSpPr txBox="1"/>
          <p:nvPr/>
        </p:nvSpPr>
        <p:spPr>
          <a:xfrm>
            <a:off x="4533964" y="1485900"/>
            <a:ext cx="304929" cy="369332"/>
          </a:xfrm>
          <a:prstGeom prst="rect">
            <a:avLst/>
          </a:prstGeom>
          <a:noFill/>
        </p:spPr>
        <p:txBody>
          <a:bodyPr wrap="none" rtlCol="0">
            <a:spAutoFit/>
          </a:bodyPr>
          <a:lstStyle/>
          <a:p>
            <a:r>
              <a:rPr lang="en-US" dirty="0">
                <a:solidFill>
                  <a:srgbClr val="000090"/>
                </a:solidFill>
                <a:latin typeface="Symbol" charset="2"/>
                <a:cs typeface="Symbol" charset="2"/>
              </a:rPr>
              <a:t>n</a:t>
            </a:r>
          </a:p>
        </p:txBody>
      </p:sp>
      <p:sp>
        <p:nvSpPr>
          <p:cNvPr id="10" name="TextBox 9"/>
          <p:cNvSpPr txBox="1"/>
          <p:nvPr/>
        </p:nvSpPr>
        <p:spPr>
          <a:xfrm>
            <a:off x="3429064" y="254000"/>
            <a:ext cx="304929" cy="369332"/>
          </a:xfrm>
          <a:prstGeom prst="rect">
            <a:avLst/>
          </a:prstGeom>
          <a:noFill/>
        </p:spPr>
        <p:txBody>
          <a:bodyPr wrap="none" rtlCol="0">
            <a:spAutoFit/>
          </a:bodyPr>
          <a:lstStyle/>
          <a:p>
            <a:r>
              <a:rPr lang="en-US" dirty="0">
                <a:solidFill>
                  <a:srgbClr val="000090"/>
                </a:solidFill>
                <a:latin typeface="Symbol" charset="2"/>
                <a:cs typeface="Symbol" charset="2"/>
              </a:rPr>
              <a:t>n</a:t>
            </a:r>
          </a:p>
        </p:txBody>
      </p:sp>
      <p:sp>
        <p:nvSpPr>
          <p:cNvPr id="11" name="TextBox 10"/>
          <p:cNvSpPr txBox="1"/>
          <p:nvPr/>
        </p:nvSpPr>
        <p:spPr>
          <a:xfrm>
            <a:off x="4165664" y="1727200"/>
            <a:ext cx="304929" cy="369332"/>
          </a:xfrm>
          <a:prstGeom prst="rect">
            <a:avLst/>
          </a:prstGeom>
          <a:noFill/>
        </p:spPr>
        <p:txBody>
          <a:bodyPr wrap="none" rtlCol="0">
            <a:spAutoFit/>
          </a:bodyPr>
          <a:lstStyle/>
          <a:p>
            <a:r>
              <a:rPr lang="en-US" dirty="0">
                <a:solidFill>
                  <a:srgbClr val="000090"/>
                </a:solidFill>
                <a:latin typeface="Symbol" charset="2"/>
                <a:cs typeface="Symbol" charset="2"/>
              </a:rPr>
              <a:t>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7DD2839-8E43-8D42-B8BD-0EB1CC94DC91}"/>
                  </a:ext>
                </a:extLst>
              </p:cNvPr>
              <p:cNvSpPr txBox="1">
                <a:spLocks noChangeAspect="1"/>
              </p:cNvSpPr>
              <p:nvPr/>
            </p:nvSpPr>
            <p:spPr>
              <a:xfrm>
                <a:off x="1629291" y="2709956"/>
                <a:ext cx="5930791" cy="1135567"/>
              </a:xfrm>
              <a:prstGeom prst="rect">
                <a:avLst/>
              </a:prstGeom>
              <a:solidFill>
                <a:schemeClr val="accent5">
                  <a:lumMod val="20000"/>
                  <a:lumOff val="8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rPr>
                        <m:t>𝐻</m:t>
                      </m:r>
                      <m:r>
                        <a:rPr lang="en-US" sz="2800" b="0" i="1" smtClean="0">
                          <a:solidFill>
                            <a:srgbClr val="002060"/>
                          </a:solidFill>
                          <a:latin typeface="Cambria Math" panose="02040503050406030204" pitchFamily="18" charset="0"/>
                        </a:rPr>
                        <m:t>=</m:t>
                      </m:r>
                      <m:nary>
                        <m:naryPr>
                          <m:chr m:val="∑"/>
                          <m:subHide m:val="on"/>
                          <m:supHide m:val="on"/>
                          <m:ctrlPr>
                            <a:rPr lang="en-US" sz="2800" b="0" i="1" smtClean="0">
                              <a:solidFill>
                                <a:srgbClr val="002060"/>
                              </a:solidFill>
                              <a:latin typeface="Cambria Math" panose="02040503050406030204" pitchFamily="18" charset="0"/>
                            </a:rPr>
                          </m:ctrlPr>
                        </m:naryPr>
                        <m:sub/>
                        <m:sup/>
                        <m:e>
                          <m:sSup>
                            <m:sSupPr>
                              <m:ctrlPr>
                                <a:rPr lang="en-US" sz="2800" b="0" i="1" smtClean="0">
                                  <a:solidFill>
                                    <a:srgbClr val="002060"/>
                                  </a:solidFill>
                                  <a:latin typeface="Cambria Math" panose="02040503050406030204" pitchFamily="18" charset="0"/>
                                </a:rPr>
                              </m:ctrlPr>
                            </m:sSupPr>
                            <m:e>
                              <m:r>
                                <a:rPr lang="en-US" sz="2800" b="0" i="1" smtClean="0">
                                  <a:solidFill>
                                    <a:srgbClr val="002060"/>
                                  </a:solidFill>
                                  <a:latin typeface="Cambria Math" panose="02040503050406030204" pitchFamily="18" charset="0"/>
                                </a:rPr>
                                <m:t>𝑎</m:t>
                              </m:r>
                            </m:e>
                            <m:sup>
                              <m:r>
                                <a:rPr lang="en-US" sz="2800" b="0" i="1" smtClean="0">
                                  <a:solidFill>
                                    <a:srgbClr val="002060"/>
                                  </a:solidFill>
                                  <a:latin typeface="Cambria Math" panose="02040503050406030204" pitchFamily="18" charset="0"/>
                                  <a:ea typeface="Cambria Math" panose="02040503050406030204" pitchFamily="18" charset="0"/>
                                </a:rPr>
                                <m:t>†</m:t>
                              </m:r>
                            </m:sup>
                          </m:sSup>
                          <m:r>
                            <a:rPr lang="en-US" sz="2800" b="0" i="1" smtClean="0">
                              <a:solidFill>
                                <a:srgbClr val="002060"/>
                              </a:solidFill>
                              <a:latin typeface="Cambria Math" panose="02040503050406030204" pitchFamily="18" charset="0"/>
                            </a:rPr>
                            <m:t>𝑎</m:t>
                          </m:r>
                          <m:r>
                            <a:rPr lang="en-US" sz="2800" b="0" i="1" smtClean="0">
                              <a:solidFill>
                                <a:srgbClr val="002060"/>
                              </a:solidFill>
                              <a:latin typeface="Cambria Math" panose="02040503050406030204" pitchFamily="18" charset="0"/>
                            </a:rPr>
                            <m:t>+</m:t>
                          </m:r>
                          <m:nary>
                            <m:naryPr>
                              <m:chr m:val="∑"/>
                              <m:subHide m:val="on"/>
                              <m:supHide m:val="on"/>
                              <m:ctrlPr>
                                <a:rPr lang="en-US" sz="2800" b="0" i="1" smtClean="0">
                                  <a:solidFill>
                                    <a:srgbClr val="002060"/>
                                  </a:solidFill>
                                  <a:latin typeface="Cambria Math" panose="02040503050406030204" pitchFamily="18" charset="0"/>
                                </a:rPr>
                              </m:ctrlPr>
                            </m:naryPr>
                            <m:sub/>
                            <m:sup/>
                            <m:e>
                              <m:d>
                                <m:dPr>
                                  <m:ctrlPr>
                                    <a:rPr lang="en-US" sz="2800" b="0" i="1" smtClean="0">
                                      <a:solidFill>
                                        <a:srgbClr val="002060"/>
                                      </a:solidFill>
                                      <a:latin typeface="Cambria Math" panose="02040503050406030204" pitchFamily="18" charset="0"/>
                                    </a:rPr>
                                  </m:ctrlPr>
                                </m:dPr>
                                <m:e>
                                  <m:r>
                                    <a:rPr lang="en-US" sz="2800" b="0" i="1" smtClean="0">
                                      <a:solidFill>
                                        <a:srgbClr val="002060"/>
                                      </a:solidFill>
                                      <a:latin typeface="Cambria Math" panose="02040503050406030204" pitchFamily="18" charset="0"/>
                                    </a:rPr>
                                    <m:t>1−</m:t>
                                  </m:r>
                                  <m:func>
                                    <m:funcPr>
                                      <m:ctrlPr>
                                        <a:rPr lang="en-US" sz="2800" b="0" i="1" smtClean="0">
                                          <a:solidFill>
                                            <a:srgbClr val="002060"/>
                                          </a:solidFill>
                                          <a:latin typeface="Cambria Math" panose="02040503050406030204" pitchFamily="18" charset="0"/>
                                        </a:rPr>
                                      </m:ctrlPr>
                                    </m:funcPr>
                                    <m:fName>
                                      <m:r>
                                        <m:rPr>
                                          <m:sty m:val="p"/>
                                        </m:rPr>
                                        <a:rPr lang="en-US" sz="2800" b="0" i="0" smtClean="0">
                                          <a:solidFill>
                                            <a:srgbClr val="002060"/>
                                          </a:solidFill>
                                          <a:latin typeface="Cambria Math" panose="02040503050406030204" pitchFamily="18" charset="0"/>
                                        </a:rPr>
                                        <m:t>cos</m:t>
                                      </m:r>
                                    </m:fName>
                                    <m:e>
                                      <m:r>
                                        <a:rPr lang="en-US" sz="2800" b="0" i="1" smtClean="0">
                                          <a:solidFill>
                                            <a:srgbClr val="002060"/>
                                          </a:solidFill>
                                          <a:latin typeface="Cambria Math" panose="02040503050406030204" pitchFamily="18" charset="0"/>
                                          <a:ea typeface="Cambria Math" panose="02040503050406030204" pitchFamily="18" charset="0"/>
                                        </a:rPr>
                                        <m:t>𝜑</m:t>
                                      </m:r>
                                    </m:e>
                                  </m:func>
                                </m:e>
                              </m:d>
                              <m:sSup>
                                <m:sSupPr>
                                  <m:ctrlPr>
                                    <a:rPr lang="en-US" sz="2800" b="0" i="1" smtClean="0">
                                      <a:solidFill>
                                        <a:srgbClr val="002060"/>
                                      </a:solidFill>
                                      <a:latin typeface="Cambria Math" panose="02040503050406030204" pitchFamily="18" charset="0"/>
                                    </a:rPr>
                                  </m:ctrlPr>
                                </m:sSupPr>
                                <m:e>
                                  <m:r>
                                    <a:rPr lang="en-US" sz="2800" b="0" i="1" smtClean="0">
                                      <a:solidFill>
                                        <a:srgbClr val="002060"/>
                                      </a:solidFill>
                                      <a:latin typeface="Cambria Math" panose="02040503050406030204" pitchFamily="18" charset="0"/>
                                    </a:rPr>
                                    <m:t>𝑎</m:t>
                                  </m:r>
                                </m:e>
                                <m:sup>
                                  <m:r>
                                    <a:rPr lang="en-US" sz="2800" b="0" i="1" smtClean="0">
                                      <a:solidFill>
                                        <a:srgbClr val="002060"/>
                                      </a:solidFill>
                                      <a:latin typeface="Cambria Math" panose="02040503050406030204" pitchFamily="18" charset="0"/>
                                      <a:ea typeface="Cambria Math" panose="02040503050406030204" pitchFamily="18" charset="0"/>
                                    </a:rPr>
                                    <m:t>†</m:t>
                                  </m:r>
                                </m:sup>
                              </m:sSup>
                              <m:sSup>
                                <m:sSupPr>
                                  <m:ctrlPr>
                                    <a:rPr lang="en-US" sz="2800" b="0" i="1" smtClean="0">
                                      <a:solidFill>
                                        <a:srgbClr val="002060"/>
                                      </a:solidFill>
                                      <a:latin typeface="Cambria Math" panose="02040503050406030204" pitchFamily="18" charset="0"/>
                                    </a:rPr>
                                  </m:ctrlPr>
                                </m:sSupPr>
                                <m:e>
                                  <m:r>
                                    <a:rPr lang="en-US" sz="2800" b="0" i="1" smtClean="0">
                                      <a:solidFill>
                                        <a:srgbClr val="002060"/>
                                      </a:solidFill>
                                      <a:latin typeface="Cambria Math" panose="02040503050406030204" pitchFamily="18" charset="0"/>
                                    </a:rPr>
                                    <m:t>𝑎</m:t>
                                  </m:r>
                                </m:e>
                                <m:sup>
                                  <m:r>
                                    <a:rPr lang="en-US" sz="2800" b="0" i="1" smtClean="0">
                                      <a:solidFill>
                                        <a:srgbClr val="002060"/>
                                      </a:solidFill>
                                      <a:latin typeface="Cambria Math" panose="02040503050406030204" pitchFamily="18" charset="0"/>
                                      <a:ea typeface="Cambria Math" panose="02040503050406030204" pitchFamily="18" charset="0"/>
                                    </a:rPr>
                                    <m:t>†</m:t>
                                  </m:r>
                                </m:sup>
                              </m:sSup>
                              <m:r>
                                <a:rPr lang="en-US" sz="2800" b="0" i="1" smtClean="0">
                                  <a:solidFill>
                                    <a:srgbClr val="002060"/>
                                  </a:solidFill>
                                  <a:latin typeface="Cambria Math" panose="02040503050406030204" pitchFamily="18" charset="0"/>
                                </a:rPr>
                                <m:t>𝑎𝑎</m:t>
                              </m:r>
                            </m:e>
                          </m:nary>
                        </m:e>
                      </m:nary>
                    </m:oMath>
                  </m:oMathPara>
                </a14:m>
                <a:endParaRPr lang="en-US" sz="2800" dirty="0"/>
              </a:p>
            </p:txBody>
          </p:sp>
        </mc:Choice>
        <mc:Fallback xmlns="">
          <p:sp>
            <p:nvSpPr>
              <p:cNvPr id="13" name="TextBox 12">
                <a:extLst>
                  <a:ext uri="{FF2B5EF4-FFF2-40B4-BE49-F238E27FC236}">
                    <a16:creationId xmlns:a16="http://schemas.microsoft.com/office/drawing/2014/main" id="{87DD2839-8E43-8D42-B8BD-0EB1CC94DC91}"/>
                  </a:ext>
                </a:extLst>
              </p:cNvPr>
              <p:cNvSpPr txBox="1">
                <a:spLocks noRot="1" noChangeAspect="1" noMove="1" noResize="1" noEditPoints="1" noAdjustHandles="1" noChangeArrowheads="1" noChangeShapeType="1" noTextEdit="1"/>
              </p:cNvSpPr>
              <p:nvPr/>
            </p:nvSpPr>
            <p:spPr>
              <a:xfrm>
                <a:off x="1629291" y="2709956"/>
                <a:ext cx="5930791" cy="1135567"/>
              </a:xfrm>
              <a:prstGeom prst="rect">
                <a:avLst/>
              </a:prstGeom>
              <a:blipFill>
                <a:blip r:embed="rId3"/>
                <a:stretch>
                  <a:fillRect l="-7692" t="-131111" b="-183333"/>
                </a:stretch>
              </a:blipFill>
            </p:spPr>
            <p:txBody>
              <a:bodyPr/>
              <a:lstStyle/>
              <a:p>
                <a:r>
                  <a:rPr lang="en-US">
                    <a:noFill/>
                  </a:rPr>
                  <a:t> </a:t>
                </a:r>
              </a:p>
            </p:txBody>
          </p:sp>
        </mc:Fallback>
      </mc:AlternateContent>
      <p:sp>
        <p:nvSpPr>
          <p:cNvPr id="14" name="Right Brace 13">
            <a:extLst>
              <a:ext uri="{FF2B5EF4-FFF2-40B4-BE49-F238E27FC236}">
                <a16:creationId xmlns:a16="http://schemas.microsoft.com/office/drawing/2014/main" id="{0DBCC5F3-B8B6-2344-B270-12BDA1C1EA66}"/>
              </a:ext>
            </a:extLst>
          </p:cNvPr>
          <p:cNvSpPr/>
          <p:nvPr/>
        </p:nvSpPr>
        <p:spPr>
          <a:xfrm rot="5400000">
            <a:off x="2967637" y="3067400"/>
            <a:ext cx="155448" cy="146304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Right Brace 15">
            <a:extLst>
              <a:ext uri="{FF2B5EF4-FFF2-40B4-BE49-F238E27FC236}">
                <a16:creationId xmlns:a16="http://schemas.microsoft.com/office/drawing/2014/main" id="{0F6EDB40-E845-8D41-ACB2-1B1BFADCF092}"/>
              </a:ext>
            </a:extLst>
          </p:cNvPr>
          <p:cNvSpPr/>
          <p:nvPr/>
        </p:nvSpPr>
        <p:spPr>
          <a:xfrm rot="5400000">
            <a:off x="5651254" y="2110053"/>
            <a:ext cx="155448" cy="338328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5BFB8D6D-427A-D443-A497-D1B7C89834A8}"/>
              </a:ext>
            </a:extLst>
          </p:cNvPr>
          <p:cNvSpPr txBox="1"/>
          <p:nvPr/>
        </p:nvSpPr>
        <p:spPr>
          <a:xfrm>
            <a:off x="2286631" y="3920916"/>
            <a:ext cx="1524776" cy="646331"/>
          </a:xfrm>
          <a:prstGeom prst="rect">
            <a:avLst/>
          </a:prstGeom>
          <a:solidFill>
            <a:srgbClr val="FFFF00"/>
          </a:solidFill>
        </p:spPr>
        <p:txBody>
          <a:bodyPr wrap="none" rtlCol="0">
            <a:spAutoFit/>
          </a:bodyPr>
          <a:lstStyle/>
          <a:p>
            <a:pPr marL="285750" indent="-285750">
              <a:buFont typeface="Symbol" pitchFamily="2" charset="2"/>
              <a:buChar char="n"/>
            </a:pPr>
            <a:r>
              <a:rPr lang="en-US" dirty="0">
                <a:latin typeface="Times New Roman" panose="02020603050405020304" pitchFamily="18" charset="0"/>
                <a:cs typeface="Times New Roman" panose="02020603050405020304" pitchFamily="18" charset="0"/>
              </a:rPr>
              <a:t>oscillations</a:t>
            </a:r>
          </a:p>
          <a:p>
            <a:pPr algn="ctr"/>
            <a:r>
              <a:rPr lang="en-US" dirty="0">
                <a:latin typeface="Times New Roman" panose="02020603050405020304" pitchFamily="18" charset="0"/>
                <a:cs typeface="Times New Roman" panose="02020603050405020304" pitchFamily="18" charset="0"/>
              </a:rPr>
              <a:t>MSW effect</a:t>
            </a:r>
            <a:endParaRPr lang="en-US" dirty="0">
              <a:latin typeface="Symbol" pitchFamily="2" charset="2"/>
            </a:endParaRPr>
          </a:p>
        </p:txBody>
      </p:sp>
      <p:sp>
        <p:nvSpPr>
          <p:cNvPr id="18" name="TextBox 17">
            <a:extLst>
              <a:ext uri="{FF2B5EF4-FFF2-40B4-BE49-F238E27FC236}">
                <a16:creationId xmlns:a16="http://schemas.microsoft.com/office/drawing/2014/main" id="{B23C729A-750D-C348-A0B0-16B230A3C11B}"/>
              </a:ext>
            </a:extLst>
          </p:cNvPr>
          <p:cNvSpPr txBox="1"/>
          <p:nvPr/>
        </p:nvSpPr>
        <p:spPr>
          <a:xfrm>
            <a:off x="4256120" y="3940237"/>
            <a:ext cx="2935419" cy="369332"/>
          </a:xfrm>
          <a:prstGeom prst="rect">
            <a:avLst/>
          </a:prstGeom>
          <a:solidFill>
            <a:srgbClr val="FFFF00"/>
          </a:solidFill>
        </p:spPr>
        <p:txBody>
          <a:bodyPr wrap="none" rtlCol="0">
            <a:spAutoFit/>
          </a:bodyPr>
          <a:lstStyle/>
          <a:p>
            <a:r>
              <a:rPr lang="en-US" dirty="0">
                <a:latin typeface="Times New Roman" panose="02020603050405020304" pitchFamily="18" charset="0"/>
                <a:cs typeface="Times New Roman" panose="02020603050405020304" pitchFamily="18" charset="0"/>
              </a:rPr>
              <a:t>neutrino-neutrino interactions</a:t>
            </a:r>
          </a:p>
        </p:txBody>
      </p:sp>
    </p:spTree>
    <p:extLst>
      <p:ext uri="{BB962C8B-B14F-4D97-AF65-F5344CB8AC3E}">
        <p14:creationId xmlns:p14="http://schemas.microsoft.com/office/powerpoint/2010/main" val="3290637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66800"/>
            <a:ext cx="9144000" cy="4715707"/>
          </a:xfrm>
          <a:prstGeom prst="rect">
            <a:avLst/>
          </a:prstGeom>
        </p:spPr>
      </p:pic>
    </p:spTree>
    <p:extLst>
      <p:ext uri="{BB962C8B-B14F-4D97-AF65-F5344CB8AC3E}">
        <p14:creationId xmlns:p14="http://schemas.microsoft.com/office/powerpoint/2010/main" val="3712511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754C7-A306-1E5F-F1B2-F8F8C560C67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6F17545-57D2-D2AA-D540-1F42B39BF393}"/>
                  </a:ext>
                </a:extLst>
              </p:cNvPr>
              <p:cNvSpPr txBox="1"/>
              <p:nvPr/>
            </p:nvSpPr>
            <p:spPr>
              <a:xfrm>
                <a:off x="2571008" y="1680358"/>
                <a:ext cx="3374129" cy="819263"/>
              </a:xfrm>
              <a:prstGeom prst="rect">
                <a:avLst/>
              </a:prstGeom>
              <a:solidFill>
                <a:schemeClr val="accent6">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002060"/>
                              </a:solidFill>
                              <a:latin typeface="Cambria Math" panose="02040503050406030204" pitchFamily="18" charset="0"/>
                            </a:rPr>
                          </m:ctrlPr>
                        </m:fPr>
                        <m:num>
                          <m:r>
                            <a:rPr lang="en-US" sz="2800" i="1" smtClean="0">
                              <a:solidFill>
                                <a:srgbClr val="002060"/>
                              </a:solidFill>
                              <a:latin typeface="Cambria Math" panose="02040503050406030204" pitchFamily="18" charset="0"/>
                              <a:ea typeface="Cambria Math" panose="02040503050406030204" pitchFamily="18" charset="0"/>
                            </a:rPr>
                            <m:t>𝜕𝜌</m:t>
                          </m:r>
                        </m:num>
                        <m:den>
                          <m:r>
                            <a:rPr lang="en-US" sz="2800" i="1" smtClean="0">
                              <a:solidFill>
                                <a:srgbClr val="002060"/>
                              </a:solidFill>
                              <a:latin typeface="Cambria Math" panose="02040503050406030204" pitchFamily="18" charset="0"/>
                              <a:ea typeface="Cambria Math" panose="02040503050406030204" pitchFamily="18" charset="0"/>
                            </a:rPr>
                            <m:t>𝜕</m:t>
                          </m:r>
                          <m:r>
                            <a:rPr lang="en-US" sz="2800" b="0" i="1" smtClean="0">
                              <a:solidFill>
                                <a:srgbClr val="002060"/>
                              </a:solidFill>
                              <a:latin typeface="Cambria Math" panose="02040503050406030204" pitchFamily="18" charset="0"/>
                              <a:ea typeface="Cambria Math" panose="02040503050406030204" pitchFamily="18" charset="0"/>
                            </a:rPr>
                            <m:t>𝑡</m:t>
                          </m:r>
                        </m:den>
                      </m:f>
                      <m:r>
                        <a:rPr lang="en-US" sz="2800" b="0" i="1" smtClean="0">
                          <a:solidFill>
                            <a:srgbClr val="002060"/>
                          </a:solidFill>
                          <a:latin typeface="Cambria Math" panose="02040503050406030204" pitchFamily="18" charset="0"/>
                        </a:rPr>
                        <m:t>=−</m:t>
                      </m:r>
                      <m:r>
                        <a:rPr lang="en-US" sz="2800" b="0" i="1" smtClean="0">
                          <a:solidFill>
                            <a:srgbClr val="002060"/>
                          </a:solidFill>
                          <a:latin typeface="Cambria Math" panose="02040503050406030204" pitchFamily="18" charset="0"/>
                        </a:rPr>
                        <m:t>𝑖</m:t>
                      </m:r>
                      <m:d>
                        <m:dPr>
                          <m:begChr m:val="["/>
                          <m:endChr m:val="]"/>
                          <m:ctrlPr>
                            <a:rPr lang="en-US" sz="2800" b="0" i="1" smtClean="0">
                              <a:solidFill>
                                <a:srgbClr val="002060"/>
                              </a:solidFill>
                              <a:latin typeface="Cambria Math" panose="02040503050406030204" pitchFamily="18" charset="0"/>
                            </a:rPr>
                          </m:ctrlPr>
                        </m:dPr>
                        <m:e>
                          <m:r>
                            <a:rPr lang="en-US" sz="2800" b="0" i="1" smtClean="0">
                              <a:solidFill>
                                <a:srgbClr val="002060"/>
                              </a:solidFill>
                              <a:latin typeface="Cambria Math" panose="02040503050406030204" pitchFamily="18" charset="0"/>
                            </a:rPr>
                            <m:t>𝐻</m:t>
                          </m:r>
                          <m:r>
                            <a:rPr lang="en-US" sz="2800" b="0" i="1" smtClean="0">
                              <a:solidFill>
                                <a:srgbClr val="002060"/>
                              </a:solidFill>
                              <a:latin typeface="Cambria Math" panose="02040503050406030204" pitchFamily="18" charset="0"/>
                            </a:rPr>
                            <m:t>,</m:t>
                          </m:r>
                          <m:r>
                            <a:rPr lang="en-US" sz="2800" b="0" i="1" smtClean="0">
                              <a:solidFill>
                                <a:srgbClr val="002060"/>
                              </a:solidFill>
                              <a:latin typeface="Cambria Math" panose="02040503050406030204" pitchFamily="18" charset="0"/>
                              <a:ea typeface="Cambria Math" panose="02040503050406030204" pitchFamily="18" charset="0"/>
                            </a:rPr>
                            <m:t>𝜌</m:t>
                          </m:r>
                        </m:e>
                      </m:d>
                      <m:r>
                        <a:rPr lang="en-US" sz="2800" b="0" i="1" smtClean="0">
                          <a:solidFill>
                            <a:srgbClr val="002060"/>
                          </a:solidFill>
                          <a:latin typeface="Cambria Math" panose="02040503050406030204" pitchFamily="18" charset="0"/>
                        </a:rPr>
                        <m:t>+</m:t>
                      </m:r>
                      <m:r>
                        <a:rPr lang="en-US" sz="2800" b="0" i="1" smtClean="0">
                          <a:solidFill>
                            <a:srgbClr val="002060"/>
                          </a:solidFill>
                          <a:latin typeface="Cambria Math" panose="02040503050406030204" pitchFamily="18" charset="0"/>
                        </a:rPr>
                        <m:t>𝐶</m:t>
                      </m:r>
                      <m:r>
                        <a:rPr lang="en-US" sz="2800" b="0" i="1" smtClean="0">
                          <a:solidFill>
                            <a:srgbClr val="002060"/>
                          </a:solidFill>
                          <a:latin typeface="Cambria Math" panose="02040503050406030204" pitchFamily="18" charset="0"/>
                        </a:rPr>
                        <m:t>(</m:t>
                      </m:r>
                      <m:r>
                        <a:rPr lang="en-US" sz="2800" b="0" i="1" smtClean="0">
                          <a:solidFill>
                            <a:srgbClr val="002060"/>
                          </a:solidFill>
                          <a:latin typeface="Cambria Math" panose="02040503050406030204" pitchFamily="18" charset="0"/>
                          <a:ea typeface="Cambria Math" panose="02040503050406030204" pitchFamily="18" charset="0"/>
                        </a:rPr>
                        <m:t>𝜌</m:t>
                      </m:r>
                      <m:r>
                        <a:rPr lang="en-US" sz="2800" b="0" i="1" smtClean="0">
                          <a:solidFill>
                            <a:srgbClr val="002060"/>
                          </a:solidFill>
                          <a:latin typeface="Cambria Math" panose="02040503050406030204" pitchFamily="18" charset="0"/>
                          <a:ea typeface="Cambria Math" panose="02040503050406030204" pitchFamily="18" charset="0"/>
                        </a:rPr>
                        <m:t>)</m:t>
                      </m:r>
                    </m:oMath>
                  </m:oMathPara>
                </a14:m>
                <a:endParaRPr lang="en-US" sz="2800" dirty="0"/>
              </a:p>
            </p:txBody>
          </p:sp>
        </mc:Choice>
        <mc:Fallback xmlns="">
          <p:sp>
            <p:nvSpPr>
              <p:cNvPr id="2" name="TextBox 1">
                <a:extLst>
                  <a:ext uri="{FF2B5EF4-FFF2-40B4-BE49-F238E27FC236}">
                    <a16:creationId xmlns:a16="http://schemas.microsoft.com/office/drawing/2014/main" id="{71A6A8EF-D66B-3D4B-AF7E-3413586F331B}"/>
                  </a:ext>
                </a:extLst>
              </p:cNvPr>
              <p:cNvSpPr txBox="1">
                <a:spLocks noRot="1" noChangeAspect="1" noMove="1" noResize="1" noEditPoints="1" noAdjustHandles="1" noChangeArrowheads="1" noChangeShapeType="1" noTextEdit="1"/>
              </p:cNvSpPr>
              <p:nvPr/>
            </p:nvSpPr>
            <p:spPr>
              <a:xfrm>
                <a:off x="2571008" y="1680358"/>
                <a:ext cx="3374129" cy="819263"/>
              </a:xfrm>
              <a:prstGeom prst="rect">
                <a:avLst/>
              </a:prstGeom>
              <a:blipFill>
                <a:blip r:embed="rId2"/>
                <a:stretch>
                  <a:fillRect l="-3371" t="-3077" r="-2996" b="-13846"/>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725BDE0F-ED2B-1F74-61F0-79620315D623}"/>
              </a:ext>
            </a:extLst>
          </p:cNvPr>
          <p:cNvSpPr txBox="1"/>
          <p:nvPr/>
        </p:nvSpPr>
        <p:spPr>
          <a:xfrm>
            <a:off x="356259" y="3277590"/>
            <a:ext cx="8633361" cy="369332"/>
          </a:xfrm>
          <a:prstGeom prst="rect">
            <a:avLst/>
          </a:prstGeom>
          <a:noFill/>
        </p:spPr>
        <p:txBody>
          <a:bodyPr wrap="square" rtlCol="0">
            <a:spAutoFit/>
          </a:bodyPr>
          <a:lstStyle/>
          <a:p>
            <a:r>
              <a:rPr lang="en-US" dirty="0">
                <a:solidFill>
                  <a:srgbClr val="FF0000"/>
                </a:solidFill>
                <a:latin typeface="Comic Sans MS" panose="030F0902030302020204" pitchFamily="66" charset="0"/>
              </a:rPr>
              <a:t>H = neutrinos</a:t>
            </a:r>
          </a:p>
        </p:txBody>
      </p:sp>
      <p:sp>
        <p:nvSpPr>
          <p:cNvPr id="4" name="TextBox 3">
            <a:extLst>
              <a:ext uri="{FF2B5EF4-FFF2-40B4-BE49-F238E27FC236}">
                <a16:creationId xmlns:a16="http://schemas.microsoft.com/office/drawing/2014/main" id="{20A1569B-9EB7-7DD5-DB8D-E9FF0C56093A}"/>
              </a:ext>
            </a:extLst>
          </p:cNvPr>
          <p:cNvSpPr txBox="1"/>
          <p:nvPr/>
        </p:nvSpPr>
        <p:spPr>
          <a:xfrm>
            <a:off x="475014" y="5070764"/>
            <a:ext cx="1608133" cy="369332"/>
          </a:xfrm>
          <a:prstGeom prst="rect">
            <a:avLst/>
          </a:prstGeom>
          <a:noFill/>
        </p:spPr>
        <p:txBody>
          <a:bodyPr wrap="none" rtlCol="0">
            <a:spAutoFit/>
          </a:bodyPr>
          <a:lstStyle/>
          <a:p>
            <a:r>
              <a:rPr lang="en-US" dirty="0">
                <a:solidFill>
                  <a:srgbClr val="002060"/>
                </a:solidFill>
                <a:latin typeface="Comic Sans MS" panose="030F0902030302020204" pitchFamily="66" charset="0"/>
              </a:rPr>
              <a:t>C = collisions </a:t>
            </a:r>
          </a:p>
        </p:txBody>
      </p:sp>
    </p:spTree>
    <p:extLst>
      <p:ext uri="{BB962C8B-B14F-4D97-AF65-F5344CB8AC3E}">
        <p14:creationId xmlns:p14="http://schemas.microsoft.com/office/powerpoint/2010/main" val="4272006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EA9D7-287D-34E8-4A8D-E30182691FF4}"/>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A5A2891-CD8E-D8AE-91B2-6D88C264E770}"/>
                  </a:ext>
                </a:extLst>
              </p:cNvPr>
              <p:cNvSpPr txBox="1"/>
              <p:nvPr/>
            </p:nvSpPr>
            <p:spPr>
              <a:xfrm>
                <a:off x="2571008" y="1680358"/>
                <a:ext cx="3374129" cy="819263"/>
              </a:xfrm>
              <a:prstGeom prst="rect">
                <a:avLst/>
              </a:prstGeom>
              <a:solidFill>
                <a:schemeClr val="accent6">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002060"/>
                              </a:solidFill>
                              <a:latin typeface="Cambria Math" panose="02040503050406030204" pitchFamily="18" charset="0"/>
                            </a:rPr>
                          </m:ctrlPr>
                        </m:fPr>
                        <m:num>
                          <m:r>
                            <a:rPr lang="en-US" sz="2800" i="1" smtClean="0">
                              <a:solidFill>
                                <a:srgbClr val="002060"/>
                              </a:solidFill>
                              <a:latin typeface="Cambria Math" panose="02040503050406030204" pitchFamily="18" charset="0"/>
                              <a:ea typeface="Cambria Math" panose="02040503050406030204" pitchFamily="18" charset="0"/>
                            </a:rPr>
                            <m:t>𝜕𝜌</m:t>
                          </m:r>
                        </m:num>
                        <m:den>
                          <m:r>
                            <a:rPr lang="en-US" sz="2800" i="1" smtClean="0">
                              <a:solidFill>
                                <a:srgbClr val="002060"/>
                              </a:solidFill>
                              <a:latin typeface="Cambria Math" panose="02040503050406030204" pitchFamily="18" charset="0"/>
                              <a:ea typeface="Cambria Math" panose="02040503050406030204" pitchFamily="18" charset="0"/>
                            </a:rPr>
                            <m:t>𝜕</m:t>
                          </m:r>
                          <m:r>
                            <a:rPr lang="en-US" sz="2800" b="0" i="1" smtClean="0">
                              <a:solidFill>
                                <a:srgbClr val="002060"/>
                              </a:solidFill>
                              <a:latin typeface="Cambria Math" panose="02040503050406030204" pitchFamily="18" charset="0"/>
                              <a:ea typeface="Cambria Math" panose="02040503050406030204" pitchFamily="18" charset="0"/>
                            </a:rPr>
                            <m:t>𝑡</m:t>
                          </m:r>
                        </m:den>
                      </m:f>
                      <m:r>
                        <a:rPr lang="en-US" sz="2800" b="0" i="1" smtClean="0">
                          <a:solidFill>
                            <a:srgbClr val="002060"/>
                          </a:solidFill>
                          <a:latin typeface="Cambria Math" panose="02040503050406030204" pitchFamily="18" charset="0"/>
                        </a:rPr>
                        <m:t>=−</m:t>
                      </m:r>
                      <m:r>
                        <a:rPr lang="en-US" sz="2800" b="0" i="1" smtClean="0">
                          <a:solidFill>
                            <a:srgbClr val="002060"/>
                          </a:solidFill>
                          <a:latin typeface="Cambria Math" panose="02040503050406030204" pitchFamily="18" charset="0"/>
                        </a:rPr>
                        <m:t>𝑖</m:t>
                      </m:r>
                      <m:d>
                        <m:dPr>
                          <m:begChr m:val="["/>
                          <m:endChr m:val="]"/>
                          <m:ctrlPr>
                            <a:rPr lang="en-US" sz="2800" b="0" i="1" smtClean="0">
                              <a:solidFill>
                                <a:srgbClr val="002060"/>
                              </a:solidFill>
                              <a:latin typeface="Cambria Math" panose="02040503050406030204" pitchFamily="18" charset="0"/>
                            </a:rPr>
                          </m:ctrlPr>
                        </m:dPr>
                        <m:e>
                          <m:r>
                            <a:rPr lang="en-US" sz="2800" b="0" i="1" smtClean="0">
                              <a:solidFill>
                                <a:srgbClr val="002060"/>
                              </a:solidFill>
                              <a:latin typeface="Cambria Math" panose="02040503050406030204" pitchFamily="18" charset="0"/>
                            </a:rPr>
                            <m:t>𝐻</m:t>
                          </m:r>
                          <m:r>
                            <a:rPr lang="en-US" sz="2800" b="0" i="1" smtClean="0">
                              <a:solidFill>
                                <a:srgbClr val="002060"/>
                              </a:solidFill>
                              <a:latin typeface="Cambria Math" panose="02040503050406030204" pitchFamily="18" charset="0"/>
                            </a:rPr>
                            <m:t>,</m:t>
                          </m:r>
                          <m:r>
                            <a:rPr lang="en-US" sz="2800" b="0" i="1" smtClean="0">
                              <a:solidFill>
                                <a:srgbClr val="002060"/>
                              </a:solidFill>
                              <a:latin typeface="Cambria Math" panose="02040503050406030204" pitchFamily="18" charset="0"/>
                              <a:ea typeface="Cambria Math" panose="02040503050406030204" pitchFamily="18" charset="0"/>
                            </a:rPr>
                            <m:t>𝜌</m:t>
                          </m:r>
                        </m:e>
                      </m:d>
                      <m:r>
                        <a:rPr lang="en-US" sz="2800" b="0" i="1" smtClean="0">
                          <a:solidFill>
                            <a:srgbClr val="002060"/>
                          </a:solidFill>
                          <a:latin typeface="Cambria Math" panose="02040503050406030204" pitchFamily="18" charset="0"/>
                        </a:rPr>
                        <m:t>+</m:t>
                      </m:r>
                      <m:r>
                        <a:rPr lang="en-US" sz="2800" b="0" i="1" smtClean="0">
                          <a:solidFill>
                            <a:srgbClr val="002060"/>
                          </a:solidFill>
                          <a:latin typeface="Cambria Math" panose="02040503050406030204" pitchFamily="18" charset="0"/>
                        </a:rPr>
                        <m:t>𝐶</m:t>
                      </m:r>
                      <m:r>
                        <a:rPr lang="en-US" sz="2800" b="0" i="1" smtClean="0">
                          <a:solidFill>
                            <a:srgbClr val="002060"/>
                          </a:solidFill>
                          <a:latin typeface="Cambria Math" panose="02040503050406030204" pitchFamily="18" charset="0"/>
                        </a:rPr>
                        <m:t>(</m:t>
                      </m:r>
                      <m:r>
                        <a:rPr lang="en-US" sz="2800" b="0" i="1" smtClean="0">
                          <a:solidFill>
                            <a:srgbClr val="002060"/>
                          </a:solidFill>
                          <a:latin typeface="Cambria Math" panose="02040503050406030204" pitchFamily="18" charset="0"/>
                          <a:ea typeface="Cambria Math" panose="02040503050406030204" pitchFamily="18" charset="0"/>
                        </a:rPr>
                        <m:t>𝜌</m:t>
                      </m:r>
                      <m:r>
                        <a:rPr lang="en-US" sz="2800" b="0" i="1" smtClean="0">
                          <a:solidFill>
                            <a:srgbClr val="002060"/>
                          </a:solidFill>
                          <a:latin typeface="Cambria Math" panose="02040503050406030204" pitchFamily="18" charset="0"/>
                          <a:ea typeface="Cambria Math" panose="02040503050406030204" pitchFamily="18" charset="0"/>
                        </a:rPr>
                        <m:t>)</m:t>
                      </m:r>
                    </m:oMath>
                  </m:oMathPara>
                </a14:m>
                <a:endParaRPr lang="en-US" sz="2800" dirty="0"/>
              </a:p>
            </p:txBody>
          </p:sp>
        </mc:Choice>
        <mc:Fallback xmlns="">
          <p:sp>
            <p:nvSpPr>
              <p:cNvPr id="2" name="TextBox 1">
                <a:extLst>
                  <a:ext uri="{FF2B5EF4-FFF2-40B4-BE49-F238E27FC236}">
                    <a16:creationId xmlns:a16="http://schemas.microsoft.com/office/drawing/2014/main" id="{71A6A8EF-D66B-3D4B-AF7E-3413586F331B}"/>
                  </a:ext>
                </a:extLst>
              </p:cNvPr>
              <p:cNvSpPr txBox="1">
                <a:spLocks noRot="1" noChangeAspect="1" noMove="1" noResize="1" noEditPoints="1" noAdjustHandles="1" noChangeArrowheads="1" noChangeShapeType="1" noTextEdit="1"/>
              </p:cNvSpPr>
              <p:nvPr/>
            </p:nvSpPr>
            <p:spPr>
              <a:xfrm>
                <a:off x="2571008" y="1680358"/>
                <a:ext cx="3374129" cy="819263"/>
              </a:xfrm>
              <a:prstGeom prst="rect">
                <a:avLst/>
              </a:prstGeom>
              <a:blipFill>
                <a:blip r:embed="rId2"/>
                <a:stretch>
                  <a:fillRect l="-3371" t="-3077" r="-2996" b="-13846"/>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9DA4B583-BFFA-301C-AECB-6373CFC8AFF7}"/>
              </a:ext>
            </a:extLst>
          </p:cNvPr>
          <p:cNvSpPr txBox="1"/>
          <p:nvPr/>
        </p:nvSpPr>
        <p:spPr>
          <a:xfrm>
            <a:off x="356259" y="3277590"/>
            <a:ext cx="8633361" cy="923330"/>
          </a:xfrm>
          <a:prstGeom prst="rect">
            <a:avLst/>
          </a:prstGeom>
          <a:noFill/>
        </p:spPr>
        <p:txBody>
          <a:bodyPr wrap="square" rtlCol="0">
            <a:spAutoFit/>
          </a:bodyPr>
          <a:lstStyle/>
          <a:p>
            <a:r>
              <a:rPr lang="en-US" dirty="0">
                <a:solidFill>
                  <a:srgbClr val="FF0000"/>
                </a:solidFill>
                <a:latin typeface="Comic Sans MS" panose="030F0902030302020204" pitchFamily="66" charset="0"/>
              </a:rPr>
              <a:t>H = neutrino mixing </a:t>
            </a:r>
          </a:p>
          <a:p>
            <a:pPr algn="ctr"/>
            <a:r>
              <a:rPr lang="en-US" dirty="0">
                <a:solidFill>
                  <a:srgbClr val="FF0000"/>
                </a:solidFill>
                <a:latin typeface="Comic Sans MS" panose="030F0902030302020204" pitchFamily="66" charset="0"/>
              </a:rPr>
              <a:t>    + forward scattering of neutrinos off other background particles (MSW)                + forward scattering of neutrinos off each other</a:t>
            </a:r>
          </a:p>
        </p:txBody>
      </p:sp>
      <p:sp>
        <p:nvSpPr>
          <p:cNvPr id="4" name="TextBox 3">
            <a:extLst>
              <a:ext uri="{FF2B5EF4-FFF2-40B4-BE49-F238E27FC236}">
                <a16:creationId xmlns:a16="http://schemas.microsoft.com/office/drawing/2014/main" id="{550F1D8F-EEAA-EB73-B228-775A24ABBE89}"/>
              </a:ext>
            </a:extLst>
          </p:cNvPr>
          <p:cNvSpPr txBox="1"/>
          <p:nvPr/>
        </p:nvSpPr>
        <p:spPr>
          <a:xfrm>
            <a:off x="475014" y="5070764"/>
            <a:ext cx="1608133" cy="369332"/>
          </a:xfrm>
          <a:prstGeom prst="rect">
            <a:avLst/>
          </a:prstGeom>
          <a:noFill/>
        </p:spPr>
        <p:txBody>
          <a:bodyPr wrap="none" rtlCol="0">
            <a:spAutoFit/>
          </a:bodyPr>
          <a:lstStyle/>
          <a:p>
            <a:r>
              <a:rPr lang="en-US" dirty="0">
                <a:solidFill>
                  <a:srgbClr val="002060"/>
                </a:solidFill>
                <a:latin typeface="Comic Sans MS" panose="030F0902030302020204" pitchFamily="66" charset="0"/>
              </a:rPr>
              <a:t>C = collisions </a:t>
            </a:r>
          </a:p>
        </p:txBody>
      </p:sp>
    </p:spTree>
    <p:extLst>
      <p:ext uri="{BB962C8B-B14F-4D97-AF65-F5344CB8AC3E}">
        <p14:creationId xmlns:p14="http://schemas.microsoft.com/office/powerpoint/2010/main" val="203729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a:spLocks noChangeAspect="1"/>
          </p:cNvSpPr>
          <p:nvPr/>
        </p:nvSpPr>
        <p:spPr>
          <a:xfrm>
            <a:off x="1514332" y="1245521"/>
            <a:ext cx="594359" cy="59435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Symbol" charset="2"/>
                <a:cs typeface="Symbol" charset="2"/>
              </a:rPr>
              <a:t>n</a:t>
            </a:r>
            <a:r>
              <a:rPr lang="en-US" sz="2000" baseline="-25000" dirty="0">
                <a:cs typeface="Symbol" charset="2"/>
              </a:rPr>
              <a:t>e</a:t>
            </a:r>
            <a:endParaRPr lang="en-US" sz="2000" dirty="0">
              <a:latin typeface="Symbol" charset="2"/>
              <a:cs typeface="Symbol" charset="2"/>
            </a:endParaRPr>
          </a:p>
        </p:txBody>
      </p:sp>
      <p:sp>
        <p:nvSpPr>
          <p:cNvPr id="3" name="Oval 2"/>
          <p:cNvSpPr>
            <a:spLocks noChangeAspect="1"/>
          </p:cNvSpPr>
          <p:nvPr/>
        </p:nvSpPr>
        <p:spPr>
          <a:xfrm>
            <a:off x="2900144" y="1251389"/>
            <a:ext cx="594359" cy="594359"/>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Symbol" charset="2"/>
                <a:cs typeface="Symbol" charset="2"/>
              </a:rPr>
              <a:t>n</a:t>
            </a:r>
            <a:r>
              <a:rPr lang="en-US" sz="2000" baseline="-25000" dirty="0">
                <a:latin typeface="Symbol" charset="2"/>
                <a:cs typeface="Symbol" charset="2"/>
              </a:rPr>
              <a:t>m</a:t>
            </a:r>
            <a:endParaRPr lang="en-US" sz="2000" dirty="0">
              <a:latin typeface="Symbol" charset="2"/>
              <a:cs typeface="Symbol" charset="2"/>
            </a:endParaRPr>
          </a:p>
        </p:txBody>
      </p:sp>
      <p:sp>
        <p:nvSpPr>
          <p:cNvPr id="4" name="Up Arrow 3"/>
          <p:cNvSpPr/>
          <p:nvPr/>
        </p:nvSpPr>
        <p:spPr>
          <a:xfrm>
            <a:off x="1746372" y="842560"/>
            <a:ext cx="155443" cy="438912"/>
          </a:xfrm>
          <a:prstGeom prst="upArrow">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Up Arrow 5"/>
          <p:cNvSpPr/>
          <p:nvPr/>
        </p:nvSpPr>
        <p:spPr>
          <a:xfrm flipV="1">
            <a:off x="3119972" y="1825308"/>
            <a:ext cx="155443" cy="438912"/>
          </a:xfrm>
          <a:prstGeom prst="up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147961" y="305275"/>
            <a:ext cx="3001190" cy="400110"/>
          </a:xfrm>
          <a:prstGeom prst="rect">
            <a:avLst/>
          </a:prstGeom>
          <a:solidFill>
            <a:srgbClr val="FFFF00"/>
          </a:solidFill>
        </p:spPr>
        <p:txBody>
          <a:bodyPr wrap="none" rtlCol="0">
            <a:spAutoFit/>
          </a:bodyPr>
          <a:lstStyle/>
          <a:p>
            <a:pPr algn="ctr"/>
            <a:r>
              <a:rPr lang="en-US" sz="2000" dirty="0">
                <a:solidFill>
                  <a:srgbClr val="FF0000"/>
                </a:solidFill>
                <a:latin typeface="Comic Sans MS"/>
                <a:cs typeface="Comic Sans MS"/>
              </a:rPr>
              <a:t>Neutrino flavor </a:t>
            </a:r>
            <a:r>
              <a:rPr lang="en-US" sz="2000" dirty="0" err="1">
                <a:solidFill>
                  <a:srgbClr val="FF0000"/>
                </a:solidFill>
                <a:latin typeface="Comic Sans MS"/>
                <a:cs typeface="Comic Sans MS"/>
              </a:rPr>
              <a:t>isospin</a:t>
            </a:r>
            <a:endParaRPr lang="en-US" sz="2000" dirty="0">
              <a:solidFill>
                <a:srgbClr val="FF0000"/>
              </a:solidFill>
              <a:latin typeface="Comic Sans MS"/>
              <a:cs typeface="Comic Sans MS"/>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63341771"/>
              </p:ext>
            </p:extLst>
          </p:nvPr>
        </p:nvGraphicFramePr>
        <p:xfrm>
          <a:off x="5377040" y="165209"/>
          <a:ext cx="2905760" cy="1480820"/>
        </p:xfrm>
        <a:graphic>
          <a:graphicData uri="http://schemas.openxmlformats.org/presentationml/2006/ole">
            <mc:AlternateContent xmlns:mc="http://schemas.openxmlformats.org/markup-compatibility/2006">
              <mc:Choice xmlns:v="urn:schemas-microsoft-com:vml" Requires="v">
                <p:oleObj name="Equation" r:id="rId2" imgW="1320800" imgH="673100" progId="Equation.3">
                  <p:embed/>
                </p:oleObj>
              </mc:Choice>
              <mc:Fallback>
                <p:oleObj name="Equation" r:id="rId2" imgW="1320800" imgH="673100" progId="Equation.3">
                  <p:embed/>
                  <p:pic>
                    <p:nvPicPr>
                      <p:cNvPr id="5" name="Object 4"/>
                      <p:cNvPicPr/>
                      <p:nvPr/>
                    </p:nvPicPr>
                    <p:blipFill>
                      <a:blip r:embed="rId3"/>
                      <a:stretch>
                        <a:fillRect/>
                      </a:stretch>
                    </p:blipFill>
                    <p:spPr>
                      <a:xfrm>
                        <a:off x="5377040" y="165209"/>
                        <a:ext cx="2905760" cy="1480820"/>
                      </a:xfrm>
                      <a:prstGeom prst="rect">
                        <a:avLst/>
                      </a:prstGeom>
                      <a:solidFill>
                        <a:srgbClr val="CCFFCC"/>
                      </a:solidFill>
                    </p:spPr>
                  </p:pic>
                </p:oleObj>
              </mc:Fallback>
            </mc:AlternateContent>
          </a:graphicData>
        </a:graphic>
      </p:graphicFrame>
      <p:sp>
        <p:nvSpPr>
          <p:cNvPr id="8" name="TextBox 7"/>
          <p:cNvSpPr txBox="1"/>
          <p:nvPr/>
        </p:nvSpPr>
        <p:spPr>
          <a:xfrm>
            <a:off x="4884975" y="1652382"/>
            <a:ext cx="3968982" cy="707886"/>
          </a:xfrm>
          <a:prstGeom prst="rect">
            <a:avLst/>
          </a:prstGeom>
          <a:solidFill>
            <a:schemeClr val="accent5">
              <a:lumMod val="20000"/>
              <a:lumOff val="80000"/>
            </a:schemeClr>
          </a:solidFill>
        </p:spPr>
        <p:txBody>
          <a:bodyPr wrap="square" rtlCol="0">
            <a:spAutoFit/>
          </a:bodyPr>
          <a:lstStyle/>
          <a:p>
            <a:pPr algn="ctr"/>
            <a:r>
              <a:rPr lang="en-US" sz="2000" dirty="0">
                <a:solidFill>
                  <a:srgbClr val="000090"/>
                </a:solidFill>
                <a:latin typeface="Comic Sans MS"/>
                <a:cs typeface="Comic Sans MS"/>
              </a:rPr>
              <a:t>These operators can be written in either mass or flavor basis</a:t>
            </a:r>
          </a:p>
        </p:txBody>
      </p:sp>
      <p:graphicFrame>
        <p:nvGraphicFramePr>
          <p:cNvPr id="15" name="Object 14">
            <a:extLst>
              <a:ext uri="{FF2B5EF4-FFF2-40B4-BE49-F238E27FC236}">
                <a16:creationId xmlns:a16="http://schemas.microsoft.com/office/drawing/2014/main" id="{1EBBEAC9-D2BC-2BE9-8061-B271EAD03BB4}"/>
              </a:ext>
            </a:extLst>
          </p:cNvPr>
          <p:cNvGraphicFramePr>
            <a:graphicFrameLocks noChangeAspect="1"/>
          </p:cNvGraphicFramePr>
          <p:nvPr>
            <p:extLst>
              <p:ext uri="{D42A27DB-BD31-4B8C-83A1-F6EECF244321}">
                <p14:modId xmlns:p14="http://schemas.microsoft.com/office/powerpoint/2010/main" val="1219348585"/>
              </p:ext>
            </p:extLst>
          </p:nvPr>
        </p:nvGraphicFramePr>
        <p:xfrm>
          <a:off x="100044" y="2935675"/>
          <a:ext cx="8938768" cy="1588516"/>
        </p:xfrm>
        <a:graphic>
          <a:graphicData uri="http://schemas.openxmlformats.org/presentationml/2006/ole">
            <mc:AlternateContent xmlns:mc="http://schemas.openxmlformats.org/markup-compatibility/2006">
              <mc:Choice xmlns:v="urn:schemas-microsoft-com:vml" Requires="v">
                <p:oleObj name="Equation" r:id="rId4" imgW="4216400" imgH="749300" progId="Equation.3">
                  <p:embed/>
                </p:oleObj>
              </mc:Choice>
              <mc:Fallback>
                <p:oleObj name="Equation" r:id="rId4" imgW="4216400" imgH="749300" progId="Equation.3">
                  <p:embed/>
                  <p:pic>
                    <p:nvPicPr>
                      <p:cNvPr id="15" name="Object 14"/>
                      <p:cNvPicPr/>
                      <p:nvPr/>
                    </p:nvPicPr>
                    <p:blipFill>
                      <a:blip r:embed="rId5"/>
                      <a:stretch>
                        <a:fillRect/>
                      </a:stretch>
                    </p:blipFill>
                    <p:spPr>
                      <a:xfrm>
                        <a:off x="100044" y="2935675"/>
                        <a:ext cx="8938768" cy="1588516"/>
                      </a:xfrm>
                      <a:prstGeom prst="rect">
                        <a:avLst/>
                      </a:prstGeom>
                      <a:solidFill>
                        <a:srgbClr val="FFFF66"/>
                      </a:solidFill>
                    </p:spPr>
                  </p:pic>
                </p:oleObj>
              </mc:Fallback>
            </mc:AlternateContent>
          </a:graphicData>
        </a:graphic>
      </p:graphicFrame>
      <p:sp>
        <p:nvSpPr>
          <p:cNvPr id="16" name="TextBox 15">
            <a:extLst>
              <a:ext uri="{FF2B5EF4-FFF2-40B4-BE49-F238E27FC236}">
                <a16:creationId xmlns:a16="http://schemas.microsoft.com/office/drawing/2014/main" id="{53F1F1B9-0D3B-2343-4CE0-BA106D539220}"/>
              </a:ext>
            </a:extLst>
          </p:cNvPr>
          <p:cNvSpPr txBox="1"/>
          <p:nvPr/>
        </p:nvSpPr>
        <p:spPr>
          <a:xfrm>
            <a:off x="174173" y="5029200"/>
            <a:ext cx="8788642" cy="923330"/>
          </a:xfrm>
          <a:prstGeom prst="rect">
            <a:avLst/>
          </a:prstGeom>
          <a:noFill/>
        </p:spPr>
        <p:txBody>
          <a:bodyPr wrap="square" rtlCol="0">
            <a:spAutoFit/>
          </a:bodyPr>
          <a:lstStyle/>
          <a:p>
            <a:pPr algn="ctr"/>
            <a:r>
              <a:rPr lang="en-US" sz="1800" dirty="0">
                <a:solidFill>
                  <a:srgbClr val="000090"/>
                </a:solidFill>
                <a:latin typeface="Comic Sans MS" charset="0"/>
                <a:cs typeface="Comic Sans MS" charset="0"/>
              </a:rPr>
              <a:t>Neutrino-neutrino interactions lead to novel collective and emergent effects, such as conserved quantities and interesting features in the neutrino energy spectra (spectral “swaps” or “splits”). </a:t>
            </a:r>
          </a:p>
        </p:txBody>
      </p:sp>
    </p:spTree>
    <p:extLst>
      <p:ext uri="{BB962C8B-B14F-4D97-AF65-F5344CB8AC3E}">
        <p14:creationId xmlns:p14="http://schemas.microsoft.com/office/powerpoint/2010/main" val="16577871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24483</TotalTime>
  <Words>1576</Words>
  <Application>Microsoft Macintosh PowerPoint</Application>
  <PresentationFormat>On-screen Show (4:3)</PresentationFormat>
  <Paragraphs>171</Paragraphs>
  <Slides>31</Slides>
  <Notes>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2" baseType="lpstr">
      <vt:lpstr>-apple-system</vt:lpstr>
      <vt:lpstr>Aptos</vt:lpstr>
      <vt:lpstr>Aptos Display</vt:lpstr>
      <vt:lpstr>Arial</vt:lpstr>
      <vt:lpstr>Calibri</vt:lpstr>
      <vt:lpstr>Cambria Math</vt:lpstr>
      <vt:lpstr>Comic Sans MS</vt:lpstr>
      <vt:lpstr>Symbol</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very much!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 B. Balantekin</dc:creator>
  <cp:lastModifiedBy>A. B. Balantekin</cp:lastModifiedBy>
  <cp:revision>42</cp:revision>
  <dcterms:created xsi:type="dcterms:W3CDTF">2025-01-12T00:03:06Z</dcterms:created>
  <dcterms:modified xsi:type="dcterms:W3CDTF">2025-07-02T16:18:14Z</dcterms:modified>
</cp:coreProperties>
</file>