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88"/>
  </p:notesMasterIdLst>
  <p:sldIdLst>
    <p:sldId id="256" r:id="rId3"/>
    <p:sldId id="257" r:id="rId4"/>
    <p:sldId id="2499" r:id="rId5"/>
    <p:sldId id="358" r:id="rId6"/>
    <p:sldId id="291" r:id="rId7"/>
    <p:sldId id="374" r:id="rId8"/>
    <p:sldId id="258" r:id="rId9"/>
    <p:sldId id="375" r:id="rId10"/>
    <p:sldId id="388" r:id="rId11"/>
    <p:sldId id="402" r:id="rId12"/>
    <p:sldId id="389" r:id="rId13"/>
    <p:sldId id="360" r:id="rId14"/>
    <p:sldId id="404" r:id="rId15"/>
    <p:sldId id="370" r:id="rId16"/>
    <p:sldId id="367" r:id="rId17"/>
    <p:sldId id="2498" r:id="rId18"/>
    <p:sldId id="350" r:id="rId19"/>
    <p:sldId id="382" r:id="rId20"/>
    <p:sldId id="408" r:id="rId21"/>
    <p:sldId id="301" r:id="rId22"/>
    <p:sldId id="321" r:id="rId23"/>
    <p:sldId id="333" r:id="rId24"/>
    <p:sldId id="363" r:id="rId25"/>
    <p:sldId id="2502" r:id="rId26"/>
    <p:sldId id="282" r:id="rId27"/>
    <p:sldId id="262" r:id="rId28"/>
    <p:sldId id="410" r:id="rId29"/>
    <p:sldId id="2500" r:id="rId30"/>
    <p:sldId id="505" r:id="rId31"/>
    <p:sldId id="508" r:id="rId32"/>
    <p:sldId id="509" r:id="rId33"/>
    <p:sldId id="2503" r:id="rId34"/>
    <p:sldId id="506" r:id="rId35"/>
    <p:sldId id="512" r:id="rId36"/>
    <p:sldId id="2504" r:id="rId37"/>
    <p:sldId id="288" r:id="rId38"/>
    <p:sldId id="522" r:id="rId39"/>
    <p:sldId id="521" r:id="rId40"/>
    <p:sldId id="324" r:id="rId41"/>
    <p:sldId id="413" r:id="rId42"/>
    <p:sldId id="515" r:id="rId43"/>
    <p:sldId id="365" r:id="rId44"/>
    <p:sldId id="513" r:id="rId45"/>
    <p:sldId id="516" r:id="rId46"/>
    <p:sldId id="519" r:id="rId47"/>
    <p:sldId id="377" r:id="rId48"/>
    <p:sldId id="517" r:id="rId49"/>
    <p:sldId id="285" r:id="rId50"/>
    <p:sldId id="304" r:id="rId51"/>
    <p:sldId id="306" r:id="rId52"/>
    <p:sldId id="322" r:id="rId53"/>
    <p:sldId id="498" r:id="rId54"/>
    <p:sldId id="349" r:id="rId55"/>
    <p:sldId id="2508" r:id="rId56"/>
    <p:sldId id="354" r:id="rId57"/>
    <p:sldId id="355" r:id="rId58"/>
    <p:sldId id="500" r:id="rId59"/>
    <p:sldId id="489" r:id="rId60"/>
    <p:sldId id="2505" r:id="rId61"/>
    <p:sldId id="2506" r:id="rId62"/>
    <p:sldId id="494" r:id="rId63"/>
    <p:sldId id="2507" r:id="rId64"/>
    <p:sldId id="492" r:id="rId65"/>
    <p:sldId id="378" r:id="rId66"/>
    <p:sldId id="493" r:id="rId67"/>
    <p:sldId id="336" r:id="rId68"/>
    <p:sldId id="398" r:id="rId69"/>
    <p:sldId id="499" r:id="rId70"/>
    <p:sldId id="2501" r:id="rId71"/>
    <p:sldId id="337" r:id="rId72"/>
    <p:sldId id="2489" r:id="rId73"/>
    <p:sldId id="2480" r:id="rId74"/>
    <p:sldId id="2481" r:id="rId75"/>
    <p:sldId id="2484" r:id="rId76"/>
    <p:sldId id="518" r:id="rId77"/>
    <p:sldId id="259" r:id="rId78"/>
    <p:sldId id="338" r:id="rId79"/>
    <p:sldId id="326" r:id="rId80"/>
    <p:sldId id="347" r:id="rId81"/>
    <p:sldId id="341" r:id="rId82"/>
    <p:sldId id="342" r:id="rId83"/>
    <p:sldId id="2487" r:id="rId84"/>
    <p:sldId id="511" r:id="rId85"/>
    <p:sldId id="510" r:id="rId86"/>
    <p:sldId id="507" r:id="rId87"/>
  </p:sldIdLst>
  <p:sldSz cx="12192000" cy="6858000"/>
  <p:notesSz cx="6858000" cy="9144000"/>
  <p:defaultTextStyle>
    <a:defPPr>
      <a:defRPr lang="it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87"/>
    <p:restoredTop sz="95897"/>
  </p:normalViewPr>
  <p:slideViewPr>
    <p:cSldViewPr snapToGrid="0" snapToObjects="1">
      <p:cViewPr varScale="1">
        <p:scale>
          <a:sx n="59" d="100"/>
          <a:sy n="59" d="100"/>
        </p:scale>
        <p:origin x="184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6FFF7B-E5CB-4553-9DE9-AFE9AF40E568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BAF7330-66D6-4E62-98B3-704C37906E48}">
      <dgm:prSet/>
      <dgm:spPr/>
      <dgm:t>
        <a:bodyPr/>
        <a:lstStyle/>
        <a:p>
          <a:r>
            <a:rPr lang="en-US" dirty="0"/>
            <a:t>solar neutrinos and historical remarks</a:t>
          </a:r>
        </a:p>
      </dgm:t>
    </dgm:pt>
    <dgm:pt modelId="{75FF5152-B3B9-4A68-BF06-948B8B2E8B15}" type="parTrans" cxnId="{E659A49C-EA52-45DE-BED8-1360EAABC4C8}">
      <dgm:prSet/>
      <dgm:spPr/>
      <dgm:t>
        <a:bodyPr/>
        <a:lstStyle/>
        <a:p>
          <a:endParaRPr lang="en-US"/>
        </a:p>
      </dgm:t>
    </dgm:pt>
    <dgm:pt modelId="{1D09A671-D5F7-4ED8-A1A3-03F61205C991}" type="sibTrans" cxnId="{E659A49C-EA52-45DE-BED8-1360EAABC4C8}">
      <dgm:prSet/>
      <dgm:spPr/>
      <dgm:t>
        <a:bodyPr/>
        <a:lstStyle/>
        <a:p>
          <a:endParaRPr lang="en-US"/>
        </a:p>
      </dgm:t>
    </dgm:pt>
    <dgm:pt modelId="{2FEDC3D4-F144-47E7-9CAD-DC43F5A44902}">
      <dgm:prSet/>
      <dgm:spPr/>
      <dgm:t>
        <a:bodyPr/>
        <a:lstStyle/>
        <a:p>
          <a:r>
            <a:rPr lang="en-US" dirty="0"/>
            <a:t>detection techniques for solar neutrinos</a:t>
          </a:r>
        </a:p>
      </dgm:t>
    </dgm:pt>
    <dgm:pt modelId="{87ECF418-E256-45A7-BD4C-20250875B5A0}" type="parTrans" cxnId="{79615342-668F-483C-8300-7FE5BD582962}">
      <dgm:prSet/>
      <dgm:spPr/>
      <dgm:t>
        <a:bodyPr/>
        <a:lstStyle/>
        <a:p>
          <a:endParaRPr lang="en-US"/>
        </a:p>
      </dgm:t>
    </dgm:pt>
    <dgm:pt modelId="{91154604-D73C-443E-8297-C5E0DD86DBC9}" type="sibTrans" cxnId="{79615342-668F-483C-8300-7FE5BD582962}">
      <dgm:prSet/>
      <dgm:spPr/>
      <dgm:t>
        <a:bodyPr/>
        <a:lstStyle/>
        <a:p>
          <a:endParaRPr lang="en-US"/>
        </a:p>
      </dgm:t>
    </dgm:pt>
    <dgm:pt modelId="{1788D08F-4644-48FC-BCE5-B5E6C1D21AAD}">
      <dgm:prSet/>
      <dgm:spPr/>
      <dgm:t>
        <a:bodyPr/>
        <a:lstStyle/>
        <a:p>
          <a:r>
            <a:rPr lang="en-US"/>
            <a:t>solar neutrinos: results</a:t>
          </a:r>
        </a:p>
      </dgm:t>
    </dgm:pt>
    <dgm:pt modelId="{E6FAF1BB-00C6-49B2-A32D-55F473E577AD}" type="parTrans" cxnId="{5C27A6D3-E17D-47AC-B6B1-1A042FDE902B}">
      <dgm:prSet/>
      <dgm:spPr/>
      <dgm:t>
        <a:bodyPr/>
        <a:lstStyle/>
        <a:p>
          <a:endParaRPr lang="en-US"/>
        </a:p>
      </dgm:t>
    </dgm:pt>
    <dgm:pt modelId="{D3616033-ABDA-4AFF-8C2C-E56FE52EC1BD}" type="sibTrans" cxnId="{5C27A6D3-E17D-47AC-B6B1-1A042FDE902B}">
      <dgm:prSet/>
      <dgm:spPr/>
      <dgm:t>
        <a:bodyPr/>
        <a:lstStyle/>
        <a:p>
          <a:endParaRPr lang="en-US"/>
        </a:p>
      </dgm:t>
    </dgm:pt>
    <dgm:pt modelId="{51092777-C590-48EF-BC50-64BF9FAFACC9}">
      <dgm:prSet/>
      <dgm:spPr/>
      <dgm:t>
        <a:bodyPr/>
        <a:lstStyle/>
        <a:p>
          <a:r>
            <a:rPr lang="en-US"/>
            <a:t>perspectives</a:t>
          </a:r>
        </a:p>
      </dgm:t>
    </dgm:pt>
    <dgm:pt modelId="{12B0A34D-B7E0-425B-B7AC-668E509F4F62}" type="parTrans" cxnId="{F096F055-16B7-4EBA-87D1-064767614738}">
      <dgm:prSet/>
      <dgm:spPr/>
      <dgm:t>
        <a:bodyPr/>
        <a:lstStyle/>
        <a:p>
          <a:endParaRPr lang="en-US"/>
        </a:p>
      </dgm:t>
    </dgm:pt>
    <dgm:pt modelId="{A957040E-AF40-4613-864F-7EF3DC06B353}" type="sibTrans" cxnId="{F096F055-16B7-4EBA-87D1-064767614738}">
      <dgm:prSet/>
      <dgm:spPr/>
      <dgm:t>
        <a:bodyPr/>
        <a:lstStyle/>
        <a:p>
          <a:endParaRPr lang="en-US"/>
        </a:p>
      </dgm:t>
    </dgm:pt>
    <dgm:pt modelId="{2C823388-99E3-3246-A85A-21350C2BE77F}" type="pres">
      <dgm:prSet presAssocID="{2B6FFF7B-E5CB-4553-9DE9-AFE9AF40E568}" presName="linear" presStyleCnt="0">
        <dgm:presLayoutVars>
          <dgm:animLvl val="lvl"/>
          <dgm:resizeHandles val="exact"/>
        </dgm:presLayoutVars>
      </dgm:prSet>
      <dgm:spPr/>
    </dgm:pt>
    <dgm:pt modelId="{54AA3CCA-DA8B-2C42-8A25-257BE7A0A4F5}" type="pres">
      <dgm:prSet presAssocID="{3BAF7330-66D6-4E62-98B3-704C37906E4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ADF6D34-D604-F148-BBCA-18C05558A59F}" type="pres">
      <dgm:prSet presAssocID="{1D09A671-D5F7-4ED8-A1A3-03F61205C991}" presName="spacer" presStyleCnt="0"/>
      <dgm:spPr/>
    </dgm:pt>
    <dgm:pt modelId="{A17C87D2-9CFE-9F44-81F0-55A3EAB2DDA9}" type="pres">
      <dgm:prSet presAssocID="{2FEDC3D4-F144-47E7-9CAD-DC43F5A449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12F44AC-B204-0748-9004-D059C927B574}" type="pres">
      <dgm:prSet presAssocID="{91154604-D73C-443E-8297-C5E0DD86DBC9}" presName="spacer" presStyleCnt="0"/>
      <dgm:spPr/>
    </dgm:pt>
    <dgm:pt modelId="{060A8373-7F62-B740-8E65-9F88854131D1}" type="pres">
      <dgm:prSet presAssocID="{1788D08F-4644-48FC-BCE5-B5E6C1D21AA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68B0C05-A885-2543-BB1A-AEE5CD209EAA}" type="pres">
      <dgm:prSet presAssocID="{D3616033-ABDA-4AFF-8C2C-E56FE52EC1BD}" presName="spacer" presStyleCnt="0"/>
      <dgm:spPr/>
    </dgm:pt>
    <dgm:pt modelId="{8EDFBD9A-8E5D-0844-BCA8-CE309C0A8F68}" type="pres">
      <dgm:prSet presAssocID="{51092777-C590-48EF-BC50-64BF9FAFACC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93D6F31-6A55-D143-BD0E-34254D878E79}" type="presOf" srcId="{1788D08F-4644-48FC-BCE5-B5E6C1D21AAD}" destId="{060A8373-7F62-B740-8E65-9F88854131D1}" srcOrd="0" destOrd="0" presId="urn:microsoft.com/office/officeart/2005/8/layout/vList2"/>
    <dgm:cxn modelId="{79615342-668F-483C-8300-7FE5BD582962}" srcId="{2B6FFF7B-E5CB-4553-9DE9-AFE9AF40E568}" destId="{2FEDC3D4-F144-47E7-9CAD-DC43F5A44902}" srcOrd="1" destOrd="0" parTransId="{87ECF418-E256-45A7-BD4C-20250875B5A0}" sibTransId="{91154604-D73C-443E-8297-C5E0DD86DBC9}"/>
    <dgm:cxn modelId="{40822A47-24C6-564F-88C2-9D181DFD94FF}" type="presOf" srcId="{2FEDC3D4-F144-47E7-9CAD-DC43F5A44902}" destId="{A17C87D2-9CFE-9F44-81F0-55A3EAB2DDA9}" srcOrd="0" destOrd="0" presId="urn:microsoft.com/office/officeart/2005/8/layout/vList2"/>
    <dgm:cxn modelId="{F096F055-16B7-4EBA-87D1-064767614738}" srcId="{2B6FFF7B-E5CB-4553-9DE9-AFE9AF40E568}" destId="{51092777-C590-48EF-BC50-64BF9FAFACC9}" srcOrd="3" destOrd="0" parTransId="{12B0A34D-B7E0-425B-B7AC-668E509F4F62}" sibTransId="{A957040E-AF40-4613-864F-7EF3DC06B353}"/>
    <dgm:cxn modelId="{457AD773-A15D-0F49-9C81-8E8814495EB7}" type="presOf" srcId="{3BAF7330-66D6-4E62-98B3-704C37906E48}" destId="{54AA3CCA-DA8B-2C42-8A25-257BE7A0A4F5}" srcOrd="0" destOrd="0" presId="urn:microsoft.com/office/officeart/2005/8/layout/vList2"/>
    <dgm:cxn modelId="{E659A49C-EA52-45DE-BED8-1360EAABC4C8}" srcId="{2B6FFF7B-E5CB-4553-9DE9-AFE9AF40E568}" destId="{3BAF7330-66D6-4E62-98B3-704C37906E48}" srcOrd="0" destOrd="0" parTransId="{75FF5152-B3B9-4A68-BF06-948B8B2E8B15}" sibTransId="{1D09A671-D5F7-4ED8-A1A3-03F61205C991}"/>
    <dgm:cxn modelId="{16D56AD3-04FA-5D4F-84D0-2271CA81631D}" type="presOf" srcId="{51092777-C590-48EF-BC50-64BF9FAFACC9}" destId="{8EDFBD9A-8E5D-0844-BCA8-CE309C0A8F68}" srcOrd="0" destOrd="0" presId="urn:microsoft.com/office/officeart/2005/8/layout/vList2"/>
    <dgm:cxn modelId="{5C27A6D3-E17D-47AC-B6B1-1A042FDE902B}" srcId="{2B6FFF7B-E5CB-4553-9DE9-AFE9AF40E568}" destId="{1788D08F-4644-48FC-BCE5-B5E6C1D21AAD}" srcOrd="2" destOrd="0" parTransId="{E6FAF1BB-00C6-49B2-A32D-55F473E577AD}" sibTransId="{D3616033-ABDA-4AFF-8C2C-E56FE52EC1BD}"/>
    <dgm:cxn modelId="{3A1E91F9-3236-334C-B741-43625EAB7F8D}" type="presOf" srcId="{2B6FFF7B-E5CB-4553-9DE9-AFE9AF40E568}" destId="{2C823388-99E3-3246-A85A-21350C2BE77F}" srcOrd="0" destOrd="0" presId="urn:microsoft.com/office/officeart/2005/8/layout/vList2"/>
    <dgm:cxn modelId="{4878C875-FC0F-A74A-944B-CDCED14EA33A}" type="presParOf" srcId="{2C823388-99E3-3246-A85A-21350C2BE77F}" destId="{54AA3CCA-DA8B-2C42-8A25-257BE7A0A4F5}" srcOrd="0" destOrd="0" presId="urn:microsoft.com/office/officeart/2005/8/layout/vList2"/>
    <dgm:cxn modelId="{E206DE96-3A20-794C-94B4-A1332732A79B}" type="presParOf" srcId="{2C823388-99E3-3246-A85A-21350C2BE77F}" destId="{FADF6D34-D604-F148-BBCA-18C05558A59F}" srcOrd="1" destOrd="0" presId="urn:microsoft.com/office/officeart/2005/8/layout/vList2"/>
    <dgm:cxn modelId="{B4814CFD-906B-614E-99E2-8B10B1BC6673}" type="presParOf" srcId="{2C823388-99E3-3246-A85A-21350C2BE77F}" destId="{A17C87D2-9CFE-9F44-81F0-55A3EAB2DDA9}" srcOrd="2" destOrd="0" presId="urn:microsoft.com/office/officeart/2005/8/layout/vList2"/>
    <dgm:cxn modelId="{0C73FDD3-79DA-2A45-8B6A-FD6E69FCFD05}" type="presParOf" srcId="{2C823388-99E3-3246-A85A-21350C2BE77F}" destId="{512F44AC-B204-0748-9004-D059C927B574}" srcOrd="3" destOrd="0" presId="urn:microsoft.com/office/officeart/2005/8/layout/vList2"/>
    <dgm:cxn modelId="{AD156556-5016-F443-A5EF-A879741A38DE}" type="presParOf" srcId="{2C823388-99E3-3246-A85A-21350C2BE77F}" destId="{060A8373-7F62-B740-8E65-9F88854131D1}" srcOrd="4" destOrd="0" presId="urn:microsoft.com/office/officeart/2005/8/layout/vList2"/>
    <dgm:cxn modelId="{4235E312-AABE-6247-844E-65C63B524946}" type="presParOf" srcId="{2C823388-99E3-3246-A85A-21350C2BE77F}" destId="{E68B0C05-A885-2543-BB1A-AEE5CD209EAA}" srcOrd="5" destOrd="0" presId="urn:microsoft.com/office/officeart/2005/8/layout/vList2"/>
    <dgm:cxn modelId="{20052D5F-235D-9C44-B4A3-CDCC9A054D4C}" type="presParOf" srcId="{2C823388-99E3-3246-A85A-21350C2BE77F}" destId="{8EDFBD9A-8E5D-0844-BCA8-CE309C0A8F6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A3CCA-DA8B-2C42-8A25-257BE7A0A4F5}">
      <dsp:nvSpPr>
        <dsp:cNvPr id="0" name=""/>
        <dsp:cNvSpPr/>
      </dsp:nvSpPr>
      <dsp:spPr>
        <a:xfrm>
          <a:off x="0" y="46309"/>
          <a:ext cx="6666833" cy="127120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solar neutrinos and historical remarks</a:t>
          </a:r>
        </a:p>
      </dsp:txBody>
      <dsp:txXfrm>
        <a:off x="62055" y="108364"/>
        <a:ext cx="6542723" cy="1147095"/>
      </dsp:txXfrm>
    </dsp:sp>
    <dsp:sp modelId="{A17C87D2-9CFE-9F44-81F0-55A3EAB2DDA9}">
      <dsp:nvSpPr>
        <dsp:cNvPr id="0" name=""/>
        <dsp:cNvSpPr/>
      </dsp:nvSpPr>
      <dsp:spPr>
        <a:xfrm>
          <a:off x="0" y="1409674"/>
          <a:ext cx="6666833" cy="1271205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detection techniques for solar neutrinos</a:t>
          </a:r>
        </a:p>
      </dsp:txBody>
      <dsp:txXfrm>
        <a:off x="62055" y="1471729"/>
        <a:ext cx="6542723" cy="1147095"/>
      </dsp:txXfrm>
    </dsp:sp>
    <dsp:sp modelId="{060A8373-7F62-B740-8E65-9F88854131D1}">
      <dsp:nvSpPr>
        <dsp:cNvPr id="0" name=""/>
        <dsp:cNvSpPr/>
      </dsp:nvSpPr>
      <dsp:spPr>
        <a:xfrm>
          <a:off x="0" y="2773040"/>
          <a:ext cx="6666833" cy="1271205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solar neutrinos: results</a:t>
          </a:r>
        </a:p>
      </dsp:txBody>
      <dsp:txXfrm>
        <a:off x="62055" y="2835095"/>
        <a:ext cx="6542723" cy="1147095"/>
      </dsp:txXfrm>
    </dsp:sp>
    <dsp:sp modelId="{8EDFBD9A-8E5D-0844-BCA8-CE309C0A8F68}">
      <dsp:nvSpPr>
        <dsp:cNvPr id="0" name=""/>
        <dsp:cNvSpPr/>
      </dsp:nvSpPr>
      <dsp:spPr>
        <a:xfrm>
          <a:off x="0" y="4136405"/>
          <a:ext cx="6666833" cy="1271205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perspectives</a:t>
          </a:r>
        </a:p>
      </dsp:txBody>
      <dsp:txXfrm>
        <a:off x="62055" y="4198460"/>
        <a:ext cx="6542723" cy="1147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6DF38-E702-2547-9D57-9E5D8649E217}" type="datetimeFigureOut">
              <a:rPr lang="it-US" smtClean="0"/>
              <a:t>7/3/25</a:t>
            </a:fld>
            <a:endParaRPr lang="it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C1EE9-ACB3-4F40-B254-3A87D322C4ED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106017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B6F52-CE05-744E-B06B-E6A6CDC149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A5D2CC-C45B-4395-B244-6B54B14F6A4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46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BFB092-985F-2549-90B3-262839FA3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1F3703-682F-9A45-A053-8DC1BA36C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BF4C5C-800F-9E42-96BA-7EBC826D3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B51F-1EA7-DA46-A91C-A4384BD1C951}" type="datetime1">
              <a:rPr lang="it-IT" smtClean="0"/>
              <a:t>03/07/25</a:t>
            </a:fld>
            <a:endParaRPr lang="it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401A6A-5AA0-9D4B-99A4-3F4F2CA2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7436F2-31D7-A645-93DF-B7912DF10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E88C-6EBE-F342-AE40-37AE5F947619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2269736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732DF6-1CF5-9E41-B5C6-84A90AED4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611E1F2-4FBE-074B-BA36-5D9D620BFB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9C13F3-5DDA-2745-AC37-A5098ACCF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F03E-C3D6-7347-BA4F-B45AB29B07B4}" type="datetime1">
              <a:rPr lang="it-IT" smtClean="0"/>
              <a:t>03/07/25</a:t>
            </a:fld>
            <a:endParaRPr lang="it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4C527E-6CAF-5041-BDB2-341D98DD4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80E970-A623-B241-B005-0C9A6CA66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E88C-6EBE-F342-AE40-37AE5F947619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403033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7C508EC-B533-3642-9606-E291176162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AA56797-A705-F247-99BB-F82CA72B4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17F060-0D6E-BA4F-A2A1-39659FB10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CA44-D77D-B640-A1BE-5E0ADA8AC551}" type="datetime1">
              <a:rPr lang="it-IT" smtClean="0"/>
              <a:t>03/07/25</a:t>
            </a:fld>
            <a:endParaRPr lang="it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DEE525-807C-FE48-8E9A-8D1D3FF53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DACE5E-A8C0-3042-A405-2A65ABA6F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E88C-6EBE-F342-AE40-37AE5F947619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67780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FA9A9A-FA35-0F40-9F3E-F041FAC34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62BAA6-ACE8-8E4C-9624-4D59AFB97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F7067B4-1A30-E042-9FE5-C050292B4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86E1231-490D-D64D-8A29-5CF692856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A7DBEC8-8052-454F-B5C2-D6C234106010}" type="datetime1">
              <a:rPr lang="it-IT" altLang="it-US" smtClean="0"/>
              <a:t>03/07/25</a:t>
            </a:fld>
            <a:endParaRPr lang="it-IT" altLang="it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BE53C3-383B-5D44-A526-2C6B439BD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97BC9A-568F-E44D-83FA-2DCF01E6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DCA41FF-6CDF-C24C-93C6-A9AA20C15F1A}" type="slidenum">
              <a:rPr lang="it-IT" altLang="it-US"/>
              <a:pPr/>
              <a:t>‹N›</a:t>
            </a:fld>
            <a:endParaRPr lang="it-IT" altLang="it-US"/>
          </a:p>
        </p:txBody>
      </p:sp>
    </p:spTree>
    <p:extLst>
      <p:ext uri="{BB962C8B-B14F-4D97-AF65-F5344CB8AC3E}">
        <p14:creationId xmlns:p14="http://schemas.microsoft.com/office/powerpoint/2010/main" val="267937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2282-373E-3547-A9E3-964117A03199}" type="datetime1">
              <a:rPr lang="it-IT" smtClean="0"/>
              <a:t>03/07/25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42FA-956E-D349-BA45-AA99C7B8F8D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4640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DD04E-8381-834B-AABC-6FAF666BEF05}" type="datetime1">
              <a:rPr lang="it-IT" smtClean="0"/>
              <a:t>03/07/25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42FA-956E-D349-BA45-AA99C7B8F8D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5231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DD8A2-BF09-5B4C-9326-DADE1FB762ED}" type="datetime1">
              <a:rPr lang="it-IT" smtClean="0"/>
              <a:t>03/07/25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42FA-956E-D349-BA45-AA99C7B8F8D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628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AB04-2FCB-2A40-80CA-C7D96F364E8E}" type="datetime1">
              <a:rPr lang="it-IT" smtClean="0"/>
              <a:t>03/07/25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42FA-956E-D349-BA45-AA99C7B8F8D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6797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2A5CE-560A-254F-8DE2-7E74DCBFCD6F}" type="datetime1">
              <a:rPr lang="it-IT" smtClean="0"/>
              <a:t>03/07/25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42FA-956E-D349-BA45-AA99C7B8F8D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287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AD44-D072-3345-9B23-D5821807512A}" type="datetime1">
              <a:rPr lang="it-IT" smtClean="0"/>
              <a:t>03/07/25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42FA-956E-D349-BA45-AA99C7B8F8D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4447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302C-04C4-F747-A694-315F4053AB30}" type="datetime1">
              <a:rPr lang="it-IT" smtClean="0"/>
              <a:t>03/07/25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42FA-956E-D349-BA45-AA99C7B8F8D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5873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4625BB-2821-EB4C-87B7-2B8E2621B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D7E18E-C5A5-9D4A-A213-1196F463F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5F2B1D-FDC2-284F-AC88-F3B4F148E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F730C-F365-CD49-9099-5EF29758765A}" type="datetime1">
              <a:rPr lang="it-IT" smtClean="0"/>
              <a:t>03/07/25</a:t>
            </a:fld>
            <a:endParaRPr lang="it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5B9B92-5FC3-6844-84E9-21389435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24F4A7-1E3E-5242-9A7D-7D1F99B2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E88C-6EBE-F342-AE40-37AE5F947619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1427119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560A3-328A-284A-88F8-1ADF147F8BA9}" type="datetime1">
              <a:rPr lang="it-IT" smtClean="0"/>
              <a:t>03/07/25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42FA-956E-D349-BA45-AA99C7B8F8D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596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07342-4483-6B40-B002-6AD51BBC5302}" type="datetime1">
              <a:rPr lang="it-IT" smtClean="0"/>
              <a:t>03/07/25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42FA-956E-D349-BA45-AA99C7B8F8D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411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22661-79A6-3740-AD11-D61474466FFA}" type="datetime1">
              <a:rPr lang="it-IT" smtClean="0"/>
              <a:t>03/07/25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42FA-956E-D349-BA45-AA99C7B8F8D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521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69B0-498C-734E-8A8F-86FCC355E41C}" type="datetime1">
              <a:rPr lang="it-IT" smtClean="0"/>
              <a:t>03/07/25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42FA-956E-D349-BA45-AA99C7B8F8D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710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B5606-967D-AB4A-9EC6-BC01EDA5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FEA4A5-CAF2-3A42-A036-7150715DD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C94660-3177-2547-9789-1BD4FF106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91F1-720A-3142-A2A0-0A3E9A245861}" type="datetime1">
              <a:rPr lang="it-IT" smtClean="0"/>
              <a:t>03/07/25</a:t>
            </a:fld>
            <a:endParaRPr lang="it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5BAB00-51A9-394B-96EE-919E2133A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6659A3-214E-A040-8F01-7ED46AEFB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E88C-6EBE-F342-AE40-37AE5F947619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382105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853DE8-BC13-1A49-8FA6-EB1C1998C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C8D4D9-053C-FA4A-AA7E-6AFCEB27A5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0CC99FC-90C5-7240-B668-48659623A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C311B2-9A42-D14B-A70A-D5D27B23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FE24-5EBC-3B48-9D57-B98DBDFD8DA2}" type="datetime1">
              <a:rPr lang="it-IT" smtClean="0"/>
              <a:t>03/07/25</a:t>
            </a:fld>
            <a:endParaRPr lang="it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4E0A4B6-F0BA-4740-B6A6-A754D460A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429196-CCA2-3243-9550-F9A905469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E88C-6EBE-F342-AE40-37AE5F947619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2488753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9D78F7-F916-E04D-AF74-E8A14A234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88E0F1E-C5E4-1E4C-85A1-7FDFB4D4E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047D98-0AE0-2743-AFF0-CE0BA57F4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FD47DBF-3C59-4446-9C75-521A29370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6E289EA-AFBF-A94C-B624-A43BB3CA2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DBCDC10-2545-944B-8FC5-E91D64FB5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96D0-1545-5D4A-A065-5DB1B8EF52E4}" type="datetime1">
              <a:rPr lang="it-IT" smtClean="0"/>
              <a:t>03/07/25</a:t>
            </a:fld>
            <a:endParaRPr lang="it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7583971-7D79-3845-A479-F1DD7CEC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91CB8CE-7A9E-2B41-AF0F-A7F0AE0B7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E88C-6EBE-F342-AE40-37AE5F947619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3339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5669D6-E30C-4C4C-9B25-E7754BF6B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344E938-0226-7543-85A7-445FB4BDE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E5B7-68D8-5B44-B52D-E80D1FAEA0CD}" type="datetime1">
              <a:rPr lang="it-IT" smtClean="0"/>
              <a:t>03/07/25</a:t>
            </a:fld>
            <a:endParaRPr lang="it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68D809-23CC-8745-BC22-5D1795879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71563C2-DCC1-E647-9933-83BFBF6C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E88C-6EBE-F342-AE40-37AE5F947619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728537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267B1DB-E49C-6E4B-9263-6281B0816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C3CD-F514-E84B-90EA-5068729FC3EC}" type="datetime1">
              <a:rPr lang="it-IT" smtClean="0"/>
              <a:t>03/07/25</a:t>
            </a:fld>
            <a:endParaRPr lang="it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862B301-749F-9547-BB28-F452A4097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F3DC21C-1AB0-694D-8173-D865F0975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E88C-6EBE-F342-AE40-37AE5F947619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324492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B942F7-51BC-6349-BDB0-FFD5D5322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A381E0-23C4-9C4E-90FF-37FEE65E9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9643A9-FE1B-F34E-94EB-5104DC5EF1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82F00E2-5EF0-7C41-B95A-916C58A86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7CF1-A40E-904E-A1D6-22AE97A15C10}" type="datetime1">
              <a:rPr lang="it-IT" smtClean="0"/>
              <a:t>03/07/25</a:t>
            </a:fld>
            <a:endParaRPr lang="it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2B75A30-D078-9044-9856-1EADC1C03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73A93E-EEE9-3041-8C7A-88BDDB81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E88C-6EBE-F342-AE40-37AE5F947619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329425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00B914-A03D-B140-8615-299D2457B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396135F-2A67-4745-B7E1-E6CA9BE60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D48893B-D23A-284C-BB96-E2C4ABFD8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17A4034-9332-764E-860E-761FFF751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65DC-C727-C646-83C5-3AD8EFD041C5}" type="datetime1">
              <a:rPr lang="it-IT" smtClean="0"/>
              <a:t>03/07/25</a:t>
            </a:fld>
            <a:endParaRPr lang="it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D1B904-706B-DB47-A1B1-D2A512ED9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085B98-D6D6-9E49-835A-73A4B084C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E88C-6EBE-F342-AE40-37AE5F947619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169698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B1BC743-998E-CB48-B3EC-81BF375DA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13CCD57-54BF-4648-B2D4-2D2EAA315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57C71E-9313-7E47-9EBA-BBC5654B8E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7F69E-E398-4B41-AC77-57302BBFD8E1}" type="datetime1">
              <a:rPr lang="it-IT" smtClean="0"/>
              <a:t>03/07/25</a:t>
            </a:fld>
            <a:endParaRPr lang="it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E309A9-20A4-324B-B395-E183AFA40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5A0005-FB77-8244-A477-EBFA4B8AB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E88C-6EBE-F342-AE40-37AE5F947619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151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D8D78-A08B-E14C-8497-E30CF5B22C4F}" type="datetime1">
              <a:rPr lang="it-IT" smtClean="0"/>
              <a:t>03/07/25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F42FA-956E-D349-BA45-AA99C7B8F8D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35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0EB63C9-FCD8-A848-846A-A0C3BB695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it-US" sz="4800" b="1">
                <a:solidFill>
                  <a:srgbClr val="FFFFFF"/>
                </a:solidFill>
              </a:rPr>
              <a:t>Solar neutrinos:</a:t>
            </a:r>
            <a:br>
              <a:rPr lang="it-US" sz="4800" b="1">
                <a:solidFill>
                  <a:srgbClr val="FFFFFF"/>
                </a:solidFill>
              </a:rPr>
            </a:br>
            <a:r>
              <a:rPr lang="it-US" sz="4800" b="1">
                <a:solidFill>
                  <a:srgbClr val="FFFFFF"/>
                </a:solidFill>
              </a:rPr>
              <a:t>history and observations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252BE3C-1F13-0F45-B5DB-02574F9C0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it-US" dirty="0"/>
              <a:t>Aldo Ianni, INFN LNGS</a:t>
            </a:r>
          </a:p>
          <a:p>
            <a:pPr algn="l"/>
            <a:r>
              <a:rPr lang="it-US" dirty="0"/>
              <a:t>CETUP Neutrino Workshop 2025</a:t>
            </a:r>
          </a:p>
          <a:p>
            <a:pPr algn="l"/>
            <a:r>
              <a:rPr lang="it-US" dirty="0"/>
              <a:t>July 9th, Deadwood (SD)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8182486-A89C-D7F1-8B5C-8E63B7C78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8305" y="5314501"/>
            <a:ext cx="1052963" cy="125057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0301130-38EC-ECA2-EC4B-1FF04F4A4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068" y="5418782"/>
            <a:ext cx="1546678" cy="9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54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578187-9338-4945-B1E8-93108C922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26" y="1253331"/>
            <a:ext cx="11695471" cy="4656402"/>
          </a:xfrm>
        </p:spPr>
        <p:txBody>
          <a:bodyPr>
            <a:normAutofit/>
          </a:bodyPr>
          <a:lstStyle/>
          <a:p>
            <a:r>
              <a:rPr lang="it-US" dirty="0"/>
              <a:t>Slowest reaction from </a:t>
            </a:r>
            <a:r>
              <a:rPr lang="it-US" baseline="30000" dirty="0"/>
              <a:t>14</a:t>
            </a:r>
            <a:r>
              <a:rPr lang="it-US" dirty="0"/>
              <a:t>N interaction since it has the highest Coulomb barrier</a:t>
            </a:r>
          </a:p>
          <a:p>
            <a:pPr lvl="1"/>
            <a:r>
              <a:rPr lang="it-IT" dirty="0" err="1"/>
              <a:t>pp</a:t>
            </a:r>
            <a:r>
              <a:rPr lang="it-IT" dirty="0"/>
              <a:t> : </a:t>
            </a:r>
            <a:r>
              <a:rPr lang="it-IT" baseline="30000" dirty="0"/>
              <a:t>12</a:t>
            </a:r>
            <a:r>
              <a:rPr lang="it-IT" dirty="0"/>
              <a:t>C(</a:t>
            </a:r>
            <a:r>
              <a:rPr lang="it-IT" dirty="0" err="1"/>
              <a:t>p,</a:t>
            </a:r>
            <a:r>
              <a:rPr lang="it-IT" dirty="0" err="1">
                <a:latin typeface="Symbol" pitchFamily="2" charset="2"/>
              </a:rPr>
              <a:t>g</a:t>
            </a:r>
            <a:r>
              <a:rPr lang="it-IT" dirty="0"/>
              <a:t>) : </a:t>
            </a:r>
            <a:r>
              <a:rPr lang="it-IT" baseline="30000" dirty="0"/>
              <a:t>14</a:t>
            </a:r>
            <a:r>
              <a:rPr lang="it-IT" dirty="0"/>
              <a:t>N(</a:t>
            </a:r>
            <a:r>
              <a:rPr lang="it-IT" dirty="0" err="1"/>
              <a:t>p,</a:t>
            </a:r>
            <a:r>
              <a:rPr lang="it-IT" dirty="0" err="1">
                <a:latin typeface="Symbol" pitchFamily="2" charset="2"/>
              </a:rPr>
              <a:t>g</a:t>
            </a:r>
            <a:r>
              <a:rPr lang="it-IT" dirty="0"/>
              <a:t>) = 1 : 3.5 : 4.2</a:t>
            </a:r>
            <a:r>
              <a:rPr lang="it-US" dirty="0"/>
              <a:t> </a:t>
            </a:r>
          </a:p>
          <a:p>
            <a:pPr lvl="1"/>
            <a:endParaRPr lang="it-US" dirty="0"/>
          </a:p>
          <a:p>
            <a:r>
              <a:rPr lang="it-US" dirty="0"/>
              <a:t>In addition (p,</a:t>
            </a:r>
            <a:r>
              <a:rPr lang="it-US" dirty="0">
                <a:latin typeface="Symbol" pitchFamily="2" charset="2"/>
              </a:rPr>
              <a:t>g</a:t>
            </a:r>
            <a:r>
              <a:rPr lang="it-US" dirty="0"/>
              <a:t>) slower than (p,</a:t>
            </a:r>
            <a:r>
              <a:rPr lang="it-US" dirty="0">
                <a:latin typeface="Symbol" pitchFamily="2" charset="2"/>
              </a:rPr>
              <a:t>a</a:t>
            </a:r>
            <a:r>
              <a:rPr lang="it-US" dirty="0"/>
              <a:t>)</a:t>
            </a:r>
          </a:p>
          <a:p>
            <a:endParaRPr lang="it-US" dirty="0"/>
          </a:p>
          <a:p>
            <a:pPr>
              <a:buClr>
                <a:schemeClr val="tx1"/>
              </a:buClr>
            </a:pPr>
            <a:r>
              <a:rPr lang="it-US" dirty="0">
                <a:solidFill>
                  <a:srgbClr val="0070C0"/>
                </a:solidFill>
              </a:rPr>
              <a:t>Till 1950 CN cycle was considered the primary energy source in the sun</a:t>
            </a:r>
          </a:p>
          <a:p>
            <a:endParaRPr lang="it-US" dirty="0"/>
          </a:p>
          <a:p>
            <a:r>
              <a:rPr lang="it-US" dirty="0"/>
              <a:t>Later it was understood that:</a:t>
            </a:r>
          </a:p>
          <a:p>
            <a:pPr lvl="1"/>
            <a:r>
              <a:rPr lang="it-IT" dirty="0"/>
              <a:t>T</a:t>
            </a:r>
            <a:r>
              <a:rPr lang="it-US" dirty="0"/>
              <a:t>his cycle is not dominat in the sun</a:t>
            </a:r>
          </a:p>
          <a:p>
            <a:pPr lvl="1"/>
            <a:r>
              <a:rPr lang="it-IT" dirty="0"/>
              <a:t>T</a:t>
            </a:r>
            <a:r>
              <a:rPr lang="it-US" dirty="0"/>
              <a:t>here exist additional cycles</a:t>
            </a:r>
          </a:p>
        </p:txBody>
      </p:sp>
    </p:spTree>
    <p:extLst>
      <p:ext uri="{BB962C8B-B14F-4D97-AF65-F5344CB8AC3E}">
        <p14:creationId xmlns:p14="http://schemas.microsoft.com/office/powerpoint/2010/main" val="86009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E24941-1B4B-9B47-8CDA-9CC4E38B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658"/>
            <a:ext cx="10515600" cy="1325563"/>
          </a:xfrm>
        </p:spPr>
        <p:txBody>
          <a:bodyPr/>
          <a:lstStyle/>
          <a:p>
            <a:r>
              <a:rPr lang="it-US" b="1" dirty="0">
                <a:solidFill>
                  <a:srgbClr val="FF0000"/>
                </a:solidFill>
              </a:rPr>
              <a:t>The CNO bi-cycle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B8621298-0363-E34C-B635-8417793C37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36158"/>
                <a:ext cx="105156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it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→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Pre>
                                  <m:sPrePr>
                                    <m:ctrlPr>
                                      <a:rPr lang="it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  <m:sup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  <m:e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 </m:t>
                                    </m:r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sPre>
                              </m:e>
                              <m:e>
                                <m:sPre>
                                  <m:sPrePr>
                                    <m:ctrlPr>
                                      <a:rPr lang="it-IT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it-IT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  <m:sup>
                                    <m:r>
                                      <a:rPr lang="it-IT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</m:sup>
                                  <m:e>
                                    <m:r>
                                      <a:rPr lang="it-IT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sPre>
                                <m:r>
                                  <a:rPr lang="it-IT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it-IT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eqArr>
                          </m:e>
                        </m:d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</m:t>
                        </m:r>
                      </m:e>
                    </m:sPre>
                  </m:oMath>
                </a14:m>
                <a:r>
                  <a:rPr lang="it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→</m:t>
                        </m:r>
                        <m:sPre>
                          <m:sPre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9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17</m:t>
                            </m:r>
                          </m:sup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sPre>
                      </m:e>
                    </m:sPre>
                    <m:r>
                      <a:rPr lang="it-IT" b="0" i="0" smtClean="0">
                        <a:latin typeface="Cambria Math" panose="02040503050406030204" pitchFamily="18" charset="0"/>
                      </a:rPr>
                      <m:t>+ 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endParaRPr lang="it-US" dirty="0"/>
              </a:p>
              <a:p>
                <a14:m>
                  <m:oMath xmlns:m="http://schemas.openxmlformats.org/officeDocument/2006/math">
                    <m:sPre>
                      <m:sPre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sPre>
                    <m:r>
                      <a:rPr lang="it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it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sPre>
                  </m:oMath>
                </a14:m>
                <a:r>
                  <a:rPr lang="it-US" dirty="0"/>
                  <a:t> 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≤1.740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𝑀𝑒𝑉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~90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it-US" dirty="0"/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→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Pre>
                                  <m:sPre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sup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 + 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sPre>
                              </m:e>
                              <m:e>
                                <m:sPre>
                                  <m:sPre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b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sup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</m:sPre>
                              </m:e>
                            </m:eqArr>
                          </m:e>
                        </m:d>
                      </m:e>
                    </m:sPre>
                  </m:oMath>
                </a14:m>
                <a:endParaRPr lang="it-US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B8621298-0363-E34C-B635-8417793C37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36158"/>
                <a:ext cx="10515600" cy="4351338"/>
              </a:xfrm>
              <a:blipFill>
                <a:blip r:embed="rId2"/>
                <a:stretch>
                  <a:fillRect l="-1086" t="-60350" b="-59475"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6616F9A-D830-8A48-B0F8-1FFD9FB7A34E}"/>
                  </a:ext>
                </a:extLst>
              </p:cNvPr>
              <p:cNvSpPr txBox="1"/>
              <p:nvPr/>
            </p:nvSpPr>
            <p:spPr>
              <a:xfrm>
                <a:off x="4653687" y="3824860"/>
                <a:ext cx="7199407" cy="293894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relative probability of (p,</a:t>
                </a:r>
                <a:r>
                  <a:rPr lang="it-US" sz="2400" dirty="0">
                    <a:latin typeface="Symbol" pitchFamily="2" charset="2"/>
                    <a:cs typeface="Arial" panose="020B0604020202020204" pitchFamily="34" charset="0"/>
                  </a:rPr>
                  <a:t>a</a:t>
                </a:r>
                <a:r>
                  <a:rPr lang="it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to (p,</a:t>
                </a:r>
                <a:r>
                  <a:rPr lang="it-US" sz="2400" dirty="0">
                    <a:latin typeface="Symbol" pitchFamily="2" charset="2"/>
                    <a:cs typeface="Arial" panose="020B0604020202020204" pitchFamily="34" charset="0"/>
                  </a:rPr>
                  <a:t>g</a:t>
                </a:r>
                <a:r>
                  <a:rPr lang="it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in the sun</a:t>
                </a:r>
              </a:p>
              <a:p>
                <a:r>
                  <a:rPr lang="it-IT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i</a:t>
                </a:r>
                <a:r>
                  <a:rPr lang="it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 of order 2x10</a:t>
                </a:r>
                <a:r>
                  <a:rPr lang="it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sPre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produces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sPre>
                  </m:oMath>
                </a14:m>
                <a:r>
                  <a:rPr lang="it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carbon again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This</a:t>
                </a:r>
                <a:r>
                  <a:rPr lang="it-IT" sz="2400" dirty="0"/>
                  <a:t> 2nd </a:t>
                </a:r>
                <a:r>
                  <a:rPr lang="it-IT" sz="2400" dirty="0" err="1"/>
                  <a:t>branch</a:t>
                </a:r>
                <a:endParaRPr lang="it-IT" sz="24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Negligible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contribution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energy</a:t>
                </a:r>
                <a:r>
                  <a:rPr lang="it-IT" sz="2400" dirty="0"/>
                  <a:t> production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Important</a:t>
                </a:r>
                <a:r>
                  <a:rPr lang="it-IT" sz="2400" dirty="0"/>
                  <a:t> for </a:t>
                </a:r>
                <a:r>
                  <a:rPr lang="it-IT" sz="2400" dirty="0" err="1"/>
                  <a:t>nucleosynthesis</a:t>
                </a:r>
                <a:r>
                  <a:rPr lang="it-IT" sz="2400" dirty="0"/>
                  <a:t> of </a:t>
                </a:r>
                <a:r>
                  <a:rPr lang="it-IT" sz="2400" baseline="30000" dirty="0"/>
                  <a:t>16</a:t>
                </a:r>
                <a:r>
                  <a:rPr lang="it-IT" sz="2400" dirty="0"/>
                  <a:t>O and</a:t>
                </a:r>
                <a:r>
                  <a:rPr lang="it-IT" sz="2400" baseline="30000" dirty="0"/>
                  <a:t> 17</a:t>
                </a:r>
                <a:r>
                  <a:rPr lang="it-IT" sz="2400" dirty="0"/>
                  <a:t>O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6616F9A-D830-8A48-B0F8-1FFD9FB7A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3687" y="3824860"/>
                <a:ext cx="7199407" cy="2938946"/>
              </a:xfrm>
              <a:prstGeom prst="rect">
                <a:avLst/>
              </a:prstGeom>
              <a:blipFill>
                <a:blip r:embed="rId3"/>
                <a:stretch>
                  <a:fillRect l="-879" t="-170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0178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045" y="449792"/>
            <a:ext cx="9287933" cy="1143000"/>
          </a:xfrm>
        </p:spPr>
        <p:txBody>
          <a:bodyPr anchor="ctr">
            <a:normAutofit fontScale="90000"/>
          </a:bodyPr>
          <a:lstStyle/>
          <a:p>
            <a:r>
              <a:rPr lang="it-IT" b="1" dirty="0" err="1">
                <a:solidFill>
                  <a:srgbClr val="FF0000"/>
                </a:solidFill>
                <a:latin typeface="Arial"/>
                <a:cs typeface="Arial"/>
              </a:rPr>
              <a:t>All</a:t>
            </a:r>
            <a:r>
              <a:rPr lang="it-IT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Arial"/>
                <a:cs typeface="Arial"/>
              </a:rPr>
              <a:t>together</a:t>
            </a:r>
            <a:r>
              <a:rPr lang="it-IT" b="1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br>
              <a:rPr lang="it-IT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it-IT" b="1" dirty="0">
                <a:solidFill>
                  <a:srgbClr val="FF0000"/>
                </a:solidFill>
                <a:latin typeface="Arial"/>
                <a:cs typeface="Arial"/>
              </a:rPr>
              <a:t>CNO bi-cycle H </a:t>
            </a:r>
            <a:r>
              <a:rPr lang="it-IT" b="1" dirty="0" err="1">
                <a:solidFill>
                  <a:srgbClr val="FF0000"/>
                </a:solidFill>
                <a:latin typeface="Arial"/>
                <a:cs typeface="Arial"/>
              </a:rPr>
              <a:t>burning</a:t>
            </a:r>
            <a:r>
              <a:rPr lang="it-IT" b="1" dirty="0">
                <a:solidFill>
                  <a:srgbClr val="FF0000"/>
                </a:solidFill>
                <a:latin typeface="Arial"/>
                <a:cs typeface="Arial"/>
              </a:rPr>
              <a:t> in the Sun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0800" y="1905000"/>
            <a:ext cx="7315200" cy="3962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800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1981200"/>
            <a:ext cx="1048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baseline="30000" dirty="0">
                <a:latin typeface="Arial"/>
                <a:cs typeface="Arial"/>
              </a:rPr>
              <a:t>13</a:t>
            </a:r>
            <a:r>
              <a:rPr lang="it-IT" sz="4600" dirty="0">
                <a:latin typeface="Arial"/>
                <a:cs typeface="Arial"/>
              </a:rPr>
              <a:t>C</a:t>
            </a:r>
            <a:endParaRPr lang="it-IT" sz="4600" baseline="30000" dirty="0">
              <a:latin typeface="Arial"/>
              <a:cs typeface="Arial"/>
            </a:endParaRPr>
          </a:p>
          <a:p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331333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5581288" y="1970782"/>
            <a:ext cx="1048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baseline="30000" dirty="0">
                <a:solidFill>
                  <a:srgbClr val="000000"/>
                </a:solidFill>
                <a:latin typeface="Arial"/>
                <a:cs typeface="Arial"/>
              </a:rPr>
              <a:t>14</a:t>
            </a:r>
            <a:r>
              <a:rPr lang="it-IT" sz="460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endParaRPr lang="it-IT" sz="4600" baseline="300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67288" y="1970782"/>
            <a:ext cx="1276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baseline="30000" dirty="0">
                <a:solidFill>
                  <a:srgbClr val="000000"/>
                </a:solidFill>
                <a:latin typeface="Arial"/>
                <a:cs typeface="Arial"/>
              </a:rPr>
              <a:t>17</a:t>
            </a:r>
            <a:r>
              <a:rPr lang="it-IT" sz="4600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endParaRPr lang="it-IT" sz="4600" baseline="300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it-IT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419600" y="2438400"/>
            <a:ext cx="1161688" cy="1588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3112" y="2438400"/>
            <a:ext cx="1161688" cy="1588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95801" y="1854370"/>
            <a:ext cx="8463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it-IT" sz="2700" dirty="0" err="1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it-IT" sz="27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49808" y="1854370"/>
            <a:ext cx="9224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it-IT" sz="2700" dirty="0" err="1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it-IT" sz="2700" b="1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00400" y="3418582"/>
            <a:ext cx="1048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baseline="30000" dirty="0">
                <a:solidFill>
                  <a:srgbClr val="FF0000"/>
                </a:solidFill>
                <a:latin typeface="Arial"/>
                <a:cs typeface="Arial"/>
              </a:rPr>
              <a:t>13</a:t>
            </a:r>
            <a:r>
              <a:rPr lang="it-IT" sz="460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endParaRPr lang="it-IT" sz="46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dirty="0"/>
          </a:p>
        </p:txBody>
      </p:sp>
      <p:sp>
        <p:nvSpPr>
          <p:cNvPr id="17" name="TextBox 16"/>
          <p:cNvSpPr txBox="1"/>
          <p:nvPr/>
        </p:nvSpPr>
        <p:spPr>
          <a:xfrm>
            <a:off x="3200400" y="5018782"/>
            <a:ext cx="1048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baseline="30000" dirty="0">
                <a:solidFill>
                  <a:srgbClr val="0070C0"/>
                </a:solidFill>
                <a:latin typeface="Arial"/>
                <a:cs typeface="Arial"/>
              </a:rPr>
              <a:t>12</a:t>
            </a:r>
            <a:r>
              <a:rPr lang="it-IT" sz="4600" dirty="0">
                <a:solidFill>
                  <a:srgbClr val="0070C0"/>
                </a:solidFill>
                <a:latin typeface="Arial"/>
                <a:cs typeface="Arial"/>
              </a:rPr>
              <a:t>C</a:t>
            </a:r>
            <a:endParaRPr lang="it-IT" sz="4600" baseline="30000" dirty="0">
              <a:solidFill>
                <a:srgbClr val="0070C0"/>
              </a:solidFill>
              <a:latin typeface="Arial"/>
              <a:cs typeface="Arial"/>
            </a:endParaRPr>
          </a:p>
          <a:p>
            <a:endParaRPr lang="it-IT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3619500" y="3162300"/>
            <a:ext cx="684212" cy="15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3621088" y="4686300"/>
            <a:ext cx="684212" cy="1588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48001" y="4445170"/>
            <a:ext cx="8463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it-IT" sz="2700" dirty="0" err="1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it-IT" sz="27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82024" y="2855132"/>
            <a:ext cx="9733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cs typeface="Symbol" charset="2"/>
              </a:rPr>
              <a:t>e</a:t>
            </a:r>
            <a:r>
              <a:rPr lang="it-IT" sz="2700" b="1" baseline="30000" dirty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it-IT" sz="2700" b="1" dirty="0">
                <a:solidFill>
                  <a:srgbClr val="FF0000"/>
                </a:solidFill>
                <a:latin typeface="Symbol" charset="2"/>
                <a:cs typeface="Symbol" charset="2"/>
              </a:rPr>
              <a:t>+n</a:t>
            </a:r>
            <a:r>
              <a:rPr lang="it-IT" sz="2700" b="1" baseline="-25000" dirty="0">
                <a:solidFill>
                  <a:srgbClr val="FF0000"/>
                </a:solidFill>
                <a:cs typeface="Symbol" charset="2"/>
              </a:rPr>
              <a:t>e</a:t>
            </a:r>
            <a:endParaRPr lang="it-IT" sz="2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2600" y="3352800"/>
            <a:ext cx="1287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baseline="30000" dirty="0">
                <a:solidFill>
                  <a:srgbClr val="FF0000"/>
                </a:solidFill>
                <a:latin typeface="Arial"/>
                <a:cs typeface="Arial"/>
              </a:rPr>
              <a:t>15</a:t>
            </a:r>
            <a:r>
              <a:rPr lang="it-IT" sz="460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endParaRPr lang="it-IT" sz="46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dirty="0"/>
          </a:p>
        </p:txBody>
      </p:sp>
      <p:sp>
        <p:nvSpPr>
          <p:cNvPr id="24" name="TextBox 23"/>
          <p:cNvSpPr txBox="1"/>
          <p:nvPr/>
        </p:nvSpPr>
        <p:spPr>
          <a:xfrm>
            <a:off x="5505088" y="4953000"/>
            <a:ext cx="1048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baseline="30000" dirty="0">
                <a:solidFill>
                  <a:srgbClr val="000000"/>
                </a:solidFill>
                <a:latin typeface="Arial"/>
                <a:cs typeface="Arial"/>
              </a:rPr>
              <a:t>15</a:t>
            </a:r>
            <a:r>
              <a:rPr lang="it-IT" sz="460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endParaRPr lang="it-IT" sz="4600" baseline="300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it-IT" dirty="0"/>
          </a:p>
        </p:txBody>
      </p:sp>
      <p:sp>
        <p:nvSpPr>
          <p:cNvPr id="25" name="TextBox 24"/>
          <p:cNvSpPr txBox="1"/>
          <p:nvPr/>
        </p:nvSpPr>
        <p:spPr>
          <a:xfrm>
            <a:off x="7943488" y="3418582"/>
            <a:ext cx="1048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baseline="30000" dirty="0">
                <a:solidFill>
                  <a:srgbClr val="FF0000"/>
                </a:solidFill>
                <a:latin typeface="Arial"/>
                <a:cs typeface="Arial"/>
              </a:rPr>
              <a:t>17</a:t>
            </a:r>
            <a:r>
              <a:rPr lang="it-IT" sz="4600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endParaRPr lang="it-IT" sz="46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dirty="0"/>
          </a:p>
        </p:txBody>
      </p:sp>
      <p:sp>
        <p:nvSpPr>
          <p:cNvPr id="26" name="TextBox 25"/>
          <p:cNvSpPr txBox="1"/>
          <p:nvPr/>
        </p:nvSpPr>
        <p:spPr>
          <a:xfrm>
            <a:off x="7943488" y="4942582"/>
            <a:ext cx="1276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baseline="30000" dirty="0">
                <a:solidFill>
                  <a:srgbClr val="000000"/>
                </a:solidFill>
                <a:latin typeface="Arial"/>
                <a:cs typeface="Arial"/>
              </a:rPr>
              <a:t>16</a:t>
            </a:r>
            <a:r>
              <a:rPr lang="it-IT" sz="4600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endParaRPr lang="it-IT" sz="4600" baseline="300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it-IT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400912" y="5410200"/>
            <a:ext cx="1161688" cy="1588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763112" y="5410200"/>
            <a:ext cx="1161688" cy="1588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 flipH="1" flipV="1">
            <a:off x="5981700" y="3160712"/>
            <a:ext cx="684212" cy="1588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5983288" y="4533900"/>
            <a:ext cx="684212" cy="1588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 flipH="1" flipV="1">
            <a:off x="8267700" y="3086100"/>
            <a:ext cx="684212" cy="1588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 flipH="1" flipV="1">
            <a:off x="8267700" y="4533900"/>
            <a:ext cx="684212" cy="1588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478208" y="2844970"/>
            <a:ext cx="8463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it-IT" sz="2700" dirty="0" err="1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it-IT" sz="27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926008" y="4826170"/>
            <a:ext cx="8463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it-IT" sz="2700" dirty="0" err="1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it-IT" sz="27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620001" y="4216570"/>
            <a:ext cx="8463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it-IT" sz="2700" dirty="0" err="1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it-IT" sz="27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24955" y="4292769"/>
            <a:ext cx="9733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cs typeface="Symbol" charset="2"/>
              </a:rPr>
              <a:t>e</a:t>
            </a:r>
            <a:r>
              <a:rPr lang="it-IT" sz="2700" b="1" baseline="30000" dirty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it-IT" sz="2700" b="1" dirty="0">
                <a:solidFill>
                  <a:srgbClr val="FF0000"/>
                </a:solidFill>
                <a:latin typeface="Symbol" charset="2"/>
                <a:cs typeface="Symbol" charset="2"/>
              </a:rPr>
              <a:t>+n</a:t>
            </a:r>
            <a:r>
              <a:rPr lang="it-IT" sz="2700" b="1" baseline="-25000" dirty="0">
                <a:solidFill>
                  <a:srgbClr val="FF0000"/>
                </a:solidFill>
                <a:cs typeface="Symbol" charset="2"/>
              </a:rPr>
              <a:t>e</a:t>
            </a:r>
            <a:endParaRPr lang="it-IT" sz="2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796016" y="2853436"/>
            <a:ext cx="9733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cs typeface="Symbol" charset="2"/>
              </a:rPr>
              <a:t>e</a:t>
            </a:r>
            <a:r>
              <a:rPr lang="it-IT" sz="2700" b="1" baseline="30000" dirty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it-IT" sz="2700" b="1" dirty="0">
                <a:solidFill>
                  <a:srgbClr val="FF0000"/>
                </a:solidFill>
                <a:latin typeface="Symbol" charset="2"/>
                <a:cs typeface="Symbol" charset="2"/>
              </a:rPr>
              <a:t>+n</a:t>
            </a:r>
            <a:r>
              <a:rPr lang="it-IT" sz="2700" b="1" baseline="-25000" dirty="0">
                <a:solidFill>
                  <a:srgbClr val="FF0000"/>
                </a:solidFill>
                <a:cs typeface="Symbol" charset="2"/>
              </a:rPr>
              <a:t>e</a:t>
            </a:r>
            <a:endParaRPr lang="it-IT" sz="2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12995" y="3505201"/>
            <a:ext cx="629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Arial"/>
                <a:cs typeface="Arial"/>
              </a:rPr>
              <a:t>CN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90802" y="350520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Arial"/>
                <a:cs typeface="Arial"/>
              </a:rPr>
              <a:t>NO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97354" y="5359570"/>
            <a:ext cx="7750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dirty="0">
                <a:solidFill>
                  <a:srgbClr val="7030A0"/>
                </a:solidFill>
                <a:latin typeface="Arial"/>
                <a:cs typeface="Arial"/>
              </a:rPr>
              <a:t>10</a:t>
            </a:r>
            <a:r>
              <a:rPr lang="it-IT" sz="2700" baseline="30000" dirty="0">
                <a:solidFill>
                  <a:srgbClr val="7030A0"/>
                </a:solidFill>
                <a:latin typeface="Arial"/>
                <a:cs typeface="Arial"/>
              </a:rPr>
              <a:t>-2</a:t>
            </a:r>
            <a:endParaRPr lang="it-IT" sz="2700" dirty="0">
              <a:solidFill>
                <a:srgbClr val="7030A0"/>
              </a:solidFill>
              <a:latin typeface="Arial"/>
              <a:cs typeface="Arial"/>
            </a:endParaRPr>
          </a:p>
        </p:txBody>
      </p:sp>
      <p:sp>
        <p:nvSpPr>
          <p:cNvPr id="42" name="TextBox 14">
            <a:extLst>
              <a:ext uri="{FF2B5EF4-FFF2-40B4-BE49-F238E27FC236}">
                <a16:creationId xmlns:a16="http://schemas.microsoft.com/office/drawing/2014/main" id="{74C5D5C5-4B07-4849-BBB3-F6643B4E0EE8}"/>
              </a:ext>
            </a:extLst>
          </p:cNvPr>
          <p:cNvSpPr txBox="1"/>
          <p:nvPr/>
        </p:nvSpPr>
        <p:spPr>
          <a:xfrm>
            <a:off x="4522585" y="4834489"/>
            <a:ext cx="9224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it-IT" sz="2700" dirty="0" err="1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it-IT" sz="2700" b="1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0870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9AB443-09FB-FD48-B5B1-F0B8DD90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77" y="382063"/>
            <a:ext cx="9429752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b="1" dirty="0"/>
              <a:t>Solar </a:t>
            </a:r>
            <a:r>
              <a:rPr lang="it-IT" b="1" dirty="0" err="1"/>
              <a:t>neutrinos</a:t>
            </a:r>
            <a:r>
              <a:rPr lang="it-IT" b="1" dirty="0"/>
              <a:t> and </a:t>
            </a:r>
            <a:r>
              <a:rPr lang="it-IT" b="1" dirty="0" err="1"/>
              <a:t>energy</a:t>
            </a:r>
            <a:r>
              <a:rPr lang="it-IT" b="1" dirty="0"/>
              <a:t> production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82175D6E-472B-4F79-8599-8257BA47234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16541" y="1740633"/>
                <a:ext cx="5519110" cy="447389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Energy conservation</a:t>
                </a:r>
              </a:p>
              <a:p>
                <a:pPr marL="0" indent="0">
                  <a:buNone/>
                </a:pPr>
                <a:endParaRPr lang="en-US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⨀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.)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    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dirty="0"/>
                  <a:t>=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3.846±0.015 erg/s</a:t>
                </a:r>
              </a:p>
              <a:p>
                <a:pPr marL="0" indent="0">
                  <a:buNone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At solar temperature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𝜖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𝑝𝑝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∝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it-IT" b="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𝜖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𝐶𝑁𝑂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∝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sup>
                    </m:sSup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82175D6E-472B-4F79-8599-8257BA4723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16541" y="1740633"/>
                <a:ext cx="5519110" cy="4473895"/>
              </a:xfrm>
              <a:blipFill>
                <a:blip r:embed="rId2"/>
                <a:stretch>
                  <a:fillRect l="-2294" t="-17280"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A57BD6EA-F890-3F4E-8297-23AAD84AA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651" y="1545734"/>
            <a:ext cx="5557246" cy="4279078"/>
          </a:xfrm>
          <a:prstGeom prst="rect">
            <a:avLst/>
          </a:prstGeom>
          <a:noFill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4B2BDBA-8021-E6C9-3026-879C8F92B7FE}"/>
              </a:ext>
            </a:extLst>
          </p:cNvPr>
          <p:cNvSpPr txBox="1"/>
          <p:nvPr/>
        </p:nvSpPr>
        <p:spPr>
          <a:xfrm>
            <a:off x="7200900" y="4294415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dirty="0"/>
              <a:t>Sun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38A3F2C-A9F9-9B0A-E92E-EFD12EFCCF92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6874329" y="4049486"/>
            <a:ext cx="326571" cy="4295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55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FD53AE-AF46-9947-A079-3FEAE7B9E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33" y="350135"/>
            <a:ext cx="10515600" cy="1325563"/>
          </a:xfrm>
        </p:spPr>
        <p:txBody>
          <a:bodyPr/>
          <a:lstStyle/>
          <a:p>
            <a:r>
              <a:rPr lang="it-US" b="1" dirty="0"/>
              <a:t>Fundamental conjecture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A938DB3-0FE0-5B49-9F88-91C6F98F24C5}"/>
              </a:ext>
            </a:extLst>
          </p:cNvPr>
          <p:cNvSpPr txBox="1"/>
          <p:nvPr/>
        </p:nvSpPr>
        <p:spPr>
          <a:xfrm>
            <a:off x="474133" y="1811866"/>
            <a:ext cx="1174270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solidFill>
                  <a:srgbClr val="FF0000"/>
                </a:solidFill>
              </a:rPr>
              <a:t>P</a:t>
            </a:r>
            <a:r>
              <a:rPr lang="it-US" sz="2800" dirty="0">
                <a:solidFill>
                  <a:srgbClr val="FF0000"/>
                </a:solidFill>
              </a:rPr>
              <a:t>roperties and evolutions of stars are fully determined by the initial mass</a:t>
            </a:r>
          </a:p>
          <a:p>
            <a:r>
              <a:rPr lang="it-US" sz="2800" dirty="0">
                <a:solidFill>
                  <a:srgbClr val="FF0000"/>
                </a:solidFill>
              </a:rPr>
              <a:t>and chemical composition</a:t>
            </a:r>
          </a:p>
          <a:p>
            <a:endParaRPr lang="it-US" sz="2800" dirty="0"/>
          </a:p>
          <a:p>
            <a:r>
              <a:rPr lang="it-US" sz="2800" dirty="0"/>
              <a:t>Application of this conjecture allows to determine stars observable parameters:</a:t>
            </a:r>
          </a:p>
          <a:p>
            <a:r>
              <a:rPr lang="it-IT" sz="2800" dirty="0"/>
              <a:t>	</a:t>
            </a:r>
            <a:r>
              <a:rPr lang="it-IT" sz="2800" dirty="0" err="1"/>
              <a:t>s</a:t>
            </a:r>
            <a:r>
              <a:rPr lang="it-US" sz="2800" dirty="0"/>
              <a:t>urface temperature</a:t>
            </a:r>
          </a:p>
          <a:p>
            <a:r>
              <a:rPr lang="it-US" sz="2800" dirty="0"/>
              <a:t>	radius</a:t>
            </a:r>
          </a:p>
          <a:p>
            <a:r>
              <a:rPr lang="it-US" sz="2800" dirty="0"/>
              <a:t>	luminosity</a:t>
            </a:r>
          </a:p>
          <a:p>
            <a:r>
              <a:rPr lang="it-US" sz="2800" dirty="0"/>
              <a:t>	surface metal abundace</a:t>
            </a:r>
          </a:p>
          <a:p>
            <a:r>
              <a:rPr lang="it-US" sz="2800" dirty="0"/>
              <a:t>	</a:t>
            </a:r>
            <a:r>
              <a:rPr lang="it-US" sz="2800" dirty="0">
                <a:solidFill>
                  <a:srgbClr val="FF0000"/>
                </a:solidFill>
              </a:rPr>
              <a:t>neutrino flux</a:t>
            </a:r>
          </a:p>
        </p:txBody>
      </p:sp>
    </p:spTree>
    <p:extLst>
      <p:ext uri="{BB962C8B-B14F-4D97-AF65-F5344CB8AC3E}">
        <p14:creationId xmlns:p14="http://schemas.microsoft.com/office/powerpoint/2010/main" val="3192516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The Solar Standard Model (SSM)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38200" y="1323069"/>
            <a:ext cx="9711266" cy="51673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Theoretical framework to explain the sun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Assumptions of the SSM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Hydrostatic equilibrium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Energy generation by H burning</a:t>
            </a: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Homogeneous zero-age Sun</a:t>
            </a:r>
            <a:r>
              <a:rPr lang="en-US" dirty="0">
                <a:latin typeface="Arial" charset="0"/>
                <a:ea typeface="ＭＳ Ｐゴシック" charset="0"/>
              </a:rPr>
              <a:t>: primordial core metal abundance equal to today</a:t>
            </a:r>
            <a:r>
              <a:rPr lang="ja-JP" altLang="en-US" dirty="0">
                <a:latin typeface="Arial" charset="0"/>
                <a:ea typeface="ＭＳ Ｐゴシック" charset="0"/>
              </a:rPr>
              <a:t>’</a:t>
            </a:r>
            <a:r>
              <a:rPr lang="en-US" dirty="0">
                <a:latin typeface="Arial" charset="0"/>
                <a:ea typeface="ＭＳ Ｐゴシック" charset="0"/>
              </a:rPr>
              <a:t>s surface metal abundance</a:t>
            </a:r>
          </a:p>
          <a:p>
            <a:r>
              <a:rPr lang="en-US" dirty="0">
                <a:latin typeface="Arial" charset="0"/>
                <a:ea typeface="ＭＳ Ｐゴシック" charset="0"/>
              </a:rPr>
              <a:t>Boundary conditions: present luminosity, radius, (Z/X)</a:t>
            </a:r>
            <a:r>
              <a:rPr lang="en-US" baseline="-25000" dirty="0">
                <a:latin typeface="Arial" charset="0"/>
                <a:ea typeface="ＭＳ Ｐゴシック" charset="0"/>
              </a:rPr>
              <a:t>surf</a:t>
            </a:r>
          </a:p>
          <a:p>
            <a:r>
              <a:rPr lang="it-IT" dirty="0" err="1">
                <a:latin typeface="Arial" charset="0"/>
                <a:ea typeface="ＭＳ Ｐゴシック" charset="0"/>
              </a:rPr>
              <a:t>F</a:t>
            </a:r>
            <a:r>
              <a:rPr lang="en-US" dirty="0" err="1">
                <a:latin typeface="Arial" charset="0"/>
                <a:ea typeface="ＭＳ Ｐゴシック" charset="0"/>
              </a:rPr>
              <a:t>ixed</a:t>
            </a:r>
            <a:r>
              <a:rPr lang="en-US" dirty="0">
                <a:latin typeface="Arial" charset="0"/>
                <a:ea typeface="ＭＳ Ｐゴシック" charset="0"/>
              </a:rPr>
              <a:t> parameters: age, mass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>
                <a:latin typeface="Arial" charset="0"/>
                <a:ea typeface="ＭＳ Ｐゴシック" charset="0"/>
              </a:rPr>
              <a:t>evolution should match age and mass</a:t>
            </a:r>
          </a:p>
        </p:txBody>
      </p:sp>
    </p:spTree>
    <p:extLst>
      <p:ext uri="{BB962C8B-B14F-4D97-AF65-F5344CB8AC3E}">
        <p14:creationId xmlns:p14="http://schemas.microsoft.com/office/powerpoint/2010/main" val="3439407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217213-1E8F-0E0B-A86B-36CC8433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US" dirty="0"/>
              <a:t>	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D1FDF2C-EAE4-BFAD-A6F2-7CD3AAD87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304" y="0"/>
            <a:ext cx="3187700" cy="36068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16FB1F4-6F7D-3A99-A8C9-35D05C33A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96" y="5417206"/>
            <a:ext cx="7772400" cy="107566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41760D2-2BD7-C065-E4D7-F3B1F7A0F862}"/>
              </a:ext>
            </a:extLst>
          </p:cNvPr>
          <p:cNvSpPr txBox="1"/>
          <p:nvPr/>
        </p:nvSpPr>
        <p:spPr>
          <a:xfrm>
            <a:off x="424543" y="4841313"/>
            <a:ext cx="11412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dirty="0"/>
              <a:t>Evolution of the SSM neutrino flux predictions (better opacity, cross sections, diffusion model, metalicity) over 30 years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9230E52-60DA-6CDD-29DA-E3AFB1CF0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300" y="365125"/>
            <a:ext cx="2540000" cy="3810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C98CF5-AB12-41E2-868C-25738F634A47}"/>
              </a:ext>
            </a:extLst>
          </p:cNvPr>
          <p:cNvSpPr txBox="1"/>
          <p:nvPr/>
        </p:nvSpPr>
        <p:spPr>
          <a:xfrm>
            <a:off x="109996" y="922458"/>
            <a:ext cx="57626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US" dirty="0"/>
              <a:t>The first systematic work to put together a SSM facing</a:t>
            </a:r>
          </a:p>
          <a:p>
            <a:pPr algn="just"/>
            <a:r>
              <a:rPr lang="it-IT" dirty="0"/>
              <a:t>s</a:t>
            </a:r>
            <a:r>
              <a:rPr lang="it-US" dirty="0"/>
              <a:t>olar neutrino observations was carried out </a:t>
            </a:r>
            <a:r>
              <a:rPr lang="it-IT" dirty="0"/>
              <a:t>b</a:t>
            </a:r>
            <a:r>
              <a:rPr lang="it-US" dirty="0"/>
              <a:t>y John Bahcall</a:t>
            </a:r>
          </a:p>
          <a:p>
            <a:pPr algn="just"/>
            <a:endParaRPr lang="it-US" dirty="0"/>
          </a:p>
          <a:p>
            <a:pPr algn="just"/>
            <a:r>
              <a:rPr lang="it-US" dirty="0"/>
              <a:t>John Bahcall supported experimental projects and provided</a:t>
            </a:r>
          </a:p>
          <a:p>
            <a:pPr algn="just"/>
            <a:r>
              <a:rPr lang="it-IT" dirty="0"/>
              <a:t>a theory framework to compare with data</a:t>
            </a:r>
            <a:endParaRPr lang="it-US" dirty="0"/>
          </a:p>
        </p:txBody>
      </p:sp>
    </p:spTree>
    <p:extLst>
      <p:ext uri="{BB962C8B-B14F-4D97-AF65-F5344CB8AC3E}">
        <p14:creationId xmlns:p14="http://schemas.microsoft.com/office/powerpoint/2010/main" val="2783019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847" y="1600201"/>
            <a:ext cx="7543800" cy="431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514" y="298375"/>
            <a:ext cx="8516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Outcome of the </a:t>
            </a:r>
            <a:r>
              <a:rPr lang="en-US" sz="3600" dirty="0" err="1">
                <a:solidFill>
                  <a:srgbClr val="C00000"/>
                </a:solidFill>
              </a:rPr>
              <a:t>SSM:Solar</a:t>
            </a:r>
            <a:r>
              <a:rPr lang="en-US" sz="3600" dirty="0">
                <a:solidFill>
                  <a:srgbClr val="C00000"/>
                </a:solidFill>
              </a:rPr>
              <a:t> neutrino spectra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819400" y="1219200"/>
            <a:ext cx="5028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A. Serenelli et al</a:t>
            </a:r>
            <a:r>
              <a:rPr lang="it-IT" b="1" dirty="0"/>
              <a:t>, </a:t>
            </a:r>
            <a:r>
              <a:rPr lang="is-IS" b="1" dirty="0"/>
              <a:t>Astrophys.J. 835 (2017) no.2, 202</a:t>
            </a:r>
            <a:r>
              <a:rPr lang="is-IS" dirty="0"/>
              <a:t>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655203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B56C298-1791-5B45-A967-9CA6217BE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it-IT" sz="4000" b="1">
                <a:solidFill>
                  <a:srgbClr val="FFFFFF"/>
                </a:solidFill>
              </a:rPr>
              <a:t>Solar neutrinos from SSM 2016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7D28957C-6DE9-4F49-9908-1CDE4EBB02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7496422"/>
              </p:ext>
            </p:extLst>
          </p:nvPr>
        </p:nvGraphicFramePr>
        <p:xfrm>
          <a:off x="2547161" y="1960182"/>
          <a:ext cx="7034536" cy="44063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543918">
                  <a:extLst>
                    <a:ext uri="{9D8B030D-6E8A-4147-A177-3AD203B41FA5}">
                      <a16:colId xmlns:a16="http://schemas.microsoft.com/office/drawing/2014/main" val="3370710615"/>
                    </a:ext>
                  </a:extLst>
                </a:gridCol>
                <a:gridCol w="4490618">
                  <a:extLst>
                    <a:ext uri="{9D8B030D-6E8A-4147-A177-3AD203B41FA5}">
                      <a16:colId xmlns:a16="http://schemas.microsoft.com/office/drawing/2014/main" val="1327315147"/>
                    </a:ext>
                  </a:extLst>
                </a:gridCol>
              </a:tblGrid>
              <a:tr h="598973">
                <a:tc>
                  <a:txBody>
                    <a:bodyPr/>
                    <a:lstStyle/>
                    <a:p>
                      <a:r>
                        <a:rPr lang="it-IT" sz="1600">
                          <a:latin typeface="Symbol" pitchFamily="2" charset="2"/>
                          <a:cs typeface="Arial" panose="020B0604020202020204" pitchFamily="34" charset="0"/>
                        </a:rPr>
                        <a:t>n</a:t>
                      </a:r>
                      <a:r>
                        <a:rPr lang="it-IT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source</a:t>
                      </a:r>
                    </a:p>
                  </a:txBody>
                  <a:tcPr marL="80942" marR="80942" marT="40471" marB="404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SSM-HZ</a:t>
                      </a:r>
                    </a:p>
                    <a:p>
                      <a:pPr algn="ctr"/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SSM-LZ</a:t>
                      </a:r>
                    </a:p>
                    <a:p>
                      <a:pPr algn="ctr"/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[cm</a:t>
                      </a:r>
                      <a:r>
                        <a:rPr lang="it-IT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it-IT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it-IT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it-IT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942" marR="80942" marT="40471" marB="40471"/>
                </a:tc>
                <a:extLst>
                  <a:ext uri="{0D108BD9-81ED-4DB2-BD59-A6C34878D82A}">
                    <a16:rowId xmlns:a16="http://schemas.microsoft.com/office/drawing/2014/main" val="3994377302"/>
                  </a:ext>
                </a:extLst>
              </a:tr>
              <a:tr h="598973">
                <a:tc>
                  <a:txBody>
                    <a:bodyPr/>
                    <a:lstStyle/>
                    <a:p>
                      <a:r>
                        <a:rPr lang="it-IT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</a:t>
                      </a:r>
                    </a:p>
                  </a:txBody>
                  <a:tcPr marL="80942" marR="80942" marT="40471" marB="4047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5.98(1±0.006)x10</a:t>
                      </a:r>
                      <a:r>
                        <a:rPr lang="it-IT" sz="16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t-IT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6.03(1±0.006)x10</a:t>
                      </a:r>
                      <a:r>
                        <a:rPr lang="it-IT" sz="16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t-IT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942" marR="80942" marT="40471" marB="40471"/>
                </a:tc>
                <a:extLst>
                  <a:ext uri="{0D108BD9-81ED-4DB2-BD59-A6C34878D82A}">
                    <a16:rowId xmlns:a16="http://schemas.microsoft.com/office/drawing/2014/main" val="2827473090"/>
                  </a:ext>
                </a:extLst>
              </a:tr>
              <a:tr h="598973">
                <a:tc>
                  <a:txBody>
                    <a:bodyPr/>
                    <a:lstStyle/>
                    <a:p>
                      <a:r>
                        <a:rPr lang="it-IT" sz="16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pep</a:t>
                      </a:r>
                    </a:p>
                  </a:txBody>
                  <a:tcPr marL="80942" marR="80942" marT="40471" marB="4047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1.44(1±0.01)x10</a:t>
                      </a:r>
                      <a:r>
                        <a:rPr lang="it-IT" sz="16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it-IT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1.46(1±0.01)x10</a:t>
                      </a:r>
                      <a:r>
                        <a:rPr lang="it-IT" sz="16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it-IT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942" marR="80942" marT="40471" marB="40471"/>
                </a:tc>
                <a:extLst>
                  <a:ext uri="{0D108BD9-81ED-4DB2-BD59-A6C34878D82A}">
                    <a16:rowId xmlns:a16="http://schemas.microsoft.com/office/drawing/2014/main" val="1148647395"/>
                  </a:ext>
                </a:extLst>
              </a:tr>
              <a:tr h="598973">
                <a:tc>
                  <a:txBody>
                    <a:bodyPr/>
                    <a:lstStyle/>
                    <a:p>
                      <a:r>
                        <a:rPr lang="it-IT" sz="16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it-IT" sz="16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lang="it-IT" sz="1600" baseline="30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942" marR="80942" marT="40471" marB="4047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4.93(1±0.06)x10</a:t>
                      </a:r>
                      <a:r>
                        <a:rPr lang="it-IT" sz="16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it-IT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4.50(1±0.06)x10</a:t>
                      </a:r>
                      <a:r>
                        <a:rPr lang="it-IT" sz="16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it-IT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942" marR="80942" marT="40471" marB="40471"/>
                </a:tc>
                <a:extLst>
                  <a:ext uri="{0D108BD9-81ED-4DB2-BD59-A6C34878D82A}">
                    <a16:rowId xmlns:a16="http://schemas.microsoft.com/office/drawing/2014/main" val="925765672"/>
                  </a:ext>
                </a:extLst>
              </a:tr>
              <a:tr h="598973">
                <a:tc>
                  <a:txBody>
                    <a:bodyPr/>
                    <a:lstStyle/>
                    <a:p>
                      <a:r>
                        <a:rPr lang="it-IT" sz="16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it-IT" sz="16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it-IT" sz="1600" baseline="30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942" marR="80942" marT="40471" marB="4047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5.46(1±0.12)x10</a:t>
                      </a:r>
                      <a:r>
                        <a:rPr lang="it-IT" sz="16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it-IT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4.50(1±0.12)x10</a:t>
                      </a:r>
                      <a:r>
                        <a:rPr lang="it-IT" sz="16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it-IT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942" marR="80942" marT="40471" marB="40471"/>
                </a:tc>
                <a:extLst>
                  <a:ext uri="{0D108BD9-81ED-4DB2-BD59-A6C34878D82A}">
                    <a16:rowId xmlns:a16="http://schemas.microsoft.com/office/drawing/2014/main" val="3832893325"/>
                  </a:ext>
                </a:extLst>
              </a:tr>
              <a:tr h="598973">
                <a:tc>
                  <a:txBody>
                    <a:bodyPr/>
                    <a:lstStyle/>
                    <a:p>
                      <a:r>
                        <a:rPr lang="it-IT" sz="16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hep</a:t>
                      </a:r>
                    </a:p>
                  </a:txBody>
                  <a:tcPr marL="80942" marR="80942" marT="40471" marB="4047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7.98(1±0.30)x10</a:t>
                      </a:r>
                      <a:r>
                        <a:rPr lang="it-IT" sz="16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8.25(1±0.30)x10</a:t>
                      </a:r>
                      <a:r>
                        <a:rPr lang="it-IT" sz="16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it-IT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942" marR="80942" marT="40471" marB="40471"/>
                </a:tc>
                <a:extLst>
                  <a:ext uri="{0D108BD9-81ED-4DB2-BD59-A6C34878D82A}">
                    <a16:rowId xmlns:a16="http://schemas.microsoft.com/office/drawing/2014/main" val="3312388975"/>
                  </a:ext>
                </a:extLst>
              </a:tr>
              <a:tr h="598973">
                <a:tc>
                  <a:txBody>
                    <a:bodyPr/>
                    <a:lstStyle/>
                    <a:p>
                      <a:r>
                        <a:rPr lang="it-IT" sz="1600" baseline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CNO</a:t>
                      </a:r>
                    </a:p>
                  </a:txBody>
                  <a:tcPr marL="80942" marR="80942" marT="40471" marB="4047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4.88(1±0.16)x10</a:t>
                      </a:r>
                      <a:r>
                        <a:rPr lang="it-IT" sz="1600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3.51(1±0.14)x10</a:t>
                      </a:r>
                      <a:r>
                        <a:rPr lang="it-IT" sz="1600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it-IT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942" marR="80942" marT="40471" marB="40471"/>
                </a:tc>
                <a:extLst>
                  <a:ext uri="{0D108BD9-81ED-4DB2-BD59-A6C34878D82A}">
                    <a16:rowId xmlns:a16="http://schemas.microsoft.com/office/drawing/2014/main" val="821846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326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6D63398-EEE4-4E6A-BEF3-E92924A28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23" y="0"/>
            <a:ext cx="12226755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804B24-17AC-406D-9636-1332F5DF9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03156" y="-2460574"/>
            <a:ext cx="6859919" cy="1177723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23" y="-864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8000"/>
                </a:schemeClr>
              </a:gs>
              <a:gs pos="99000">
                <a:srgbClr val="000000">
                  <a:alpha val="46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626703">
            <a:off x="1164940" y="1025588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0DF94D-F28F-435E-AD56-C40FC99AF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2409782"/>
            <a:ext cx="12221732" cy="444325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1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F952EE-9AAE-4D81-BF98-35DF71334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942096" y="-2872097"/>
            <a:ext cx="6407535" cy="12151737"/>
          </a:xfrm>
          <a:prstGeom prst="rect">
            <a:avLst/>
          </a:prstGeom>
          <a:gradFill>
            <a:gsLst>
              <a:gs pos="1000">
                <a:srgbClr val="000000">
                  <a:alpha val="33000"/>
                </a:srgb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71A2F86-8C4C-5341-8057-2AC87499F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454" y="3006586"/>
            <a:ext cx="7284935" cy="2732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detection techniques for solar neutrinos</a:t>
            </a:r>
            <a:b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62645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9B0BEE-3771-CF41-87CD-64522A7E2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it-US" sz="4000" b="1" dirty="0">
                <a:solidFill>
                  <a:srgbClr val="FFFFFF"/>
                </a:solidFill>
              </a:rPr>
              <a:t>Outline of this talk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013D43EC-F5CF-FA4A-05FA-F22ACEB9AD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8117622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6691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230"/>
          </a:xfrm>
        </p:spPr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FF0000"/>
                </a:solidFill>
              </a:rPr>
              <a:t>Experimental</a:t>
            </a: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err="1">
                <a:solidFill>
                  <a:srgbClr val="FF0000"/>
                </a:solidFill>
              </a:rPr>
              <a:t>Search</a:t>
            </a:r>
            <a:r>
              <a:rPr lang="it-IT" sz="3600" b="1" dirty="0">
                <a:solidFill>
                  <a:srgbClr val="FF0000"/>
                </a:solidFill>
              </a:rPr>
              <a:t> of Solar </a:t>
            </a:r>
            <a:r>
              <a:rPr lang="it-IT" sz="3600" b="1" dirty="0" err="1">
                <a:solidFill>
                  <a:srgbClr val="FF0000"/>
                </a:solidFill>
              </a:rPr>
              <a:t>Neutrinos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38200" y="1331362"/>
            <a:ext cx="107192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400" b="1" dirty="0">
                <a:solidFill>
                  <a:srgbClr val="FF0000"/>
                </a:solidFill>
              </a:rPr>
              <a:t>1946</a:t>
            </a:r>
            <a:r>
              <a:rPr lang="it-IT" sz="2400" dirty="0"/>
              <a:t>, B. Pontecorvo </a:t>
            </a:r>
            <a:r>
              <a:rPr lang="it-IT" sz="2400" dirty="0" err="1"/>
              <a:t>proposes</a:t>
            </a:r>
            <a:r>
              <a:rPr lang="it-IT" sz="2400" dirty="0"/>
              <a:t> a </a:t>
            </a:r>
            <a:r>
              <a:rPr lang="it-IT" sz="2400" dirty="0" err="1"/>
              <a:t>method</a:t>
            </a:r>
            <a:r>
              <a:rPr lang="it-IT" sz="2400" dirty="0"/>
              <a:t> to </a:t>
            </a:r>
            <a:r>
              <a:rPr lang="it-IT" sz="2400" dirty="0" err="1"/>
              <a:t>measure</a:t>
            </a:r>
            <a:r>
              <a:rPr lang="it-IT" sz="2400" dirty="0"/>
              <a:t> </a:t>
            </a:r>
            <a:r>
              <a:rPr lang="it-IT" sz="2400" dirty="0" err="1"/>
              <a:t>neutrinos</a:t>
            </a:r>
            <a:r>
              <a:rPr lang="it-IT" sz="2400" dirty="0"/>
              <a:t> by </a:t>
            </a:r>
            <a:r>
              <a:rPr lang="it-IT" sz="2400" baseline="30000" dirty="0">
                <a:latin typeface="Arial"/>
                <a:cs typeface="Arial"/>
              </a:rPr>
              <a:t>37</a:t>
            </a:r>
            <a:r>
              <a:rPr lang="it-IT" sz="2400" dirty="0">
                <a:latin typeface="Arial"/>
                <a:cs typeface="Arial"/>
              </a:rPr>
              <a:t>Cl(</a:t>
            </a:r>
            <a:r>
              <a:rPr lang="it-IT" sz="2400" dirty="0" err="1">
                <a:latin typeface="Symbol" charset="2"/>
                <a:cs typeface="Symbol" charset="2"/>
              </a:rPr>
              <a:t>n</a:t>
            </a:r>
            <a:r>
              <a:rPr lang="it-IT" sz="2400" dirty="0" err="1">
                <a:latin typeface="Arial"/>
                <a:cs typeface="Arial"/>
              </a:rPr>
              <a:t>,e</a:t>
            </a:r>
            <a:r>
              <a:rPr lang="it-IT" sz="2400" dirty="0">
                <a:latin typeface="Arial"/>
                <a:cs typeface="Arial"/>
              </a:rPr>
              <a:t>)</a:t>
            </a:r>
            <a:r>
              <a:rPr lang="it-IT" sz="2400" baseline="30000" dirty="0">
                <a:latin typeface="Arial"/>
                <a:cs typeface="Arial"/>
              </a:rPr>
              <a:t>37</a:t>
            </a:r>
            <a:r>
              <a:rPr lang="it-IT" sz="2400" dirty="0">
                <a:latin typeface="Arial"/>
                <a:cs typeface="Arial"/>
              </a:rPr>
              <a:t>Ar</a:t>
            </a:r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b="1" dirty="0">
                <a:solidFill>
                  <a:srgbClr val="FF0000"/>
                </a:solidFill>
              </a:rPr>
              <a:t>1949</a:t>
            </a:r>
            <a:r>
              <a:rPr lang="it-IT" sz="2400" dirty="0"/>
              <a:t>, L. Alvarez </a:t>
            </a:r>
            <a:r>
              <a:rPr lang="it-IT" sz="2400" dirty="0" err="1"/>
              <a:t>proposes</a:t>
            </a:r>
            <a:r>
              <a:rPr lang="it-IT" sz="2400" dirty="0"/>
              <a:t> to </a:t>
            </a:r>
            <a:r>
              <a:rPr lang="it-IT" sz="2400" dirty="0" err="1"/>
              <a:t>make</a:t>
            </a:r>
            <a:r>
              <a:rPr lang="it-IT" sz="2400" dirty="0"/>
              <a:t> use of </a:t>
            </a:r>
            <a:r>
              <a:rPr lang="it-IT" sz="2400" dirty="0" err="1"/>
              <a:t>Pontecorvo’s</a:t>
            </a:r>
            <a:r>
              <a:rPr lang="it-IT" sz="2400" dirty="0"/>
              <a:t> </a:t>
            </a:r>
            <a:r>
              <a:rPr lang="it-IT" sz="2400" dirty="0" err="1"/>
              <a:t>method</a:t>
            </a:r>
            <a:r>
              <a:rPr lang="it-IT" sz="2400" dirty="0"/>
              <a:t> to</a:t>
            </a:r>
          </a:p>
          <a:p>
            <a:r>
              <a:rPr lang="it-IT" sz="2400" dirty="0"/>
              <a:t>     </a:t>
            </a:r>
            <a:r>
              <a:rPr lang="it-IT" sz="2400" dirty="0" err="1"/>
              <a:t>search</a:t>
            </a:r>
            <a:r>
              <a:rPr lang="it-IT" sz="2400" dirty="0"/>
              <a:t> for </a:t>
            </a:r>
            <a:r>
              <a:rPr lang="it-IT" sz="2400" dirty="0" err="1"/>
              <a:t>neutrinos</a:t>
            </a:r>
            <a:r>
              <a:rPr lang="it-IT" sz="2400" dirty="0"/>
              <a:t> from a </a:t>
            </a:r>
            <a:r>
              <a:rPr lang="it-IT" sz="2400" dirty="0" err="1"/>
              <a:t>reactor</a:t>
            </a:r>
            <a:r>
              <a:rPr lang="it-IT" sz="2400" dirty="0"/>
              <a:t> source</a:t>
            </a:r>
          </a:p>
          <a:p>
            <a:pPr marL="342900" indent="-342900">
              <a:buFont typeface="Arial"/>
              <a:buChar char="•"/>
            </a:pPr>
            <a:r>
              <a:rPr lang="it-IT" sz="2400" b="1" dirty="0">
                <a:solidFill>
                  <a:srgbClr val="FF0000"/>
                </a:solidFill>
              </a:rPr>
              <a:t>1963</a:t>
            </a:r>
            <a:r>
              <a:rPr lang="it-IT" sz="2400" dirty="0"/>
              <a:t>, </a:t>
            </a:r>
            <a:r>
              <a:rPr lang="it-IT" sz="2400" dirty="0" err="1"/>
              <a:t>J</a:t>
            </a:r>
            <a:r>
              <a:rPr lang="it-IT" sz="2400" dirty="0"/>
              <a:t>. </a:t>
            </a:r>
            <a:r>
              <a:rPr lang="it-IT" sz="2400" dirty="0" err="1"/>
              <a:t>Bahcall</a:t>
            </a:r>
            <a:r>
              <a:rPr lang="it-IT" sz="2400" dirty="0"/>
              <a:t> </a:t>
            </a:r>
            <a:r>
              <a:rPr lang="it-IT" sz="2400" dirty="0" err="1"/>
              <a:t>determines</a:t>
            </a:r>
            <a:r>
              <a:rPr lang="it-IT" sz="2400" dirty="0"/>
              <a:t> the solar neutrino </a:t>
            </a:r>
            <a:r>
              <a:rPr lang="it-IT" sz="2400" dirty="0" err="1"/>
              <a:t>fluxes</a:t>
            </a:r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b="1" dirty="0">
                <a:solidFill>
                  <a:srgbClr val="FF0000"/>
                </a:solidFill>
              </a:rPr>
              <a:t>1964</a:t>
            </a:r>
            <a:r>
              <a:rPr lang="it-IT" sz="2400" dirty="0"/>
              <a:t>, </a:t>
            </a:r>
            <a:r>
              <a:rPr lang="it-IT" sz="2400" dirty="0" err="1"/>
              <a:t>J</a:t>
            </a:r>
            <a:r>
              <a:rPr lang="it-IT" sz="2400" dirty="0"/>
              <a:t>. </a:t>
            </a:r>
            <a:r>
              <a:rPr lang="it-IT" sz="2400" dirty="0" err="1"/>
              <a:t>Bahcall</a:t>
            </a:r>
            <a:r>
              <a:rPr lang="it-IT" sz="2400" dirty="0"/>
              <a:t> and </a:t>
            </a:r>
            <a:r>
              <a:rPr lang="it-IT" sz="2400" dirty="0" err="1"/>
              <a:t>R</a:t>
            </a:r>
            <a:r>
              <a:rPr lang="it-IT" sz="2400" dirty="0"/>
              <a:t>. Davis propose the </a:t>
            </a:r>
            <a:r>
              <a:rPr lang="it-IT" sz="2400" dirty="0" err="1"/>
              <a:t>Homestake</a:t>
            </a:r>
            <a:r>
              <a:rPr lang="it-IT" sz="2400" dirty="0"/>
              <a:t> </a:t>
            </a:r>
            <a:r>
              <a:rPr lang="it-IT" sz="2400" dirty="0" err="1"/>
              <a:t>experiment</a:t>
            </a:r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b="1" dirty="0">
                <a:solidFill>
                  <a:srgbClr val="FF0000"/>
                </a:solidFill>
              </a:rPr>
              <a:t>1968</a:t>
            </a:r>
            <a:r>
              <a:rPr lang="it-IT" sz="2400" dirty="0"/>
              <a:t>, the first data on solar </a:t>
            </a:r>
            <a:r>
              <a:rPr lang="it-IT" sz="2400" dirty="0" err="1"/>
              <a:t>neutrinos</a:t>
            </a:r>
            <a:r>
              <a:rPr lang="it-IT" sz="2400" dirty="0"/>
              <a:t> from </a:t>
            </a:r>
            <a:r>
              <a:rPr lang="it-IT" sz="2400" dirty="0" err="1"/>
              <a:t>Homestake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FF0000"/>
                </a:solidFill>
              </a:rPr>
              <a:t>1984</a:t>
            </a:r>
            <a:r>
              <a:rPr lang="it-IT" sz="2400" dirty="0"/>
              <a:t>, Herb Chen </a:t>
            </a:r>
            <a:r>
              <a:rPr lang="it-IT" sz="2400" dirty="0" err="1"/>
              <a:t>proposes</a:t>
            </a:r>
            <a:r>
              <a:rPr lang="it-IT" sz="2400" dirty="0"/>
              <a:t> the use of heavy water to </a:t>
            </a:r>
            <a:r>
              <a:rPr lang="it-IT" sz="2400" dirty="0" err="1"/>
              <a:t>detect</a:t>
            </a:r>
            <a:r>
              <a:rPr lang="it-IT" sz="2400" dirty="0"/>
              <a:t> solar </a:t>
            </a:r>
            <a:r>
              <a:rPr lang="it-IT" sz="2400" dirty="0" err="1"/>
              <a:t>neutrinos</a:t>
            </a:r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b="1" dirty="0">
                <a:solidFill>
                  <a:srgbClr val="FF0000"/>
                </a:solidFill>
              </a:rPr>
              <a:t>1991</a:t>
            </a:r>
            <a:r>
              <a:rPr lang="it-IT" sz="2400" dirty="0"/>
              <a:t>, SAGE, GALLEX in </a:t>
            </a:r>
            <a:r>
              <a:rPr lang="it-IT" sz="2400" dirty="0" err="1"/>
              <a:t>operation</a:t>
            </a:r>
            <a:r>
              <a:rPr lang="it-IT" sz="2400" dirty="0"/>
              <a:t> with </a:t>
            </a:r>
            <a:r>
              <a:rPr lang="it-IT" sz="2400" baseline="30000" dirty="0">
                <a:latin typeface="Arial"/>
                <a:cs typeface="Arial"/>
              </a:rPr>
              <a:t>71</a:t>
            </a:r>
            <a:r>
              <a:rPr lang="it-IT" sz="2400" dirty="0">
                <a:latin typeface="Arial"/>
                <a:cs typeface="Arial"/>
              </a:rPr>
              <a:t>Ga(</a:t>
            </a:r>
            <a:r>
              <a:rPr lang="it-IT" sz="2400" dirty="0" err="1">
                <a:latin typeface="Symbol" charset="2"/>
                <a:cs typeface="Symbol" charset="2"/>
              </a:rPr>
              <a:t>n</a:t>
            </a:r>
            <a:r>
              <a:rPr lang="it-IT" sz="2400" dirty="0" err="1">
                <a:latin typeface="Arial"/>
                <a:cs typeface="Arial"/>
              </a:rPr>
              <a:t>,e</a:t>
            </a:r>
            <a:r>
              <a:rPr lang="it-IT" sz="2400" dirty="0">
                <a:latin typeface="Arial"/>
                <a:cs typeface="Arial"/>
              </a:rPr>
              <a:t>)</a:t>
            </a:r>
            <a:r>
              <a:rPr lang="it-IT" sz="2400" baseline="30000" dirty="0">
                <a:latin typeface="Arial"/>
                <a:cs typeface="Arial"/>
              </a:rPr>
              <a:t>71</a:t>
            </a:r>
            <a:r>
              <a:rPr lang="it-IT" sz="2400" dirty="0">
                <a:latin typeface="Arial"/>
                <a:cs typeface="Arial"/>
              </a:rPr>
              <a:t>Ge (pp </a:t>
            </a:r>
            <a:r>
              <a:rPr lang="it-IT" sz="2400" dirty="0" err="1">
                <a:latin typeface="Arial"/>
                <a:cs typeface="Arial"/>
              </a:rPr>
              <a:t>neutrinos</a:t>
            </a:r>
            <a:r>
              <a:rPr lang="it-IT" sz="2400" dirty="0">
                <a:latin typeface="Arial"/>
                <a:cs typeface="Arial"/>
              </a:rPr>
              <a:t>)</a:t>
            </a:r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b="1" dirty="0">
                <a:solidFill>
                  <a:srgbClr val="FF0000"/>
                </a:solidFill>
              </a:rPr>
              <a:t>1996</a:t>
            </a:r>
            <a:r>
              <a:rPr lang="it-IT" sz="2400" dirty="0"/>
              <a:t>, </a:t>
            </a:r>
            <a:r>
              <a:rPr lang="it-IT" sz="2400" dirty="0" err="1"/>
              <a:t>SuperKamiokande</a:t>
            </a:r>
            <a:r>
              <a:rPr lang="it-IT" sz="2400" dirty="0"/>
              <a:t> starts data </a:t>
            </a:r>
            <a:r>
              <a:rPr lang="it-IT" sz="2400" dirty="0" err="1"/>
              <a:t>taking</a:t>
            </a:r>
            <a:r>
              <a:rPr lang="it-IT" sz="2400" dirty="0"/>
              <a:t> and </a:t>
            </a:r>
            <a:r>
              <a:rPr lang="it-IT" sz="2400" dirty="0" err="1"/>
              <a:t>discovers</a:t>
            </a:r>
            <a:r>
              <a:rPr lang="it-IT" sz="2400" dirty="0"/>
              <a:t> neutrino </a:t>
            </a:r>
            <a:r>
              <a:rPr lang="it-IT" sz="2400" dirty="0" err="1"/>
              <a:t>oscillations</a:t>
            </a:r>
            <a:r>
              <a:rPr lang="it-IT" sz="2400" dirty="0"/>
              <a:t> in 1998</a:t>
            </a:r>
          </a:p>
          <a:p>
            <a:pPr marL="342900" indent="-342900">
              <a:buFont typeface="Arial"/>
              <a:buChar char="•"/>
            </a:pPr>
            <a:r>
              <a:rPr lang="it-IT" sz="2400" b="1" dirty="0">
                <a:solidFill>
                  <a:srgbClr val="FF0000"/>
                </a:solidFill>
              </a:rPr>
              <a:t>1998</a:t>
            </a:r>
            <a:r>
              <a:rPr lang="it-IT" sz="2400" dirty="0"/>
              <a:t>, SNO </a:t>
            </a:r>
            <a:r>
              <a:rPr lang="it-IT" sz="2400" dirty="0" err="1"/>
              <a:t>construction</a:t>
            </a:r>
            <a:r>
              <a:rPr lang="it-IT" sz="2400" dirty="0"/>
              <a:t> </a:t>
            </a:r>
            <a:r>
              <a:rPr lang="it-IT" sz="2400" dirty="0" err="1"/>
              <a:t>completed</a:t>
            </a:r>
            <a:r>
              <a:rPr lang="it-IT" sz="2400" dirty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it-IT" sz="2400" b="1" dirty="0">
                <a:solidFill>
                  <a:srgbClr val="FF0000"/>
                </a:solidFill>
              </a:rPr>
              <a:t>2002</a:t>
            </a:r>
            <a:r>
              <a:rPr lang="it-IT" sz="2400" dirty="0"/>
              <a:t>, SNO </a:t>
            </a:r>
            <a:r>
              <a:rPr lang="it-IT" sz="2400" dirty="0" err="1"/>
              <a:t>discovers</a:t>
            </a:r>
            <a:r>
              <a:rPr lang="it-IT" sz="2400" dirty="0"/>
              <a:t> </a:t>
            </a:r>
            <a:r>
              <a:rPr lang="it-IT" sz="2400" dirty="0" err="1"/>
              <a:t>flavor</a:t>
            </a:r>
            <a:r>
              <a:rPr lang="it-IT" sz="2400" dirty="0"/>
              <a:t> </a:t>
            </a:r>
            <a:r>
              <a:rPr lang="it-IT" sz="2400" dirty="0" err="1"/>
              <a:t>change</a:t>
            </a:r>
            <a:r>
              <a:rPr lang="it-IT" sz="2400" dirty="0"/>
              <a:t> in solar neutrino </a:t>
            </a:r>
            <a:r>
              <a:rPr lang="it-IT" sz="2400" dirty="0" err="1"/>
              <a:t>propagation</a:t>
            </a:r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b="1" dirty="0">
                <a:solidFill>
                  <a:srgbClr val="FF0000"/>
                </a:solidFill>
              </a:rPr>
              <a:t>2007</a:t>
            </a:r>
            <a:r>
              <a:rPr lang="it-IT" sz="2400" dirty="0"/>
              <a:t>, </a:t>
            </a:r>
            <a:r>
              <a:rPr lang="it-IT" sz="2400" dirty="0" err="1"/>
              <a:t>Borexino</a:t>
            </a:r>
            <a:r>
              <a:rPr lang="it-IT" sz="2400" dirty="0"/>
              <a:t> starts data </a:t>
            </a:r>
            <a:r>
              <a:rPr lang="it-IT" sz="2400" dirty="0" err="1"/>
              <a:t>taking</a:t>
            </a:r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b="1" dirty="0">
                <a:solidFill>
                  <a:srgbClr val="FF0000"/>
                </a:solidFill>
              </a:rPr>
              <a:t>2020</a:t>
            </a:r>
            <a:r>
              <a:rPr lang="it-IT" sz="2400" dirty="0"/>
              <a:t>, </a:t>
            </a:r>
            <a:r>
              <a:rPr lang="it-IT" sz="2400" dirty="0" err="1"/>
              <a:t>Borexino</a:t>
            </a:r>
            <a:r>
              <a:rPr lang="it-IT" sz="2400" dirty="0"/>
              <a:t> </a:t>
            </a:r>
            <a:r>
              <a:rPr lang="it-IT" sz="2400" dirty="0" err="1"/>
              <a:t>measures</a:t>
            </a:r>
            <a:r>
              <a:rPr lang="it-IT" sz="2400" dirty="0"/>
              <a:t> CNO </a:t>
            </a:r>
            <a:r>
              <a:rPr lang="it-IT" sz="2400" dirty="0" err="1"/>
              <a:t>neutrinos</a:t>
            </a:r>
            <a:endParaRPr lang="it-IT" sz="2400" b="1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94966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9745"/>
            <a:ext cx="7772400" cy="762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Detecting Solar Neutrinos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790" y="1626432"/>
            <a:ext cx="10028419" cy="484182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u="sng" dirty="0"/>
              <a:t>Neutrino capture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EE2164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baseline="-25000" dirty="0">
                <a:solidFill>
                  <a:srgbClr val="EE2164"/>
                </a:solidFill>
              </a:rPr>
              <a:t>e</a:t>
            </a:r>
            <a:r>
              <a:rPr lang="en-US" sz="2400" dirty="0">
                <a:solidFill>
                  <a:srgbClr val="EE2164"/>
                </a:solidFill>
              </a:rPr>
              <a:t>+(A,Z-1)</a:t>
            </a:r>
            <a:r>
              <a:rPr lang="en-US" sz="2400" dirty="0">
                <a:solidFill>
                  <a:srgbClr val="EE2164"/>
                </a:solidFill>
                <a:sym typeface="Symbol" charset="2"/>
              </a:rPr>
              <a:t>(A,Z)+e</a:t>
            </a:r>
            <a:r>
              <a:rPr lang="en-US" sz="2400" baseline="30000" dirty="0">
                <a:solidFill>
                  <a:srgbClr val="EE2164"/>
                </a:solidFill>
                <a:sym typeface="Symbol" charset="2"/>
              </a:rPr>
              <a:t>- </a:t>
            </a:r>
            <a:r>
              <a:rPr lang="en-US" sz="2400" dirty="0">
                <a:sym typeface="Symbol" charset="2"/>
              </a:rPr>
              <a:t>(</a:t>
            </a:r>
            <a:r>
              <a:rPr lang="en-US" sz="2400" dirty="0">
                <a:latin typeface="Symbol" charset="2"/>
                <a:sym typeface="Symbol" charset="2"/>
              </a:rPr>
              <a:t></a:t>
            </a:r>
            <a:r>
              <a:rPr lang="en-US" sz="2400" dirty="0"/>
              <a:t>~10</a:t>
            </a:r>
            <a:r>
              <a:rPr lang="en-US" sz="2400" baseline="30000" dirty="0"/>
              <a:t>-42</a:t>
            </a:r>
            <a:r>
              <a:rPr lang="en-US" sz="2400" dirty="0"/>
              <a:t>cm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  <a:endParaRPr lang="en-US" sz="2400" baseline="30000" dirty="0">
              <a:solidFill>
                <a:srgbClr val="EE2164"/>
              </a:solidFill>
              <a:sym typeface="Symbol" charset="2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Symbol" charset="2"/>
              </a:rPr>
              <a:t>charged-current interaction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Symbol" charset="2"/>
              </a:rPr>
              <a:t>can be associated with a correlated delayed event from the produced (A,Z) nucleus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>
                <a:sym typeface="Symbol" charset="2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400" u="sng" dirty="0">
                <a:sym typeface="Symbol" charset="2"/>
              </a:rPr>
              <a:t>Elastic Scattering</a:t>
            </a:r>
            <a:r>
              <a:rPr lang="en-US" sz="2400" dirty="0">
                <a:sym typeface="Symbol" charset="2"/>
              </a:rPr>
              <a:t>: </a:t>
            </a:r>
            <a:r>
              <a:rPr lang="en-US" sz="2400" dirty="0">
                <a:solidFill>
                  <a:srgbClr val="EE2164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baseline="-25000" dirty="0">
                <a:solidFill>
                  <a:srgbClr val="EE2164"/>
                </a:solidFill>
              </a:rPr>
              <a:t>x </a:t>
            </a:r>
            <a:r>
              <a:rPr lang="en-US" sz="2400" dirty="0">
                <a:solidFill>
                  <a:srgbClr val="EE2164"/>
                </a:solidFill>
              </a:rPr>
              <a:t>+ e</a:t>
            </a:r>
            <a:r>
              <a:rPr lang="en-US" sz="2400" baseline="30000" dirty="0">
                <a:solidFill>
                  <a:srgbClr val="EE2164"/>
                </a:solidFill>
              </a:rPr>
              <a:t>-</a:t>
            </a:r>
            <a:r>
              <a:rPr lang="en-US" sz="2400" dirty="0">
                <a:solidFill>
                  <a:srgbClr val="EE2164"/>
                </a:solidFill>
              </a:rPr>
              <a:t> </a:t>
            </a:r>
            <a:r>
              <a:rPr lang="en-US" sz="2400" dirty="0">
                <a:solidFill>
                  <a:srgbClr val="EE2164"/>
                </a:solidFill>
                <a:sym typeface="Symbol" charset="2"/>
              </a:rPr>
              <a:t> </a:t>
            </a:r>
            <a:r>
              <a:rPr lang="en-US" sz="2400" dirty="0">
                <a:solidFill>
                  <a:srgbClr val="EE2164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baseline="-25000" dirty="0">
                <a:solidFill>
                  <a:srgbClr val="EE2164"/>
                </a:solidFill>
              </a:rPr>
              <a:t>x</a:t>
            </a:r>
            <a:r>
              <a:rPr lang="en-US" sz="2400" dirty="0">
                <a:solidFill>
                  <a:srgbClr val="EE2164"/>
                </a:solidFill>
                <a:sym typeface="Symbol" charset="2"/>
              </a:rPr>
              <a:t> + e</a:t>
            </a:r>
            <a:r>
              <a:rPr lang="en-US" sz="2400" baseline="30000" dirty="0">
                <a:solidFill>
                  <a:srgbClr val="EE2164"/>
                </a:solidFill>
                <a:sym typeface="Symbol" charset="2"/>
              </a:rPr>
              <a:t>-</a:t>
            </a:r>
            <a:r>
              <a:rPr lang="en-US" sz="2400" dirty="0">
                <a:sym typeface="Symbol" charset="2"/>
              </a:rPr>
              <a:t> (</a:t>
            </a:r>
            <a:r>
              <a:rPr lang="en-US" sz="2400" dirty="0">
                <a:latin typeface="Symbol" charset="2"/>
                <a:sym typeface="Symbol" charset="2"/>
              </a:rPr>
              <a:t></a:t>
            </a:r>
            <a:r>
              <a:rPr lang="en-US" sz="2400" dirty="0"/>
              <a:t>~10</a:t>
            </a:r>
            <a:r>
              <a:rPr lang="en-US" sz="2400" baseline="30000" dirty="0"/>
              <a:t>-44</a:t>
            </a:r>
            <a:r>
              <a:rPr lang="en-US" sz="2400" dirty="0"/>
              <a:t>cm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  <a:endParaRPr lang="en-US" sz="2400" dirty="0">
              <a:sym typeface="Symbol" charset="2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Symbol" charset="2"/>
              </a:rPr>
              <a:t>Mixed charged and neutral current interaction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Symbol" charset="2"/>
              </a:rPr>
              <a:t>Specific signature for </a:t>
            </a:r>
            <a:r>
              <a:rPr lang="en-US" sz="2000" dirty="0" err="1">
                <a:sym typeface="Symbol" charset="2"/>
              </a:rPr>
              <a:t>monenergetic</a:t>
            </a:r>
            <a:r>
              <a:rPr lang="en-US" sz="2000" dirty="0">
                <a:sym typeface="Symbol" charset="2"/>
              </a:rPr>
              <a:t> neutrinos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000" dirty="0">
              <a:sym typeface="Symbol" charset="2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ym typeface="Symbol" charset="2"/>
              </a:rPr>
              <a:t> </a:t>
            </a:r>
            <a:r>
              <a:rPr lang="en-US" sz="2400" dirty="0">
                <a:solidFill>
                  <a:srgbClr val="EE2164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baseline="-25000" dirty="0">
                <a:solidFill>
                  <a:srgbClr val="EE2164"/>
                </a:solidFill>
              </a:rPr>
              <a:t>e </a:t>
            </a:r>
            <a:r>
              <a:rPr lang="en-US" sz="2400" dirty="0">
                <a:solidFill>
                  <a:srgbClr val="EE2164"/>
                </a:solidFill>
              </a:rPr>
              <a:t>+ d </a:t>
            </a:r>
            <a:r>
              <a:rPr lang="en-US" sz="2400" dirty="0">
                <a:solidFill>
                  <a:srgbClr val="EE2164"/>
                </a:solidFill>
                <a:sym typeface="Symbol" charset="2"/>
              </a:rPr>
              <a:t> e</a:t>
            </a:r>
            <a:r>
              <a:rPr lang="en-US" sz="2400" baseline="30000" dirty="0">
                <a:solidFill>
                  <a:srgbClr val="EE2164"/>
                </a:solidFill>
                <a:sym typeface="Symbol" charset="2"/>
              </a:rPr>
              <a:t>-</a:t>
            </a:r>
            <a:r>
              <a:rPr lang="en-US" sz="2400" dirty="0">
                <a:solidFill>
                  <a:srgbClr val="EE2164"/>
                </a:solidFill>
                <a:sym typeface="Symbol" charset="2"/>
              </a:rPr>
              <a:t> + p + p</a:t>
            </a:r>
            <a:r>
              <a:rPr lang="en-US" sz="2400" dirty="0">
                <a:sym typeface="Symbol" charset="2"/>
              </a:rPr>
              <a:t> (E</a:t>
            </a:r>
            <a:r>
              <a:rPr lang="en-US" sz="2400" baseline="-25000" dirty="0">
                <a:latin typeface="Symbol" charset="2"/>
                <a:sym typeface="Symbol" charset="2"/>
              </a:rPr>
              <a:t></a:t>
            </a:r>
            <a:r>
              <a:rPr lang="en-US" sz="2400" dirty="0">
                <a:latin typeface="Symbol" charset="2"/>
                <a:sym typeface="Symbol" charset="2"/>
              </a:rPr>
              <a:t></a:t>
            </a:r>
            <a:r>
              <a:rPr lang="en-US" sz="2400" dirty="0"/>
              <a:t>MeV) </a:t>
            </a:r>
            <a:r>
              <a:rPr lang="en-US" sz="2400" dirty="0">
                <a:sym typeface="Symbol" charset="2"/>
              </a:rPr>
              <a:t>(</a:t>
            </a:r>
            <a:r>
              <a:rPr lang="en-US" sz="2400" dirty="0">
                <a:latin typeface="Symbol" charset="2"/>
                <a:sym typeface="Symbol" charset="2"/>
              </a:rPr>
              <a:t></a:t>
            </a:r>
            <a:r>
              <a:rPr lang="en-US" sz="2400" dirty="0"/>
              <a:t>~10</a:t>
            </a:r>
            <a:r>
              <a:rPr lang="en-US" sz="2400" baseline="30000" dirty="0"/>
              <a:t>-42</a:t>
            </a:r>
            <a:r>
              <a:rPr lang="en-US" sz="2400" dirty="0"/>
              <a:t>cm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  <a:p>
            <a:pPr>
              <a:lnSpc>
                <a:spcPct val="90000"/>
              </a:lnSpc>
            </a:pPr>
            <a:r>
              <a:rPr lang="en-US" sz="2400" baseline="30000" dirty="0">
                <a:sym typeface="Symbol" charset="2"/>
              </a:rPr>
              <a:t> </a:t>
            </a:r>
            <a:r>
              <a:rPr lang="en-US" sz="2400" dirty="0">
                <a:solidFill>
                  <a:srgbClr val="EE2164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baseline="-25000" dirty="0">
                <a:solidFill>
                  <a:srgbClr val="EE2164"/>
                </a:solidFill>
              </a:rPr>
              <a:t>x </a:t>
            </a:r>
            <a:r>
              <a:rPr lang="en-US" sz="2400" dirty="0">
                <a:solidFill>
                  <a:srgbClr val="EE2164"/>
                </a:solidFill>
              </a:rPr>
              <a:t>+ d </a:t>
            </a:r>
            <a:r>
              <a:rPr lang="en-US" sz="2400" dirty="0">
                <a:solidFill>
                  <a:srgbClr val="EE2164"/>
                </a:solidFill>
                <a:sym typeface="Symbol" charset="2"/>
              </a:rPr>
              <a:t> </a:t>
            </a:r>
            <a:r>
              <a:rPr lang="en-US" sz="2400" dirty="0">
                <a:solidFill>
                  <a:srgbClr val="EE2164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baseline="-25000" dirty="0">
                <a:solidFill>
                  <a:srgbClr val="EE2164"/>
                </a:solidFill>
              </a:rPr>
              <a:t>x</a:t>
            </a:r>
            <a:r>
              <a:rPr lang="en-US" sz="2400" dirty="0">
                <a:solidFill>
                  <a:srgbClr val="EE2164"/>
                </a:solidFill>
                <a:sym typeface="Symbol" charset="2"/>
              </a:rPr>
              <a:t> + p + n</a:t>
            </a:r>
            <a:r>
              <a:rPr lang="en-US" sz="2400" dirty="0">
                <a:sym typeface="Symbol" charset="2"/>
              </a:rPr>
              <a:t> (E</a:t>
            </a:r>
            <a:r>
              <a:rPr lang="en-US" sz="2400" baseline="-25000" dirty="0">
                <a:latin typeface="Symbol" charset="2"/>
                <a:sym typeface="Symbol" charset="2"/>
              </a:rPr>
              <a:t></a:t>
            </a:r>
            <a:r>
              <a:rPr lang="en-US" sz="2400" dirty="0">
                <a:latin typeface="Symbol" charset="2"/>
                <a:sym typeface="Symbol" charset="2"/>
              </a:rPr>
              <a:t></a:t>
            </a:r>
            <a:r>
              <a:rPr lang="en-US" sz="2400" dirty="0"/>
              <a:t>MeV)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Associated with neutron capture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 err="1"/>
              <a:t>n+p</a:t>
            </a:r>
            <a:r>
              <a:rPr lang="en-US" sz="2000" dirty="0"/>
              <a:t> </a:t>
            </a:r>
            <a:r>
              <a:rPr lang="en-US" sz="2000" dirty="0">
                <a:sym typeface="Symbol" charset="2"/>
              </a:rPr>
              <a:t>d+</a:t>
            </a:r>
            <a:r>
              <a:rPr lang="en-US" sz="2000" dirty="0">
                <a:latin typeface="Symbol" charset="2"/>
                <a:sym typeface="Symbol" charset="2"/>
              </a:rPr>
              <a:t> 22</a:t>
            </a:r>
            <a:r>
              <a:rPr lang="en-US" sz="2000" dirty="0"/>
              <a:t>MeV)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/>
              <a:t>n+d</a:t>
            </a:r>
            <a:r>
              <a:rPr lang="en-US" sz="2000" dirty="0">
                <a:sym typeface="Symbol" charset="2"/>
              </a:rPr>
              <a:t></a:t>
            </a:r>
            <a:r>
              <a:rPr lang="en-US" sz="2000" baseline="30000" dirty="0">
                <a:sym typeface="Symbol" charset="2"/>
              </a:rPr>
              <a:t>3</a:t>
            </a:r>
            <a:r>
              <a:rPr lang="en-US" sz="2000" dirty="0">
                <a:sym typeface="Symbol" charset="2"/>
              </a:rPr>
              <a:t>H+</a:t>
            </a:r>
            <a:r>
              <a:rPr lang="en-US" sz="2000" dirty="0">
                <a:latin typeface="Symbol" charset="2"/>
                <a:sym typeface="Symbol" charset="2"/>
              </a:rPr>
              <a:t></a:t>
            </a:r>
            <a:r>
              <a:rPr lang="en-US" sz="2000" dirty="0"/>
              <a:t>MeV)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/>
              <a:t>n+</a:t>
            </a:r>
            <a:r>
              <a:rPr lang="en-US" sz="2000" baseline="30000" dirty="0"/>
              <a:t>35</a:t>
            </a:r>
            <a:r>
              <a:rPr lang="en-US" sz="2000" dirty="0"/>
              <a:t>Cl</a:t>
            </a:r>
            <a:r>
              <a:rPr lang="en-US" sz="2000" dirty="0">
                <a:sym typeface="Symbol" charset="2"/>
              </a:rPr>
              <a:t></a:t>
            </a:r>
            <a:r>
              <a:rPr lang="en-US" sz="2000" baseline="30000" dirty="0">
                <a:sym typeface="Symbol" charset="2"/>
              </a:rPr>
              <a:t>36</a:t>
            </a:r>
            <a:r>
              <a:rPr lang="en-US" sz="2000" dirty="0">
                <a:sym typeface="Symbol" charset="2"/>
              </a:rPr>
              <a:t>Cl+∑</a:t>
            </a:r>
            <a:r>
              <a:rPr lang="en-US" sz="2000" dirty="0">
                <a:latin typeface="Symbol" charset="2"/>
                <a:sym typeface="Symbol" charset="2"/>
              </a:rPr>
              <a:t></a:t>
            </a:r>
            <a:r>
              <a:rPr lang="en-US" sz="2000" dirty="0"/>
              <a:t>MeV) </a:t>
            </a:r>
          </a:p>
          <a:p>
            <a:pPr>
              <a:lnSpc>
                <a:spcPct val="90000"/>
              </a:lnSpc>
            </a:pPr>
            <a:endParaRPr lang="en-US" sz="2400" baseline="30000" dirty="0">
              <a:sym typeface="Symbol" charset="2"/>
            </a:endParaRPr>
          </a:p>
          <a:p>
            <a:pPr>
              <a:lnSpc>
                <a:spcPct val="90000"/>
              </a:lnSpc>
            </a:pPr>
            <a:endParaRPr lang="en-US" sz="2400" baseline="30000" dirty="0">
              <a:sym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79575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64871" y="84298"/>
            <a:ext cx="8229600" cy="671391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Solar Neutrino </a:t>
            </a:r>
            <a:r>
              <a:rPr lang="it-IT" sz="3200" b="1" dirty="0" err="1">
                <a:solidFill>
                  <a:srgbClr val="FF0000"/>
                </a:solidFill>
              </a:rPr>
              <a:t>Experiments</a:t>
            </a:r>
            <a:r>
              <a:rPr lang="it-IT" sz="3200" b="1" dirty="0">
                <a:solidFill>
                  <a:srgbClr val="FF0000"/>
                </a:solidFill>
              </a:rPr>
              <a:t>: </a:t>
            </a:r>
            <a:r>
              <a:rPr lang="it-IT" sz="3200" b="1" dirty="0" err="1">
                <a:solidFill>
                  <a:srgbClr val="FF0000"/>
                </a:solidFill>
              </a:rPr>
              <a:t>past</a:t>
            </a:r>
            <a:r>
              <a:rPr lang="it-IT" sz="3200" b="1" dirty="0">
                <a:solidFill>
                  <a:srgbClr val="FF0000"/>
                </a:solidFill>
              </a:rPr>
              <a:t> and </a:t>
            </a:r>
            <a:r>
              <a:rPr lang="it-IT" sz="3200" b="1" dirty="0" err="1">
                <a:solidFill>
                  <a:srgbClr val="FF0000"/>
                </a:solidFill>
              </a:rPr>
              <a:t>present</a:t>
            </a:r>
            <a:endParaRPr lang="it-IT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632287"/>
              </p:ext>
            </p:extLst>
          </p:nvPr>
        </p:nvGraphicFramePr>
        <p:xfrm>
          <a:off x="1592031" y="839700"/>
          <a:ext cx="9037864" cy="5679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3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6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0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7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7573">
                  <a:extLst>
                    <a:ext uri="{9D8B030D-6E8A-4147-A177-3AD203B41FA5}">
                      <a16:colId xmlns:a16="http://schemas.microsoft.com/office/drawing/2014/main" val="3805575645"/>
                    </a:ext>
                  </a:extLst>
                </a:gridCol>
              </a:tblGrid>
              <a:tr h="436625">
                <a:tc>
                  <a:txBody>
                    <a:bodyPr/>
                    <a:lstStyle/>
                    <a:p>
                      <a:r>
                        <a:rPr lang="it-IT" dirty="0">
                          <a:latin typeface="Arial"/>
                          <a:cs typeface="Arial"/>
                        </a:rPr>
                        <a:t>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Arial"/>
                          <a:cs typeface="Arial"/>
                        </a:rPr>
                        <a:t>Target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>
                          <a:latin typeface="Arial"/>
                          <a:cs typeface="Arial"/>
                        </a:rPr>
                        <a:t>Threshold</a:t>
                      </a:r>
                      <a:endParaRPr lang="it-IT" dirty="0">
                        <a:latin typeface="Arial"/>
                        <a:cs typeface="Arial"/>
                      </a:endParaRPr>
                    </a:p>
                    <a:p>
                      <a:r>
                        <a:rPr lang="it-IT" dirty="0">
                          <a:latin typeface="Arial"/>
                          <a:cs typeface="Arial"/>
                        </a:rPr>
                        <a:t>[</a:t>
                      </a:r>
                      <a:r>
                        <a:rPr lang="it-IT" dirty="0" err="1">
                          <a:latin typeface="Arial"/>
                          <a:cs typeface="Arial"/>
                        </a:rPr>
                        <a:t>MeV</a:t>
                      </a:r>
                      <a:r>
                        <a:rPr lang="it-IT" dirty="0">
                          <a:latin typeface="Arial"/>
                          <a:cs typeface="Arial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Arial"/>
                          <a:cs typeface="Arial"/>
                        </a:rPr>
                        <a:t>Data</a:t>
                      </a:r>
                      <a:r>
                        <a:rPr lang="it-IT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it-IT" baseline="0" dirty="0" err="1">
                          <a:latin typeface="Arial"/>
                          <a:cs typeface="Arial"/>
                        </a:rPr>
                        <a:t>taking</a:t>
                      </a:r>
                      <a:endParaRPr lang="it-IT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>
                          <a:latin typeface="Arial"/>
                          <a:cs typeface="Arial"/>
                        </a:rPr>
                        <a:t>Main</a:t>
                      </a:r>
                      <a:r>
                        <a:rPr lang="it-IT" dirty="0">
                          <a:latin typeface="Arial"/>
                          <a:cs typeface="Arial"/>
                        </a:rPr>
                        <a:t> neutrino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626">
                <a:tc>
                  <a:txBody>
                    <a:bodyPr/>
                    <a:lstStyle/>
                    <a:p>
                      <a:r>
                        <a:rPr lang="it-IT" sz="1400" dirty="0" err="1">
                          <a:latin typeface="Arial"/>
                          <a:cs typeface="Arial"/>
                        </a:rPr>
                        <a:t>Homestake</a:t>
                      </a:r>
                      <a:endParaRPr lang="it-IT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615 </a:t>
                      </a:r>
                      <a:r>
                        <a:rPr lang="it-IT" sz="1400" dirty="0" err="1">
                          <a:latin typeface="Arial"/>
                          <a:cs typeface="Arial"/>
                        </a:rPr>
                        <a:t>tons</a:t>
                      </a:r>
                      <a:endParaRPr lang="it-IT" sz="1400" dirty="0">
                        <a:latin typeface="Arial"/>
                        <a:cs typeface="Arial"/>
                      </a:endParaRPr>
                    </a:p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C</a:t>
                      </a:r>
                      <a:r>
                        <a:rPr lang="it-IT" sz="1400" baseline="-25000" dirty="0">
                          <a:latin typeface="Arial"/>
                          <a:cs typeface="Arial"/>
                        </a:rPr>
                        <a:t>2</a:t>
                      </a:r>
                      <a:r>
                        <a:rPr lang="it-IT" sz="1400" baseline="0" dirty="0">
                          <a:latin typeface="Arial"/>
                          <a:cs typeface="Arial"/>
                        </a:rPr>
                        <a:t>Cl</a:t>
                      </a:r>
                      <a:r>
                        <a:rPr lang="it-IT" sz="1400" baseline="-25000" dirty="0">
                          <a:latin typeface="Arial"/>
                          <a:cs typeface="Arial"/>
                        </a:rPr>
                        <a:t>4</a:t>
                      </a:r>
                      <a:endParaRPr lang="it-IT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0.814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1967-1994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baseline="30000" dirty="0">
                          <a:latin typeface="Arial"/>
                          <a:cs typeface="Arial"/>
                        </a:rPr>
                        <a:t>7</a:t>
                      </a:r>
                      <a:r>
                        <a:rPr lang="it-IT" sz="1400" b="1" baseline="0" dirty="0">
                          <a:latin typeface="Arial"/>
                          <a:cs typeface="Arial"/>
                        </a:rPr>
                        <a:t>Be, </a:t>
                      </a:r>
                      <a:r>
                        <a:rPr lang="it-IT" sz="1400" b="1" baseline="30000" dirty="0">
                          <a:latin typeface="Arial"/>
                          <a:cs typeface="Arial"/>
                        </a:rPr>
                        <a:t>8</a:t>
                      </a:r>
                      <a:r>
                        <a:rPr lang="it-IT" sz="1400" b="1" baseline="0" dirty="0">
                          <a:latin typeface="Arial"/>
                          <a:cs typeface="Arial"/>
                        </a:rPr>
                        <a:t>B</a:t>
                      </a:r>
                      <a:endParaRPr lang="it-IT" sz="1400" b="1" baseline="30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625">
                <a:tc>
                  <a:txBody>
                    <a:bodyPr/>
                    <a:lstStyle/>
                    <a:p>
                      <a:r>
                        <a:rPr lang="it-IT" sz="1400" dirty="0" err="1">
                          <a:latin typeface="Arial"/>
                          <a:cs typeface="Arial"/>
                        </a:rPr>
                        <a:t>Kamiokande</a:t>
                      </a:r>
                      <a:r>
                        <a:rPr lang="it-IT" sz="1400" dirty="0">
                          <a:latin typeface="Arial"/>
                          <a:cs typeface="Arial"/>
                        </a:rPr>
                        <a:t> II/</a:t>
                      </a:r>
                      <a:r>
                        <a:rPr lang="it-IT" sz="1400" dirty="0" err="1">
                          <a:latin typeface="Arial"/>
                          <a:cs typeface="Arial"/>
                        </a:rPr>
                        <a:t>III</a:t>
                      </a:r>
                      <a:endParaRPr lang="it-IT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3kton </a:t>
                      </a:r>
                      <a:r>
                        <a:rPr lang="it-IT" sz="140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it-IT" sz="1400" dirty="0">
                          <a:latin typeface="Arial"/>
                          <a:cs typeface="Arial"/>
                        </a:rPr>
                        <a:t>H</a:t>
                      </a:r>
                      <a:r>
                        <a:rPr lang="it-IT" sz="1400" baseline="-25000" dirty="0">
                          <a:latin typeface="Arial"/>
                          <a:cs typeface="Arial"/>
                        </a:rPr>
                        <a:t>2</a:t>
                      </a:r>
                      <a:r>
                        <a:rPr lang="it-IT" sz="1400" baseline="0" dirty="0">
                          <a:latin typeface="Arial"/>
                          <a:cs typeface="Arial"/>
                        </a:rPr>
                        <a:t>O</a:t>
                      </a:r>
                      <a:endParaRPr lang="it-IT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9/7.5 / 7.0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1986-1995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baseline="30000" dirty="0">
                          <a:latin typeface="Arial"/>
                          <a:cs typeface="Arial"/>
                        </a:rPr>
                        <a:t>8</a:t>
                      </a:r>
                      <a:r>
                        <a:rPr lang="it-IT" sz="1400" b="1" baseline="0" dirty="0">
                          <a:latin typeface="Arial"/>
                          <a:cs typeface="Arial"/>
                        </a:rPr>
                        <a:t>B</a:t>
                      </a:r>
                      <a:endParaRPr lang="it-IT" sz="1400" b="1" baseline="30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625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50tons</a:t>
                      </a:r>
                    </a:p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molted </a:t>
                      </a:r>
                      <a:r>
                        <a:rPr lang="en-US" sz="1400" dirty="0" err="1">
                          <a:latin typeface="Arial"/>
                          <a:cs typeface="Arial"/>
                        </a:rPr>
                        <a:t>m</a:t>
                      </a:r>
                      <a:r>
                        <a:rPr lang="it-IT" sz="1400" dirty="0" err="1">
                          <a:latin typeface="Arial"/>
                          <a:cs typeface="Arial"/>
                        </a:rPr>
                        <a:t>etal</a:t>
                      </a:r>
                      <a:r>
                        <a:rPr lang="it-IT" sz="14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it-IT" sz="1400" dirty="0" err="1">
                          <a:latin typeface="Arial"/>
                          <a:cs typeface="Arial"/>
                        </a:rPr>
                        <a:t>Ga</a:t>
                      </a:r>
                      <a:endParaRPr lang="it-IT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0.233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latin typeface="Arial"/>
                          <a:cs typeface="Arial"/>
                        </a:rPr>
                        <a:t>1990-2007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>
                          <a:latin typeface="Arial"/>
                          <a:cs typeface="Arial"/>
                        </a:rPr>
                        <a:t>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625">
                <a:tc>
                  <a:txBody>
                    <a:bodyPr/>
                    <a:lstStyle/>
                    <a:p>
                      <a:r>
                        <a:rPr lang="it-IT" sz="1400" b="0" dirty="0">
                          <a:latin typeface="Arial"/>
                          <a:cs typeface="Arial"/>
                        </a:rPr>
                        <a:t>GALLEX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30.3tons</a:t>
                      </a:r>
                      <a:r>
                        <a:rPr lang="it-IT" sz="140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it-IT" sz="1400" dirty="0">
                          <a:latin typeface="Arial"/>
                          <a:cs typeface="Arial"/>
                        </a:rPr>
                        <a:t>GaCl</a:t>
                      </a:r>
                      <a:r>
                        <a:rPr lang="it-IT" sz="1400" baseline="-25000" dirty="0">
                          <a:latin typeface="Arial"/>
                          <a:cs typeface="Arial"/>
                        </a:rPr>
                        <a:t>3</a:t>
                      </a:r>
                      <a:r>
                        <a:rPr lang="it-IT" sz="1400" baseline="0" dirty="0">
                          <a:latin typeface="Arial"/>
                          <a:cs typeface="Arial"/>
                        </a:rPr>
                        <a:t>-HCl</a:t>
                      </a:r>
                      <a:endParaRPr lang="it-IT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0.233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1991-1997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>
                          <a:latin typeface="Arial"/>
                          <a:cs typeface="Arial"/>
                        </a:rPr>
                        <a:t>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625">
                <a:tc>
                  <a:txBody>
                    <a:bodyPr/>
                    <a:lstStyle/>
                    <a:p>
                      <a:r>
                        <a:rPr lang="it-IT" sz="1400" b="0" dirty="0">
                          <a:latin typeface="Arial"/>
                          <a:cs typeface="Arial"/>
                        </a:rPr>
                        <a:t>GNO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30.3tons</a:t>
                      </a:r>
                      <a:r>
                        <a:rPr lang="it-IT" sz="140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it-IT" sz="1400" dirty="0">
                          <a:latin typeface="Arial"/>
                          <a:cs typeface="Arial"/>
                        </a:rPr>
                        <a:t>GaCl</a:t>
                      </a:r>
                      <a:r>
                        <a:rPr lang="it-IT" sz="1400" baseline="-25000" dirty="0">
                          <a:latin typeface="Arial"/>
                          <a:cs typeface="Arial"/>
                        </a:rPr>
                        <a:t>3</a:t>
                      </a:r>
                      <a:r>
                        <a:rPr lang="it-IT" sz="1400" baseline="0" dirty="0">
                          <a:latin typeface="Arial"/>
                          <a:cs typeface="Arial"/>
                        </a:rPr>
                        <a:t>-HCl</a:t>
                      </a:r>
                      <a:endParaRPr lang="it-IT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0.233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1998-2003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>
                          <a:latin typeface="Arial"/>
                          <a:cs typeface="Arial"/>
                        </a:rPr>
                        <a:t>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625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Super-</a:t>
                      </a:r>
                      <a:r>
                        <a:rPr lang="it-IT" sz="1400" dirty="0" err="1">
                          <a:latin typeface="Arial"/>
                          <a:cs typeface="Arial"/>
                        </a:rPr>
                        <a:t>Kamiokande</a:t>
                      </a:r>
                      <a:endParaRPr lang="it-IT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22.5ktons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>
                          <a:latin typeface="Arial"/>
                          <a:cs typeface="Arial"/>
                        </a:rPr>
                        <a:t>5</a:t>
                      </a:r>
                      <a:endParaRPr lang="it-IT" sz="1400" dirty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7</a:t>
                      </a:r>
                      <a:endParaRPr lang="it-IT" sz="1400" dirty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4.5</a:t>
                      </a:r>
                      <a:endParaRPr lang="it-IT" sz="1400" dirty="0">
                        <a:latin typeface="Arial"/>
                        <a:cs typeface="Arial"/>
                      </a:endParaRPr>
                    </a:p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3.5</a:t>
                      </a:r>
                    </a:p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3.5</a:t>
                      </a:r>
                    </a:p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Gd </a:t>
                      </a:r>
                      <a:r>
                        <a:rPr lang="it-IT" sz="1400" dirty="0" err="1">
                          <a:latin typeface="Arial"/>
                          <a:cs typeface="Arial"/>
                        </a:rPr>
                        <a:t>loading</a:t>
                      </a:r>
                      <a:r>
                        <a:rPr lang="it-IT" sz="1400" dirty="0">
                          <a:latin typeface="Arial"/>
                          <a:cs typeface="Arial"/>
                        </a:rPr>
                        <a:t> 0.01%</a:t>
                      </a:r>
                    </a:p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Gd </a:t>
                      </a:r>
                      <a:r>
                        <a:rPr lang="it-IT" sz="1400" dirty="0" err="1">
                          <a:latin typeface="Arial"/>
                          <a:cs typeface="Arial"/>
                        </a:rPr>
                        <a:t>loading</a:t>
                      </a:r>
                      <a:r>
                        <a:rPr lang="it-IT" sz="1400" dirty="0">
                          <a:latin typeface="Arial"/>
                          <a:cs typeface="Arial"/>
                        </a:rPr>
                        <a:t> 0.03%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1996-2001</a:t>
                      </a:r>
                    </a:p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2003-2005</a:t>
                      </a:r>
                    </a:p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2006-2008</a:t>
                      </a:r>
                    </a:p>
                    <a:p>
                      <a:r>
                        <a:rPr lang="it-IT" sz="1400" b="0" dirty="0">
                          <a:latin typeface="Arial"/>
                          <a:cs typeface="Arial"/>
                        </a:rPr>
                        <a:t>2008-2018</a:t>
                      </a:r>
                    </a:p>
                    <a:p>
                      <a:r>
                        <a:rPr lang="it-IT" sz="1400" b="0" dirty="0">
                          <a:latin typeface="Arial"/>
                          <a:cs typeface="Arial"/>
                        </a:rPr>
                        <a:t>2019-2020</a:t>
                      </a:r>
                    </a:p>
                    <a:p>
                      <a:r>
                        <a:rPr lang="it-IT" sz="1400" b="0" dirty="0">
                          <a:latin typeface="Arial"/>
                          <a:cs typeface="Arial"/>
                        </a:rPr>
                        <a:t>2020-2022 </a:t>
                      </a:r>
                    </a:p>
                    <a:p>
                      <a:r>
                        <a:rPr lang="it-IT" sz="1400" b="1" dirty="0">
                          <a:latin typeface="Arial"/>
                          <a:cs typeface="Arial"/>
                        </a:rPr>
                        <a:t>2022-present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30000" dirty="0">
                          <a:latin typeface="Arial"/>
                          <a:cs typeface="Arial"/>
                        </a:rPr>
                        <a:t>8</a:t>
                      </a:r>
                      <a:r>
                        <a:rPr lang="it-IT" sz="1400" b="1" baseline="0" dirty="0">
                          <a:latin typeface="Arial"/>
                          <a:cs typeface="Arial"/>
                        </a:rPr>
                        <a:t>B</a:t>
                      </a:r>
                      <a:endParaRPr lang="it-IT" sz="1400" b="1" baseline="30000" dirty="0">
                        <a:latin typeface="Arial"/>
                        <a:cs typeface="Arial"/>
                      </a:endParaRPr>
                    </a:p>
                    <a:p>
                      <a:endParaRPr lang="it-IT" sz="14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625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SNO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1kton D</a:t>
                      </a:r>
                      <a:r>
                        <a:rPr lang="it-IT" sz="1400" baseline="-25000" dirty="0">
                          <a:latin typeface="Arial"/>
                          <a:cs typeface="Arial"/>
                        </a:rPr>
                        <a:t>2</a:t>
                      </a:r>
                      <a:r>
                        <a:rPr lang="it-IT" sz="1400" baseline="0" dirty="0">
                          <a:latin typeface="Arial"/>
                          <a:cs typeface="Arial"/>
                        </a:rPr>
                        <a:t>O</a:t>
                      </a:r>
                      <a:endParaRPr lang="it-IT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6.75/5/6/3.5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1999-2006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30000" dirty="0">
                          <a:latin typeface="Arial"/>
                          <a:cs typeface="Arial"/>
                        </a:rPr>
                        <a:t>8</a:t>
                      </a:r>
                      <a:r>
                        <a:rPr lang="it-IT" sz="1400" b="1" baseline="0" dirty="0">
                          <a:latin typeface="Arial"/>
                          <a:cs typeface="Arial"/>
                        </a:rPr>
                        <a:t>B</a:t>
                      </a:r>
                      <a:endParaRPr lang="it-IT" sz="1400" b="1" baseline="30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6625">
                <a:tc>
                  <a:txBody>
                    <a:bodyPr/>
                    <a:lstStyle/>
                    <a:p>
                      <a:r>
                        <a:rPr lang="it-IT" sz="1400" b="0" dirty="0" err="1">
                          <a:latin typeface="Arial"/>
                          <a:cs typeface="Arial"/>
                        </a:rPr>
                        <a:t>Borexino</a:t>
                      </a:r>
                      <a:r>
                        <a:rPr lang="it-IT" sz="1400" b="0" dirty="0">
                          <a:latin typeface="Arial"/>
                          <a:cs typeface="Arial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300ton C</a:t>
                      </a:r>
                      <a:r>
                        <a:rPr lang="it-IT" sz="1400" baseline="-25000" dirty="0">
                          <a:latin typeface="Arial"/>
                          <a:cs typeface="Arial"/>
                        </a:rPr>
                        <a:t>9</a:t>
                      </a:r>
                      <a:r>
                        <a:rPr lang="it-IT" sz="1400" baseline="0" dirty="0">
                          <a:latin typeface="Arial"/>
                          <a:cs typeface="Arial"/>
                        </a:rPr>
                        <a:t>H</a:t>
                      </a:r>
                      <a:r>
                        <a:rPr lang="it-IT" sz="1400" baseline="-25000" dirty="0">
                          <a:latin typeface="Arial"/>
                          <a:cs typeface="Arial"/>
                        </a:rPr>
                        <a:t>12</a:t>
                      </a:r>
                      <a:endParaRPr lang="it-IT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/>
                          <a:cs typeface="Arial"/>
                        </a:rPr>
                        <a:t>0.2 </a:t>
                      </a:r>
                      <a:r>
                        <a:rPr lang="it-IT" sz="1400" dirty="0" err="1">
                          <a:latin typeface="Arial"/>
                          <a:cs typeface="Arial"/>
                        </a:rPr>
                        <a:t>MeV</a:t>
                      </a:r>
                      <a:endParaRPr lang="it-IT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latin typeface="Arial"/>
                          <a:cs typeface="Arial"/>
                        </a:rPr>
                        <a:t>2007-2019</a:t>
                      </a:r>
                      <a:endParaRPr lang="it-IT" sz="14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30000" dirty="0">
                          <a:latin typeface="Arial"/>
                          <a:cs typeface="Arial"/>
                        </a:rPr>
                        <a:t>7</a:t>
                      </a:r>
                      <a:r>
                        <a:rPr lang="it-IT" sz="1400" b="1" baseline="0" dirty="0">
                          <a:latin typeface="Arial"/>
                          <a:cs typeface="Arial"/>
                        </a:rPr>
                        <a:t>Be, </a:t>
                      </a:r>
                      <a:r>
                        <a:rPr lang="it-IT" sz="1400" b="1" baseline="0" dirty="0" err="1">
                          <a:latin typeface="Arial"/>
                          <a:cs typeface="Arial"/>
                        </a:rPr>
                        <a:t>pep</a:t>
                      </a:r>
                      <a:r>
                        <a:rPr lang="it-IT" sz="1400" b="1" baseline="0" dirty="0">
                          <a:latin typeface="Arial"/>
                          <a:cs typeface="Arial"/>
                        </a:rPr>
                        <a:t>, pp, CNO</a:t>
                      </a:r>
                      <a:endParaRPr lang="it-IT" sz="1400" b="1" baseline="30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46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10041"/>
            <a:ext cx="10515600" cy="1275860"/>
          </a:xfrm>
        </p:spPr>
        <p:txBody>
          <a:bodyPr>
            <a:norm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Closer</a:t>
            </a:r>
            <a:r>
              <a:rPr lang="it-IT" dirty="0">
                <a:solidFill>
                  <a:srgbClr val="FF0000"/>
                </a:solidFill>
              </a:rPr>
              <a:t> look </a:t>
            </a:r>
            <a:r>
              <a:rPr lang="it-IT" dirty="0" err="1">
                <a:solidFill>
                  <a:srgbClr val="FF0000"/>
                </a:solidFill>
              </a:rPr>
              <a:t>at</a:t>
            </a:r>
            <a:r>
              <a:rPr lang="it-IT" dirty="0">
                <a:solidFill>
                  <a:srgbClr val="FF0000"/>
                </a:solidFill>
              </a:rPr>
              <a:t> the </a:t>
            </a:r>
            <a:r>
              <a:rPr lang="it-IT" dirty="0" err="1">
                <a:solidFill>
                  <a:srgbClr val="FF0000"/>
                </a:solidFill>
              </a:rPr>
              <a:t>detection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channels</a:t>
            </a: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1122007" y="1616075"/>
                <a:ext cx="10389636" cy="4876800"/>
              </a:xfrm>
            </p:spPr>
            <p:txBody>
              <a:bodyPr>
                <a:normAutofit/>
              </a:bodyPr>
              <a:lstStyle/>
              <a:p>
                <a:r>
                  <a:rPr lang="it-IT" dirty="0">
                    <a:latin typeface="Symbol" charset="2"/>
                    <a:ea typeface="Symbol" charset="2"/>
                    <a:cs typeface="Symbol" charset="2"/>
                  </a:rPr>
                  <a:t>n</a:t>
                </a:r>
                <a:r>
                  <a:rPr lang="it-IT" baseline="-25000" dirty="0">
                    <a:ea typeface="Symbol" charset="2"/>
                    <a:cs typeface="Symbol" charset="2"/>
                  </a:rPr>
                  <a:t>e</a:t>
                </a:r>
                <a:r>
                  <a:rPr lang="it-IT" dirty="0">
                    <a:ea typeface="Symbol" charset="2"/>
                    <a:cs typeface="Symbol" charset="2"/>
                  </a:rPr>
                  <a:t> + </a:t>
                </a:r>
                <a:r>
                  <a:rPr lang="it-IT" baseline="30000" dirty="0">
                    <a:ea typeface="Symbol" charset="2"/>
                    <a:cs typeface="Symbol" charset="2"/>
                  </a:rPr>
                  <a:t>37</a:t>
                </a:r>
                <a:r>
                  <a:rPr lang="it-IT" dirty="0">
                    <a:ea typeface="Symbol" charset="2"/>
                    <a:cs typeface="Symbol" charset="2"/>
                  </a:rPr>
                  <a:t>Cl ➝ e</a:t>
                </a:r>
                <a:r>
                  <a:rPr lang="it-IT" baseline="30000" dirty="0">
                    <a:ea typeface="Symbol" charset="2"/>
                    <a:cs typeface="Symbol" charset="2"/>
                  </a:rPr>
                  <a:t>-</a:t>
                </a:r>
                <a:r>
                  <a:rPr lang="it-IT" dirty="0">
                    <a:ea typeface="Symbol" charset="2"/>
                    <a:cs typeface="Symbol" charset="2"/>
                  </a:rPr>
                  <a:t> + </a:t>
                </a:r>
                <a:r>
                  <a:rPr lang="it-IT" baseline="30000" dirty="0">
                    <a:solidFill>
                      <a:srgbClr val="FF0000"/>
                    </a:solidFill>
                    <a:ea typeface="Symbol" charset="2"/>
                    <a:cs typeface="Symbol" charset="2"/>
                  </a:rPr>
                  <a:t>37</a:t>
                </a:r>
                <a:r>
                  <a:rPr lang="it-IT" dirty="0">
                    <a:solidFill>
                      <a:srgbClr val="FF0000"/>
                    </a:solidFill>
                    <a:ea typeface="Symbol" charset="2"/>
                    <a:cs typeface="Symbol" charset="2"/>
                  </a:rPr>
                  <a:t>Ar </a:t>
                </a:r>
                <a:r>
                  <a:rPr lang="it-IT" dirty="0">
                    <a:ea typeface="Symbol" charset="2"/>
                    <a:cs typeface="Symbol" charset="2"/>
                  </a:rPr>
                  <a:t>(</a:t>
                </a:r>
                <a:r>
                  <a:rPr lang="it-IT" dirty="0" err="1">
                    <a:ea typeface="Symbol" charset="2"/>
                    <a:cs typeface="Symbol" charset="2"/>
                  </a:rPr>
                  <a:t>E</a:t>
                </a:r>
                <a:r>
                  <a:rPr lang="it-IT" baseline="-25000" dirty="0" err="1">
                    <a:ea typeface="Symbol" charset="2"/>
                    <a:cs typeface="Symbol" charset="2"/>
                  </a:rPr>
                  <a:t>th</a:t>
                </a:r>
                <a:r>
                  <a:rPr lang="it-IT" dirty="0">
                    <a:ea typeface="Symbol" charset="2"/>
                    <a:cs typeface="Symbol" charset="2"/>
                  </a:rPr>
                  <a:t> = 0.814 MeV)    </a:t>
                </a:r>
                <a:r>
                  <a:rPr lang="it-IT" dirty="0" err="1">
                    <a:ea typeface="Symbol" charset="2"/>
                    <a:cs typeface="Symbol" charset="2"/>
                  </a:rPr>
                  <a:t>integral</a:t>
                </a:r>
                <a:r>
                  <a:rPr lang="it-IT" dirty="0">
                    <a:ea typeface="Symbol" charset="2"/>
                    <a:cs typeface="Symbol" charset="2"/>
                  </a:rPr>
                  <a:t> rate</a:t>
                </a:r>
              </a:p>
              <a:p>
                <a:endParaRPr lang="it-IT" dirty="0">
                  <a:ea typeface="Symbol" charset="2"/>
                  <a:cs typeface="Symbol" charset="2"/>
                </a:endParaRPr>
              </a:p>
              <a:p>
                <a:r>
                  <a:rPr lang="it-IT" dirty="0">
                    <a:latin typeface="Symbol" charset="2"/>
                    <a:ea typeface="Symbol" charset="2"/>
                    <a:cs typeface="Symbol" charset="2"/>
                  </a:rPr>
                  <a:t>n</a:t>
                </a:r>
                <a:r>
                  <a:rPr lang="it-IT" baseline="-25000" dirty="0">
                    <a:ea typeface="Symbol" charset="2"/>
                    <a:cs typeface="Symbol" charset="2"/>
                  </a:rPr>
                  <a:t>e</a:t>
                </a:r>
                <a:r>
                  <a:rPr lang="it-IT" dirty="0">
                    <a:ea typeface="Symbol" charset="2"/>
                    <a:cs typeface="Symbol" charset="2"/>
                  </a:rPr>
                  <a:t> + </a:t>
                </a:r>
                <a:r>
                  <a:rPr lang="it-IT" baseline="30000" dirty="0">
                    <a:ea typeface="Symbol" charset="2"/>
                    <a:cs typeface="Symbol" charset="2"/>
                  </a:rPr>
                  <a:t>71</a:t>
                </a:r>
                <a:r>
                  <a:rPr lang="it-IT" dirty="0">
                    <a:ea typeface="Symbol" charset="2"/>
                    <a:cs typeface="Symbol" charset="2"/>
                  </a:rPr>
                  <a:t>Ga ➝ e</a:t>
                </a:r>
                <a:r>
                  <a:rPr lang="it-IT" baseline="30000" dirty="0">
                    <a:ea typeface="Symbol" charset="2"/>
                    <a:cs typeface="Symbol" charset="2"/>
                  </a:rPr>
                  <a:t>-</a:t>
                </a:r>
                <a:r>
                  <a:rPr lang="it-IT" dirty="0">
                    <a:ea typeface="Symbol" charset="2"/>
                    <a:cs typeface="Symbol" charset="2"/>
                  </a:rPr>
                  <a:t> + </a:t>
                </a:r>
                <a:r>
                  <a:rPr lang="it-IT" baseline="30000" dirty="0">
                    <a:solidFill>
                      <a:srgbClr val="FF0000"/>
                    </a:solidFill>
                    <a:ea typeface="Symbol" charset="2"/>
                    <a:cs typeface="Symbol" charset="2"/>
                  </a:rPr>
                  <a:t>71</a:t>
                </a:r>
                <a:r>
                  <a:rPr lang="it-IT" dirty="0">
                    <a:solidFill>
                      <a:srgbClr val="FF0000"/>
                    </a:solidFill>
                    <a:ea typeface="Symbol" charset="2"/>
                    <a:cs typeface="Symbol" charset="2"/>
                  </a:rPr>
                  <a:t>Ge</a:t>
                </a:r>
                <a:r>
                  <a:rPr lang="it-IT" dirty="0">
                    <a:ea typeface="Symbol" charset="2"/>
                    <a:cs typeface="Symbol" charset="2"/>
                  </a:rPr>
                  <a:t> (</a:t>
                </a:r>
                <a:r>
                  <a:rPr lang="it-IT" dirty="0" err="1">
                    <a:ea typeface="Symbol" charset="2"/>
                    <a:cs typeface="Symbol" charset="2"/>
                  </a:rPr>
                  <a:t>E</a:t>
                </a:r>
                <a:r>
                  <a:rPr lang="it-IT" baseline="-25000" dirty="0" err="1">
                    <a:ea typeface="Symbol" charset="2"/>
                    <a:cs typeface="Symbol" charset="2"/>
                  </a:rPr>
                  <a:t>th</a:t>
                </a:r>
                <a:r>
                  <a:rPr lang="it-IT" dirty="0">
                    <a:ea typeface="Symbol" charset="2"/>
                    <a:cs typeface="Symbol" charset="2"/>
                  </a:rPr>
                  <a:t> = 0.233 MeV)  </a:t>
                </a:r>
                <a:r>
                  <a:rPr lang="it-IT" dirty="0" err="1">
                    <a:ea typeface="Symbol" charset="2"/>
                    <a:cs typeface="Symbol" charset="2"/>
                  </a:rPr>
                  <a:t>integral</a:t>
                </a:r>
                <a:r>
                  <a:rPr lang="it-IT" dirty="0">
                    <a:ea typeface="Symbol" charset="2"/>
                    <a:cs typeface="Symbol" charset="2"/>
                  </a:rPr>
                  <a:t> rate</a:t>
                </a:r>
              </a:p>
              <a:p>
                <a:endParaRPr lang="it-IT" dirty="0">
                  <a:ea typeface="Symbol" charset="2"/>
                  <a:cs typeface="Symbol" charset="2"/>
                </a:endParaRPr>
              </a:p>
              <a:p>
                <a:r>
                  <a:rPr lang="it-IT" dirty="0" err="1">
                    <a:latin typeface="Symbol" charset="2"/>
                    <a:ea typeface="Symbol" charset="2"/>
                    <a:cs typeface="Symbol" charset="2"/>
                  </a:rPr>
                  <a:t>n</a:t>
                </a:r>
                <a:r>
                  <a:rPr lang="it-IT" baseline="-25000" dirty="0" err="1">
                    <a:ea typeface="Symbol" charset="2"/>
                    <a:cs typeface="Symbol" charset="2"/>
                  </a:rPr>
                  <a:t>x</a:t>
                </a:r>
                <a:r>
                  <a:rPr lang="it-IT" dirty="0">
                    <a:ea typeface="Symbol" charset="2"/>
                    <a:cs typeface="Symbol" charset="2"/>
                  </a:rPr>
                  <a:t> + e</a:t>
                </a:r>
                <a:r>
                  <a:rPr lang="it-IT" baseline="30000" dirty="0">
                    <a:ea typeface="Symbol" charset="2"/>
                    <a:cs typeface="Symbol" charset="2"/>
                  </a:rPr>
                  <a:t>-</a:t>
                </a:r>
                <a:r>
                  <a:rPr lang="it-IT" dirty="0">
                    <a:ea typeface="Symbol" charset="2"/>
                    <a:cs typeface="Symbol" charset="2"/>
                  </a:rPr>
                  <a:t> ➝ </a:t>
                </a:r>
                <a:r>
                  <a:rPr lang="it-IT" dirty="0" err="1">
                    <a:latin typeface="Symbol" charset="2"/>
                    <a:ea typeface="Symbol" charset="2"/>
                    <a:cs typeface="Symbol" charset="2"/>
                  </a:rPr>
                  <a:t>n</a:t>
                </a:r>
                <a:r>
                  <a:rPr lang="it-IT" baseline="-25000" dirty="0" err="1">
                    <a:ea typeface="Symbol" charset="2"/>
                    <a:cs typeface="Symbol" charset="2"/>
                  </a:rPr>
                  <a:t>x</a:t>
                </a:r>
                <a:r>
                  <a:rPr lang="it-IT" dirty="0">
                    <a:ea typeface="Symbol" charset="2"/>
                    <a:cs typeface="Symbol" charset="2"/>
                  </a:rPr>
                  <a:t> + </a:t>
                </a:r>
                <a:r>
                  <a:rPr lang="it-IT" dirty="0">
                    <a:solidFill>
                      <a:srgbClr val="FF0000"/>
                    </a:solidFill>
                    <a:ea typeface="Symbol" charset="2"/>
                    <a:cs typeface="Symbol" charset="2"/>
                  </a:rPr>
                  <a:t>e</a:t>
                </a:r>
                <a:r>
                  <a:rPr lang="it-IT" baseline="30000" dirty="0">
                    <a:solidFill>
                      <a:srgbClr val="FF0000"/>
                    </a:solidFill>
                    <a:ea typeface="Symbol" charset="2"/>
                    <a:cs typeface="Symbol" charset="2"/>
                  </a:rPr>
                  <a:t>-  </a:t>
                </a:r>
                <a:r>
                  <a:rPr lang="it-IT" dirty="0">
                    <a:ea typeface="Symbol" charset="2"/>
                    <a:cs typeface="Symbol" charset="2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~9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−45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𝑀𝑒𝑉</m:t>
                        </m:r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~6</m:t>
                    </m:r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baseline="30000" dirty="0">
                    <a:solidFill>
                      <a:srgbClr val="FF0000"/>
                    </a:solidFill>
                    <a:ea typeface="Symbol" charset="2"/>
                    <a:cs typeface="Symbol" charset="2"/>
                  </a:rPr>
                  <a:t>  </a:t>
                </a:r>
                <a:r>
                  <a:rPr lang="it-IT" dirty="0" err="1">
                    <a:ea typeface="Symbol" charset="2"/>
                    <a:cs typeface="Symbol" charset="2"/>
                  </a:rPr>
                  <a:t>differential</a:t>
                </a:r>
                <a:r>
                  <a:rPr lang="it-IT" dirty="0">
                    <a:ea typeface="Symbol" charset="2"/>
                    <a:cs typeface="Symbol" charset="2"/>
                  </a:rPr>
                  <a:t> rate</a:t>
                </a:r>
                <a:endParaRPr lang="it-IT" baseline="30000" dirty="0">
                  <a:solidFill>
                    <a:srgbClr val="FF0000"/>
                  </a:solidFill>
                  <a:ea typeface="Symbol" charset="2"/>
                  <a:cs typeface="Symbol" charset="2"/>
                </a:endParaRPr>
              </a:p>
              <a:p>
                <a:endParaRPr lang="it-IT" dirty="0">
                  <a:ea typeface="Symbol" charset="2"/>
                  <a:cs typeface="Symbol" charset="2"/>
                </a:endParaRPr>
              </a:p>
              <a:p>
                <a:r>
                  <a:rPr lang="it-IT" dirty="0">
                    <a:latin typeface="Symbol" charset="2"/>
                    <a:ea typeface="Symbol" charset="2"/>
                    <a:cs typeface="Symbol" charset="2"/>
                  </a:rPr>
                  <a:t>n</a:t>
                </a:r>
                <a:r>
                  <a:rPr lang="it-IT" baseline="-25000" dirty="0">
                    <a:ea typeface="Symbol" charset="2"/>
                    <a:cs typeface="Symbol" charset="2"/>
                  </a:rPr>
                  <a:t>e</a:t>
                </a:r>
                <a:r>
                  <a:rPr lang="it-IT" dirty="0">
                    <a:ea typeface="Symbol" charset="2"/>
                    <a:cs typeface="Symbol" charset="2"/>
                  </a:rPr>
                  <a:t> + d ➝ </a:t>
                </a:r>
                <a:r>
                  <a:rPr lang="it-IT" dirty="0">
                    <a:solidFill>
                      <a:srgbClr val="FF0000"/>
                    </a:solidFill>
                    <a:ea typeface="Symbol" charset="2"/>
                    <a:cs typeface="Symbol" charset="2"/>
                  </a:rPr>
                  <a:t>e</a:t>
                </a:r>
                <a:r>
                  <a:rPr lang="it-IT" baseline="30000" dirty="0">
                    <a:solidFill>
                      <a:srgbClr val="FF0000"/>
                    </a:solidFill>
                    <a:ea typeface="Symbol" charset="2"/>
                    <a:cs typeface="Symbol" charset="2"/>
                  </a:rPr>
                  <a:t>-</a:t>
                </a:r>
                <a:r>
                  <a:rPr lang="it-IT" dirty="0">
                    <a:solidFill>
                      <a:srgbClr val="FF0000"/>
                    </a:solidFill>
                    <a:ea typeface="Symbol" charset="2"/>
                    <a:cs typeface="Symbol" charset="2"/>
                  </a:rPr>
                  <a:t> </a:t>
                </a:r>
                <a:r>
                  <a:rPr lang="it-IT" dirty="0">
                    <a:ea typeface="Symbol" charset="2"/>
                    <a:cs typeface="Symbol" charset="2"/>
                  </a:rPr>
                  <a:t> + </a:t>
                </a:r>
                <a:r>
                  <a:rPr lang="it-IT" dirty="0" err="1">
                    <a:ea typeface="Symbol" charset="2"/>
                    <a:cs typeface="Symbol" charset="2"/>
                  </a:rPr>
                  <a:t>p</a:t>
                </a:r>
                <a:r>
                  <a:rPr lang="it-IT" dirty="0">
                    <a:ea typeface="Symbol" charset="2"/>
                    <a:cs typeface="Symbol" charset="2"/>
                  </a:rPr>
                  <a:t> + </a:t>
                </a:r>
                <a:r>
                  <a:rPr lang="it-IT" dirty="0" err="1">
                    <a:ea typeface="Symbol" charset="2"/>
                    <a:cs typeface="Symbol" charset="2"/>
                  </a:rPr>
                  <a:t>p</a:t>
                </a:r>
                <a:r>
                  <a:rPr lang="it-IT" dirty="0">
                    <a:ea typeface="Symbol" charset="2"/>
                    <a:cs typeface="Symbol" charset="2"/>
                  </a:rPr>
                  <a:t> (</a:t>
                </a:r>
                <a:r>
                  <a:rPr lang="it-IT" dirty="0" err="1">
                    <a:ea typeface="Symbol" charset="2"/>
                    <a:cs typeface="Symbol" charset="2"/>
                  </a:rPr>
                  <a:t>E</a:t>
                </a:r>
                <a:r>
                  <a:rPr lang="it-IT" baseline="-25000" dirty="0" err="1">
                    <a:ea typeface="Symbol" charset="2"/>
                    <a:cs typeface="Symbol" charset="2"/>
                  </a:rPr>
                  <a:t>th</a:t>
                </a:r>
                <a:r>
                  <a:rPr lang="it-IT" dirty="0">
                    <a:ea typeface="Symbol" charset="2"/>
                    <a:cs typeface="Symbol" charset="2"/>
                  </a:rPr>
                  <a:t> = 1.442 </a:t>
                </a:r>
                <a:r>
                  <a:rPr lang="it-IT" dirty="0" err="1">
                    <a:ea typeface="Symbol" charset="2"/>
                    <a:cs typeface="Symbol" charset="2"/>
                  </a:rPr>
                  <a:t>MeV</a:t>
                </a:r>
                <a:r>
                  <a:rPr lang="it-IT" dirty="0">
                    <a:ea typeface="Symbol" charset="2"/>
                    <a:cs typeface="Symbol" charset="2"/>
                  </a:rPr>
                  <a:t>)</a:t>
                </a:r>
              </a:p>
              <a:p>
                <a:endParaRPr lang="it-IT" dirty="0">
                  <a:ea typeface="Symbol" charset="2"/>
                  <a:cs typeface="Symbol" charset="2"/>
                </a:endParaRPr>
              </a:p>
              <a:p>
                <a:r>
                  <a:rPr lang="it-IT" dirty="0" err="1">
                    <a:latin typeface="Symbol" charset="2"/>
                    <a:ea typeface="Symbol" charset="2"/>
                    <a:cs typeface="Symbol" charset="2"/>
                  </a:rPr>
                  <a:t>n</a:t>
                </a:r>
                <a:r>
                  <a:rPr lang="it-IT" baseline="-25000" dirty="0" err="1">
                    <a:ea typeface="Symbol" charset="2"/>
                    <a:cs typeface="Symbol" charset="2"/>
                  </a:rPr>
                  <a:t>x</a:t>
                </a:r>
                <a:r>
                  <a:rPr lang="it-IT" dirty="0">
                    <a:ea typeface="Symbol" charset="2"/>
                    <a:cs typeface="Symbol" charset="2"/>
                  </a:rPr>
                  <a:t> + d ➝ </a:t>
                </a:r>
                <a:r>
                  <a:rPr lang="it-IT" dirty="0" err="1">
                    <a:latin typeface="Symbol" charset="2"/>
                    <a:ea typeface="Symbol" charset="2"/>
                    <a:cs typeface="Symbol" charset="2"/>
                  </a:rPr>
                  <a:t>n</a:t>
                </a:r>
                <a:r>
                  <a:rPr lang="it-IT" baseline="-25000" dirty="0" err="1">
                    <a:ea typeface="Symbol" charset="2"/>
                    <a:cs typeface="Symbol" charset="2"/>
                  </a:rPr>
                  <a:t>x</a:t>
                </a:r>
                <a:r>
                  <a:rPr lang="it-IT" dirty="0">
                    <a:ea typeface="Symbol" charset="2"/>
                    <a:cs typeface="Symbol" charset="2"/>
                  </a:rPr>
                  <a:t> + </a:t>
                </a:r>
                <a:r>
                  <a:rPr lang="it-IT" dirty="0" err="1">
                    <a:solidFill>
                      <a:srgbClr val="FF0000"/>
                    </a:solidFill>
                    <a:ea typeface="Symbol" charset="2"/>
                    <a:cs typeface="Symbol" charset="2"/>
                  </a:rPr>
                  <a:t>n</a:t>
                </a:r>
                <a:r>
                  <a:rPr lang="it-IT" dirty="0">
                    <a:ea typeface="Symbol" charset="2"/>
                    <a:cs typeface="Symbol" charset="2"/>
                  </a:rPr>
                  <a:t> + </a:t>
                </a:r>
                <a:r>
                  <a:rPr lang="it-IT" dirty="0" err="1">
                    <a:ea typeface="Symbol" charset="2"/>
                    <a:cs typeface="Symbol" charset="2"/>
                  </a:rPr>
                  <a:t>p</a:t>
                </a:r>
                <a:r>
                  <a:rPr lang="it-IT" dirty="0">
                    <a:ea typeface="Symbol" charset="2"/>
                    <a:cs typeface="Symbol" charset="2"/>
                  </a:rPr>
                  <a:t> (</a:t>
                </a:r>
                <a:r>
                  <a:rPr lang="it-IT" dirty="0" err="1">
                    <a:ea typeface="Symbol" charset="2"/>
                    <a:cs typeface="Symbol" charset="2"/>
                  </a:rPr>
                  <a:t>E</a:t>
                </a:r>
                <a:r>
                  <a:rPr lang="it-IT" baseline="-25000" dirty="0" err="1">
                    <a:ea typeface="Symbol" charset="2"/>
                    <a:cs typeface="Symbol" charset="2"/>
                  </a:rPr>
                  <a:t>th</a:t>
                </a:r>
                <a:r>
                  <a:rPr lang="it-IT" dirty="0">
                    <a:ea typeface="Symbol" charset="2"/>
                    <a:cs typeface="Symbol" charset="2"/>
                  </a:rPr>
                  <a:t> = 2.224 </a:t>
                </a:r>
                <a:r>
                  <a:rPr lang="it-IT" dirty="0" err="1">
                    <a:ea typeface="Symbol" charset="2"/>
                    <a:cs typeface="Symbol" charset="2"/>
                  </a:rPr>
                  <a:t>MeV</a:t>
                </a:r>
                <a:r>
                  <a:rPr lang="it-IT" dirty="0">
                    <a:ea typeface="Symbol" charset="2"/>
                    <a:cs typeface="Symbol" charset="2"/>
                  </a:rPr>
                  <a:t>)</a:t>
                </a:r>
              </a:p>
              <a:p>
                <a:endParaRPr lang="it-IT" dirty="0">
                  <a:latin typeface="Symbol" charset="2"/>
                  <a:ea typeface="Symbol" charset="2"/>
                  <a:cs typeface="Symbol" charset="2"/>
                </a:endParaRPr>
              </a:p>
              <a:p>
                <a:endParaRPr lang="it-IT" dirty="0">
                  <a:latin typeface="Symbol" charset="2"/>
                  <a:ea typeface="Symbol" charset="2"/>
                  <a:cs typeface="Symbol" charset="2"/>
                </a:endParaRP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22007" y="1616075"/>
                <a:ext cx="10389636" cy="4876800"/>
              </a:xfrm>
              <a:blipFill>
                <a:blip r:embed="rId2"/>
                <a:stretch>
                  <a:fillRect l="-1099" t="-2597" r="-977" b="-519"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arentesi graffa chiusa 4">
            <a:extLst>
              <a:ext uri="{FF2B5EF4-FFF2-40B4-BE49-F238E27FC236}">
                <a16:creationId xmlns:a16="http://schemas.microsoft.com/office/drawing/2014/main" id="{4946022F-C9FD-7378-78BC-E569282BA795}"/>
              </a:ext>
            </a:extLst>
          </p:cNvPr>
          <p:cNvSpPr/>
          <p:nvPr/>
        </p:nvSpPr>
        <p:spPr>
          <a:xfrm>
            <a:off x="7163578" y="5075853"/>
            <a:ext cx="429208" cy="1417022"/>
          </a:xfrm>
          <a:prstGeom prst="rightBrac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9D8BA52-841E-520A-DFA5-3EF7AE9C24C9}"/>
              </a:ext>
            </a:extLst>
          </p:cNvPr>
          <p:cNvSpPr txBox="1"/>
          <p:nvPr/>
        </p:nvSpPr>
        <p:spPr>
          <a:xfrm>
            <a:off x="7747219" y="5415032"/>
            <a:ext cx="290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</a:t>
            </a:r>
            <a:r>
              <a:rPr lang="it-US" dirty="0"/>
              <a:t>eavy water, differential rate</a:t>
            </a:r>
          </a:p>
        </p:txBody>
      </p:sp>
    </p:spTree>
    <p:extLst>
      <p:ext uri="{BB962C8B-B14F-4D97-AF65-F5344CB8AC3E}">
        <p14:creationId xmlns:p14="http://schemas.microsoft.com/office/powerpoint/2010/main" val="1003105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9E57D3-6D79-7653-A730-5A0CD0138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US" b="1" dirty="0">
                <a:solidFill>
                  <a:srgbClr val="FF0000"/>
                </a:solidFill>
              </a:rPr>
              <a:t>A matter of background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E83F7B-0E0A-33FF-90B7-E823A95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algn="just"/>
            <a:r>
              <a:rPr lang="it-US" dirty="0"/>
              <a:t>Since Alvarez’s work in 1949 it was understood that detection of neutrinos deals with a deep knowledge and reduction of the background sources</a:t>
            </a:r>
          </a:p>
          <a:p>
            <a:endParaRPr lang="it-US" dirty="0"/>
          </a:p>
          <a:p>
            <a:r>
              <a:rPr lang="it-US" dirty="0"/>
              <a:t>How do we classify these sources ? </a:t>
            </a:r>
          </a:p>
        </p:txBody>
      </p:sp>
    </p:spTree>
    <p:extLst>
      <p:ext uri="{BB962C8B-B14F-4D97-AF65-F5344CB8AC3E}">
        <p14:creationId xmlns:p14="http://schemas.microsoft.com/office/powerpoint/2010/main" val="2893981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7D82D7-5868-A345-A9E0-921AC1EF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US" b="1" dirty="0">
                <a:solidFill>
                  <a:srgbClr val="FF0000"/>
                </a:solidFill>
              </a:rPr>
              <a:t>Classification of radio-isotopes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C4B611-561C-9942-ACBA-5AFF14709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u="sng" dirty="0" err="1"/>
              <a:t>P</a:t>
            </a:r>
            <a:r>
              <a:rPr lang="it-US" u="sng" dirty="0"/>
              <a:t>rimordial</a:t>
            </a:r>
            <a:r>
              <a:rPr lang="it-US" dirty="0"/>
              <a:t>: longlived, </a:t>
            </a:r>
            <a:r>
              <a:rPr lang="it-US" baseline="30000" dirty="0"/>
              <a:t>238</a:t>
            </a:r>
            <a:r>
              <a:rPr lang="it-US" dirty="0"/>
              <a:t>U, </a:t>
            </a:r>
            <a:r>
              <a:rPr lang="it-US" baseline="30000" dirty="0"/>
              <a:t>87</a:t>
            </a:r>
            <a:r>
              <a:rPr lang="it-US" dirty="0"/>
              <a:t>Rb, </a:t>
            </a:r>
            <a:r>
              <a:rPr lang="it-US" baseline="30000" dirty="0"/>
              <a:t>40</a:t>
            </a:r>
            <a:r>
              <a:rPr lang="it-US" dirty="0"/>
              <a:t>K, </a:t>
            </a:r>
            <a:r>
              <a:rPr lang="it-US" baseline="30000" dirty="0"/>
              <a:t>232</a:t>
            </a:r>
            <a:r>
              <a:rPr lang="it-US" dirty="0"/>
              <a:t>Th…</a:t>
            </a:r>
          </a:p>
          <a:p>
            <a:endParaRPr lang="it-US" dirty="0"/>
          </a:p>
          <a:p>
            <a:r>
              <a:rPr lang="it-US" u="sng" dirty="0"/>
              <a:t>Cosmogenic</a:t>
            </a:r>
            <a:r>
              <a:rPr lang="it-US" dirty="0"/>
              <a:t>: produced by cosmic rays (primary and secondary) interactions, </a:t>
            </a:r>
            <a:r>
              <a:rPr lang="it-US" baseline="30000" dirty="0">
                <a:solidFill>
                  <a:srgbClr val="FF0000"/>
                </a:solidFill>
              </a:rPr>
              <a:t>14</a:t>
            </a:r>
            <a:r>
              <a:rPr lang="it-US" dirty="0">
                <a:solidFill>
                  <a:srgbClr val="FF0000"/>
                </a:solidFill>
              </a:rPr>
              <a:t>C</a:t>
            </a:r>
            <a:r>
              <a:rPr lang="it-US" dirty="0"/>
              <a:t>, </a:t>
            </a:r>
            <a:r>
              <a:rPr lang="it-US" baseline="30000" dirty="0"/>
              <a:t>3</a:t>
            </a:r>
            <a:r>
              <a:rPr lang="it-US" dirty="0"/>
              <a:t>H, </a:t>
            </a:r>
            <a:r>
              <a:rPr lang="it-US" baseline="30000" dirty="0"/>
              <a:t>7</a:t>
            </a:r>
            <a:r>
              <a:rPr lang="it-US" dirty="0"/>
              <a:t>Be, </a:t>
            </a:r>
            <a:r>
              <a:rPr lang="it-US" baseline="30000" dirty="0"/>
              <a:t>11</a:t>
            </a:r>
            <a:r>
              <a:rPr lang="it-US" dirty="0"/>
              <a:t>C, </a:t>
            </a:r>
            <a:r>
              <a:rPr lang="it-US" baseline="30000" dirty="0">
                <a:solidFill>
                  <a:srgbClr val="FF0000"/>
                </a:solidFill>
              </a:rPr>
              <a:t>39</a:t>
            </a:r>
            <a:r>
              <a:rPr lang="it-US" dirty="0">
                <a:solidFill>
                  <a:srgbClr val="FF0000"/>
                </a:solidFill>
              </a:rPr>
              <a:t>Ar</a:t>
            </a:r>
            <a:r>
              <a:rPr lang="it-US" dirty="0"/>
              <a:t>, …</a:t>
            </a:r>
          </a:p>
          <a:p>
            <a:endParaRPr lang="it-US" dirty="0"/>
          </a:p>
          <a:p>
            <a:r>
              <a:rPr lang="it-US" u="sng" dirty="0"/>
              <a:t>Anthropogenic</a:t>
            </a:r>
            <a:r>
              <a:rPr lang="it-US" dirty="0"/>
              <a:t>: produced by nuclear tests, </a:t>
            </a:r>
            <a:r>
              <a:rPr lang="it-US" baseline="30000" dirty="0">
                <a:solidFill>
                  <a:srgbClr val="FF0000"/>
                </a:solidFill>
              </a:rPr>
              <a:t>85</a:t>
            </a:r>
            <a:r>
              <a:rPr lang="it-US" dirty="0">
                <a:solidFill>
                  <a:srgbClr val="FF0000"/>
                </a:solidFill>
              </a:rPr>
              <a:t>Kr</a:t>
            </a:r>
            <a:r>
              <a:rPr lang="it-US" dirty="0"/>
              <a:t>, </a:t>
            </a:r>
            <a:r>
              <a:rPr lang="it-US" baseline="30000" dirty="0"/>
              <a:t>90</a:t>
            </a:r>
            <a:r>
              <a:rPr lang="it-US" dirty="0"/>
              <a:t>Sr, </a:t>
            </a:r>
            <a:r>
              <a:rPr lang="it-US" baseline="30000" dirty="0"/>
              <a:t>131</a:t>
            </a:r>
            <a:r>
              <a:rPr lang="it-US" dirty="0"/>
              <a:t>I, </a:t>
            </a:r>
            <a:r>
              <a:rPr lang="it-US" baseline="30000" dirty="0"/>
              <a:t>137</a:t>
            </a:r>
            <a:r>
              <a:rPr lang="it-US" dirty="0"/>
              <a:t>Cs…</a:t>
            </a:r>
          </a:p>
        </p:txBody>
      </p:sp>
    </p:spTree>
    <p:extLst>
      <p:ext uri="{BB962C8B-B14F-4D97-AF65-F5344CB8AC3E}">
        <p14:creationId xmlns:p14="http://schemas.microsoft.com/office/powerpoint/2010/main" val="2592405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653D797-6B95-1B4E-A7BA-EE4CF48A8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it-US" sz="5000" baseline="30000"/>
              <a:t>238</a:t>
            </a:r>
            <a:r>
              <a:rPr lang="it-US" sz="5000"/>
              <a:t>U radioactive chain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582B31-3456-45EB-AFCA-F8697A432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5814834" cy="3547872"/>
          </a:xfrm>
        </p:spPr>
        <p:txBody>
          <a:bodyPr anchor="t">
            <a:normAutofit/>
          </a:bodyPr>
          <a:lstStyle/>
          <a:p>
            <a:r>
              <a:rPr lang="en-US" sz="2200" baseline="30000" dirty="0"/>
              <a:t>238</a:t>
            </a:r>
            <a:r>
              <a:rPr lang="en-US" sz="2200" dirty="0"/>
              <a:t>U is one of the </a:t>
            </a:r>
            <a:r>
              <a:rPr lang="en-US" sz="2200" dirty="0" err="1"/>
              <a:t>longlived</a:t>
            </a:r>
            <a:r>
              <a:rPr lang="en-US" sz="2200" dirty="0"/>
              <a:t> radioactive elements on Earth</a:t>
            </a:r>
          </a:p>
          <a:p>
            <a:r>
              <a:rPr lang="en-US" sz="2200" dirty="0"/>
              <a:t>T</a:t>
            </a:r>
            <a:r>
              <a:rPr lang="en-US" sz="2200" baseline="-25000" dirty="0"/>
              <a:t>1/2 </a:t>
            </a:r>
            <a:r>
              <a:rPr lang="en-US" sz="2200" dirty="0"/>
              <a:t>= 4.47x10</a:t>
            </a:r>
            <a:r>
              <a:rPr lang="en-US" sz="2200" baseline="30000" dirty="0"/>
              <a:t>9</a:t>
            </a:r>
            <a:r>
              <a:rPr lang="en-US" sz="2200" dirty="0"/>
              <a:t> anni</a:t>
            </a:r>
          </a:p>
          <a:p>
            <a:r>
              <a:rPr lang="en-US" sz="2200" baseline="30000" dirty="0">
                <a:solidFill>
                  <a:srgbClr val="FF0000"/>
                </a:solidFill>
              </a:rPr>
              <a:t>238</a:t>
            </a:r>
            <a:r>
              <a:rPr lang="en-US" sz="2200" dirty="0">
                <a:solidFill>
                  <a:srgbClr val="FF0000"/>
                </a:solidFill>
              </a:rPr>
              <a:t>U → </a:t>
            </a:r>
            <a:r>
              <a:rPr lang="en-US" sz="2200" baseline="30000" dirty="0">
                <a:solidFill>
                  <a:srgbClr val="FF0000"/>
                </a:solidFill>
              </a:rPr>
              <a:t>206</a:t>
            </a:r>
            <a:r>
              <a:rPr lang="en-US" sz="2200" dirty="0">
                <a:solidFill>
                  <a:srgbClr val="FF0000"/>
                </a:solidFill>
              </a:rPr>
              <a:t>Pb+8</a:t>
            </a:r>
            <a:r>
              <a:rPr lang="en-US" sz="2200" dirty="0">
                <a:solidFill>
                  <a:srgbClr val="FF0000"/>
                </a:solidFill>
                <a:latin typeface="Symbol" pitchFamily="2" charset="2"/>
              </a:rPr>
              <a:t>a+6b+51.7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</a:p>
          <a:p>
            <a:r>
              <a:rPr lang="it-IT" sz="2400" b="1" baseline="30000" dirty="0"/>
              <a:t>222</a:t>
            </a:r>
            <a:r>
              <a:rPr lang="it-IT" sz="2400" b="1" dirty="0"/>
              <a:t>Rn</a:t>
            </a:r>
            <a:r>
              <a:rPr lang="it-IT" sz="2400" dirty="0"/>
              <a:t> (</a:t>
            </a:r>
            <a:r>
              <a:rPr lang="it-IT" sz="2400" dirty="0" err="1"/>
              <a:t>noble</a:t>
            </a:r>
            <a:r>
              <a:rPr lang="it-IT" sz="2400" dirty="0"/>
              <a:t> gas) →  </a:t>
            </a:r>
            <a:r>
              <a:rPr lang="it-IT" sz="2400" b="1" baseline="30000" dirty="0"/>
              <a:t>214</a:t>
            </a:r>
            <a:r>
              <a:rPr lang="it-IT" sz="2400" b="1" dirty="0"/>
              <a:t>Bi</a:t>
            </a:r>
            <a:r>
              <a:rPr lang="it-IT" sz="2400" dirty="0"/>
              <a:t> (3.2MeV </a:t>
            </a:r>
            <a:r>
              <a:rPr lang="it-IT" sz="2400" dirty="0">
                <a:latin typeface="Symbol" charset="2"/>
                <a:cs typeface="Symbol" charset="2"/>
              </a:rPr>
              <a:t>b </a:t>
            </a:r>
            <a:r>
              <a:rPr lang="it-IT" sz="2400" dirty="0">
                <a:cs typeface="Symbol" charset="2"/>
              </a:rPr>
              <a:t>with </a:t>
            </a:r>
            <a:r>
              <a:rPr lang="it-IT" sz="2400" dirty="0" err="1">
                <a:cs typeface="Symbol" charset="2"/>
              </a:rPr>
              <a:t>many</a:t>
            </a:r>
            <a:r>
              <a:rPr lang="it-IT" sz="2400" dirty="0">
                <a:cs typeface="Symbol" charset="2"/>
              </a:rPr>
              <a:t> </a:t>
            </a:r>
            <a:r>
              <a:rPr lang="it-IT" sz="2400" dirty="0">
                <a:latin typeface="Symbol" charset="2"/>
                <a:cs typeface="Symbol" charset="2"/>
              </a:rPr>
              <a:t>g</a:t>
            </a:r>
            <a:r>
              <a:rPr lang="it-IT" sz="2400" dirty="0">
                <a:cs typeface="Symbol" charset="2"/>
              </a:rPr>
              <a:t>-rays)</a:t>
            </a:r>
          </a:p>
          <a:p>
            <a:endParaRPr lang="en-US" sz="2200" baseline="30000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CCB0F1BE-0214-2045-83C0-8A548DEA0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347768"/>
            <a:ext cx="5458968" cy="416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25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653D797-6B95-1B4E-A7BA-EE4CF48A8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it-US" sz="3800" baseline="30000"/>
              <a:t>232</a:t>
            </a:r>
            <a:r>
              <a:rPr lang="it-US" sz="3800"/>
              <a:t>Th radioactive chain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582B31-3456-45EB-AFCA-F8697A432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4364810" cy="3410712"/>
          </a:xfrm>
        </p:spPr>
        <p:txBody>
          <a:bodyPr anchor="t">
            <a:normAutofit/>
          </a:bodyPr>
          <a:lstStyle/>
          <a:p>
            <a:r>
              <a:rPr lang="en-US" sz="2200" baseline="30000" dirty="0"/>
              <a:t>232</a:t>
            </a:r>
            <a:r>
              <a:rPr lang="en-US" sz="2200" dirty="0"/>
              <a:t>Th is another of the long-lived radioactive elements on Earth</a:t>
            </a:r>
          </a:p>
          <a:p>
            <a:r>
              <a:rPr lang="en-US" sz="2200" dirty="0"/>
              <a:t>T</a:t>
            </a:r>
            <a:r>
              <a:rPr lang="en-US" sz="2200" baseline="-25000" dirty="0"/>
              <a:t>1/2 </a:t>
            </a:r>
            <a:r>
              <a:rPr lang="en-US" sz="2200" dirty="0"/>
              <a:t>= 14x10</a:t>
            </a:r>
            <a:r>
              <a:rPr lang="en-US" sz="2200" baseline="30000" dirty="0"/>
              <a:t>9</a:t>
            </a:r>
            <a:r>
              <a:rPr lang="en-US" sz="2200" dirty="0"/>
              <a:t> years</a:t>
            </a:r>
          </a:p>
          <a:p>
            <a:r>
              <a:rPr lang="en-US" sz="2200" baseline="30000" dirty="0">
                <a:solidFill>
                  <a:srgbClr val="FF0000"/>
                </a:solidFill>
              </a:rPr>
              <a:t>232</a:t>
            </a:r>
            <a:r>
              <a:rPr lang="en-US" sz="2200" dirty="0">
                <a:solidFill>
                  <a:srgbClr val="FF0000"/>
                </a:solidFill>
              </a:rPr>
              <a:t>Th--&gt; </a:t>
            </a:r>
            <a:r>
              <a:rPr lang="en-US" sz="2200" baseline="30000" dirty="0">
                <a:solidFill>
                  <a:srgbClr val="FF0000"/>
                </a:solidFill>
              </a:rPr>
              <a:t>208</a:t>
            </a:r>
            <a:r>
              <a:rPr lang="en-US" sz="2200" dirty="0">
                <a:solidFill>
                  <a:srgbClr val="FF0000"/>
                </a:solidFill>
              </a:rPr>
              <a:t>Pb+6</a:t>
            </a:r>
            <a:r>
              <a:rPr lang="en-US" sz="2200" dirty="0">
                <a:solidFill>
                  <a:srgbClr val="FF0000"/>
                </a:solidFill>
                <a:latin typeface="Symbol" pitchFamily="2" charset="2"/>
              </a:rPr>
              <a:t>a+4b+42.8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</a:p>
          <a:p>
            <a:r>
              <a:rPr lang="it-IT" sz="2400" baseline="30000" dirty="0">
                <a:cs typeface="Symbol" charset="2"/>
              </a:rPr>
              <a:t>232</a:t>
            </a:r>
            <a:r>
              <a:rPr lang="en-US" sz="2400" dirty="0">
                <a:cs typeface="Symbol" charset="2"/>
              </a:rPr>
              <a:t>Th</a:t>
            </a:r>
            <a:r>
              <a:rPr lang="it-IT" sz="2400" dirty="0">
                <a:cs typeface="Symbol" charset="2"/>
              </a:rPr>
              <a:t> -&gt; </a:t>
            </a:r>
            <a:r>
              <a:rPr lang="it-IT" sz="2400" b="1" baseline="30000" dirty="0">
                <a:cs typeface="Symbol" charset="2"/>
              </a:rPr>
              <a:t>208</a:t>
            </a:r>
            <a:r>
              <a:rPr lang="it-IT" sz="2400" b="1" dirty="0">
                <a:cs typeface="Symbol" charset="2"/>
              </a:rPr>
              <a:t>Tl</a:t>
            </a:r>
            <a:r>
              <a:rPr lang="it-IT" sz="2400" dirty="0">
                <a:cs typeface="Symbol" charset="2"/>
              </a:rPr>
              <a:t> (2.6 MeV  </a:t>
            </a:r>
            <a:r>
              <a:rPr lang="it-IT" sz="2400" dirty="0">
                <a:latin typeface="Symbol" charset="2"/>
                <a:cs typeface="Symbol" charset="2"/>
              </a:rPr>
              <a:t>g</a:t>
            </a:r>
            <a:r>
              <a:rPr lang="it-IT" sz="2400" dirty="0">
                <a:cs typeface="Symbol" charset="2"/>
              </a:rPr>
              <a:t>-ray </a:t>
            </a:r>
            <a:r>
              <a:rPr lang="it-IT" sz="2400" dirty="0" err="1">
                <a:cs typeface="Symbol" charset="2"/>
              </a:rPr>
              <a:t>largest</a:t>
            </a:r>
            <a:r>
              <a:rPr lang="it-IT" sz="2400" dirty="0">
                <a:cs typeface="Symbol" charset="2"/>
              </a:rPr>
              <a:t> in </a:t>
            </a:r>
            <a:r>
              <a:rPr lang="it-IT" sz="2400" dirty="0" err="1">
                <a:cs typeface="Symbol" charset="2"/>
              </a:rPr>
              <a:t>natural</a:t>
            </a:r>
            <a:r>
              <a:rPr lang="it-IT" sz="2400" dirty="0">
                <a:cs typeface="Symbol" charset="2"/>
              </a:rPr>
              <a:t> </a:t>
            </a:r>
            <a:r>
              <a:rPr lang="it-IT" sz="2400" dirty="0" err="1">
                <a:cs typeface="Symbol" charset="2"/>
              </a:rPr>
              <a:t>radioactivity</a:t>
            </a:r>
            <a:r>
              <a:rPr lang="it-IT" sz="2400" dirty="0">
                <a:cs typeface="Symbol" charset="2"/>
              </a:rPr>
              <a:t>,  + 5 MeV </a:t>
            </a:r>
            <a:r>
              <a:rPr lang="it-IT" sz="2400" dirty="0">
                <a:latin typeface="Symbol" charset="2"/>
                <a:cs typeface="Symbol" charset="2"/>
              </a:rPr>
              <a:t>b</a:t>
            </a:r>
            <a:r>
              <a:rPr lang="it-IT" sz="2400" dirty="0">
                <a:cs typeface="Symbol" charset="2"/>
              </a:rPr>
              <a:t>)</a:t>
            </a:r>
            <a:r>
              <a:rPr lang="it-IT" sz="2400" dirty="0"/>
              <a:t> </a:t>
            </a:r>
          </a:p>
          <a:p>
            <a:endParaRPr lang="en-US" sz="2200" baseline="30000" dirty="0"/>
          </a:p>
        </p:txBody>
      </p:sp>
      <p:pic>
        <p:nvPicPr>
          <p:cNvPr id="4" name="Immagine 3" descr="Immagine che contiene testo, diagramma, Piano, Disegno tecnico&#10;&#10;Descrizione generata automaticamente">
            <a:extLst>
              <a:ext uri="{FF2B5EF4-FFF2-40B4-BE49-F238E27FC236}">
                <a16:creationId xmlns:a16="http://schemas.microsoft.com/office/drawing/2014/main" id="{847B209B-045F-CC41-AB1A-3386CB452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764856"/>
            <a:ext cx="6903720" cy="532828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D8A306-2635-C74E-26BC-00C66EAD7942}"/>
              </a:ext>
            </a:extLst>
          </p:cNvPr>
          <p:cNvSpPr txBox="1"/>
          <p:nvPr/>
        </p:nvSpPr>
        <p:spPr>
          <a:xfrm>
            <a:off x="4212771" y="688507"/>
            <a:ext cx="782975" cy="4381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US" dirty="0"/>
          </a:p>
        </p:txBody>
      </p:sp>
    </p:spTree>
    <p:extLst>
      <p:ext uri="{BB962C8B-B14F-4D97-AF65-F5344CB8AC3E}">
        <p14:creationId xmlns:p14="http://schemas.microsoft.com/office/powerpoint/2010/main" val="3956454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FB0D6C-BAB6-842E-500F-2BD400E5E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A7A40A0-CB5B-E72F-66F5-21238B780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7F90CA-7994-0D81-D425-5F7DB9C0C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23" y="0"/>
            <a:ext cx="12226755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12891F-3670-223F-5B52-9236565AB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03156" y="-2460574"/>
            <a:ext cx="6859919" cy="1177723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C27F97-1CA5-8263-F72F-3B1624673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23" y="-864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8000"/>
                </a:schemeClr>
              </a:gs>
              <a:gs pos="99000">
                <a:srgbClr val="000000">
                  <a:alpha val="46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0BA724-C405-21E2-3D48-C8018DF8D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626703">
            <a:off x="1164940" y="1025588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9A7685-5C10-EE66-9183-7F1B34CC9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2409782"/>
            <a:ext cx="12221732" cy="444325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1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C76397-A2C2-4099-633E-A7F9FFF1F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942096" y="-2872097"/>
            <a:ext cx="6407535" cy="12151737"/>
          </a:xfrm>
          <a:prstGeom prst="rect">
            <a:avLst/>
          </a:prstGeom>
          <a:gradFill>
            <a:gsLst>
              <a:gs pos="1000">
                <a:srgbClr val="000000">
                  <a:alpha val="33000"/>
                </a:srgb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ABADAD6-866F-8D14-55E4-66CC5664C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454" y="3006586"/>
            <a:ext cx="7284935" cy="2732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results</a:t>
            </a:r>
            <a:b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8412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27E1B8C-678B-384B-9A86-141BD20CE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US" sz="4000" b="1" dirty="0">
                <a:solidFill>
                  <a:srgbClr val="FFFFFF"/>
                </a:solidFill>
              </a:rPr>
              <a:t>Homestake experiment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FA2D216-08E2-9F42-A52C-75F1739988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3388" y="1622746"/>
                <a:ext cx="11116236" cy="4940716"/>
              </a:xfrm>
            </p:spPr>
            <p:txBody>
              <a:bodyPr anchor="ctr">
                <a:normAutofit/>
              </a:bodyPr>
              <a:lstStyle/>
              <a:p>
                <a:r>
                  <a:rPr lang="it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a:rPr lang="it-IT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20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it-IT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sub>
                      <m:sup>
                        <m:r>
                          <a:rPr lang="it-IT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37</m:t>
                        </m:r>
                      </m:sup>
                      <m:e>
                        <m:r>
                          <a:rPr lang="it-IT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𝐶𝑙</m:t>
                        </m:r>
                        <m:r>
                          <a:rPr lang="it-IT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it-IT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Pre>
                          <m:sPrePr>
                            <m:ctrlPr>
                              <a:rPr lang="it-IT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it-IT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18</m:t>
                            </m:r>
                          </m:sub>
                          <m:sup>
                            <m:r>
                              <a:rPr lang="it-IT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37</m:t>
                            </m:r>
                          </m:sup>
                          <m:e>
                            <m:r>
                              <a:rPr lang="it-IT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𝐴𝑟</m:t>
                            </m:r>
                            <m:r>
                              <a:rPr lang="it-IT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it-IT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it-IT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=0.814 </m:t>
                            </m:r>
                            <m:r>
                              <a:rPr lang="it-IT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𝑀𝑒𝑉</m:t>
                            </m:r>
                          </m:e>
                        </m:sPre>
                      </m:e>
                    </m:sPre>
                  </m:oMath>
                </a14:m>
                <a:endParaRPr lang="it-US" sz="2000" dirty="0"/>
              </a:p>
              <a:p>
                <a:r>
                  <a:rPr lang="it-US" sz="2000" baseline="30000" dirty="0"/>
                  <a:t>37</a:t>
                </a:r>
                <a:r>
                  <a:rPr lang="it-US" sz="2000" dirty="0"/>
                  <a:t>Ar decays back to </a:t>
                </a:r>
                <a:r>
                  <a:rPr lang="it-US" sz="2000" baseline="30000" dirty="0"/>
                  <a:t>37</a:t>
                </a:r>
                <a:r>
                  <a:rPr lang="it-US" sz="2000" dirty="0"/>
                  <a:t>Cl with T</a:t>
                </a:r>
                <a:r>
                  <a:rPr lang="it-US" sz="2000" baseline="-25000" dirty="0"/>
                  <a:t>1/2</a:t>
                </a:r>
                <a:r>
                  <a:rPr lang="it-US" sz="2000" dirty="0"/>
                  <a:t> = 35 days</a:t>
                </a:r>
              </a:p>
              <a:p>
                <a:r>
                  <a:rPr lang="it-US" sz="2000" dirty="0"/>
                  <a:t>615 tons of C</a:t>
                </a:r>
                <a:r>
                  <a:rPr lang="it-US" sz="2000" baseline="-25000" dirty="0"/>
                  <a:t>2</a:t>
                </a:r>
                <a:r>
                  <a:rPr lang="it-US" sz="2000" dirty="0"/>
                  <a:t>Cl</a:t>
                </a:r>
                <a:r>
                  <a:rPr lang="it-US" sz="2000" baseline="-25000" dirty="0"/>
                  <a:t>4</a:t>
                </a:r>
                <a:r>
                  <a:rPr lang="it-US" sz="2000" dirty="0"/>
                  <a:t> (tetracloroethylene) in the Homestake mine (1500m depth) in South Dakota, USA</a:t>
                </a:r>
              </a:p>
              <a:p>
                <a:r>
                  <a:rPr lang="it-US" sz="2000" dirty="0"/>
                  <a:t>40 days exposure followed by </a:t>
                </a:r>
                <a:r>
                  <a:rPr lang="it-US" sz="2000" baseline="30000" dirty="0"/>
                  <a:t>37</a:t>
                </a:r>
                <a:r>
                  <a:rPr lang="it-US" sz="2000" dirty="0"/>
                  <a:t>Ar extraction by means of He purging</a:t>
                </a:r>
              </a:p>
              <a:p>
                <a14:m>
                  <m:oMath xmlns:m="http://schemas.openxmlformats.org/officeDocument/2006/math">
                    <m:r>
                      <a:rPr lang="it-IT" sz="2000" b="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it-IT" sz="20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it-IT" sz="2000" b="0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it-IT" sz="2000" b="0" i="1">
                                <a:latin typeface="Cambria Math" panose="02040503050406030204" pitchFamily="18" charset="0"/>
                              </a:rPr>
                              <m:t>17</m:t>
                            </m:r>
                          </m:sub>
                          <m:sup>
                            <m:r>
                              <a:rPr lang="it-IT" sz="2000" b="0" i="1">
                                <a:latin typeface="Cambria Math" panose="02040503050406030204" pitchFamily="18" charset="0"/>
                              </a:rPr>
                              <m:t>37</m:t>
                            </m:r>
                          </m:sup>
                          <m:e>
                            <m:r>
                              <a:rPr lang="it-IT" sz="2000" b="0" i="1">
                                <a:latin typeface="Cambria Math" panose="02040503050406030204" pitchFamily="18" charset="0"/>
                              </a:rPr>
                              <m:t>𝐶𝑙</m:t>
                            </m:r>
                          </m:e>
                        </m:sPre>
                      </m:e>
                    </m:d>
                    <m:nary>
                      <m:naryPr>
                        <m:chr m:val="∑"/>
                        <m:supHide m:val="on"/>
                        <m:ctrlPr>
                          <a:rPr lang="it-IT" sz="2000" b="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it-IT" sz="2000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nary>
                          <m:naryPr>
                            <m:ctrlPr>
                              <a:rPr lang="it-IT" sz="2000" b="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it-IT" sz="2000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000" b="0" i="1">
                                <a:latin typeface="Cambria Math" panose="02040503050406030204" pitchFamily="18" charset="0"/>
                              </a:rPr>
                              <m:t>.814 </m:t>
                            </m:r>
                            <m:r>
                              <a:rPr lang="it-IT" sz="2000" b="0" i="1">
                                <a:latin typeface="Cambria Math" panose="02040503050406030204" pitchFamily="18" charset="0"/>
                              </a:rPr>
                              <m:t>𝑀𝑒𝑉</m:t>
                            </m:r>
                          </m:sub>
                          <m:sup>
                            <m:r>
                              <a:rPr lang="it-IT" sz="2000" b="0" i="1">
                                <a:latin typeface="Cambria Math" panose="02040503050406030204" pitchFamily="18" charset="0"/>
                              </a:rPr>
                              <m:t>15 </m:t>
                            </m:r>
                            <m:r>
                              <a:rPr lang="it-IT" sz="2000" b="0" i="1">
                                <a:latin typeface="Cambria Math" panose="02040503050406030204" pitchFamily="18" charset="0"/>
                              </a:rPr>
                              <m:t>𝑀𝑒𝑉</m:t>
                            </m:r>
                          </m:sup>
                          <m:e>
                            <m:r>
                              <a:rPr lang="it-IT" sz="2000" b="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it-IT" sz="20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b="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0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it-IT" sz="20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it-IT" sz="2000" b="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it-IT" sz="2000" b="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it-IT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b="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it-IT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it-IT" sz="20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it-IT" sz="20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it-IT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b="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it-IT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it-IT" sz="20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it-IT" sz="20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20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it-IT" sz="2000" b="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d>
                                  <m:dPr>
                                    <m:ctrlPr>
                                      <a:rPr lang="it-IT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Pre>
                                      <m:sPrePr>
                                        <m:ctrlPr>
                                          <a:rPr lang="it-IT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PrePr>
                                      <m:sub>
                                        <m:r>
                                          <a:rPr lang="it-IT" sz="2000" b="0" i="1">
                                            <a:latin typeface="Cambria Math" panose="02040503050406030204" pitchFamily="18" charset="0"/>
                                          </a:rPr>
                                          <m:t>18</m:t>
                                        </m:r>
                                      </m:sub>
                                      <m:sup>
                                        <m:r>
                                          <a:rPr lang="it-IT" sz="2000" b="0" i="1">
                                            <a:latin typeface="Cambria Math" panose="02040503050406030204" pitchFamily="18" charset="0"/>
                                          </a:rPr>
                                          <m:t>37</m:t>
                                        </m:r>
                                      </m:sup>
                                      <m:e>
                                        <m:r>
                                          <a:rPr lang="it-IT" sz="2000" b="0" i="1">
                                            <a:latin typeface="Cambria Math" panose="02040503050406030204" pitchFamily="18" charset="0"/>
                                          </a:rPr>
                                          <m:t>𝐴𝑟</m:t>
                                        </m:r>
                                        <m:r>
                                          <a:rPr lang="it-IT" sz="2000" b="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2000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2000" b="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2000" b="0" i="1">
                                                <a:latin typeface="Cambria Math" panose="02040503050406030204" pitchFamily="18" charset="0"/>
                                              </a:rPr>
                                              <m:t>𝑟𝑢𝑛</m:t>
                                            </m:r>
                                          </m:sub>
                                        </m:sSub>
                                      </m:e>
                                    </m:sPre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it-IT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it-IT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it-IT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t-IT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it-IT" sz="20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sz="20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it-IT" sz="20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it-IT" sz="20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2000" b="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2000" b="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2000" b="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𝑟𝑢𝑛</m:t>
                                            </m:r>
                                          </m:sub>
                                        </m:sSub>
                                      </m:sup>
                                    </m:sSup>
                                  </m:e>
                                </m:d>
                              </m:den>
                            </m:f>
                          </m:e>
                        </m:nary>
                      </m:e>
                    </m:nary>
                    <m:r>
                      <a:rPr lang="it-IT" sz="2000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it-IT" sz="20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US" sz="2000" dirty="0"/>
              </a:p>
              <a:p>
                <a:pPr lvl="1">
                  <a:buFont typeface="Wingdings" pitchFamily="2" charset="2"/>
                  <a:buChar char="ü"/>
                </a:pPr>
                <a:r>
                  <a:rPr lang="it-US" sz="2000" dirty="0"/>
                  <a:t> </a:t>
                </a:r>
                <a:r>
                  <a:rPr lang="it-US" sz="2000" dirty="0">
                    <a:latin typeface="Symbol" pitchFamily="2" charset="2"/>
                  </a:rPr>
                  <a:t>e</a:t>
                </a:r>
                <a:r>
                  <a:rPr lang="it-US" sz="2000" baseline="-25000" dirty="0"/>
                  <a:t>e</a:t>
                </a:r>
                <a:r>
                  <a:rPr lang="it-US" sz="2000" dirty="0"/>
                  <a:t> = extraction efficiency</a:t>
                </a:r>
              </a:p>
              <a:p>
                <a:pPr lvl="1">
                  <a:buFont typeface="Wingdings" pitchFamily="2" charset="2"/>
                  <a:buChar char="ü"/>
                </a:pPr>
                <a:r>
                  <a:rPr lang="it-US" sz="2000" dirty="0"/>
                  <a:t> </a:t>
                </a:r>
                <a:r>
                  <a:rPr lang="it-US" sz="2000" dirty="0">
                    <a:latin typeface="Symbol" pitchFamily="2" charset="2"/>
                  </a:rPr>
                  <a:t>e</a:t>
                </a:r>
                <a:r>
                  <a:rPr lang="it-US" sz="2000" baseline="-25000" dirty="0"/>
                  <a:t>c</a:t>
                </a:r>
                <a:r>
                  <a:rPr lang="it-US" sz="2000" dirty="0"/>
                  <a:t> = counting efficiency</a:t>
                </a:r>
              </a:p>
              <a:p>
                <a:pPr lvl="1">
                  <a:buFont typeface="Wingdings" pitchFamily="2" charset="2"/>
                  <a:buChar char="ü"/>
                </a:pPr>
                <a:r>
                  <a:rPr lang="it-US" sz="2000" dirty="0"/>
                  <a:t> b = Ar background rate</a:t>
                </a:r>
              </a:p>
              <a:p>
                <a:r>
                  <a:rPr lang="it-IT" sz="2000" dirty="0" err="1">
                    <a:solidFill>
                      <a:srgbClr val="FF0000"/>
                    </a:solidFill>
                  </a:rPr>
                  <a:t>W</a:t>
                </a:r>
                <a:r>
                  <a:rPr lang="it-US" sz="2000" dirty="0">
                    <a:solidFill>
                      <a:srgbClr val="FF0000"/>
                    </a:solidFill>
                  </a:rPr>
                  <a:t>ithin the exposure time 41 atoms are expected in 2x10</a:t>
                </a:r>
                <a:r>
                  <a:rPr lang="it-US" sz="2000" baseline="30000" dirty="0">
                    <a:solidFill>
                      <a:srgbClr val="FF0000"/>
                    </a:solidFill>
                  </a:rPr>
                  <a:t>30</a:t>
                </a:r>
                <a:endParaRPr lang="it-US" sz="2000" dirty="0">
                  <a:solidFill>
                    <a:srgbClr val="FF0000"/>
                  </a:solidFill>
                </a:endParaRPr>
              </a:p>
              <a:p>
                <a:pPr lvl="1">
                  <a:buFont typeface="Wingdings" pitchFamily="2" charset="2"/>
                  <a:buChar char="ü"/>
                </a:pPr>
                <a:r>
                  <a:rPr lang="it-US" sz="2000" dirty="0"/>
                  <a:t> this corresponds to 8 SNU (1 SNU = 10</a:t>
                </a:r>
                <a:r>
                  <a:rPr lang="it-US" sz="2000" baseline="30000" dirty="0"/>
                  <a:t>-36</a:t>
                </a:r>
                <a:r>
                  <a:rPr lang="it-US" sz="2000" dirty="0"/>
                  <a:t> captures/target nucleus/sec)</a:t>
                </a:r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FA2D216-08E2-9F42-A52C-75F1739988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3388" y="1622746"/>
                <a:ext cx="11116236" cy="4940716"/>
              </a:xfrm>
              <a:blipFill>
                <a:blip r:embed="rId2"/>
                <a:stretch>
                  <a:fillRect l="-457"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1858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FEF01E-DB53-68B8-1CA1-2CD95DA06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616B1F4-8E5B-4102-855C-151945DD0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0A6C84-56DC-2D14-C63A-A66F36133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23" y="0"/>
            <a:ext cx="12226755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D14B4B-8DEA-85D5-7F7C-588CE8AF6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03156" y="-2460574"/>
            <a:ext cx="6859919" cy="1177723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E084D4-8C5E-BB45-7C4F-5264A64FD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23" y="-864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8000"/>
                </a:schemeClr>
              </a:gs>
              <a:gs pos="99000">
                <a:srgbClr val="000000">
                  <a:alpha val="46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FC7A4E3-8127-D541-2589-61F61C976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626703">
            <a:off x="1164940" y="1025588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71D1F7-0C22-EAFC-8E90-4E107885C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2409782"/>
            <a:ext cx="12221732" cy="444325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1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79EEF3-23A1-26C2-3865-5DDE48261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942096" y="-2872097"/>
            <a:ext cx="6407535" cy="12151737"/>
          </a:xfrm>
          <a:prstGeom prst="rect">
            <a:avLst/>
          </a:prstGeom>
          <a:gradFill>
            <a:gsLst>
              <a:gs pos="1000">
                <a:srgbClr val="000000">
                  <a:alpha val="33000"/>
                </a:srgb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98D03C1-8F1E-0D2F-8CD4-9B8F720F2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454" y="3006586"/>
            <a:ext cx="7284935" cy="2732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solar neutrinos and historical remarks</a:t>
            </a:r>
            <a:b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33685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D630C7-B7F8-2D49-BB6B-0A2087CAB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2" y="260584"/>
            <a:ext cx="11510682" cy="1325563"/>
          </a:xfrm>
        </p:spPr>
        <p:txBody>
          <a:bodyPr/>
          <a:lstStyle/>
          <a:p>
            <a:r>
              <a:rPr lang="it-US" dirty="0">
                <a:latin typeface="+mn-lt"/>
              </a:rPr>
              <a:t>Signal vs background in the </a:t>
            </a:r>
            <a:br>
              <a:rPr lang="it-US" dirty="0">
                <a:latin typeface="+mn-lt"/>
              </a:rPr>
            </a:br>
            <a:r>
              <a:rPr lang="it-US" dirty="0">
                <a:latin typeface="+mn-lt"/>
              </a:rPr>
              <a:t>Homestake experiment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16E591EA-617C-534D-93CF-7FCB2FCB7C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8941" y="1761589"/>
                <a:ext cx="6221505" cy="3911791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it-IT" dirty="0"/>
                  <a:t>E</a:t>
                </a:r>
                <a:r>
                  <a:rPr lang="it-US" dirty="0"/>
                  <a:t>xtraction efficiency measured through </a:t>
                </a:r>
                <a:r>
                  <a:rPr lang="it-US" baseline="30000" dirty="0"/>
                  <a:t>36</a:t>
                </a:r>
                <a:r>
                  <a:rPr lang="it-US" dirty="0"/>
                  <a:t>Ar, ~96%</a:t>
                </a:r>
              </a:p>
              <a:p>
                <a:r>
                  <a:rPr lang="it-US" dirty="0"/>
                  <a:t>Counter looks for 2.8 keV Auger electrons with expected rate of 1cpd</a:t>
                </a:r>
              </a:p>
              <a:p>
                <a:pPr lvl="1">
                  <a:buFont typeface="Wingdings" pitchFamily="2" charset="2"/>
                  <a:buChar char="ü"/>
                </a:pPr>
                <a:r>
                  <a:rPr lang="it-US" dirty="0"/>
                  <a:t> background of counter ~ 1/month</a:t>
                </a:r>
              </a:p>
              <a:p>
                <a:pPr lvl="1">
                  <a:buFont typeface="Wingdings" pitchFamily="2" charset="2"/>
                  <a:buChar char="ü"/>
                </a:pPr>
                <a:r>
                  <a:rPr lang="it-US" dirty="0"/>
                  <a:t> counting efficiency 40%</a:t>
                </a:r>
              </a:p>
              <a:p>
                <a:r>
                  <a:rPr lang="it-IT" dirty="0"/>
                  <a:t>C</a:t>
                </a:r>
                <a:r>
                  <a:rPr lang="it-US" dirty="0"/>
                  <a:t>apture cross section</a:t>
                </a:r>
              </a:p>
              <a:p>
                <a:pPr lvl="1">
                  <a:buFont typeface="Wingdings" pitchFamily="2" charset="2"/>
                  <a:buChar char="ü"/>
                </a:pPr>
                <a:r>
                  <a:rPr lang="it-US" dirty="0"/>
                  <a:t> use mirror process: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37</m:t>
                        </m:r>
                      </m:sup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𝐶𝑎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Pre>
                          <m:sPre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19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37</m:t>
                            </m:r>
                          </m:sup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sPre>
                      </m:e>
                    </m:sPre>
                  </m:oMath>
                </a14:m>
                <a:endParaRPr lang="it-US" dirty="0"/>
              </a:p>
              <a:p>
                <a:pPr lvl="1">
                  <a:buFont typeface="Wingdings" pitchFamily="2" charset="2"/>
                  <a:buChar char="ü"/>
                </a:pPr>
                <a:r>
                  <a:rPr lang="it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it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𝜎𝜙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1.14±0.03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US" dirty="0"/>
              </a:p>
              <a:p>
                <a:r>
                  <a:rPr lang="it-US" dirty="0"/>
                  <a:t>Background mainly due to (</a:t>
                </a:r>
                <a:r>
                  <a:rPr lang="it-US" dirty="0">
                    <a:latin typeface="Symbol" pitchFamily="2" charset="2"/>
                  </a:rPr>
                  <a:t>a,</a:t>
                </a:r>
                <a:r>
                  <a:rPr lang="it-US" dirty="0"/>
                  <a:t>p) and (p,n) reactions to make </a:t>
                </a:r>
                <a:r>
                  <a:rPr lang="it-US" baseline="30000" dirty="0"/>
                  <a:t>37</a:t>
                </a:r>
                <a:r>
                  <a:rPr lang="it-US" dirty="0"/>
                  <a:t>Ar</a:t>
                </a:r>
              </a:p>
              <a:p>
                <a:r>
                  <a:rPr lang="it-IT" dirty="0"/>
                  <a:t>C</a:t>
                </a:r>
                <a:r>
                  <a:rPr lang="it-US" dirty="0"/>
                  <a:t>apture rate = </a:t>
                </a:r>
                <a:r>
                  <a:rPr lang="it-US" b="1" dirty="0"/>
                  <a:t>0.478±0.030(stat)±0.029(sys) day</a:t>
                </a:r>
                <a:r>
                  <a:rPr lang="it-US" b="1" baseline="30000" dirty="0"/>
                  <a:t>-1</a:t>
                </a:r>
                <a:endParaRPr lang="it-US" b="1" dirty="0"/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16E591EA-617C-534D-93CF-7FCB2FCB7C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8941" y="1761589"/>
                <a:ext cx="6221505" cy="3911791"/>
              </a:xfrm>
              <a:blipFill>
                <a:blip r:embed="rId2"/>
                <a:stretch>
                  <a:fillRect l="-1222" t="-3236" r="-1629"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1FC3040-AF5A-5E41-B7D8-D138C7244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716" y="1522012"/>
            <a:ext cx="4846820" cy="2825822"/>
          </a:xfrm>
          <a:prstGeom prst="rect">
            <a:avLst/>
          </a:prstGeom>
        </p:spPr>
      </p:pic>
      <p:sp>
        <p:nvSpPr>
          <p:cNvPr id="5" name="CasellaDiTesto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74767CE-0A0D-80C4-99EF-3E97BD7BA54F}"/>
              </a:ext>
            </a:extLst>
          </p:cNvPr>
          <p:cNvSpPr txBox="1"/>
          <p:nvPr/>
        </p:nvSpPr>
        <p:spPr>
          <a:xfrm>
            <a:off x="2795845" y="5673380"/>
            <a:ext cx="738920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US" sz="3600" b="1" dirty="0"/>
              <a:t>The Solar Neutrino Problem was born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A217411-DB84-51EF-878F-62FC5D6B033A}"/>
              </a:ext>
            </a:extLst>
          </p:cNvPr>
          <p:cNvSpPr txBox="1"/>
          <p:nvPr/>
        </p:nvSpPr>
        <p:spPr>
          <a:xfrm>
            <a:off x="6780716" y="4607312"/>
            <a:ext cx="5169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M</a:t>
            </a:r>
            <a:r>
              <a:rPr lang="it-US" sz="2800" b="1" dirty="0">
                <a:solidFill>
                  <a:srgbClr val="0070C0"/>
                </a:solidFill>
              </a:rPr>
              <a:t>easured/Expected = 0.32 ± 0.05</a:t>
            </a:r>
          </a:p>
        </p:txBody>
      </p:sp>
    </p:spTree>
    <p:extLst>
      <p:ext uri="{BB962C8B-B14F-4D97-AF65-F5344CB8AC3E}">
        <p14:creationId xmlns:p14="http://schemas.microsoft.com/office/powerpoint/2010/main" val="85302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A3924C-BCB3-8040-B388-41C1F34F4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88" y="203761"/>
            <a:ext cx="10515600" cy="1105088"/>
          </a:xfrm>
        </p:spPr>
        <p:txBody>
          <a:bodyPr/>
          <a:lstStyle/>
          <a:p>
            <a:r>
              <a:rPr lang="it-US" b="1" dirty="0">
                <a:solidFill>
                  <a:srgbClr val="FF0000"/>
                </a:solidFill>
              </a:rPr>
              <a:t>Gallium experiments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EFB33DE-58AE-B341-9B18-E30CA04343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3388" y="1308847"/>
                <a:ext cx="11223812" cy="5345391"/>
              </a:xfrm>
            </p:spPr>
            <p:txBody>
              <a:bodyPr>
                <a:normAutofit fontScale="25000" lnSpcReduction="20000"/>
              </a:bodyPr>
              <a:lstStyle/>
              <a:p>
                <a:r>
                  <a:rPr lang="it-IT" sz="7200" b="0" dirty="0"/>
                  <a:t> </a:t>
                </a:r>
                <a14:m>
                  <m:oMath xmlns:m="http://schemas.openxmlformats.org/officeDocument/2006/math">
                    <m:r>
                      <a:rPr lang="it-IT" sz="7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US" sz="7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US" sz="7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it-IT" sz="7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7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it-IT" sz="7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sz="7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sub>
                      <m:sup>
                        <m:r>
                          <a:rPr lang="it-IT" sz="7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71</m:t>
                        </m:r>
                      </m:sup>
                      <m:e>
                        <m:r>
                          <a:rPr lang="it-IT" sz="7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𝐺𝑎</m:t>
                        </m:r>
                        <m:r>
                          <a:rPr lang="it-IT" sz="7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it-IT" sz="7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7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7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7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Pre>
                          <m:sPrePr>
                            <m:ctrlPr>
                              <a:rPr lang="it-IT" sz="7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it-IT" sz="7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32</m:t>
                            </m:r>
                          </m:sub>
                          <m:sup>
                            <m:r>
                              <a:rPr lang="it-IT" sz="7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71</m:t>
                            </m:r>
                          </m:sup>
                          <m:e>
                            <m:r>
                              <a:rPr lang="it-IT" sz="7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𝐺𝑒</m:t>
                            </m:r>
                            <m:r>
                              <a:rPr lang="it-IT" sz="7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it-IT" sz="7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it-IT" sz="7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=0.233 </m:t>
                            </m:r>
                            <m:r>
                              <a:rPr lang="it-IT" sz="7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𝑀𝑒𝑉</m:t>
                            </m:r>
                          </m:e>
                        </m:sPre>
                      </m:e>
                    </m:sPre>
                    <m:r>
                      <a:rPr lang="it-IT" sz="7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it-US" sz="7200" dirty="0"/>
              </a:p>
              <a:p>
                <a:pPr lvl="1">
                  <a:buFont typeface="Wingdings" pitchFamily="2" charset="2"/>
                  <a:buChar char="ü"/>
                </a:pPr>
                <a:r>
                  <a:rPr lang="it-IT" sz="6800" b="1" dirty="0"/>
                  <a:t>t</a:t>
                </a:r>
                <a:r>
                  <a:rPr lang="it-US" sz="6800" b="1" dirty="0"/>
                  <a:t>hreshold is below pp neutrinos maximum energy</a:t>
                </a:r>
              </a:p>
              <a:p>
                <a:pPr lvl="1">
                  <a:buFont typeface="Wingdings" pitchFamily="2" charset="2"/>
                  <a:buChar char="ü"/>
                </a:pPr>
                <a:r>
                  <a:rPr lang="it-IT" sz="6800" dirty="0"/>
                  <a:t>g</a:t>
                </a:r>
                <a:r>
                  <a:rPr lang="it-US" sz="6800" dirty="0"/>
                  <a:t>round-state transition well known; transition to 1st excited state gives only a minor contribution to pp rate</a:t>
                </a:r>
              </a:p>
              <a:p>
                <a:r>
                  <a:rPr lang="it-US" sz="7200" baseline="30000" dirty="0"/>
                  <a:t>71</a:t>
                </a:r>
                <a:r>
                  <a:rPr lang="it-US" sz="7200" dirty="0"/>
                  <a:t>Ge decays back to </a:t>
                </a:r>
                <a:r>
                  <a:rPr lang="it-US" sz="7200" baseline="30000" dirty="0"/>
                  <a:t>71</a:t>
                </a:r>
                <a:r>
                  <a:rPr lang="it-US" sz="7200" dirty="0"/>
                  <a:t>Ga with T</a:t>
                </a:r>
                <a:r>
                  <a:rPr lang="it-US" sz="7200" baseline="-25000" dirty="0"/>
                  <a:t>1/2</a:t>
                </a:r>
                <a:r>
                  <a:rPr lang="it-US" sz="7200" dirty="0"/>
                  <a:t> = 11 days</a:t>
                </a:r>
              </a:p>
              <a:p>
                <a:r>
                  <a:rPr lang="it-US" sz="7200" b="1" dirty="0"/>
                  <a:t>Two experiments</a:t>
                </a:r>
                <a:r>
                  <a:rPr lang="it-US" sz="7200" dirty="0"/>
                  <a:t>: GALLEX at LNGS and SAGE at Baksan</a:t>
                </a:r>
              </a:p>
              <a:p>
                <a:r>
                  <a:rPr lang="it-IT" sz="7200" dirty="0"/>
                  <a:t>E</a:t>
                </a:r>
                <a:r>
                  <a:rPr lang="it-US" sz="7200" dirty="0"/>
                  <a:t>xpected rate ~0.04 events/ton of Ga/day with </a:t>
                </a:r>
                <a:r>
                  <a:rPr lang="it-US" sz="7200" b="1" dirty="0"/>
                  <a:t>56% from pp neutrinos</a:t>
                </a:r>
              </a:p>
              <a:p>
                <a:r>
                  <a:rPr lang="it-IT" sz="7200" b="1" dirty="0"/>
                  <a:t>M</a:t>
                </a:r>
                <a:r>
                  <a:rPr lang="it-US" sz="7200" b="1" dirty="0"/>
                  <a:t>inimum </a:t>
                </a:r>
                <a:r>
                  <a:rPr lang="it-US" sz="7200" dirty="0"/>
                  <a:t>predicted </a:t>
                </a:r>
                <a:r>
                  <a:rPr lang="it-US" sz="7200" b="1" dirty="0"/>
                  <a:t>rate</a:t>
                </a:r>
                <a:r>
                  <a:rPr lang="it-US" sz="7200" dirty="0"/>
                  <a:t> due only to pp and pep neutrinos</a:t>
                </a:r>
              </a:p>
              <a:p>
                <a:pPr lvl="1"/>
                <a:r>
                  <a:rPr lang="it-IT" sz="7200" dirty="0"/>
                  <a:t>T</a:t>
                </a:r>
                <a:r>
                  <a:rPr lang="it-US" sz="7200" dirty="0"/>
                  <a:t>his rate comes to be </a:t>
                </a:r>
                <a:r>
                  <a:rPr lang="it-US" sz="7200" b="1" dirty="0"/>
                  <a:t>80 SNU </a:t>
                </a:r>
                <a:r>
                  <a:rPr lang="it-US" sz="7200" dirty="0"/>
                  <a:t>larger than the «standard» rate due to the fact that only pp-I is taken into account</a:t>
                </a:r>
              </a:p>
              <a:p>
                <a:pPr lvl="1"/>
                <a:r>
                  <a:rPr lang="it-IT" sz="7200" b="1" dirty="0"/>
                  <a:t>A</a:t>
                </a:r>
                <a:r>
                  <a:rPr lang="it-US" sz="7200" b="1" dirty="0"/>
                  <a:t>ny measurement below this value implies a physics modification of solar neutrino propagation to Earth</a:t>
                </a:r>
              </a:p>
              <a:p>
                <a:r>
                  <a:rPr lang="it-US" sz="7200" dirty="0"/>
                  <a:t>In Gallex 100 tons of gallium chloride with 30.3 tons of Ga and 12 tons of </a:t>
                </a:r>
                <a:r>
                  <a:rPr lang="it-US" sz="7200" baseline="30000" dirty="0"/>
                  <a:t>71</a:t>
                </a:r>
                <a:r>
                  <a:rPr lang="it-US" sz="7200" dirty="0"/>
                  <a:t>Ga</a:t>
                </a:r>
              </a:p>
              <a:p>
                <a:pPr lvl="1"/>
                <a:r>
                  <a:rPr lang="it-US" sz="7200" dirty="0"/>
                  <a:t>16 atoms in 20 days exposure: 1 in 10</a:t>
                </a:r>
                <a:r>
                  <a:rPr lang="it-US" sz="7200" baseline="30000" dirty="0"/>
                  <a:t>29</a:t>
                </a:r>
                <a:endParaRPr lang="it-US" sz="7200" dirty="0"/>
              </a:p>
              <a:p>
                <a:pPr lvl="1"/>
                <a:r>
                  <a:rPr lang="it-IT" sz="7200" dirty="0"/>
                  <a:t>M</a:t>
                </a:r>
                <a:r>
                  <a:rPr lang="it-US" sz="7200" dirty="0"/>
                  <a:t>ain background source from </a:t>
                </a:r>
                <a:r>
                  <a:rPr lang="it-US" sz="7200" baseline="30000" dirty="0"/>
                  <a:t>71</a:t>
                </a:r>
                <a:r>
                  <a:rPr lang="it-US" sz="7200" dirty="0"/>
                  <a:t>Ga(p,n)</a:t>
                </a:r>
                <a:r>
                  <a:rPr lang="it-US" sz="7200" baseline="30000" dirty="0"/>
                  <a:t>71</a:t>
                </a:r>
                <a:r>
                  <a:rPr lang="it-US" sz="7200" dirty="0"/>
                  <a:t>Ge</a:t>
                </a:r>
              </a:p>
              <a:p>
                <a:r>
                  <a:rPr lang="it-US" sz="7200" dirty="0"/>
                  <a:t>Ge produced is in the form GeCl</a:t>
                </a:r>
                <a:r>
                  <a:rPr lang="it-US" sz="7200" baseline="-25000" dirty="0"/>
                  <a:t>4</a:t>
                </a:r>
                <a:r>
                  <a:rPr lang="it-US" sz="7200" dirty="0"/>
                  <a:t> which is volatile and can be extracted by purging with nitrogen</a:t>
                </a:r>
              </a:p>
              <a:p>
                <a:pPr lvl="1"/>
                <a:r>
                  <a:rPr lang="it-IT" sz="7200" dirty="0"/>
                  <a:t>A</a:t>
                </a:r>
                <a:r>
                  <a:rPr lang="it-US" sz="7200" dirty="0"/>
                  <a:t> non-radioactive Ge isotope at 1 mg level is added before the run to determine the extraction efficiency</a:t>
                </a:r>
              </a:p>
              <a:p>
                <a:pPr lvl="1"/>
                <a:r>
                  <a:rPr lang="it-IT" sz="7200" dirty="0"/>
                  <a:t>E</a:t>
                </a:r>
                <a:r>
                  <a:rPr lang="it-US" sz="7200" dirty="0"/>
                  <a:t>xtraction efficiency is 99.8%</a:t>
                </a:r>
              </a:p>
              <a:p>
                <a:r>
                  <a:rPr lang="it-US" sz="7200" dirty="0"/>
                  <a:t>In 1998 GALLEX was upgraded to GNO (improved DAQ)</a:t>
                </a:r>
              </a:p>
              <a:p>
                <a:r>
                  <a:rPr lang="it-US" sz="7200" dirty="0"/>
                  <a:t>Combined GALLEX + GNO result is </a:t>
                </a:r>
                <a:r>
                  <a:rPr lang="it-US" sz="7200" b="1" dirty="0"/>
                  <a:t>67±5 SNU</a:t>
                </a:r>
                <a:r>
                  <a:rPr lang="it-US" sz="7200" dirty="0"/>
                  <a:t>, which is significantly smaller than the minimum predicted rate based on solar luminosity</a:t>
                </a:r>
              </a:p>
              <a:p>
                <a:endParaRPr lang="it-US" dirty="0"/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EFB33DE-58AE-B341-9B18-E30CA04343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3388" y="1308847"/>
                <a:ext cx="11223812" cy="5345391"/>
              </a:xfrm>
              <a:blipFill>
                <a:blip r:embed="rId2"/>
                <a:stretch>
                  <a:fillRect l="-452" t="-1422" b="-237"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4384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43BAF0-4289-DBB5-B24D-75396755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998983"/>
            <a:ext cx="11408228" cy="4770438"/>
          </a:xfrm>
        </p:spPr>
        <p:txBody>
          <a:bodyPr>
            <a:normAutofit fontScale="90000"/>
          </a:bodyPr>
          <a:lstStyle/>
          <a:p>
            <a:r>
              <a:rPr lang="it-US" dirty="0"/>
              <a:t>The Solar Neutrino Problem </a:t>
            </a:r>
            <a:r>
              <a:rPr lang="it-US" b="1" dirty="0">
                <a:solidFill>
                  <a:srgbClr val="FF0000"/>
                </a:solidFill>
              </a:rPr>
              <a:t>must have </a:t>
            </a:r>
            <a:r>
              <a:rPr lang="it-US" dirty="0"/>
              <a:t>a physics solution dealing with neutrinos (~1995)</a:t>
            </a:r>
            <a:br>
              <a:rPr lang="it-US" dirty="0"/>
            </a:br>
            <a:br>
              <a:rPr lang="it-US" dirty="0"/>
            </a:br>
            <a:r>
              <a:rPr lang="it-US" dirty="0"/>
              <a:t>neutrino propagation?</a:t>
            </a:r>
            <a:br>
              <a:rPr lang="it-US" dirty="0"/>
            </a:br>
            <a:r>
              <a:rPr lang="it-IT" dirty="0"/>
              <a:t>n</a:t>
            </a:r>
            <a:r>
              <a:rPr lang="it-US" dirty="0"/>
              <a:t>eutrino interactions?</a:t>
            </a:r>
            <a:br>
              <a:rPr lang="it-US" dirty="0"/>
            </a:br>
            <a:r>
              <a:rPr lang="it-IT" dirty="0"/>
              <a:t>n</a:t>
            </a:r>
            <a:r>
              <a:rPr lang="it-US" dirty="0"/>
              <a:t>eutrino magnetic moment?</a:t>
            </a:r>
            <a:br>
              <a:rPr lang="it-US" dirty="0"/>
            </a:br>
            <a:br>
              <a:rPr lang="it-US" dirty="0"/>
            </a:br>
            <a:r>
              <a:rPr lang="it-US" dirty="0"/>
              <a:t>In 1998 LUNA at LNGS measures </a:t>
            </a:r>
            <a:r>
              <a:rPr lang="it-US" baseline="30000" dirty="0"/>
              <a:t>3</a:t>
            </a:r>
            <a:r>
              <a:rPr lang="it-US" dirty="0"/>
              <a:t>He(</a:t>
            </a:r>
            <a:r>
              <a:rPr lang="it-US" baseline="30000" dirty="0"/>
              <a:t>3</a:t>
            </a:r>
            <a:r>
              <a:rPr lang="it-US" dirty="0"/>
              <a:t>He,2p)</a:t>
            </a:r>
            <a:r>
              <a:rPr lang="it-US" baseline="30000" dirty="0"/>
              <a:t>4</a:t>
            </a:r>
            <a:r>
              <a:rPr lang="it-US" dirty="0"/>
              <a:t>He below Gamow peak at 22 keV </a:t>
            </a:r>
          </a:p>
        </p:txBody>
      </p:sp>
    </p:spTree>
    <p:extLst>
      <p:ext uri="{BB962C8B-B14F-4D97-AF65-F5344CB8AC3E}">
        <p14:creationId xmlns:p14="http://schemas.microsoft.com/office/powerpoint/2010/main" val="2858839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7B77547-8764-E748-A2D3-C91759CA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it-US" sz="3700" b="1" dirty="0"/>
              <a:t>Kamiokande-II experiment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F74FB6DA-73E4-D74D-AD8A-2199377BF5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0842" y="2387987"/>
                <a:ext cx="5381032" cy="3714377"/>
              </a:xfrm>
            </p:spPr>
            <p:txBody>
              <a:bodyPr anchor="ctr">
                <a:noAutofit/>
              </a:bodyPr>
              <a:lstStyle/>
              <a:p>
                <a:r>
                  <a:rPr lang="it-IT" sz="1800" dirty="0"/>
                  <a:t>E</a:t>
                </a:r>
                <a:r>
                  <a:rPr lang="it-US" sz="1800" dirty="0"/>
                  <a:t>xploit neutrino-electron ES in a water Charenkov detector underground</a:t>
                </a:r>
              </a:p>
              <a:p>
                <a14:m>
                  <m:oMath xmlns:m="http://schemas.openxmlformats.org/officeDocument/2006/math">
                    <m:r>
                      <a:rPr lang="it-IT" sz="1800" b="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1800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800" b="0" i="1">
                        <a:latin typeface="Cambria Math" panose="02040503050406030204" pitchFamily="18" charset="0"/>
                      </a:rPr>
                      <m:t>𝐴</m:t>
                    </m:r>
                    <m:nary>
                      <m:naryPr>
                        <m:ctrlPr>
                          <a:rPr lang="it-IT" sz="1800" b="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it-IT" sz="18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sz="1800" b="0" i="1">
                                <a:latin typeface="Cambria Math" panose="02040503050406030204" pitchFamily="18" charset="0"/>
                              </a:rPr>
                              <m:t>𝑡h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it-IT" sz="18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sz="1800" b="0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d>
                          <m:dPr>
                            <m:ctrlPr>
                              <a:rPr lang="it-IT" sz="1800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18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b="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18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e>
                        </m:d>
                      </m:sup>
                      <m:e>
                        <m:r>
                          <a:rPr lang="it-IT" sz="1800" b="0" i="1">
                            <a:latin typeface="Cambria Math" panose="02040503050406030204" pitchFamily="18" charset="0"/>
                          </a:rPr>
                          <m:t>𝑑𝑇</m:t>
                        </m:r>
                        <m:r>
                          <a:rPr lang="it-IT" sz="18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d>
                          <m:dPr>
                            <m:ctrlPr>
                              <a:rPr lang="it-IT" sz="18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8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nary>
                          <m:naryPr>
                            <m:ctrlPr>
                              <a:rPr lang="it-IT" sz="1800" b="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it-IT" sz="18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b="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1800" b="0" i="1"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it-IT" sz="1800" b="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800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sub>
                          <m:sup>
                            <m:sSubSup>
                              <m:sSubSupPr>
                                <m:ctrlPr>
                                  <a:rPr lang="it-IT" sz="1800" b="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1800" b="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18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  <m:sup>
                                <m:r>
                                  <a:rPr lang="it-IT" sz="1800" b="0" i="1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p>
                            </m:sSubSup>
                          </m:sup>
                          <m:e>
                            <m:r>
                              <a:rPr lang="it-IT" sz="1800" b="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it-IT" sz="18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b="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18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e>
                        </m:nary>
                      </m:e>
                    </m:nary>
                    <m:r>
                      <a:rPr lang="it-IT" sz="1800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it-IT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18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18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it-IT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it-IT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it-IT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𝑑𝑇</m:t>
                        </m:r>
                      </m:den>
                    </m:f>
                    <m:d>
                      <m:dPr>
                        <m:ctrlPr>
                          <a:rPr lang="it-IT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18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18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it-IT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it-US" sz="1800" dirty="0"/>
              </a:p>
              <a:p>
                <a:r>
                  <a:rPr lang="it-IT" sz="1800" dirty="0"/>
                  <a:t>High radio-pure water </a:t>
                </a:r>
                <a:r>
                  <a:rPr lang="it-IT" sz="1800" dirty="0" err="1"/>
                  <a:t>required</a:t>
                </a:r>
                <a:r>
                  <a:rPr lang="it-IT" sz="1800" dirty="0"/>
                  <a:t> ~ 10</a:t>
                </a:r>
                <a:r>
                  <a:rPr lang="it-IT" sz="1800" baseline="30000" dirty="0"/>
                  <a:t>-14</a:t>
                </a:r>
                <a:r>
                  <a:rPr lang="it-IT" sz="1800" dirty="0"/>
                  <a:t> g/g</a:t>
                </a:r>
              </a:p>
              <a:p>
                <a:r>
                  <a:rPr lang="it-IT" sz="1800" dirty="0" err="1"/>
                  <a:t>Main</a:t>
                </a:r>
                <a:r>
                  <a:rPr lang="it-IT" sz="1800" dirty="0"/>
                  <a:t> backgrounds from </a:t>
                </a:r>
                <a:r>
                  <a:rPr lang="it-IT" sz="1800" baseline="30000" dirty="0"/>
                  <a:t>222</a:t>
                </a:r>
                <a:r>
                  <a:rPr lang="it-IT" sz="1800" dirty="0"/>
                  <a:t>Rn and </a:t>
                </a:r>
                <a:r>
                  <a:rPr lang="it-IT" sz="1800" baseline="30000" dirty="0"/>
                  <a:t>208</a:t>
                </a:r>
                <a:r>
                  <a:rPr lang="it-IT" sz="1800" dirty="0"/>
                  <a:t>Tl and from </a:t>
                </a:r>
                <a:r>
                  <a:rPr lang="it-IT" sz="1800" dirty="0" err="1"/>
                  <a:t>muon</a:t>
                </a:r>
                <a:r>
                  <a:rPr lang="it-IT" sz="1800" dirty="0"/>
                  <a:t> </a:t>
                </a:r>
                <a:r>
                  <a:rPr lang="it-IT" sz="1800" dirty="0" err="1"/>
                  <a:t>spallation</a:t>
                </a:r>
                <a:r>
                  <a:rPr lang="it-IT" sz="1800" dirty="0"/>
                  <a:t> on </a:t>
                </a:r>
                <a:r>
                  <a:rPr lang="it-IT" sz="1800" baseline="30000" dirty="0"/>
                  <a:t>16</a:t>
                </a:r>
                <a:r>
                  <a:rPr lang="it-IT" sz="1800" dirty="0"/>
                  <a:t>° </a:t>
                </a:r>
                <a:r>
                  <a:rPr lang="it-IT" sz="1800" dirty="0" err="1"/>
                  <a:t>producing</a:t>
                </a:r>
                <a:r>
                  <a:rPr lang="it-IT" sz="1800" dirty="0"/>
                  <a:t> </a:t>
                </a:r>
                <a:r>
                  <a:rPr lang="it-IT" sz="1800" dirty="0">
                    <a:latin typeface="Symbol" pitchFamily="2" charset="2"/>
                  </a:rPr>
                  <a:t>b</a:t>
                </a:r>
                <a:r>
                  <a:rPr lang="it-IT" sz="1800" dirty="0"/>
                  <a:t> </a:t>
                </a:r>
                <a:r>
                  <a:rPr lang="it-IT" sz="1800" dirty="0" err="1"/>
                  <a:t>decays</a:t>
                </a:r>
                <a:r>
                  <a:rPr lang="it-IT" sz="1800" dirty="0"/>
                  <a:t> from </a:t>
                </a:r>
                <a:r>
                  <a:rPr lang="it-IT" sz="1800" baseline="30000" dirty="0"/>
                  <a:t>8</a:t>
                </a:r>
                <a:r>
                  <a:rPr lang="it-IT" sz="1800" dirty="0"/>
                  <a:t>B, </a:t>
                </a:r>
                <a:r>
                  <a:rPr lang="it-IT" sz="1800" baseline="30000" dirty="0"/>
                  <a:t>8</a:t>
                </a:r>
                <a:r>
                  <a:rPr lang="it-IT" sz="1800" dirty="0"/>
                  <a:t>Li, </a:t>
                </a:r>
                <a:r>
                  <a:rPr lang="it-IT" sz="1800" baseline="30000" dirty="0"/>
                  <a:t>16</a:t>
                </a:r>
                <a:r>
                  <a:rPr lang="it-IT" sz="1800" dirty="0"/>
                  <a:t>N, </a:t>
                </a:r>
                <a:r>
                  <a:rPr lang="it-IT" sz="1800" baseline="30000" dirty="0"/>
                  <a:t>12</a:t>
                </a:r>
                <a:r>
                  <a:rPr lang="it-IT" sz="1800" dirty="0"/>
                  <a:t>B</a:t>
                </a:r>
              </a:p>
              <a:p>
                <a:pPr lvl="1">
                  <a:buFont typeface="Wingdings" pitchFamily="2" charset="2"/>
                  <a:buChar char="ü"/>
                </a:pPr>
                <a:r>
                  <a:rPr lang="it-IT" sz="1800" b="1" dirty="0" err="1"/>
                  <a:t>Threshold</a:t>
                </a:r>
                <a:r>
                  <a:rPr lang="it-IT" sz="1800" b="1" dirty="0"/>
                  <a:t> &gt; 7 MeV due to Radon background</a:t>
                </a:r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F74FB6DA-73E4-D74D-AD8A-2199377BF5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0842" y="2387987"/>
                <a:ext cx="5381032" cy="3714377"/>
              </a:xfrm>
              <a:blipFill>
                <a:blip r:embed="rId2"/>
                <a:stretch>
                  <a:fillRect l="-706"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8B31D433-9D7A-DD48-9367-CB2F39A3C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592" y="36395"/>
            <a:ext cx="3559193" cy="308925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AB16011-5470-5543-AB43-11FD5F109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906" y="3050813"/>
            <a:ext cx="4144566" cy="25811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96AA9EF9-8243-C845-B75E-E127BD048ACD}"/>
                  </a:ext>
                </a:extLst>
              </p:cNvPr>
              <p:cNvSpPr txBox="1"/>
              <p:nvPr/>
            </p:nvSpPr>
            <p:spPr>
              <a:xfrm>
                <a:off x="5591536" y="5671141"/>
                <a:ext cx="4653069" cy="665888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𝒅𝒂𝒕𝒂</m:t>
                          </m:r>
                        </m:num>
                        <m:den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𝒕𝒉𝒆𝒐𝒓𝒚</m:t>
                          </m:r>
                        </m:den>
                      </m:f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𝟒𝟑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𝟏𝟑</m:t>
                      </m:r>
                      <m:d>
                        <m:d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𝒔𝒕𝒂𝒕</m:t>
                          </m:r>
                        </m:e>
                      </m:d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𝟎𝟖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𝒔𝒚𝒔𝒕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US" b="1" dirty="0"/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96AA9EF9-8243-C845-B75E-E127BD048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536" y="5671141"/>
                <a:ext cx="4653069" cy="665888"/>
              </a:xfrm>
              <a:prstGeom prst="rect">
                <a:avLst/>
              </a:prstGeom>
              <a:blipFill>
                <a:blip r:embed="rId5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B786310A-9FB9-5B43-B7C3-5302BC286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9472" y="3261219"/>
            <a:ext cx="1396968" cy="10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90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029D346-51DC-D84C-BB4C-AC1174CA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kern="1200" dirty="0">
                <a:latin typeface="+mj-lt"/>
                <a:ea typeface="+mj-ea"/>
                <a:cs typeface="+mj-cs"/>
              </a:rPr>
              <a:t>The Super-</a:t>
            </a:r>
            <a:r>
              <a:rPr lang="en-US" sz="3800" b="1" kern="1200" dirty="0" err="1">
                <a:latin typeface="+mj-lt"/>
                <a:ea typeface="+mj-ea"/>
                <a:cs typeface="+mj-cs"/>
              </a:rPr>
              <a:t>Kamiokande</a:t>
            </a:r>
            <a:r>
              <a:rPr lang="en-US" sz="3800" b="1" kern="1200" dirty="0">
                <a:latin typeface="+mj-lt"/>
                <a:ea typeface="+mj-ea"/>
                <a:cs typeface="+mj-cs"/>
              </a:rPr>
              <a:t> experiment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4E4BE4-BB6B-4149-932F-39DDAC75A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2807208"/>
            <a:ext cx="5219700" cy="341071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1700" dirty="0"/>
              <a:t> </a:t>
            </a:r>
            <a:r>
              <a:rPr lang="en-US" sz="17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World leading water Cherenkov detector</a:t>
            </a:r>
          </a:p>
          <a:p>
            <a:r>
              <a:rPr lang="en-US" sz="1700" kern="1200" dirty="0">
                <a:latin typeface="+mn-lt"/>
                <a:ea typeface="+mn-ea"/>
                <a:cs typeface="+mn-cs"/>
              </a:rPr>
              <a:t>50 </a:t>
            </a:r>
            <a:r>
              <a:rPr lang="en-US" sz="1700" kern="1200" dirty="0" err="1">
                <a:latin typeface="+mn-lt"/>
                <a:ea typeface="+mn-ea"/>
                <a:cs typeface="+mn-cs"/>
              </a:rPr>
              <a:t>kton</a:t>
            </a:r>
            <a:r>
              <a:rPr lang="en-US" sz="1700" kern="1200" dirty="0">
                <a:latin typeface="+mn-lt"/>
                <a:ea typeface="+mn-ea"/>
                <a:cs typeface="+mn-cs"/>
              </a:rPr>
              <a:t> of water in total and 32 </a:t>
            </a:r>
            <a:r>
              <a:rPr lang="en-US" sz="1700" kern="1200" dirty="0" err="1">
                <a:latin typeface="+mn-lt"/>
                <a:ea typeface="+mn-ea"/>
                <a:cs typeface="+mn-cs"/>
              </a:rPr>
              <a:t>kton</a:t>
            </a:r>
            <a:r>
              <a:rPr lang="en-US" sz="1700" kern="1200" dirty="0">
                <a:latin typeface="+mn-lt"/>
                <a:ea typeface="+mn-ea"/>
                <a:cs typeface="+mn-cs"/>
              </a:rPr>
              <a:t> in inner detector</a:t>
            </a:r>
          </a:p>
          <a:p>
            <a:r>
              <a:rPr lang="en-US" sz="1700" kern="1200" dirty="0">
                <a:latin typeface="+mn-lt"/>
                <a:ea typeface="+mn-ea"/>
                <a:cs typeface="+mn-cs"/>
              </a:rPr>
              <a:t>22.5kton Fiducial Volume</a:t>
            </a:r>
          </a:p>
          <a:p>
            <a:r>
              <a:rPr lang="en-US" sz="1700" dirty="0"/>
              <a:t>11,146 50cm PMTs with 40% coverage</a:t>
            </a:r>
          </a:p>
          <a:p>
            <a:r>
              <a:rPr lang="en-US" sz="1700" kern="1200" dirty="0">
                <a:latin typeface="+mn-lt"/>
                <a:ea typeface="+mn-ea"/>
                <a:cs typeface="+mn-cs"/>
              </a:rPr>
              <a:t>Outer detector with 3m water and 1885 20cm PMTs</a:t>
            </a:r>
          </a:p>
          <a:p>
            <a:r>
              <a:rPr lang="en-US" sz="1700" kern="1200" dirty="0">
                <a:latin typeface="+mn-lt"/>
                <a:ea typeface="+mn-ea"/>
                <a:cs typeface="+mn-cs"/>
              </a:rPr>
              <a:t>Energy scale, angular distribution, and vertex position calibrate by a LINAC, injecting e</a:t>
            </a:r>
            <a:r>
              <a:rPr lang="en-US" sz="1700" kern="1200" baseline="30000" dirty="0">
                <a:latin typeface="+mn-lt"/>
                <a:ea typeface="+mn-ea"/>
                <a:cs typeface="+mn-cs"/>
              </a:rPr>
              <a:t>- </a:t>
            </a:r>
            <a:r>
              <a:rPr lang="en-US" sz="1700" kern="1200" dirty="0">
                <a:latin typeface="+mn-lt"/>
                <a:ea typeface="+mn-ea"/>
                <a:cs typeface="+mn-cs"/>
              </a:rPr>
              <a:t> from 5 to 16 MeV</a:t>
            </a:r>
          </a:p>
          <a:p>
            <a:r>
              <a:rPr lang="en-US" sz="1700" kern="1200" baseline="30000" dirty="0">
                <a:latin typeface="+mn-lt"/>
                <a:ea typeface="+mn-ea"/>
                <a:cs typeface="+mn-cs"/>
              </a:rPr>
              <a:t>16</a:t>
            </a:r>
            <a:r>
              <a:rPr lang="en-US" sz="1700" kern="1200" dirty="0">
                <a:latin typeface="+mn-lt"/>
                <a:ea typeface="+mn-ea"/>
                <a:cs typeface="+mn-cs"/>
              </a:rPr>
              <a:t>O(</a:t>
            </a:r>
            <a:r>
              <a:rPr lang="en-US" sz="1700" kern="1200" dirty="0" err="1">
                <a:latin typeface="+mn-lt"/>
                <a:ea typeface="+mn-ea"/>
                <a:cs typeface="+mn-cs"/>
              </a:rPr>
              <a:t>n,p</a:t>
            </a:r>
            <a:r>
              <a:rPr lang="en-US" sz="1700" kern="1200" dirty="0">
                <a:latin typeface="+mn-lt"/>
                <a:ea typeface="+mn-ea"/>
                <a:cs typeface="+mn-cs"/>
              </a:rPr>
              <a:t>)</a:t>
            </a:r>
            <a:r>
              <a:rPr lang="en-US" sz="1700" kern="1200" baseline="30000" dirty="0">
                <a:latin typeface="+mn-lt"/>
                <a:ea typeface="+mn-ea"/>
                <a:cs typeface="+mn-cs"/>
              </a:rPr>
              <a:t>16</a:t>
            </a:r>
            <a:r>
              <a:rPr lang="en-US" sz="1700" kern="1200" dirty="0">
                <a:latin typeface="+mn-lt"/>
                <a:ea typeface="+mn-ea"/>
                <a:cs typeface="+mn-cs"/>
              </a:rPr>
              <a:t>N and </a:t>
            </a:r>
            <a:r>
              <a:rPr lang="en-US" sz="1700" kern="1200" baseline="30000" dirty="0">
                <a:latin typeface="+mn-lt"/>
                <a:ea typeface="+mn-ea"/>
                <a:cs typeface="+mn-cs"/>
              </a:rPr>
              <a:t>16</a:t>
            </a:r>
            <a:r>
              <a:rPr lang="en-US" sz="1700" kern="1200" dirty="0">
                <a:latin typeface="+mn-lt"/>
                <a:ea typeface="+mn-ea"/>
                <a:cs typeface="+mn-cs"/>
              </a:rPr>
              <a:t>N decay (</a:t>
            </a:r>
            <a:r>
              <a:rPr lang="en-US" sz="1700" kern="1200" dirty="0" err="1">
                <a:latin typeface="+mn-lt"/>
                <a:ea typeface="+mn-ea"/>
                <a:cs typeface="+mn-cs"/>
              </a:rPr>
              <a:t>Q</a:t>
            </a:r>
            <a:r>
              <a:rPr lang="en-US" sz="1700" kern="1200" baseline="-25000" dirty="0" err="1">
                <a:latin typeface="Symbol" pitchFamily="2" charset="2"/>
              </a:rPr>
              <a:t>b</a:t>
            </a:r>
            <a:r>
              <a:rPr lang="en-US" sz="1700" kern="1200" dirty="0"/>
              <a:t>=10.4 MeV) used for energy calibration</a:t>
            </a:r>
          </a:p>
          <a:p>
            <a:r>
              <a:rPr lang="en-US" sz="1700" dirty="0"/>
              <a:t>Initial threshold at 5 MeV was reduced to 4 MeV by removing convection currents in inner detector, reducing Radon propagation</a:t>
            </a:r>
          </a:p>
          <a:p>
            <a:r>
              <a:rPr lang="en-US" sz="1700" kern="1200" dirty="0"/>
              <a:t>In 2020 detector loaded with Gd</a:t>
            </a:r>
            <a:r>
              <a:rPr lang="en-US" sz="1700" kern="1200" baseline="-25000" dirty="0"/>
              <a:t>2</a:t>
            </a:r>
            <a:r>
              <a:rPr lang="en-US" sz="1700" kern="1200" dirty="0"/>
              <a:t>(SO</a:t>
            </a:r>
            <a:r>
              <a:rPr lang="en-US" sz="1700" kern="1200" baseline="-25000" dirty="0"/>
              <a:t>3</a:t>
            </a:r>
            <a:r>
              <a:rPr lang="en-US" sz="1700" kern="1200" dirty="0"/>
              <a:t>)</a:t>
            </a:r>
            <a:r>
              <a:rPr lang="en-US" sz="1700" kern="1200" baseline="-25000" dirty="0"/>
              <a:t>3</a:t>
            </a:r>
            <a:r>
              <a:rPr lang="en-US" sz="1700" kern="1200" dirty="0"/>
              <a:t> at 0.01% </a:t>
            </a:r>
            <a:r>
              <a:rPr lang="en-US" sz="1700" kern="1200" dirty="0" err="1"/>
              <a:t>wt</a:t>
            </a:r>
            <a:endParaRPr lang="en-US" sz="1700" kern="1200" dirty="0"/>
          </a:p>
          <a:p>
            <a:endParaRPr lang="en-US" sz="1700" kern="1200" baseline="30000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01153D4-B087-C644-91F6-AA0CCF645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21036"/>
            <a:ext cx="5219700" cy="402040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E75B309-DC4F-6A42-A70B-F646C66DC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223" y="4262477"/>
            <a:ext cx="2845918" cy="230449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395724-9D6A-4B4D-8744-ED41C6C521D4}"/>
              </a:ext>
            </a:extLst>
          </p:cNvPr>
          <p:cNvSpPr txBox="1"/>
          <p:nvPr/>
        </p:nvSpPr>
        <p:spPr>
          <a:xfrm>
            <a:off x="6642413" y="5848588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b="1" dirty="0"/>
              <a:t>3.5-4 MeV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6ABC8B1-22F4-151B-5D9A-C04E1D986A90}"/>
              </a:ext>
            </a:extLst>
          </p:cNvPr>
          <p:cNvSpPr txBox="1"/>
          <p:nvPr/>
        </p:nvSpPr>
        <p:spPr>
          <a:xfrm>
            <a:off x="9372600" y="4572000"/>
            <a:ext cx="1755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</a:t>
            </a:r>
            <a:r>
              <a:rPr lang="it-US" dirty="0">
                <a:solidFill>
                  <a:srgbClr val="FF0000"/>
                </a:solidFill>
              </a:rPr>
              <a:t>mproved water</a:t>
            </a:r>
          </a:p>
          <a:p>
            <a:r>
              <a:rPr lang="it-IT" dirty="0">
                <a:solidFill>
                  <a:srgbClr val="FF0000"/>
                </a:solidFill>
              </a:rPr>
              <a:t>r</a:t>
            </a:r>
            <a:r>
              <a:rPr lang="it-US" dirty="0">
                <a:solidFill>
                  <a:srgbClr val="FF0000"/>
                </a:solidFill>
              </a:rPr>
              <a:t>adio-purity and </a:t>
            </a:r>
          </a:p>
          <a:p>
            <a:r>
              <a:rPr lang="it-US" dirty="0">
                <a:solidFill>
                  <a:srgbClr val="FF0000"/>
                </a:solidFill>
              </a:rPr>
              <a:t>circulation</a:t>
            </a:r>
          </a:p>
        </p:txBody>
      </p:sp>
    </p:spTree>
    <p:extLst>
      <p:ext uri="{BB962C8B-B14F-4D97-AF65-F5344CB8AC3E}">
        <p14:creationId xmlns:p14="http://schemas.microsoft.com/office/powerpoint/2010/main" val="2951118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5F3A2-EACE-5679-C545-CC2370CE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US" b="1" dirty="0">
                <a:solidFill>
                  <a:srgbClr val="FF0000"/>
                </a:solidFill>
              </a:rPr>
              <a:t>Neutrino oscillations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4500D7-984C-37EC-81FF-CE8934068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it-US" dirty="0"/>
              <a:t>The Solar Neutrino Problem can be explained in the framework of neutrino oscillations</a:t>
            </a:r>
          </a:p>
          <a:p>
            <a:pPr lvl="1">
              <a:buFont typeface="Wingdings" pitchFamily="2" charset="2"/>
              <a:buChar char="ü"/>
            </a:pPr>
            <a:r>
              <a:rPr lang="it-IT" dirty="0" err="1"/>
              <a:t>N</a:t>
            </a:r>
            <a:r>
              <a:rPr lang="it-US" dirty="0"/>
              <a:t>eutrinos have a non-zero mass</a:t>
            </a:r>
          </a:p>
          <a:p>
            <a:pPr lvl="1">
              <a:buFont typeface="Wingdings" pitchFamily="2" charset="2"/>
              <a:buChar char="ü"/>
            </a:pPr>
            <a:r>
              <a:rPr lang="it-US" dirty="0"/>
              <a:t>Neutrino flavor can change from the source to the detector</a:t>
            </a:r>
          </a:p>
          <a:p>
            <a:r>
              <a:rPr lang="it-US" dirty="0"/>
              <a:t>Observables</a:t>
            </a:r>
          </a:p>
          <a:p>
            <a:pPr lvl="1">
              <a:buFont typeface="Wingdings" pitchFamily="2" charset="2"/>
              <a:buChar char="ü"/>
            </a:pPr>
            <a:r>
              <a:rPr lang="it-US" dirty="0"/>
              <a:t>Disappearance or appearance effects</a:t>
            </a:r>
          </a:p>
          <a:p>
            <a:pPr lvl="1">
              <a:buFont typeface="Wingdings" pitchFamily="2" charset="2"/>
              <a:buChar char="ü"/>
            </a:pPr>
            <a:r>
              <a:rPr lang="it-IT" dirty="0"/>
              <a:t>V</a:t>
            </a:r>
            <a:r>
              <a:rPr lang="it-US" dirty="0"/>
              <a:t>acuum and matter effects</a:t>
            </a:r>
          </a:p>
          <a:p>
            <a:pPr lvl="1">
              <a:buFont typeface="Wingdings" pitchFamily="2" charset="2"/>
              <a:buChar char="ü"/>
            </a:pPr>
            <a:r>
              <a:rPr lang="it-US" dirty="0"/>
              <a:t>Day-N</a:t>
            </a:r>
            <a:r>
              <a:rPr lang="it-IT" dirty="0"/>
              <a:t>i</a:t>
            </a:r>
            <a:r>
              <a:rPr lang="it-US" dirty="0"/>
              <a:t>ght asymmetry, A</a:t>
            </a:r>
            <a:r>
              <a:rPr lang="it-US" baseline="-25000" dirty="0"/>
              <a:t>DN</a:t>
            </a:r>
            <a:r>
              <a:rPr lang="it-US" dirty="0"/>
              <a:t> = 2(D-N)/(D+N)</a:t>
            </a:r>
          </a:p>
        </p:txBody>
      </p:sp>
      <p:pic>
        <p:nvPicPr>
          <p:cNvPr id="5" name="Immagine 4" descr="Immagine che contiene Oggetto astronomico, astronomia, Spazio esterno, Universo&#10;&#10;Descrizione generata automaticamente">
            <a:extLst>
              <a:ext uri="{FF2B5EF4-FFF2-40B4-BE49-F238E27FC236}">
                <a16:creationId xmlns:a16="http://schemas.microsoft.com/office/drawing/2014/main" id="{555F6EF8-5FF9-D1B9-8E5B-7F510974F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817" y="5071015"/>
            <a:ext cx="1253331" cy="1253331"/>
          </a:xfrm>
          <a:prstGeom prst="rect">
            <a:avLst/>
          </a:prstGeom>
        </p:spPr>
      </p:pic>
      <p:pic>
        <p:nvPicPr>
          <p:cNvPr id="7" name="Immagine 6" descr="Immagine che contiene pianeta, Terra, Spazio esterno, sfera&#10;&#10;Descrizione generata automaticamente">
            <a:extLst>
              <a:ext uri="{FF2B5EF4-FFF2-40B4-BE49-F238E27FC236}">
                <a16:creationId xmlns:a16="http://schemas.microsoft.com/office/drawing/2014/main" id="{2423F4FC-92A1-FF35-EAFC-7D39C3085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8237" y="4969596"/>
            <a:ext cx="1325563" cy="1325563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F123C0D-A13A-B279-2AC1-2E24D3EC07E4}"/>
              </a:ext>
            </a:extLst>
          </p:cNvPr>
          <p:cNvCxnSpPr/>
          <p:nvPr/>
        </p:nvCxnSpPr>
        <p:spPr>
          <a:xfrm>
            <a:off x="6581404" y="6114308"/>
            <a:ext cx="27432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AC6F2F3-F040-4E8E-440A-39D685678B86}"/>
              </a:ext>
            </a:extLst>
          </p:cNvPr>
          <p:cNvSpPr txBox="1"/>
          <p:nvPr/>
        </p:nvSpPr>
        <p:spPr>
          <a:xfrm>
            <a:off x="7347855" y="5572011"/>
            <a:ext cx="1385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Symbol" pitchFamily="2" charset="2"/>
                <a:cs typeface="Arial" panose="020B0604020202020204" pitchFamily="34" charset="0"/>
              </a:rPr>
              <a:t>n</a:t>
            </a:r>
            <a:r>
              <a:rPr lang="it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US" sz="2400" dirty="0">
                <a:latin typeface="Arial" panose="020B0604020202020204" pitchFamily="34" charset="0"/>
                <a:cs typeface="Arial" panose="020B0604020202020204" pitchFamily="34" charset="0"/>
              </a:rPr>
              <a:t>  →  </a:t>
            </a:r>
            <a:r>
              <a:rPr lang="it-US" sz="2400" dirty="0">
                <a:latin typeface="Symbol" pitchFamily="2" charset="2"/>
                <a:cs typeface="Arial" panose="020B0604020202020204" pitchFamily="34" charset="0"/>
              </a:rPr>
              <a:t>n</a:t>
            </a:r>
            <a:r>
              <a:rPr lang="it-US" sz="2400" baseline="-25000" dirty="0">
                <a:latin typeface="Symbol" pitchFamily="2" charset="2"/>
                <a:cs typeface="Arial" panose="020B0604020202020204" pitchFamily="34" charset="0"/>
              </a:rPr>
              <a:t>m</a:t>
            </a:r>
            <a:endParaRPr lang="it-US" sz="2400" dirty="0">
              <a:latin typeface="Symbol" pitchFamily="2" charset="2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4C28111-9C4D-F6B2-C00E-0382828CB924}"/>
              </a:ext>
            </a:extLst>
          </p:cNvPr>
          <p:cNvCxnSpPr>
            <a:cxnSpLocks/>
          </p:cNvCxnSpPr>
          <p:nvPr/>
        </p:nvCxnSpPr>
        <p:spPr>
          <a:xfrm>
            <a:off x="10096272" y="6081650"/>
            <a:ext cx="1189492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56B464F-F3D9-B576-B9A3-F24AB75E5878}"/>
              </a:ext>
            </a:extLst>
          </p:cNvPr>
          <p:cNvSpPr txBox="1"/>
          <p:nvPr/>
        </p:nvSpPr>
        <p:spPr>
          <a:xfrm>
            <a:off x="10137614" y="5611504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n</a:t>
            </a:r>
            <a:r>
              <a:rPr lang="it-US" sz="2000" b="1" baseline="-25000" dirty="0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it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→  </a:t>
            </a:r>
            <a:r>
              <a:rPr lang="it-US" sz="2000" b="1" dirty="0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n</a:t>
            </a:r>
            <a:r>
              <a:rPr lang="it-US" sz="2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US" sz="2000" b="1" dirty="0">
              <a:solidFill>
                <a:schemeClr val="bg1"/>
              </a:solidFill>
              <a:latin typeface="Symbol" pitchFamily="2" charset="2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A9E509A-6A67-8CE3-90F4-D534047C94B1}"/>
              </a:ext>
            </a:extLst>
          </p:cNvPr>
          <p:cNvSpPr txBox="1"/>
          <p:nvPr/>
        </p:nvSpPr>
        <p:spPr>
          <a:xfrm>
            <a:off x="11353800" y="5071015"/>
            <a:ext cx="692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</a:t>
            </a:r>
            <a:r>
              <a:rPr lang="it-US" dirty="0"/>
              <a:t>ight</a:t>
            </a:r>
          </a:p>
          <a:p>
            <a:r>
              <a:rPr lang="it-US" dirty="0"/>
              <a:t>time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2767C2F-FBF7-2852-FF53-9033A0491CF2}"/>
              </a:ext>
            </a:extLst>
          </p:cNvPr>
          <p:cNvSpPr txBox="1"/>
          <p:nvPr/>
        </p:nvSpPr>
        <p:spPr>
          <a:xfrm>
            <a:off x="9281243" y="5038970"/>
            <a:ext cx="617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Day</a:t>
            </a:r>
            <a:endParaRPr lang="it-US" dirty="0"/>
          </a:p>
          <a:p>
            <a:r>
              <a:rPr lang="it-US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282852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it-IT" sz="3800" b="1"/>
              <a:t>Expected events in Super-Kamiokande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7ABDB06-0B4F-D54F-8D40-715587A66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631" y="1296457"/>
            <a:ext cx="4186495" cy="28481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1A81EB6-4D2B-B446-9EEB-7DA24F80B253}"/>
                  </a:ext>
                </a:extLst>
              </p:cNvPr>
              <p:cNvSpPr txBox="1"/>
              <p:nvPr/>
            </p:nvSpPr>
            <p:spPr>
              <a:xfrm>
                <a:off x="4690872" y="4302355"/>
                <a:ext cx="3267241" cy="665888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𝒅𝒂𝒕𝒂</m:t>
                          </m:r>
                        </m:num>
                        <m:den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𝒕𝒉𝒆𝒐𝒓𝒚</m:t>
                          </m:r>
                        </m:den>
                      </m:f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𝟒𝟒𝟒𝟖𝟔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𝟎𝟎𝟔𝟐</m:t>
                      </m:r>
                    </m:oMath>
                  </m:oMathPara>
                </a14:m>
                <a:endParaRPr lang="it-US" b="1" dirty="0"/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1A81EB6-4D2B-B446-9EEB-7DA24F80B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872" y="4302355"/>
                <a:ext cx="3267241" cy="665888"/>
              </a:xfrm>
              <a:prstGeom prst="rect">
                <a:avLst/>
              </a:prstGeom>
              <a:blipFill>
                <a:blip r:embed="rId3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60" name="Picture 88" descr="page3image416423200">
            <a:extLst>
              <a:ext uri="{FF2B5EF4-FFF2-40B4-BE49-F238E27FC236}">
                <a16:creationId xmlns:a16="http://schemas.microsoft.com/office/drawing/2014/main" id="{AF442BD6-AD56-364F-9E70-E882826C0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126" y="1303896"/>
            <a:ext cx="3567179" cy="271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433FE8-5C6B-FD49-84FD-E17C672BB019}"/>
              </a:ext>
            </a:extLst>
          </p:cNvPr>
          <p:cNvSpPr txBox="1"/>
          <p:nvPr/>
        </p:nvSpPr>
        <p:spPr>
          <a:xfrm>
            <a:off x="4608278" y="5131991"/>
            <a:ext cx="39762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dirty="0">
                <a:solidFill>
                  <a:srgbClr val="FF0000"/>
                </a:solidFill>
              </a:rPr>
              <a:t>Most precise </a:t>
            </a:r>
            <a:r>
              <a:rPr lang="it-US" baseline="30000" dirty="0">
                <a:solidFill>
                  <a:srgbClr val="FF0000"/>
                </a:solidFill>
              </a:rPr>
              <a:t>8</a:t>
            </a:r>
            <a:r>
              <a:rPr lang="it-US" dirty="0">
                <a:solidFill>
                  <a:srgbClr val="FF0000"/>
                </a:solidFill>
              </a:rPr>
              <a:t>B flux measurement, 1.4%</a:t>
            </a:r>
          </a:p>
          <a:p>
            <a:endParaRPr lang="it-US" dirty="0">
              <a:solidFill>
                <a:srgbClr val="FF0000"/>
              </a:solidFill>
            </a:endParaRPr>
          </a:p>
          <a:p>
            <a:r>
              <a:rPr lang="it-US" dirty="0"/>
              <a:t>Day-Night asymmetry = -3.3±1.0±0.5 %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cerchio, Simmetria, oro, illuminazione&#10;&#10;Descrizione generata automaticamente">
            <a:extLst>
              <a:ext uri="{FF2B5EF4-FFF2-40B4-BE49-F238E27FC236}">
                <a16:creationId xmlns:a16="http://schemas.microsoft.com/office/drawing/2014/main" id="{7EC8D61B-706D-054B-B06F-42097EA59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066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DADFAD-1E95-0F4D-92D3-E08B42430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US" dirty="0"/>
              <a:t>Sun through the neutrinos light </a:t>
            </a:r>
            <a:br>
              <a:rPr lang="it-US" dirty="0"/>
            </a:br>
            <a:r>
              <a:rPr lang="it-US" dirty="0"/>
              <a:t>from Super-Kamiokande</a:t>
            </a:r>
          </a:p>
        </p:txBody>
      </p:sp>
      <p:pic>
        <p:nvPicPr>
          <p:cNvPr id="5" name="Segnaposto contenuto 4" descr="Immagine che contiene Policromia, sfera&#10;&#10;Descrizione generata automaticamente">
            <a:extLst>
              <a:ext uri="{FF2B5EF4-FFF2-40B4-BE49-F238E27FC236}">
                <a16:creationId xmlns:a16="http://schemas.microsoft.com/office/drawing/2014/main" id="{9DBF0873-E796-EC45-9F3E-F9E9EC22D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259" y="2226575"/>
            <a:ext cx="3639671" cy="3878338"/>
          </a:xfrm>
        </p:spPr>
      </p:pic>
    </p:spTree>
    <p:extLst>
      <p:ext uri="{BB962C8B-B14F-4D97-AF65-F5344CB8AC3E}">
        <p14:creationId xmlns:p14="http://schemas.microsoft.com/office/powerpoint/2010/main" val="1759066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645" y="355337"/>
            <a:ext cx="10656277" cy="650266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3BEBFD-CB88-8F4E-93C0-1EC193AE767D}"/>
              </a:ext>
            </a:extLst>
          </p:cNvPr>
          <p:cNvSpPr txBox="1"/>
          <p:nvPr/>
        </p:nvSpPr>
        <p:spPr>
          <a:xfrm>
            <a:off x="9403086" y="1723292"/>
            <a:ext cx="280057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US" dirty="0"/>
              <a:t>Build at 6000 m.w.e.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US" dirty="0"/>
              <a:t>1kton D</a:t>
            </a:r>
            <a:r>
              <a:rPr lang="it-US" baseline="-25000" dirty="0"/>
              <a:t>2</a:t>
            </a:r>
            <a:r>
              <a:rPr lang="it-US" dirty="0"/>
              <a:t>O in 12m acrylic</a:t>
            </a:r>
          </a:p>
          <a:p>
            <a:r>
              <a:rPr lang="it-IT" dirty="0"/>
              <a:t>      v</a:t>
            </a:r>
            <a:r>
              <a:rPr lang="it-US" dirty="0"/>
              <a:t>essel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US" dirty="0"/>
              <a:t>9456 20cm PMTs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US" dirty="0"/>
              <a:t>55%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US" dirty="0"/>
              <a:t>7kton H</a:t>
            </a:r>
            <a:r>
              <a:rPr lang="it-US" baseline="-25000" dirty="0"/>
              <a:t>2</a:t>
            </a:r>
            <a:r>
              <a:rPr lang="it-US" dirty="0"/>
              <a:t>O shielding with</a:t>
            </a:r>
          </a:p>
          <a:p>
            <a:r>
              <a:rPr lang="it-US" dirty="0"/>
              <a:t>      91 PMTs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US" dirty="0"/>
              <a:t>3 phases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P</a:t>
            </a:r>
            <a:r>
              <a:rPr lang="it-US" dirty="0"/>
              <a:t>ure D</a:t>
            </a:r>
            <a:r>
              <a:rPr lang="it-US" baseline="-25000" dirty="0"/>
              <a:t>2</a:t>
            </a:r>
            <a:r>
              <a:rPr lang="it-US" dirty="0"/>
              <a:t>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S</a:t>
            </a:r>
            <a:r>
              <a:rPr lang="it-US" dirty="0"/>
              <a:t>alt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US" dirty="0"/>
              <a:t>40 vertical Neutral</a:t>
            </a:r>
          </a:p>
          <a:p>
            <a:pPr lvl="1"/>
            <a:r>
              <a:rPr lang="it-US" dirty="0"/>
              <a:t>      Current Detectors</a:t>
            </a:r>
          </a:p>
          <a:p>
            <a:endParaRPr lang="it-US" dirty="0"/>
          </a:p>
          <a:p>
            <a:endParaRPr lang="it-US" dirty="0"/>
          </a:p>
          <a:p>
            <a:endParaRPr lang="it-US" dirty="0"/>
          </a:p>
        </p:txBody>
      </p:sp>
    </p:spTree>
    <p:extLst>
      <p:ext uri="{BB962C8B-B14F-4D97-AF65-F5344CB8AC3E}">
        <p14:creationId xmlns:p14="http://schemas.microsoft.com/office/powerpoint/2010/main" val="265139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Solar Neutrinos</a:t>
            </a:r>
          </a:p>
        </p:txBody>
      </p:sp>
      <p:sp>
        <p:nvSpPr>
          <p:cNvPr id="4" name="Rectangle 3"/>
          <p:cNvSpPr/>
          <p:nvPr/>
        </p:nvSpPr>
        <p:spPr>
          <a:xfrm>
            <a:off x="5633356" y="2691683"/>
            <a:ext cx="6253843" cy="3760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Fundamental paradigm: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source of energy in the sun makes neutrinos: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4p </a:t>
            </a:r>
            <a:r>
              <a:rPr lang="en-US" sz="2400" b="1" dirty="0">
                <a:solidFill>
                  <a:srgbClr val="FF0000"/>
                </a:solidFill>
                <a:sym typeface="Symbol" pitchFamily="-65" charset="2"/>
              </a:rPr>
              <a:t> </a:t>
            </a:r>
            <a:r>
              <a:rPr lang="en-US" sz="2400" b="1" baseline="30000" dirty="0">
                <a:solidFill>
                  <a:srgbClr val="FF0000"/>
                </a:solidFill>
                <a:sym typeface="Symbol" pitchFamily="-65" charset="2"/>
              </a:rPr>
              <a:t>4</a:t>
            </a:r>
            <a:r>
              <a:rPr lang="en-US" sz="2400" b="1" dirty="0">
                <a:solidFill>
                  <a:srgbClr val="FF0000"/>
                </a:solidFill>
                <a:sym typeface="Symbol" pitchFamily="-65" charset="2"/>
              </a:rPr>
              <a:t>He + 2e</a:t>
            </a:r>
            <a:r>
              <a:rPr lang="en-US" sz="2400" b="1" baseline="30000" dirty="0">
                <a:solidFill>
                  <a:srgbClr val="FF0000"/>
                </a:solidFill>
                <a:sym typeface="Symbol" pitchFamily="-65" charset="2"/>
              </a:rPr>
              <a:t>+ </a:t>
            </a:r>
            <a:r>
              <a:rPr lang="en-US" sz="2400" b="1" dirty="0">
                <a:solidFill>
                  <a:srgbClr val="FF0000"/>
                </a:solidFill>
                <a:sym typeface="Symbol" pitchFamily="-65" charset="2"/>
              </a:rPr>
              <a:t>+ 2</a:t>
            </a:r>
            <a:r>
              <a:rPr lang="en-US" sz="2400" b="1" baseline="-25000" dirty="0">
                <a:solidFill>
                  <a:srgbClr val="FF0000"/>
                </a:solidFill>
                <a:sym typeface="Symbol" pitchFamily="-65" charset="2"/>
              </a:rPr>
              <a:t>e </a:t>
            </a:r>
            <a:r>
              <a:rPr lang="en-US" sz="2400" b="1" dirty="0">
                <a:solidFill>
                  <a:srgbClr val="FF0000"/>
                </a:solidFill>
                <a:sym typeface="Symbol" pitchFamily="-65" charset="2"/>
              </a:rPr>
              <a:t>+(24.69+2·1.022)MeV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ym typeface="Symbol" pitchFamily="-65" charset="2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ym typeface="Symbol" pitchFamily="-65" charset="2"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Symbol" pitchFamily="-65" charset="2"/>
              </a:rPr>
              <a:t>Hydrogen burning works through: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ym typeface="Symbol" pitchFamily="-65" charset="2"/>
              </a:rPr>
              <a:t>	pp-chain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ym typeface="Symbol" pitchFamily="-65" charset="2"/>
              </a:rPr>
              <a:t>	CNO bi-cycle</a:t>
            </a:r>
          </a:p>
        </p:txBody>
      </p:sp>
      <p:pic>
        <p:nvPicPr>
          <p:cNvPr id="5" name="Immagine 4" descr="Immagine che contiene Policromia, schermata, sfera, bomba all'idrogeno&#10;&#10;Descrizione generata automaticamente">
            <a:extLst>
              <a:ext uri="{FF2B5EF4-FFF2-40B4-BE49-F238E27FC236}">
                <a16:creationId xmlns:a16="http://schemas.microsoft.com/office/drawing/2014/main" id="{49D84D94-E305-DB7A-5BB5-DD5DAB1F0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253"/>
            <a:ext cx="5249818" cy="672147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BCE916-E303-2261-6E46-5CDD50AEF7B0}"/>
              </a:ext>
            </a:extLst>
          </p:cNvPr>
          <p:cNvSpPr txBox="1"/>
          <p:nvPr/>
        </p:nvSpPr>
        <p:spPr>
          <a:xfrm>
            <a:off x="218320" y="405685"/>
            <a:ext cx="4471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sz="2400" dirty="0">
                <a:solidFill>
                  <a:schemeClr val="bg1"/>
                </a:solidFill>
              </a:rPr>
              <a:t>Our sun viewed through neutrinos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003AF6-8969-5D44-B10F-D0E3B4E7ABDB}"/>
              </a:ext>
            </a:extLst>
          </p:cNvPr>
          <p:cNvSpPr txBox="1"/>
          <p:nvPr/>
        </p:nvSpPr>
        <p:spPr>
          <a:xfrm>
            <a:off x="304801" y="6139543"/>
            <a:ext cx="169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dirty="0">
                <a:solidFill>
                  <a:schemeClr val="bg1"/>
                </a:solidFill>
              </a:rPr>
              <a:t>SK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921680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48" y="643466"/>
            <a:ext cx="1044814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60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2BAAE5-270A-9A40-8F80-194729730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US" dirty="0"/>
              <a:t>A few considerations on SNO (2002)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5FD866C2-F458-EA4A-93DB-F555376ACC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US" dirty="0"/>
                  <a:t>Probe at the same time CC, ES, and NC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sSub>
                          <m:sSubPr>
                            <m:ctrlPr>
                              <a:rPr lang="it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𝐶𝐶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≤</m:t>
                    </m:r>
                  </m:oMath>
                </a14:m>
                <a:r>
                  <a:rPr lang="it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sSub>
                          <m:sSubPr>
                            <m:ctrlPr>
                              <a:rPr lang="it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𝐸𝑆</m:t>
                        </m:r>
                      </m:sup>
                    </m:sSubSup>
                  </m:oMath>
                </a14:m>
                <a:endParaRPr lang="it-IT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sSub>
                          <m:sSubPr>
                            <m:ctrlPr>
                              <a:rPr lang="it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𝑁𝐶</m:t>
                        </m:r>
                      </m:sup>
                    </m:sSubSup>
                  </m:oMath>
                </a14:m>
                <a:r>
                  <a:rPr lang="it-IT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it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sSub>
                          <m:sSubPr>
                            <m:ctrlPr>
                              <a:rPr lang="it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𝑆𝑆𝑀</m:t>
                        </m:r>
                      </m:sup>
                    </m:sSubSup>
                  </m:oMath>
                </a14:m>
                <a:endParaRPr lang="it-US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5FD866C2-F458-EA4A-93DB-F555376ACC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F2712705-5974-DD46-BF77-92A3A054A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168" y="2505095"/>
            <a:ext cx="4130432" cy="416939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499D6E9-22F9-D842-9913-8FD8FE6C6E7F}"/>
              </a:ext>
            </a:extLst>
          </p:cNvPr>
          <p:cNvSpPr txBox="1"/>
          <p:nvPr/>
        </p:nvSpPr>
        <p:spPr>
          <a:xfrm>
            <a:off x="7558711" y="5380986"/>
            <a:ext cx="67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dirty="0">
                <a:solidFill>
                  <a:srgbClr val="FF0000"/>
                </a:solidFill>
              </a:rPr>
              <a:t>SK ES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D84B541-FFFD-4D4E-8DE3-E83F600B90C2}"/>
              </a:ext>
            </a:extLst>
          </p:cNvPr>
          <p:cNvSpPr txBox="1"/>
          <p:nvPr/>
        </p:nvSpPr>
        <p:spPr>
          <a:xfrm>
            <a:off x="7112916" y="2913069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dirty="0"/>
              <a:t>SNO CC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370C5AA-E5DB-3C43-A6D2-277A58C824D7}"/>
              </a:ext>
            </a:extLst>
          </p:cNvPr>
          <p:cNvSpPr txBox="1"/>
          <p:nvPr/>
        </p:nvSpPr>
        <p:spPr>
          <a:xfrm>
            <a:off x="205592" y="4211271"/>
            <a:ext cx="4750403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US" sz="2000" dirty="0">
                <a:solidFill>
                  <a:srgbClr val="FF0000"/>
                </a:solidFill>
              </a:rPr>
              <a:t>In 2001 combining SK and SNO data it was</a:t>
            </a:r>
          </a:p>
          <a:p>
            <a:r>
              <a:rPr lang="it-IT" sz="2000" dirty="0" err="1">
                <a:solidFill>
                  <a:srgbClr val="FF0000"/>
                </a:solidFill>
              </a:rPr>
              <a:t>possible</a:t>
            </a:r>
            <a:r>
              <a:rPr lang="it-IT" sz="2000" dirty="0">
                <a:solidFill>
                  <a:srgbClr val="FF0000"/>
                </a:solidFill>
              </a:rPr>
              <a:t> to </a:t>
            </a:r>
            <a:r>
              <a:rPr lang="it-IT" sz="2000" dirty="0" err="1">
                <a:solidFill>
                  <a:srgbClr val="FF0000"/>
                </a:solidFill>
              </a:rPr>
              <a:t>establish</a:t>
            </a:r>
            <a:r>
              <a:rPr lang="it-IT" sz="2000" dirty="0">
                <a:solidFill>
                  <a:srgbClr val="FF0000"/>
                </a:solidFill>
              </a:rPr>
              <a:t> a </a:t>
            </a:r>
            <a:r>
              <a:rPr lang="it-IT" sz="2000" dirty="0" err="1">
                <a:solidFill>
                  <a:srgbClr val="FF0000"/>
                </a:solidFill>
              </a:rPr>
              <a:t>flavor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change</a:t>
            </a:r>
            <a:r>
              <a:rPr lang="it-IT" sz="2000" dirty="0">
                <a:solidFill>
                  <a:srgbClr val="FF0000"/>
                </a:solidFill>
              </a:rPr>
              <a:t> in solar</a:t>
            </a:r>
          </a:p>
          <a:p>
            <a:r>
              <a:rPr lang="it-IT" sz="2000" dirty="0">
                <a:solidFill>
                  <a:srgbClr val="FF0000"/>
                </a:solidFill>
              </a:rPr>
              <a:t>neutrino </a:t>
            </a:r>
            <a:r>
              <a:rPr lang="it-IT" sz="2000" dirty="0" err="1">
                <a:solidFill>
                  <a:srgbClr val="FF0000"/>
                </a:solidFill>
              </a:rPr>
              <a:t>propagation</a:t>
            </a:r>
            <a:endParaRPr lang="it-US" sz="2000" dirty="0">
              <a:solidFill>
                <a:srgbClr val="FF0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4AF1CB3-1FEF-3643-8F55-28AA5E415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460" y="3762181"/>
            <a:ext cx="2781300" cy="27305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7A1F0AC-EB6E-E140-BFDD-EE5240A7FB19}"/>
              </a:ext>
            </a:extLst>
          </p:cNvPr>
          <p:cNvSpPr txBox="1"/>
          <p:nvPr/>
        </p:nvSpPr>
        <p:spPr>
          <a:xfrm>
            <a:off x="10820689" y="504226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dirty="0">
                <a:solidFill>
                  <a:srgbClr val="0070C0"/>
                </a:solidFill>
              </a:rPr>
              <a:t>SNO NC</a:t>
            </a:r>
          </a:p>
        </p:txBody>
      </p:sp>
    </p:spTree>
    <p:extLst>
      <p:ext uri="{BB962C8B-B14F-4D97-AF65-F5344CB8AC3E}">
        <p14:creationId xmlns:p14="http://schemas.microsoft.com/office/powerpoint/2010/main" val="944977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olar </a:t>
            </a:r>
            <a:r>
              <a:rPr lang="en-US" sz="4000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eutrino </a:t>
            </a:r>
            <a:r>
              <a:rPr lang="en-US" sz="4000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roblem (SNP)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86" y="1966293"/>
            <a:ext cx="6573827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925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D98EFBD-6507-E145-A403-A1994C7A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it-US" sz="4000" b="1" dirty="0">
                <a:solidFill>
                  <a:srgbClr val="FFFFFF"/>
                </a:solidFill>
              </a:rPr>
              <a:t>How to detect sub-MeV solar neutrinos </a:t>
            </a:r>
            <a:br>
              <a:rPr lang="it-US" sz="4000" b="1" dirty="0">
                <a:solidFill>
                  <a:srgbClr val="FFFFFF"/>
                </a:solidFill>
              </a:rPr>
            </a:br>
            <a:r>
              <a:rPr lang="it-US" sz="4000" b="1" dirty="0">
                <a:solidFill>
                  <a:srgbClr val="FFFFFF"/>
                </a:solidFill>
              </a:rPr>
              <a:t>in real time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2EC4CF-A92C-134F-9643-2DF13B7C0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7132925" cy="5546047"/>
          </a:xfrm>
        </p:spPr>
        <p:txBody>
          <a:bodyPr anchor="ctr">
            <a:normAutofit/>
          </a:bodyPr>
          <a:lstStyle/>
          <a:p>
            <a:r>
              <a:rPr lang="en-US" dirty="0"/>
              <a:t>Make use of an organic liquid scintillator</a:t>
            </a:r>
          </a:p>
          <a:p>
            <a:r>
              <a:rPr lang="en-US" dirty="0"/>
              <a:t>M</a:t>
            </a:r>
            <a:r>
              <a:rPr lang="it-IT" dirty="0" err="1"/>
              <a:t>aterial</a:t>
            </a:r>
            <a:r>
              <a:rPr lang="it-IT" dirty="0"/>
              <a:t> </a:t>
            </a:r>
            <a:r>
              <a:rPr lang="it-IT" dirty="0" err="1"/>
              <a:t>reach</a:t>
            </a:r>
            <a:r>
              <a:rPr lang="it-IT" dirty="0"/>
              <a:t> in </a:t>
            </a:r>
            <a:r>
              <a:rPr lang="it-IT" dirty="0" err="1"/>
              <a:t>hydrogen</a:t>
            </a:r>
            <a:r>
              <a:rPr lang="it-IT" dirty="0"/>
              <a:t> and </a:t>
            </a:r>
            <a:r>
              <a:rPr lang="it-IT" dirty="0" err="1"/>
              <a:t>electrons</a:t>
            </a:r>
            <a:endParaRPr lang="it-IT" dirty="0"/>
          </a:p>
          <a:p>
            <a:pPr lvl="1"/>
            <a:r>
              <a:rPr lang="en-US" sz="2800" dirty="0"/>
              <a:t>G</a:t>
            </a:r>
            <a:r>
              <a:rPr lang="it-IT" sz="2800" dirty="0" err="1"/>
              <a:t>ood</a:t>
            </a:r>
            <a:r>
              <a:rPr lang="it-IT" sz="2800" dirty="0"/>
              <a:t> for neutrino-electron ES and inverse-beta </a:t>
            </a:r>
            <a:r>
              <a:rPr lang="it-IT" sz="2800" dirty="0" err="1"/>
              <a:t>decay</a:t>
            </a:r>
            <a:endParaRPr lang="it-IT" sz="2800" dirty="0"/>
          </a:p>
          <a:p>
            <a:r>
              <a:rPr lang="en-US" dirty="0"/>
              <a:t>S</a:t>
            </a:r>
            <a:r>
              <a:rPr lang="it-IT" dirty="0" err="1"/>
              <a:t>cintillator</a:t>
            </a:r>
            <a:r>
              <a:rPr lang="it-IT" dirty="0"/>
              <a:t> = </a:t>
            </a:r>
            <a:r>
              <a:rPr lang="it-IT" dirty="0" err="1"/>
              <a:t>solvent</a:t>
            </a:r>
            <a:r>
              <a:rPr lang="it-IT" dirty="0"/>
              <a:t>(bulk) + solute</a:t>
            </a:r>
          </a:p>
          <a:p>
            <a:pPr lvl="1"/>
            <a:r>
              <a:rPr lang="en-US" sz="2800" dirty="0"/>
              <a:t>S</a:t>
            </a:r>
            <a:r>
              <a:rPr lang="it-IT" sz="2800" dirty="0" err="1"/>
              <a:t>olvent</a:t>
            </a:r>
            <a:r>
              <a:rPr lang="it-IT" sz="2800" dirty="0"/>
              <a:t> </a:t>
            </a:r>
            <a:r>
              <a:rPr lang="it-IT" sz="2800" dirty="0" err="1"/>
              <a:t>needs</a:t>
            </a:r>
            <a:r>
              <a:rPr lang="it-IT" sz="2800" dirty="0"/>
              <a:t> to be </a:t>
            </a:r>
            <a:r>
              <a:rPr lang="it-IT" sz="2800" dirty="0" err="1"/>
              <a:t>transparent</a:t>
            </a:r>
            <a:r>
              <a:rPr lang="it-IT" sz="2800" dirty="0"/>
              <a:t> (low light quenching), high radio-</a:t>
            </a:r>
            <a:r>
              <a:rPr lang="it-IT" sz="2800" dirty="0" err="1"/>
              <a:t>purity</a:t>
            </a:r>
            <a:endParaRPr lang="it-IT" sz="2800" dirty="0"/>
          </a:p>
          <a:p>
            <a:r>
              <a:rPr lang="it-IT" dirty="0"/>
              <a:t>Light yield ~ 10</a:t>
            </a:r>
            <a:r>
              <a:rPr lang="it-IT" baseline="30000" dirty="0"/>
              <a:t>4</a:t>
            </a:r>
            <a:r>
              <a:rPr lang="it-IT" dirty="0"/>
              <a:t> </a:t>
            </a:r>
            <a:r>
              <a:rPr lang="it-IT" dirty="0" err="1"/>
              <a:t>photons</a:t>
            </a:r>
            <a:r>
              <a:rPr lang="it-IT" dirty="0"/>
              <a:t>/MeV</a:t>
            </a:r>
          </a:p>
          <a:p>
            <a:pPr lvl="1"/>
            <a:r>
              <a:rPr lang="it-IT" sz="2800" dirty="0"/>
              <a:t>N</a:t>
            </a:r>
            <a:r>
              <a:rPr lang="it-IT" sz="2800" baseline="-25000" dirty="0"/>
              <a:t>p.e.</a:t>
            </a:r>
            <a:r>
              <a:rPr lang="it-IT" sz="2800" dirty="0"/>
              <a:t>~10</a:t>
            </a:r>
            <a:r>
              <a:rPr lang="it-IT" sz="2800" baseline="30000" dirty="0"/>
              <a:t>4</a:t>
            </a:r>
            <a:r>
              <a:rPr lang="it-IT" sz="2800" dirty="0"/>
              <a:t> e</a:t>
            </a:r>
            <a:r>
              <a:rPr lang="it-IT" sz="2800" baseline="30000" dirty="0"/>
              <a:t>-6/10</a:t>
            </a:r>
            <a:r>
              <a:rPr lang="it-IT" sz="2800" dirty="0"/>
              <a:t> 0.25 0.9 0.3 = 370 p.e./MeV</a:t>
            </a:r>
          </a:p>
          <a:p>
            <a:pPr lvl="1"/>
            <a:r>
              <a:rPr lang="en-US" sz="2800" dirty="0"/>
              <a:t>E</a:t>
            </a:r>
            <a:r>
              <a:rPr lang="it-IT" sz="2800" dirty="0" err="1"/>
              <a:t>nergy</a:t>
            </a:r>
            <a:r>
              <a:rPr lang="it-IT" sz="2800" dirty="0"/>
              <a:t> </a:t>
            </a:r>
            <a:r>
              <a:rPr lang="it-IT" sz="2800" dirty="0" err="1"/>
              <a:t>resolution</a:t>
            </a:r>
            <a:r>
              <a:rPr lang="it-IT" sz="2800" dirty="0"/>
              <a:t> ~ 0.05/√T</a:t>
            </a:r>
            <a:r>
              <a:rPr lang="it-IT" sz="2800" baseline="-25000" dirty="0"/>
              <a:t>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530487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41D582-04D8-C148-A4FC-220519CBC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US" b="1" dirty="0"/>
              <a:t>What level of radio-purity 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DB0A65-E6DA-E745-B1FA-294F8F31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US" b="1" u="sng" dirty="0"/>
              <a:t>Goa</a:t>
            </a:r>
            <a:r>
              <a:rPr lang="it-US" dirty="0"/>
              <a:t>l: observe </a:t>
            </a:r>
            <a:r>
              <a:rPr lang="it-US" baseline="30000" dirty="0"/>
              <a:t>7</a:t>
            </a:r>
            <a:r>
              <a:rPr lang="it-US" dirty="0"/>
              <a:t>Be solar neutrinos</a:t>
            </a:r>
          </a:p>
          <a:p>
            <a:r>
              <a:rPr lang="it-IT" dirty="0">
                <a:latin typeface="Symbol" pitchFamily="2" charset="2"/>
              </a:rPr>
              <a:t>s</a:t>
            </a:r>
            <a:r>
              <a:rPr lang="it-US" dirty="0"/>
              <a:t> ~ 5x10</a:t>
            </a:r>
            <a:r>
              <a:rPr lang="it-US" baseline="30000" dirty="0"/>
              <a:t>-45 </a:t>
            </a:r>
            <a:r>
              <a:rPr lang="it-US" dirty="0"/>
              <a:t>cm</a:t>
            </a:r>
            <a:r>
              <a:rPr lang="it-US" baseline="30000" dirty="0"/>
              <a:t>2 </a:t>
            </a:r>
            <a:r>
              <a:rPr lang="it-US" dirty="0"/>
              <a:t> and </a:t>
            </a:r>
            <a:r>
              <a:rPr lang="it-US" dirty="0">
                <a:latin typeface="Symbol" pitchFamily="2" charset="2"/>
              </a:rPr>
              <a:t>f ~ </a:t>
            </a:r>
            <a:r>
              <a:rPr lang="it-US" dirty="0"/>
              <a:t>5x10</a:t>
            </a:r>
            <a:r>
              <a:rPr lang="it-US" baseline="30000" dirty="0"/>
              <a:t>9</a:t>
            </a:r>
            <a:r>
              <a:rPr lang="it-US" dirty="0"/>
              <a:t> cm</a:t>
            </a:r>
            <a:r>
              <a:rPr lang="it-US" baseline="30000" dirty="0"/>
              <a:t>-2</a:t>
            </a:r>
            <a:r>
              <a:rPr lang="it-US" dirty="0"/>
              <a:t>s</a:t>
            </a:r>
            <a:r>
              <a:rPr lang="it-US" baseline="30000" dirty="0"/>
              <a:t>-1</a:t>
            </a:r>
            <a:endParaRPr lang="it-US" dirty="0"/>
          </a:p>
          <a:p>
            <a:r>
              <a:rPr lang="it-US" dirty="0"/>
              <a:t>Use 100 tons of C</a:t>
            </a:r>
            <a:r>
              <a:rPr lang="it-US" baseline="-25000" dirty="0"/>
              <a:t>9</a:t>
            </a:r>
            <a:r>
              <a:rPr lang="it-US" dirty="0"/>
              <a:t>H</a:t>
            </a:r>
            <a:r>
              <a:rPr lang="it-US" baseline="-25000" dirty="0"/>
              <a:t>12</a:t>
            </a:r>
            <a:r>
              <a:rPr lang="it-US" dirty="0"/>
              <a:t> with 4.2x10</a:t>
            </a:r>
            <a:r>
              <a:rPr lang="it-US" baseline="30000" dirty="0"/>
              <a:t>31</a:t>
            </a:r>
            <a:r>
              <a:rPr lang="it-US" dirty="0"/>
              <a:t> electrons</a:t>
            </a:r>
          </a:p>
          <a:p>
            <a:r>
              <a:rPr lang="it-US" dirty="0"/>
              <a:t>Expected events ~ 70 cpd </a:t>
            </a:r>
          </a:p>
          <a:p>
            <a:r>
              <a:rPr lang="it-US" dirty="0"/>
              <a:t>With 100% PSD and </a:t>
            </a:r>
            <a:r>
              <a:rPr lang="it-US" b="1" dirty="0"/>
              <a:t>10</a:t>
            </a:r>
            <a:r>
              <a:rPr lang="it-US" b="1" baseline="30000" dirty="0"/>
              <a:t>-16 </a:t>
            </a:r>
            <a:r>
              <a:rPr lang="it-US" b="1" dirty="0"/>
              <a:t>g/g </a:t>
            </a:r>
            <a:r>
              <a:rPr lang="it-US" dirty="0"/>
              <a:t>of </a:t>
            </a:r>
            <a:r>
              <a:rPr lang="it-US" baseline="30000" dirty="0"/>
              <a:t>238</a:t>
            </a:r>
            <a:r>
              <a:rPr lang="it-US" dirty="0"/>
              <a:t>U and </a:t>
            </a:r>
            <a:r>
              <a:rPr lang="it-US" baseline="30000" dirty="0"/>
              <a:t>232</a:t>
            </a:r>
            <a:r>
              <a:rPr lang="it-US" dirty="0"/>
              <a:t>Th: ~76 cpd</a:t>
            </a:r>
          </a:p>
          <a:p>
            <a:r>
              <a:rPr lang="it-US" b="1" dirty="0"/>
              <a:t> </a:t>
            </a:r>
            <a:r>
              <a:rPr lang="it-US" b="1" dirty="0">
                <a:solidFill>
                  <a:srgbClr val="FF0000"/>
                </a:solidFill>
              </a:rPr>
              <a:t>S/B ~ 1 requires extreme radio-purity</a:t>
            </a:r>
          </a:p>
          <a:p>
            <a:endParaRPr lang="it-US" b="1" dirty="0"/>
          </a:p>
        </p:txBody>
      </p:sp>
    </p:spTree>
    <p:extLst>
      <p:ext uri="{BB962C8B-B14F-4D97-AF65-F5344CB8AC3E}">
        <p14:creationId xmlns:p14="http://schemas.microsoft.com/office/powerpoint/2010/main" val="25558415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29212DB-4E7C-364E-AB1A-3AAA47221F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2588" y="274639"/>
            <a:ext cx="7453501" cy="777875"/>
          </a:xfr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US" sz="3600" b="1" dirty="0"/>
              <a:t>Beyond U and </a:t>
            </a:r>
            <a:r>
              <a:rPr lang="it-IT" altLang="it-US" sz="3600" b="1" dirty="0" err="1"/>
              <a:t>Th</a:t>
            </a:r>
            <a:r>
              <a:rPr lang="it-IT" altLang="it-US" sz="3600" b="1" dirty="0"/>
              <a:t>: </a:t>
            </a:r>
            <a:r>
              <a:rPr lang="it-IT" altLang="it-US" sz="3600" b="1" baseline="30000" dirty="0"/>
              <a:t>39</a:t>
            </a:r>
            <a:r>
              <a:rPr lang="it-IT" altLang="it-US" sz="3600" b="1" dirty="0"/>
              <a:t>Ar, </a:t>
            </a:r>
            <a:r>
              <a:rPr lang="it-IT" altLang="it-US" sz="3600" b="1" baseline="30000" dirty="0"/>
              <a:t>85</a:t>
            </a:r>
            <a:r>
              <a:rPr lang="it-IT" altLang="it-US" sz="3600" b="1" dirty="0"/>
              <a:t>Kr, </a:t>
            </a:r>
            <a:r>
              <a:rPr lang="it-IT" altLang="it-US" sz="3600" b="1" baseline="30000" dirty="0"/>
              <a:t>210</a:t>
            </a:r>
            <a:r>
              <a:rPr lang="it-IT" altLang="it-US" sz="3600" b="1" dirty="0"/>
              <a:t>Pb</a:t>
            </a: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6C528A2C-1D41-154C-BA43-2D40A0F8E8D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282" y="1954306"/>
            <a:ext cx="4564154" cy="35670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8" name="Rectangle 6">
            <a:extLst>
              <a:ext uri="{FF2B5EF4-FFF2-40B4-BE49-F238E27FC236}">
                <a16:creationId xmlns:a16="http://schemas.microsoft.com/office/drawing/2014/main" id="{D938620D-790F-594A-A1B5-F32E18FEC79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2201" y="1773239"/>
            <a:ext cx="4997823" cy="2592387"/>
          </a:xfr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pPr marL="533400" indent="-533400">
              <a:buNone/>
            </a:pPr>
            <a:r>
              <a:rPr lang="it-IT" altLang="it-US" dirty="0" err="1"/>
              <a:t>Asking</a:t>
            </a:r>
            <a:r>
              <a:rPr lang="it-IT" altLang="it-US" dirty="0"/>
              <a:t> for 1cpd/100tons </a:t>
            </a:r>
          </a:p>
          <a:p>
            <a:pPr marL="533400" indent="-533400">
              <a:buNone/>
            </a:pPr>
            <a:r>
              <a:rPr lang="it-IT" altLang="it-US" dirty="0"/>
              <a:t>[0.1 </a:t>
            </a:r>
            <a:r>
              <a:rPr lang="it-IT" altLang="it-US" dirty="0" err="1">
                <a:latin typeface="Symbol" pitchFamily="2" charset="2"/>
              </a:rPr>
              <a:t>m</a:t>
            </a:r>
            <a:r>
              <a:rPr lang="it-IT" altLang="it-US" dirty="0" err="1"/>
              <a:t>Bq</a:t>
            </a:r>
            <a:r>
              <a:rPr lang="it-IT" altLang="it-US" dirty="0"/>
              <a:t>/m</a:t>
            </a:r>
            <a:r>
              <a:rPr lang="it-IT" altLang="it-US" baseline="30000" dirty="0"/>
              <a:t>3 </a:t>
            </a:r>
            <a:r>
              <a:rPr lang="it-IT" altLang="it-US" dirty="0"/>
              <a:t>in LS] </a:t>
            </a:r>
            <a:r>
              <a:rPr lang="it-IT" altLang="it-US" dirty="0" err="1"/>
              <a:t>it</a:t>
            </a:r>
            <a:r>
              <a:rPr lang="it-IT" altLang="it-US" dirty="0"/>
              <a:t> </a:t>
            </a:r>
            <a:r>
              <a:rPr lang="it-IT" altLang="it-US" dirty="0" err="1"/>
              <a:t>implies</a:t>
            </a:r>
            <a:r>
              <a:rPr lang="it-IT" altLang="it-US" dirty="0"/>
              <a:t>:</a:t>
            </a:r>
          </a:p>
          <a:p>
            <a:pPr marL="533400" indent="-533400">
              <a:buFontTx/>
              <a:buAutoNum type="arabicPeriod"/>
            </a:pPr>
            <a:r>
              <a:rPr lang="it-IT" altLang="it-US" sz="2000" dirty="0"/>
              <a:t>System </a:t>
            </a:r>
            <a:r>
              <a:rPr lang="it-IT" altLang="it-US" sz="2000" dirty="0" err="1"/>
              <a:t>sealed</a:t>
            </a:r>
            <a:r>
              <a:rPr lang="it-IT" altLang="it-US" sz="2000" dirty="0"/>
              <a:t> </a:t>
            </a:r>
            <a:r>
              <a:rPr lang="it-IT" altLang="it-US" sz="2000" dirty="0" err="1"/>
              <a:t>against</a:t>
            </a:r>
            <a:r>
              <a:rPr lang="it-IT" altLang="it-US" sz="2000" dirty="0"/>
              <a:t> </a:t>
            </a:r>
            <a:r>
              <a:rPr lang="it-IT" altLang="it-US" sz="2000" baseline="30000" dirty="0"/>
              <a:t>222</a:t>
            </a:r>
            <a:r>
              <a:rPr lang="it-IT" altLang="it-US" sz="2000" dirty="0"/>
              <a:t>Rn ~10</a:t>
            </a:r>
            <a:r>
              <a:rPr lang="it-IT" altLang="it-US" sz="2000" baseline="30000" dirty="0"/>
              <a:t>-4 </a:t>
            </a:r>
            <a:r>
              <a:rPr lang="it-IT" altLang="it-US" sz="2000" dirty="0" err="1"/>
              <a:t>Bq</a:t>
            </a:r>
            <a:r>
              <a:rPr lang="it-IT" altLang="it-US" sz="2000" dirty="0"/>
              <a:t>/ton</a:t>
            </a:r>
          </a:p>
          <a:p>
            <a:pPr marL="533400" indent="-533400">
              <a:buFontTx/>
              <a:buAutoNum type="arabicPeriod"/>
            </a:pPr>
            <a:r>
              <a:rPr lang="it-IT" altLang="it-US" sz="2000" dirty="0"/>
              <a:t>0.4 </a:t>
            </a:r>
            <a:r>
              <a:rPr lang="it-IT" altLang="it-US" sz="2000" dirty="0" err="1"/>
              <a:t>ppm</a:t>
            </a:r>
            <a:r>
              <a:rPr lang="it-IT" altLang="it-US" sz="2000" dirty="0"/>
              <a:t> </a:t>
            </a:r>
            <a:r>
              <a:rPr lang="it-IT" altLang="it-US" sz="2000" baseline="30000" dirty="0"/>
              <a:t>39</a:t>
            </a:r>
            <a:r>
              <a:rPr lang="it-IT" altLang="it-US" sz="2000" dirty="0"/>
              <a:t>Ar in N</a:t>
            </a:r>
            <a:r>
              <a:rPr lang="it-IT" altLang="it-US" sz="2000" baseline="-25000" dirty="0"/>
              <a:t>2</a:t>
            </a:r>
          </a:p>
          <a:p>
            <a:pPr marL="533400" indent="-533400">
              <a:buFontTx/>
              <a:buAutoNum type="arabicPeriod"/>
            </a:pPr>
            <a:r>
              <a:rPr lang="it-IT" altLang="it-US" sz="2000" dirty="0"/>
              <a:t>0.2 </a:t>
            </a:r>
            <a:r>
              <a:rPr lang="it-IT" altLang="it-US" sz="2000" dirty="0" err="1"/>
              <a:t>ppt</a:t>
            </a:r>
            <a:r>
              <a:rPr lang="it-IT" altLang="it-US" sz="2000" dirty="0"/>
              <a:t> </a:t>
            </a:r>
            <a:r>
              <a:rPr lang="it-IT" altLang="it-US" sz="2000" baseline="30000" dirty="0"/>
              <a:t>85</a:t>
            </a:r>
            <a:r>
              <a:rPr lang="it-IT" altLang="it-US" sz="2000" dirty="0"/>
              <a:t>Kr in N</a:t>
            </a:r>
            <a:r>
              <a:rPr lang="it-IT" altLang="it-US" sz="2000" baseline="-25000" dirty="0"/>
              <a:t>2</a:t>
            </a:r>
          </a:p>
          <a:p>
            <a:pPr marL="533400" indent="-533400">
              <a:buNone/>
            </a:pPr>
            <a:endParaRPr lang="it-IT" altLang="it-US" sz="2000" baseline="-25000" dirty="0"/>
          </a:p>
          <a:p>
            <a:pPr marL="533400" indent="-533400">
              <a:buFontTx/>
              <a:buAutoNum type="arabicPeriod"/>
            </a:pPr>
            <a:endParaRPr lang="it-IT" altLang="it-US" sz="2000" dirty="0"/>
          </a:p>
        </p:txBody>
      </p:sp>
      <p:sp>
        <p:nvSpPr>
          <p:cNvPr id="23559" name="AutoShape 7">
            <a:extLst>
              <a:ext uri="{FF2B5EF4-FFF2-40B4-BE49-F238E27FC236}">
                <a16:creationId xmlns:a16="http://schemas.microsoft.com/office/drawing/2014/main" id="{93CC0E37-6DE7-8543-9CDC-62B42C37E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1" y="4615675"/>
            <a:ext cx="4321175" cy="1439863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r>
              <a:rPr lang="it-IT" altLang="it-US" sz="2400" baseline="30000" dirty="0"/>
              <a:t>210</a:t>
            </a:r>
            <a:r>
              <a:rPr lang="it-IT" altLang="it-US" sz="2400" dirty="0"/>
              <a:t>Pb and </a:t>
            </a:r>
            <a:r>
              <a:rPr lang="it-IT" altLang="it-US" sz="2400" baseline="30000" dirty="0"/>
              <a:t>210</a:t>
            </a:r>
            <a:r>
              <a:rPr lang="it-IT" altLang="it-US" sz="2400" dirty="0"/>
              <a:t>Po are </a:t>
            </a:r>
          </a:p>
          <a:p>
            <a:r>
              <a:rPr lang="it-IT" altLang="it-US" sz="2400" dirty="0" err="1"/>
              <a:t>often</a:t>
            </a:r>
            <a:r>
              <a:rPr lang="it-IT" altLang="it-US" sz="2400" dirty="0"/>
              <a:t> </a:t>
            </a:r>
            <a:r>
              <a:rPr lang="it-IT" altLang="it-US" sz="2400" dirty="0" err="1"/>
              <a:t>found</a:t>
            </a:r>
            <a:r>
              <a:rPr lang="it-IT" altLang="it-US" sz="2400" dirty="0"/>
              <a:t> </a:t>
            </a:r>
            <a:r>
              <a:rPr lang="it-IT" altLang="it-US" sz="2400" dirty="0" err="1"/>
              <a:t>not</a:t>
            </a:r>
            <a:r>
              <a:rPr lang="it-IT" altLang="it-US" sz="2400" dirty="0"/>
              <a:t> in </a:t>
            </a:r>
            <a:r>
              <a:rPr lang="it-IT" altLang="it-US" sz="2400" dirty="0" err="1"/>
              <a:t>equlibrium</a:t>
            </a:r>
            <a:endParaRPr lang="it-IT" altLang="it-US" sz="2400" dirty="0"/>
          </a:p>
          <a:p>
            <a:r>
              <a:rPr lang="it-IT" altLang="it-US" sz="2400" dirty="0"/>
              <a:t>due to a </a:t>
            </a:r>
            <a:r>
              <a:rPr lang="it-IT" altLang="it-US" sz="2400" dirty="0" err="1"/>
              <a:t>different</a:t>
            </a:r>
            <a:r>
              <a:rPr lang="it-IT" altLang="it-US" sz="2400" dirty="0"/>
              <a:t> </a:t>
            </a:r>
            <a:r>
              <a:rPr lang="it-IT" altLang="it-US" sz="2400" dirty="0" err="1"/>
              <a:t>chemistry</a:t>
            </a:r>
            <a:endParaRPr lang="it-IT" altLang="it-US" sz="2400" dirty="0"/>
          </a:p>
        </p:txBody>
      </p:sp>
      <p:sp>
        <p:nvSpPr>
          <p:cNvPr id="23560" name="Text Box 8">
            <a:extLst>
              <a:ext uri="{FF2B5EF4-FFF2-40B4-BE49-F238E27FC236}">
                <a16:creationId xmlns:a16="http://schemas.microsoft.com/office/drawing/2014/main" id="{D64C2621-A57D-5B47-A21A-D28C745CB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809" y="5335607"/>
            <a:ext cx="268148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it-IT" altLang="it-US" dirty="0" err="1"/>
              <a:t>All</a:t>
            </a:r>
            <a:r>
              <a:rPr lang="it-IT" altLang="it-US" dirty="0"/>
              <a:t> </a:t>
            </a:r>
            <a:r>
              <a:rPr lang="it-IT" altLang="it-US" dirty="0" err="1"/>
              <a:t>spectra</a:t>
            </a:r>
            <a:r>
              <a:rPr lang="it-IT" altLang="it-US" dirty="0"/>
              <a:t> </a:t>
            </a:r>
            <a:r>
              <a:rPr lang="it-IT" altLang="it-US" dirty="0" err="1"/>
              <a:t>normalized</a:t>
            </a:r>
            <a:r>
              <a:rPr lang="it-IT" altLang="it-US" dirty="0"/>
              <a:t> to 1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it-IT" b="1" dirty="0" err="1">
                <a:solidFill>
                  <a:srgbClr val="FF0000"/>
                </a:solidFill>
              </a:rPr>
              <a:t>Borexino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strategy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8200" y="1844839"/>
            <a:ext cx="10292862" cy="39751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Advance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cleaning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as-built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systems </a:t>
            </a:r>
          </a:p>
          <a:p>
            <a:r>
              <a:rPr lang="it-IT" dirty="0" err="1">
                <a:latin typeface="Arial" charset="0"/>
                <a:ea typeface="Arial" charset="0"/>
                <a:cs typeface="Arial" charset="0"/>
              </a:rPr>
              <a:t>Purification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of the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liquid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scintillator</a:t>
            </a:r>
            <a:endParaRPr lang="it-IT" dirty="0">
              <a:latin typeface="Arial" charset="0"/>
              <a:ea typeface="Arial" charset="0"/>
              <a:cs typeface="Arial" charset="0"/>
            </a:endParaRPr>
          </a:p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Use of a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prototype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(the CTF detector) to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assess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the performance of the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proposed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strategy:</a:t>
            </a:r>
          </a:p>
          <a:p>
            <a:pPr lvl="1">
              <a:buFont typeface="Arial" charset="0"/>
              <a:buChar char="•"/>
            </a:pPr>
            <a:r>
              <a:rPr lang="it-IT" sz="2600" dirty="0">
                <a:latin typeface="Arial" charset="0"/>
                <a:ea typeface="Arial" charset="0"/>
                <a:cs typeface="Arial" charset="0"/>
              </a:rPr>
              <a:t>test </a:t>
            </a:r>
            <a:r>
              <a:rPr lang="it-IT" sz="2600" dirty="0" err="1">
                <a:latin typeface="Arial" charset="0"/>
                <a:ea typeface="Arial" charset="0"/>
                <a:cs typeface="Arial" charset="0"/>
              </a:rPr>
              <a:t>cleanlinesss</a:t>
            </a:r>
            <a:r>
              <a:rPr lang="it-IT" sz="26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1">
              <a:buFont typeface="Arial" charset="0"/>
              <a:buChar char="•"/>
            </a:pPr>
            <a:r>
              <a:rPr lang="it-IT" sz="2600" dirty="0">
                <a:latin typeface="Arial" charset="0"/>
                <a:ea typeface="Arial" charset="0"/>
                <a:cs typeface="Arial" charset="0"/>
              </a:rPr>
              <a:t>test </a:t>
            </a:r>
            <a:r>
              <a:rPr lang="it-IT" sz="2600" dirty="0" err="1">
                <a:latin typeface="Arial" charset="0"/>
                <a:ea typeface="Arial" charset="0"/>
                <a:cs typeface="Arial" charset="0"/>
              </a:rPr>
              <a:t>purification</a:t>
            </a:r>
            <a:r>
              <a:rPr lang="it-IT" sz="26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2600" dirty="0" err="1">
                <a:latin typeface="Arial" charset="0"/>
                <a:ea typeface="Arial" charset="0"/>
                <a:cs typeface="Arial" charset="0"/>
              </a:rPr>
              <a:t>filling</a:t>
            </a:r>
            <a:r>
              <a:rPr lang="it-IT" sz="2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600" dirty="0" err="1">
                <a:latin typeface="Arial" charset="0"/>
                <a:ea typeface="Arial" charset="0"/>
                <a:cs typeface="Arial" charset="0"/>
              </a:rPr>
              <a:t>strategy</a:t>
            </a:r>
            <a:endParaRPr lang="it-IT" sz="2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9019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 descr="med-CTFJune21.jpg">
            <a:extLst>
              <a:ext uri="{FF2B5EF4-FFF2-40B4-BE49-F238E27FC236}">
                <a16:creationId xmlns:a16="http://schemas.microsoft.com/office/drawing/2014/main" id="{B06EE446-F020-3A4F-9E76-393A33FF0B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" r="12676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461277B-A4A6-D14E-9751-612AE64C6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it-US" sz="2800"/>
              <a:t>The idea of Borexino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C52BA2-6514-2343-8B50-377A08544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 fontScale="92500" lnSpcReduction="20000"/>
          </a:bodyPr>
          <a:lstStyle/>
          <a:p>
            <a:r>
              <a:rPr lang="it-US" sz="1700" dirty="0"/>
              <a:t>In late 1980s it was proposed the idea that an organic liquid scintillator could have been purified to levels below 10</a:t>
            </a:r>
            <a:r>
              <a:rPr lang="it-US" sz="1700" baseline="30000" dirty="0"/>
              <a:t>-15</a:t>
            </a:r>
            <a:r>
              <a:rPr lang="it-US" sz="1700" dirty="0"/>
              <a:t> g/g</a:t>
            </a:r>
          </a:p>
          <a:p>
            <a:r>
              <a:rPr lang="it-US" sz="1700" dirty="0"/>
              <a:t>This idea was put forward in an experimental effort running a 4 ton liquid scintillator detector at the Gran Sasso Laboratory: The Counting Test Facility (CTF)</a:t>
            </a:r>
          </a:p>
          <a:p>
            <a:r>
              <a:rPr lang="it-US" sz="1700" dirty="0"/>
              <a:t>The success of the CTF paved the way to build Borexino</a:t>
            </a:r>
          </a:p>
          <a:p>
            <a:r>
              <a:rPr lang="it-US" sz="1700" dirty="0"/>
              <a:t>The CTF showed that 10</a:t>
            </a:r>
            <a:r>
              <a:rPr lang="it-US" sz="1700" baseline="30000" dirty="0"/>
              <a:t>-16</a:t>
            </a:r>
            <a:r>
              <a:rPr lang="it-US" sz="1700" dirty="0"/>
              <a:t> g/g radio-purity was feasible and that the </a:t>
            </a:r>
            <a:r>
              <a:rPr lang="it-US" sz="1700" baseline="30000" dirty="0"/>
              <a:t>14</a:t>
            </a:r>
            <a:r>
              <a:rPr lang="it-US" sz="1700" dirty="0"/>
              <a:t>C contaminations was low enough to set a threshold at 200 keV</a:t>
            </a:r>
          </a:p>
        </p:txBody>
      </p:sp>
    </p:spTree>
    <p:extLst>
      <p:ext uri="{BB962C8B-B14F-4D97-AF65-F5344CB8AC3E}">
        <p14:creationId xmlns:p14="http://schemas.microsoft.com/office/powerpoint/2010/main" val="17535708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1992313" y="188914"/>
            <a:ext cx="8496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CC3300"/>
                </a:solidFill>
                <a:latin typeface="Calibri" panose="020F0502020204030204" pitchFamily="34" charset="0"/>
              </a:rPr>
              <a:t>Borexino experiment overview</a:t>
            </a:r>
          </a:p>
        </p:txBody>
      </p:sp>
      <p:pic>
        <p:nvPicPr>
          <p:cNvPr id="3077" name="Picture 7" descr="BD21448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750" y="765174"/>
            <a:ext cx="7907338" cy="13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" y="995898"/>
            <a:ext cx="8604250" cy="543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312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5752" y="228600"/>
            <a:ext cx="8534400" cy="613266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Borexino</a:t>
            </a:r>
            <a:r>
              <a:rPr lang="it-IT" dirty="0"/>
              <a:t>: nylon vessel </a:t>
            </a:r>
            <a:r>
              <a:rPr lang="it-IT" dirty="0" err="1"/>
              <a:t>installation</a:t>
            </a:r>
            <a:endParaRPr lang="it-IT" dirty="0"/>
          </a:p>
        </p:txBody>
      </p:sp>
      <p:pic>
        <p:nvPicPr>
          <p:cNvPr id="3" name="Immagine 2" descr="med-vessel_installation-3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30931"/>
            <a:ext cx="9144000" cy="592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83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0796" y="125754"/>
            <a:ext cx="12071204" cy="921780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>Sun </a:t>
            </a:r>
            <a:r>
              <a:rPr lang="it-IT" sz="3200" b="1" dirty="0" err="1">
                <a:solidFill>
                  <a:srgbClr val="FF0000"/>
                </a:solidFill>
              </a:rPr>
              <a:t>observations</a:t>
            </a:r>
            <a:r>
              <a:rPr lang="it-IT" sz="3200" b="1" dirty="0">
                <a:solidFill>
                  <a:srgbClr val="FF0000"/>
                </a:solidFill>
              </a:rPr>
              <a:t> and the solar energy </a:t>
            </a:r>
            <a:r>
              <a:rPr lang="it-IT" sz="3200" b="1" dirty="0" err="1">
                <a:solidFill>
                  <a:srgbClr val="FF0000"/>
                </a:solidFill>
              </a:rPr>
              <a:t>paradigm</a:t>
            </a:r>
            <a:r>
              <a:rPr lang="it-IT" sz="3200" b="1" dirty="0">
                <a:solidFill>
                  <a:srgbClr val="FF0000"/>
                </a:solidFill>
              </a:rPr>
              <a:t> in </a:t>
            </a:r>
            <a:r>
              <a:rPr lang="it-IT" sz="3200" b="1" dirty="0" err="1">
                <a:solidFill>
                  <a:srgbClr val="FF0000"/>
                </a:solidFill>
              </a:rPr>
              <a:t>recent</a:t>
            </a:r>
            <a:r>
              <a:rPr lang="it-IT" sz="3200" b="1" dirty="0">
                <a:solidFill>
                  <a:srgbClr val="FF0000"/>
                </a:solidFill>
              </a:rPr>
              <a:t> history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79685" y="912986"/>
            <a:ext cx="113925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1610</a:t>
            </a:r>
            <a:r>
              <a:rPr lang="it-IT" sz="2400" dirty="0"/>
              <a:t> Galileo Galilei </a:t>
            </a:r>
            <a:r>
              <a:rPr lang="it-IT" sz="2400" dirty="0" err="1"/>
              <a:t>observes</a:t>
            </a:r>
            <a:r>
              <a:rPr lang="it-IT" sz="2400" dirty="0"/>
              <a:t> </a:t>
            </a:r>
            <a:r>
              <a:rPr lang="it-IT" sz="2400" dirty="0" err="1"/>
              <a:t>sunspots</a:t>
            </a:r>
            <a:r>
              <a:rPr lang="it-IT" sz="2400" dirty="0"/>
              <a:t> and </a:t>
            </a:r>
            <a:r>
              <a:rPr lang="it-IT" sz="2400" dirty="0" err="1"/>
              <a:t>determines</a:t>
            </a:r>
            <a:r>
              <a:rPr lang="it-IT" sz="2400" dirty="0"/>
              <a:t> the </a:t>
            </a:r>
            <a:r>
              <a:rPr lang="it-IT" sz="2400" dirty="0" err="1"/>
              <a:t>rotational</a:t>
            </a:r>
            <a:r>
              <a:rPr lang="it-IT" sz="2400" dirty="0"/>
              <a:t> </a:t>
            </a:r>
            <a:r>
              <a:rPr lang="it-IT" sz="2400" dirty="0" err="1"/>
              <a:t>velocity</a:t>
            </a:r>
            <a:r>
              <a:rPr lang="it-IT" sz="2400" dirty="0"/>
              <a:t>: 1st </a:t>
            </a:r>
            <a:r>
              <a:rPr lang="it-IT" sz="2400" dirty="0" err="1"/>
              <a:t>experimental</a:t>
            </a:r>
            <a:r>
              <a:rPr lang="it-IT" sz="2400" dirty="0"/>
              <a:t>  study of the Sun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/>
              <a:t>William </a:t>
            </a:r>
            <a:r>
              <a:rPr lang="it-IT" sz="2400" dirty="0" err="1"/>
              <a:t>Herschel</a:t>
            </a:r>
            <a:r>
              <a:rPr lang="it-IT" sz="2400" dirty="0"/>
              <a:t> (1738-1822) </a:t>
            </a:r>
            <a:r>
              <a:rPr lang="it-IT" sz="2400" dirty="0" err="1"/>
              <a:t>believes</a:t>
            </a:r>
            <a:r>
              <a:rPr lang="it-IT" sz="2400" dirty="0"/>
              <a:t> the </a:t>
            </a:r>
            <a:r>
              <a:rPr lang="it-IT" sz="2400" dirty="0" err="1"/>
              <a:t>Sun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a </a:t>
            </a:r>
            <a:r>
              <a:rPr lang="it-IT" sz="2400" dirty="0" err="1"/>
              <a:t>solid</a:t>
            </a:r>
            <a:r>
              <a:rPr lang="it-IT" sz="2400" dirty="0"/>
              <a:t> </a:t>
            </a:r>
            <a:r>
              <a:rPr lang="it-IT" sz="2400" dirty="0" err="1"/>
              <a:t>surface</a:t>
            </a:r>
            <a:r>
              <a:rPr lang="it-IT" sz="2400" dirty="0"/>
              <a:t> with a </a:t>
            </a:r>
            <a:r>
              <a:rPr lang="it-IT" sz="2400" dirty="0" err="1"/>
              <a:t>shining</a:t>
            </a:r>
            <a:r>
              <a:rPr lang="it-IT" sz="2400" dirty="0"/>
              <a:t> </a:t>
            </a:r>
            <a:r>
              <a:rPr lang="it-IT" sz="2400" dirty="0" err="1"/>
              <a:t>atmosphere</a:t>
            </a:r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b="1" dirty="0"/>
              <a:t>1862</a:t>
            </a:r>
            <a:r>
              <a:rPr lang="it-IT" sz="2400" dirty="0"/>
              <a:t>, Hermann von </a:t>
            </a:r>
            <a:r>
              <a:rPr lang="it-IT" sz="2400" dirty="0" err="1"/>
              <a:t>Helmholtz</a:t>
            </a:r>
            <a:r>
              <a:rPr lang="it-IT" sz="2400" dirty="0"/>
              <a:t> </a:t>
            </a:r>
            <a:r>
              <a:rPr lang="it-IT" sz="2400" dirty="0" err="1"/>
              <a:t>proposes</a:t>
            </a:r>
            <a:r>
              <a:rPr lang="it-IT" sz="2400" dirty="0"/>
              <a:t> the </a:t>
            </a:r>
            <a:r>
              <a:rPr lang="it-IT" sz="2400" dirty="0" err="1"/>
              <a:t>energy</a:t>
            </a:r>
            <a:r>
              <a:rPr lang="it-IT" sz="2400" dirty="0"/>
              <a:t> of the </a:t>
            </a:r>
            <a:r>
              <a:rPr lang="it-IT" sz="2400" dirty="0" err="1"/>
              <a:t>Sun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due to </a:t>
            </a:r>
            <a:r>
              <a:rPr lang="it-IT" sz="2400" dirty="0" err="1"/>
              <a:t>gravitation</a:t>
            </a:r>
            <a:r>
              <a:rPr lang="it-IT" sz="2400" dirty="0"/>
              <a:t> and </a:t>
            </a:r>
            <a:r>
              <a:rPr lang="it-IT" sz="2400" dirty="0" err="1"/>
              <a:t>makes</a:t>
            </a:r>
            <a:r>
              <a:rPr lang="it-IT" sz="2400" dirty="0"/>
              <a:t> an </a:t>
            </a:r>
            <a:r>
              <a:rPr lang="it-IT" sz="2400" dirty="0" err="1"/>
              <a:t>estimation</a:t>
            </a:r>
            <a:r>
              <a:rPr lang="it-IT" sz="2400" dirty="0"/>
              <a:t> for the </a:t>
            </a:r>
            <a:r>
              <a:rPr lang="it-IT" sz="2400" dirty="0" err="1"/>
              <a:t>age</a:t>
            </a:r>
            <a:r>
              <a:rPr lang="it-IT" sz="2400" dirty="0"/>
              <a:t> of 20×10</a:t>
            </a:r>
            <a:r>
              <a:rPr lang="it-IT" sz="2400" baseline="30000" dirty="0"/>
              <a:t>6</a:t>
            </a:r>
            <a:r>
              <a:rPr lang="it-IT" sz="2400" dirty="0"/>
              <a:t> </a:t>
            </a:r>
            <a:r>
              <a:rPr lang="it-IT" sz="2400" dirty="0" err="1"/>
              <a:t>years</a:t>
            </a:r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b="1" dirty="0"/>
              <a:t>1868</a:t>
            </a:r>
            <a:r>
              <a:rPr lang="it-IT" sz="2400" dirty="0"/>
              <a:t>, Jules </a:t>
            </a:r>
            <a:r>
              <a:rPr lang="it-IT" sz="2400" dirty="0" err="1"/>
              <a:t>Janssen</a:t>
            </a:r>
            <a:r>
              <a:rPr lang="it-IT" sz="2400" dirty="0"/>
              <a:t> and Joseph N. </a:t>
            </a:r>
            <a:r>
              <a:rPr lang="it-IT" sz="2400" dirty="0" err="1"/>
              <a:t>Lockyer</a:t>
            </a:r>
            <a:r>
              <a:rPr lang="it-IT" sz="2400" dirty="0"/>
              <a:t>, </a:t>
            </a:r>
            <a:r>
              <a:rPr lang="it-IT" sz="2400" b="0" i="0" u="none" strike="noStrike" dirty="0" err="1">
                <a:solidFill>
                  <a:srgbClr val="1B1E25"/>
                </a:solidFill>
                <a:effectLst/>
                <a:latin typeface="-apple-system"/>
              </a:rPr>
              <a:t>independently</a:t>
            </a:r>
            <a:r>
              <a:rPr lang="it-IT" sz="2400" dirty="0"/>
              <a:t>, </a:t>
            </a:r>
            <a:r>
              <a:rPr lang="it-IT" sz="2400" dirty="0" err="1"/>
              <a:t>discover</a:t>
            </a:r>
            <a:r>
              <a:rPr lang="it-IT" sz="2400" dirty="0"/>
              <a:t> a new </a:t>
            </a:r>
            <a:r>
              <a:rPr lang="it-IT" sz="2400" dirty="0" err="1"/>
              <a:t>element</a:t>
            </a:r>
            <a:r>
              <a:rPr lang="it-IT" sz="2400" dirty="0"/>
              <a:t> on the </a:t>
            </a:r>
            <a:r>
              <a:rPr lang="it-IT" sz="2400" dirty="0" err="1"/>
              <a:t>surface</a:t>
            </a:r>
            <a:r>
              <a:rPr lang="it-IT" sz="2400" dirty="0"/>
              <a:t> of the </a:t>
            </a:r>
            <a:r>
              <a:rPr lang="it-IT" sz="2400" dirty="0" err="1"/>
              <a:t>Sun</a:t>
            </a:r>
            <a:r>
              <a:rPr lang="it-IT" sz="2400" dirty="0"/>
              <a:t>. </a:t>
            </a:r>
            <a:r>
              <a:rPr lang="it-IT" sz="2400" dirty="0" err="1"/>
              <a:t>Lockyer</a:t>
            </a:r>
            <a:r>
              <a:rPr lang="it-IT" sz="2400" dirty="0"/>
              <a:t> </a:t>
            </a:r>
            <a:r>
              <a:rPr lang="it-IT" sz="2400" dirty="0" err="1"/>
              <a:t>names</a:t>
            </a:r>
            <a:r>
              <a:rPr lang="it-IT" sz="2400" dirty="0"/>
              <a:t>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helium</a:t>
            </a:r>
            <a:r>
              <a:rPr lang="it-IT" sz="2400" dirty="0"/>
              <a:t> </a:t>
            </a:r>
            <a:r>
              <a:rPr lang="it-IT" sz="2400" dirty="0" err="1"/>
              <a:t>after</a:t>
            </a:r>
            <a:r>
              <a:rPr lang="it-IT" sz="2400" dirty="0"/>
              <a:t> </a:t>
            </a:r>
            <a:r>
              <a:rPr lang="it-IT" sz="2400" dirty="0" err="1"/>
              <a:t>Helios</a:t>
            </a:r>
            <a:r>
              <a:rPr lang="it-IT" sz="2400" dirty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it-IT" sz="2400" b="1" dirty="0"/>
              <a:t>1905</a:t>
            </a:r>
            <a:r>
              <a:rPr lang="it-IT" sz="2400" dirty="0"/>
              <a:t>, Einstein E = mc</a:t>
            </a:r>
            <a:r>
              <a:rPr lang="it-IT" sz="2400" baseline="30000" dirty="0"/>
              <a:t>2</a:t>
            </a:r>
            <a:endParaRPr lang="it-IT" sz="2400" b="1" dirty="0"/>
          </a:p>
          <a:p>
            <a:pPr marL="342900" indent="-342900">
              <a:buFont typeface="Arial"/>
              <a:buChar char="•"/>
            </a:pPr>
            <a:r>
              <a:rPr lang="it-IT" sz="2400" b="1" dirty="0"/>
              <a:t>1920</a:t>
            </a:r>
            <a:r>
              <a:rPr lang="it-IT" sz="2400" dirty="0"/>
              <a:t>, Arthur </a:t>
            </a:r>
            <a:r>
              <a:rPr lang="it-IT" sz="2400" dirty="0" err="1"/>
              <a:t>Eddington</a:t>
            </a:r>
            <a:r>
              <a:rPr lang="it-IT" sz="2400" dirty="0"/>
              <a:t> </a:t>
            </a:r>
            <a:r>
              <a:rPr lang="it-IT" sz="2400" dirty="0" err="1"/>
              <a:t>proposes</a:t>
            </a:r>
            <a:r>
              <a:rPr lang="it-IT" sz="2400" dirty="0"/>
              <a:t> </a:t>
            </a:r>
            <a:r>
              <a:rPr lang="it-IT" sz="2400" dirty="0" err="1"/>
              <a:t>hydrogen</a:t>
            </a:r>
            <a:r>
              <a:rPr lang="it-IT" sz="2400" dirty="0"/>
              <a:t> to </a:t>
            </a:r>
            <a:r>
              <a:rPr lang="it-IT" sz="2400" dirty="0" err="1"/>
              <a:t>helium</a:t>
            </a:r>
            <a:r>
              <a:rPr lang="it-IT" sz="2400" dirty="0"/>
              <a:t> fusion </a:t>
            </a:r>
            <a:r>
              <a:rPr lang="it-IT" sz="2400" dirty="0" err="1"/>
              <a:t>as</a:t>
            </a:r>
            <a:r>
              <a:rPr lang="it-IT" sz="2400" dirty="0"/>
              <a:t> the </a:t>
            </a:r>
            <a:r>
              <a:rPr lang="it-IT" sz="2400" dirty="0" err="1"/>
              <a:t>main</a:t>
            </a:r>
            <a:r>
              <a:rPr lang="it-IT" sz="2400" dirty="0"/>
              <a:t> source of </a:t>
            </a:r>
            <a:r>
              <a:rPr lang="it-IT" sz="2400" dirty="0" err="1"/>
              <a:t>energy</a:t>
            </a:r>
            <a:r>
              <a:rPr lang="it-IT" sz="2400" dirty="0"/>
              <a:t> in the </a:t>
            </a:r>
            <a:r>
              <a:rPr lang="it-IT" sz="2400" dirty="0" err="1"/>
              <a:t>Sun</a:t>
            </a:r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b="1" dirty="0"/>
              <a:t>1928</a:t>
            </a:r>
            <a:r>
              <a:rPr lang="it-IT" sz="2400" dirty="0"/>
              <a:t>, George </a:t>
            </a:r>
            <a:r>
              <a:rPr lang="it-IT" sz="2400" dirty="0" err="1"/>
              <a:t>Gamow</a:t>
            </a:r>
            <a:r>
              <a:rPr lang="it-IT" sz="2400" dirty="0"/>
              <a:t> </a:t>
            </a:r>
            <a:r>
              <a:rPr lang="it-IT" sz="2400" dirty="0" err="1"/>
              <a:t>proposes</a:t>
            </a:r>
            <a:r>
              <a:rPr lang="it-IT" sz="2400" dirty="0"/>
              <a:t> the </a:t>
            </a:r>
            <a:r>
              <a:rPr lang="it-IT" sz="2400" dirty="0" err="1"/>
              <a:t>tunneling</a:t>
            </a:r>
            <a:r>
              <a:rPr lang="it-IT" sz="2400" dirty="0"/>
              <a:t> </a:t>
            </a:r>
            <a:r>
              <a:rPr lang="it-IT" sz="2400" dirty="0" err="1"/>
              <a:t>effect</a:t>
            </a:r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b="1" dirty="0"/>
              <a:t>1938</a:t>
            </a:r>
            <a:r>
              <a:rPr lang="it-IT" sz="2400" dirty="0"/>
              <a:t>, Hans </a:t>
            </a:r>
            <a:r>
              <a:rPr lang="it-IT" sz="2400" dirty="0" err="1"/>
              <a:t>Bethe</a:t>
            </a:r>
            <a:r>
              <a:rPr lang="it-IT" sz="2400" dirty="0"/>
              <a:t> in “</a:t>
            </a:r>
            <a:r>
              <a:rPr lang="it-IT" sz="2400" i="1" dirty="0"/>
              <a:t>Energy production in </a:t>
            </a:r>
            <a:r>
              <a:rPr lang="it-IT" sz="2400" i="1" dirty="0" err="1"/>
              <a:t>stars</a:t>
            </a:r>
            <a:r>
              <a:rPr lang="it-IT" sz="2400" dirty="0"/>
              <a:t>” </a:t>
            </a:r>
            <a:r>
              <a:rPr lang="it-IT" sz="2400" dirty="0" err="1"/>
              <a:t>proposes</a:t>
            </a:r>
            <a:r>
              <a:rPr lang="it-IT" sz="2400" dirty="0"/>
              <a:t> the </a:t>
            </a:r>
            <a:r>
              <a:rPr lang="it-IT" sz="2400" b="1" dirty="0" err="1"/>
              <a:t>reaction</a:t>
            </a:r>
            <a:r>
              <a:rPr lang="it-IT" sz="2400" b="1" dirty="0"/>
              <a:t> </a:t>
            </a:r>
            <a:r>
              <a:rPr lang="it-IT" sz="2400" b="1" dirty="0" err="1"/>
              <a:t>chains</a:t>
            </a:r>
            <a:r>
              <a:rPr lang="it-IT" sz="2400" b="1" dirty="0"/>
              <a:t> </a:t>
            </a:r>
            <a:r>
              <a:rPr lang="it-IT" sz="2400" dirty="0"/>
              <a:t>to </a:t>
            </a:r>
            <a:r>
              <a:rPr lang="it-IT" sz="2400" dirty="0" err="1"/>
              <a:t>transform</a:t>
            </a:r>
            <a:r>
              <a:rPr lang="it-IT" sz="2400" dirty="0"/>
              <a:t> </a:t>
            </a:r>
            <a:r>
              <a:rPr lang="it-IT" sz="2400" dirty="0" err="1"/>
              <a:t>hydrogen</a:t>
            </a:r>
            <a:r>
              <a:rPr lang="it-IT" sz="2400" dirty="0"/>
              <a:t> </a:t>
            </a:r>
            <a:r>
              <a:rPr lang="it-IT" sz="2400" dirty="0" err="1"/>
              <a:t>into</a:t>
            </a:r>
            <a:r>
              <a:rPr lang="it-IT" sz="2400" dirty="0"/>
              <a:t> </a:t>
            </a:r>
            <a:r>
              <a:rPr lang="it-IT" sz="2400" dirty="0" err="1"/>
              <a:t>helium</a:t>
            </a:r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b="1" dirty="0"/>
              <a:t>1956</a:t>
            </a:r>
            <a:r>
              <a:rPr lang="it-IT" sz="2400" dirty="0"/>
              <a:t>, the </a:t>
            </a:r>
            <a:r>
              <a:rPr lang="it-IT" sz="2400" dirty="0" err="1"/>
              <a:t>age</a:t>
            </a:r>
            <a:r>
              <a:rPr lang="it-IT" sz="2400" dirty="0"/>
              <a:t> of the Earth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established</a:t>
            </a:r>
            <a:r>
              <a:rPr lang="it-IT" sz="2400" dirty="0"/>
              <a:t> to be (</a:t>
            </a:r>
            <a:r>
              <a:rPr lang="it-IT" sz="2400" dirty="0">
                <a:latin typeface="Arial"/>
                <a:cs typeface="Arial"/>
              </a:rPr>
              <a:t>4.55±0.07)</a:t>
            </a:r>
            <a:r>
              <a:rPr lang="it-IT" sz="2400" dirty="0"/>
              <a:t> ×10</a:t>
            </a:r>
            <a:r>
              <a:rPr lang="it-IT" sz="2400" baseline="30000" dirty="0"/>
              <a:t>9</a:t>
            </a:r>
            <a:r>
              <a:rPr lang="it-IT" sz="2400" dirty="0"/>
              <a:t> </a:t>
            </a:r>
            <a:r>
              <a:rPr lang="it-IT" sz="2400" dirty="0" err="1"/>
              <a:t>years</a:t>
            </a:r>
            <a:r>
              <a:rPr lang="it-IT" sz="2400" dirty="0"/>
              <a:t> and </a:t>
            </a:r>
            <a:r>
              <a:rPr lang="it-IT" sz="2400" dirty="0" err="1">
                <a:latin typeface="Symbol" pitchFamily="2" charset="2"/>
              </a:rPr>
              <a:t>n</a:t>
            </a:r>
            <a:r>
              <a:rPr lang="it-IT" sz="2400" dirty="0"/>
              <a:t> </a:t>
            </a:r>
            <a:r>
              <a:rPr lang="it-IT" sz="2400" dirty="0" err="1"/>
              <a:t>observed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3176456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5752" y="228600"/>
            <a:ext cx="8534400" cy="613266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Borexino</a:t>
            </a:r>
            <a:r>
              <a:rPr lang="it-IT" dirty="0"/>
              <a:t>: </a:t>
            </a:r>
            <a:r>
              <a:rPr lang="it-IT" dirty="0" err="1"/>
              <a:t>liquid</a:t>
            </a:r>
            <a:r>
              <a:rPr lang="it-IT" dirty="0"/>
              <a:t> </a:t>
            </a:r>
            <a:r>
              <a:rPr lang="it-IT" dirty="0" err="1"/>
              <a:t>scintillator</a:t>
            </a:r>
            <a:r>
              <a:rPr lang="it-IT" dirty="0"/>
              <a:t> </a:t>
            </a:r>
            <a:r>
              <a:rPr lang="it-IT" dirty="0" err="1"/>
              <a:t>filling</a:t>
            </a:r>
            <a:endParaRPr lang="it-IT" dirty="0"/>
          </a:p>
        </p:txBody>
      </p:sp>
      <p:pic>
        <p:nvPicPr>
          <p:cNvPr id="5" name="Immagine 4" descr="med-SSS_PC_full-c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013094"/>
            <a:ext cx="9144000" cy="584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761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BXsp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1" y="1371600"/>
            <a:ext cx="5895727" cy="49016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7772400" cy="8683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Borexino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Expected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Solar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Spectrum</a:t>
            </a:r>
            <a:r>
              <a:rPr lang="it-IT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92840" y="1383268"/>
            <a:ext cx="38651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it-IT" dirty="0" err="1"/>
              <a:t>pectrum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irreducible</a:t>
            </a:r>
            <a:r>
              <a:rPr lang="it-IT" dirty="0"/>
              <a:t> </a:t>
            </a:r>
            <a:r>
              <a:rPr lang="it-IT" dirty="0" err="1"/>
              <a:t>backgrounds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7F935E-EB79-EC4D-A2EF-EDD393298833}"/>
              </a:ext>
            </a:extLst>
          </p:cNvPr>
          <p:cNvSpPr txBox="1"/>
          <p:nvPr/>
        </p:nvSpPr>
        <p:spPr>
          <a:xfrm>
            <a:off x="4504472" y="4920735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baseline="30000" dirty="0"/>
              <a:t>14</a:t>
            </a:r>
            <a:r>
              <a:rPr lang="it-US" dirty="0"/>
              <a:t>C</a:t>
            </a:r>
            <a:endParaRPr lang="it-US" baseline="30000" dirty="0"/>
          </a:p>
        </p:txBody>
      </p:sp>
    </p:spTree>
    <p:extLst>
      <p:ext uri="{BB962C8B-B14F-4D97-AF65-F5344CB8AC3E}">
        <p14:creationId xmlns:p14="http://schemas.microsoft.com/office/powerpoint/2010/main" val="6908053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AE671C-DC28-1844-A656-41B9363BF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it-US" dirty="0"/>
              <a:t>Borexino radio-purity</a:t>
            </a:r>
          </a:p>
        </p:txBody>
      </p:sp>
      <p:graphicFrame>
        <p:nvGraphicFramePr>
          <p:cNvPr id="6" name="Tabella 6">
            <a:extLst>
              <a:ext uri="{FF2B5EF4-FFF2-40B4-BE49-F238E27FC236}">
                <a16:creationId xmlns:a16="http://schemas.microsoft.com/office/drawing/2014/main" id="{0E873F8B-912C-F54B-B717-CE45AB3E48D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91287" y="1865404"/>
          <a:ext cx="5987301" cy="443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963">
                  <a:extLst>
                    <a:ext uri="{9D8B030D-6E8A-4147-A177-3AD203B41FA5}">
                      <a16:colId xmlns:a16="http://schemas.microsoft.com/office/drawing/2014/main" val="2011923850"/>
                    </a:ext>
                  </a:extLst>
                </a:gridCol>
                <a:gridCol w="1192078">
                  <a:extLst>
                    <a:ext uri="{9D8B030D-6E8A-4147-A177-3AD203B41FA5}">
                      <a16:colId xmlns:a16="http://schemas.microsoft.com/office/drawing/2014/main" val="1716044125"/>
                    </a:ext>
                  </a:extLst>
                </a:gridCol>
                <a:gridCol w="1849355">
                  <a:extLst>
                    <a:ext uri="{9D8B030D-6E8A-4147-A177-3AD203B41FA5}">
                      <a16:colId xmlns:a16="http://schemas.microsoft.com/office/drawing/2014/main" val="1042184553"/>
                    </a:ext>
                  </a:extLst>
                </a:gridCol>
                <a:gridCol w="1801905">
                  <a:extLst>
                    <a:ext uri="{9D8B030D-6E8A-4147-A177-3AD203B41FA5}">
                      <a16:colId xmlns:a16="http://schemas.microsoft.com/office/drawing/2014/main" val="67879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Spec. in 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 filling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 </a:t>
                      </a:r>
                    </a:p>
                    <a:p>
                      <a:r>
                        <a:rPr lang="it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661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</a:t>
                      </a:r>
                      <a:r>
                        <a:rPr lang="it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it-US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US" sz="1600" b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10</a:t>
                      </a:r>
                      <a:r>
                        <a:rPr lang="it-US" sz="1600" b="0" baseline="300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</a:t>
                      </a:r>
                      <a:r>
                        <a:rPr lang="it-US" sz="1600" b="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g/g</a:t>
                      </a:r>
                      <a:endParaRPr lang="it-US" sz="1600" b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(5.3±0.3) 10</a:t>
                      </a:r>
                      <a:r>
                        <a:rPr lang="it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</a:t>
                      </a:r>
                      <a:r>
                        <a:rPr lang="it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g/g</a:t>
                      </a:r>
                      <a:endParaRPr lang="it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9.4 10</a:t>
                      </a:r>
                      <a:r>
                        <a:rPr lang="it-US" sz="1600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</a:t>
                      </a:r>
                      <a:r>
                        <a:rPr lang="it-US" sz="16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g/g</a:t>
                      </a:r>
                      <a:endParaRPr lang="it-US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084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</a:t>
                      </a:r>
                      <a:r>
                        <a:rPr lang="it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endParaRPr lang="it-US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US" sz="1600" b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10</a:t>
                      </a:r>
                      <a:r>
                        <a:rPr lang="it-US" sz="1600" b="0" baseline="300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</a:t>
                      </a:r>
                      <a:r>
                        <a:rPr lang="it-US" sz="1600" b="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g/g</a:t>
                      </a:r>
                      <a:endParaRPr lang="it-US" sz="1600" b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(3.8±0.8) 10</a:t>
                      </a:r>
                      <a:r>
                        <a:rPr lang="it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</a:t>
                      </a:r>
                      <a:r>
                        <a:rPr lang="it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g/g</a:t>
                      </a:r>
                      <a:endParaRPr lang="it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5.7 10</a:t>
                      </a:r>
                      <a:r>
                        <a:rPr lang="it-US" sz="1600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</a:t>
                      </a:r>
                      <a:r>
                        <a:rPr lang="it-US" sz="16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g/g</a:t>
                      </a:r>
                      <a:endParaRPr lang="it-US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292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it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C/</a:t>
                      </a:r>
                      <a:r>
                        <a:rPr lang="it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lang="it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it-US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US" sz="1600" b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10</a:t>
                      </a:r>
                      <a:r>
                        <a:rPr lang="it-US" sz="1600" b="0" baseline="300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</a:t>
                      </a:r>
                      <a:r>
                        <a:rPr lang="it-US" sz="1600" b="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it-US" sz="1600" b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(2.7±0.1) 10</a:t>
                      </a:r>
                      <a:r>
                        <a:rPr lang="it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</a:t>
                      </a:r>
                      <a:r>
                        <a:rPr lang="it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g/g</a:t>
                      </a:r>
                      <a:endParaRPr lang="it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it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669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r>
                        <a:rPr lang="it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it-US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US" sz="1600" b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10</a:t>
                      </a:r>
                      <a:r>
                        <a:rPr lang="it-US" sz="1600" b="0" baseline="300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</a:t>
                      </a:r>
                      <a:r>
                        <a:rPr lang="it-US" sz="1600" b="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g/g</a:t>
                      </a:r>
                      <a:endParaRPr lang="it-US" sz="1600" b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0.4 10</a:t>
                      </a:r>
                      <a:r>
                        <a:rPr lang="it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</a:t>
                      </a:r>
                      <a:r>
                        <a:rPr lang="it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g/g</a:t>
                      </a:r>
                      <a:endParaRPr lang="it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US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844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r>
                        <a:rPr lang="it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</a:t>
                      </a:r>
                      <a:endParaRPr lang="it-US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US" sz="1600" b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 1 cpd/100ton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30± 5 cpd/100ton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5 cpd/100ton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701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r>
                        <a:rPr lang="it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endParaRPr lang="it-US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US" sz="1600" b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 1 cpd/100ton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&lt;&lt; </a:t>
                      </a:r>
                      <a:r>
                        <a:rPr lang="it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r>
                        <a:rPr lang="it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</a:t>
                      </a:r>
                      <a:endParaRPr lang="it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&lt;&lt; </a:t>
                      </a:r>
                      <a:r>
                        <a:rPr lang="it-US" sz="1600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r>
                        <a:rPr lang="it-US" sz="16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</a:t>
                      </a:r>
                      <a:endParaRPr lang="it-US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720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  <a:r>
                        <a:rPr lang="it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</a:t>
                      </a:r>
                      <a:endParaRPr lang="it-US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it-US" sz="1600" b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specified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8000 cpd/100ton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it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150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  <a:r>
                        <a:rPr lang="it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</a:t>
                      </a:r>
                      <a:endParaRPr lang="it-US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US" sz="1600" b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specified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20-70 cpd/100ton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20±5 cpd/100ton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903331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DFAD0A52-6F47-E34A-9428-14EA69530B19}"/>
              </a:ext>
            </a:extLst>
          </p:cNvPr>
          <p:cNvSpPr txBox="1"/>
          <p:nvPr/>
        </p:nvSpPr>
        <p:spPr>
          <a:xfrm>
            <a:off x="8126506" y="2743201"/>
            <a:ext cx="22685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US" baseline="-25000" dirty="0">
                <a:latin typeface="Arial" panose="020B0604020202020204" pitchFamily="34" charset="0"/>
                <a:cs typeface="Arial" panose="020B0604020202020204" pitchFamily="34" charset="0"/>
              </a:rPr>
              <a:t>BX</a:t>
            </a:r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 ~ 40 cpd/100ton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it-US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Be ROI</a:t>
            </a:r>
          </a:p>
          <a:p>
            <a:endParaRPr lang="it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US" baseline="-25000" dirty="0">
                <a:latin typeface="Arial" panose="020B0604020202020204" pitchFamily="34" charset="0"/>
                <a:cs typeface="Arial" panose="020B0604020202020204" pitchFamily="34" charset="0"/>
              </a:rPr>
              <a:t>BX</a:t>
            </a:r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 ~ 5x10</a:t>
            </a:r>
            <a:r>
              <a:rPr lang="it-US" baseline="30000" dirty="0">
                <a:latin typeface="Arial" panose="020B0604020202020204" pitchFamily="34" charset="0"/>
                <a:cs typeface="Arial" panose="020B0604020202020204" pitchFamily="34" charset="0"/>
              </a:rPr>
              <a:t>-9</a:t>
            </a:r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 Bq/kg</a:t>
            </a:r>
          </a:p>
        </p:txBody>
      </p:sp>
      <p:sp>
        <p:nvSpPr>
          <p:cNvPr id="3" name="Freccia destra 2">
            <a:extLst>
              <a:ext uri="{FF2B5EF4-FFF2-40B4-BE49-F238E27FC236}">
                <a16:creationId xmlns:a16="http://schemas.microsoft.com/office/drawing/2014/main" id="{EA3CF77F-6754-146E-FFF9-5D2764833EEE}"/>
              </a:ext>
            </a:extLst>
          </p:cNvPr>
          <p:cNvSpPr/>
          <p:nvPr/>
        </p:nvSpPr>
        <p:spPr>
          <a:xfrm rot="10800000">
            <a:off x="8286750" y="5243513"/>
            <a:ext cx="1679701" cy="428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7144DB-6D92-2580-287F-88E113EAEF78}"/>
              </a:ext>
            </a:extLst>
          </p:cNvPr>
          <p:cNvSpPr txBox="1"/>
          <p:nvPr/>
        </p:nvSpPr>
        <p:spPr>
          <a:xfrm>
            <a:off x="10258425" y="5086350"/>
            <a:ext cx="82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sz="3600" dirty="0">
                <a:solidFill>
                  <a:srgbClr val="0070C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7412241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09" y="395559"/>
            <a:ext cx="10392240" cy="606688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E295B86-226F-CC93-CA3B-84719626D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613" y="4634035"/>
            <a:ext cx="2447472" cy="182840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EBC031D-DC69-6D00-2C11-391F902078A9}"/>
              </a:ext>
            </a:extLst>
          </p:cNvPr>
          <p:cNvSpPr txBox="1"/>
          <p:nvPr/>
        </p:nvSpPr>
        <p:spPr>
          <a:xfrm>
            <a:off x="9905999" y="4264703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</a:t>
            </a:r>
            <a:r>
              <a:rPr lang="it-US" dirty="0"/>
              <a:t>deal spectrum</a:t>
            </a:r>
          </a:p>
        </p:txBody>
      </p:sp>
    </p:spTree>
    <p:extLst>
      <p:ext uri="{BB962C8B-B14F-4D97-AF65-F5344CB8AC3E}">
        <p14:creationId xmlns:p14="http://schemas.microsoft.com/office/powerpoint/2010/main" val="1117691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816C12-596F-884E-3105-E5B0808DC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3411"/>
            <a:ext cx="10515600" cy="1325563"/>
          </a:xfrm>
        </p:spPr>
        <p:txBody>
          <a:bodyPr/>
          <a:lstStyle/>
          <a:p>
            <a:pPr algn="ctr"/>
            <a:r>
              <a:rPr lang="it-US" b="1" dirty="0"/>
              <a:t>How to deal with </a:t>
            </a:r>
            <a:r>
              <a:rPr lang="it-US" b="1" baseline="30000" dirty="0"/>
              <a:t>11</a:t>
            </a:r>
            <a:r>
              <a:rPr lang="it-US" b="1" dirty="0"/>
              <a:t>C and </a:t>
            </a:r>
            <a:r>
              <a:rPr lang="it-US" b="1" baseline="30000" dirty="0"/>
              <a:t>210</a:t>
            </a:r>
            <a:r>
              <a:rPr lang="it-US" b="1" dirty="0"/>
              <a:t>Po ?</a:t>
            </a:r>
          </a:p>
        </p:txBody>
      </p:sp>
    </p:spTree>
    <p:extLst>
      <p:ext uri="{BB962C8B-B14F-4D97-AF65-F5344CB8AC3E}">
        <p14:creationId xmlns:p14="http://schemas.microsoft.com/office/powerpoint/2010/main" val="37642930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314" y="0"/>
            <a:ext cx="9886639" cy="6857999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4508"/>
              </p:ext>
            </p:extLst>
          </p:nvPr>
        </p:nvGraphicFramePr>
        <p:xfrm>
          <a:off x="8829400" y="1746421"/>
          <a:ext cx="1308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08100" imgH="228600" progId="Equation.3">
                  <p:embed/>
                </p:oleObj>
              </mc:Choice>
              <mc:Fallback>
                <p:oleObj name="Equation" r:id="rId3" imgW="1308100" imgH="2286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29400" y="1746421"/>
                        <a:ext cx="13081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44715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Remove </a:t>
            </a:r>
            <a:r>
              <a:rPr lang="en-US" sz="4000" baseline="30000" dirty="0">
                <a:solidFill>
                  <a:srgbClr val="FFFFFF"/>
                </a:solidFill>
              </a:rPr>
              <a:t>11</a:t>
            </a:r>
            <a:r>
              <a:rPr lang="en-US" sz="4000" dirty="0">
                <a:solidFill>
                  <a:srgbClr val="FFFFFF"/>
                </a:solidFill>
              </a:rPr>
              <a:t>C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E1A6A20-3787-864C-B8C9-FBFDF335B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2494416"/>
            <a:ext cx="5131088" cy="33716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65" y="2443911"/>
            <a:ext cx="5131087" cy="354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512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824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Multivariate fit example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429" y="1905001"/>
            <a:ext cx="8655459" cy="385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172" y="4483953"/>
            <a:ext cx="4191000" cy="178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941" y="4510090"/>
            <a:ext cx="4101896" cy="173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6601" y="168837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L(</a:t>
            </a:r>
            <a:r>
              <a:rPr lang="en-US" baseline="30000" dirty="0"/>
              <a:t>11</a:t>
            </a:r>
            <a:r>
              <a:rPr lang="en-US" dirty="0"/>
              <a:t>C</a:t>
            </a:r>
            <a:r>
              <a:rPr lang="en-US" baseline="-25000" dirty="0"/>
              <a:t>sub</a:t>
            </a:r>
            <a:r>
              <a:rPr lang="en-US" dirty="0"/>
              <a:t>) 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618366" y="1659934"/>
            <a:ext cx="100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L(</a:t>
            </a:r>
            <a:r>
              <a:rPr lang="en-US" baseline="30000" dirty="0"/>
              <a:t>11</a:t>
            </a:r>
            <a:r>
              <a:rPr lang="en-US" dirty="0"/>
              <a:t>C</a:t>
            </a:r>
            <a:r>
              <a:rPr lang="en-US" baseline="-25000" dirty="0"/>
              <a:t>tag</a:t>
            </a:r>
            <a:r>
              <a:rPr lang="en-US" dirty="0"/>
              <a:t>) 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067259" y="6243918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L(Rad) 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641289" y="6236716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L(PS)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5618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8C299C-71A1-244B-9C20-F4DC53C34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26" y="207281"/>
            <a:ext cx="8085044" cy="1325563"/>
          </a:xfrm>
        </p:spPr>
        <p:txBody>
          <a:bodyPr>
            <a:normAutofit/>
          </a:bodyPr>
          <a:lstStyle/>
          <a:p>
            <a:r>
              <a:rPr lang="it-US" sz="3600" b="1" dirty="0">
                <a:latin typeface="Arial" panose="020B0604020202020204" pitchFamily="34" charset="0"/>
                <a:cs typeface="Arial" panose="020B0604020202020204" pitchFamily="34" charset="0"/>
              </a:rPr>
              <a:t>Solar Neutrinos Survival Probability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330B83F-6DC4-3149-8887-2179154A2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07" y="1769611"/>
            <a:ext cx="6408700" cy="374896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B4D307-FFCD-034C-B459-3BB59EEB6501}"/>
              </a:ext>
            </a:extLst>
          </p:cNvPr>
          <p:cNvSpPr txBox="1"/>
          <p:nvPr/>
        </p:nvSpPr>
        <p:spPr>
          <a:xfrm>
            <a:off x="4765834" y="5773270"/>
            <a:ext cx="6583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With Borexino data probes vacuum-matter transition at 98% CL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4E37CA9F-7A6C-3244-BC0E-D6CE288F61BD}"/>
                  </a:ext>
                </a:extLst>
              </p:cNvPr>
              <p:cNvSpPr txBox="1"/>
              <p:nvPr/>
            </p:nvSpPr>
            <p:spPr>
              <a:xfrm>
                <a:off x="354093" y="2241176"/>
                <a:ext cx="49977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~ 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𝑒𝑒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𝑒𝑒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it-US" sz="24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4E37CA9F-7A6C-3244-BC0E-D6CE288F6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93" y="2241176"/>
                <a:ext cx="4997782" cy="461665"/>
              </a:xfrm>
              <a:prstGeom prst="rect">
                <a:avLst/>
              </a:prstGeom>
              <a:blipFill>
                <a:blip r:embed="rId3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07065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88263A24-0C1F-4677-B43C-4AE14E276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76A755B-83CA-216C-3852-7A9B512C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05575"/>
            <a:ext cx="5001768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Solar neutrinos and neutrino oscillations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testo, schermata, diagramma&#10;&#10;Descrizione generata automaticamente">
            <a:extLst>
              <a:ext uri="{FF2B5EF4-FFF2-40B4-BE49-F238E27FC236}">
                <a16:creationId xmlns:a16="http://schemas.microsoft.com/office/drawing/2014/main" id="{C9FA2C1D-47CF-D0D1-C1F4-409B00A4E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2" y="2079116"/>
            <a:ext cx="4476488" cy="4586795"/>
          </a:xfrm>
          <a:prstGeom prst="rect">
            <a:avLst/>
          </a:prstGeom>
        </p:spPr>
      </p:pic>
      <p:pic>
        <p:nvPicPr>
          <p:cNvPr id="4" name="Immagine 3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075E38BB-E3C7-92AF-5052-6C2A52670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573" y="2197169"/>
            <a:ext cx="5772496" cy="422835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1AECC26-2A5B-E5F9-93FA-8B97184F8787}"/>
              </a:ext>
            </a:extLst>
          </p:cNvPr>
          <p:cNvSpPr txBox="1"/>
          <p:nvPr/>
        </p:nvSpPr>
        <p:spPr>
          <a:xfrm>
            <a:off x="7000875" y="3429000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B050"/>
                </a:solidFill>
              </a:rPr>
              <a:t>S</a:t>
            </a:r>
            <a:r>
              <a:rPr lang="it-US" dirty="0">
                <a:solidFill>
                  <a:srgbClr val="00B050"/>
                </a:solidFill>
              </a:rPr>
              <a:t>olar neutrinos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B80E3B3E-8ED6-91F8-C4AD-091A69D72D98}"/>
              </a:ext>
            </a:extLst>
          </p:cNvPr>
          <p:cNvCxnSpPr/>
          <p:nvPr/>
        </p:nvCxnSpPr>
        <p:spPr>
          <a:xfrm>
            <a:off x="8086725" y="3798332"/>
            <a:ext cx="642938" cy="316468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39AA0CD-005E-B7AE-29FA-43AB517F86BF}"/>
              </a:ext>
            </a:extLst>
          </p:cNvPr>
          <p:cNvSpPr txBox="1"/>
          <p:nvPr/>
        </p:nvSpPr>
        <p:spPr>
          <a:xfrm>
            <a:off x="9886950" y="3314700"/>
            <a:ext cx="111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dirty="0">
                <a:solidFill>
                  <a:srgbClr val="00B0F0"/>
                </a:solidFill>
              </a:rPr>
              <a:t>KamLAND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7181A975-8AD0-FB60-7C29-37188E2F14DE}"/>
              </a:ext>
            </a:extLst>
          </p:cNvPr>
          <p:cNvCxnSpPr/>
          <p:nvPr/>
        </p:nvCxnSpPr>
        <p:spPr>
          <a:xfrm flipH="1">
            <a:off x="10025020" y="3684032"/>
            <a:ext cx="261980" cy="688481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016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AE5CB6A-C638-1441-BF07-C59E04FE7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4071693" cy="1719072"/>
          </a:xfrm>
        </p:spPr>
        <p:txBody>
          <a:bodyPr anchor="b">
            <a:normAutofit/>
          </a:bodyPr>
          <a:lstStyle/>
          <a:p>
            <a:r>
              <a:rPr lang="it-US" sz="5400" b="1" dirty="0">
                <a:solidFill>
                  <a:srgbClr val="FF0000"/>
                </a:solidFill>
              </a:rPr>
              <a:t>The pp-chain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AE980A-A7B5-894E-97C1-810DEF00E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lnSpcReduction="10000"/>
          </a:bodyPr>
          <a:lstStyle/>
          <a:p>
            <a:r>
              <a:rPr lang="it-US" sz="1700" dirty="0"/>
              <a:t>3 different terminations</a:t>
            </a:r>
          </a:p>
          <a:p>
            <a:r>
              <a:rPr lang="it-US" sz="1700" dirty="0"/>
              <a:t>26.2 MeV effective thermal energy/termination (pp-I)</a:t>
            </a:r>
          </a:p>
          <a:p>
            <a:r>
              <a:rPr lang="it-US" sz="1700" dirty="0"/>
              <a:t>9.2x10</a:t>
            </a:r>
            <a:r>
              <a:rPr lang="it-US" sz="1700" baseline="30000" dirty="0"/>
              <a:t>37 </a:t>
            </a:r>
            <a:r>
              <a:rPr lang="it-US" sz="1700" dirty="0"/>
              <a:t>hydrogen/sec</a:t>
            </a:r>
          </a:p>
          <a:p>
            <a:r>
              <a:rPr lang="it-US" sz="1700" dirty="0"/>
              <a:t>612x10</a:t>
            </a:r>
            <a:r>
              <a:rPr lang="it-US" sz="1700" baseline="30000" dirty="0"/>
              <a:t>6</a:t>
            </a:r>
            <a:r>
              <a:rPr lang="it-US" sz="1700" dirty="0"/>
              <a:t> ton/sec of H into He</a:t>
            </a:r>
          </a:p>
          <a:p>
            <a:r>
              <a:rPr lang="it-US" sz="1700" dirty="0"/>
              <a:t>assuming 10% of solar mass involved in energy production: </a:t>
            </a:r>
            <a:r>
              <a:rPr lang="it-US" sz="1700" b="1" dirty="0"/>
              <a:t>timescale ~ 10</a:t>
            </a:r>
            <a:r>
              <a:rPr lang="it-US" sz="1700" b="1" baseline="30000" dirty="0"/>
              <a:t>10</a:t>
            </a:r>
            <a:r>
              <a:rPr lang="it-US" sz="1700" b="1" dirty="0"/>
              <a:t> years</a:t>
            </a:r>
          </a:p>
          <a:p>
            <a:pPr>
              <a:buClr>
                <a:schemeClr val="tx1"/>
              </a:buClr>
            </a:pPr>
            <a:r>
              <a:rPr lang="it-IT" sz="1700" dirty="0"/>
              <a:t>D</a:t>
            </a:r>
            <a:r>
              <a:rPr lang="it-US" sz="1700" dirty="0"/>
              <a:t>ominant in 1</a:t>
            </a:r>
            <a:r>
              <a:rPr lang="it-US" sz="1700" baseline="30000" dirty="0"/>
              <a:t>st</a:t>
            </a:r>
            <a:r>
              <a:rPr lang="it-US" sz="1700" dirty="0"/>
              <a:t> generation stars</a:t>
            </a:r>
          </a:p>
          <a:p>
            <a:pPr>
              <a:buClr>
                <a:schemeClr val="tx1"/>
              </a:buClr>
            </a:pPr>
            <a:r>
              <a:rPr lang="it-US" sz="1700" dirty="0"/>
              <a:t>2</a:t>
            </a:r>
            <a:r>
              <a:rPr lang="it-US" sz="1700" baseline="30000" dirty="0"/>
              <a:t>nd</a:t>
            </a:r>
            <a:r>
              <a:rPr lang="it-US" sz="1700" dirty="0"/>
              <a:t> generation stars might have a different mechanism at work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BD4473-39D9-1A4E-8956-4E317C81D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896" y="640080"/>
            <a:ext cx="599452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6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D3EE635F-9E8A-2C39-2BC3-A4A8D5FB0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challeng to probe 1% </a:t>
            </a:r>
            <a:br>
              <a:rPr lang="en-US" sz="5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 Sun’s energy production</a:t>
            </a:r>
          </a:p>
        </p:txBody>
      </p:sp>
    </p:spTree>
    <p:extLst>
      <p:ext uri="{BB962C8B-B14F-4D97-AF65-F5344CB8AC3E}">
        <p14:creationId xmlns:p14="http://schemas.microsoft.com/office/powerpoint/2010/main" val="38901483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AF3EE6-F2E6-E945-8805-853CE63FE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it-US" b="1" dirty="0">
                <a:solidFill>
                  <a:srgbClr val="FF0000"/>
                </a:solidFill>
              </a:rPr>
              <a:t>Background in Borexino from nylon vessel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13DDDDC-A099-FB4B-9E22-BB5931FED489}"/>
              </a:ext>
            </a:extLst>
          </p:cNvPr>
          <p:cNvSpPr txBox="1"/>
          <p:nvPr/>
        </p:nvSpPr>
        <p:spPr>
          <a:xfrm>
            <a:off x="844463" y="4812233"/>
            <a:ext cx="5431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US" b="1" dirty="0">
                <a:latin typeface="Arial" panose="020B0604020202020204" pitchFamily="34" charset="0"/>
                <a:cs typeface="Arial" panose="020B0604020202020204" pitchFamily="34" charset="0"/>
              </a:rPr>
              <a:t>onvective currents </a:t>
            </a:r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can carry radioactive isotopes from the nylon vessel into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he Fiducial Mass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21204B3-F64C-2D45-85FD-68148151A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48" y="2684752"/>
            <a:ext cx="4299575" cy="356918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EEE98B0-60C4-D247-A244-63ECD604426F}"/>
              </a:ext>
            </a:extLst>
          </p:cNvPr>
          <p:cNvSpPr txBox="1"/>
          <p:nvPr/>
        </p:nvSpPr>
        <p:spPr>
          <a:xfrm>
            <a:off x="1050321" y="1659004"/>
            <a:ext cx="48269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ylon vessel has ppt level of U, Th</a:t>
            </a:r>
          </a:p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lus out-of-equilibrium </a:t>
            </a:r>
            <a:r>
              <a:rPr lang="it-US" baseline="300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Pb and surface</a:t>
            </a:r>
          </a:p>
          <a:p>
            <a:r>
              <a:rPr lang="it-US" baseline="300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Po contamination</a:t>
            </a:r>
          </a:p>
          <a:p>
            <a:endParaRPr lang="it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Some isotopes can leach off the surface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nd move to the FM</a:t>
            </a:r>
          </a:p>
          <a:p>
            <a:endParaRPr lang="it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US" baseline="300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Po in LS has two components:</a:t>
            </a:r>
          </a:p>
          <a:p>
            <a:pPr marL="800100" lvl="1" indent="-342900">
              <a:buAutoNum type="arabicPeriod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ntrinsic (supported by </a:t>
            </a:r>
            <a:r>
              <a:rPr lang="it-US" baseline="300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Pb)</a:t>
            </a:r>
          </a:p>
          <a:p>
            <a:pPr marL="800100" lvl="1" indent="-342900">
              <a:buAutoNum type="arabicPeriod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ue to convection</a:t>
            </a:r>
          </a:p>
          <a:p>
            <a:pPr marL="800100" lvl="1" indent="-342900">
              <a:buAutoNum type="arabicPeriod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US" dirty="0">
                <a:latin typeface="Arial" panose="020B0604020202020204" pitchFamily="34" charset="0"/>
                <a:cs typeface="Arial" panose="020B0604020202020204" pitchFamily="34" charset="0"/>
              </a:rPr>
              <a:t>iffusion length is order of 20 cm</a:t>
            </a:r>
          </a:p>
        </p:txBody>
      </p:sp>
      <p:sp>
        <p:nvSpPr>
          <p:cNvPr id="9" name="Freccia giù 8">
            <a:extLst>
              <a:ext uri="{FF2B5EF4-FFF2-40B4-BE49-F238E27FC236}">
                <a16:creationId xmlns:a16="http://schemas.microsoft.com/office/drawing/2014/main" id="{7DE9B443-C32F-934B-94E6-4B8EA9D95018}"/>
              </a:ext>
            </a:extLst>
          </p:cNvPr>
          <p:cNvSpPr/>
          <p:nvPr/>
        </p:nvSpPr>
        <p:spPr>
          <a:xfrm rot="16200000">
            <a:off x="7400366" y="4035253"/>
            <a:ext cx="336176" cy="532003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53C486F-306F-1C42-94A3-71C57B7D4D5F}"/>
              </a:ext>
            </a:extLst>
          </p:cNvPr>
          <p:cNvSpPr txBox="1"/>
          <p:nvPr/>
        </p:nvSpPr>
        <p:spPr>
          <a:xfrm>
            <a:off x="7302452" y="3875003"/>
            <a:ext cx="655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baseline="30000" dirty="0"/>
              <a:t>210</a:t>
            </a:r>
            <a:r>
              <a:rPr lang="it-US" dirty="0"/>
              <a:t>Po</a:t>
            </a:r>
            <a:endParaRPr lang="it-US" baseline="300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23D1D84-E10A-8D4F-874D-D98569721EFA}"/>
              </a:ext>
            </a:extLst>
          </p:cNvPr>
          <p:cNvSpPr txBox="1"/>
          <p:nvPr/>
        </p:nvSpPr>
        <p:spPr>
          <a:xfrm>
            <a:off x="7957889" y="3905781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it-US" sz="16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</a:t>
            </a:r>
            <a:endParaRPr lang="it-US" sz="16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5F3C7F1-9890-0C45-8908-C6C07E727391}"/>
              </a:ext>
            </a:extLst>
          </p:cNvPr>
          <p:cNvSpPr txBox="1"/>
          <p:nvPr/>
        </p:nvSpPr>
        <p:spPr>
          <a:xfrm>
            <a:off x="7910075" y="4259716"/>
            <a:ext cx="82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it-US" sz="16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</a:t>
            </a:r>
            <a:endParaRPr lang="it-US" sz="16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B3D498D-B91D-C35B-D1BE-B305FDFF54D1}"/>
              </a:ext>
            </a:extLst>
          </p:cNvPr>
          <p:cNvSpPr txBox="1"/>
          <p:nvPr/>
        </p:nvSpPr>
        <p:spPr>
          <a:xfrm>
            <a:off x="512448" y="594287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u="none" strike="noStrike" dirty="0">
                <a:effectLst/>
                <a:latin typeface="-apple-system"/>
              </a:rPr>
              <a:t>Use  </a:t>
            </a:r>
            <a:r>
              <a:rPr lang="it-IT" b="1" u="none" strike="noStrike" dirty="0" err="1">
                <a:effectLst/>
                <a:latin typeface="-apple-system"/>
              </a:rPr>
              <a:t>Polonium</a:t>
            </a:r>
            <a:r>
              <a:rPr lang="it-IT" b="1" u="none" strike="noStrike" dirty="0">
                <a:effectLst/>
                <a:latin typeface="-apple-system"/>
              </a:rPr>
              <a:t> to </a:t>
            </a:r>
            <a:r>
              <a:rPr lang="it-IT" b="1" u="none" strike="noStrike" dirty="0" err="1">
                <a:effectLst/>
                <a:latin typeface="-apple-system"/>
              </a:rPr>
              <a:t>constrain</a:t>
            </a:r>
            <a:r>
              <a:rPr lang="it-IT" b="1" u="none" strike="noStrike" dirty="0">
                <a:effectLst/>
                <a:latin typeface="-apple-system"/>
              </a:rPr>
              <a:t> </a:t>
            </a:r>
            <a:r>
              <a:rPr lang="it-IT" b="1" u="none" strike="noStrike" dirty="0" err="1">
                <a:effectLst/>
                <a:latin typeface="-apple-system"/>
              </a:rPr>
              <a:t>Bismuth</a:t>
            </a:r>
            <a:r>
              <a:rPr lang="it-IT" b="1" u="none" strike="noStrike" dirty="0">
                <a:effectLst/>
                <a:latin typeface="-apple-system"/>
              </a:rPr>
              <a:t> background</a:t>
            </a:r>
          </a:p>
          <a:p>
            <a:pPr algn="l"/>
            <a:r>
              <a:rPr lang="it-IT" b="0" i="1" u="none" strike="noStrike" dirty="0" err="1">
                <a:effectLst/>
                <a:latin typeface="-apple-system"/>
              </a:rPr>
              <a:t>F</a:t>
            </a:r>
            <a:r>
              <a:rPr lang="it-IT" b="0" i="1" u="none" strike="noStrike" dirty="0">
                <a:effectLst/>
                <a:latin typeface="-apple-system"/>
              </a:rPr>
              <a:t>. </a:t>
            </a:r>
            <a:r>
              <a:rPr lang="it-IT" b="0" i="1" u="none" strike="noStrike" dirty="0" err="1">
                <a:effectLst/>
                <a:latin typeface="-apple-system"/>
              </a:rPr>
              <a:t>Villante</a:t>
            </a:r>
            <a:r>
              <a:rPr lang="it-IT" b="0" i="1" u="none" strike="noStrike" dirty="0">
                <a:effectLst/>
                <a:latin typeface="-apple-system"/>
              </a:rPr>
              <a:t> et al.,</a:t>
            </a:r>
            <a:r>
              <a:rPr lang="it-IT" b="0" i="1" u="none" strike="noStrike" dirty="0" err="1">
                <a:effectLst/>
                <a:latin typeface="-apple-system"/>
              </a:rPr>
              <a:t>J.Phys.Conf.Ser</a:t>
            </a:r>
            <a:r>
              <a:rPr lang="it-IT" b="0" i="1" u="none" strike="noStrike" dirty="0">
                <a:effectLst/>
                <a:latin typeface="-apple-system"/>
              </a:rPr>
              <a:t>.</a:t>
            </a:r>
            <a:r>
              <a:rPr lang="it-IT" b="0" i="0" u="none" strike="noStrike" dirty="0">
                <a:effectLst/>
                <a:latin typeface="-apple-system"/>
              </a:rPr>
              <a:t> 375 (2012) 042035</a:t>
            </a:r>
          </a:p>
        </p:txBody>
      </p:sp>
    </p:spTree>
    <p:extLst>
      <p:ext uri="{BB962C8B-B14F-4D97-AF65-F5344CB8AC3E}">
        <p14:creationId xmlns:p14="http://schemas.microsoft.com/office/powerpoint/2010/main" val="2287459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F59749-FA63-E132-0A30-917F53A88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Towards</a:t>
            </a:r>
            <a:r>
              <a:rPr lang="it-IT" b="1" dirty="0">
                <a:solidFill>
                  <a:srgbClr val="FF0000"/>
                </a:solidFill>
              </a:rPr>
              <a:t> the </a:t>
            </a:r>
            <a:r>
              <a:rPr lang="it-IT" b="1" dirty="0" err="1">
                <a:solidFill>
                  <a:srgbClr val="FF0000"/>
                </a:solidFill>
              </a:rPr>
              <a:t>measurement</a:t>
            </a:r>
            <a:r>
              <a:rPr lang="it-IT" b="1" dirty="0">
                <a:solidFill>
                  <a:srgbClr val="FF0000"/>
                </a:solidFill>
              </a:rPr>
              <a:t> of CNO </a:t>
            </a:r>
            <a:r>
              <a:rPr lang="it-IT" b="1" dirty="0" err="1">
                <a:solidFill>
                  <a:srgbClr val="FF0000"/>
                </a:solidFill>
              </a:rPr>
              <a:t>neutrinos</a:t>
            </a:r>
            <a:endParaRPr lang="it-US" b="1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EAAEC8F-08AC-030D-4B3C-1B5C559B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027419"/>
            <a:ext cx="10515599" cy="483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850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008DC8-0E88-A14B-BFD7-C0EF29F5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330" y="183495"/>
            <a:ext cx="8025326" cy="1143000"/>
          </a:xfrm>
        </p:spPr>
        <p:txBody>
          <a:bodyPr anchor="ctr">
            <a:normAutofit/>
          </a:bodyPr>
          <a:lstStyle/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insulation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and temperature control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41423C8-CA4C-0046-9B35-5C257873E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36" y="1779636"/>
            <a:ext cx="4076020" cy="24270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9253AC1-4729-6B42-AFF9-25D7C4D5E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909" y="1432644"/>
            <a:ext cx="3558671" cy="33010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118FEC1-2B0B-8343-A9F7-B0E71A5B9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04" y="4075195"/>
            <a:ext cx="4455134" cy="266893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9EACE53-51DD-3E43-8D5E-B0B65AA034DA}"/>
              </a:ext>
            </a:extLst>
          </p:cNvPr>
          <p:cNvSpPr txBox="1"/>
          <p:nvPr/>
        </p:nvSpPr>
        <p:spPr>
          <a:xfrm>
            <a:off x="9886837" y="4075195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~7.5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66847F0-35FE-6646-9354-02EEC3B326E0}"/>
              </a:ext>
            </a:extLst>
          </p:cNvPr>
          <p:cNvSpPr txBox="1"/>
          <p:nvPr/>
        </p:nvSpPr>
        <p:spPr>
          <a:xfrm>
            <a:off x="9701886" y="1886184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~15.8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71D148B4-4BAB-404F-A99B-56E6787C074A}"/>
              </a:ext>
            </a:extLst>
          </p:cNvPr>
          <p:cNvCxnSpPr>
            <a:cxnSpLocks/>
          </p:cNvCxnSpPr>
          <p:nvPr/>
        </p:nvCxnSpPr>
        <p:spPr>
          <a:xfrm>
            <a:off x="9506663" y="2404035"/>
            <a:ext cx="0" cy="1503424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triangle"/>
          </a:ln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320A9015-3F95-1C49-AA04-2F64E77F8D75}"/>
              </a:ext>
            </a:extLst>
          </p:cNvPr>
          <p:cNvSpPr/>
          <p:nvPr/>
        </p:nvSpPr>
        <p:spPr>
          <a:xfrm>
            <a:off x="9662844" y="2924401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~ 0.5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C/m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98D006C-EFB1-934C-B821-61CC729204DE}"/>
              </a:ext>
            </a:extLst>
          </p:cNvPr>
          <p:cNvSpPr txBox="1"/>
          <p:nvPr/>
        </p:nvSpPr>
        <p:spPr>
          <a:xfrm>
            <a:off x="6075993" y="1247978"/>
            <a:ext cx="2475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Deployment of T </a:t>
            </a:r>
            <a:r>
              <a:rPr lang="it-IT" dirty="0" err="1"/>
              <a:t>probes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E088541-97E4-8F40-B842-C6DE805F0C22}"/>
              </a:ext>
            </a:extLst>
          </p:cNvPr>
          <p:cNvSpPr txBox="1"/>
          <p:nvPr/>
        </p:nvSpPr>
        <p:spPr>
          <a:xfrm>
            <a:off x="857636" y="1410304"/>
            <a:ext cx="360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Borexino</a:t>
            </a:r>
            <a:r>
              <a:rPr lang="it-IT" dirty="0"/>
              <a:t> Water Tank with </a:t>
            </a:r>
            <a:r>
              <a:rPr lang="it-IT" dirty="0" err="1"/>
              <a:t>insulation</a:t>
            </a: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52FE525-C25F-B349-9873-61A4BC50F239}"/>
              </a:ext>
            </a:extLst>
          </p:cNvPr>
          <p:cNvSpPr txBox="1"/>
          <p:nvPr/>
        </p:nvSpPr>
        <p:spPr>
          <a:xfrm>
            <a:off x="6053579" y="4784551"/>
            <a:ext cx="45109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Temperature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function</a:t>
            </a:r>
            <a:r>
              <a:rPr lang="it-IT" dirty="0"/>
              <a:t> of time in </a:t>
            </a:r>
            <a:r>
              <a:rPr lang="it-IT" dirty="0" err="1"/>
              <a:t>different</a:t>
            </a:r>
            <a:endParaRPr lang="it-IT" dirty="0"/>
          </a:p>
          <a:p>
            <a:r>
              <a:rPr lang="it-IT" dirty="0" err="1"/>
              <a:t>volumes</a:t>
            </a:r>
            <a:r>
              <a:rPr lang="it-IT" dirty="0"/>
              <a:t> of the detector</a:t>
            </a:r>
          </a:p>
          <a:p>
            <a:endParaRPr lang="it-IT" dirty="0"/>
          </a:p>
          <a:p>
            <a:r>
              <a:rPr lang="it-IT" b="1" u="sng" dirty="0"/>
              <a:t>Goal</a:t>
            </a:r>
            <a:r>
              <a:rPr lang="it-IT" dirty="0"/>
              <a:t>: reduce </a:t>
            </a:r>
            <a:r>
              <a:rPr lang="it-IT" dirty="0" err="1"/>
              <a:t>seasonal</a:t>
            </a:r>
            <a:r>
              <a:rPr lang="it-IT" dirty="0"/>
              <a:t> and </a:t>
            </a:r>
            <a:r>
              <a:rPr lang="it-IT" dirty="0" err="1"/>
              <a:t>external</a:t>
            </a:r>
            <a:r>
              <a:rPr lang="it-IT" dirty="0"/>
              <a:t> </a:t>
            </a:r>
            <a:r>
              <a:rPr lang="it-IT" dirty="0" err="1"/>
              <a:t>activity</a:t>
            </a:r>
            <a:endParaRPr lang="it-IT" dirty="0"/>
          </a:p>
          <a:p>
            <a:r>
              <a:rPr lang="it-IT" dirty="0" err="1"/>
              <a:t>effects</a:t>
            </a:r>
            <a:r>
              <a:rPr lang="it-IT" dirty="0"/>
              <a:t>  to </a:t>
            </a:r>
            <a:r>
              <a:rPr lang="it-IT" dirty="0" err="1"/>
              <a:t>avoid</a:t>
            </a:r>
            <a:r>
              <a:rPr lang="it-IT" dirty="0"/>
              <a:t> </a:t>
            </a:r>
            <a:r>
              <a:rPr lang="it-IT" dirty="0" err="1"/>
              <a:t>convective</a:t>
            </a:r>
            <a:r>
              <a:rPr lang="it-IT" dirty="0"/>
              <a:t> </a:t>
            </a:r>
            <a:r>
              <a:rPr lang="it-IT" dirty="0" err="1"/>
              <a:t>currents</a:t>
            </a:r>
            <a:r>
              <a:rPr lang="it-IT" dirty="0"/>
              <a:t> </a:t>
            </a:r>
          </a:p>
        </p:txBody>
      </p:sp>
      <p:sp>
        <p:nvSpPr>
          <p:cNvPr id="19" name="Freccia destra 18">
            <a:extLst>
              <a:ext uri="{FF2B5EF4-FFF2-40B4-BE49-F238E27FC236}">
                <a16:creationId xmlns:a16="http://schemas.microsoft.com/office/drawing/2014/main" id="{F0F35B88-581D-4E48-B6BA-3204F909300A}"/>
              </a:ext>
            </a:extLst>
          </p:cNvPr>
          <p:cNvSpPr/>
          <p:nvPr/>
        </p:nvSpPr>
        <p:spPr>
          <a:xfrm rot="10800000" flipV="1">
            <a:off x="5385436" y="5213786"/>
            <a:ext cx="490946" cy="45719"/>
          </a:xfrm>
          <a:prstGeom prst="rightArrow">
            <a:avLst/>
          </a:prstGeom>
          <a:solidFill>
            <a:schemeClr val="tx1"/>
          </a:solidFill>
          <a:ln w="53975">
            <a:solidFill>
              <a:schemeClr val="tx1"/>
            </a:solidFill>
          </a:ln>
          <a:effectLst>
            <a:outerShdw blurRad="50800" dist="63500" dir="2700000" sx="103000" sy="103000" rotWithShape="0">
              <a:schemeClr val="tx1">
                <a:alpha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63176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D7F3A5-B983-524C-92CB-2A893C3D9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it-IT" baseline="30000" dirty="0"/>
              <a:t>210</a:t>
            </a:r>
            <a:r>
              <a:rPr lang="it-IT" dirty="0"/>
              <a:t>Po background in </a:t>
            </a:r>
            <a:r>
              <a:rPr lang="it-IT" dirty="0" err="1"/>
              <a:t>Borexino</a:t>
            </a:r>
            <a:endParaRPr lang="it-IT" baseline="300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DF2C34B-394D-B240-9D8D-9AFEC1B10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47" y="1690688"/>
            <a:ext cx="6471294" cy="393524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97C09C-F9A7-1F4F-A518-C9B505C78E46}"/>
              </a:ext>
            </a:extLst>
          </p:cNvPr>
          <p:cNvSpPr txBox="1"/>
          <p:nvPr/>
        </p:nvSpPr>
        <p:spPr>
          <a:xfrm>
            <a:off x="6796453" y="1899860"/>
            <a:ext cx="362829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Po rate in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Borexino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cpd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/100tons from bottom to 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tons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cubes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3m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sphere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Beginning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insulation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Water re-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circulation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loop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Water Tank off</a:t>
            </a:r>
          </a:p>
          <a:p>
            <a:pPr marL="342900" indent="-342900">
              <a:buAutoNum type="arabicPeriod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Active temperature control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on</a:t>
            </a:r>
          </a:p>
          <a:p>
            <a:pPr marL="342900" indent="-342900">
              <a:buAutoNum type="arabicPeriod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set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control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Air temperature control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underground Hall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it-IT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FD24EC9-92D3-6A48-BEE7-826E896ABFFE}"/>
              </a:ext>
            </a:extLst>
          </p:cNvPr>
          <p:cNvSpPr txBox="1"/>
          <p:nvPr/>
        </p:nvSpPr>
        <p:spPr>
          <a:xfrm>
            <a:off x="722541" y="5916344"/>
            <a:ext cx="5373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it-IT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) =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Bi) +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it-IT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Vessel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5017664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ADEB28-1F7F-BF46-9CEA-B31A8A1E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it-IT" b="1" dirty="0"/>
              <a:t>CNO solar </a:t>
            </a:r>
            <a:r>
              <a:rPr lang="it-IT" b="1" dirty="0" err="1"/>
              <a:t>neutrinos</a:t>
            </a:r>
            <a:endParaRPr lang="it-IT" b="1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8F14D39-8836-C642-B04D-A4BB217C8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2407" y="3749041"/>
            <a:ext cx="4806237" cy="294869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4FE166E-773C-A741-B9E8-0E6747AF9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977" y="1805424"/>
            <a:ext cx="4330801" cy="2128865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4FD06A09-E688-704B-B473-0207BC5027CE}"/>
              </a:ext>
            </a:extLst>
          </p:cNvPr>
          <p:cNvSpPr/>
          <p:nvPr/>
        </p:nvSpPr>
        <p:spPr>
          <a:xfrm>
            <a:off x="838201" y="2164137"/>
            <a:ext cx="51502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latin typeface="Arial" charset="0"/>
                <a:ea typeface="Arial" charset="0"/>
                <a:cs typeface="Arial" charset="0"/>
              </a:rPr>
              <a:t>  </a:t>
            </a:r>
            <a:r>
              <a:rPr lang="it-IT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Reduction</a:t>
            </a:r>
            <a:r>
              <a:rPr lang="it-IT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it-IT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convective</a:t>
            </a:r>
            <a:r>
              <a:rPr lang="it-IT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currents</a:t>
            </a:r>
            <a:r>
              <a:rPr lang="it-IT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supported</a:t>
            </a:r>
            <a:r>
              <a:rPr lang="it-IT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210</a:t>
            </a:r>
            <a:r>
              <a:rPr lang="it-IT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 </a:t>
            </a:r>
            <a:r>
              <a:rPr lang="it-IT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identification</a:t>
            </a:r>
            <a:r>
              <a:rPr lang="it-IT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allows</a:t>
            </a:r>
            <a:r>
              <a:rPr lang="it-IT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to determine CNO </a:t>
            </a:r>
            <a:r>
              <a:rPr lang="it-IT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neutrinos</a:t>
            </a:r>
            <a:endParaRPr lang="it-IT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it-IT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Expected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CNO rate: 3 </a:t>
            </a:r>
            <a:r>
              <a:rPr lang="mr-IN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5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cpd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/100ton</a:t>
            </a:r>
          </a:p>
          <a:p>
            <a:pPr>
              <a:buFont typeface="Arial" panose="020B0604020202020204" pitchFamily="34" charset="0"/>
              <a:buChar char="•"/>
            </a:pPr>
            <a:endParaRPr lang="it-IT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main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background </a:t>
            </a:r>
            <a:r>
              <a:rPr lang="it-IT" baseline="30000" dirty="0">
                <a:latin typeface="Arial" charset="0"/>
                <a:ea typeface="Arial" charset="0"/>
                <a:cs typeface="Arial" charset="0"/>
              </a:rPr>
              <a:t>210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Bi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constraint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from </a:t>
            </a:r>
            <a:r>
              <a:rPr lang="it-IT" baseline="30000" dirty="0">
                <a:latin typeface="Arial" charset="0"/>
                <a:ea typeface="Arial" charset="0"/>
                <a:cs typeface="Arial" charset="0"/>
              </a:rPr>
              <a:t>210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Po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study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uniformity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stability</a:t>
            </a:r>
            <a:endParaRPr lang="it-IT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err="1">
                <a:latin typeface="Arial" charset="0"/>
                <a:ea typeface="Arial" charset="0"/>
                <a:cs typeface="Arial" charset="0"/>
              </a:rPr>
              <a:t>R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it-IT" b="1" baseline="30000" dirty="0">
                <a:latin typeface="Arial" charset="0"/>
                <a:ea typeface="Arial" charset="0"/>
                <a:cs typeface="Arial" charset="0"/>
              </a:rPr>
              <a:t>210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Bi)≤11.5±1.3 </a:t>
            </a:r>
            <a:r>
              <a:rPr lang="it-IT" b="1" dirty="0" err="1">
                <a:latin typeface="Arial" charset="0"/>
                <a:ea typeface="Arial" charset="0"/>
                <a:cs typeface="Arial" charset="0"/>
              </a:rPr>
              <a:t>cpd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/100ton</a:t>
            </a:r>
          </a:p>
          <a:p>
            <a:pPr lvl="1"/>
            <a:endParaRPr lang="it-IT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dirty="0">
              <a:latin typeface="Arial" charset="0"/>
              <a:ea typeface="Arial" charset="0"/>
              <a:cs typeface="Arial" charset="0"/>
            </a:endParaRPr>
          </a:p>
          <a:p>
            <a:endParaRPr lang="it-IT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031FBC2-A5BA-E146-8231-B5F6CE29D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054" y="5223388"/>
            <a:ext cx="3758993" cy="65459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EBB8E1-1BAB-CD5A-3526-4E8B727A566E}"/>
              </a:ext>
            </a:extLst>
          </p:cNvPr>
          <p:cNvSpPr txBox="1"/>
          <p:nvPr/>
        </p:nvSpPr>
        <p:spPr>
          <a:xfrm>
            <a:off x="365313" y="61805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0" i="1" u="none" strike="noStrike" dirty="0" err="1">
                <a:effectLst/>
                <a:latin typeface="-apple-system"/>
              </a:rPr>
              <a:t>Borexino</a:t>
            </a:r>
            <a:r>
              <a:rPr lang="it-IT" b="0" i="1" u="none" strike="noStrike" dirty="0">
                <a:effectLst/>
                <a:latin typeface="-apple-system"/>
              </a:rPr>
              <a:t> </a:t>
            </a:r>
            <a:r>
              <a:rPr lang="it-IT" b="0" i="1" u="none" strike="noStrike" dirty="0" err="1">
                <a:effectLst/>
                <a:latin typeface="-apple-system"/>
              </a:rPr>
              <a:t>coll</a:t>
            </a:r>
            <a:r>
              <a:rPr lang="it-IT" b="0" i="1" u="none" strike="noStrike" dirty="0">
                <a:effectLst/>
                <a:latin typeface="-apple-system"/>
              </a:rPr>
              <a:t>., Nature</a:t>
            </a:r>
            <a:r>
              <a:rPr lang="it-IT" b="0" i="0" u="none" strike="noStrike" dirty="0">
                <a:effectLst/>
                <a:latin typeface="-apple-system"/>
              </a:rPr>
              <a:t> 587 (2020) 577-582</a:t>
            </a:r>
          </a:p>
        </p:txBody>
      </p:sp>
    </p:spTree>
    <p:extLst>
      <p:ext uri="{BB962C8B-B14F-4D97-AF65-F5344CB8AC3E}">
        <p14:creationId xmlns:p14="http://schemas.microsoft.com/office/powerpoint/2010/main" val="15218932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469152"/>
            <a:ext cx="9457508" cy="68524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Arial" charset="0"/>
                <a:ea typeface="Arial" charset="0"/>
                <a:cs typeface="Arial" charset="0"/>
              </a:rPr>
              <a:t>Solar </a:t>
            </a:r>
            <a:r>
              <a:rPr lang="it-IT" sz="3200" b="1" dirty="0" err="1">
                <a:latin typeface="Arial" charset="0"/>
                <a:ea typeface="Arial" charset="0"/>
                <a:cs typeface="Arial" charset="0"/>
              </a:rPr>
              <a:t>neutrinos</a:t>
            </a:r>
            <a:r>
              <a:rPr lang="it-IT" sz="3200" b="1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it-IT" sz="3200" b="1" dirty="0" err="1">
                <a:latin typeface="Arial" charset="0"/>
                <a:ea typeface="Arial" charset="0"/>
                <a:cs typeface="Arial" charset="0"/>
              </a:rPr>
              <a:t>observations</a:t>
            </a:r>
            <a:r>
              <a:rPr lang="it-IT" sz="3200" b="1" dirty="0">
                <a:latin typeface="Arial" charset="0"/>
                <a:ea typeface="Arial" charset="0"/>
                <a:cs typeface="Arial" charset="0"/>
              </a:rPr>
              <a:t> vs </a:t>
            </a:r>
            <a:r>
              <a:rPr lang="it-IT" sz="3200" b="1" dirty="0" err="1">
                <a:latin typeface="Arial" charset="0"/>
                <a:ea typeface="Arial" charset="0"/>
                <a:cs typeface="Arial" charset="0"/>
              </a:rPr>
              <a:t>theory</a:t>
            </a:r>
            <a:endParaRPr lang="it-IT" sz="32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5" name="Table 3"/>
          <p:cNvGraphicFramePr>
            <a:graphicFrameLocks noGrp="1"/>
          </p:cNvGraphicFramePr>
          <p:nvPr/>
        </p:nvGraphicFramePr>
        <p:xfrm>
          <a:off x="1596888" y="1513185"/>
          <a:ext cx="8998225" cy="4917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8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9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8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54235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Sorgente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Flusso</a:t>
                      </a:r>
                    </a:p>
                    <a:p>
                      <a:r>
                        <a:rPr lang="it-IT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[cm</a:t>
                      </a:r>
                      <a:r>
                        <a:rPr lang="it-IT" sz="1600" baseline="30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-2</a:t>
                      </a:r>
                      <a:r>
                        <a:rPr lang="it-IT" sz="1600" baseline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it-IT" sz="1600" baseline="30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-1</a:t>
                      </a:r>
                      <a:r>
                        <a:rPr lang="it-IT" sz="1600" baseline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]</a:t>
                      </a:r>
                      <a:endParaRPr lang="it-IT"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it-IT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SSM-HZ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Flusso</a:t>
                      </a:r>
                    </a:p>
                    <a:p>
                      <a:r>
                        <a:rPr lang="it-IT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[cm</a:t>
                      </a:r>
                      <a:r>
                        <a:rPr lang="it-IT" sz="1600" baseline="30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-2</a:t>
                      </a:r>
                      <a:r>
                        <a:rPr lang="it-IT" sz="1600" baseline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it-IT" sz="1600" baseline="30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-1</a:t>
                      </a:r>
                      <a:r>
                        <a:rPr lang="it-IT" sz="1600" baseline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]</a:t>
                      </a:r>
                      <a:endParaRPr lang="it-IT"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it-IT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SSM-LZ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Flusso</a:t>
                      </a:r>
                    </a:p>
                    <a:p>
                      <a:r>
                        <a:rPr lang="it-IT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[cm</a:t>
                      </a:r>
                      <a:r>
                        <a:rPr lang="it-IT" sz="1600" baseline="30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-2</a:t>
                      </a:r>
                      <a:r>
                        <a:rPr lang="it-IT" sz="1600" baseline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it-IT" sz="1600" baseline="30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-1</a:t>
                      </a:r>
                      <a:r>
                        <a:rPr lang="it-IT" sz="1600" baseline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]</a:t>
                      </a:r>
                      <a:endParaRPr lang="it-IT"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it-IT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244">
                <a:tc>
                  <a:txBody>
                    <a:bodyPr/>
                    <a:lstStyle/>
                    <a:p>
                      <a:r>
                        <a:rPr lang="it-IT" sz="1600" dirty="0" err="1">
                          <a:latin typeface="Arial"/>
                          <a:cs typeface="Arial"/>
                        </a:rPr>
                        <a:t>pp</a:t>
                      </a:r>
                      <a:r>
                        <a:rPr lang="it-IT" sz="1600" dirty="0">
                          <a:latin typeface="Arial"/>
                          <a:cs typeface="Arial"/>
                        </a:rPr>
                        <a:t> (BX)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Arial" charset="0"/>
                          <a:ea typeface="Arial" charset="0"/>
                          <a:cs typeface="Arial" charset="0"/>
                        </a:rPr>
                        <a:t>5.98(1±0.006)×10</a:t>
                      </a:r>
                      <a:r>
                        <a:rPr lang="it-IT" sz="1600" baseline="30000" dirty="0"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Arial" charset="0"/>
                          <a:ea typeface="Arial" charset="0"/>
                          <a:cs typeface="Arial" charset="0"/>
                        </a:rPr>
                        <a:t>6.03(1±0.005)×10</a:t>
                      </a:r>
                      <a:r>
                        <a:rPr lang="it-IT" sz="1600" baseline="30000" dirty="0"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6.1(1±0.10)×10</a:t>
                      </a:r>
                      <a:r>
                        <a:rPr lang="it-IT" sz="1600" baseline="3000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endParaRPr lang="it-IT" sz="1600" baseline="0" dirty="0">
                        <a:solidFill>
                          <a:srgbClr val="0070C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aseline="0" dirty="0" err="1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</a:t>
                      </a:r>
                      <a:r>
                        <a:rPr lang="it-IT" sz="1600" baseline="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/o </a:t>
                      </a:r>
                      <a:r>
                        <a:rPr lang="it-IT" sz="1600" baseline="0" dirty="0" err="1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luminosity</a:t>
                      </a:r>
                      <a:r>
                        <a:rPr lang="it-IT" sz="1600" baseline="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it-IT" sz="1600" baseline="0" dirty="0" err="1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constraint</a:t>
                      </a:r>
                      <a:endParaRPr lang="it-IT" sz="1600" dirty="0">
                        <a:solidFill>
                          <a:srgbClr val="0070C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7963">
                <a:tc>
                  <a:txBody>
                    <a:bodyPr/>
                    <a:lstStyle/>
                    <a:p>
                      <a:r>
                        <a:rPr lang="it-IT" sz="1600" dirty="0" err="1">
                          <a:latin typeface="Arial"/>
                          <a:cs typeface="Arial"/>
                        </a:rPr>
                        <a:t>pep</a:t>
                      </a:r>
                      <a:r>
                        <a:rPr lang="it-IT" sz="1600" dirty="0">
                          <a:latin typeface="Arial"/>
                          <a:cs typeface="Arial"/>
                        </a:rPr>
                        <a:t> (BX)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Arial" charset="0"/>
                          <a:ea typeface="Arial" charset="0"/>
                          <a:cs typeface="Arial" charset="0"/>
                        </a:rPr>
                        <a:t>1.44(1±0.009)×10</a:t>
                      </a:r>
                      <a:r>
                        <a:rPr lang="it-IT" sz="1600" baseline="30000" dirty="0"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Arial" charset="0"/>
                          <a:ea typeface="Arial" charset="0"/>
                          <a:cs typeface="Arial" charset="0"/>
                        </a:rPr>
                        <a:t>1.46(1±0.009)×10</a:t>
                      </a:r>
                      <a:r>
                        <a:rPr lang="it-IT" sz="1600" baseline="30000" dirty="0"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1.27(1±0.17)×10</a:t>
                      </a:r>
                      <a:r>
                        <a:rPr lang="it-IT" sz="1600" b="0" baseline="3000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 </a:t>
                      </a:r>
                      <a:r>
                        <a:rPr lang="it-IT" sz="1600" b="0" baseline="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(HZ CNO)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1.39(1±0.15)×10</a:t>
                      </a:r>
                      <a:r>
                        <a:rPr lang="it-IT" sz="1600" b="0" baseline="3000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 </a:t>
                      </a:r>
                      <a:r>
                        <a:rPr lang="it-IT" sz="1600" b="0" baseline="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(LZ CNO)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7963">
                <a:tc>
                  <a:txBody>
                    <a:bodyPr/>
                    <a:lstStyle/>
                    <a:p>
                      <a:r>
                        <a:rPr lang="it-IT" sz="1600" baseline="30000" dirty="0">
                          <a:latin typeface="Arial"/>
                          <a:cs typeface="Arial"/>
                        </a:rPr>
                        <a:t>7</a:t>
                      </a:r>
                      <a:r>
                        <a:rPr lang="it-IT" sz="1600" baseline="0" dirty="0">
                          <a:latin typeface="Arial"/>
                          <a:cs typeface="Arial"/>
                        </a:rPr>
                        <a:t>Be (BX)</a:t>
                      </a:r>
                      <a:endParaRPr lang="it-IT" sz="1600" baseline="30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Arial" charset="0"/>
                          <a:ea typeface="Arial" charset="0"/>
                          <a:cs typeface="Arial" charset="0"/>
                        </a:rPr>
                        <a:t>4.93(1±0.06)×10</a:t>
                      </a:r>
                      <a:r>
                        <a:rPr lang="it-IT" sz="1600" baseline="30000" dirty="0"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Arial" charset="0"/>
                          <a:ea typeface="Arial" charset="0"/>
                          <a:cs typeface="Arial" charset="0"/>
                        </a:rPr>
                        <a:t>4.50(1±0.06)×10</a:t>
                      </a:r>
                      <a:r>
                        <a:rPr lang="it-IT" sz="1600" baseline="30000" dirty="0"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4.99(1±0.03)×10</a:t>
                      </a:r>
                      <a:r>
                        <a:rPr lang="it-IT" sz="1600" b="0" baseline="3000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endParaRPr lang="it-IT" sz="1600" b="0" baseline="0" dirty="0">
                        <a:solidFill>
                          <a:srgbClr val="0070C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550">
                <a:tc>
                  <a:txBody>
                    <a:bodyPr/>
                    <a:lstStyle/>
                    <a:p>
                      <a:r>
                        <a:rPr lang="it-IT" sz="1600" baseline="30000" dirty="0">
                          <a:latin typeface="Arial"/>
                          <a:cs typeface="Arial"/>
                        </a:rPr>
                        <a:t>8</a:t>
                      </a:r>
                      <a:r>
                        <a:rPr lang="it-IT" sz="1600" baseline="0" dirty="0">
                          <a:latin typeface="Arial"/>
                          <a:cs typeface="Arial"/>
                        </a:rPr>
                        <a:t>B (SK+SNO)</a:t>
                      </a:r>
                      <a:endParaRPr lang="it-IT" sz="1600" baseline="30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Arial" charset="0"/>
                          <a:ea typeface="Arial" charset="0"/>
                          <a:cs typeface="Arial" charset="0"/>
                        </a:rPr>
                        <a:t>5.46(1±0.12)×10</a:t>
                      </a:r>
                      <a:r>
                        <a:rPr lang="it-IT" sz="1600" baseline="30000" dirty="0"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Arial" charset="0"/>
                          <a:ea typeface="Arial" charset="0"/>
                          <a:cs typeface="Arial" charset="0"/>
                        </a:rPr>
                        <a:t>4.50(1±0.12)×10</a:t>
                      </a:r>
                      <a:r>
                        <a:rPr lang="it-IT" sz="1600" baseline="30000" dirty="0"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5.35(1±0.03)×10</a:t>
                      </a:r>
                      <a:r>
                        <a:rPr lang="it-IT" sz="1600" baseline="3000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endParaRPr lang="it-IT" sz="1600" dirty="0">
                        <a:solidFill>
                          <a:srgbClr val="0070C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541">
                <a:tc>
                  <a:txBody>
                    <a:bodyPr/>
                    <a:lstStyle/>
                    <a:p>
                      <a:r>
                        <a:rPr lang="it-IT" sz="1600" baseline="0" dirty="0">
                          <a:latin typeface="Arial"/>
                          <a:cs typeface="Arial"/>
                        </a:rPr>
                        <a:t>CNO (BX)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Arial" charset="0"/>
                          <a:ea typeface="Arial" charset="0"/>
                          <a:cs typeface="Arial" charset="0"/>
                        </a:rPr>
                        <a:t>4.88(1±0.11)×10</a:t>
                      </a:r>
                      <a:r>
                        <a:rPr lang="it-IT" sz="1600" baseline="30000" dirty="0"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Arial" charset="0"/>
                          <a:ea typeface="Arial" charset="0"/>
                          <a:cs typeface="Arial" charset="0"/>
                        </a:rPr>
                        <a:t>3.51(1±0.10)×10</a:t>
                      </a:r>
                      <a:r>
                        <a:rPr lang="it-IT" sz="1600" baseline="30000" dirty="0"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baseline="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6.6</a:t>
                      </a:r>
                      <a:r>
                        <a:rPr lang="it-IT" sz="1600" b="0" baseline="3000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+2.0</a:t>
                      </a:r>
                      <a:r>
                        <a:rPr lang="it-IT" sz="1600" b="0" baseline="-2500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-0.9</a:t>
                      </a:r>
                      <a:r>
                        <a:rPr lang="it-IT" sz="1600" b="0" baseline="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×10</a:t>
                      </a:r>
                      <a:r>
                        <a:rPr lang="it-IT" sz="1600" b="0" baseline="30000" dirty="0">
                          <a:solidFill>
                            <a:srgbClr val="0070C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  <a:endParaRPr lang="it-IT" sz="1600" b="0" baseline="0" dirty="0">
                        <a:solidFill>
                          <a:srgbClr val="0070C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7963">
                <a:tc>
                  <a:txBody>
                    <a:bodyPr/>
                    <a:lstStyle/>
                    <a:p>
                      <a:r>
                        <a:rPr lang="it-IT" sz="1600" baseline="0" dirty="0" err="1">
                          <a:latin typeface="Arial"/>
                          <a:cs typeface="Arial"/>
                        </a:rPr>
                        <a:t>p-value</a:t>
                      </a:r>
                      <a:endParaRPr lang="it-IT" sz="1600" baseline="0" dirty="0">
                        <a:latin typeface="Arial"/>
                        <a:cs typeface="Arial"/>
                      </a:endParaRPr>
                    </a:p>
                    <a:p>
                      <a:r>
                        <a:rPr lang="it-IT" sz="1600" baseline="0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it-IT" sz="1600" baseline="0" dirty="0" err="1">
                          <a:latin typeface="Arial"/>
                          <a:cs typeface="Arial"/>
                        </a:rPr>
                        <a:t>pp</a:t>
                      </a:r>
                      <a:r>
                        <a:rPr lang="it-IT" sz="1600" baseline="0" dirty="0">
                          <a:latin typeface="Arial"/>
                          <a:cs typeface="Arial"/>
                        </a:rPr>
                        <a:t>, Be, 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Arial"/>
                          <a:cs typeface="Arial"/>
                        </a:rPr>
                        <a:t>0.96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Arial"/>
                          <a:cs typeface="Arial"/>
                        </a:rPr>
                        <a:t>0.43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1" baseline="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9559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9B0D03-C1F8-E843-83A3-F694E4186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US" b="1" dirty="0"/>
              <a:t>CNO luminosity from Borexino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CE630544-78D2-3B44-8D0B-6CF00D63E3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US" dirty="0"/>
                  <a:t>Luminosity constraint: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it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⊙</m:t>
                            </m:r>
                          </m:sub>
                        </m:sSub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it-US" dirty="0"/>
              </a:p>
              <a:p>
                <a:r>
                  <a:rPr lang="it-US" dirty="0"/>
                  <a:t>In the assumption of luminosity constraint:</a:t>
                </a:r>
              </a:p>
              <a:p>
                <a:endParaRPr lang="it-US" dirty="0"/>
              </a:p>
              <a:p>
                <a:endParaRPr lang="it-US" dirty="0"/>
              </a:p>
              <a:p>
                <a:r>
                  <a:rPr lang="en-US" dirty="0">
                    <a:latin typeface="Symbol" pitchFamily="2" charset="2"/>
                  </a:rPr>
                  <a:t>a</a:t>
                </a:r>
                <a:r>
                  <a:rPr lang="en-US" baseline="-25000" dirty="0"/>
                  <a:t>i</a:t>
                </a:r>
                <a:r>
                  <a:rPr lang="en-US" dirty="0"/>
                  <a:t> taken from F. </a:t>
                </a:r>
                <a:r>
                  <a:rPr lang="en-US" dirty="0" err="1"/>
                  <a:t>Vissani</a:t>
                </a:r>
                <a:r>
                  <a:rPr lang="en-US" dirty="0"/>
                  <a:t>, 2020</a:t>
                </a:r>
              </a:p>
              <a:p>
                <a:endParaRPr lang="en-US" dirty="0">
                  <a:effectLst/>
                </a:endParaRPr>
              </a:p>
              <a:p>
                <a:pPr>
                  <a:buClr>
                    <a:schemeClr val="tx1"/>
                  </a:buClr>
                </a:pPr>
                <a:r>
                  <a:rPr lang="en-US" dirty="0" err="1">
                    <a:solidFill>
                      <a:srgbClr val="0070C0"/>
                    </a:solidFill>
                  </a:rPr>
                  <a:t>Borexino</a:t>
                </a:r>
                <a:r>
                  <a:rPr lang="en-US" dirty="0">
                    <a:solidFill>
                      <a:srgbClr val="0070C0"/>
                    </a:solidFill>
                  </a:rPr>
                  <a:t> has proven CNO is at work in the Sun as predicted by SSM, only metallicity is still unknown</a:t>
                </a:r>
                <a:r>
                  <a:rPr lang="it-US" dirty="0">
                    <a:solidFill>
                      <a:srgbClr val="0070C0"/>
                    </a:solidFill>
                    <a:effectLst/>
                  </a:rPr>
                  <a:t> </a:t>
                </a:r>
                <a:endParaRPr lang="it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CE630544-78D2-3B44-8D0B-6CF00D63E3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13953"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6BC59E58-9E28-144B-894E-249CAB31D503}"/>
                  </a:ext>
                </a:extLst>
              </p:cNvPr>
              <p:cNvSpPr/>
              <p:nvPr/>
            </p:nvSpPr>
            <p:spPr>
              <a:xfrm>
                <a:off x="3644347" y="3207027"/>
                <a:ext cx="6188765" cy="701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it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𝐶𝑁𝑂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⨀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𝜙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𝐶𝑁𝑂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𝐵𝑋</m:t>
                        </m:r>
                      </m:sup>
                    </m:sSubSup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it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={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𝑁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𝑂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𝐹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}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it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it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1.0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−0.3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+0.4</m:t>
                        </m:r>
                      </m:sup>
                    </m:sSubSup>
                    <m:r>
                      <a:rPr lang="it-IT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%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  <a:endParaRPr lang="it-US" dirty="0"/>
              </a:p>
            </p:txBody>
          </p:sp>
        </mc:Choice>
        <mc:Fallback xmlns=""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6BC59E58-9E28-144B-894E-249CAB31D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347" y="3207027"/>
                <a:ext cx="6188765" cy="701026"/>
              </a:xfrm>
              <a:prstGeom prst="rect">
                <a:avLst/>
              </a:prstGeom>
              <a:blipFill>
                <a:blip r:embed="rId3"/>
                <a:stretch>
                  <a:fillRect t="-73214" b="-105357"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9749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5557" y="169992"/>
            <a:ext cx="11021786" cy="899661"/>
          </a:xfrm>
        </p:spPr>
        <p:txBody>
          <a:bodyPr>
            <a:normAutofit fontScale="90000"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Borexino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selected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scientific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achievements</a:t>
            </a:r>
            <a:r>
              <a:rPr lang="it-IT" b="1" dirty="0">
                <a:solidFill>
                  <a:srgbClr val="FF0000"/>
                </a:solidFill>
              </a:rPr>
              <a:t> on solar </a:t>
            </a:r>
            <a:r>
              <a:rPr lang="it-IT" b="1" dirty="0" err="1">
                <a:solidFill>
                  <a:srgbClr val="FF0000"/>
                </a:solidFill>
              </a:rPr>
              <a:t>neutrinos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95349" y="1529196"/>
            <a:ext cx="84324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b="1" dirty="0">
                <a:latin typeface="Arial" charset="0"/>
                <a:ea typeface="Arial" charset="0"/>
                <a:cs typeface="Arial" charset="0"/>
              </a:rPr>
              <a:t>2007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data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taking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starts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2000" baseline="30000" dirty="0">
                <a:latin typeface="Arial" charset="0"/>
                <a:ea typeface="Arial" charset="0"/>
                <a:cs typeface="Arial" charset="0"/>
              </a:rPr>
              <a:t>7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Be solar neutrino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flux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observed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sz="2000" b="1" dirty="0">
                <a:latin typeface="Arial" charset="0"/>
                <a:ea typeface="Arial" charset="0"/>
                <a:cs typeface="Arial" charset="0"/>
              </a:rPr>
              <a:t>2010, 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first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observation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on </a:t>
            </a:r>
            <a:r>
              <a:rPr lang="it-IT" sz="2000" baseline="30000" dirty="0">
                <a:latin typeface="Arial" charset="0"/>
                <a:ea typeface="Arial" charset="0"/>
                <a:cs typeface="Arial" charset="0"/>
              </a:rPr>
              <a:t>8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B solar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neutrinos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in a massive LS</a:t>
            </a:r>
          </a:p>
          <a:p>
            <a:pPr marL="342900" indent="-342900">
              <a:buFont typeface="Arial"/>
              <a:buChar char="•"/>
            </a:pPr>
            <a:r>
              <a:rPr lang="it-IT" sz="2000" b="1" dirty="0">
                <a:latin typeface="Arial" charset="0"/>
                <a:ea typeface="Arial" charset="0"/>
                <a:cs typeface="Arial" charset="0"/>
              </a:rPr>
              <a:t>2010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observation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of geo-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neutrinos</a:t>
            </a:r>
            <a:endParaRPr lang="it-IT" sz="2000" b="1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sz="2000" b="1" dirty="0">
                <a:latin typeface="Arial" charset="0"/>
                <a:ea typeface="Arial" charset="0"/>
                <a:cs typeface="Arial" charset="0"/>
              </a:rPr>
              <a:t>2012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measurement</a:t>
            </a:r>
            <a:r>
              <a:rPr lang="it-IT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of the </a:t>
            </a:r>
            <a:r>
              <a:rPr lang="it-IT" sz="2000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r>
              <a:rPr lang="it-IT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Be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flux</a:t>
            </a:r>
            <a:r>
              <a:rPr lang="it-IT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at</a:t>
            </a:r>
            <a:r>
              <a:rPr lang="it-IT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5%</a:t>
            </a:r>
          </a:p>
          <a:p>
            <a:pPr marL="342900" indent="-342900">
              <a:buFont typeface="Arial"/>
              <a:buChar char="•"/>
            </a:pPr>
            <a:r>
              <a:rPr lang="it-IT" sz="2000" b="1" dirty="0">
                <a:latin typeface="Arial" charset="0"/>
                <a:ea typeface="Arial" charset="0"/>
                <a:cs typeface="Arial" charset="0"/>
              </a:rPr>
              <a:t>2012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observation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pep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solar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neutrinos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it-IT" sz="2000" b="1" dirty="0">
                <a:latin typeface="Arial" charset="0"/>
                <a:ea typeface="Arial" charset="0"/>
                <a:cs typeface="Arial" charset="0"/>
              </a:rPr>
              <a:t>2012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observation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null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day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-night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effect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it-IT" sz="2000" baseline="30000" dirty="0">
                <a:latin typeface="Arial" charset="0"/>
                <a:ea typeface="Arial" charset="0"/>
                <a:cs typeface="Arial" charset="0"/>
              </a:rPr>
              <a:t>7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Be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neutrinos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sz="2000" b="1" dirty="0">
                <a:latin typeface="Arial" charset="0"/>
                <a:ea typeface="Arial" charset="0"/>
                <a:cs typeface="Arial" charset="0"/>
              </a:rPr>
              <a:t>2014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measurement</a:t>
            </a:r>
            <a:r>
              <a:rPr lang="it-IT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of the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pp</a:t>
            </a:r>
            <a:r>
              <a:rPr lang="it-IT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flux</a:t>
            </a:r>
            <a:r>
              <a:rPr lang="it-IT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at</a:t>
            </a:r>
            <a:r>
              <a:rPr lang="it-IT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11%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it-IT" sz="20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Top 10 </a:t>
            </a:r>
            <a:r>
              <a:rPr lang="it-IT" sz="2000" b="1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breakthrough</a:t>
            </a:r>
            <a:endParaRPr lang="it-IT" sz="2000" b="1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sz="2000" b="1" dirty="0">
                <a:latin typeface="Arial" charset="0"/>
                <a:ea typeface="Arial" charset="0"/>
                <a:cs typeface="Arial" charset="0"/>
              </a:rPr>
              <a:t>2017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seasonal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modulation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it-IT" sz="2000" baseline="30000" dirty="0">
                <a:latin typeface="Arial" charset="0"/>
                <a:ea typeface="Arial" charset="0"/>
                <a:cs typeface="Arial" charset="0"/>
              </a:rPr>
              <a:t>7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Be solar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neutrinos</a:t>
            </a:r>
            <a:endParaRPr lang="it-IT" sz="2000" dirty="0">
              <a:latin typeface="Symbol" charset="2"/>
              <a:ea typeface="Symbol" charset="2"/>
              <a:cs typeface="Symbol" charset="2"/>
            </a:endParaRPr>
          </a:p>
          <a:p>
            <a:pPr marL="342900" indent="-342900">
              <a:buFont typeface="Arial"/>
              <a:buChar char="•"/>
            </a:pPr>
            <a:r>
              <a:rPr lang="it-IT" sz="2000" b="1" dirty="0">
                <a:latin typeface="Arial" charset="0"/>
                <a:ea typeface="Arial" charset="0"/>
                <a:cs typeface="Arial" charset="0"/>
              </a:rPr>
              <a:t>2019,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simultaneously</a:t>
            </a:r>
            <a:r>
              <a:rPr lang="it-IT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measurement</a:t>
            </a:r>
            <a:r>
              <a:rPr lang="it-IT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pp</a:t>
            </a:r>
            <a:r>
              <a:rPr lang="it-IT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(10%), 7Be(3%), and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pep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solar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neutrinos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sz="2000" b="1" dirty="0">
                <a:latin typeface="Arial" charset="0"/>
                <a:ea typeface="Arial" charset="0"/>
                <a:cs typeface="Arial" charset="0"/>
              </a:rPr>
              <a:t>2020,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observations</a:t>
            </a:r>
            <a:r>
              <a:rPr lang="it-IT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of CNO solar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neutrinos</a:t>
            </a:r>
            <a:endParaRPr lang="it-IT" sz="20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it-IT" sz="20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Top 10 </a:t>
            </a:r>
            <a:r>
              <a:rPr lang="it-IT" sz="2000" b="1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breakthrough</a:t>
            </a:r>
            <a:endParaRPr lang="it-IT" sz="2000" b="1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sz="2000" b="1" dirty="0">
                <a:latin typeface="Arial" charset="0"/>
                <a:ea typeface="Arial" charset="0"/>
                <a:cs typeface="Arial" charset="0"/>
              </a:rPr>
              <a:t>2022, </a:t>
            </a:r>
            <a:r>
              <a:rPr lang="it-IT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CNO neutrino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observation</a:t>
            </a:r>
            <a:r>
              <a:rPr lang="it-IT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including</a:t>
            </a:r>
            <a:r>
              <a:rPr lang="it-IT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directionality</a:t>
            </a:r>
            <a:endParaRPr lang="it-IT" sz="20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32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6D1D83-06B0-FA5C-2863-BDD2A940B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A3AA416-B539-1C5B-75F6-25ECB2F5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90BA81-0482-3C2F-2D2C-B532B7DEA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23" y="0"/>
            <a:ext cx="12226755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3AF41C-CC9B-D3F8-4458-C56745562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03156" y="-2460574"/>
            <a:ext cx="6859919" cy="1177723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37A25-8E4A-57F6-9847-F3F8D8ED5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23" y="-864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8000"/>
                </a:schemeClr>
              </a:gs>
              <a:gs pos="99000">
                <a:srgbClr val="000000">
                  <a:alpha val="46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0B230C-0491-C1ED-8040-565BEC0FC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626703">
            <a:off x="1164940" y="1025588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7E3AEC-33C0-789C-D0F1-1EE1C5B23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2409782"/>
            <a:ext cx="12221732" cy="444325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1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525917-5049-EA03-2AB3-162558544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942096" y="-2872097"/>
            <a:ext cx="6407535" cy="12151737"/>
          </a:xfrm>
          <a:prstGeom prst="rect">
            <a:avLst/>
          </a:prstGeom>
          <a:gradFill>
            <a:gsLst>
              <a:gs pos="1000">
                <a:srgbClr val="000000">
                  <a:alpha val="33000"/>
                </a:srgb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D408ADC-5A03-48C7-B710-EC038C93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454" y="3006586"/>
            <a:ext cx="7284935" cy="2732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perspectives</a:t>
            </a:r>
            <a:b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5939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E770365-5DB3-AF44-B75F-8C4E7843E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272643"/>
            <a:ext cx="11060322" cy="1719072"/>
          </a:xfrm>
        </p:spPr>
        <p:txBody>
          <a:bodyPr anchor="b">
            <a:normAutofit/>
          </a:bodyPr>
          <a:lstStyle/>
          <a:p>
            <a:r>
              <a:rPr lang="it-US" sz="4200" b="1" dirty="0"/>
              <a:t>Energy spectrum and flux of pp solar neutrinos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4661BBB0-F158-1948-30B5-4ACE5A760C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225" y="2877629"/>
                <a:ext cx="7691371" cy="2921211"/>
              </a:xfrm>
            </p:spPr>
            <p:txBody>
              <a:bodyPr anchor="t">
                <a:normAutofit fontScale="92500" lnSpcReduction="10000"/>
              </a:bodyPr>
              <a:lstStyle/>
              <a:p>
                <a:r>
                  <a:rPr lang="en-US" sz="2200" b="1" dirty="0">
                    <a:latin typeface="Cambria Math" panose="02040503050406030204" pitchFamily="18" charset="0"/>
                  </a:rPr>
                  <a:t> </a:t>
                </a:r>
                <a:r>
                  <a:rPr lang="en-US" sz="2200" b="1" dirty="0" err="1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p+p</a:t>
                </a:r>
                <a:r>
                  <a:rPr lang="en-US" sz="2200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--&gt; d + e</a:t>
                </a:r>
                <a:r>
                  <a:rPr lang="en-US" sz="2200" b="1" baseline="300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+</a:t>
                </a:r>
                <a:r>
                  <a:rPr lang="en-US" sz="2200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+ </a:t>
                </a:r>
                <a:r>
                  <a:rPr lang="en-US" sz="2200" b="1" dirty="0">
                    <a:solidFill>
                      <a:srgbClr val="FF0000"/>
                    </a:solidFill>
                    <a:latin typeface="Symbol" pitchFamily="2" charset="2"/>
                  </a:rPr>
                  <a:t>n</a:t>
                </a:r>
                <a:r>
                  <a:rPr lang="en-US" sz="2200" b="1" baseline="-25000" dirty="0">
                    <a:solidFill>
                      <a:srgbClr val="FF0000"/>
                    </a:solidFill>
                  </a:rPr>
                  <a:t>e </a:t>
                </a:r>
                <a:r>
                  <a:rPr lang="en-US" sz="2200" b="1" dirty="0">
                    <a:solidFill>
                      <a:srgbClr val="FF0000"/>
                    </a:solidFill>
                  </a:rPr>
                  <a:t> + </a:t>
                </a:r>
                <a:r>
                  <a:rPr lang="en-US" sz="2200" b="1" dirty="0" err="1">
                    <a:solidFill>
                      <a:srgbClr val="FF0000"/>
                    </a:solidFill>
                  </a:rPr>
                  <a:t>Q</a:t>
                </a:r>
                <a:r>
                  <a:rPr lang="en-US" sz="2200" b="1" baseline="-25000" dirty="0" err="1">
                    <a:solidFill>
                      <a:srgbClr val="FF0000"/>
                    </a:solidFill>
                  </a:rPr>
                  <a:t>pp</a:t>
                </a:r>
                <a:endParaRPr lang="en-US" sz="2200" b="1" baseline="-25000" dirty="0">
                  <a:solidFill>
                    <a:srgbClr val="FF0000"/>
                  </a:solidFill>
                </a:endParaRPr>
              </a:p>
              <a:p>
                <a:r>
                  <a:rPr lang="en-US" sz="2200" dirty="0" err="1"/>
                  <a:t>Q</a:t>
                </a:r>
                <a:r>
                  <a:rPr lang="en-US" sz="2200" baseline="-25000" dirty="0" err="1"/>
                  <a:t>pp</a:t>
                </a:r>
                <a:r>
                  <a:rPr lang="en-US" sz="2200" dirty="0"/>
                  <a:t> = 2m</a:t>
                </a:r>
                <a:r>
                  <a:rPr lang="en-US" sz="2200" baseline="-25000" dirty="0"/>
                  <a:t>p</a:t>
                </a:r>
                <a:r>
                  <a:rPr lang="en-US" sz="2200" dirty="0"/>
                  <a:t> – m</a:t>
                </a:r>
                <a:r>
                  <a:rPr lang="en-US" sz="2200" baseline="-25000" dirty="0"/>
                  <a:t>d</a:t>
                </a:r>
                <a:r>
                  <a:rPr lang="en-US" sz="2200" dirty="0"/>
                  <a:t> – 2m</a:t>
                </a:r>
                <a:r>
                  <a:rPr lang="en-US" sz="2200" baseline="-25000" dirty="0"/>
                  <a:t>e</a:t>
                </a:r>
                <a:r>
                  <a:rPr lang="en-US" sz="2200" dirty="0"/>
                  <a:t> = 0.42 MeV</a:t>
                </a:r>
                <a:endParaRPr lang="en-US" sz="22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l-G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num>
                      <m:den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den>
                    </m:f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𝑝𝑝</m:t>
                            </m:r>
                          </m:sub>
                        </m:s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p>
                          <m:sSup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ad>
                      <m:radPr>
                        <m:degHide m:val="on"/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𝑝𝑝</m:t>
                                    </m:r>
                                  </m:sub>
                                </m:sSub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e>
                    </m:rad>
                  </m:oMath>
                </a14:m>
                <a:r>
                  <a:rPr lang="it-IT" sz="22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dirty="0"/>
              </a:p>
              <a:p>
                <a:r>
                  <a:rPr lang="en-US" sz="2200" dirty="0"/>
                  <a:t>&lt;E&gt; = 0.266 MeV</a:t>
                </a:r>
              </a:p>
              <a:p>
                <a:r>
                  <a:rPr lang="en-US" sz="2200" dirty="0"/>
                  <a:t>Fraction of energy carried by neutrinos: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2 0.27 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</m:num>
                      <m:den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26.74</m:t>
                        </m:r>
                      </m:den>
                    </m:f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~ 0.02</m:t>
                    </m:r>
                  </m:oMath>
                </a14:m>
                <a:endParaRPr lang="en-US" sz="2200" dirty="0"/>
              </a:p>
              <a:p>
                <a:r>
                  <a:rPr lang="en-US" sz="2200" dirty="0"/>
                  <a:t>Neutrino flux: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sSub>
                          <m:sSub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𝑠𝑢𝑛</m:t>
                            </m:r>
                          </m:sub>
                        </m:sSub>
                      </m:num>
                      <m:den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𝐴𝑈</m:t>
                            </m:r>
                          </m:e>
                          <m:sup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26.74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𝑀𝑒𝑉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−2 0.266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𝑀𝑒𝑉</m:t>
                            </m:r>
                          </m:e>
                        </m:d>
                      </m:den>
                    </m:f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=6.5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p>
                    </m:sSup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200" dirty="0"/>
              </a:p>
            </p:txBody>
          </p:sp>
        </mc:Choice>
        <mc:Fallback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4661BBB0-F158-1948-30B5-4ACE5A760C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225" y="2877629"/>
                <a:ext cx="7691371" cy="2921211"/>
              </a:xfrm>
              <a:blipFill>
                <a:blip r:embed="rId2"/>
                <a:stretch>
                  <a:fillRect l="-659" t="-3896"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EA141C78-12D2-E641-9F01-2165E0D11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997" y="3543774"/>
            <a:ext cx="4322603" cy="294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063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789" y="345388"/>
            <a:ext cx="8488681" cy="769883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err="1">
                <a:solidFill>
                  <a:srgbClr val="FF0000"/>
                </a:solidFill>
              </a:rPr>
              <a:t>Why</a:t>
            </a:r>
            <a:r>
              <a:rPr lang="it-IT" sz="3600" b="1" dirty="0">
                <a:solidFill>
                  <a:srgbClr val="FF0000"/>
                </a:solidFill>
              </a:rPr>
              <a:t> solar </a:t>
            </a:r>
            <a:r>
              <a:rPr lang="it-IT" sz="3600" b="1" dirty="0" err="1">
                <a:solidFill>
                  <a:srgbClr val="FF0000"/>
                </a:solidFill>
              </a:rPr>
              <a:t>neutrinos</a:t>
            </a:r>
            <a:r>
              <a:rPr lang="it-IT" sz="3600" b="1" dirty="0">
                <a:solidFill>
                  <a:srgbClr val="FF0000"/>
                </a:solidFill>
              </a:rPr>
              <a:t> in the future?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4481" y="1578042"/>
            <a:ext cx="10991461" cy="4352859"/>
          </a:xfrm>
        </p:spPr>
        <p:txBody>
          <a:bodyPr>
            <a:normAutofit/>
          </a:bodyPr>
          <a:lstStyle/>
          <a:p>
            <a:r>
              <a:rPr lang="it-IT" b="1" dirty="0" err="1"/>
              <a:t>Particle</a:t>
            </a:r>
            <a:r>
              <a:rPr lang="it-IT" b="1" dirty="0"/>
              <a:t> </a:t>
            </a:r>
            <a:r>
              <a:rPr lang="it-IT" b="1" dirty="0" err="1"/>
              <a:t>physics</a:t>
            </a:r>
            <a:endParaRPr lang="it-IT" b="1" dirty="0"/>
          </a:p>
          <a:p>
            <a:pPr lvl="1">
              <a:buFont typeface="Wingdings" pitchFamily="2" charset="2"/>
              <a:buChar char="§"/>
            </a:pPr>
            <a:r>
              <a:rPr lang="it-IT" dirty="0"/>
              <a:t>Accurate </a:t>
            </a:r>
            <a:r>
              <a:rPr lang="it-IT" dirty="0" err="1"/>
              <a:t>measurement</a:t>
            </a:r>
            <a:r>
              <a:rPr lang="it-IT" dirty="0"/>
              <a:t> of </a:t>
            </a:r>
            <a:r>
              <a:rPr lang="it-IT" dirty="0" err="1"/>
              <a:t>expected</a:t>
            </a:r>
            <a:r>
              <a:rPr lang="it-IT" dirty="0"/>
              <a:t> </a:t>
            </a:r>
            <a:r>
              <a:rPr lang="it-IT" dirty="0" err="1"/>
              <a:t>matter</a:t>
            </a:r>
            <a:r>
              <a:rPr lang="it-IT" dirty="0"/>
              <a:t>-vacuum </a:t>
            </a:r>
            <a:r>
              <a:rPr lang="it-IT" dirty="0" err="1"/>
              <a:t>upturn</a:t>
            </a:r>
            <a:endParaRPr lang="it-IT" dirty="0"/>
          </a:p>
          <a:p>
            <a:pPr lvl="1">
              <a:buFont typeface="Wingdings" pitchFamily="2" charset="2"/>
              <a:buChar char="§"/>
            </a:pPr>
            <a:r>
              <a:rPr lang="it-IT" dirty="0"/>
              <a:t>Accurate </a:t>
            </a:r>
            <a:r>
              <a:rPr lang="it-IT" dirty="0" err="1"/>
              <a:t>measurement</a:t>
            </a:r>
            <a:r>
              <a:rPr lang="it-IT" dirty="0"/>
              <a:t> of day-night </a:t>
            </a:r>
            <a:r>
              <a:rPr lang="it-IT" dirty="0" err="1"/>
              <a:t>asymmetry</a:t>
            </a:r>
            <a:endParaRPr lang="it-IT" dirty="0"/>
          </a:p>
          <a:p>
            <a:pPr lvl="1"/>
            <a:endParaRPr lang="it-IT" dirty="0"/>
          </a:p>
          <a:p>
            <a:r>
              <a:rPr lang="it-IT" b="1" dirty="0" err="1"/>
              <a:t>Astrophysics</a:t>
            </a:r>
            <a:endParaRPr lang="it-IT" b="1" dirty="0"/>
          </a:p>
          <a:p>
            <a:pPr lvl="1">
              <a:buFont typeface="Wingdings" charset="2"/>
              <a:buChar char="§"/>
            </a:pPr>
            <a:r>
              <a:rPr lang="it-IT" dirty="0"/>
              <a:t>Use solar </a:t>
            </a:r>
            <a:r>
              <a:rPr lang="it-IT" dirty="0" err="1"/>
              <a:t>neutrinos</a:t>
            </a:r>
            <a:r>
              <a:rPr lang="it-IT" dirty="0"/>
              <a:t> to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understand</a:t>
            </a:r>
            <a:r>
              <a:rPr lang="it-IT" dirty="0"/>
              <a:t> the Sun (</a:t>
            </a:r>
            <a:r>
              <a:rPr lang="it-IT" i="1" dirty="0"/>
              <a:t>inverse </a:t>
            </a:r>
            <a:r>
              <a:rPr lang="it-IT" i="1" dirty="0" err="1"/>
              <a:t>problem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68547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CE354B-4332-C64F-9D8D-1BA084187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96" y="80541"/>
            <a:ext cx="10515600" cy="842501"/>
          </a:xfrm>
        </p:spPr>
        <p:txBody>
          <a:bodyPr/>
          <a:lstStyle/>
          <a:p>
            <a:r>
              <a:rPr lang="it-US" b="1" dirty="0">
                <a:solidFill>
                  <a:srgbClr val="FF0000"/>
                </a:solidFill>
              </a:rPr>
              <a:t>Next future for solar neutrino detection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E0A52E9-36C6-A44F-8B0D-5D05D7A7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813" y="1318440"/>
            <a:ext cx="2260600" cy="292291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D080D9-4FC4-1440-9E88-75B454C5602E}"/>
              </a:ext>
            </a:extLst>
          </p:cNvPr>
          <p:cNvSpPr txBox="1"/>
          <p:nvPr/>
        </p:nvSpPr>
        <p:spPr>
          <a:xfrm>
            <a:off x="341813" y="1459956"/>
            <a:ext cx="222625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it-US" dirty="0"/>
              <a:t>SNO+ 780 tons of LAB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F77F630-1129-B147-A6C4-5C938AAEF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163" y="1847930"/>
            <a:ext cx="3376767" cy="220492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A26152-EB67-EF49-98BA-181771818DE0}"/>
              </a:ext>
            </a:extLst>
          </p:cNvPr>
          <p:cNvSpPr txBox="1"/>
          <p:nvPr/>
        </p:nvSpPr>
        <p:spPr>
          <a:xfrm>
            <a:off x="8613693" y="1534644"/>
            <a:ext cx="351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dirty="0"/>
              <a:t>HyperKamiokande 187kton H</a:t>
            </a:r>
            <a:r>
              <a:rPr lang="it-US" baseline="-25000" dirty="0"/>
              <a:t>2</a:t>
            </a:r>
            <a:r>
              <a:rPr lang="it-US" dirty="0"/>
              <a:t>O FM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BC41983-E2F4-2246-954C-088A24E5F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515" y="4241355"/>
            <a:ext cx="3734415" cy="248961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D50822C-B922-D541-86C5-2B2E0DFBE400}"/>
              </a:ext>
            </a:extLst>
          </p:cNvPr>
          <p:cNvSpPr txBox="1"/>
          <p:nvPr/>
        </p:nvSpPr>
        <p:spPr>
          <a:xfrm>
            <a:off x="4794772" y="4353901"/>
            <a:ext cx="2486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dirty="0">
                <a:solidFill>
                  <a:schemeClr val="bg1"/>
                </a:solidFill>
              </a:rPr>
              <a:t>DUNE x4 10ktons of LAr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7E054AC-252A-904A-A35E-43874FFE01E8}"/>
                  </a:ext>
                </a:extLst>
              </p:cNvPr>
              <p:cNvSpPr txBox="1"/>
              <p:nvPr/>
            </p:nvSpPr>
            <p:spPr>
              <a:xfrm>
                <a:off x="8428496" y="4519337"/>
                <a:ext cx="2421367" cy="399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sup>
                        <m:e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𝐴𝑟</m:t>
                          </m:r>
                        </m:e>
                      </m:sPre>
                      <m:r>
                        <a:rPr lang="it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sup>
                        <m:e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sPre>
                    </m:oMath>
                  </m:oMathPara>
                </a14:m>
                <a:endParaRPr lang="it-US" dirty="0"/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7E054AC-252A-904A-A35E-43874FFE0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8496" y="4519337"/>
                <a:ext cx="2421367" cy="3992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12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2224D240-66B7-C54C-9F0B-A065B059E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33" y="4083608"/>
            <a:ext cx="3301940" cy="278139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588B061-5625-7F46-A354-371D865AF310}"/>
              </a:ext>
            </a:extLst>
          </p:cNvPr>
          <p:cNvSpPr txBox="1"/>
          <p:nvPr/>
        </p:nvSpPr>
        <p:spPr>
          <a:xfrm>
            <a:off x="0" y="6194810"/>
            <a:ext cx="221227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it-US" dirty="0"/>
              <a:t>JUNO 20 ktons of LAB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C2597C9-0D4B-AA63-66BB-CF291C260D2B}"/>
              </a:ext>
            </a:extLst>
          </p:cNvPr>
          <p:cNvSpPr txBox="1"/>
          <p:nvPr/>
        </p:nvSpPr>
        <p:spPr>
          <a:xfrm>
            <a:off x="3266491" y="1537759"/>
            <a:ext cx="4847033" cy="304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US" sz="2400" dirty="0"/>
              <a:t>Running/Upcoming: SNO+/JUNO</a:t>
            </a:r>
          </a:p>
          <a:p>
            <a:endParaRPr lang="it-US" sz="2400" dirty="0"/>
          </a:p>
          <a:p>
            <a:r>
              <a:rPr lang="it-US" sz="2400" dirty="0"/>
              <a:t>2028/2030: HyperKamiokande/DUNE</a:t>
            </a:r>
          </a:p>
          <a:p>
            <a:endParaRPr lang="it-US" sz="2400" dirty="0"/>
          </a:p>
          <a:p>
            <a:r>
              <a:rPr lang="it-US" sz="2400" dirty="0"/>
              <a:t>Probe: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U</a:t>
            </a:r>
            <a:r>
              <a:rPr lang="it-US" sz="2400" dirty="0"/>
              <a:t>pturn of P</a:t>
            </a:r>
            <a:r>
              <a:rPr lang="it-US" sz="2400" baseline="-25000" dirty="0"/>
              <a:t>ee</a:t>
            </a:r>
            <a:r>
              <a:rPr lang="it-US" sz="2400" dirty="0"/>
              <a:t> at 3</a:t>
            </a:r>
            <a:r>
              <a:rPr lang="it-US" sz="2400" dirty="0">
                <a:latin typeface="Symbol" pitchFamily="2" charset="2"/>
              </a:rPr>
              <a:t>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US" sz="2400" dirty="0">
                <a:latin typeface="Arial" panose="020B0604020202020204" pitchFamily="34" charset="0"/>
                <a:cs typeface="Arial" panose="020B0604020202020204" pitchFamily="34" charset="0"/>
              </a:rPr>
              <a:t>Day/Night at 4-5</a:t>
            </a:r>
            <a:r>
              <a:rPr lang="it-US" sz="2400" dirty="0">
                <a:latin typeface="Symbol" pitchFamily="2" charset="2"/>
                <a:cs typeface="Arial" panose="020B0604020202020204" pitchFamily="34" charset="0"/>
              </a:rPr>
              <a:t>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 of Hep neutrinos</a:t>
            </a:r>
          </a:p>
        </p:txBody>
      </p:sp>
    </p:spTree>
    <p:extLst>
      <p:ext uri="{BB962C8B-B14F-4D97-AF65-F5344CB8AC3E}">
        <p14:creationId xmlns:p14="http://schemas.microsoft.com/office/powerpoint/2010/main" val="11508249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3B15FA-8ED6-6D42-B292-1CE86A8CD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307" y="371989"/>
            <a:ext cx="5243394" cy="2225532"/>
          </a:xfrm>
        </p:spPr>
        <p:txBody>
          <a:bodyPr anchor="t">
            <a:normAutofit/>
          </a:bodyPr>
          <a:lstStyle/>
          <a:p>
            <a:r>
              <a:rPr lang="it-US" sz="6000" dirty="0"/>
              <a:t>Solar neutrinos in LXe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F6CED31-508E-C74D-B32D-55479203C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68116"/>
            <a:ext cx="5646525" cy="362990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157B38-BBAA-BB0A-FE3C-2D21A81D3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9042" y="371989"/>
            <a:ext cx="4124758" cy="5120755"/>
          </a:xfrm>
        </p:spPr>
        <p:txBody>
          <a:bodyPr anchor="ctr">
            <a:normAutofit/>
          </a:bodyPr>
          <a:lstStyle/>
          <a:p>
            <a:r>
              <a:rPr lang="en-US" sz="2400" dirty="0"/>
              <a:t>Electron Recoils channel</a:t>
            </a:r>
          </a:p>
          <a:p>
            <a:pPr lvl="1"/>
            <a:r>
              <a:rPr lang="en-US" dirty="0"/>
              <a:t>pp neutrinos in [1,10] keV ~ 26/ton/</a:t>
            </a:r>
            <a:r>
              <a:rPr lang="en-US" dirty="0" err="1"/>
              <a:t>yr</a:t>
            </a:r>
            <a:endParaRPr lang="en-US" dirty="0"/>
          </a:p>
          <a:p>
            <a:pPr lvl="1"/>
            <a:r>
              <a:rPr lang="en-US" dirty="0"/>
              <a:t>~2% stat in 100 ton x year</a:t>
            </a:r>
          </a:p>
          <a:p>
            <a:pPr lvl="1"/>
            <a:r>
              <a:rPr lang="en-US" dirty="0"/>
              <a:t>Sensitivity to CNO and pep neutrinos limited by  </a:t>
            </a:r>
            <a:r>
              <a:rPr lang="en-US" baseline="30000" dirty="0"/>
              <a:t>136</a:t>
            </a:r>
            <a:r>
              <a:rPr lang="en-US" dirty="0"/>
              <a:t>Xe</a:t>
            </a:r>
          </a:p>
          <a:p>
            <a:r>
              <a:rPr lang="en-US" sz="2400" dirty="0"/>
              <a:t>Nuclear Recoils channel</a:t>
            </a:r>
          </a:p>
          <a:p>
            <a:pPr lvl="1"/>
            <a:r>
              <a:rPr lang="en-US" dirty="0"/>
              <a:t>Already proved to probe </a:t>
            </a:r>
            <a:r>
              <a:rPr lang="en-US" baseline="30000" dirty="0"/>
              <a:t>8</a:t>
            </a:r>
            <a:r>
              <a:rPr lang="en-US" dirty="0"/>
              <a:t>B solar neutrinos </a:t>
            </a:r>
          </a:p>
        </p:txBody>
      </p:sp>
    </p:spTree>
    <p:extLst>
      <p:ext uri="{BB962C8B-B14F-4D97-AF65-F5344CB8AC3E}">
        <p14:creationId xmlns:p14="http://schemas.microsoft.com/office/powerpoint/2010/main" val="20647836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D301D7-527B-DA4A-B4C0-7A1013108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US" dirty="0"/>
              <a:t>Solar neutrinos in LAr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C7EB57D-0BAC-2747-9AEE-E9B067E07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550" y="1878662"/>
            <a:ext cx="6540500" cy="42037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E9BF875-1259-8B4D-A996-FA5974ED9092}"/>
              </a:ext>
            </a:extLst>
          </p:cNvPr>
          <p:cNvSpPr txBox="1"/>
          <p:nvPr/>
        </p:nvSpPr>
        <p:spPr>
          <a:xfrm>
            <a:off x="7720050" y="2556165"/>
            <a:ext cx="3872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</a:t>
            </a:r>
            <a:r>
              <a:rPr lang="it-US" dirty="0"/>
              <a:t> E &gt; Q</a:t>
            </a:r>
            <a:r>
              <a:rPr lang="it-US" baseline="-25000" dirty="0">
                <a:latin typeface="Symbol" pitchFamily="2" charset="2"/>
              </a:rPr>
              <a:t>b</a:t>
            </a:r>
            <a:r>
              <a:rPr lang="it-US" dirty="0"/>
              <a:t> pep ~ 5%  and CNO ~6% stat </a:t>
            </a:r>
          </a:p>
          <a:p>
            <a:r>
              <a:rPr lang="it-US" dirty="0"/>
              <a:t>in 100 ton x year</a:t>
            </a:r>
          </a:p>
        </p:txBody>
      </p:sp>
    </p:spTree>
    <p:extLst>
      <p:ext uri="{BB962C8B-B14F-4D97-AF65-F5344CB8AC3E}">
        <p14:creationId xmlns:p14="http://schemas.microsoft.com/office/powerpoint/2010/main" val="14882680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3A256C-E0E2-CB4A-A585-80D2D0588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390"/>
            <a:ext cx="10515600" cy="1021224"/>
          </a:xfrm>
        </p:spPr>
        <p:txBody>
          <a:bodyPr/>
          <a:lstStyle/>
          <a:p>
            <a:r>
              <a:rPr lang="it-US" b="1" dirty="0">
                <a:solidFill>
                  <a:srgbClr val="FF0000"/>
                </a:solidFill>
              </a:rPr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1A195F-2FB3-7046-B16D-FDA7E4BBD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909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it-US" dirty="0"/>
              <a:t>57 years of solar neutrino observations</a:t>
            </a:r>
          </a:p>
          <a:p>
            <a:endParaRPr lang="it-US" dirty="0"/>
          </a:p>
          <a:p>
            <a:r>
              <a:rPr lang="it-US" dirty="0"/>
              <a:t>Fundamental results on neutrino physics and astrophysics</a:t>
            </a:r>
          </a:p>
          <a:p>
            <a:endParaRPr lang="it-US" dirty="0"/>
          </a:p>
          <a:p>
            <a:r>
              <a:rPr lang="it-US" dirty="0"/>
              <a:t>More to come with SuperKamiokande</a:t>
            </a:r>
          </a:p>
          <a:p>
            <a:endParaRPr lang="it-US" dirty="0"/>
          </a:p>
          <a:p>
            <a:r>
              <a:rPr lang="it-US" dirty="0"/>
              <a:t>Future observations with SNO+, HyperKamiokande, DUNE, and JUNO</a:t>
            </a:r>
          </a:p>
          <a:p>
            <a:endParaRPr lang="it-US" dirty="0"/>
          </a:p>
          <a:p>
            <a:r>
              <a:rPr lang="it-US" dirty="0"/>
              <a:t>The observation of solar neutrinos with dark matter detectors it is already a reality</a:t>
            </a:r>
          </a:p>
        </p:txBody>
      </p:sp>
    </p:spTree>
    <p:extLst>
      <p:ext uri="{BB962C8B-B14F-4D97-AF65-F5344CB8AC3E}">
        <p14:creationId xmlns:p14="http://schemas.microsoft.com/office/powerpoint/2010/main" val="13701429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B8E9AC-DF0D-6542-BA29-40A0A2E09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443"/>
            <a:ext cx="10515600" cy="1325563"/>
          </a:xfrm>
        </p:spPr>
        <p:txBody>
          <a:bodyPr/>
          <a:lstStyle/>
          <a:p>
            <a:r>
              <a:rPr lang="it-US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690609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224409A-DCA8-8D4B-BA65-4DF7FA7FD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it-US" sz="4200"/>
              <a:t>Neutrino capture on </a:t>
            </a:r>
            <a:r>
              <a:rPr lang="it-US" sz="4200" baseline="30000"/>
              <a:t>37</a:t>
            </a:r>
            <a:r>
              <a:rPr lang="it-US" sz="4200"/>
              <a:t>Cl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169756BD-0A1D-B26B-E9E5-A988CDEA9A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2973521"/>
                <a:ext cx="5786133" cy="3410712"/>
              </a:xfrm>
            </p:spPr>
            <p:txBody>
              <a:bodyPr anchor="t">
                <a:normAutofit/>
              </a:bodyPr>
              <a:lstStyle/>
              <a:p>
                <a:r>
                  <a:rPr lang="en-US" sz="2200" dirty="0"/>
                  <a:t>Cross section to ground state ~  3.3 x 10</a:t>
                </a:r>
                <a:r>
                  <a:rPr lang="en-US" sz="2200" baseline="30000" dirty="0"/>
                  <a:t>-45</a:t>
                </a:r>
                <a:r>
                  <a:rPr lang="en-US" sz="2200" dirty="0"/>
                  <a:t> cm</a:t>
                </a:r>
                <a:r>
                  <a:rPr lang="en-US" sz="2200" baseline="30000" dirty="0"/>
                  <a:t>2 </a:t>
                </a:r>
                <a:r>
                  <a:rPr lang="en-US" sz="2200" dirty="0"/>
                  <a:t>at 2 MeV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𝑔𝑠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𝑙𝑛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sSup>
                          <m:sSup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ℏ</m:t>
                                </m:r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  <m:sup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</m:den>
                    </m:f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</a:p>
              <a:p>
                <a:r>
                  <a:rPr lang="en-US" sz="2200" dirty="0"/>
                  <a:t>Log f</a:t>
                </a:r>
                <a:r>
                  <a:rPr lang="en-US" sz="2200" baseline="-25000" dirty="0"/>
                  <a:t>t</a:t>
                </a:r>
                <a:r>
                  <a:rPr lang="en-US" sz="2200" dirty="0"/>
                  <a:t> = 5.1 for </a:t>
                </a:r>
                <a:r>
                  <a:rPr lang="en-US" sz="2200" baseline="30000" dirty="0"/>
                  <a:t>37</a:t>
                </a:r>
                <a:r>
                  <a:rPr lang="en-US" sz="2200" dirty="0"/>
                  <a:t>Ar</a:t>
                </a:r>
              </a:p>
              <a:p>
                <a:r>
                  <a:rPr lang="en-US" sz="2200" dirty="0"/>
                  <a:t>GT matrix elements to excited states from mirror beta decay of </a:t>
                </a:r>
                <a:r>
                  <a:rPr lang="en-US" sz="2200" baseline="30000" dirty="0"/>
                  <a:t>37</a:t>
                </a:r>
                <a:r>
                  <a:rPr lang="en-US" sz="2200" dirty="0"/>
                  <a:t>Ca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169756BD-0A1D-B26B-E9E5-A988CDEA9A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2973521"/>
                <a:ext cx="5786133" cy="3410712"/>
              </a:xfrm>
              <a:blipFill>
                <a:blip r:embed="rId2"/>
                <a:stretch>
                  <a:fillRect l="-1316" t="-2230"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C315AF2-BF26-8848-BB9A-FF77FCAEA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867" y="3229385"/>
            <a:ext cx="5119383" cy="3525575"/>
          </a:xfrm>
          <a:prstGeom prst="rect">
            <a:avLst/>
          </a:prstGeom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A904E7C7-F40A-C147-AD0D-DDEDE14EBCA5}"/>
              </a:ext>
            </a:extLst>
          </p:cNvPr>
          <p:cNvCxnSpPr/>
          <p:nvPr/>
        </p:nvCxnSpPr>
        <p:spPr>
          <a:xfrm>
            <a:off x="5745605" y="2382014"/>
            <a:ext cx="13940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A09EE0C3-4876-F749-836E-22556689C044}"/>
              </a:ext>
            </a:extLst>
          </p:cNvPr>
          <p:cNvCxnSpPr/>
          <p:nvPr/>
        </p:nvCxnSpPr>
        <p:spPr>
          <a:xfrm>
            <a:off x="7330190" y="1928422"/>
            <a:ext cx="13940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8C45A026-F885-2947-961A-BE61E3A71302}"/>
              </a:ext>
            </a:extLst>
          </p:cNvPr>
          <p:cNvCxnSpPr/>
          <p:nvPr/>
        </p:nvCxnSpPr>
        <p:spPr>
          <a:xfrm>
            <a:off x="7330190" y="1499056"/>
            <a:ext cx="13940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EF05DC0D-0D00-6D49-8430-00E5D3BB1B7A}"/>
              </a:ext>
            </a:extLst>
          </p:cNvPr>
          <p:cNvCxnSpPr/>
          <p:nvPr/>
        </p:nvCxnSpPr>
        <p:spPr>
          <a:xfrm>
            <a:off x="9025640" y="906664"/>
            <a:ext cx="13940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58E937B4-C10B-434C-8026-04DD09B97E39}"/>
              </a:ext>
            </a:extLst>
          </p:cNvPr>
          <p:cNvCxnSpPr/>
          <p:nvPr/>
        </p:nvCxnSpPr>
        <p:spPr>
          <a:xfrm>
            <a:off x="10648325" y="297064"/>
            <a:ext cx="13940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F7F7042C-F0C3-1F44-8CDB-8531D24D60C9}"/>
              </a:ext>
            </a:extLst>
          </p:cNvPr>
          <p:cNvCxnSpPr/>
          <p:nvPr/>
        </p:nvCxnSpPr>
        <p:spPr>
          <a:xfrm>
            <a:off x="9044690" y="1928422"/>
            <a:ext cx="139408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19E213E5-18E8-F34D-BD52-682518ADB3F4}"/>
              </a:ext>
            </a:extLst>
          </p:cNvPr>
          <p:cNvCxnSpPr/>
          <p:nvPr/>
        </p:nvCxnSpPr>
        <p:spPr>
          <a:xfrm>
            <a:off x="7356422" y="2377642"/>
            <a:ext cx="139408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27DADCE-02C5-244B-A917-5418D526FE09}"/>
              </a:ext>
            </a:extLst>
          </p:cNvPr>
          <p:cNvCxnSpPr>
            <a:cxnSpLocks/>
          </p:cNvCxnSpPr>
          <p:nvPr/>
        </p:nvCxnSpPr>
        <p:spPr>
          <a:xfrm flipH="1">
            <a:off x="10419725" y="311812"/>
            <a:ext cx="228600" cy="609600"/>
          </a:xfrm>
          <a:prstGeom prst="straightConnector1">
            <a:avLst/>
          </a:prstGeom>
          <a:ln w="38100">
            <a:solidFill>
              <a:schemeClr val="tx1">
                <a:alpha val="9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B66D3CE5-870E-6E41-A011-AA398D6373ED}"/>
              </a:ext>
            </a:extLst>
          </p:cNvPr>
          <p:cNvCxnSpPr>
            <a:cxnSpLocks/>
          </p:cNvCxnSpPr>
          <p:nvPr/>
        </p:nvCxnSpPr>
        <p:spPr>
          <a:xfrm flipV="1">
            <a:off x="7120640" y="1928423"/>
            <a:ext cx="190500" cy="430169"/>
          </a:xfrm>
          <a:prstGeom prst="straightConnector1">
            <a:avLst/>
          </a:prstGeom>
          <a:ln w="38100">
            <a:solidFill>
              <a:schemeClr val="tx1">
                <a:alpha val="9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5699F37C-941D-594D-9781-8BF254D51EDC}"/>
                  </a:ext>
                </a:extLst>
              </p:cNvPr>
              <p:cNvSpPr txBox="1"/>
              <p:nvPr/>
            </p:nvSpPr>
            <p:spPr>
              <a:xfrm>
                <a:off x="5922556" y="2592044"/>
                <a:ext cx="592935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it-US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37</m:t>
                        </m:r>
                      </m:sup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𝐶𝑙</m:t>
                        </m:r>
                      </m:e>
                    </m:sPre>
                  </m:oMath>
                </a14:m>
                <a:r>
                  <a:rPr lang="it-US" sz="2400" dirty="0"/>
                  <a:t>  </a:t>
                </a:r>
                <a14:m>
                  <m:oMath xmlns:m="http://schemas.openxmlformats.org/officeDocument/2006/math">
                    <m:r>
                      <a:rPr lang="it-IT" sz="2400" b="0" i="0" dirty="0" smtClean="0">
                        <a:latin typeface="Cambria Math" panose="02040503050406030204" pitchFamily="18" charset="0"/>
                      </a:rPr>
                      <m:t>                </m:t>
                    </m:r>
                    <m:sPre>
                      <m:sPrePr>
                        <m:ctrlPr>
                          <a:rPr lang="it-US" sz="2400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18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37</m:t>
                        </m:r>
                      </m:sup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𝐴𝑟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                        </m:t>
                        </m:r>
                        <m:sPre>
                          <m:sPrePr>
                            <m:ctrlPr>
                              <a:rPr lang="it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19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37</m:t>
                            </m:r>
                          </m:sup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sPre>
                        <m:sPre>
                          <m:sPrePr>
                            <m:ctrlPr>
                              <a:rPr lang="it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                      20</m:t>
                            </m:r>
                          </m:sub>
                          <m:sup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          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37</m:t>
                            </m:r>
                          </m:sup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𝐶𝑎</m:t>
                            </m:r>
                          </m:e>
                        </m:sPre>
                      </m:e>
                    </m:sPre>
                  </m:oMath>
                </a14:m>
                <a:endParaRPr lang="it-US" sz="24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5699F37C-941D-594D-9781-8BF254D51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556" y="2592044"/>
                <a:ext cx="5929354" cy="461665"/>
              </a:xfrm>
              <a:prstGeom prst="rect">
                <a:avLst/>
              </a:prstGeom>
              <a:blipFill>
                <a:blip r:embed="rId4"/>
                <a:stretch>
                  <a:fillRect t="-5405" b="-24324"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BDCF2DE7-CA7F-D744-B9A5-E99435D22A92}"/>
              </a:ext>
            </a:extLst>
          </p:cNvPr>
          <p:cNvCxnSpPr/>
          <p:nvPr/>
        </p:nvCxnSpPr>
        <p:spPr>
          <a:xfrm>
            <a:off x="7848600" y="1928422"/>
            <a:ext cx="0" cy="43017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D52C37E-4C10-204F-B35A-91C187F380AD}"/>
              </a:ext>
            </a:extLst>
          </p:cNvPr>
          <p:cNvSpPr txBox="1"/>
          <p:nvPr/>
        </p:nvSpPr>
        <p:spPr>
          <a:xfrm>
            <a:off x="7924800" y="1966522"/>
            <a:ext cx="12073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US" dirty="0"/>
              <a:t>0.814 MeV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885F06B-777A-724E-8981-99033E8B2CBC}"/>
              </a:ext>
            </a:extLst>
          </p:cNvPr>
          <p:cNvSpPr txBox="1"/>
          <p:nvPr/>
        </p:nvSpPr>
        <p:spPr>
          <a:xfrm>
            <a:off x="5857230" y="1958841"/>
            <a:ext cx="585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US" dirty="0"/>
              <a:t>3/2</a:t>
            </a:r>
            <a:r>
              <a:rPr lang="it-US" baseline="30000" dirty="0"/>
              <a:t>+</a:t>
            </a:r>
            <a:endParaRPr lang="it-US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08B609E-8AE8-964B-9E10-DEC858D5B81B}"/>
              </a:ext>
            </a:extLst>
          </p:cNvPr>
          <p:cNvSpPr txBox="1"/>
          <p:nvPr/>
        </p:nvSpPr>
        <p:spPr>
          <a:xfrm>
            <a:off x="7215890" y="1520991"/>
            <a:ext cx="585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US" dirty="0"/>
              <a:t>3/2</a:t>
            </a:r>
            <a:r>
              <a:rPr lang="it-US" baseline="30000" dirty="0"/>
              <a:t>+</a:t>
            </a:r>
            <a:endParaRPr lang="it-US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EB538B3-10CD-C849-BE4C-68B4B5FDE592}"/>
              </a:ext>
            </a:extLst>
          </p:cNvPr>
          <p:cNvSpPr txBox="1"/>
          <p:nvPr/>
        </p:nvSpPr>
        <p:spPr>
          <a:xfrm>
            <a:off x="7215889" y="1103957"/>
            <a:ext cx="585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US" dirty="0"/>
              <a:t>1/2</a:t>
            </a:r>
            <a:r>
              <a:rPr lang="it-US" baseline="30000" dirty="0"/>
              <a:t>+</a:t>
            </a:r>
            <a:endParaRPr lang="it-US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C956EE7-3552-364C-AC99-CC5D6A2CD2D3}"/>
              </a:ext>
            </a:extLst>
          </p:cNvPr>
          <p:cNvSpPr txBox="1"/>
          <p:nvPr/>
        </p:nvSpPr>
        <p:spPr>
          <a:xfrm>
            <a:off x="8950254" y="503014"/>
            <a:ext cx="585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US" dirty="0"/>
              <a:t>3/2</a:t>
            </a:r>
            <a:r>
              <a:rPr lang="it-US" baseline="30000" dirty="0"/>
              <a:t>+</a:t>
            </a:r>
            <a:endParaRPr lang="it-US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C95AE47D-A4CC-ED4C-A4DA-BE9B5FD53043}"/>
              </a:ext>
            </a:extLst>
          </p:cNvPr>
          <p:cNvSpPr txBox="1"/>
          <p:nvPr/>
        </p:nvSpPr>
        <p:spPr>
          <a:xfrm>
            <a:off x="10648325" y="-35309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dirty="0"/>
              <a:t>3/2</a:t>
            </a:r>
            <a:r>
              <a:rPr lang="it-US" baseline="30000" dirty="0"/>
              <a:t>+</a:t>
            </a:r>
            <a:endParaRPr lang="it-US" dirty="0"/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D754BB3B-451F-2D40-ADBB-1B745D542EBD}"/>
              </a:ext>
            </a:extLst>
          </p:cNvPr>
          <p:cNvCxnSpPr/>
          <p:nvPr/>
        </p:nvCxnSpPr>
        <p:spPr>
          <a:xfrm>
            <a:off x="7330190" y="1103957"/>
            <a:ext cx="13940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3D28214-C135-C14D-A998-19B66415746E}"/>
              </a:ext>
            </a:extLst>
          </p:cNvPr>
          <p:cNvSpPr txBox="1"/>
          <p:nvPr/>
        </p:nvSpPr>
        <p:spPr>
          <a:xfrm>
            <a:off x="7237400" y="714722"/>
            <a:ext cx="585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US" dirty="0"/>
              <a:t>3/2</a:t>
            </a:r>
            <a:r>
              <a:rPr lang="it-US" baseline="30000" dirty="0"/>
              <a:t>+</a:t>
            </a:r>
            <a:endParaRPr lang="it-US" dirty="0"/>
          </a:p>
        </p:txBody>
      </p:sp>
    </p:spTree>
    <p:extLst>
      <p:ext uri="{BB962C8B-B14F-4D97-AF65-F5344CB8AC3E}">
        <p14:creationId xmlns:p14="http://schemas.microsoft.com/office/powerpoint/2010/main" val="1317136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0969" y="295833"/>
            <a:ext cx="9046062" cy="1143000"/>
          </a:xfrm>
        </p:spPr>
        <p:txBody>
          <a:bodyPr anchor="ctr">
            <a:normAutofit/>
          </a:bodyPr>
          <a:lstStyle/>
          <a:p>
            <a:r>
              <a:rPr lang="it-IT" dirty="0" err="1">
                <a:solidFill>
                  <a:schemeClr val="accent4">
                    <a:lumMod val="10000"/>
                  </a:schemeClr>
                </a:solidFill>
              </a:rPr>
              <a:t>Borexino</a:t>
            </a:r>
            <a:r>
              <a:rPr lang="it-IT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4">
                    <a:lumMod val="10000"/>
                  </a:schemeClr>
                </a:solidFill>
              </a:rPr>
              <a:t>operations</a:t>
            </a:r>
            <a:r>
              <a:rPr lang="it-IT" dirty="0">
                <a:solidFill>
                  <a:schemeClr val="accent4">
                    <a:lumMod val="10000"/>
                  </a:schemeClr>
                </a:solidFill>
              </a:rPr>
              <a:t> and </a:t>
            </a:r>
            <a:r>
              <a:rPr lang="it-IT" dirty="0" err="1">
                <a:solidFill>
                  <a:schemeClr val="accent4">
                    <a:lumMod val="10000"/>
                  </a:schemeClr>
                </a:solidFill>
              </a:rPr>
              <a:t>achievements</a:t>
            </a:r>
            <a:endParaRPr lang="it-IT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13"/>
          <a:stretch/>
        </p:blipFill>
        <p:spPr bwMode="auto">
          <a:xfrm>
            <a:off x="1751807" y="1683775"/>
            <a:ext cx="8686800" cy="11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own Arrow 9"/>
          <p:cNvSpPr/>
          <p:nvPr/>
        </p:nvSpPr>
        <p:spPr>
          <a:xfrm flipH="1">
            <a:off x="2099186" y="2756966"/>
            <a:ext cx="45719" cy="402193"/>
          </a:xfrm>
          <a:prstGeom prst="downArrow">
            <a:avLst/>
          </a:prstGeom>
          <a:solidFill>
            <a:srgbClr val="C00000"/>
          </a:solidFill>
          <a:ln w="155575">
            <a:solidFill>
              <a:srgbClr val="B931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5"/>
          <p:cNvSpPr txBox="1"/>
          <p:nvPr/>
        </p:nvSpPr>
        <p:spPr>
          <a:xfrm>
            <a:off x="1791550" y="3297482"/>
            <a:ext cx="1313821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Filling and </a:t>
            </a:r>
          </a:p>
          <a:p>
            <a:r>
              <a:rPr lang="en-US" dirty="0"/>
              <a:t>purification</a:t>
            </a:r>
          </a:p>
          <a:p>
            <a:r>
              <a:rPr lang="en-US" dirty="0"/>
              <a:t>(distillation)</a:t>
            </a:r>
            <a:endParaRPr lang="ru-RU" dirty="0"/>
          </a:p>
        </p:txBody>
      </p:sp>
      <p:sp>
        <p:nvSpPr>
          <p:cNvPr id="9" name="Down Arrow 11"/>
          <p:cNvSpPr/>
          <p:nvPr/>
        </p:nvSpPr>
        <p:spPr>
          <a:xfrm>
            <a:off x="3716593" y="2718618"/>
            <a:ext cx="45719" cy="1425476"/>
          </a:xfrm>
          <a:prstGeom prst="downArrow">
            <a:avLst/>
          </a:prstGeom>
          <a:solidFill>
            <a:srgbClr val="B9FDA1"/>
          </a:solidFill>
          <a:ln w="155575">
            <a:solidFill>
              <a:srgbClr val="ACFD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4"/>
              <p:cNvSpPr txBox="1"/>
              <p:nvPr/>
            </p:nvSpPr>
            <p:spPr>
              <a:xfrm>
                <a:off x="2049192" y="4348945"/>
                <a:ext cx="3657600" cy="1811458"/>
              </a:xfrm>
              <a:prstGeom prst="rect">
                <a:avLst/>
              </a:prstGeom>
              <a:noFill/>
              <a:ln w="25400">
                <a:solidFill>
                  <a:srgbClr val="B93107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ea typeface="Cambria Math"/>
                  </a:rPr>
                  <a:t>R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(</m:t>
                    </m:r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PrePr>
                      <m:sub/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7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𝐵𝑒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</m:sPre>
                    <m:r>
                      <a:rPr lang="en-US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+ D/N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ea typeface="Cambria Math"/>
                  </a:rPr>
                  <a:t>R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(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𝑝𝑒𝑝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dirty="0"/>
                  <a:t> – first observation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ea typeface="Cambria Math"/>
                  </a:rPr>
                  <a:t>R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(</m:t>
                    </m:r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PrePr>
                      <m:sub/>
                      <m:sup>
                        <m:r>
                          <a:rPr lang="en-US" i="1">
                            <a:latin typeface="Cambria Math"/>
                          </a:rPr>
                          <m:t>8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𝐵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</m:sPre>
                  </m:oMath>
                </a14:m>
                <a:r>
                  <a:rPr lang="en-US" dirty="0"/>
                  <a:t>– first with LS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ea typeface="Cambria Math"/>
                  </a:rPr>
                  <a:t>R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(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𝐶𝑁𝑂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dirty="0"/>
                  <a:t> – limit</a:t>
                </a:r>
              </a:p>
              <a:p>
                <a:endParaRPr lang="en-US" dirty="0"/>
              </a:p>
              <a:p>
                <a:r>
                  <a:rPr lang="en-US" dirty="0"/>
                  <a:t>geo-</a:t>
                </a:r>
                <a:r>
                  <a:rPr lang="en-US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𝜈</m:t>
                    </m:r>
                  </m:oMath>
                </a14:m>
                <a:r>
                  <a:rPr lang="en-US" dirty="0"/>
                  <a:t> – first robust observation</a:t>
                </a:r>
              </a:p>
            </p:txBody>
          </p:sp>
        </mc:Choice>
        <mc:Fallback xmlns="">
          <p:sp>
            <p:nvSpPr>
              <p:cNvPr id="10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192" y="4348945"/>
                <a:ext cx="3657600" cy="1811458"/>
              </a:xfrm>
              <a:prstGeom prst="rect">
                <a:avLst/>
              </a:prstGeom>
              <a:blipFill>
                <a:blip r:embed="rId3"/>
                <a:stretch>
                  <a:fillRect l="-1031" b="-3425"/>
                </a:stretch>
              </a:blipFill>
              <a:ln w="25400">
                <a:solidFill>
                  <a:srgbClr val="B93107"/>
                </a:solidFill>
              </a:ln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own Arrow 10"/>
          <p:cNvSpPr/>
          <p:nvPr/>
        </p:nvSpPr>
        <p:spPr>
          <a:xfrm>
            <a:off x="5316793" y="2760407"/>
            <a:ext cx="45719" cy="402193"/>
          </a:xfrm>
          <a:prstGeom prst="downArrow">
            <a:avLst/>
          </a:prstGeom>
          <a:solidFill>
            <a:srgbClr val="FF0000"/>
          </a:solidFill>
          <a:ln w="155575">
            <a:solidFill>
              <a:srgbClr val="B931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6"/>
          <p:cNvSpPr txBox="1"/>
          <p:nvPr/>
        </p:nvSpPr>
        <p:spPr>
          <a:xfrm>
            <a:off x="4038600" y="3309717"/>
            <a:ext cx="2971800" cy="646331"/>
          </a:xfrm>
          <a:prstGeom prst="rect">
            <a:avLst/>
          </a:prstGeom>
          <a:solidFill>
            <a:srgbClr val="FF0000">
              <a:alpha val="7000"/>
            </a:srgbClr>
          </a:solidFill>
          <a:ln w="25400">
            <a:solidFill>
              <a:srgbClr val="B93107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LS purification campaign</a:t>
            </a:r>
          </a:p>
          <a:p>
            <a:r>
              <a:rPr lang="en-US" dirty="0"/>
              <a:t>6 cycles of water extraction</a:t>
            </a:r>
            <a:endParaRPr lang="ru-RU" dirty="0"/>
          </a:p>
        </p:txBody>
      </p:sp>
      <p:sp>
        <p:nvSpPr>
          <p:cNvPr id="13" name="Down Arrow 7"/>
          <p:cNvSpPr/>
          <p:nvPr/>
        </p:nvSpPr>
        <p:spPr>
          <a:xfrm>
            <a:off x="7159017" y="2756965"/>
            <a:ext cx="45719" cy="1591980"/>
          </a:xfrm>
          <a:prstGeom prst="downArrow">
            <a:avLst/>
          </a:prstGeom>
          <a:solidFill>
            <a:srgbClr val="01CDFD"/>
          </a:solidFill>
          <a:ln w="155575">
            <a:solidFill>
              <a:srgbClr val="0B7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2"/>
              <p:cNvSpPr txBox="1"/>
              <p:nvPr/>
            </p:nvSpPr>
            <p:spPr>
              <a:xfrm>
                <a:off x="6024800" y="4578357"/>
                <a:ext cx="3934471" cy="1811458"/>
              </a:xfrm>
              <a:prstGeom prst="rect">
                <a:avLst/>
              </a:prstGeom>
              <a:noFill/>
              <a:ln w="25400">
                <a:solidFill>
                  <a:srgbClr val="B93107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ea typeface="Cambria Math"/>
                  </a:rPr>
                  <a:t>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𝑝𝑝</m:t>
                        </m:r>
                      </m:e>
                    </m:d>
                  </m:oMath>
                </a14:m>
                <a:r>
                  <a:rPr lang="en-US" i="1" dirty="0">
                    <a:latin typeface="Cambria Math"/>
                    <a:ea typeface="Cambria Math"/>
                  </a:rPr>
                  <a:t> first in real time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mbria Math"/>
                    <a:ea typeface="Cambria Math"/>
                  </a:rPr>
                  <a:t>Seasonal variations of  R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</a:rPr>
                      <m:t>(</m:t>
                    </m:r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PrePr>
                      <m:sub/>
                      <m:sup>
                        <m:r>
                          <a:rPr lang="en-US">
                            <a:latin typeface="Cambria Math"/>
                            <a:ea typeface="Cambria Math"/>
                          </a:rPr>
                          <m:t>7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Be</m:t>
                        </m:r>
                        <m:r>
                          <a:rPr lang="en-US">
                            <a:latin typeface="Cambria Math"/>
                          </a:rPr>
                          <m:t>)</m:t>
                        </m:r>
                      </m:e>
                    </m:sPre>
                    <m:r>
                      <a:rPr lang="en-US">
                        <a:latin typeface="Cambria Math"/>
                      </a:rPr>
                      <m:t> </m:t>
                    </m:r>
                  </m:oMath>
                </a14:m>
                <a:endParaRPr lang="en-US" i="1" dirty="0">
                  <a:latin typeface="Cambria Math"/>
                  <a:ea typeface="Cambria Math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ea typeface="Cambria Math"/>
                  </a:rPr>
                  <a:t>Simultaneous spectroscopy of</a:t>
                </a:r>
                <a:r>
                  <a:rPr lang="en-US" dirty="0"/>
                  <a:t> </a:t>
                </a:r>
                <a:r>
                  <a:rPr lang="en-US" dirty="0" err="1"/>
                  <a:t>pp</a:t>
                </a:r>
                <a:r>
                  <a:rPr lang="en-US" dirty="0"/>
                  <a:t>, </a:t>
                </a:r>
                <a:r>
                  <a:rPr lang="en-US" baseline="30000" dirty="0"/>
                  <a:t>7</a:t>
                </a:r>
                <a:r>
                  <a:rPr lang="en-US" dirty="0"/>
                  <a:t>Be and pep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𝜈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ea typeface="Cambria Math"/>
                  </a:rPr>
                  <a:t>R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(</m:t>
                    </m:r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PrePr>
                      <m:sub/>
                      <m:sup>
                        <m:r>
                          <a:rPr lang="en-US" i="1">
                            <a:latin typeface="Cambria Math"/>
                          </a:rPr>
                          <m:t>8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𝐵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</m:sPre>
                  </m:oMath>
                </a14:m>
                <a:r>
                  <a:rPr lang="en-US" dirty="0"/>
                  <a:t>–improved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/>
                  <a:t>geo-</a:t>
                </a:r>
                <a:r>
                  <a:rPr lang="en-US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𝜈</m:t>
                    </m:r>
                  </m:oMath>
                </a14:m>
                <a:endParaRPr lang="en-US" dirty="0">
                  <a:ea typeface="Cambria Math"/>
                </a:endParaRPr>
              </a:p>
            </p:txBody>
          </p:sp>
        </mc:Choice>
        <mc:Fallback xmlns="">
          <p:sp>
            <p:nvSpPr>
              <p:cNvPr id="14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4800" y="4578357"/>
                <a:ext cx="3934471" cy="1811458"/>
              </a:xfrm>
              <a:prstGeom prst="rect">
                <a:avLst/>
              </a:prstGeom>
              <a:blipFill>
                <a:blip r:embed="rId4"/>
                <a:stretch>
                  <a:fillRect l="-639" t="-685" b="-3425"/>
                </a:stretch>
              </a:blipFill>
              <a:ln w="25400">
                <a:solidFill>
                  <a:srgbClr val="B93107"/>
                </a:solidFill>
              </a:ln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own Arrow 2"/>
          <p:cNvSpPr/>
          <p:nvPr/>
        </p:nvSpPr>
        <p:spPr>
          <a:xfrm>
            <a:off x="7794352" y="2720148"/>
            <a:ext cx="228600" cy="762000"/>
          </a:xfrm>
          <a:prstGeom prst="downArrow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3"/>
          <p:cNvSpPr txBox="1"/>
          <p:nvPr/>
        </p:nvSpPr>
        <p:spPr>
          <a:xfrm>
            <a:off x="7498341" y="3530952"/>
            <a:ext cx="2460930" cy="923330"/>
          </a:xfrm>
          <a:prstGeom prst="rect">
            <a:avLst/>
          </a:prstGeom>
          <a:solidFill>
            <a:srgbClr val="00B0F0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Thermal insulation</a:t>
            </a:r>
          </a:p>
          <a:p>
            <a:r>
              <a:rPr lang="en-US" dirty="0"/>
              <a:t>and active temperature </a:t>
            </a:r>
          </a:p>
          <a:p>
            <a:r>
              <a:rPr lang="en-US" dirty="0"/>
              <a:t>Control system </a:t>
            </a:r>
            <a:endParaRPr lang="ru-RU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7599483" y="237027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" charset="0"/>
                <a:ea typeface="Arial" charset="0"/>
                <a:cs typeface="Arial" charset="0"/>
              </a:rPr>
              <a:t>2015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8546384" y="2827392"/>
            <a:ext cx="1851793" cy="400110"/>
          </a:xfrm>
          <a:prstGeom prst="rect">
            <a:avLst/>
          </a:prstGeom>
          <a:solidFill>
            <a:srgbClr val="FFFF00">
              <a:alpha val="51000"/>
            </a:srgb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CNO campaign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8706466" y="1887794"/>
            <a:ext cx="1409003" cy="5478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2FB48A-9F2D-C146-8EB0-CC1297994407}"/>
              </a:ext>
            </a:extLst>
          </p:cNvPr>
          <p:cNvSpPr txBox="1"/>
          <p:nvPr/>
        </p:nvSpPr>
        <p:spPr>
          <a:xfrm>
            <a:off x="8965810" y="1728215"/>
            <a:ext cx="125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PHASE-III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DC6759-B485-8A48-A6EA-898198391AB0}"/>
              </a:ext>
            </a:extLst>
          </p:cNvPr>
          <p:cNvSpPr txBox="1"/>
          <p:nvPr/>
        </p:nvSpPr>
        <p:spPr>
          <a:xfrm>
            <a:off x="8328928" y="1880725"/>
            <a:ext cx="52450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FCC9DE75-D427-8A4C-9929-0D34489169BD}"/>
              </a:ext>
            </a:extLst>
          </p:cNvPr>
          <p:cNvSpPr/>
          <p:nvPr/>
        </p:nvSpPr>
        <p:spPr>
          <a:xfrm>
            <a:off x="8630791" y="2470870"/>
            <a:ext cx="564124" cy="22508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97367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67153" y="184697"/>
            <a:ext cx="8651249" cy="1143000"/>
          </a:xfrm>
        </p:spPr>
        <p:txBody>
          <a:bodyPr>
            <a:normAutofit fontScale="90000"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Paradigm</a:t>
            </a:r>
            <a:r>
              <a:rPr lang="it-IT" b="1" dirty="0">
                <a:solidFill>
                  <a:srgbClr val="FF0000"/>
                </a:solidFill>
              </a:rPr>
              <a:t> of the </a:t>
            </a:r>
            <a:r>
              <a:rPr lang="it-IT" b="1" dirty="0" err="1">
                <a:solidFill>
                  <a:srgbClr val="FF0000"/>
                </a:solidFill>
              </a:rPr>
              <a:t>Luminosity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Constraint</a:t>
            </a:r>
            <a:endParaRPr lang="it-IT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656192F5-7538-A24D-8D09-C91B55294AB1}"/>
                  </a:ext>
                </a:extLst>
              </p:cNvPr>
              <p:cNvSpPr txBox="1"/>
              <p:nvPr/>
            </p:nvSpPr>
            <p:spPr>
              <a:xfrm>
                <a:off x="1167153" y="1570038"/>
                <a:ext cx="9586086" cy="36731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US" dirty="0"/>
                  <a:t>Spiro and Vignaud, 1990</a:t>
                </a:r>
              </a:p>
              <a:p>
                <a:endParaRPr lang="it-US" dirty="0"/>
              </a:p>
              <a:p>
                <a:endParaRPr lang="it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→</m:t>
                      </m:r>
                      <m:d>
                        <m:dPr>
                          <m:begChr m:val="{"/>
                          <m:endChr m:val=""/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Pre>
                                <m:sPre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𝐻𝑒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𝑝𝑝</m:t>
                                      </m:r>
                                    </m:sub>
                                  </m:s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+26.20 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𝑀𝑒𝑉</m:t>
                                  </m:r>
                                </m:e>
                              </m:sPre>
                            </m:e>
                            <m:e>
                              <m:sPre>
                                <m:sPre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𝐻𝑒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𝑝𝑝</m:t>
                                      </m:r>
                                    </m:sub>
                                  </m:s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𝐵𝑒</m:t>
                                      </m:r>
                                    </m:sub>
                                  </m:s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+25.60 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𝑀𝑒𝑉</m:t>
                                  </m:r>
                                </m:e>
                              </m:sPre>
                            </m:e>
                            <m:e>
                              <m:sPre>
                                <m:sPre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𝐻𝑒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𝑝𝑝</m:t>
                                      </m:r>
                                    </m:sub>
                                  </m:s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+19.70 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𝑀𝑒𝑉</m:t>
                                  </m:r>
                                </m:e>
                              </m:sPre>
                            </m:e>
                          </m:eqArr>
                        </m:e>
                      </m:d>
                    </m:oMath>
                  </m:oMathPara>
                </a14:m>
                <a:endParaRPr lang="it-US" dirty="0"/>
              </a:p>
              <a:p>
                <a:endParaRPr lang="it-US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it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𝑠𝑢𝑛</m:t>
                            </m:r>
                          </m:sub>
                        </m:sSub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</a:rPr>
                      <m:t>=8.4946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p>
                    </m:sSup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𝑀𝑒𝑉</m:t>
                        </m:r>
                      </m:num>
                      <m:den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it-US" dirty="0"/>
                  <a:t>=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19.7 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𝑀𝑒𝑉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+25.6 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𝑀𝑒𝑉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𝐵𝑒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26.2 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𝑝𝑝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𝐵𝑒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endParaRPr lang="it-IT" b="0" dirty="0"/>
              </a:p>
              <a:p>
                <a:endParaRPr lang="it-US" dirty="0"/>
              </a:p>
              <a:p>
                <a:r>
                  <a:rPr lang="it-US" b="1" dirty="0"/>
                  <a:t>1 = 0.922 f</a:t>
                </a:r>
                <a:r>
                  <a:rPr lang="it-US" b="1" baseline="-25000" dirty="0"/>
                  <a:t>pp</a:t>
                </a:r>
                <a:r>
                  <a:rPr lang="it-US" b="1" dirty="0"/>
                  <a:t> + 0.07 f</a:t>
                </a:r>
                <a:r>
                  <a:rPr lang="it-US" b="1" baseline="-25000" dirty="0"/>
                  <a:t>Be</a:t>
                </a:r>
                <a:r>
                  <a:rPr lang="it-US" b="1" dirty="0"/>
                  <a:t> + 0.00004 f</a:t>
                </a:r>
                <a:r>
                  <a:rPr lang="it-US" b="1" baseline="-25000" dirty="0"/>
                  <a:t>B   </a:t>
                </a:r>
                <a:r>
                  <a:rPr lang="it-US" dirty="0"/>
                  <a:t>  with f</a:t>
                </a:r>
                <a:r>
                  <a:rPr lang="it-US" baseline="-25000" dirty="0"/>
                  <a:t>i</a:t>
                </a:r>
                <a:r>
                  <a:rPr lang="it-US" dirty="0"/>
                  <a:t> = </a:t>
                </a:r>
                <a:r>
                  <a:rPr lang="it-US" dirty="0">
                    <a:latin typeface="Symbol" pitchFamily="2" charset="2"/>
                  </a:rPr>
                  <a:t>f</a:t>
                </a:r>
                <a:r>
                  <a:rPr lang="it-US" baseline="-25000" dirty="0"/>
                  <a:t>i </a:t>
                </a:r>
                <a:r>
                  <a:rPr lang="it-US" dirty="0"/>
                  <a:t>/ </a:t>
                </a:r>
                <a:r>
                  <a:rPr lang="it-US" dirty="0">
                    <a:latin typeface="Symbol" pitchFamily="2" charset="2"/>
                  </a:rPr>
                  <a:t>f</a:t>
                </a:r>
                <a:r>
                  <a:rPr lang="it-US" baseline="-25000" dirty="0"/>
                  <a:t>SSM</a:t>
                </a:r>
                <a:endParaRPr lang="it-US" b="1" dirty="0"/>
              </a:p>
              <a:p>
                <a:endParaRPr lang="it-US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656192F5-7538-A24D-8D09-C91B55294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153" y="1570038"/>
                <a:ext cx="9586086" cy="3673185"/>
              </a:xfrm>
              <a:prstGeom prst="rect">
                <a:avLst/>
              </a:prstGeom>
              <a:blipFill>
                <a:blip r:embed="rId2"/>
                <a:stretch>
                  <a:fillRect l="-529" t="-690"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72247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396" y="724951"/>
            <a:ext cx="5296039" cy="45595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46296" y="332337"/>
            <a:ext cx="3695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</a:rPr>
              <a:t>Solar </a:t>
            </a:r>
            <a:r>
              <a:rPr lang="it-IT" sz="2800" dirty="0" err="1">
                <a:solidFill>
                  <a:srgbClr val="C00000"/>
                </a:solidFill>
              </a:rPr>
              <a:t>neutrinos</a:t>
            </a:r>
            <a:r>
              <a:rPr lang="it-IT" sz="2800" dirty="0">
                <a:solidFill>
                  <a:srgbClr val="C00000"/>
                </a:solidFill>
              </a:rPr>
              <a:t> in DUNE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1543" y="5178038"/>
            <a:ext cx="8806458" cy="143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4726" indent="-414726">
              <a:buFont typeface="Arial"/>
              <a:buChar char="•"/>
            </a:pPr>
            <a:r>
              <a:rPr lang="en-US" sz="2177"/>
              <a:t>theoretical studies: </a:t>
            </a:r>
            <a:r>
              <a:rPr lang="en-US" sz="1814"/>
              <a:t> A. Ioannisian et al., </a:t>
            </a:r>
            <a:r>
              <a:rPr lang="is-IS" sz="1633"/>
              <a:t>Phys.Rev. D96 (2017) no.3, 036005</a:t>
            </a:r>
            <a:endParaRPr lang="en-US" sz="2177"/>
          </a:p>
          <a:p>
            <a:pPr marL="414726" indent="-414726">
              <a:buFont typeface="Arial"/>
              <a:buChar char="•"/>
            </a:pPr>
            <a:r>
              <a:rPr lang="en-US" sz="2177"/>
              <a:t>new paper</a:t>
            </a:r>
            <a:br>
              <a:rPr lang="en-US" sz="2177"/>
            </a:br>
            <a:r>
              <a:rPr lang="en-US" sz="2177"/>
              <a:t> </a:t>
            </a:r>
            <a:r>
              <a:rPr lang="is-IS" sz="2177"/>
              <a:t>arXiv:1808.08232 </a:t>
            </a:r>
          </a:p>
          <a:p>
            <a:endParaRPr lang="en-US" sz="2177"/>
          </a:p>
        </p:txBody>
      </p:sp>
      <p:sp>
        <p:nvSpPr>
          <p:cNvPr id="5" name="TextBox 4"/>
          <p:cNvSpPr txBox="1"/>
          <p:nvPr/>
        </p:nvSpPr>
        <p:spPr>
          <a:xfrm>
            <a:off x="1631167" y="820227"/>
            <a:ext cx="3599661" cy="4112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177" dirty="0"/>
              <a:t>Two detection channels:</a:t>
            </a:r>
          </a:p>
          <a:p>
            <a:pPr marL="457200" indent="-457200" algn="just">
              <a:buAutoNum type="arabicPeriod"/>
            </a:pPr>
            <a:r>
              <a:rPr lang="en-US" sz="2177" dirty="0"/>
              <a:t>CC on </a:t>
            </a:r>
            <a:r>
              <a:rPr lang="en-US" sz="2177" baseline="30000" dirty="0"/>
              <a:t>40</a:t>
            </a:r>
            <a:r>
              <a:rPr lang="en-US" sz="2177" dirty="0"/>
              <a:t>Ar</a:t>
            </a:r>
          </a:p>
          <a:p>
            <a:pPr marL="457200" indent="-457200" algn="just">
              <a:buAutoNum type="arabicPeriod"/>
            </a:pPr>
            <a:endParaRPr lang="en-US" sz="2177" dirty="0"/>
          </a:p>
          <a:p>
            <a:pPr marL="457200" indent="-457200" algn="just">
              <a:buAutoNum type="arabicPeriod"/>
            </a:pPr>
            <a:endParaRPr lang="en-US" sz="2177" dirty="0"/>
          </a:p>
          <a:p>
            <a:pPr marL="457200" indent="-457200" algn="just">
              <a:buAutoNum type="arabicPeriod"/>
            </a:pPr>
            <a:r>
              <a:rPr lang="en-US" sz="2177" dirty="0"/>
              <a:t>ES</a:t>
            </a:r>
          </a:p>
          <a:p>
            <a:pPr algn="just"/>
            <a:r>
              <a:rPr lang="en-US" sz="2177" dirty="0"/>
              <a:t>This breaks the degeneracy</a:t>
            </a:r>
          </a:p>
          <a:p>
            <a:pPr algn="just"/>
            <a:r>
              <a:rPr lang="en-US" sz="2177" dirty="0"/>
              <a:t>between </a:t>
            </a:r>
            <a:r>
              <a:rPr lang="en-US" sz="2177" dirty="0">
                <a:ea typeface="Symbol" charset="2"/>
                <a:cs typeface="Symbol" charset="2"/>
              </a:rPr>
              <a:t>sin</a:t>
            </a:r>
            <a:r>
              <a:rPr lang="en-US" sz="2177" baseline="30000" dirty="0">
                <a:ea typeface="Symbol" charset="2"/>
                <a:cs typeface="Symbol" charset="2"/>
              </a:rPr>
              <a:t>2</a:t>
            </a:r>
            <a:r>
              <a:rPr lang="en-US" sz="2177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177" dirty="0">
                <a:ea typeface="Symbol" charset="2"/>
                <a:cs typeface="Symbol" charset="2"/>
              </a:rPr>
              <a:t> and </a:t>
            </a:r>
            <a:r>
              <a:rPr lang="en-US" sz="2177" dirty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177" dirty="0">
                <a:ea typeface="Symbol" charset="2"/>
                <a:cs typeface="Symbol" charset="2"/>
              </a:rPr>
              <a:t>(</a:t>
            </a:r>
            <a:r>
              <a:rPr lang="en-US" sz="2177" baseline="30000" dirty="0">
                <a:ea typeface="Symbol" charset="2"/>
                <a:cs typeface="Symbol" charset="2"/>
              </a:rPr>
              <a:t>8</a:t>
            </a:r>
            <a:r>
              <a:rPr lang="en-US" sz="2177" dirty="0">
                <a:ea typeface="Symbol" charset="2"/>
                <a:cs typeface="Symbol" charset="2"/>
              </a:rPr>
              <a:t>B)</a:t>
            </a:r>
            <a:r>
              <a:rPr lang="en-US" sz="2177" dirty="0"/>
              <a:t> </a:t>
            </a:r>
          </a:p>
          <a:p>
            <a:pPr algn="just"/>
            <a:r>
              <a:rPr lang="en-US" sz="2177" dirty="0"/>
              <a:t>These channels can be separated exploiting the imaging capabilities</a:t>
            </a:r>
          </a:p>
          <a:p>
            <a:pPr algn="just"/>
            <a:endParaRPr lang="en-US" sz="2177" dirty="0"/>
          </a:p>
          <a:p>
            <a:pPr algn="just"/>
            <a:r>
              <a:rPr lang="en-US" sz="2177" dirty="0"/>
              <a:t>DN asymmetry can be probed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57991" y="2882046"/>
            <a:ext cx="2182008" cy="1488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14" baseline="30000"/>
              <a:t>8</a:t>
            </a:r>
            <a:r>
              <a:rPr lang="en-US" sz="1814"/>
              <a:t>B+hep,  from</a:t>
            </a:r>
          </a:p>
          <a:p>
            <a:r>
              <a:rPr lang="en-US" sz="1814"/>
              <a:t>SNOwGLoBES</a:t>
            </a:r>
          </a:p>
          <a:p>
            <a:r>
              <a:rPr lang="en-US" sz="1814"/>
              <a:t>w/smearing from</a:t>
            </a:r>
          </a:p>
          <a:p>
            <a:r>
              <a:rPr lang="en-US" sz="1814"/>
              <a:t>Amoruso et al., 2003</a:t>
            </a:r>
          </a:p>
          <a:p>
            <a:r>
              <a:rPr lang="en-US" sz="1814"/>
              <a:t>[not DUNE smearing]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3545" y="678914"/>
            <a:ext cx="2818720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/>
              <a:t>100 kt-year solar </a:t>
            </a:r>
            <a:r>
              <a:rPr lang="en-US" sz="1633">
                <a:latin typeface="Symbol" charset="2"/>
                <a:cs typeface="Symbol" charset="2"/>
              </a:rPr>
              <a:t>n</a:t>
            </a:r>
            <a:r>
              <a:rPr lang="en-US" sz="1633"/>
              <a:t> interactions</a:t>
            </a:r>
          </a:p>
        </p:txBody>
      </p:sp>
      <p:pic>
        <p:nvPicPr>
          <p:cNvPr id="10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726" y="1673483"/>
            <a:ext cx="3104640" cy="32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045" y="5645203"/>
            <a:ext cx="4053470" cy="10260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31167" y="6537800"/>
            <a:ext cx="2202462" cy="315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1" dirty="0"/>
              <a:t>Adapted from K. </a:t>
            </a:r>
            <a:r>
              <a:rPr lang="en-US" sz="1451" dirty="0" err="1"/>
              <a:t>Scholberg</a:t>
            </a:r>
            <a:endParaRPr lang="en-US" sz="1451" dirty="0"/>
          </a:p>
        </p:txBody>
      </p:sp>
    </p:spTree>
    <p:extLst>
      <p:ext uri="{BB962C8B-B14F-4D97-AF65-F5344CB8AC3E}">
        <p14:creationId xmlns:p14="http://schemas.microsoft.com/office/powerpoint/2010/main" val="730491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22DBB4-E888-3E47-B97B-DF4038586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5259"/>
            <a:ext cx="10439400" cy="5577808"/>
          </a:xfrm>
        </p:spPr>
        <p:txBody>
          <a:bodyPr>
            <a:normAutofit/>
          </a:bodyPr>
          <a:lstStyle/>
          <a:p>
            <a:r>
              <a:rPr lang="it-US" dirty="0"/>
              <a:t>A different hydrogen burning mechanism in 2</a:t>
            </a:r>
            <a:r>
              <a:rPr lang="it-US" baseline="30000" dirty="0"/>
              <a:t>nd</a:t>
            </a:r>
            <a:r>
              <a:rPr lang="it-US" dirty="0"/>
              <a:t> generation stars may involve light elements such as carbon and nitrogen </a:t>
            </a:r>
          </a:p>
          <a:p>
            <a:endParaRPr lang="it-US" dirty="0"/>
          </a:p>
          <a:p>
            <a:r>
              <a:rPr lang="it-US" dirty="0"/>
              <a:t>This idea was originally introduced independently by von Weizsaker and Bethe between 1937 and 1939</a:t>
            </a:r>
          </a:p>
          <a:p>
            <a:pPr marL="0" indent="0">
              <a:buNone/>
            </a:pPr>
            <a:endParaRPr lang="it-US" dirty="0"/>
          </a:p>
          <a:p>
            <a:r>
              <a:rPr lang="it-US" baseline="30000" dirty="0"/>
              <a:t>12</a:t>
            </a:r>
            <a:r>
              <a:rPr lang="it-US" dirty="0"/>
              <a:t>C can indirectly induce fusion of 4 protons to form helium</a:t>
            </a:r>
          </a:p>
          <a:p>
            <a:endParaRPr lang="it-US" dirty="0"/>
          </a:p>
          <a:p>
            <a:r>
              <a:rPr lang="it-US" dirty="0"/>
              <a:t>The total energy released is the same as for the pp-chain</a:t>
            </a:r>
          </a:p>
          <a:p>
            <a:pPr marL="0" indent="0">
              <a:buNone/>
            </a:pPr>
            <a:endParaRPr lang="it-US" dirty="0"/>
          </a:p>
        </p:txBody>
      </p:sp>
    </p:spTree>
    <p:extLst>
      <p:ext uri="{BB962C8B-B14F-4D97-AF65-F5344CB8AC3E}">
        <p14:creationId xmlns:p14="http://schemas.microsoft.com/office/powerpoint/2010/main" val="350123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412776"/>
            <a:ext cx="4558001" cy="454971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393551"/>
            <a:ext cx="8229600" cy="578332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Solar neutrino measurements in HK</a:t>
            </a:r>
            <a:endParaRPr kumimoji="1" lang="ja-JP" altLang="en-US" dirty="0"/>
          </a:p>
        </p:txBody>
      </p:sp>
      <p:pic>
        <p:nvPicPr>
          <p:cNvPr id="19" name="コンテンツ プレースホルダー 1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35918" y="1409825"/>
            <a:ext cx="4542665" cy="449956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708726" y="1048666"/>
            <a:ext cx="244500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b="1" dirty="0"/>
              <a:t>Day/Night sensitivity</a:t>
            </a:r>
            <a:endParaRPr kumimoji="1" lang="ja-JP" altLang="en-US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593288" y="1040493"/>
            <a:ext cx="210311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b="1" dirty="0"/>
              <a:t>Spectrum upturn</a:t>
            </a:r>
            <a:endParaRPr kumimoji="1" lang="ja-JP" altLang="en-US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02207" y="1489560"/>
            <a:ext cx="284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C00000"/>
                </a:solidFill>
              </a:rPr>
              <a:t>Sensitivity to no asymmetry</a:t>
            </a:r>
          </a:p>
          <a:p>
            <a:r>
              <a:rPr kumimoji="1" lang="en-US" altLang="ja-JP" b="1" dirty="0">
                <a:solidFill>
                  <a:srgbClr val="0070C0"/>
                </a:solidFill>
              </a:rPr>
              <a:t>Sensitivity to </a:t>
            </a:r>
            <a:r>
              <a:rPr kumimoji="1" lang="en-US" altLang="ja-JP" b="1" dirty="0" err="1">
                <a:solidFill>
                  <a:srgbClr val="0070C0"/>
                </a:solidFill>
              </a:rPr>
              <a:t>KamLAND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172621" y="4639770"/>
            <a:ext cx="255761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b="1" dirty="0"/>
              <a:t>Solid: 0.3% syst. err.</a:t>
            </a:r>
          </a:p>
          <a:p>
            <a:r>
              <a:rPr kumimoji="1" lang="en-US" altLang="ja-JP" b="1" dirty="0"/>
              <a:t>Dotted: 0.1% syst. </a:t>
            </a:r>
            <a:r>
              <a:rPr lang="en-US" altLang="ja-JP" b="1" dirty="0"/>
              <a:t>e</a:t>
            </a:r>
            <a:r>
              <a:rPr kumimoji="1" lang="en-US" altLang="ja-JP" b="1" dirty="0"/>
              <a:t>rr.</a:t>
            </a:r>
            <a:endParaRPr kumimoji="1" lang="ja-JP" altLang="en-US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94495" y="4492615"/>
            <a:ext cx="301699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b="1" dirty="0"/>
              <a:t>Solid: 4.5 MeV threshold</a:t>
            </a:r>
          </a:p>
          <a:p>
            <a:r>
              <a:rPr kumimoji="1" lang="en-US" altLang="ja-JP" b="1" dirty="0"/>
              <a:t>Dotted: 3.5 MeV thr</a:t>
            </a:r>
            <a:r>
              <a:rPr lang="en-US" altLang="ja-JP" b="1" dirty="0"/>
              <a:t>eshold</a:t>
            </a:r>
            <a:endParaRPr kumimoji="1" lang="ja-JP" altLang="en-US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948926" y="5916418"/>
            <a:ext cx="741682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b="1" dirty="0"/>
              <a:t>Day/Night (solar vs reactor): 4~5 sigma in 10 years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b="1" dirty="0"/>
              <a:t>Spectrum upturn: </a:t>
            </a:r>
            <a:r>
              <a:rPr kumimoji="1" lang="en-US" altLang="ja-JP" b="1" dirty="0"/>
              <a:t> ~3 sigma in 10 years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202020" y="5132212"/>
            <a:ext cx="2141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(</a:t>
            </a:r>
            <a:r>
              <a:rPr lang="en-US" altLang="ja-JP" sz="1400" b="1" dirty="0"/>
              <a:t>at </a:t>
            </a:r>
            <a:r>
              <a:rPr kumimoji="1" lang="en-US" altLang="ja-JP" sz="1400" b="1" dirty="0"/>
              <a:t>solar best parameters) </a:t>
            </a:r>
            <a:endParaRPr kumimoji="1" lang="ja-JP" altLang="en-US" sz="14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394169" y="6552575"/>
            <a:ext cx="1799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Adapted</a:t>
            </a:r>
            <a:r>
              <a:rPr lang="it-IT" sz="1200" dirty="0"/>
              <a:t> from M. </a:t>
            </a:r>
            <a:r>
              <a:rPr lang="it-IT" sz="1200" dirty="0" err="1"/>
              <a:t>Shizowa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6267084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1292222"/>
            <a:ext cx="4571664" cy="3648947"/>
          </a:xfrm>
          <a:prstGeom prst="rect">
            <a:avLst/>
          </a:prstGeom>
        </p:spPr>
      </p:pic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977" y="1321882"/>
            <a:ext cx="4172638" cy="35842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15354" y="233836"/>
            <a:ext cx="8229600" cy="736273"/>
          </a:xfrm>
        </p:spPr>
        <p:txBody>
          <a:bodyPr/>
          <a:lstStyle/>
          <a:p>
            <a:r>
              <a:rPr kumimoji="1" lang="en-US" altLang="ja-JP" dirty="0"/>
              <a:t>Solar </a:t>
            </a:r>
            <a:r>
              <a:rPr kumimoji="1" lang="en-US" altLang="ja-JP" dirty="0" err="1"/>
              <a:t>hep</a:t>
            </a:r>
            <a:r>
              <a:rPr kumimoji="1" lang="en-US" altLang="ja-JP" dirty="0"/>
              <a:t> neutrino at HK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27262" y="937146"/>
            <a:ext cx="4216113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Integrated # of expected solar neutrino events</a:t>
            </a:r>
            <a:endParaRPr kumimoji="1" lang="ja-JP" altLang="en-US" sz="1400" b="1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/>
        </p:nvGraphicFramePr>
        <p:xfrm>
          <a:off x="1715355" y="4897015"/>
          <a:ext cx="3884033" cy="88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189">
                  <a:extLst>
                    <a:ext uri="{9D8B030D-6E8A-4147-A177-3AD203B41FA5}">
                      <a16:colId xmlns:a16="http://schemas.microsoft.com/office/drawing/2014/main" val="3498748902"/>
                    </a:ext>
                  </a:extLst>
                </a:gridCol>
                <a:gridCol w="1131954">
                  <a:extLst>
                    <a:ext uri="{9D8B030D-6E8A-4147-A177-3AD203B41FA5}">
                      <a16:colId xmlns:a16="http://schemas.microsoft.com/office/drawing/2014/main" val="4273774543"/>
                    </a:ext>
                  </a:extLst>
                </a:gridCol>
                <a:gridCol w="1167534">
                  <a:extLst>
                    <a:ext uri="{9D8B030D-6E8A-4147-A177-3AD203B41FA5}">
                      <a16:colId xmlns:a16="http://schemas.microsoft.com/office/drawing/2014/main" val="3110331746"/>
                    </a:ext>
                  </a:extLst>
                </a:gridCol>
                <a:gridCol w="778356">
                  <a:extLst>
                    <a:ext uri="{9D8B030D-6E8A-4147-A177-3AD203B41FA5}">
                      <a16:colId xmlns:a16="http://schemas.microsoft.com/office/drawing/2014/main" val="103745903"/>
                    </a:ext>
                  </a:extLst>
                </a:gridCol>
              </a:tblGrid>
              <a:tr h="46638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err="1"/>
                        <a:t>E</a:t>
                      </a:r>
                      <a:r>
                        <a:rPr kumimoji="1" lang="en-US" altLang="ja-JP" sz="1400" b="1" baseline="-25000" dirty="0" err="1"/>
                        <a:t>total</a:t>
                      </a:r>
                      <a:r>
                        <a:rPr kumimoji="1" lang="en-US" altLang="ja-JP" sz="1400" b="1" dirty="0"/>
                        <a:t> </a:t>
                      </a:r>
                      <a:br>
                        <a:rPr kumimoji="1" lang="en-US" altLang="ja-JP" sz="1400" b="1" dirty="0"/>
                      </a:br>
                      <a:r>
                        <a:rPr kumimoji="1" lang="en-US" altLang="ja-JP" sz="1400" b="1" dirty="0"/>
                        <a:t>[MeV]</a:t>
                      </a:r>
                      <a:endParaRPr kumimoji="1" lang="ja-JP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baseline="30000" dirty="0"/>
                        <a:t>8</a:t>
                      </a:r>
                      <a:r>
                        <a:rPr kumimoji="1" lang="en-US" altLang="ja-JP" sz="1400" b="1" dirty="0"/>
                        <a:t>B</a:t>
                      </a:r>
                      <a:br>
                        <a:rPr kumimoji="1" lang="en-US" altLang="ja-JP" sz="1400" b="1" dirty="0"/>
                      </a:br>
                      <a:r>
                        <a:rPr kumimoji="1" lang="en-US" altLang="ja-JP" sz="1400" b="1" dirty="0"/>
                        <a:t> [/1.9 Mt</a:t>
                      </a:r>
                      <a:r>
                        <a:rPr kumimoji="1" lang="en-US" altLang="ja-JP" sz="1400" b="1" baseline="0" dirty="0"/>
                        <a:t> </a:t>
                      </a:r>
                      <a:r>
                        <a:rPr kumimoji="1" lang="en-US" altLang="ja-JP" sz="1400" b="1" dirty="0" err="1"/>
                        <a:t>yr</a:t>
                      </a:r>
                      <a:r>
                        <a:rPr kumimoji="1" lang="en-US" altLang="ja-JP" sz="1400" b="1" dirty="0"/>
                        <a:t>]</a:t>
                      </a:r>
                      <a:endParaRPr kumimoji="1" lang="ja-JP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err="1"/>
                        <a:t>Hep</a:t>
                      </a:r>
                      <a:br>
                        <a:rPr kumimoji="1" lang="en-US" altLang="ja-JP" sz="1400" b="1" dirty="0"/>
                      </a:br>
                      <a:r>
                        <a:rPr kumimoji="1" lang="en-US" altLang="ja-JP" sz="1400" b="1" dirty="0"/>
                        <a:t> [/1.9 Mt</a:t>
                      </a:r>
                      <a:r>
                        <a:rPr kumimoji="1" lang="en-US" altLang="ja-JP" sz="1400" b="1" baseline="0" dirty="0"/>
                        <a:t> </a:t>
                      </a:r>
                      <a:r>
                        <a:rPr kumimoji="1" lang="en-US" altLang="ja-JP" sz="1400" b="1" dirty="0" err="1"/>
                        <a:t>yr</a:t>
                      </a:r>
                      <a:r>
                        <a:rPr kumimoji="1" lang="en-US" altLang="ja-JP" sz="1400" b="1" dirty="0"/>
                        <a:t>]</a:t>
                      </a:r>
                      <a:endParaRPr kumimoji="1" lang="ja-JP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err="1"/>
                        <a:t>Hep</a:t>
                      </a:r>
                      <a:r>
                        <a:rPr kumimoji="1" lang="en-US" altLang="ja-JP" sz="1400" b="1" dirty="0"/>
                        <a:t> / </a:t>
                      </a:r>
                      <a:r>
                        <a:rPr kumimoji="1" lang="en-US" altLang="ja-JP" sz="1400" b="1" baseline="30000" dirty="0"/>
                        <a:t>8</a:t>
                      </a:r>
                      <a:r>
                        <a:rPr kumimoji="1" lang="en-US" altLang="ja-JP" sz="1400" b="1" dirty="0"/>
                        <a:t>B</a:t>
                      </a:r>
                      <a:endParaRPr kumimoji="1" lang="ja-JP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982700"/>
                  </a:ext>
                </a:extLst>
              </a:tr>
              <a:tr h="3292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/>
                        <a:t>18-25</a:t>
                      </a:r>
                      <a:endParaRPr kumimoji="1" lang="ja-JP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rgbClr val="C00000"/>
                          </a:solidFill>
                        </a:rPr>
                        <a:t>0.56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rgbClr val="C00000"/>
                          </a:solidFill>
                        </a:rPr>
                        <a:t>6.04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/>
                        <a:t>10.6</a:t>
                      </a:r>
                      <a:endParaRPr kumimoji="1" lang="ja-JP" alt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184689"/>
                  </a:ext>
                </a:extLst>
              </a:tr>
            </a:tbl>
          </a:graphicData>
        </a:graphic>
      </p:graphicFrame>
      <p:sp>
        <p:nvSpPr>
          <p:cNvPr id="13" name="下矢印 12"/>
          <p:cNvSpPr/>
          <p:nvPr/>
        </p:nvSpPr>
        <p:spPr>
          <a:xfrm rot="10800000">
            <a:off x="3740286" y="3921963"/>
            <a:ext cx="190067" cy="20897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2063553" y="3740493"/>
            <a:ext cx="3612501" cy="0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948422" y="5923508"/>
            <a:ext cx="826237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sz="2400" b="1" dirty="0"/>
              <a:t>First direct observation of </a:t>
            </a:r>
            <a:r>
              <a:rPr kumimoji="1" lang="en-US" altLang="ja-JP" sz="2400" b="1" dirty="0" err="1"/>
              <a:t>hep</a:t>
            </a:r>
            <a:r>
              <a:rPr kumimoji="1" lang="en-US" altLang="ja-JP" sz="2400" b="1" dirty="0"/>
              <a:t> solar </a:t>
            </a:r>
            <a:r>
              <a:rPr kumimoji="1" lang="en-US" altLang="ja-JP" sz="2400" b="1" dirty="0">
                <a:latin typeface="Symbol" charset="2"/>
                <a:ea typeface="Symbol" charset="2"/>
                <a:cs typeface="Symbol" charset="2"/>
              </a:rPr>
              <a:t>ν</a:t>
            </a:r>
            <a:r>
              <a:rPr kumimoji="1" lang="en-US" altLang="ja-JP" sz="2400" b="1" dirty="0"/>
              <a:t> could be done at </a:t>
            </a:r>
            <a:r>
              <a:rPr lang="en-US" altLang="ja-JP" sz="2400" b="1" dirty="0"/>
              <a:t>2~3 sigma with a few </a:t>
            </a:r>
            <a:r>
              <a:rPr lang="en-US" altLang="ja-JP" sz="2400" b="1" dirty="0" err="1"/>
              <a:t>Mton</a:t>
            </a:r>
            <a:r>
              <a:rPr lang="en-US" altLang="ja-JP" sz="2400" b="1" dirty="0"/>
              <a:t> year data</a:t>
            </a:r>
            <a:endParaRPr kumimoji="1" lang="en-US" altLang="ja-JP" sz="24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89049" y="801559"/>
            <a:ext cx="407105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400" b="1" dirty="0"/>
              <a:t>Non-zero significance of </a:t>
            </a:r>
            <a:r>
              <a:rPr lang="en-US" altLang="ja-JP" sz="1400" b="1" dirty="0" err="1"/>
              <a:t>hep</a:t>
            </a:r>
            <a:r>
              <a:rPr lang="en-US" altLang="ja-JP" sz="1400" b="1" dirty="0"/>
              <a:t> ν detection from a spectrum analysis</a:t>
            </a:r>
            <a:endParaRPr kumimoji="1" lang="ja-JP" altLang="en-US" sz="14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49925" y="4941792"/>
            <a:ext cx="430424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600" b="1" dirty="0"/>
              <a:t>Black solid: at </a:t>
            </a:r>
            <a:r>
              <a:rPr lang="en-US" altLang="ja-JP" sz="1600" b="1" dirty="0" err="1"/>
              <a:t>Tochibora</a:t>
            </a:r>
            <a:r>
              <a:rPr lang="en-US" altLang="ja-JP" sz="1600" b="1" dirty="0"/>
              <a:t> site</a:t>
            </a:r>
          </a:p>
          <a:p>
            <a:r>
              <a:rPr kumimoji="1" lang="en-US" altLang="ja-JP" sz="1600" b="1" dirty="0"/>
              <a:t>Red solid: at </a:t>
            </a:r>
            <a:r>
              <a:rPr kumimoji="1" lang="en-US" altLang="ja-JP" sz="1600" b="1" dirty="0" err="1"/>
              <a:t>Mozumi</a:t>
            </a:r>
            <a:r>
              <a:rPr kumimoji="1" lang="en-US" altLang="ja-JP" sz="1600" b="1" dirty="0"/>
              <a:t> site</a:t>
            </a:r>
          </a:p>
          <a:p>
            <a:r>
              <a:rPr lang="en-US" altLang="ja-JP" sz="1600" b="1" dirty="0"/>
              <a:t>Red d</a:t>
            </a:r>
            <a:r>
              <a:rPr kumimoji="1" lang="en-US" altLang="ja-JP" sz="1600" b="1" dirty="0"/>
              <a:t>otted: at </a:t>
            </a:r>
            <a:r>
              <a:rPr kumimoji="1" lang="en-US" altLang="ja-JP" sz="1600" b="1" dirty="0" err="1"/>
              <a:t>Mozumi</a:t>
            </a:r>
            <a:r>
              <a:rPr kumimoji="1" lang="en-US" altLang="ja-JP" sz="1600" b="1" dirty="0"/>
              <a:t>, no spallation BG</a:t>
            </a:r>
            <a:endParaRPr kumimoji="1" lang="ja-JP" altLang="en-US" sz="1600" b="1" dirty="0"/>
          </a:p>
        </p:txBody>
      </p:sp>
      <p:sp>
        <p:nvSpPr>
          <p:cNvPr id="8" name="正方形/長方形 7"/>
          <p:cNvSpPr/>
          <p:nvPr/>
        </p:nvSpPr>
        <p:spPr>
          <a:xfrm>
            <a:off x="2135560" y="1536210"/>
            <a:ext cx="1141936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1200" b="1" dirty="0"/>
              <a:t>HK 10 years</a:t>
            </a:r>
            <a:endParaRPr lang="ja-JP" altLang="en-US" sz="1200" dirty="0"/>
          </a:p>
        </p:txBody>
      </p:sp>
      <p:sp>
        <p:nvSpPr>
          <p:cNvPr id="9" name="正方形/長方形 8"/>
          <p:cNvSpPr/>
          <p:nvPr/>
        </p:nvSpPr>
        <p:spPr>
          <a:xfrm>
            <a:off x="3454678" y="2036571"/>
            <a:ext cx="19658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dirty="0"/>
              <a:t>(100% signal efficiency) </a:t>
            </a:r>
            <a:endParaRPr lang="ja-JP" altLang="en-US" sz="1400" b="1" dirty="0"/>
          </a:p>
        </p:txBody>
      </p:sp>
      <p:sp>
        <p:nvSpPr>
          <p:cNvPr id="17" name="正方形/長方形 16"/>
          <p:cNvSpPr/>
          <p:nvPr/>
        </p:nvSpPr>
        <p:spPr>
          <a:xfrm>
            <a:off x="6404742" y="1443481"/>
            <a:ext cx="33636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/>
              <a:t>(signal efficiency, spallation BG, major syst. uncertainties are estimated from SK-IV) </a:t>
            </a:r>
            <a:endParaRPr lang="ja-JP" altLang="en-US" sz="1400" b="1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6388326" y="3628733"/>
            <a:ext cx="3612501" cy="0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6384939" y="2751587"/>
            <a:ext cx="3612501" cy="0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8424574" y="424040"/>
            <a:ext cx="1799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Adapted</a:t>
            </a:r>
            <a:r>
              <a:rPr lang="it-IT" sz="1200" dirty="0"/>
              <a:t> from M. </a:t>
            </a:r>
            <a:r>
              <a:rPr lang="it-IT" sz="1200" dirty="0" err="1"/>
              <a:t>Shizowa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9104569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D41CF8-5232-42BC-8D05-AFEDE2153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256"/>
            <a:ext cx="12192000" cy="6869256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49237091-E62C-4878-AA4C-0B9995ADB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1EEB08A-423B-A544-997B-A77E9CA56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5" y="2563506"/>
            <a:ext cx="5807075" cy="3479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47EA745-EEFD-5543-B19F-7FCB619E2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25" y="2268538"/>
            <a:ext cx="4000500" cy="1077913"/>
          </a:xfrm>
          <a:prstGeom prst="rect">
            <a:avLst/>
          </a:pr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8E80463-E6F9-7C43-BA20-020CC6754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32625" y="3414713"/>
            <a:ext cx="4000500" cy="23336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FCC2897-5E03-084B-8043-C0B5C4233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Selena proposal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90E4667-FFF1-8D4E-897A-7764CA3C3167}"/>
              </a:ext>
            </a:extLst>
          </p:cNvPr>
          <p:cNvSpPr txBox="1"/>
          <p:nvPr/>
        </p:nvSpPr>
        <p:spPr>
          <a:xfrm>
            <a:off x="1158875" y="2067069"/>
            <a:ext cx="553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dirty="0"/>
              <a:t>Selenium deposited on a CMOS active pixel charge sensor</a:t>
            </a:r>
          </a:p>
        </p:txBody>
      </p:sp>
    </p:spTree>
    <p:extLst>
      <p:ext uri="{BB962C8B-B14F-4D97-AF65-F5344CB8AC3E}">
        <p14:creationId xmlns:p14="http://schemas.microsoft.com/office/powerpoint/2010/main" val="17252517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1CC33C-AD47-4D45-A000-C98FB2F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US" dirty="0"/>
              <a:t>The SAGE detector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08508C-0914-1340-B365-CE4504BF6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US" dirty="0"/>
              <a:t>It made use of 30 tons of liquid metallic gallium in 4 containers holding 7 tons of target mass</a:t>
            </a:r>
          </a:p>
          <a:p>
            <a:r>
              <a:rPr lang="it-US" dirty="0"/>
              <a:t>Metallic gallum is kept at 30C to remain molten</a:t>
            </a:r>
          </a:p>
          <a:p>
            <a:r>
              <a:rPr lang="it-US" dirty="0"/>
              <a:t>A runs starts by adding 160 </a:t>
            </a:r>
            <a:r>
              <a:rPr lang="it-US" dirty="0">
                <a:latin typeface="Symbol" pitchFamily="2" charset="2"/>
              </a:rPr>
              <a:t>m</a:t>
            </a:r>
            <a:r>
              <a:rPr lang="it-US" dirty="0"/>
              <a:t>g of stable Ge into each container</a:t>
            </a:r>
          </a:p>
          <a:p>
            <a:r>
              <a:rPr lang="it-US" dirty="0"/>
              <a:t>After 3 weeks exposure hydlochloric acid solution is mixed with the metallic gallium</a:t>
            </a:r>
          </a:p>
          <a:p>
            <a:r>
              <a:rPr lang="it-US" dirty="0"/>
              <a:t>Ge is extracted into aqueous phase and later vacuum evaporated</a:t>
            </a:r>
          </a:p>
          <a:p>
            <a:pPr lvl="1"/>
            <a:r>
              <a:rPr lang="it-IT" dirty="0"/>
              <a:t>E</a:t>
            </a:r>
            <a:r>
              <a:rPr lang="it-US" dirty="0"/>
              <a:t>xtraction efficiency is ~95%</a:t>
            </a:r>
          </a:p>
          <a:p>
            <a:r>
              <a:rPr lang="it-US" dirty="0"/>
              <a:t>GeH</a:t>
            </a:r>
            <a:r>
              <a:rPr lang="it-US" baseline="-25000" dirty="0"/>
              <a:t>4</a:t>
            </a:r>
            <a:r>
              <a:rPr lang="it-US" dirty="0"/>
              <a:t> is mixed with Xe and measured for six months in a proportional counter</a:t>
            </a:r>
          </a:p>
          <a:p>
            <a:r>
              <a:rPr lang="it-US" dirty="0"/>
              <a:t>SAGE has also performed a calibration with a </a:t>
            </a:r>
            <a:r>
              <a:rPr lang="it-US" baseline="30000" dirty="0"/>
              <a:t>51</a:t>
            </a:r>
            <a:r>
              <a:rPr lang="it-US" dirty="0"/>
              <a:t>Cr source of 19 PBq giving </a:t>
            </a:r>
            <a:r>
              <a:rPr lang="it-IT" dirty="0" err="1"/>
              <a:t>A</a:t>
            </a:r>
            <a:r>
              <a:rPr lang="it-IT" baseline="-25000" dirty="0" err="1"/>
              <a:t>measured</a:t>
            </a:r>
            <a:r>
              <a:rPr lang="it-IT" dirty="0"/>
              <a:t>/</a:t>
            </a:r>
            <a:r>
              <a:rPr lang="it-IT" dirty="0" err="1"/>
              <a:t>A</a:t>
            </a:r>
            <a:r>
              <a:rPr lang="it-IT" baseline="-25000" dirty="0" err="1"/>
              <a:t>predicted</a:t>
            </a:r>
            <a:r>
              <a:rPr lang="it-IT" dirty="0"/>
              <a:t> = 0.95±0.12±0.03</a:t>
            </a:r>
          </a:p>
          <a:p>
            <a:r>
              <a:rPr lang="it-US" dirty="0"/>
              <a:t>Combined all gallium measurements give: 66.2±3.1 SNU </a:t>
            </a:r>
          </a:p>
        </p:txBody>
      </p:sp>
    </p:spTree>
    <p:extLst>
      <p:ext uri="{BB962C8B-B14F-4D97-AF65-F5344CB8AC3E}">
        <p14:creationId xmlns:p14="http://schemas.microsoft.com/office/powerpoint/2010/main" val="26273729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23FE733-F95B-4DF6-AFC5-BEEB3577C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6852464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A79B6A8-69AB-8743-A322-264A92767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6" y="978408"/>
            <a:ext cx="6007608" cy="1106424"/>
          </a:xfrm>
        </p:spPr>
        <p:txBody>
          <a:bodyPr>
            <a:normAutofit/>
          </a:bodyPr>
          <a:lstStyle/>
          <a:p>
            <a:r>
              <a:rPr lang="it-US" sz="2800" b="1" dirty="0"/>
              <a:t>The GALLEX source experiment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4" y="2121408"/>
            <a:ext cx="582472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D5CD08-E241-4D40-915C-F3700BD6F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81" y="2429620"/>
            <a:ext cx="6788455" cy="3648887"/>
          </a:xfrm>
        </p:spPr>
        <p:txBody>
          <a:bodyPr>
            <a:noAutofit/>
          </a:bodyPr>
          <a:lstStyle/>
          <a:p>
            <a:r>
              <a:rPr lang="it-US" sz="1600" dirty="0"/>
              <a:t>To very the extraction procedure a neutrino source experiment was carried out in GALLEX</a:t>
            </a:r>
          </a:p>
          <a:p>
            <a:endParaRPr lang="it-US" sz="1600" dirty="0"/>
          </a:p>
          <a:p>
            <a:r>
              <a:rPr lang="it-US" sz="1600" dirty="0"/>
              <a:t>A </a:t>
            </a:r>
            <a:r>
              <a:rPr lang="it-US" sz="1600" baseline="30000" dirty="0"/>
              <a:t>51</a:t>
            </a:r>
            <a:r>
              <a:rPr lang="it-US" sz="1600" dirty="0"/>
              <a:t>Cr neutrino source was was twice in 1994 and 1995</a:t>
            </a:r>
          </a:p>
          <a:p>
            <a:pPr lvl="1"/>
            <a:r>
              <a:rPr lang="it-US" sz="1600" baseline="30000" dirty="0"/>
              <a:t>51</a:t>
            </a:r>
            <a:r>
              <a:rPr lang="it-US" sz="1600" dirty="0"/>
              <a:t>Cr is produced by neutron activation on CrO</a:t>
            </a:r>
            <a:r>
              <a:rPr lang="it-US" sz="1600" baseline="-25000" dirty="0"/>
              <a:t>3</a:t>
            </a:r>
            <a:r>
              <a:rPr lang="it-US" sz="1600" dirty="0"/>
              <a:t> enriched in </a:t>
            </a:r>
            <a:r>
              <a:rPr lang="it-US" sz="1600" baseline="30000" dirty="0"/>
              <a:t>50</a:t>
            </a:r>
            <a:r>
              <a:rPr lang="it-US" sz="1600" dirty="0"/>
              <a:t>Cr at 38.6% level</a:t>
            </a:r>
          </a:p>
          <a:p>
            <a:pPr lvl="1"/>
            <a:r>
              <a:rPr lang="it-US" sz="1600" dirty="0"/>
              <a:t>Neutron activation was done at Grenoble with a 35 MW reactor</a:t>
            </a:r>
          </a:p>
          <a:p>
            <a:pPr lvl="1"/>
            <a:r>
              <a:rPr lang="it-IT" sz="1600" baseline="30000" dirty="0"/>
              <a:t>51</a:t>
            </a:r>
            <a:r>
              <a:rPr lang="it-IT" sz="1600" dirty="0"/>
              <a:t>Cr </a:t>
            </a:r>
            <a:r>
              <a:rPr lang="it-IT" sz="1600" dirty="0" err="1"/>
              <a:t>decays</a:t>
            </a:r>
            <a:r>
              <a:rPr lang="it-IT" sz="1600" dirty="0"/>
              <a:t> with T</a:t>
            </a:r>
            <a:r>
              <a:rPr lang="it-IT" sz="1600" baseline="-25000" dirty="0"/>
              <a:t>1/2</a:t>
            </a:r>
            <a:r>
              <a:rPr lang="it-IT" sz="1600" dirty="0"/>
              <a:t> = 27.7 </a:t>
            </a:r>
            <a:r>
              <a:rPr lang="it-IT" sz="1600" dirty="0" err="1"/>
              <a:t>days</a:t>
            </a:r>
            <a:r>
              <a:rPr lang="it-IT" sz="1600" dirty="0"/>
              <a:t> </a:t>
            </a:r>
            <a:r>
              <a:rPr lang="it-IT" sz="1600" dirty="0" err="1"/>
              <a:t>emitting</a:t>
            </a:r>
            <a:r>
              <a:rPr lang="it-IT" sz="1600" dirty="0"/>
              <a:t> </a:t>
            </a:r>
            <a:r>
              <a:rPr lang="it-IT" sz="1600" dirty="0" err="1"/>
              <a:t>neutrinos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746(81%)</a:t>
            </a:r>
            <a:r>
              <a:rPr lang="it-IT" sz="1600" dirty="0" err="1"/>
              <a:t>keV</a:t>
            </a:r>
            <a:endParaRPr lang="it-IT" sz="1600" dirty="0"/>
          </a:p>
          <a:p>
            <a:pPr lvl="1"/>
            <a:r>
              <a:rPr lang="it-IT" sz="1600" dirty="0"/>
              <a:t>The source </a:t>
            </a:r>
            <a:r>
              <a:rPr lang="it-IT" sz="1600" dirty="0" err="1"/>
              <a:t>activity</a:t>
            </a:r>
            <a:r>
              <a:rPr lang="it-IT" sz="1600" dirty="0"/>
              <a:t> </a:t>
            </a:r>
            <a:r>
              <a:rPr lang="it-IT" sz="1600" dirty="0" err="1"/>
              <a:t>was</a:t>
            </a:r>
            <a:r>
              <a:rPr lang="it-IT" sz="1600" dirty="0"/>
              <a:t> ~65 </a:t>
            </a:r>
            <a:r>
              <a:rPr lang="it-IT" sz="1600" dirty="0" err="1"/>
              <a:t>PBq</a:t>
            </a:r>
            <a:endParaRPr lang="it-IT" sz="1600" dirty="0"/>
          </a:p>
          <a:p>
            <a:pPr lvl="1"/>
            <a:r>
              <a:rPr lang="it-IT" sz="1600" dirty="0"/>
              <a:t>The source </a:t>
            </a:r>
            <a:r>
              <a:rPr lang="it-IT" sz="1600" dirty="0" err="1"/>
              <a:t>was</a:t>
            </a:r>
            <a:r>
              <a:rPr lang="it-IT" sz="1600" dirty="0"/>
              <a:t> </a:t>
            </a:r>
            <a:r>
              <a:rPr lang="it-IT" sz="1600" dirty="0" err="1"/>
              <a:t>located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the center of the detector in a special </a:t>
            </a:r>
            <a:r>
              <a:rPr lang="it-IT" sz="1600" dirty="0" err="1"/>
              <a:t>hole</a:t>
            </a:r>
            <a:endParaRPr lang="it-IT" sz="1600" dirty="0"/>
          </a:p>
          <a:p>
            <a:pPr lvl="1"/>
            <a:r>
              <a:rPr lang="it-IT" sz="1600" dirty="0" err="1"/>
              <a:t>Result</a:t>
            </a:r>
            <a:r>
              <a:rPr lang="it-IT" sz="1600" dirty="0"/>
              <a:t>: </a:t>
            </a:r>
            <a:r>
              <a:rPr lang="it-IT" sz="1600" b="1" dirty="0" err="1"/>
              <a:t>A</a:t>
            </a:r>
            <a:r>
              <a:rPr lang="it-IT" sz="1600" b="1" baseline="-25000" dirty="0" err="1"/>
              <a:t>measured</a:t>
            </a:r>
            <a:r>
              <a:rPr lang="it-IT" sz="1600" b="1" dirty="0"/>
              <a:t>/</a:t>
            </a:r>
            <a:r>
              <a:rPr lang="it-IT" sz="1600" b="1" dirty="0" err="1"/>
              <a:t>A</a:t>
            </a:r>
            <a:r>
              <a:rPr lang="it-IT" sz="1600" b="1" baseline="-25000" dirty="0" err="1"/>
              <a:t>predicted</a:t>
            </a:r>
            <a:r>
              <a:rPr lang="it-IT" sz="1600" b="1" dirty="0"/>
              <a:t> = 0.882±0.078</a:t>
            </a:r>
            <a:endParaRPr lang="it-US" sz="1600" b="1" dirty="0"/>
          </a:p>
        </p:txBody>
      </p:sp>
      <p:pic>
        <p:nvPicPr>
          <p:cNvPr id="9" name="Picture 3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9E16007D-8E18-FC4F-ADF7-A41B8D76C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11" b="3"/>
          <a:stretch/>
        </p:blipFill>
        <p:spPr bwMode="auto">
          <a:xfrm>
            <a:off x="8444753" y="633619"/>
            <a:ext cx="2628607" cy="2732294"/>
          </a:xfrm>
          <a:prstGeom prst="rect">
            <a:avLst/>
          </a:prstGeom>
          <a:noFill/>
        </p:spPr>
      </p:pic>
      <p:pic>
        <p:nvPicPr>
          <p:cNvPr id="13" name="Picture 4" descr="Immagine che contiene disegno, schizzo, illustrazione&#10;&#10;Descrizione generata automaticamente">
            <a:extLst>
              <a:ext uri="{FF2B5EF4-FFF2-40B4-BE49-F238E27FC236}">
                <a16:creationId xmlns:a16="http://schemas.microsoft.com/office/drawing/2014/main" id="{9A058A91-9C6E-CA4D-8A30-B3BC31F00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136978" y="3472468"/>
            <a:ext cx="1318080" cy="2651760"/>
          </a:xfrm>
          <a:prstGeom prst="rect">
            <a:avLst/>
          </a:prstGeom>
          <a:noFill/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148068E2-BB89-B64E-AE70-80C7BEFB7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65" y="6168152"/>
            <a:ext cx="27397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dirty="0" err="1">
                <a:latin typeface="Calibri" charset="0"/>
              </a:rPr>
              <a:t>Gallex</a:t>
            </a:r>
            <a:r>
              <a:rPr lang="it-IT" sz="1600" dirty="0">
                <a:latin typeface="Calibri" charset="0"/>
              </a:rPr>
              <a:t> </a:t>
            </a:r>
            <a:r>
              <a:rPr lang="it-IT" sz="1600" dirty="0" err="1">
                <a:latin typeface="Calibri" charset="0"/>
              </a:rPr>
              <a:t>coll</a:t>
            </a:r>
            <a:r>
              <a:rPr lang="it-IT" sz="1600" dirty="0">
                <a:latin typeface="Calibri" charset="0"/>
              </a:rPr>
              <a:t>., PL B  420 (1998)</a:t>
            </a:r>
          </a:p>
          <a:p>
            <a:r>
              <a:rPr lang="it-IT" sz="1600" dirty="0">
                <a:latin typeface="Calibri" charset="0"/>
              </a:rPr>
              <a:t>SAGE </a:t>
            </a:r>
            <a:r>
              <a:rPr lang="it-IT" sz="1600" dirty="0" err="1">
                <a:latin typeface="Calibri" charset="0"/>
              </a:rPr>
              <a:t>coll</a:t>
            </a:r>
            <a:r>
              <a:rPr lang="it-IT" sz="1600" dirty="0">
                <a:latin typeface="Calibri" charset="0"/>
              </a:rPr>
              <a:t>., PRC 59 (1999) 2246</a:t>
            </a:r>
          </a:p>
        </p:txBody>
      </p:sp>
    </p:spTree>
    <p:extLst>
      <p:ext uri="{BB962C8B-B14F-4D97-AF65-F5344CB8AC3E}">
        <p14:creationId xmlns:p14="http://schemas.microsoft.com/office/powerpoint/2010/main" val="12918542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97116D-53DC-DC41-AA3C-A29F1B87A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90" y="353298"/>
            <a:ext cx="11323820" cy="849244"/>
          </a:xfrm>
        </p:spPr>
        <p:txBody>
          <a:bodyPr>
            <a:normAutofit/>
          </a:bodyPr>
          <a:lstStyle/>
          <a:p>
            <a:r>
              <a:rPr lang="it-US" sz="3600" b="1" dirty="0"/>
              <a:t>Background and operation for the Homestake experiment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E9FC59E-F692-B947-A0E7-E6ECE22E1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87" y="1597643"/>
            <a:ext cx="4483100" cy="43942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70D2FB-B288-CF4F-BA95-D69F4A592601}"/>
              </a:ext>
            </a:extLst>
          </p:cNvPr>
          <p:cNvSpPr txBox="1"/>
          <p:nvPr/>
        </p:nvSpPr>
        <p:spPr>
          <a:xfrm>
            <a:off x="4381913" y="1549109"/>
            <a:ext cx="781008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</a:t>
            </a:r>
            <a:r>
              <a:rPr lang="it-US" dirty="0"/>
              <a:t>avity around the tank can be flooded with water for n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US" dirty="0"/>
              <a:t> 0.2 cm</a:t>
            </a:r>
            <a:r>
              <a:rPr lang="it-US" baseline="30000" dirty="0"/>
              <a:t>3</a:t>
            </a:r>
            <a:r>
              <a:rPr lang="it-US" dirty="0"/>
              <a:t> of </a:t>
            </a:r>
            <a:r>
              <a:rPr lang="it-US" baseline="30000" dirty="0"/>
              <a:t>36</a:t>
            </a:r>
            <a:r>
              <a:rPr lang="it-US" dirty="0"/>
              <a:t>Ar / </a:t>
            </a:r>
            <a:r>
              <a:rPr lang="it-US" baseline="30000" dirty="0"/>
              <a:t>38</a:t>
            </a:r>
            <a:r>
              <a:rPr lang="it-US" dirty="0"/>
              <a:t>Ar (~10</a:t>
            </a:r>
            <a:r>
              <a:rPr lang="it-US" baseline="30000" dirty="0"/>
              <a:t>19</a:t>
            </a:r>
            <a:r>
              <a:rPr lang="it-US" dirty="0"/>
              <a:t> atoms) added before each 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US" dirty="0"/>
              <a:t>40 days exposure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</a:t>
            </a:r>
            <a:r>
              <a:rPr lang="it-US" dirty="0"/>
              <a:t>urging with helium for 20h which carries gas to a condenser to freeze </a:t>
            </a:r>
          </a:p>
          <a:p>
            <a:r>
              <a:rPr lang="it-US" dirty="0"/>
              <a:t>      C</a:t>
            </a:r>
            <a:r>
              <a:rPr lang="it-US" baseline="-25000" dirty="0"/>
              <a:t>2</a:t>
            </a:r>
            <a:r>
              <a:rPr lang="it-US" dirty="0"/>
              <a:t>Cl</a:t>
            </a:r>
            <a:r>
              <a:rPr lang="it-US" baseline="-25000" dirty="0"/>
              <a:t>4</a:t>
            </a:r>
            <a:r>
              <a:rPr lang="it-US" dirty="0"/>
              <a:t> vapors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</a:t>
            </a:r>
            <a:r>
              <a:rPr lang="it-US" dirty="0"/>
              <a:t>as is sent to a charcoal trap at 77K to adsorb argon (melting point 83.8K)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</a:t>
            </a:r>
            <a:r>
              <a:rPr lang="it-US" dirty="0"/>
              <a:t>xtraction of Ar from the charcoal (heating a 200C) and purification (exposure </a:t>
            </a:r>
          </a:p>
          <a:p>
            <a:r>
              <a:rPr lang="it-US" dirty="0"/>
              <a:t>      to hot metal surface for O and 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R</a:t>
            </a:r>
            <a:r>
              <a:rPr lang="it-US" dirty="0"/>
              <a:t>emove heavy elements (Xe, Kr, Rn) by gas chromatography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US" dirty="0"/>
              <a:t>Gas into small charcoal trap to remove traces of helium by pumping off at 77K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US" dirty="0"/>
              <a:t>Gas into a 0.5 cm</a:t>
            </a:r>
            <a:r>
              <a:rPr lang="it-US" baseline="30000" dirty="0"/>
              <a:t>3</a:t>
            </a:r>
            <a:r>
              <a:rPr lang="it-US" dirty="0"/>
              <a:t> proportional counter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US" dirty="0"/>
          </a:p>
        </p:txBody>
      </p:sp>
    </p:spTree>
    <p:extLst>
      <p:ext uri="{BB962C8B-B14F-4D97-AF65-F5344CB8AC3E}">
        <p14:creationId xmlns:p14="http://schemas.microsoft.com/office/powerpoint/2010/main" val="3882651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06EF22-BE55-D34A-8CB4-276C6DB6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2" y="166980"/>
            <a:ext cx="10515600" cy="977900"/>
          </a:xfrm>
        </p:spPr>
        <p:txBody>
          <a:bodyPr/>
          <a:lstStyle/>
          <a:p>
            <a:r>
              <a:rPr lang="it-US" b="1" dirty="0">
                <a:solidFill>
                  <a:srgbClr val="FF0000"/>
                </a:solidFill>
              </a:rPr>
              <a:t>The CN cycle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B17CA10-A883-7040-8FD6-614FE6F082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5312" y="1361782"/>
                <a:ext cx="105156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it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a:rPr lang="it-IT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sPre>
                    <m:r>
                      <a:rPr lang="it-IT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sPre>
                    <m:r>
                      <a:rPr lang="it-IT" b="0" i="1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it-US" dirty="0"/>
              </a:p>
              <a:p>
                <a14:m>
                  <m:oMath xmlns:m="http://schemas.openxmlformats.org/officeDocument/2006/math">
                    <m:sPre>
                      <m:sPre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Pre>
                          <m:sPre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sup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sPr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sPre>
                    <m:r>
                      <a:rPr lang="it-IT" b="0" i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≤1.199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𝑀𝑒𝑉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~860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it-US" dirty="0"/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it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sPre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sPre>
                    <m:r>
                      <a:rPr lang="it-IT" b="0" i="1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it-US" dirty="0"/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it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sPre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sPre>
                    <m:r>
                      <a:rPr lang="it-IT" b="0" i="1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it-IT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Pre>
                      <m:sPre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Pre>
                          <m:sPre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7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sup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sPr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sPre>
                    <m:r>
                      <a:rPr lang="it-IT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≤1.732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𝑀𝑒𝑉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~180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it-US" dirty="0"/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it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→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Pre>
                                  <m:sPrePr>
                                    <m:ctrlPr>
                                      <a:rPr lang="it-US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it-IT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  <m:sup>
                                    <m:r>
                                      <a:rPr lang="it-IT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  <m:e>
                                    <m:r>
                                      <a:rPr lang="it-IT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 </m:t>
                                    </m:r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sPre>
                              </m:e>
                              <m:e>
                                <m:sPre>
                                  <m:sPre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</m:sup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sPr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eqArr>
                          </m:e>
                        </m:d>
                      </m:e>
                    </m:sPre>
                  </m:oMath>
                </a14:m>
                <a:r>
                  <a:rPr lang="it-US" dirty="0"/>
                  <a:t> </a:t>
                </a:r>
              </a:p>
              <a:p>
                <a:endParaRPr lang="it-US" dirty="0"/>
              </a:p>
              <a:p>
                <a:endParaRPr lang="it-US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B17CA10-A883-7040-8FD6-614FE6F082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5312" y="1361782"/>
                <a:ext cx="10515600" cy="4351338"/>
              </a:xfrm>
              <a:blipFill>
                <a:blip r:embed="rId2"/>
                <a:stretch>
                  <a:fillRect l="-1086" t="-1749" b="-69388"/>
                </a:stretch>
              </a:blipFill>
            </p:spPr>
            <p:txBody>
              <a:bodyPr/>
              <a:lstStyle/>
              <a:p>
                <a:r>
                  <a:rPr lang="it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A33059-9319-A648-AE48-6C4BF6E1B86A}"/>
              </a:ext>
            </a:extLst>
          </p:cNvPr>
          <p:cNvSpPr txBox="1"/>
          <p:nvPr/>
        </p:nvSpPr>
        <p:spPr>
          <a:xfrm>
            <a:off x="4622803" y="4285100"/>
            <a:ext cx="7247466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US" sz="2000" dirty="0">
                <a:latin typeface="Arial" panose="020B0604020202020204" pitchFamily="34" charset="0"/>
                <a:cs typeface="Arial" panose="020B0604020202020204" pitchFamily="34" charset="0"/>
              </a:rPr>
              <a:t>This cycle consumes only hydrogen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US" sz="2000" dirty="0">
                <a:latin typeface="Arial" panose="020B0604020202020204" pitchFamily="34" charset="0"/>
                <a:cs typeface="Arial" panose="020B0604020202020204" pitchFamily="34" charset="0"/>
              </a:rPr>
              <a:t>It starts and ends with </a:t>
            </a:r>
            <a:r>
              <a:rPr lang="it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it-US" sz="2000" dirty="0">
                <a:latin typeface="Arial" panose="020B0604020202020204" pitchFamily="34" charset="0"/>
                <a:cs typeface="Arial" panose="020B0604020202020204" pitchFamily="34" charset="0"/>
              </a:rPr>
              <a:t>C which is used as a catalyst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US" sz="2000" dirty="0">
                <a:latin typeface="Arial" panose="020B0604020202020204" pitchFamily="34" charset="0"/>
                <a:cs typeface="Arial" panose="020B0604020202020204" pitchFamily="34" charset="0"/>
              </a:rPr>
              <a:t>It transforms 4p into helium producing the same energy as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    from the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pp-chain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produces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electron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neutrinos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efficient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34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39151</TotalTime>
  <Words>4839</Words>
  <Application>Microsoft Macintosh PowerPoint</Application>
  <PresentationFormat>Widescreen</PresentationFormat>
  <Paragraphs>797</Paragraphs>
  <Slides>85</Slides>
  <Notes>2</Notes>
  <HiddenSlides>4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85</vt:i4>
      </vt:variant>
    </vt:vector>
  </HeadingPairs>
  <TitlesOfParts>
    <vt:vector size="95" baseType="lpstr">
      <vt:lpstr>-apple-system</vt:lpstr>
      <vt:lpstr>Arial</vt:lpstr>
      <vt:lpstr>Calibri</vt:lpstr>
      <vt:lpstr>Calibri Light</vt:lpstr>
      <vt:lpstr>Cambria Math</vt:lpstr>
      <vt:lpstr>Symbol</vt:lpstr>
      <vt:lpstr>Wingdings</vt:lpstr>
      <vt:lpstr>Tema di Office</vt:lpstr>
      <vt:lpstr>Office Theme</vt:lpstr>
      <vt:lpstr>Equation</vt:lpstr>
      <vt:lpstr>Solar neutrinos: history and observations </vt:lpstr>
      <vt:lpstr>Outline of this talk</vt:lpstr>
      <vt:lpstr>solar neutrinos and historical remarks </vt:lpstr>
      <vt:lpstr>Solar Neutrinos</vt:lpstr>
      <vt:lpstr>Sun observations and the solar energy paradigm in recent history</vt:lpstr>
      <vt:lpstr>The pp-chain</vt:lpstr>
      <vt:lpstr>Energy spectrum and flux of pp solar neutrinos</vt:lpstr>
      <vt:lpstr>Presentazione standard di PowerPoint</vt:lpstr>
      <vt:lpstr>The CN cycle </vt:lpstr>
      <vt:lpstr>Presentazione standard di PowerPoint</vt:lpstr>
      <vt:lpstr>The CNO bi-cycle</vt:lpstr>
      <vt:lpstr>All together: CNO bi-cycle H burning in the Sun</vt:lpstr>
      <vt:lpstr>Solar neutrinos and energy production</vt:lpstr>
      <vt:lpstr>Fundamental conjecture </vt:lpstr>
      <vt:lpstr>The Solar Standard Model (SSM)</vt:lpstr>
      <vt:lpstr> </vt:lpstr>
      <vt:lpstr>Presentazione standard di PowerPoint</vt:lpstr>
      <vt:lpstr>Solar neutrinos from SSM 2016</vt:lpstr>
      <vt:lpstr>detection techniques for solar neutrinos </vt:lpstr>
      <vt:lpstr>Experimental Search of Solar Neutrinos</vt:lpstr>
      <vt:lpstr>Detecting Solar Neutrinos</vt:lpstr>
      <vt:lpstr>Solar Neutrino Experiments: past and present</vt:lpstr>
      <vt:lpstr>Closer look at the detection channels</vt:lpstr>
      <vt:lpstr>A matter of background</vt:lpstr>
      <vt:lpstr>Classification of radio-isotopes</vt:lpstr>
      <vt:lpstr>238U radioactive chain</vt:lpstr>
      <vt:lpstr>232Th radioactive chain</vt:lpstr>
      <vt:lpstr>results </vt:lpstr>
      <vt:lpstr>Homestake experiment</vt:lpstr>
      <vt:lpstr>Signal vs background in the  Homestake experiment</vt:lpstr>
      <vt:lpstr>Gallium experiments</vt:lpstr>
      <vt:lpstr>The Solar Neutrino Problem must have a physics solution dealing with neutrinos (~1995)  neutrino propagation? neutrino interactions? neutrino magnetic moment?  In 1998 LUNA at LNGS measures 3He(3He,2p)4He below Gamow peak at 22 keV </vt:lpstr>
      <vt:lpstr>Kamiokande-II experiment</vt:lpstr>
      <vt:lpstr>The Super-Kamiokande experiment</vt:lpstr>
      <vt:lpstr>Neutrino oscillations</vt:lpstr>
      <vt:lpstr>Expected events in Super-Kamiokande</vt:lpstr>
      <vt:lpstr>Presentazione standard di PowerPoint</vt:lpstr>
      <vt:lpstr>Sun through the neutrinos light  from Super-Kamiokande</vt:lpstr>
      <vt:lpstr>Presentazione standard di PowerPoint</vt:lpstr>
      <vt:lpstr>Presentazione standard di PowerPoint</vt:lpstr>
      <vt:lpstr>A few considerations on SNO (2002)</vt:lpstr>
      <vt:lpstr>Solar Neutrino Problem (SNP)</vt:lpstr>
      <vt:lpstr>How to detect sub-MeV solar neutrinos  in real time</vt:lpstr>
      <vt:lpstr>What level of radio-purity ?</vt:lpstr>
      <vt:lpstr>Beyond U and Th: 39Ar, 85Kr, 210Pb</vt:lpstr>
      <vt:lpstr>Borexino strategy</vt:lpstr>
      <vt:lpstr>The idea of Borexino</vt:lpstr>
      <vt:lpstr>Presentazione standard di PowerPoint</vt:lpstr>
      <vt:lpstr>Borexino: nylon vessel installation</vt:lpstr>
      <vt:lpstr>Borexino: liquid scintillator filling</vt:lpstr>
      <vt:lpstr>Borexino Expected Solar n Spectrum </vt:lpstr>
      <vt:lpstr>Borexino radio-purity</vt:lpstr>
      <vt:lpstr>Presentazione standard di PowerPoint</vt:lpstr>
      <vt:lpstr>How to deal with 11C and 210Po ?</vt:lpstr>
      <vt:lpstr>Presentazione standard di PowerPoint</vt:lpstr>
      <vt:lpstr>Remove 11C</vt:lpstr>
      <vt:lpstr>Multivariate fit example</vt:lpstr>
      <vt:lpstr>Solar Neutrinos Survival Probability</vt:lpstr>
      <vt:lpstr>Solar neutrinos and neutrino oscillations</vt:lpstr>
      <vt:lpstr>The challeng to probe 1%  of Sun’s energy production</vt:lpstr>
      <vt:lpstr>Background in Borexino from nylon vessel</vt:lpstr>
      <vt:lpstr>Towards the measurement of CNO neutrinos</vt:lpstr>
      <vt:lpstr>Thermal insulation and temperature control</vt:lpstr>
      <vt:lpstr>210Po background in Borexino</vt:lpstr>
      <vt:lpstr>CNO solar neutrinos</vt:lpstr>
      <vt:lpstr>Solar neutrinos: observations vs theory</vt:lpstr>
      <vt:lpstr>CNO luminosity from Borexino</vt:lpstr>
      <vt:lpstr>Borexino selected scientific achievements on solar neutrinos</vt:lpstr>
      <vt:lpstr>perspectives </vt:lpstr>
      <vt:lpstr>Why solar neutrinos in the future?</vt:lpstr>
      <vt:lpstr>Next future for solar neutrino detection</vt:lpstr>
      <vt:lpstr>Solar neutrinos in LXe</vt:lpstr>
      <vt:lpstr>Solar neutrinos in LAr</vt:lpstr>
      <vt:lpstr>Conclusions</vt:lpstr>
      <vt:lpstr>Thank you for your attention!</vt:lpstr>
      <vt:lpstr>Neutrino capture on 37Cl</vt:lpstr>
      <vt:lpstr>Borexino operations and achievements</vt:lpstr>
      <vt:lpstr>Paradigm of the Luminosity Constraint</vt:lpstr>
      <vt:lpstr>Presentazione standard di PowerPoint</vt:lpstr>
      <vt:lpstr>Solar neutrino measurements in HK</vt:lpstr>
      <vt:lpstr>Solar hep neutrino at HK</vt:lpstr>
      <vt:lpstr>The Selena proposal</vt:lpstr>
      <vt:lpstr>The SAGE detector</vt:lpstr>
      <vt:lpstr>The GALLEX source experiment</vt:lpstr>
      <vt:lpstr>Background and operation for the Homestake experiment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and Supernova neutrinos</dc:title>
  <dc:creator>Aldo Ianni</dc:creator>
  <cp:lastModifiedBy>Aldo Ianni</cp:lastModifiedBy>
  <cp:revision>318</cp:revision>
  <dcterms:created xsi:type="dcterms:W3CDTF">2023-06-14T07:54:09Z</dcterms:created>
  <dcterms:modified xsi:type="dcterms:W3CDTF">2025-07-09T14:07:13Z</dcterms:modified>
</cp:coreProperties>
</file>