
<file path=[Content_Types].xml><?xml version="1.0" encoding="utf-8"?>
<Types xmlns="http://schemas.openxmlformats.org/package/2006/content-types">
  <Default Extension="emf" ContentType="image/x-emf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ppt/metadata" ContentType="application/binary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48" r:id="rId1"/>
  </p:sldMasterIdLst>
  <p:notesMasterIdLst>
    <p:notesMasterId r:id="rId18"/>
  </p:notesMasterIdLst>
  <p:sldIdLst>
    <p:sldId id="256" r:id="rId2"/>
    <p:sldId id="258" r:id="rId3"/>
    <p:sldId id="276" r:id="rId4"/>
    <p:sldId id="277" r:id="rId5"/>
    <p:sldId id="262" r:id="rId6"/>
    <p:sldId id="263" r:id="rId7"/>
    <p:sldId id="259" r:id="rId8"/>
    <p:sldId id="264" r:id="rId9"/>
    <p:sldId id="265" r:id="rId10"/>
    <p:sldId id="266" r:id="rId11"/>
    <p:sldId id="267" r:id="rId12"/>
    <p:sldId id="278" r:id="rId13"/>
    <p:sldId id="268" r:id="rId14"/>
    <p:sldId id="269" r:id="rId15"/>
    <p:sldId id="275" r:id="rId16"/>
    <p:sldId id="273" r:id="rId17"/>
  </p:sldIdLst>
  <p:sldSz cx="12192000" cy="6858000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16" userDrawn="1">
          <p15:clr>
            <a:srgbClr val="A4A3A4"/>
          </p15:clr>
        </p15:guide>
      </p15:sldGuideLst>
    </p:ext>
    <p:ext uri="http://customooxmlschemas.google.com/">
      <go:slidesCustomData xmlns="" xmlns:mc="http://schemas.openxmlformats.org/markup-compatibility/2006" xmlns:mv="urn:schemas-microsoft-com:mac:vml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xmlns:go="http://customooxmlschemas.google.com/" r:id="rId22" roundtripDataSignature="AMtx7mhVsafEbQuJCkofrui4qbb7mydsYg==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C669E6B0-1DA9-414C-8189-BE49AEB440D5}" v="1" dt="2025-06-09T16:24:04.633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1839" autoAdjust="0"/>
    <p:restoredTop sz="69231" autoAdjust="0"/>
  </p:normalViewPr>
  <p:slideViewPr>
    <p:cSldViewPr snapToGrid="0" showGuides="1">
      <p:cViewPr varScale="1">
        <p:scale>
          <a:sx n="44" d="100"/>
          <a:sy n="44" d="100"/>
        </p:scale>
        <p:origin x="1260" y="28"/>
      </p:cViewPr>
      <p:guideLst>
        <p:guide orient="horz" pos="2160"/>
        <p:guide pos="3816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28" Type="http://schemas.microsoft.com/office/2015/10/relationships/revisionInfo" Target="revisionInfo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customschemas.google.com/relationships/presentationmetadata" Target="metadata"/><Relationship Id="rId27" Type="http://schemas.microsoft.com/office/2016/11/relationships/changesInfo" Target="changesInfos/changesInfo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Stacie Granum" userId="28f611ef-58d2-49fc-a31c-e21111703c09" providerId="ADAL" clId="{C669E6B0-1DA9-414C-8189-BE49AEB440D5}"/>
    <pc:docChg chg="custSel addSld modSld">
      <pc:chgData name="Stacie Granum" userId="28f611ef-58d2-49fc-a31c-e21111703c09" providerId="ADAL" clId="{C669E6B0-1DA9-414C-8189-BE49AEB440D5}" dt="2025-07-07T02:51:30.809" v="853" actId="6549"/>
      <pc:docMkLst>
        <pc:docMk/>
      </pc:docMkLst>
      <pc:sldChg chg="modNotesTx">
        <pc:chgData name="Stacie Granum" userId="28f611ef-58d2-49fc-a31c-e21111703c09" providerId="ADAL" clId="{C669E6B0-1DA9-414C-8189-BE49AEB440D5}" dt="2025-06-17T16:27:05.958" v="269" actId="20577"/>
        <pc:sldMkLst>
          <pc:docMk/>
          <pc:sldMk cId="0" sldId="258"/>
        </pc:sldMkLst>
      </pc:sldChg>
      <pc:sldChg chg="modNotesTx">
        <pc:chgData name="Stacie Granum" userId="28f611ef-58d2-49fc-a31c-e21111703c09" providerId="ADAL" clId="{C669E6B0-1DA9-414C-8189-BE49AEB440D5}" dt="2025-06-17T16:27:26.021" v="279" actId="20577"/>
        <pc:sldMkLst>
          <pc:docMk/>
          <pc:sldMk cId="0" sldId="264"/>
        </pc:sldMkLst>
      </pc:sldChg>
      <pc:sldChg chg="modSp mod">
        <pc:chgData name="Stacie Granum" userId="28f611ef-58d2-49fc-a31c-e21111703c09" providerId="ADAL" clId="{C669E6B0-1DA9-414C-8189-BE49AEB440D5}" dt="2025-06-30T04:56:30.979" v="288" actId="6549"/>
        <pc:sldMkLst>
          <pc:docMk/>
          <pc:sldMk cId="0" sldId="266"/>
        </pc:sldMkLst>
        <pc:spChg chg="mod">
          <ac:chgData name="Stacie Granum" userId="28f611ef-58d2-49fc-a31c-e21111703c09" providerId="ADAL" clId="{C669E6B0-1DA9-414C-8189-BE49AEB440D5}" dt="2025-06-30T04:56:30.979" v="288" actId="6549"/>
          <ac:spMkLst>
            <pc:docMk/>
            <pc:sldMk cId="0" sldId="266"/>
            <ac:spMk id="229" creationId="{00000000-0000-0000-0000-000000000000}"/>
          </ac:spMkLst>
        </pc:spChg>
      </pc:sldChg>
      <pc:sldChg chg="modSp mod">
        <pc:chgData name="Stacie Granum" userId="28f611ef-58d2-49fc-a31c-e21111703c09" providerId="ADAL" clId="{C669E6B0-1DA9-414C-8189-BE49AEB440D5}" dt="2025-07-07T02:51:30.809" v="853" actId="6549"/>
        <pc:sldMkLst>
          <pc:docMk/>
          <pc:sldMk cId="0" sldId="267"/>
        </pc:sldMkLst>
        <pc:spChg chg="mod">
          <ac:chgData name="Stacie Granum" userId="28f611ef-58d2-49fc-a31c-e21111703c09" providerId="ADAL" clId="{C669E6B0-1DA9-414C-8189-BE49AEB440D5}" dt="2025-07-07T02:51:15.612" v="845" actId="1076"/>
          <ac:spMkLst>
            <pc:docMk/>
            <pc:sldMk cId="0" sldId="267"/>
            <ac:spMk id="239" creationId="{00000000-0000-0000-0000-000000000000}"/>
          </ac:spMkLst>
        </pc:spChg>
        <pc:spChg chg="mod">
          <ac:chgData name="Stacie Granum" userId="28f611ef-58d2-49fc-a31c-e21111703c09" providerId="ADAL" clId="{C669E6B0-1DA9-414C-8189-BE49AEB440D5}" dt="2025-07-07T02:51:30.809" v="853" actId="6549"/>
          <ac:spMkLst>
            <pc:docMk/>
            <pc:sldMk cId="0" sldId="267"/>
            <ac:spMk id="240" creationId="{00000000-0000-0000-0000-000000000000}"/>
          </ac:spMkLst>
        </pc:spChg>
      </pc:sldChg>
      <pc:sldChg chg="addSp delSp modSp add mod modClrScheme chgLayout">
        <pc:chgData name="Stacie Granum" userId="28f611ef-58d2-49fc-a31c-e21111703c09" providerId="ADAL" clId="{C669E6B0-1DA9-414C-8189-BE49AEB440D5}" dt="2025-06-09T16:24:20.750" v="9" actId="1076"/>
        <pc:sldMkLst>
          <pc:docMk/>
          <pc:sldMk cId="1610257047" sldId="278"/>
        </pc:sldMkLst>
        <pc:picChg chg="add mod">
          <ac:chgData name="Stacie Granum" userId="28f611ef-58d2-49fc-a31c-e21111703c09" providerId="ADAL" clId="{C669E6B0-1DA9-414C-8189-BE49AEB440D5}" dt="2025-06-09T16:24:20.750" v="9" actId="1076"/>
          <ac:picMkLst>
            <pc:docMk/>
            <pc:sldMk cId="1610257047" sldId="278"/>
            <ac:picMk id="3" creationId="{874932F7-A460-E79C-0568-15C1A19BF739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 txBox="1">
            <a:spLocks noGrp="1"/>
          </p:cNvSpPr>
          <p:nvPr>
            <p:ph type="hdr" idx="2"/>
          </p:nvPr>
        </p:nvSpPr>
        <p:spPr>
          <a:xfrm>
            <a:off x="0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4" name="Google Shape;4;n"/>
          <p:cNvSpPr txBox="1">
            <a:spLocks noGrp="1"/>
          </p:cNvSpPr>
          <p:nvPr>
            <p:ph type="dt" idx="10"/>
          </p:nvPr>
        </p:nvSpPr>
        <p:spPr>
          <a:xfrm>
            <a:off x="3884613" y="0"/>
            <a:ext cx="2971800" cy="4587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5" name="Google Shape;5;n"/>
          <p:cNvSpPr>
            <a:spLocks noGrp="1" noRot="1" noChangeAspect="1"/>
          </p:cNvSpPr>
          <p:nvPr>
            <p:ph type="sldImg" idx="3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6" name="Google Shape;6;n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22860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7" name="Google Shape;7;n"/>
          <p:cNvSpPr txBox="1">
            <a:spLocks noGrp="1"/>
          </p:cNvSpPr>
          <p:nvPr>
            <p:ph type="ftr" idx="11"/>
          </p:nvPr>
        </p:nvSpPr>
        <p:spPr>
          <a:xfrm>
            <a:off x="0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n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marR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 sz="1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‹#›</a:t>
            </a:fld>
            <a:endParaRPr sz="1200" b="0" i="0" u="none" strike="noStrike" cap="none">
              <a:solidFill>
                <a:schemeClr val="dk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Google Shape;119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20" name="Google Shape;120;p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21" name="Google Shape;121;p1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</a:t>
            </a:fld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6" name="Google Shape;136;p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Who’s attending for the 1</a:t>
            </a:r>
            <a:r>
              <a:rPr lang="en-US" baseline="30000" dirty="0"/>
              <a:t>st</a:t>
            </a:r>
            <a:r>
              <a:rPr lang="en-US" dirty="0"/>
              <a:t> time?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Thank you to organizing committee:  Jaret Heise, Barbara </a:t>
            </a:r>
            <a:r>
              <a:rPr lang="en-US" dirty="0" err="1"/>
              <a:t>Szserbinska</a:t>
            </a:r>
            <a:r>
              <a:rPr lang="en-US" dirty="0"/>
              <a:t>, Louis Strigari, Bhaskar Dutta, Kaladi Babu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Also:  Christopher Kreitzinger and Becky Wilcox</a:t>
            </a:r>
          </a:p>
        </p:txBody>
      </p:sp>
      <p:sp>
        <p:nvSpPr>
          <p:cNvPr id="137" name="Google Shape;137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7">
          <a:extLst>
            <a:ext uri="{FF2B5EF4-FFF2-40B4-BE49-F238E27FC236}">
              <a16:creationId xmlns:a16="http://schemas.microsoft.com/office/drawing/2014/main" id="{B90D6B13-2824-B3FA-C6F4-875EA29DDED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Google Shape;258;p14:notes">
            <a:extLst>
              <a:ext uri="{FF2B5EF4-FFF2-40B4-BE49-F238E27FC236}">
                <a16:creationId xmlns:a16="http://schemas.microsoft.com/office/drawing/2014/main" id="{A099494E-1D53-A219-E811-213E3D88D34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9" name="Google Shape;259;p14:notes">
            <a:extLst>
              <a:ext uri="{FF2B5EF4-FFF2-40B4-BE49-F238E27FC236}">
                <a16:creationId xmlns:a16="http://schemas.microsoft.com/office/drawing/2014/main" id="{08A5A11E-2C99-02A8-811D-3264BB3ED8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13657350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7">
          <a:extLst>
            <a:ext uri="{FF2B5EF4-FFF2-40B4-BE49-F238E27FC236}">
              <a16:creationId xmlns:a16="http://schemas.microsoft.com/office/drawing/2014/main" id="{B90D6B13-2824-B3FA-C6F4-875EA29DDED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Google Shape;258;p14:notes">
            <a:extLst>
              <a:ext uri="{FF2B5EF4-FFF2-40B4-BE49-F238E27FC236}">
                <a16:creationId xmlns:a16="http://schemas.microsoft.com/office/drawing/2014/main" id="{A099494E-1D53-A219-E811-213E3D88D34B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9" name="Google Shape;259;p14:notes">
            <a:extLst>
              <a:ext uri="{FF2B5EF4-FFF2-40B4-BE49-F238E27FC236}">
                <a16:creationId xmlns:a16="http://schemas.microsoft.com/office/drawing/2014/main" id="{08A5A11E-2C99-02A8-811D-3264BB3ED8ED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260477406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2" name="Google Shape;172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73" name="Google Shape;173;p7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74" name="Google Shape;174;p7:notes"/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5</a:t>
            </a:fld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Google Shape;181;p8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Full name and affiliation</a:t>
            </a:r>
            <a:endParaRPr dirty="0"/>
          </a:p>
        </p:txBody>
      </p:sp>
      <p:sp>
        <p:nvSpPr>
          <p:cNvPr id="182" name="Google Shape;182;p8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5" name="Google Shape;145;p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Touch on renovations; 2025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Turning off the power; </a:t>
            </a:r>
            <a:r>
              <a:rPr lang="en-US" dirty="0" err="1"/>
              <a:t>Wifi</a:t>
            </a:r>
            <a:r>
              <a:rPr lang="en-US" dirty="0"/>
              <a:t> should be fine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Separate from Summer Camps and other Youth Programs – school requirement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46" name="Google Shape;146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" name="Google Shape;189;p9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b="1" dirty="0"/>
              <a:t>Entrances and Exits: 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Workshop outside entrance; workshop exits (two – main and side; science talk room is an exit also)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Water fountains and water bottle filling stations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Water container in meal room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Bathrooms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90" name="Google Shape;190;p9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" name="Google Shape;207;p10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Meals:  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Breakfast provide at hotel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Lunch provided at workshop Monday – Friday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Dinner per diem provided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Weekend per diem includes multiple meals 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r>
              <a:rPr lang="en-US" dirty="0"/>
              <a:t>Transportation: 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SURF Shuttle to and from Hampton Inn – pick up and drop off times on Indico Timetable (AM and PM schedule only)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Please check timetable daily and become familiar (i.e. Tuesday social – transportation from school to VC; Thursday Pub Talk and Trivia – transportation from school to Dakota Shivers Brewery – will take people to hotel also)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Hampton Inn shuttle – available for $10 per person per ride; check with hotel for availability – both operation time and distance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Airport shuttle – BH Shuttle service; hopefully everyone reserved for return to airport, if not reach out to them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r>
              <a:rPr lang="en-US" dirty="0"/>
              <a:t>Communication: 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Indico workshop site – please use this for resources, timetable, and other helpful information and announcements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CETUP* Slack Channel – invites sent out, let me know if you didn’t get one – USE TO STAY UP TO DATE, ENGAGED WITH OTHER ATTENDEES AND TO COORDINATE evening and weekend activities and meals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If you notice someone here that is new to CETUP* please help ensure they have a great experience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My phone number on the Indico site – please use in case of emergency or if you need help; within workshop hours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r>
              <a:rPr lang="en-US" dirty="0"/>
              <a:t>Preprints: 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Submit via the link on Indico event site</a:t>
            </a:r>
          </a:p>
          <a:p>
            <a:pPr marL="171450" lvl="0" indent="-17145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dirty="0"/>
              <a:t>Reference 2024 or 2025; submit and we’ll assign a number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endParaRPr lang="en-US" dirty="0"/>
          </a:p>
        </p:txBody>
      </p:sp>
      <p:sp>
        <p:nvSpPr>
          <p:cNvPr id="208" name="Google Shape;208;p10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" name="Google Shape;225;p11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UG – submitted forms, approved; passports and/or U.S. ID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dirty="0"/>
              <a:t>Share and Connect us with others for support of CETUP* - travel support and expand number of attendees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endParaRPr lang="en-US" dirty="0"/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None/>
            </a:pPr>
            <a:r>
              <a:rPr lang="en-US" dirty="0"/>
              <a:t>Survey - End of week – slack, email and on Indico – your feedback is helpful</a:t>
            </a:r>
          </a:p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26" name="Google Shape;226;p11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" name="Google Shape;236;p12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7" name="Google Shape;237;p12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35">
          <a:extLst>
            <a:ext uri="{FF2B5EF4-FFF2-40B4-BE49-F238E27FC236}">
              <a16:creationId xmlns:a16="http://schemas.microsoft.com/office/drawing/2014/main" id="{2103E6C5-844A-B64B-6CC8-025F345BB8E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" name="Google Shape;236;p12:notes">
            <a:extLst>
              <a:ext uri="{FF2B5EF4-FFF2-40B4-BE49-F238E27FC236}">
                <a16:creationId xmlns:a16="http://schemas.microsoft.com/office/drawing/2014/main" id="{61D365B3-4D1E-3170-C68E-1FA312791314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37" name="Google Shape;237;p12:notes">
            <a:extLst>
              <a:ext uri="{FF2B5EF4-FFF2-40B4-BE49-F238E27FC236}">
                <a16:creationId xmlns:a16="http://schemas.microsoft.com/office/drawing/2014/main" id="{BCD61C2F-07A9-4384-5DBB-D695EAADAC30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327420641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Google Shape;245;p13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246" name="Google Shape;246;p13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8" name="Google Shape;258;p14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259" name="Google Shape;259;p14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5">
          <a:extLst>
            <a:ext uri="{FF2B5EF4-FFF2-40B4-BE49-F238E27FC236}">
              <a16:creationId xmlns:a16="http://schemas.microsoft.com/office/drawing/2014/main" id="{CD1DB04C-C8F1-3408-ED42-9640D8A69AE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6" name="Google Shape;136;p3:notes">
            <a:extLst>
              <a:ext uri="{FF2B5EF4-FFF2-40B4-BE49-F238E27FC236}">
                <a16:creationId xmlns:a16="http://schemas.microsoft.com/office/drawing/2014/main" id="{907EA672-996B-1420-9795-F2D6DAD04860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37" name="Google Shape;137;p3:notes">
            <a:extLst>
              <a:ext uri="{FF2B5EF4-FFF2-40B4-BE49-F238E27FC236}">
                <a16:creationId xmlns:a16="http://schemas.microsoft.com/office/drawing/2014/main" id="{3A10AD44-DB4C-716B-7931-C2B937576F90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840515219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8">
          <a:extLst>
            <a:ext uri="{FF2B5EF4-FFF2-40B4-BE49-F238E27FC236}">
              <a16:creationId xmlns:a16="http://schemas.microsoft.com/office/drawing/2014/main" id="{62769284-EC12-F2E4-0F16-0890691BB71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Google Shape;119;p1:notes">
            <a:extLst>
              <a:ext uri="{FF2B5EF4-FFF2-40B4-BE49-F238E27FC236}">
                <a16:creationId xmlns:a16="http://schemas.microsoft.com/office/drawing/2014/main" id="{92C00AD8-B238-BE56-854D-E329FD102090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20" name="Google Shape;120;p1:notes">
            <a:extLst>
              <a:ext uri="{FF2B5EF4-FFF2-40B4-BE49-F238E27FC236}">
                <a16:creationId xmlns:a16="http://schemas.microsoft.com/office/drawing/2014/main" id="{02EB24B6-F738-5D9B-AE2D-8F689B964322}"/>
              </a:ext>
            </a:extLst>
          </p:cNvPr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dirty="0"/>
          </a:p>
        </p:txBody>
      </p:sp>
      <p:sp>
        <p:nvSpPr>
          <p:cNvPr id="121" name="Google Shape;121;p1:notes">
            <a:extLst>
              <a:ext uri="{FF2B5EF4-FFF2-40B4-BE49-F238E27FC236}">
                <a16:creationId xmlns:a16="http://schemas.microsoft.com/office/drawing/2014/main" id="{AD23D5CF-FD4D-AED7-EF54-469120D77FD1}"/>
              </a:ext>
            </a:extLst>
          </p:cNvPr>
          <p:cNvSpPr txBox="1">
            <a:spLocks noGrp="1"/>
          </p:cNvSpPr>
          <p:nvPr>
            <p:ph type="sldNum" idx="12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/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16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9216527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Google Shape;16;p19"/>
          <p:cNvSpPr txBox="1"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ctr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800"/>
              <a:buFont typeface="Arial"/>
              <a:buNone/>
              <a:defRPr sz="4800" b="1">
                <a:solidFill>
                  <a:schemeClr val="bg2"/>
                </a:solidFill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 dirty="0"/>
          </a:p>
        </p:txBody>
      </p:sp>
      <p:sp>
        <p:nvSpPr>
          <p:cNvPr id="17" name="Google Shape;17;p19"/>
          <p:cNvSpPr txBox="1"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lvl="0" algn="ctr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2000"/>
              <a:buNone/>
              <a:defRPr sz="2000">
                <a:solidFill>
                  <a:schemeClr val="bg2"/>
                </a:solidFill>
              </a:defRPr>
            </a:lvl1pPr>
            <a:lvl2pPr lvl="1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2000"/>
              <a:buNone/>
              <a:defRPr sz="2000"/>
            </a:lvl2pPr>
            <a:lvl3pPr lvl="2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None/>
              <a:defRPr sz="1800"/>
            </a:lvl3pPr>
            <a:lvl4pPr lvl="3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600"/>
              <a:buNone/>
              <a:defRPr sz="1600"/>
            </a:lvl4pPr>
            <a:lvl5pPr lvl="4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600"/>
              <a:buNone/>
              <a:defRPr sz="1600"/>
            </a:lvl5pPr>
            <a:lvl6pPr lvl="5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6pPr>
            <a:lvl7pPr lvl="6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7pPr>
            <a:lvl8pPr lvl="7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8pPr>
            <a:lvl9pPr lvl="8" algn="ctr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/>
            </a:lvl9pPr>
          </a:lstStyle>
          <a:p>
            <a:endParaRPr dirty="0"/>
          </a:p>
        </p:txBody>
      </p:sp>
      <p:sp>
        <p:nvSpPr>
          <p:cNvPr id="18" name="Google Shape;18;p19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19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0" name="Google Shape;20;p19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 userDrawn="1">
          <p15:clr>
            <a:srgbClr val="FBAE40"/>
          </p15:clr>
        </p15:guide>
        <p15:guide id="2" pos="3840" userDrawn="1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Google Shape;23;p20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4" name="Google Shape;24;p20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>
                <a:solidFill>
                  <a:schemeClr val="tx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 dirty="0"/>
          </a:p>
        </p:txBody>
      </p:sp>
      <p:sp>
        <p:nvSpPr>
          <p:cNvPr id="25" name="Google Shape;25;p20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6" name="Google Shape;26;p20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7" name="Google Shape;27;p20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8B282A7C-9974-5A9C-3EDB-3E328564AD7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 userDrawn="1">
          <p15:clr>
            <a:srgbClr val="FBAE40"/>
          </p15:clr>
        </p15:guide>
        <p15:guide id="2" pos="3840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3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Google Shape;35;p22"/>
          <p:cNvSpPr txBox="1"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4800"/>
              <a:buFont typeface="Arial"/>
              <a:buNone/>
              <a:defRPr sz="48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6" name="Google Shape;36;p22"/>
          <p:cNvSpPr txBox="1"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rgbClr val="88888D"/>
              </a:buClr>
              <a:buSzPts val="2400"/>
              <a:buNone/>
              <a:defRPr sz="2400">
                <a:solidFill>
                  <a:srgbClr val="88888D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2000"/>
              <a:buNone/>
              <a:defRPr sz="2000">
                <a:solidFill>
                  <a:srgbClr val="88888D"/>
                </a:solidFill>
              </a:defRPr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800"/>
              <a:buNone/>
              <a:defRPr sz="1800">
                <a:solidFill>
                  <a:srgbClr val="88888D"/>
                </a:solidFill>
              </a:defRPr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600"/>
              <a:buNone/>
              <a:defRPr sz="1600">
                <a:solidFill>
                  <a:srgbClr val="88888D"/>
                </a:solidFill>
              </a:defRPr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600"/>
              <a:buNone/>
              <a:defRPr sz="1600">
                <a:solidFill>
                  <a:srgbClr val="88888D"/>
                </a:solidFill>
              </a:defRPr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600"/>
              <a:buNone/>
              <a:defRPr sz="1600">
                <a:solidFill>
                  <a:srgbClr val="88888D"/>
                </a:solidFill>
              </a:defRPr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600"/>
              <a:buNone/>
              <a:defRPr sz="1600">
                <a:solidFill>
                  <a:srgbClr val="88888D"/>
                </a:solidFill>
              </a:defRPr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600"/>
              <a:buNone/>
              <a:defRPr sz="1600">
                <a:solidFill>
                  <a:srgbClr val="88888D"/>
                </a:solidFill>
              </a:defRPr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88888D"/>
              </a:buClr>
              <a:buSzPts val="1600"/>
              <a:buNone/>
              <a:defRPr sz="1600">
                <a:solidFill>
                  <a:srgbClr val="88888D"/>
                </a:solidFill>
              </a:defRPr>
            </a:lvl9pPr>
          </a:lstStyle>
          <a:p>
            <a:endParaRPr/>
          </a:p>
        </p:txBody>
      </p:sp>
      <p:sp>
        <p:nvSpPr>
          <p:cNvPr id="37" name="Google Shape;37;p22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22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22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EE626C7A-B0DA-CAAD-CF6D-D5B9581F61E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Google Shape;42;p23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3" name="Google Shape;43;p23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5181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>
                <a:solidFill>
                  <a:schemeClr val="tx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 dirty="0"/>
          </a:p>
        </p:txBody>
      </p:sp>
      <p:sp>
        <p:nvSpPr>
          <p:cNvPr id="44" name="Google Shape;44;p23"/>
          <p:cNvSpPr txBox="1">
            <a:spLocks noGrp="1"/>
          </p:cNvSpPr>
          <p:nvPr>
            <p:ph type="body" idx="2"/>
          </p:nvPr>
        </p:nvSpPr>
        <p:spPr>
          <a:xfrm>
            <a:off x="6172200" y="1825625"/>
            <a:ext cx="5181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>
                <a:solidFill>
                  <a:schemeClr val="tx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 dirty="0"/>
          </a:p>
        </p:txBody>
      </p:sp>
      <p:sp>
        <p:nvSpPr>
          <p:cNvPr id="45" name="Google Shape;45;p23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6" name="Google Shape;46;p23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23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61E80DC-4D77-6E5A-8EE7-90F3969F1D6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24"/>
          <p:cNvSpPr txBox="1"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24"/>
          <p:cNvSpPr txBox="1"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2400"/>
              <a:buNone/>
              <a:defRPr sz="2400" b="1">
                <a:solidFill>
                  <a:schemeClr val="bg2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 dirty="0"/>
          </a:p>
        </p:txBody>
      </p:sp>
      <p:sp>
        <p:nvSpPr>
          <p:cNvPr id="52" name="Google Shape;52;p24"/>
          <p:cNvSpPr txBox="1">
            <a:spLocks noGrp="1"/>
          </p:cNvSpPr>
          <p:nvPr>
            <p:ph type="body" idx="2"/>
          </p:nvPr>
        </p:nvSpPr>
        <p:spPr>
          <a:xfrm>
            <a:off x="839788" y="2505075"/>
            <a:ext cx="5157787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>
                <a:solidFill>
                  <a:schemeClr val="tx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 dirty="0"/>
          </a:p>
        </p:txBody>
      </p:sp>
      <p:sp>
        <p:nvSpPr>
          <p:cNvPr id="53" name="Google Shape;53;p24"/>
          <p:cNvSpPr txBox="1">
            <a:spLocks noGrp="1"/>
          </p:cNvSpPr>
          <p:nvPr>
            <p:ph type="body" idx="3"/>
          </p:nvPr>
        </p:nvSpPr>
        <p:spPr>
          <a:xfrm>
            <a:off x="6172200" y="1681163"/>
            <a:ext cx="5183188" cy="82391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2400"/>
              <a:buNone/>
              <a:defRPr sz="2400" b="1">
                <a:solidFill>
                  <a:schemeClr val="bg2"/>
                </a:solidFill>
              </a:defRPr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2000"/>
              <a:buNone/>
              <a:defRPr sz="2000" b="1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None/>
              <a:defRPr sz="1800" b="1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600"/>
              <a:buNone/>
              <a:defRPr sz="1600" b="1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600"/>
              <a:buNone/>
              <a:defRPr sz="1600" b="1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 dirty="0"/>
          </a:p>
        </p:txBody>
      </p:sp>
      <p:sp>
        <p:nvSpPr>
          <p:cNvPr id="54" name="Google Shape;54;p24"/>
          <p:cNvSpPr txBox="1">
            <a:spLocks noGrp="1"/>
          </p:cNvSpPr>
          <p:nvPr>
            <p:ph type="body" idx="4"/>
          </p:nvPr>
        </p:nvSpPr>
        <p:spPr>
          <a:xfrm>
            <a:off x="6172200" y="2505075"/>
            <a:ext cx="5183188" cy="3684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>
                <a:solidFill>
                  <a:schemeClr val="tx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 dirty="0"/>
          </a:p>
        </p:txBody>
      </p:sp>
      <p:sp>
        <p:nvSpPr>
          <p:cNvPr id="55" name="Google Shape;55;p24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24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7" name="Google Shape;57;p24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D4382814-E214-BC84-A478-D84D9827CB0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Google Shape;60;p25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1" name="Google Shape;61;p25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2" name="Google Shape;62;p25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25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359008BA-1B7B-E0AB-2450-5406CD51D4E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6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" name="Google Shape;66;p26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3200"/>
              <a:buFont typeface="Arial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26"/>
          <p:cNvSpPr txBox="1">
            <a:spLocks noGrp="1"/>
          </p:cNvSpPr>
          <p:nvPr>
            <p:ph type="body" idx="1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4064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2800"/>
              <a:buChar char="•"/>
              <a:defRPr sz="2800">
                <a:solidFill>
                  <a:schemeClr val="tx1"/>
                </a:solidFill>
              </a:defRPr>
            </a:lvl1pPr>
            <a:lvl2pPr marL="914400" lvl="1" indent="-3810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2400"/>
              <a:buChar char="•"/>
              <a:defRPr sz="2400"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 sz="1800"/>
            </a:lvl3pPr>
            <a:lvl4pPr marL="1828800" lvl="3" indent="-3175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400"/>
              <a:buChar char="•"/>
              <a:defRPr sz="1400"/>
            </a:lvl4pPr>
            <a:lvl5pPr marL="2286000" lvl="4" indent="-3175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400"/>
              <a:buChar char="•"/>
              <a:defRPr sz="1400"/>
            </a:lvl5pPr>
            <a:lvl6pPr marL="2743200" lvl="5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 dirty="0"/>
          </a:p>
        </p:txBody>
      </p:sp>
      <p:sp>
        <p:nvSpPr>
          <p:cNvPr id="68" name="Google Shape;68;p26"/>
          <p:cNvSpPr txBox="1">
            <a:spLocks noGrp="1"/>
          </p:cNvSpPr>
          <p:nvPr>
            <p:ph type="body" idx="2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69" name="Google Shape;69;p26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26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1" name="Google Shape;71;p26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AEE98C25-9494-0533-6C69-D87B34B4371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" name="Google Shape;74;p27"/>
          <p:cNvSpPr txBox="1"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3200"/>
              <a:buFont typeface="Arial"/>
              <a:buNone/>
              <a:defRPr sz="3200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5" name="Google Shape;75;p27"/>
          <p:cNvSpPr>
            <a:spLocks noGrp="1"/>
          </p:cNvSpPr>
          <p:nvPr>
            <p:ph type="pic" idx="2"/>
          </p:nvPr>
        </p:nvSpPr>
        <p:spPr>
          <a:xfrm>
            <a:off x="5183188" y="987425"/>
            <a:ext cx="6172200" cy="4873625"/>
          </a:xfrm>
          <a:prstGeom prst="rect">
            <a:avLst/>
          </a:prstGeom>
          <a:noFill/>
          <a:ln>
            <a:noFill/>
          </a:ln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76" name="Google Shape;76;p27"/>
          <p:cNvSpPr txBox="1">
            <a:spLocks noGrp="1"/>
          </p:cNvSpPr>
          <p:nvPr>
            <p:ph type="body" idx="1"/>
          </p:nvPr>
        </p:nvSpPr>
        <p:spPr>
          <a:xfrm>
            <a:off x="839788" y="2057400"/>
            <a:ext cx="3932237" cy="38115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2286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600"/>
              <a:buNone/>
              <a:defRPr sz="1600"/>
            </a:lvl1pPr>
            <a:lvl2pPr marL="914400" lvl="1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400"/>
              <a:buNone/>
              <a:defRPr sz="1400"/>
            </a:lvl2pPr>
            <a:lvl3pPr marL="1371600" lvl="2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200"/>
              <a:buNone/>
              <a:defRPr sz="1200"/>
            </a:lvl3pPr>
            <a:lvl4pPr marL="1828800" lvl="3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000"/>
              <a:buNone/>
              <a:defRPr sz="1000"/>
            </a:lvl4pPr>
            <a:lvl5pPr marL="2286000" lvl="4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000"/>
              <a:buNone/>
              <a:defRPr sz="1000"/>
            </a:lvl5pPr>
            <a:lvl6pPr marL="2743200" lvl="5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6pPr>
            <a:lvl7pPr marL="3200400" lvl="6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7pPr>
            <a:lvl8pPr marL="3657600" lvl="7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8pPr>
            <a:lvl9pPr marL="4114800" lvl="8" indent="-2286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9pPr>
          </a:lstStyle>
          <a:p>
            <a:endParaRPr/>
          </a:p>
        </p:txBody>
      </p:sp>
      <p:sp>
        <p:nvSpPr>
          <p:cNvPr id="77" name="Google Shape;77;p27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8" name="Google Shape;78;p27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9" name="Google Shape;79;p27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7C2D9A6-B764-57C7-5CCD-CBC7ED6EDD5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10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Google Shape;106;p30"/>
          <p:cNvSpPr txBox="1"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07" name="Google Shape;107;p30"/>
          <p:cNvSpPr txBox="1">
            <a:spLocks noGrp="1"/>
          </p:cNvSpPr>
          <p:nvPr>
            <p:ph type="body" idx="1"/>
          </p:nvPr>
        </p:nvSpPr>
        <p:spPr>
          <a:xfrm rot="5400000">
            <a:off x="3920331" y="-1256506"/>
            <a:ext cx="4351338" cy="1051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>
                <a:solidFill>
                  <a:schemeClr val="tx1"/>
                </a:solidFill>
              </a:defRPr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 dirty="0"/>
          </a:p>
        </p:txBody>
      </p:sp>
      <p:sp>
        <p:nvSpPr>
          <p:cNvPr id="108" name="Google Shape;108;p30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09" name="Google Shape;109;p30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0" name="Google Shape;110;p30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F3DE18B1-60F5-5CF0-949A-8FC04405AD4B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1526202" y="6208837"/>
            <a:ext cx="569595" cy="5695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1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" name="Google Shape;113;p31"/>
          <p:cNvSpPr txBox="1">
            <a:spLocks noGrp="1"/>
          </p:cNvSpPr>
          <p:nvPr>
            <p:ph type="title"/>
          </p:nvPr>
        </p:nvSpPr>
        <p:spPr>
          <a:xfrm rot="5400000">
            <a:off x="7133431" y="1956594"/>
            <a:ext cx="5811838" cy="26289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>
            <a:lvl1pPr lvl="0" algn="l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2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4" name="Google Shape;114;p31"/>
          <p:cNvSpPr txBox="1">
            <a:spLocks noGrp="1"/>
          </p:cNvSpPr>
          <p:nvPr>
            <p:ph type="body" idx="1"/>
          </p:nvPr>
        </p:nvSpPr>
        <p:spPr>
          <a:xfrm rot="5400000">
            <a:off x="1799431" y="-596106"/>
            <a:ext cx="5811838" cy="77343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lvl="0" indent="-342900" algn="l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1800"/>
              <a:buChar char="•"/>
              <a:defRPr/>
            </a:lvl1pPr>
            <a:lvl2pPr marL="914400" lvl="1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2pPr>
            <a:lvl3pPr marL="1371600" lvl="2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3pPr>
            <a:lvl4pPr marL="1828800" lvl="3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4pPr>
            <a:lvl5pPr marL="2286000" lvl="4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Char char="•"/>
              <a:defRPr/>
            </a:lvl5pPr>
            <a:lvl6pPr marL="2743200" lvl="5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115" name="Google Shape;115;p31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6" name="Google Shape;116;p31"/>
          <p:cNvSpPr txBox="1">
            <a:spLocks noGrp="1"/>
          </p:cNvSpPr>
          <p:nvPr>
            <p:ph type="ft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17" name="Google Shape;117;p31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Google Shape;11;p18"/>
          <p:cNvSpPr txBox="1"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>
            <a:lvl1pPr marL="457200" marR="0" lvl="0" indent="-381000" algn="l" rtl="0">
              <a:lnSpc>
                <a:spcPct val="90000"/>
              </a:lnSpc>
              <a:spcBef>
                <a:spcPts val="1000"/>
              </a:spcBef>
              <a:spcAft>
                <a:spcPts val="0"/>
              </a:spcAft>
              <a:buClr>
                <a:schemeClr val="accent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914400" marR="0" lvl="1" indent="-3810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rgbClr val="6D6D6D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1371600" marR="0" lvl="2" indent="-3556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rgbClr val="6D6D6D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1828800" marR="0" lvl="3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rgbClr val="6D6D6D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2286000" marR="0" lvl="4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rgbClr val="6D6D6D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rgbClr val="6D6D6D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2743200" marR="0" lvl="5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3200400" marR="0" lvl="6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3657600" marR="0" lvl="7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4114800" marR="0" lvl="8" indent="-342900" algn="l" rtl="0">
              <a:lnSpc>
                <a:spcPct val="90000"/>
              </a:lnSpc>
              <a:spcBef>
                <a:spcPts val="500"/>
              </a:spcBef>
              <a:spcAft>
                <a:spcPts val="0"/>
              </a:spcAft>
              <a:buClr>
                <a:schemeClr val="dk1"/>
              </a:buClr>
              <a:buSzPts val="1800"/>
              <a:buFont typeface="Arial"/>
              <a:buChar char="•"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 dirty="0"/>
          </a:p>
        </p:txBody>
      </p:sp>
      <p:sp>
        <p:nvSpPr>
          <p:cNvPr id="12" name="Google Shape;12;p18"/>
          <p:cNvSpPr txBox="1">
            <a:spLocks noGrp="1"/>
          </p:cNvSpPr>
          <p:nvPr>
            <p:ph type="dt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endParaRPr dirty="0"/>
          </a:p>
        </p:txBody>
      </p:sp>
      <p:sp>
        <p:nvSpPr>
          <p:cNvPr id="14" name="Google Shape;14;p18"/>
          <p:cNvSpPr txBox="1">
            <a:spLocks noGrp="1"/>
          </p:cNvSpPr>
          <p:nvPr>
            <p:ph type="sldNum" idx="12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D"/>
                </a:solidFill>
                <a:latin typeface="Arial"/>
                <a:ea typeface="Arial"/>
                <a:cs typeface="Arial"/>
                <a:sym typeface="Arial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US"/>
              <a:t>‹#›</a:t>
            </a:fld>
            <a:endParaRPr/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EAFEE75-0FA7-38B6-2871-2FB9BE9D61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A1D0152-7AB5-148D-9316-92B99B7CB2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54" r:id="rId5"/>
    <p:sldLayoutId id="2147483655" r:id="rId6"/>
    <p:sldLayoutId id="2147483656" r:id="rId7"/>
    <p:sldLayoutId id="2147483657" r:id="rId8"/>
    <p:sldLayoutId id="2147483660" r:id="rId9"/>
    <p:sldLayoutId id="2147483661" r:id="rId10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2800" b="1" i="0" u="none" strike="noStrike" cap="none">
          <a:solidFill>
            <a:schemeClr val="bg2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chemeClr val="tx1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7.png"/><Relationship Id="rId5" Type="http://schemas.openxmlformats.org/officeDocument/2006/relationships/image" Target="../media/image6.jpg"/><Relationship Id="rId4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8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5" Type="http://schemas.openxmlformats.org/officeDocument/2006/relationships/image" Target="../media/image16.png"/><Relationship Id="rId4" Type="http://schemas.openxmlformats.org/officeDocument/2006/relationships/notesSlide" Target="../notesSlides/notesSlide14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image" Target="../media/image3.jpg"/><Relationship Id="rId7" Type="http://schemas.microsoft.com/office/2007/relationships/hdphoto" Target="../media/hdphoto1.wdp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5.png"/><Relationship Id="rId4" Type="http://schemas.openxmlformats.org/officeDocument/2006/relationships/image" Target="../media/image4.png"/><Relationship Id="rId9" Type="http://schemas.openxmlformats.org/officeDocument/2006/relationships/image" Target="../media/image19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1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Google Shape;123;p1"/>
          <p:cNvSpPr txBox="1"/>
          <p:nvPr/>
        </p:nvSpPr>
        <p:spPr>
          <a:xfrm>
            <a:off x="734316" y="5408434"/>
            <a:ext cx="8570105" cy="83095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i="0" u="none" strike="noStrike" cap="none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Hosted by The Institute </a:t>
            </a:r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i="0" u="none" strike="noStrike" cap="none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for Underground Science at SURF</a:t>
            </a:r>
            <a:endParaRPr sz="1800" b="1" dirty="0">
              <a:solidFill>
                <a:schemeClr val="accent1"/>
              </a:solidFill>
            </a:endParaRPr>
          </a:p>
        </p:txBody>
      </p:sp>
      <p:sp>
        <p:nvSpPr>
          <p:cNvPr id="125" name="Google Shape;125;p1"/>
          <p:cNvSpPr txBox="1"/>
          <p:nvPr/>
        </p:nvSpPr>
        <p:spPr>
          <a:xfrm>
            <a:off x="734316" y="2630793"/>
            <a:ext cx="6096000" cy="107717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6400" b="1" dirty="0">
                <a:solidFill>
                  <a:schemeClr val="lt1"/>
                </a:solidFill>
              </a:rPr>
              <a:t>CETUP* 2025</a:t>
            </a:r>
            <a:endParaRPr sz="6400" dirty="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1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hexagon on a black background&#10;&#10;Description automatically generated">
            <a:extLst>
              <a:ext uri="{FF2B5EF4-FFF2-40B4-BE49-F238E27FC236}">
                <a16:creationId xmlns:a16="http://schemas.microsoft.com/office/drawing/2014/main" id="{0D54B4CE-5774-7A37-B8C2-B72765043A3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714820">
            <a:off x="3085174" y="245295"/>
            <a:ext cx="6001858" cy="6071919"/>
          </a:xfrm>
          <a:prstGeom prst="rect">
            <a:avLst/>
          </a:prstGeom>
        </p:spPr>
      </p:pic>
      <p:sp>
        <p:nvSpPr>
          <p:cNvPr id="140" name="Google Shape;140;p3"/>
          <p:cNvSpPr txBox="1"/>
          <p:nvPr/>
        </p:nvSpPr>
        <p:spPr>
          <a:xfrm>
            <a:off x="2798668" y="2168658"/>
            <a:ext cx="6614984" cy="97275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5400"/>
              <a:buFont typeface="Arial"/>
              <a:buNone/>
            </a:pPr>
            <a:r>
              <a:rPr lang="en-US" sz="54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Welcome</a:t>
            </a:r>
            <a:endParaRPr dirty="0"/>
          </a:p>
        </p:txBody>
      </p:sp>
      <p:sp>
        <p:nvSpPr>
          <p:cNvPr id="142" name="Google Shape;142;p3"/>
          <p:cNvSpPr txBox="1"/>
          <p:nvPr/>
        </p:nvSpPr>
        <p:spPr>
          <a:xfrm>
            <a:off x="3883229" y="3141415"/>
            <a:ext cx="4405747" cy="1754286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1"/>
                </a:solidFill>
              </a:rPr>
              <a:t>Center for Theoretical Physics and Other Areas (CETUP*)</a:t>
            </a:r>
            <a:endParaRPr sz="2400" b="1" dirty="0"/>
          </a:p>
        </p:txBody>
      </p:sp>
      <p:pic>
        <p:nvPicPr>
          <p:cNvPr id="5" name="Picture 4" descr="A logo with dots and lines&#10;&#10;Description automatically generated">
            <a:extLst>
              <a:ext uri="{FF2B5EF4-FFF2-40B4-BE49-F238E27FC236}">
                <a16:creationId xmlns:a16="http://schemas.microsoft.com/office/drawing/2014/main" id="{A55BF706-733E-7561-121E-6A06A9C5D77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636260" y="904729"/>
            <a:ext cx="939800" cy="1028700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0">
          <a:extLst>
            <a:ext uri="{FF2B5EF4-FFF2-40B4-BE49-F238E27FC236}">
              <a16:creationId xmlns:a16="http://schemas.microsoft.com/office/drawing/2014/main" id="{BD496ADF-16E7-A469-012A-026227CEBE5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p14">
            <a:extLst>
              <a:ext uri="{FF2B5EF4-FFF2-40B4-BE49-F238E27FC236}">
                <a16:creationId xmlns:a16="http://schemas.microsoft.com/office/drawing/2014/main" id="{28C7F817-B6DD-A1E4-B330-4D64D1F17838}"/>
              </a:ext>
            </a:extLst>
          </p:cNvPr>
          <p:cNvSpPr/>
          <p:nvPr/>
        </p:nvSpPr>
        <p:spPr>
          <a:xfrm>
            <a:off x="0" y="0"/>
            <a:ext cx="6096000" cy="6857999"/>
          </a:xfrm>
          <a:prstGeom prst="rect">
            <a:avLst/>
          </a:prstGeom>
          <a:gradFill>
            <a:gsLst>
              <a:gs pos="0">
                <a:schemeClr val="accent1"/>
              </a:gs>
              <a:gs pos="66000">
                <a:schemeClr val="dk2"/>
              </a:gs>
            </a:gsLst>
            <a:lin ang="300000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3" name="Picture 2" descr="A logo for a institute&#10;&#10;AI-generated content may be incorrect.">
            <a:extLst>
              <a:ext uri="{FF2B5EF4-FFF2-40B4-BE49-F238E27FC236}">
                <a16:creationId xmlns:a16="http://schemas.microsoft.com/office/drawing/2014/main" id="{602685D7-8757-CB28-FE5D-77FA02CEB75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983205" y="456871"/>
            <a:ext cx="7828547" cy="5944256"/>
          </a:xfrm>
          <a:prstGeom prst="rect">
            <a:avLst/>
          </a:prstGeom>
          <a:effectLst>
            <a:outerShdw blurRad="50800" dist="38100" dir="13500000" algn="b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354033498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0">
          <a:extLst>
            <a:ext uri="{FF2B5EF4-FFF2-40B4-BE49-F238E27FC236}">
              <a16:creationId xmlns:a16="http://schemas.microsoft.com/office/drawing/2014/main" id="{BD496ADF-16E7-A469-012A-026227CEBE5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p14">
            <a:extLst>
              <a:ext uri="{FF2B5EF4-FFF2-40B4-BE49-F238E27FC236}">
                <a16:creationId xmlns:a16="http://schemas.microsoft.com/office/drawing/2014/main" id="{28C7F817-B6DD-A1E4-B330-4D64D1F17838}"/>
              </a:ext>
            </a:extLst>
          </p:cNvPr>
          <p:cNvSpPr/>
          <p:nvPr/>
        </p:nvSpPr>
        <p:spPr>
          <a:xfrm>
            <a:off x="0" y="0"/>
            <a:ext cx="6096000" cy="6857999"/>
          </a:xfrm>
          <a:prstGeom prst="rect">
            <a:avLst/>
          </a:prstGeom>
          <a:gradFill>
            <a:gsLst>
              <a:gs pos="0">
                <a:schemeClr val="accent1"/>
              </a:gs>
              <a:gs pos="66000">
                <a:schemeClr val="dk2"/>
              </a:gs>
            </a:gsLst>
            <a:lin ang="300000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3" name="Picture 2" descr="A logo for a institute&#10;&#10;AI-generated content may be incorrect.">
            <a:extLst>
              <a:ext uri="{FF2B5EF4-FFF2-40B4-BE49-F238E27FC236}">
                <a16:creationId xmlns:a16="http://schemas.microsoft.com/office/drawing/2014/main" id="{602685D7-8757-CB28-FE5D-77FA02CEB75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096000" y="0"/>
            <a:ext cx="6021295" cy="4572000"/>
          </a:xfrm>
          <a:prstGeom prst="rect">
            <a:avLst/>
          </a:prstGeom>
          <a:effectLst>
            <a:outerShdw blurRad="50800" dist="38100" dir="13500000" algn="br" rotWithShape="0">
              <a:prstClr val="black">
                <a:alpha val="40000"/>
              </a:prstClr>
            </a:outerShdw>
          </a:effectLst>
        </p:spPr>
      </p:pic>
      <p:pic>
        <p:nvPicPr>
          <p:cNvPr id="2" name="2025_institute_anniversary (360p)">
            <a:hlinkClick r:id="" action="ppaction://media"/>
            <a:extLst>
              <a:ext uri="{FF2B5EF4-FFF2-40B4-BE49-F238E27FC236}">
                <a16:creationId xmlns:a16="http://schemas.microsoft.com/office/drawing/2014/main" id="{BF286CED-91D4-B4C4-B423-EE73CD566947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074820" y="526068"/>
            <a:ext cx="10321535" cy="58058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32047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5441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Shape 1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6" name="Google Shape;176;p7"/>
          <p:cNvSpPr txBox="1"/>
          <p:nvPr/>
        </p:nvSpPr>
        <p:spPr>
          <a:xfrm>
            <a:off x="7888828" y="1101124"/>
            <a:ext cx="4902612" cy="72272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700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</a:rPr>
              <a:t>WORKSHOP</a:t>
            </a: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</a:rPr>
              <a:t>WELCOME</a:t>
            </a:r>
            <a:endParaRPr dirty="0"/>
          </a:p>
        </p:txBody>
      </p:sp>
      <p:sp>
        <p:nvSpPr>
          <p:cNvPr id="177" name="Google Shape;177;p7"/>
          <p:cNvSpPr txBox="1"/>
          <p:nvPr/>
        </p:nvSpPr>
        <p:spPr>
          <a:xfrm>
            <a:off x="7888828" y="2013794"/>
            <a:ext cx="4303172" cy="3539390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Introductions</a:t>
            </a:r>
          </a:p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New Venue</a:t>
            </a:r>
            <a:endParaRPr b="1" dirty="0">
              <a:solidFill>
                <a:schemeClr val="bg1"/>
              </a:solidFill>
            </a:endParaRPr>
          </a:p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CETUP* Workshop Rooms</a:t>
            </a:r>
            <a:endParaRPr b="1" dirty="0">
              <a:solidFill>
                <a:schemeClr val="bg1"/>
              </a:solidFill>
            </a:endParaRPr>
          </a:p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Meals </a:t>
            </a:r>
          </a:p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Transportation</a:t>
            </a:r>
          </a:p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Communication</a:t>
            </a:r>
          </a:p>
          <a:p>
            <a:pPr marL="285750" marR="0" lvl="0" indent="-28575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r>
              <a:rPr lang="en-US" sz="1800" b="1" dirty="0">
                <a:solidFill>
                  <a:schemeClr val="bg1"/>
                </a:solidFill>
              </a:rPr>
              <a:t>Schedule</a:t>
            </a:r>
          </a:p>
          <a:p>
            <a:pPr marL="285750" marR="0" lvl="0" indent="-285750" algn="l" rtl="0">
              <a:lnSpc>
                <a:spcPct val="2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160"/>
              <a:buFont typeface="Arial"/>
              <a:buChar char="•"/>
            </a:pPr>
            <a:endParaRPr dirty="0">
              <a:solidFill>
                <a:schemeClr val="bg1"/>
              </a:solidFill>
            </a:endParaRPr>
          </a:p>
        </p:txBody>
      </p:sp>
      <p:pic>
        <p:nvPicPr>
          <p:cNvPr id="2" name="Picture 1" descr="A white hexagon on a black background&#10;&#10;Description automatically generated">
            <a:extLst>
              <a:ext uri="{FF2B5EF4-FFF2-40B4-BE49-F238E27FC236}">
                <a16:creationId xmlns:a16="http://schemas.microsoft.com/office/drawing/2014/main" id="{80348351-A3B7-7A9E-AD00-2C7B79C2B44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8703" t="12869" r="-5585" b="18810"/>
          <a:stretch/>
        </p:blipFill>
        <p:spPr>
          <a:xfrm>
            <a:off x="0" y="0"/>
            <a:ext cx="7628264" cy="6858000"/>
          </a:xfrm>
          <a:prstGeom prst="rect">
            <a:avLst/>
          </a:prstGeom>
        </p:spPr>
      </p:pic>
      <p:pic>
        <p:nvPicPr>
          <p:cNvPr id="4" name="Picture 3" descr="A colorful dots and lines&#10;&#10;Description automatically generated with medium confidence">
            <a:extLst>
              <a:ext uri="{FF2B5EF4-FFF2-40B4-BE49-F238E27FC236}">
                <a16:creationId xmlns:a16="http://schemas.microsoft.com/office/drawing/2014/main" id="{71FB314F-ADB1-4AE2-4D2E-D97A17526E9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0131" y="1318491"/>
            <a:ext cx="4597400" cy="4419600"/>
          </a:xfrm>
          <a:prstGeom prst="rect">
            <a:avLst/>
          </a:prstGeom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" name="Google Shape;184;p8"/>
          <p:cNvSpPr txBox="1"/>
          <p:nvPr/>
        </p:nvSpPr>
        <p:spPr>
          <a:xfrm>
            <a:off x="6192108" y="2189650"/>
            <a:ext cx="4902612" cy="72272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</a:rPr>
              <a:t>Introductions</a:t>
            </a:r>
            <a:endParaRPr dirty="0"/>
          </a:p>
        </p:txBody>
      </p:sp>
      <p:sp>
        <p:nvSpPr>
          <p:cNvPr id="185" name="Google Shape;185;p8"/>
          <p:cNvSpPr txBox="1"/>
          <p:nvPr/>
        </p:nvSpPr>
        <p:spPr>
          <a:xfrm>
            <a:off x="6222588" y="2912373"/>
            <a:ext cx="4303172" cy="1477287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dirty="0">
                <a:solidFill>
                  <a:schemeClr val="dk2"/>
                </a:solidFill>
                <a:latin typeface="Arial"/>
                <a:ea typeface="Arial"/>
                <a:cs typeface="Arial"/>
                <a:sym typeface="Arial"/>
              </a:rPr>
              <a:t>Organizing Committee</a:t>
            </a: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dirty="0">
                <a:solidFill>
                  <a:schemeClr val="dk2"/>
                </a:solidFill>
              </a:rPr>
              <a:t>Staff (SURF and School)</a:t>
            </a: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000" dirty="0">
                <a:solidFill>
                  <a:schemeClr val="dk2"/>
                </a:solidFill>
              </a:rPr>
              <a:t>Workshop Attendees</a:t>
            </a:r>
            <a:endParaRPr sz="2400" dirty="0"/>
          </a:p>
        </p:txBody>
      </p:sp>
      <p:pic>
        <p:nvPicPr>
          <p:cNvPr id="186" name="Google Shape;186;p8"/>
          <p:cNvPicPr preferRelativeResize="0"/>
          <p:nvPr/>
        </p:nvPicPr>
        <p:blipFill rotWithShape="1">
          <a:blip r:embed="rId3"/>
          <a:srcRect l="38400" r="10370"/>
          <a:stretch/>
        </p:blipFill>
        <p:spPr>
          <a:xfrm>
            <a:off x="20781" y="0"/>
            <a:ext cx="5621311" cy="68580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l="-4000" r="-4000"/>
          </a:stretch>
        </a:blipFill>
        <a:effectLst/>
      </p:bgPr>
    </p:bg>
    <p:spTree>
      <p:nvGrpSpPr>
        <p:cNvPr id="1" name="Shape 1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white hexagon on a black background&#10;&#10;Description automatically generated">
            <a:extLst>
              <a:ext uri="{FF2B5EF4-FFF2-40B4-BE49-F238E27FC236}">
                <a16:creationId xmlns:a16="http://schemas.microsoft.com/office/drawing/2014/main" id="{5DE595BA-27C4-2BAF-959F-B9D57C93A975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6932" t="17423" b="14256"/>
          <a:stretch/>
        </p:blipFill>
        <p:spPr>
          <a:xfrm>
            <a:off x="0" y="1"/>
            <a:ext cx="6257662" cy="6858000"/>
          </a:xfrm>
          <a:prstGeom prst="rect">
            <a:avLst/>
          </a:prstGeom>
        </p:spPr>
      </p:pic>
      <p:sp>
        <p:nvSpPr>
          <p:cNvPr id="3" name="Google Shape;150;p4">
            <a:extLst>
              <a:ext uri="{FF2B5EF4-FFF2-40B4-BE49-F238E27FC236}">
                <a16:creationId xmlns:a16="http://schemas.microsoft.com/office/drawing/2014/main" id="{1DA022B8-7812-2A66-1F4F-FBA03E43BA10}"/>
              </a:ext>
            </a:extLst>
          </p:cNvPr>
          <p:cNvSpPr txBox="1"/>
          <p:nvPr/>
        </p:nvSpPr>
        <p:spPr>
          <a:xfrm>
            <a:off x="814235" y="2282695"/>
            <a:ext cx="6614984" cy="97275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5400"/>
              <a:buFont typeface="Arial"/>
              <a:buNone/>
            </a:pPr>
            <a:r>
              <a:rPr lang="en-US" sz="54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New Venue</a:t>
            </a:r>
            <a:endParaRPr dirty="0"/>
          </a:p>
        </p:txBody>
      </p:sp>
      <p:sp>
        <p:nvSpPr>
          <p:cNvPr id="4" name="Google Shape;151;p4">
            <a:extLst>
              <a:ext uri="{FF2B5EF4-FFF2-40B4-BE49-F238E27FC236}">
                <a16:creationId xmlns:a16="http://schemas.microsoft.com/office/drawing/2014/main" id="{DDAB3785-BE27-746C-5C69-E89AB935E1BE}"/>
              </a:ext>
            </a:extLst>
          </p:cNvPr>
          <p:cNvSpPr txBox="1"/>
          <p:nvPr/>
        </p:nvSpPr>
        <p:spPr>
          <a:xfrm>
            <a:off x="878194" y="3114713"/>
            <a:ext cx="4286929" cy="830956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2"/>
                </a:solidFill>
              </a:rPr>
              <a:t>LEAD/DEADWOOD ELEMENTARY SCHOOL</a:t>
            </a:r>
            <a:endParaRPr sz="2400" b="1" dirty="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2" name="Google Shape;192;p9"/>
          <p:cNvSpPr txBox="1"/>
          <p:nvPr/>
        </p:nvSpPr>
        <p:spPr>
          <a:xfrm>
            <a:off x="572945" y="1431226"/>
            <a:ext cx="5621998" cy="72272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775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</a:rPr>
              <a:t>CETUP* Workshop Rooms</a:t>
            </a:r>
            <a:endParaRPr dirty="0"/>
          </a:p>
        </p:txBody>
      </p:sp>
      <p:sp>
        <p:nvSpPr>
          <p:cNvPr id="194" name="Google Shape;194;p9"/>
          <p:cNvSpPr/>
          <p:nvPr/>
        </p:nvSpPr>
        <p:spPr>
          <a:xfrm>
            <a:off x="572945" y="2402006"/>
            <a:ext cx="2511449" cy="3484444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6" name="Google Shape;196;p9"/>
          <p:cNvSpPr txBox="1"/>
          <p:nvPr/>
        </p:nvSpPr>
        <p:spPr>
          <a:xfrm>
            <a:off x="859545" y="2628614"/>
            <a:ext cx="1938248" cy="300078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Room 132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Science Talks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1800" dirty="0">
              <a:solidFill>
                <a:schemeClr val="dk1"/>
              </a:solidFill>
            </a:endParaRP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1"/>
                </a:solidFill>
              </a:rPr>
              <a:t>Room 131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Meals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Coffee + Water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Refrigerator</a:t>
            </a:r>
          </a:p>
        </p:txBody>
      </p:sp>
      <p:sp>
        <p:nvSpPr>
          <p:cNvPr id="197" name="Google Shape;197;p9"/>
          <p:cNvSpPr/>
          <p:nvPr/>
        </p:nvSpPr>
        <p:spPr>
          <a:xfrm>
            <a:off x="3383944" y="2402006"/>
            <a:ext cx="2511449" cy="3484444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dirty="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9" name="Google Shape;199;p9"/>
          <p:cNvSpPr txBox="1"/>
          <p:nvPr/>
        </p:nvSpPr>
        <p:spPr>
          <a:xfrm>
            <a:off x="3670544" y="2612790"/>
            <a:ext cx="1938248" cy="3416279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1"/>
                </a:solidFill>
              </a:rPr>
              <a:t>Breakout Rooms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201 – 203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209 – 213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1800" dirty="0">
              <a:solidFill>
                <a:schemeClr val="dk1"/>
              </a:solidFill>
            </a:endParaRP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2</a:t>
            </a:r>
            <a:r>
              <a:rPr lang="en-US" sz="1800" baseline="30000" dirty="0">
                <a:solidFill>
                  <a:schemeClr val="dk1"/>
                </a:solidFill>
              </a:rPr>
              <a:t>nd</a:t>
            </a:r>
            <a:r>
              <a:rPr lang="en-US" sz="1800" dirty="0">
                <a:solidFill>
                  <a:schemeClr val="dk1"/>
                </a:solidFill>
              </a:rPr>
              <a:t> Floor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dirty="0">
                <a:solidFill>
                  <a:schemeClr val="dk1"/>
                </a:solidFill>
              </a:rPr>
              <a:t>Doors Labeled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lang="en-US" sz="1800" dirty="0">
              <a:solidFill>
                <a:schemeClr val="dk1"/>
              </a:solidFill>
            </a:endParaRPr>
          </a:p>
        </p:txBody>
      </p:sp>
      <p:sp>
        <p:nvSpPr>
          <p:cNvPr id="200" name="Google Shape;200;p9"/>
          <p:cNvSpPr/>
          <p:nvPr/>
        </p:nvSpPr>
        <p:spPr>
          <a:xfrm>
            <a:off x="6194943" y="2402006"/>
            <a:ext cx="2511449" cy="3484444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02" name="Google Shape;202;p9"/>
          <p:cNvSpPr txBox="1"/>
          <p:nvPr/>
        </p:nvSpPr>
        <p:spPr>
          <a:xfrm>
            <a:off x="6481543" y="2631387"/>
            <a:ext cx="1938248" cy="300078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US" sz="1800" b="1" dirty="0">
                <a:solidFill>
                  <a:schemeClr val="dk1"/>
                </a:solidFill>
              </a:rPr>
              <a:t>Cafeteria and Library </a:t>
            </a:r>
          </a:p>
          <a:p>
            <a:pPr lvl="0" algn="ctr">
              <a:lnSpc>
                <a:spcPct val="150000"/>
              </a:lnSpc>
            </a:pPr>
            <a:endParaRPr lang="en-US" sz="1800" b="1" dirty="0">
              <a:solidFill>
                <a:schemeClr val="dk1"/>
              </a:solidFill>
            </a:endParaRPr>
          </a:p>
          <a:p>
            <a:pPr lvl="0" algn="ctr">
              <a:lnSpc>
                <a:spcPct val="150000"/>
              </a:lnSpc>
            </a:pPr>
            <a:r>
              <a:rPr lang="en-US" sz="1800" dirty="0">
                <a:solidFill>
                  <a:schemeClr val="dk1"/>
                </a:solidFill>
              </a:rPr>
              <a:t>available from 12:30 – 5:00 p.m. ONLY</a:t>
            </a:r>
          </a:p>
          <a:p>
            <a:pPr lvl="0" algn="ctr">
              <a:lnSpc>
                <a:spcPct val="150000"/>
              </a:lnSpc>
            </a:pPr>
            <a:endParaRPr lang="en-US" sz="1800" dirty="0">
              <a:solidFill>
                <a:schemeClr val="dk1"/>
              </a:solidFill>
            </a:endParaRPr>
          </a:p>
        </p:txBody>
      </p:sp>
      <p:sp>
        <p:nvSpPr>
          <p:cNvPr id="203" name="Google Shape;203;p9"/>
          <p:cNvSpPr/>
          <p:nvPr/>
        </p:nvSpPr>
        <p:spPr>
          <a:xfrm>
            <a:off x="9005941" y="2402006"/>
            <a:ext cx="2511449" cy="3484444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05" name="Google Shape;205;p9"/>
          <p:cNvSpPr txBox="1"/>
          <p:nvPr/>
        </p:nvSpPr>
        <p:spPr>
          <a:xfrm>
            <a:off x="9292541" y="2628614"/>
            <a:ext cx="1938248" cy="300078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lvl="0" algn="ctr">
              <a:lnSpc>
                <a:spcPct val="150000"/>
              </a:lnSpc>
            </a:pPr>
            <a:r>
              <a:rPr lang="en-US" sz="1800" b="1" dirty="0">
                <a:solidFill>
                  <a:schemeClr val="dk1"/>
                </a:solidFill>
              </a:rPr>
              <a:t>Well-Being Room</a:t>
            </a:r>
          </a:p>
          <a:p>
            <a:pPr lvl="0" algn="ctr">
              <a:lnSpc>
                <a:spcPct val="150000"/>
              </a:lnSpc>
            </a:pPr>
            <a:r>
              <a:rPr lang="en-US" sz="1800" dirty="0">
                <a:solidFill>
                  <a:schemeClr val="dk1"/>
                </a:solidFill>
              </a:rPr>
              <a:t>Room 236</a:t>
            </a:r>
          </a:p>
          <a:p>
            <a:pPr lvl="0" algn="ctr">
              <a:lnSpc>
                <a:spcPct val="150000"/>
              </a:lnSpc>
            </a:pPr>
            <a:endParaRPr lang="en-US" sz="1800" dirty="0">
              <a:solidFill>
                <a:schemeClr val="dk1"/>
              </a:solidFill>
            </a:endParaRPr>
          </a:p>
          <a:p>
            <a:pPr lvl="0" algn="ctr">
              <a:lnSpc>
                <a:spcPct val="150000"/>
              </a:lnSpc>
            </a:pPr>
            <a:r>
              <a:rPr lang="en-US" sz="1800" dirty="0">
                <a:solidFill>
                  <a:schemeClr val="dk1"/>
                </a:solidFill>
              </a:rPr>
              <a:t>2</a:t>
            </a:r>
            <a:r>
              <a:rPr lang="en-US" sz="1800" baseline="30000" dirty="0">
                <a:solidFill>
                  <a:schemeClr val="dk1"/>
                </a:solidFill>
              </a:rPr>
              <a:t>nd</a:t>
            </a:r>
            <a:r>
              <a:rPr lang="en-US" sz="1800" dirty="0">
                <a:solidFill>
                  <a:schemeClr val="dk1"/>
                </a:solidFill>
              </a:rPr>
              <a:t> Floor</a:t>
            </a:r>
          </a:p>
          <a:p>
            <a:pPr lvl="0" algn="ctr">
              <a:lnSpc>
                <a:spcPct val="150000"/>
              </a:lnSpc>
            </a:pPr>
            <a:r>
              <a:rPr lang="en-US" sz="1800" dirty="0">
                <a:solidFill>
                  <a:schemeClr val="dk1"/>
                </a:solidFill>
              </a:rPr>
              <a:t>Small Corner Office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2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" name="Google Shape;210;p10"/>
          <p:cNvSpPr txBox="1"/>
          <p:nvPr/>
        </p:nvSpPr>
        <p:spPr>
          <a:xfrm>
            <a:off x="3221081" y="1573351"/>
            <a:ext cx="5749838" cy="72272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77500" lnSpcReduction="20000"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bg2"/>
                </a:solidFill>
                <a:latin typeface="Arial"/>
                <a:ea typeface="Arial"/>
                <a:cs typeface="Arial"/>
                <a:sym typeface="Arial"/>
              </a:rPr>
              <a:t>IMPORTANT INFORMATION</a:t>
            </a:r>
            <a:endParaRPr dirty="0">
              <a:solidFill>
                <a:schemeClr val="bg2"/>
              </a:solidFill>
            </a:endParaRPr>
          </a:p>
        </p:txBody>
      </p:sp>
      <p:sp>
        <p:nvSpPr>
          <p:cNvPr id="212" name="Google Shape;212;p10"/>
          <p:cNvSpPr/>
          <p:nvPr/>
        </p:nvSpPr>
        <p:spPr>
          <a:xfrm>
            <a:off x="1793101" y="2844801"/>
            <a:ext cx="2511449" cy="2640166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2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4" name="Google Shape;214;p10"/>
          <p:cNvSpPr txBox="1"/>
          <p:nvPr/>
        </p:nvSpPr>
        <p:spPr>
          <a:xfrm>
            <a:off x="2079700" y="4609327"/>
            <a:ext cx="1938248" cy="36929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2"/>
                </a:solidFill>
              </a:rPr>
              <a:t>MEALS</a:t>
            </a:r>
            <a:endParaRPr dirty="0"/>
          </a:p>
        </p:txBody>
      </p:sp>
      <p:sp>
        <p:nvSpPr>
          <p:cNvPr id="215" name="Google Shape;215;p10"/>
          <p:cNvSpPr/>
          <p:nvPr/>
        </p:nvSpPr>
        <p:spPr>
          <a:xfrm>
            <a:off x="4802175" y="2844801"/>
            <a:ext cx="2511449" cy="2640166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2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17" name="Google Shape;217;p10"/>
          <p:cNvSpPr txBox="1"/>
          <p:nvPr/>
        </p:nvSpPr>
        <p:spPr>
          <a:xfrm>
            <a:off x="4860623" y="4609327"/>
            <a:ext cx="2373676" cy="36929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2"/>
                </a:solidFill>
              </a:rPr>
              <a:t>TRANSPORTATION</a:t>
            </a:r>
            <a:endParaRPr dirty="0"/>
          </a:p>
        </p:txBody>
      </p:sp>
      <p:sp>
        <p:nvSpPr>
          <p:cNvPr id="218" name="Google Shape;218;p10"/>
          <p:cNvSpPr/>
          <p:nvPr/>
        </p:nvSpPr>
        <p:spPr>
          <a:xfrm>
            <a:off x="7887451" y="2844801"/>
            <a:ext cx="2511449" cy="2640166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2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0" name="Google Shape;220;p10"/>
          <p:cNvSpPr txBox="1"/>
          <p:nvPr/>
        </p:nvSpPr>
        <p:spPr>
          <a:xfrm>
            <a:off x="8043418" y="4609327"/>
            <a:ext cx="2224849" cy="36929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2"/>
                </a:solidFill>
              </a:rPr>
              <a:t>COMMUNICATION</a:t>
            </a:r>
            <a:endParaRPr dirty="0"/>
          </a:p>
        </p:txBody>
      </p:sp>
      <p:sp>
        <p:nvSpPr>
          <p:cNvPr id="221" name="Google Shape;221;p10"/>
          <p:cNvSpPr/>
          <p:nvPr/>
        </p:nvSpPr>
        <p:spPr>
          <a:xfrm>
            <a:off x="1799896" y="2844801"/>
            <a:ext cx="2504654" cy="9782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2" name="Google Shape;222;p10"/>
          <p:cNvSpPr/>
          <p:nvPr/>
        </p:nvSpPr>
        <p:spPr>
          <a:xfrm>
            <a:off x="4840276" y="2844801"/>
            <a:ext cx="2504654" cy="97829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23" name="Google Shape;223;p10"/>
          <p:cNvSpPr/>
          <p:nvPr/>
        </p:nvSpPr>
        <p:spPr>
          <a:xfrm>
            <a:off x="7903516" y="2844801"/>
            <a:ext cx="2504654" cy="97829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3" name="Picture 2" descr="A logo with dots and lines&#10;&#10;Description automatically generated">
            <a:extLst>
              <a:ext uri="{FF2B5EF4-FFF2-40B4-BE49-F238E27FC236}">
                <a16:creationId xmlns:a16="http://schemas.microsoft.com/office/drawing/2014/main" id="{B757A7F0-97BF-6247-D512-DF228B5FA88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29497" y="3228135"/>
            <a:ext cx="939800" cy="1028700"/>
          </a:xfrm>
          <a:prstGeom prst="rect">
            <a:avLst/>
          </a:prstGeom>
        </p:spPr>
      </p:pic>
      <p:pic>
        <p:nvPicPr>
          <p:cNvPr id="5" name="Picture 4" descr="A magnifying glass with dots&#10;&#10;Description automatically generated">
            <a:extLst>
              <a:ext uri="{FF2B5EF4-FFF2-40B4-BE49-F238E27FC236}">
                <a16:creationId xmlns:a16="http://schemas.microsoft.com/office/drawing/2014/main" id="{054A9864-AF4A-AA42-76E8-EBDED8F60FF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547306" y="3285612"/>
            <a:ext cx="1066800" cy="1079500"/>
          </a:xfrm>
          <a:prstGeom prst="rect">
            <a:avLst/>
          </a:prstGeom>
        </p:spPr>
      </p:pic>
      <p:pic>
        <p:nvPicPr>
          <p:cNvPr id="7" name="Picture 6" descr="A graphic of a graph with a arrow pointing up&#10;&#10;Description automatically generated with medium confidence">
            <a:extLst>
              <a:ext uri="{FF2B5EF4-FFF2-40B4-BE49-F238E27FC236}">
                <a16:creationId xmlns:a16="http://schemas.microsoft.com/office/drawing/2014/main" id="{C2C66442-C1F1-2F6D-938C-3319C7B1DBF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540824" y="3317362"/>
            <a:ext cx="1016000" cy="1016000"/>
          </a:xfrm>
          <a:prstGeom prst="rect">
            <a:avLst/>
          </a:prstGeom>
        </p:spPr>
      </p:pic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" name="Google Shape;228;p11"/>
          <p:cNvSpPr txBox="1"/>
          <p:nvPr/>
        </p:nvSpPr>
        <p:spPr>
          <a:xfrm>
            <a:off x="807308" y="2185066"/>
            <a:ext cx="4902612" cy="72272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</a:rPr>
              <a:t>Please Remember</a:t>
            </a:r>
            <a:endParaRPr dirty="0"/>
          </a:p>
        </p:txBody>
      </p:sp>
      <p:sp>
        <p:nvSpPr>
          <p:cNvPr id="229" name="Google Shape;229;p11"/>
          <p:cNvSpPr txBox="1"/>
          <p:nvPr/>
        </p:nvSpPr>
        <p:spPr>
          <a:xfrm>
            <a:off x="837787" y="3059799"/>
            <a:ext cx="7167223" cy="2769949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171450" marR="0" lvl="0" indent="-171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Char char="•"/>
            </a:pPr>
            <a:r>
              <a:rPr lang="en-US" sz="2400" b="1" dirty="0">
                <a:solidFill>
                  <a:schemeClr val="dk1"/>
                </a:solidFill>
              </a:rPr>
              <a:t>Underground Tour on July 8</a:t>
            </a:r>
          </a:p>
          <a:p>
            <a:pPr marR="0" lvl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</a:pPr>
            <a:endParaRPr lang="en-US" sz="2400" b="1" dirty="0">
              <a:solidFill>
                <a:schemeClr val="dk1"/>
              </a:solidFill>
            </a:endParaRPr>
          </a:p>
          <a:p>
            <a:pPr marL="171450" marR="0" lvl="0" indent="-171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Char char="•"/>
            </a:pPr>
            <a:r>
              <a:rPr lang="en-US" sz="2400" b="1" dirty="0">
                <a:solidFill>
                  <a:schemeClr val="dk1"/>
                </a:solidFill>
              </a:rPr>
              <a:t>Support of CETUP* - New Foundation Director</a:t>
            </a:r>
          </a:p>
          <a:p>
            <a:pPr marR="0" lvl="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</a:pPr>
            <a:endParaRPr lang="en-US" sz="2400" b="1" dirty="0">
              <a:solidFill>
                <a:schemeClr val="dk1"/>
              </a:solidFill>
            </a:endParaRPr>
          </a:p>
          <a:p>
            <a:pPr marL="171450" marR="0" lvl="0" indent="-17145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  <a:buFont typeface="Arial"/>
              <a:buChar char="•"/>
            </a:pPr>
            <a:r>
              <a:rPr lang="en-US" sz="2400" b="1" dirty="0">
                <a:solidFill>
                  <a:schemeClr val="dk1"/>
                </a:solidFill>
              </a:rPr>
              <a:t>Complete Survey – Your Input is Important</a:t>
            </a:r>
          </a:p>
          <a:p>
            <a:pPr marR="0" lvl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</a:pPr>
            <a:endParaRPr lang="en-US" sz="2400" b="1" dirty="0">
              <a:solidFill>
                <a:schemeClr val="dk1"/>
              </a:solidFill>
            </a:endParaRP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endParaRPr sz="1200" b="1" dirty="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0" name="Google Shape;230;p11"/>
          <p:cNvSpPr/>
          <p:nvPr/>
        </p:nvSpPr>
        <p:spPr>
          <a:xfrm>
            <a:off x="8334530" y="1227162"/>
            <a:ext cx="3019682" cy="4811842"/>
          </a:xfrm>
          <a:prstGeom prst="rect">
            <a:avLst/>
          </a:prstGeom>
          <a:solidFill>
            <a:schemeClr val="bg2"/>
          </a:solidFill>
          <a:ln w="9525" cap="flat" cmpd="sng">
            <a:solidFill>
              <a:schemeClr val="accent3"/>
            </a:solidFill>
            <a:prstDash val="solid"/>
            <a:miter lim="800000"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33" name="Google Shape;233;p11"/>
          <p:cNvSpPr txBox="1"/>
          <p:nvPr/>
        </p:nvSpPr>
        <p:spPr>
          <a:xfrm>
            <a:off x="8473027" y="3552453"/>
            <a:ext cx="2705489" cy="369291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R="0" lvl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200"/>
            </a:pPr>
            <a:endParaRPr sz="1200" dirty="0">
              <a:solidFill>
                <a:schemeClr val="bg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41CB33F-39B7-0458-63D6-47966AD3ACFA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8092" t="9986" b="-873"/>
          <a:stretch/>
        </p:blipFill>
        <p:spPr>
          <a:xfrm>
            <a:off x="0" y="20782"/>
            <a:ext cx="6837218" cy="2164284"/>
          </a:xfrm>
          <a:prstGeom prst="rect">
            <a:avLst/>
          </a:prstGeom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9" name="Google Shape;239;p12"/>
          <p:cNvSpPr txBox="1"/>
          <p:nvPr/>
        </p:nvSpPr>
        <p:spPr>
          <a:xfrm>
            <a:off x="721673" y="447936"/>
            <a:ext cx="4902612" cy="89216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77500" lnSpcReduction="20000"/>
          </a:bodyPr>
          <a:lstStyle/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Noteworthy: </a:t>
            </a:r>
          </a:p>
          <a:p>
            <a:pPr marL="0" marR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This Week’s Schedule</a:t>
            </a:r>
            <a:endParaRPr dirty="0"/>
          </a:p>
        </p:txBody>
      </p:sp>
      <p:sp>
        <p:nvSpPr>
          <p:cNvPr id="240" name="Google Shape;240;p12"/>
          <p:cNvSpPr txBox="1"/>
          <p:nvPr/>
        </p:nvSpPr>
        <p:spPr>
          <a:xfrm>
            <a:off x="721673" y="1340096"/>
            <a:ext cx="5498845" cy="5078273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1"/>
                </a:solidFill>
              </a:rPr>
              <a:t>Monday: </a:t>
            </a:r>
            <a:r>
              <a:rPr lang="en-US" sz="2400" dirty="0">
                <a:solidFill>
                  <a:schemeClr val="dk1"/>
                </a:solidFill>
              </a:rPr>
              <a:t>Getting Familiar</a:t>
            </a:r>
            <a:endParaRPr lang="en-US" sz="2400" b="1" dirty="0">
              <a:solidFill>
                <a:schemeClr val="dk1"/>
              </a:solidFill>
            </a:endParaRP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Tuesday: </a:t>
            </a:r>
            <a:r>
              <a:rPr lang="en-US" sz="2400" dirty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Underground Tour</a:t>
            </a:r>
            <a:r>
              <a:rPr lang="en-US" sz="2400" dirty="0">
                <a:solidFill>
                  <a:schemeClr val="dk1"/>
                </a:solidFill>
              </a:rPr>
              <a:t> </a:t>
            </a:r>
            <a:endParaRPr lang="en-US" sz="2400" dirty="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1"/>
                </a:solidFill>
              </a:rPr>
              <a:t>Wednesday: </a:t>
            </a:r>
            <a:r>
              <a:rPr lang="en-US" sz="2400" dirty="0">
                <a:solidFill>
                  <a:schemeClr val="dk1"/>
                </a:solidFill>
              </a:rPr>
              <a:t>Deeper Talks at Visitor Center, Ethnobotanical Garden guest speaker, Hampton Inn social</a:t>
            </a:r>
            <a:endParaRPr lang="en-US" sz="2400" b="1" dirty="0">
              <a:solidFill>
                <a:schemeClr val="dk1"/>
              </a:solidFill>
            </a:endParaRP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1"/>
                </a:solidFill>
                <a:latin typeface="Arial"/>
                <a:ea typeface="Arial"/>
                <a:cs typeface="Arial"/>
                <a:sym typeface="Arial"/>
              </a:rPr>
              <a:t>Thursday: </a:t>
            </a:r>
            <a:r>
              <a:rPr lang="en-US" sz="2400" dirty="0">
                <a:solidFill>
                  <a:schemeClr val="dk1"/>
                </a:solidFill>
              </a:rPr>
              <a:t>Pub Talks &amp; Trivia 5-7pm</a:t>
            </a:r>
            <a:endParaRPr lang="en-US" sz="2400" b="1" dirty="0">
              <a:solidFill>
                <a:schemeClr val="dk1"/>
              </a:solidFill>
              <a:latin typeface="Arial"/>
              <a:ea typeface="Arial"/>
              <a:cs typeface="Arial"/>
              <a:sym typeface="Arial"/>
            </a:endParaRPr>
          </a:p>
          <a:p>
            <a:pPr marL="0" marR="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400" b="1" dirty="0">
                <a:solidFill>
                  <a:schemeClr val="dk1"/>
                </a:solidFill>
              </a:rPr>
              <a:t>Friday: </a:t>
            </a:r>
            <a:r>
              <a:rPr lang="en-US" sz="2400">
                <a:solidFill>
                  <a:schemeClr val="dk1"/>
                </a:solidFill>
              </a:rPr>
              <a:t>Student Day and SURF </a:t>
            </a:r>
            <a:r>
              <a:rPr lang="en-US" sz="2400" dirty="0">
                <a:solidFill>
                  <a:schemeClr val="dk1"/>
                </a:solidFill>
              </a:rPr>
              <a:t>Foundation join lunch, Neutrino Day kick off reception </a:t>
            </a:r>
            <a:endParaRPr lang="en-US" sz="2000" dirty="0">
              <a:solidFill>
                <a:schemeClr val="dk1"/>
              </a:solidFill>
            </a:endParaRPr>
          </a:p>
        </p:txBody>
      </p:sp>
      <p:pic>
        <p:nvPicPr>
          <p:cNvPr id="242" name="Google Shape;242;p12"/>
          <p:cNvPicPr preferRelativeResize="0"/>
          <p:nvPr/>
        </p:nvPicPr>
        <p:blipFill>
          <a:blip r:embed="rId3"/>
          <a:srcRect t="12244" b="12244"/>
          <a:stretch/>
        </p:blipFill>
        <p:spPr>
          <a:xfrm>
            <a:off x="6451602" y="1051560"/>
            <a:ext cx="5740398" cy="459486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38">
          <a:extLst>
            <a:ext uri="{FF2B5EF4-FFF2-40B4-BE49-F238E27FC236}">
              <a16:creationId xmlns:a16="http://schemas.microsoft.com/office/drawing/2014/main" id="{C40167E0-4F34-0542-81D7-7FBF17336D3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computer&#10;&#10;AI-generated content may be incorrect.">
            <a:extLst>
              <a:ext uri="{FF2B5EF4-FFF2-40B4-BE49-F238E27FC236}">
                <a16:creationId xmlns:a16="http://schemas.microsoft.com/office/drawing/2014/main" id="{874932F7-A460-E79C-0568-15C1A19BF7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28767" y="301955"/>
            <a:ext cx="9334466" cy="625409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61025704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50" name="Google Shape;250;p13"/>
          <p:cNvGrpSpPr/>
          <p:nvPr/>
        </p:nvGrpSpPr>
        <p:grpSpPr>
          <a:xfrm>
            <a:off x="-54246" y="0"/>
            <a:ext cx="12300494" cy="6858000"/>
            <a:chOff x="-54246" y="0"/>
            <a:chExt cx="12300494" cy="6858000"/>
          </a:xfrm>
        </p:grpSpPr>
        <p:sp>
          <p:nvSpPr>
            <p:cNvPr id="251" name="Google Shape;251;p13"/>
            <p:cNvSpPr/>
            <p:nvPr/>
          </p:nvSpPr>
          <p:spPr>
            <a:xfrm>
              <a:off x="6073141" y="0"/>
              <a:ext cx="45719" cy="6858000"/>
            </a:xfrm>
            <a:prstGeom prst="rect">
              <a:avLst/>
            </a:prstGeom>
            <a:solidFill>
              <a:srgbClr val="E2E2E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sp>
          <p:nvSpPr>
            <p:cNvPr id="252" name="Google Shape;252;p13"/>
            <p:cNvSpPr/>
            <p:nvPr/>
          </p:nvSpPr>
          <p:spPr>
            <a:xfrm rot="5400000">
              <a:off x="6073141" y="-2721246"/>
              <a:ext cx="45720" cy="12300494"/>
            </a:xfrm>
            <a:prstGeom prst="rect">
              <a:avLst/>
            </a:prstGeom>
            <a:solidFill>
              <a:srgbClr val="E2E2E2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</p:grpSp>
      <p:sp>
        <p:nvSpPr>
          <p:cNvPr id="253" name="Google Shape;253;p13"/>
          <p:cNvSpPr/>
          <p:nvPr/>
        </p:nvSpPr>
        <p:spPr>
          <a:xfrm>
            <a:off x="3373120" y="1892595"/>
            <a:ext cx="5445760" cy="3072810"/>
          </a:xfrm>
          <a:prstGeom prst="rect">
            <a:avLst/>
          </a:prstGeom>
          <a:solidFill>
            <a:schemeClr val="lt1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254" name="Google Shape;254;p13"/>
          <p:cNvSpPr txBox="1"/>
          <p:nvPr/>
        </p:nvSpPr>
        <p:spPr>
          <a:xfrm>
            <a:off x="3748804" y="2245895"/>
            <a:ext cx="4714712" cy="149191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 fontScale="70000" lnSpcReduction="20000"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Experience Lead and Deadwood communities </a:t>
            </a:r>
          </a:p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4200"/>
              <a:buFont typeface="Arial"/>
              <a:buNone/>
            </a:pPr>
            <a:r>
              <a:rPr lang="en-US" sz="42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and the Black Hills and Badlands area!</a:t>
            </a:r>
            <a:endParaRPr dirty="0"/>
          </a:p>
        </p:txBody>
      </p:sp>
      <p:sp>
        <p:nvSpPr>
          <p:cNvPr id="255" name="Google Shape;255;p13"/>
          <p:cNvSpPr txBox="1"/>
          <p:nvPr/>
        </p:nvSpPr>
        <p:spPr>
          <a:xfrm>
            <a:off x="3771664" y="3571293"/>
            <a:ext cx="4694392" cy="923289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1"/>
                </a:solidFill>
              </a:rPr>
              <a:t>Indico Tourism Resources page</a:t>
            </a:r>
          </a:p>
          <a:p>
            <a:pPr marL="0" marR="0" lvl="0" indent="0" algn="ctr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None/>
            </a:pPr>
            <a:r>
              <a:rPr lang="en-US" sz="1800" b="1" dirty="0">
                <a:solidFill>
                  <a:schemeClr val="dk1"/>
                </a:solidFill>
              </a:rPr>
              <a:t>www.BlackHillsBadlands.com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1" name="Google Shape;261;p14"/>
          <p:cNvSpPr/>
          <p:nvPr/>
        </p:nvSpPr>
        <p:spPr>
          <a:xfrm>
            <a:off x="0" y="0"/>
            <a:ext cx="6096000" cy="6857999"/>
          </a:xfrm>
          <a:prstGeom prst="rect">
            <a:avLst/>
          </a:prstGeom>
          <a:gradFill>
            <a:gsLst>
              <a:gs pos="0">
                <a:schemeClr val="accent1"/>
              </a:gs>
              <a:gs pos="66000">
                <a:schemeClr val="dk2"/>
              </a:gs>
            </a:gsLst>
            <a:lin ang="300000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>
              <a:solidFill>
                <a:schemeClr val="lt1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pic>
        <p:nvPicPr>
          <p:cNvPr id="2" name="The Black Hills and Badlands of South Dakota">
            <a:hlinkClick r:id="" action="ppaction://media"/>
            <a:extLst>
              <a:ext uri="{FF2B5EF4-FFF2-40B4-BE49-F238E27FC236}">
                <a16:creationId xmlns:a16="http://schemas.microsoft.com/office/drawing/2014/main" id="{A9570917-D2DA-F332-C261-32982174C58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801437" y="472239"/>
            <a:ext cx="10512926" cy="5913521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0209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138">
          <a:extLst>
            <a:ext uri="{FF2B5EF4-FFF2-40B4-BE49-F238E27FC236}">
              <a16:creationId xmlns:a16="http://schemas.microsoft.com/office/drawing/2014/main" id="{9CA2FFD8-3492-AD39-01AB-0A6C8C9CF79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white hexagon on a black background&#10;&#10;Description automatically generated">
            <a:extLst>
              <a:ext uri="{FF2B5EF4-FFF2-40B4-BE49-F238E27FC236}">
                <a16:creationId xmlns:a16="http://schemas.microsoft.com/office/drawing/2014/main" id="{2106508A-172C-2846-AD03-3448640FBCE3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714820">
            <a:off x="2941740" y="281780"/>
            <a:ext cx="6221813" cy="6294442"/>
          </a:xfrm>
          <a:prstGeom prst="rect">
            <a:avLst/>
          </a:prstGeom>
        </p:spPr>
      </p:pic>
      <p:sp>
        <p:nvSpPr>
          <p:cNvPr id="140" name="Google Shape;140;p3">
            <a:extLst>
              <a:ext uri="{FF2B5EF4-FFF2-40B4-BE49-F238E27FC236}">
                <a16:creationId xmlns:a16="http://schemas.microsoft.com/office/drawing/2014/main" id="{24F363EC-7F05-5B88-26E9-EE3B4BC1EF10}"/>
              </a:ext>
            </a:extLst>
          </p:cNvPr>
          <p:cNvSpPr txBox="1"/>
          <p:nvPr/>
        </p:nvSpPr>
        <p:spPr>
          <a:xfrm>
            <a:off x="2745155" y="1743721"/>
            <a:ext cx="6614984" cy="97275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rmAutofit/>
          </a:bodyPr>
          <a:lstStyle/>
          <a:p>
            <a:pPr marL="0" marR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5400"/>
              <a:buFont typeface="Arial"/>
              <a:buNone/>
            </a:pPr>
            <a:r>
              <a:rPr lang="en-US" sz="54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@</a:t>
            </a:r>
            <a:r>
              <a:rPr lang="en-US" sz="5400" b="1" dirty="0" err="1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sanfordlab</a:t>
            </a:r>
            <a:endParaRPr dirty="0"/>
          </a:p>
        </p:txBody>
      </p:sp>
      <p:sp>
        <p:nvSpPr>
          <p:cNvPr id="141" name="Google Shape;141;p3">
            <a:extLst>
              <a:ext uri="{FF2B5EF4-FFF2-40B4-BE49-F238E27FC236}">
                <a16:creationId xmlns:a16="http://schemas.microsoft.com/office/drawing/2014/main" id="{998CCA71-5D56-9EC7-5429-C5EA6FA2ABA3}"/>
              </a:ext>
            </a:extLst>
          </p:cNvPr>
          <p:cNvSpPr txBox="1"/>
          <p:nvPr/>
        </p:nvSpPr>
        <p:spPr>
          <a:xfrm>
            <a:off x="6014953" y="3653218"/>
            <a:ext cx="2129942" cy="1107955"/>
          </a:xfrm>
          <a:prstGeom prst="rect">
            <a:avLst/>
          </a:prstGeom>
          <a:solidFill>
            <a:srgbClr val="8B0201">
              <a:alpha val="0"/>
            </a:srgbClr>
          </a:solidFill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2200" b="1" dirty="0">
                <a:solidFill>
                  <a:schemeClr val="accent1"/>
                </a:solidFill>
                <a:latin typeface="Arial"/>
                <a:ea typeface="Arial"/>
                <a:cs typeface="Arial"/>
                <a:sym typeface="Arial"/>
              </a:rPr>
              <a:t>SUBSCRIBE TO OUR NEWSLETTER</a:t>
            </a:r>
            <a:endParaRPr b="1" dirty="0">
              <a:solidFill>
                <a:schemeClr val="accent1"/>
              </a:solidFill>
            </a:endParaRPr>
          </a:p>
        </p:txBody>
      </p:sp>
      <p:pic>
        <p:nvPicPr>
          <p:cNvPr id="5" name="Picture 4" descr="A logo with dots and lines&#10;&#10;Description automatically generated">
            <a:extLst>
              <a:ext uri="{FF2B5EF4-FFF2-40B4-BE49-F238E27FC236}">
                <a16:creationId xmlns:a16="http://schemas.microsoft.com/office/drawing/2014/main" id="{B5FE906B-099C-C212-F4FD-7BFEE8EB0AC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337709" y="4985845"/>
            <a:ext cx="939800" cy="1028700"/>
          </a:xfrm>
          <a:prstGeom prst="rect">
            <a:avLst/>
          </a:prstGeom>
        </p:spPr>
      </p:pic>
      <p:pic>
        <p:nvPicPr>
          <p:cNvPr id="7" name="Picture 6" descr="A blue qr code&#10;&#10;AI-generated content may be incorrect.">
            <a:extLst>
              <a:ext uri="{FF2B5EF4-FFF2-40B4-BE49-F238E27FC236}">
                <a16:creationId xmlns:a16="http://schemas.microsoft.com/office/drawing/2014/main" id="{2E3D5AFC-A8AA-A246-54A7-7271255E7F3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ackgroundRemoval t="10000" b="90000" l="9633" r="90000">
                        <a14:foregroundMark x1="27467" y1="31000" x2="27467" y2="31000"/>
                        <a14:foregroundMark x1="33367" y1="38900" x2="33367" y2="38900"/>
                        <a14:foregroundMark x1="20633" y1="44033" x2="20633" y2="44033"/>
                        <a14:foregroundMark x1="22200" y1="23100" x2="22200" y2="23100"/>
                        <a14:foregroundMark x1="79267" y1="20767" x2="79267" y2="20767"/>
                        <a14:foregroundMark x1="61100" y1="19833" x2="61100" y2="19833"/>
                        <a14:foregroundMark x1="55833" y1="26967" x2="55833" y2="26967"/>
                        <a14:foregroundMark x1="59267" y1="11467" x2="59267" y2="11467"/>
                        <a14:foregroundMark x1="49467" y1="24200" x2="49467" y2="24200"/>
                        <a14:foregroundMark x1="45767" y1="17833" x2="45767" y2="17833"/>
                        <a14:foregroundMark x1="39700" y1="22633" x2="39700" y2="22633"/>
                        <a14:foregroundMark x1="36133" y1="18000" x2="36133" y2="18000"/>
                        <a14:foregroundMark x1="39400" y1="15333" x2="39400" y2="15333"/>
                        <a14:foregroundMark x1="43433" y1="11767" x2="43433" y2="11767"/>
                        <a14:foregroundMark x1="81100" y1="37067" x2="81100" y2="37067"/>
                        <a14:foregroundMark x1="85000" y1="40633" x2="85000" y2="40633"/>
                        <a14:foregroundMark x1="74300" y1="40633" x2="74300" y2="40633"/>
                        <a14:foregroundMark x1="79100" y1="44200" x2="79100" y2="44200"/>
                        <a14:foregroundMark x1="87633" y1="53500" x2="87633" y2="53500"/>
                        <a14:foregroundMark x1="75833" y1="53800" x2="75833" y2="53800"/>
                        <a14:foregroundMark x1="78467" y1="56733" x2="78467" y2="56733"/>
                        <a14:foregroundMark x1="45933" y1="34567" x2="45933" y2="34567"/>
                        <a14:foregroundMark x1="87167" y1="70400" x2="87167" y2="70400"/>
                        <a14:foregroundMark x1="87767" y1="62467" x2="87767" y2="62467"/>
                        <a14:foregroundMark x1="81567" y1="62167" x2="81567" y2="62167"/>
                        <a14:foregroundMark x1="81433" y1="76267" x2="81433" y2="76267"/>
                        <a14:foregroundMark x1="88400" y1="88367" x2="88400" y2="88367"/>
                        <a14:foregroundMark x1="77700" y1="87900" x2="77700" y2="87900"/>
                        <a14:foregroundMark x1="30400" y1="83733" x2="30400" y2="83733"/>
                        <a14:foregroundMark x1="22367" y1="78900" x2="22367" y2="78900"/>
                        <a14:foregroundMark x1="30100" y1="62933" x2="30100" y2="62933"/>
                        <a14:foregroundMark x1="45933" y1="59700" x2="45933" y2="59700"/>
                        <a14:foregroundMark x1="68700" y1="69933" x2="68700" y2="69933"/>
                        <a14:foregroundMark x1="23733" y1="63567" x2="23733" y2="63567"/>
                        <a14:foregroundMark x1="17233" y1="63100" x2="17233" y2="63100"/>
                        <a14:foregroundMark x1="10267" y1="62800" x2="10267" y2="62800"/>
                        <a14:foregroundMark x1="14133" y1="59533" x2="14133" y2="59533"/>
                        <a14:foregroundMark x1="11333" y1="46833" x2="11333" y2="46833"/>
                        <a14:foregroundMark x1="11500" y1="57067" x2="11500" y2="57067"/>
                        <a14:foregroundMark x1="40033" y1="79067" x2="40033" y2="79067"/>
                        <a14:foregroundMark x1="76300" y1="31333" x2="76300" y2="31333"/>
                        <a14:backgroundMark x1="9300" y1="56467" x2="9300" y2="56467"/>
                        <a14:backgroundMark x1="9233" y1="56467" x2="9233" y2="56467"/>
                        <a14:backgroundMark x1="9300" y1="56300" x2="9233" y2="5670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886709" y="3553111"/>
            <a:ext cx="2219451" cy="2219451"/>
          </a:xfrm>
          <a:prstGeom prst="rect">
            <a:avLst/>
          </a:prstGeom>
        </p:spPr>
      </p:pic>
      <p:pic>
        <p:nvPicPr>
          <p:cNvPr id="9" name="Picture 8" descr="A blue circle with white letters on it&#10;&#10;AI-generated content may be incorrect.">
            <a:extLst>
              <a:ext uri="{FF2B5EF4-FFF2-40B4-BE49-F238E27FC236}">
                <a16:creationId xmlns:a16="http://schemas.microsoft.com/office/drawing/2014/main" id="{8F78E879-8590-C6AE-D400-ED6F276059AD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752397" y="2643646"/>
            <a:ext cx="2525112" cy="561136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D0633AD0-5A28-A146-32A1-A4F7440252F8}"/>
              </a:ext>
            </a:extLst>
          </p:cNvPr>
          <p:cNvSpPr txBox="1"/>
          <p:nvPr/>
        </p:nvSpPr>
        <p:spPr>
          <a:xfrm>
            <a:off x="4561784" y="1085438"/>
            <a:ext cx="2981729" cy="49699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1440"/>
            </a:pPr>
            <a:r>
              <a:rPr lang="en-US" sz="2000" b="1" dirty="0">
                <a:solidFill>
                  <a:schemeClr val="bg2"/>
                </a:solidFill>
                <a:latin typeface="Arial"/>
                <a:ea typeface="Arial"/>
                <a:cs typeface="Arial"/>
                <a:sym typeface="Arial"/>
              </a:rPr>
              <a:t>CONNECT WITH SURF</a:t>
            </a:r>
            <a:endParaRPr lang="en-US" sz="2000" b="1" dirty="0">
              <a:solidFill>
                <a:schemeClr val="bg2"/>
              </a:solidFill>
            </a:endParaRPr>
          </a:p>
        </p:txBody>
      </p:sp>
      <p:grpSp>
        <p:nvGrpSpPr>
          <p:cNvPr id="19" name="Group 18">
            <a:extLst>
              <a:ext uri="{FF2B5EF4-FFF2-40B4-BE49-F238E27FC236}">
                <a16:creationId xmlns:a16="http://schemas.microsoft.com/office/drawing/2014/main" id="{07861A21-B10F-20E7-AA1E-F62BE5711D69}"/>
              </a:ext>
            </a:extLst>
          </p:cNvPr>
          <p:cNvGrpSpPr/>
          <p:nvPr/>
        </p:nvGrpSpPr>
        <p:grpSpPr>
          <a:xfrm>
            <a:off x="2301326" y="2230099"/>
            <a:ext cx="1061070" cy="1061070"/>
            <a:chOff x="1901918" y="2230099"/>
            <a:chExt cx="1409075" cy="1409075"/>
          </a:xfrm>
        </p:grpSpPr>
        <p:sp>
          <p:nvSpPr>
            <p:cNvPr id="15" name="Google Shape;277;p15">
              <a:extLst>
                <a:ext uri="{FF2B5EF4-FFF2-40B4-BE49-F238E27FC236}">
                  <a16:creationId xmlns:a16="http://schemas.microsoft.com/office/drawing/2014/main" id="{EEA1404B-F436-D0BA-AD70-DC77C7C699E3}"/>
                </a:ext>
              </a:extLst>
            </p:cNvPr>
            <p:cNvSpPr/>
            <p:nvPr/>
          </p:nvSpPr>
          <p:spPr>
            <a:xfrm>
              <a:off x="1901918" y="2230099"/>
              <a:ext cx="1409075" cy="1409075"/>
            </a:xfrm>
            <a:prstGeom prst="ellipse">
              <a:avLst/>
            </a:prstGeom>
            <a:gradFill>
              <a:gsLst>
                <a:gs pos="0">
                  <a:schemeClr val="accent4"/>
                </a:gs>
                <a:gs pos="99000">
                  <a:schemeClr val="accent2"/>
                </a:gs>
              </a:gsLst>
              <a:lin ang="3000000" scaled="0"/>
            </a:gradFill>
            <a:ln w="12700" cap="flat" cmpd="sng">
              <a:noFill/>
              <a:prstDash val="solid"/>
              <a:miter lim="800000"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8000" dirty="0">
                <a:solidFill>
                  <a:schemeClr val="lt1"/>
                </a:solidFill>
                <a:latin typeface="Arial"/>
                <a:ea typeface="Arial"/>
                <a:cs typeface="Arial"/>
                <a:sym typeface="Arial"/>
              </a:endParaRPr>
            </a:p>
          </p:txBody>
        </p:sp>
        <p:pic>
          <p:nvPicPr>
            <p:cNvPr id="18" name="Picture 17" descr="A white circle with dots and lines&#10;&#10;AI-generated content may be incorrect.">
              <a:extLst>
                <a:ext uri="{FF2B5EF4-FFF2-40B4-BE49-F238E27FC236}">
                  <a16:creationId xmlns:a16="http://schemas.microsoft.com/office/drawing/2014/main" id="{22646C97-57A2-F413-4E1D-A3B2047E2F2D}"/>
                </a:ext>
              </a:extLst>
            </p:cNvPr>
            <p:cNvPicPr>
              <a:picLocks noChangeAspect="1"/>
            </p:cNvPicPr>
            <p:nvPr/>
          </p:nvPicPr>
          <p:blipFill>
            <a:blip r:embed="rId9"/>
            <a:srcRect l="10817" r="10758"/>
            <a:stretch/>
          </p:blipFill>
          <p:spPr>
            <a:xfrm>
              <a:off x="2177283" y="2413394"/>
              <a:ext cx="858343" cy="1094473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223739803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Shape 122">
          <a:extLst>
            <a:ext uri="{FF2B5EF4-FFF2-40B4-BE49-F238E27FC236}">
              <a16:creationId xmlns:a16="http://schemas.microsoft.com/office/drawing/2014/main" id="{A0C660E7-DC7E-F863-5CFB-CDABF38B050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blue dots on a black background&#10;&#10;Description automatically generated">
            <a:extLst>
              <a:ext uri="{FF2B5EF4-FFF2-40B4-BE49-F238E27FC236}">
                <a16:creationId xmlns:a16="http://schemas.microsoft.com/office/drawing/2014/main" id="{5596D992-1A72-1D30-3C64-00841726C07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2743200"/>
            <a:ext cx="4114800" cy="4114800"/>
          </a:xfrm>
          <a:prstGeom prst="rect">
            <a:avLst/>
          </a:prstGeom>
        </p:spPr>
      </p:pic>
      <p:pic>
        <p:nvPicPr>
          <p:cNvPr id="2" name="Picture 1" descr="A black and white logo&#10;&#10;Description automatically generated">
            <a:extLst>
              <a:ext uri="{FF2B5EF4-FFF2-40B4-BE49-F238E27FC236}">
                <a16:creationId xmlns:a16="http://schemas.microsoft.com/office/drawing/2014/main" id="{40886B9E-BBD6-42EF-D255-B72A6F01D87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68750" y="1460500"/>
            <a:ext cx="4254500" cy="3937000"/>
          </a:xfrm>
          <a:prstGeom prst="rect">
            <a:avLst/>
          </a:prstGeom>
        </p:spPr>
      </p:pic>
      <p:pic>
        <p:nvPicPr>
          <p:cNvPr id="5" name="Picture 4" descr="A blue dots on a black background&#10;&#10;Description automatically generated">
            <a:extLst>
              <a:ext uri="{FF2B5EF4-FFF2-40B4-BE49-F238E27FC236}">
                <a16:creationId xmlns:a16="http://schemas.microsoft.com/office/drawing/2014/main" id="{42264597-93A2-F5E0-944B-AD253D1F70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10800000">
            <a:off x="8077202" y="-44450"/>
            <a:ext cx="4114800" cy="411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623050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SURF">
      <a:dk1>
        <a:srgbClr val="001233"/>
      </a:dk1>
      <a:lt1>
        <a:srgbClr val="FFFFFF"/>
      </a:lt1>
      <a:dk2>
        <a:srgbClr val="002878"/>
      </a:dk2>
      <a:lt2>
        <a:srgbClr val="F2F6FC"/>
      </a:lt2>
      <a:accent1>
        <a:srgbClr val="006EF0"/>
      </a:accent1>
      <a:accent2>
        <a:srgbClr val="CC2F08"/>
      </a:accent2>
      <a:accent3>
        <a:srgbClr val="FF792F"/>
      </a:accent3>
      <a:accent4>
        <a:srgbClr val="FFBB00"/>
      </a:accent4>
      <a:accent5>
        <a:srgbClr val="00807E"/>
      </a:accent5>
      <a:accent6>
        <a:srgbClr val="4C5971"/>
      </a:accent6>
      <a:hlink>
        <a:srgbClr val="002878"/>
      </a:hlink>
      <a:folHlink>
        <a:srgbClr val="006EF0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12040</TotalTime>
  <Words>625</Words>
  <Application>Microsoft Office PowerPoint</Application>
  <PresentationFormat>Widescreen</PresentationFormat>
  <Paragraphs>111</Paragraphs>
  <Slides>16</Slides>
  <Notes>16</Notes>
  <HiddenSlides>0</HiddenSlides>
  <MMClips>2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9" baseType="lpstr">
      <vt:lpstr>Arial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Ty MacConnell</dc:creator>
  <cp:lastModifiedBy>Stacie Granum</cp:lastModifiedBy>
  <cp:revision>59</cp:revision>
  <dcterms:created xsi:type="dcterms:W3CDTF">2022-04-22T21:12:23Z</dcterms:created>
  <dcterms:modified xsi:type="dcterms:W3CDTF">2025-07-07T02:51:38Z</dcterms:modified>
</cp:coreProperties>
</file>