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69.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showSpecialPlsOnTitleSld="0">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 id="320" r:id="rId70"/>
    <p:sldId id="321" r:id="rId71"/>
    <p:sldId id="322" r:id="rId72"/>
    <p:sldId id="323" r:id="rId73"/>
    <p:sldId id="324" r:id="rId74"/>
    <p:sldId id="325" r:id="rId75"/>
  </p:sldIdLst>
  <p:sldSz cy="5143500" cx="9144000"/>
  <p:notesSz cx="6858000" cy="9144000"/>
  <p:embeddedFontLst>
    <p:embeddedFont>
      <p:font typeface="Roboto Medium"/>
      <p:regular r:id="rId76"/>
      <p:bold r:id="rId77"/>
      <p:italic r:id="rId78"/>
      <p:boldItalic r:id="rId79"/>
    </p:embeddedFont>
    <p:embeddedFont>
      <p:font typeface="Roboto"/>
      <p:regular r:id="rId80"/>
      <p:bold r:id="rId81"/>
      <p:italic r:id="rId82"/>
      <p:boldItalic r:id="rId83"/>
    </p:embeddedFont>
    <p:embeddedFont>
      <p:font typeface="EB Garamond"/>
      <p:regular r:id="rId84"/>
      <p:bold r:id="rId85"/>
      <p:italic r:id="rId86"/>
      <p:boldItalic r:id="rId87"/>
    </p:embeddedFont>
    <p:embeddedFont>
      <p:font typeface="Roboto Light"/>
      <p:regular r:id="rId88"/>
      <p:bold r:id="rId89"/>
      <p:italic r:id="rId90"/>
      <p:boldItalic r:id="rId91"/>
    </p:embeddedFont>
    <p:embeddedFont>
      <p:font typeface="Roboto Mono"/>
      <p:regular r:id="rId92"/>
      <p:bold r:id="rId93"/>
      <p:italic r:id="rId94"/>
      <p:boldItalic r:id="rId9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84" Type="http://schemas.openxmlformats.org/officeDocument/2006/relationships/font" Target="fonts/EBGaramond-regular.fntdata"/><Relationship Id="rId83" Type="http://schemas.openxmlformats.org/officeDocument/2006/relationships/font" Target="fonts/Roboto-boldItalic.fntdata"/><Relationship Id="rId42" Type="http://schemas.openxmlformats.org/officeDocument/2006/relationships/slide" Target="slides/slide37.xml"/><Relationship Id="rId86" Type="http://schemas.openxmlformats.org/officeDocument/2006/relationships/font" Target="fonts/EBGaramond-italic.fntdata"/><Relationship Id="rId41" Type="http://schemas.openxmlformats.org/officeDocument/2006/relationships/slide" Target="slides/slide36.xml"/><Relationship Id="rId85" Type="http://schemas.openxmlformats.org/officeDocument/2006/relationships/font" Target="fonts/EBGaramond-bold.fntdata"/><Relationship Id="rId44" Type="http://schemas.openxmlformats.org/officeDocument/2006/relationships/slide" Target="slides/slide39.xml"/><Relationship Id="rId88" Type="http://schemas.openxmlformats.org/officeDocument/2006/relationships/font" Target="fonts/RobotoLight-regular.fntdata"/><Relationship Id="rId43" Type="http://schemas.openxmlformats.org/officeDocument/2006/relationships/slide" Target="slides/slide38.xml"/><Relationship Id="rId87" Type="http://schemas.openxmlformats.org/officeDocument/2006/relationships/font" Target="fonts/EBGaramond-boldItalic.fntdata"/><Relationship Id="rId46" Type="http://schemas.openxmlformats.org/officeDocument/2006/relationships/slide" Target="slides/slide41.xml"/><Relationship Id="rId45" Type="http://schemas.openxmlformats.org/officeDocument/2006/relationships/slide" Target="slides/slide40.xml"/><Relationship Id="rId89" Type="http://schemas.openxmlformats.org/officeDocument/2006/relationships/font" Target="fonts/RobotoLight-bold.fntdata"/><Relationship Id="rId80" Type="http://schemas.openxmlformats.org/officeDocument/2006/relationships/font" Target="fonts/Roboto-regular.fntdata"/><Relationship Id="rId82" Type="http://schemas.openxmlformats.org/officeDocument/2006/relationships/font" Target="fonts/Roboto-italic.fntdata"/><Relationship Id="rId81" Type="http://schemas.openxmlformats.org/officeDocument/2006/relationships/font" Target="fonts/Roboto-bold.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73" Type="http://schemas.openxmlformats.org/officeDocument/2006/relationships/slide" Target="slides/slide68.xml"/><Relationship Id="rId72" Type="http://schemas.openxmlformats.org/officeDocument/2006/relationships/slide" Target="slides/slide67.xml"/><Relationship Id="rId31" Type="http://schemas.openxmlformats.org/officeDocument/2006/relationships/slide" Target="slides/slide26.xml"/><Relationship Id="rId75" Type="http://schemas.openxmlformats.org/officeDocument/2006/relationships/slide" Target="slides/slide70.xml"/><Relationship Id="rId30" Type="http://schemas.openxmlformats.org/officeDocument/2006/relationships/slide" Target="slides/slide25.xml"/><Relationship Id="rId74" Type="http://schemas.openxmlformats.org/officeDocument/2006/relationships/slide" Target="slides/slide69.xml"/><Relationship Id="rId33" Type="http://schemas.openxmlformats.org/officeDocument/2006/relationships/slide" Target="slides/slide28.xml"/><Relationship Id="rId77" Type="http://schemas.openxmlformats.org/officeDocument/2006/relationships/font" Target="fonts/RobotoMedium-bold.fntdata"/><Relationship Id="rId32" Type="http://schemas.openxmlformats.org/officeDocument/2006/relationships/slide" Target="slides/slide27.xml"/><Relationship Id="rId76" Type="http://schemas.openxmlformats.org/officeDocument/2006/relationships/font" Target="fonts/RobotoMedium-regular.fntdata"/><Relationship Id="rId35" Type="http://schemas.openxmlformats.org/officeDocument/2006/relationships/slide" Target="slides/slide30.xml"/><Relationship Id="rId79" Type="http://schemas.openxmlformats.org/officeDocument/2006/relationships/font" Target="fonts/RobotoMedium-boldItalic.fntdata"/><Relationship Id="rId34" Type="http://schemas.openxmlformats.org/officeDocument/2006/relationships/slide" Target="slides/slide29.xml"/><Relationship Id="rId78" Type="http://schemas.openxmlformats.org/officeDocument/2006/relationships/font" Target="fonts/RobotoMedium-italic.fntdata"/><Relationship Id="rId71" Type="http://schemas.openxmlformats.org/officeDocument/2006/relationships/slide" Target="slides/slide66.xml"/><Relationship Id="rId70" Type="http://schemas.openxmlformats.org/officeDocument/2006/relationships/slide" Target="slides/slide65.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62" Type="http://schemas.openxmlformats.org/officeDocument/2006/relationships/slide" Target="slides/slide57.xml"/><Relationship Id="rId61" Type="http://schemas.openxmlformats.org/officeDocument/2006/relationships/slide" Target="slides/slide56.xml"/><Relationship Id="rId20" Type="http://schemas.openxmlformats.org/officeDocument/2006/relationships/slide" Target="slides/slide15.xml"/><Relationship Id="rId64" Type="http://schemas.openxmlformats.org/officeDocument/2006/relationships/slide" Target="slides/slide59.xml"/><Relationship Id="rId63" Type="http://schemas.openxmlformats.org/officeDocument/2006/relationships/slide" Target="slides/slide58.xml"/><Relationship Id="rId22" Type="http://schemas.openxmlformats.org/officeDocument/2006/relationships/slide" Target="slides/slide17.xml"/><Relationship Id="rId66" Type="http://schemas.openxmlformats.org/officeDocument/2006/relationships/slide" Target="slides/slide61.xml"/><Relationship Id="rId21" Type="http://schemas.openxmlformats.org/officeDocument/2006/relationships/slide" Target="slides/slide16.xml"/><Relationship Id="rId65" Type="http://schemas.openxmlformats.org/officeDocument/2006/relationships/slide" Target="slides/slide60.xml"/><Relationship Id="rId24" Type="http://schemas.openxmlformats.org/officeDocument/2006/relationships/slide" Target="slides/slide19.xml"/><Relationship Id="rId68" Type="http://schemas.openxmlformats.org/officeDocument/2006/relationships/slide" Target="slides/slide63.xml"/><Relationship Id="rId23" Type="http://schemas.openxmlformats.org/officeDocument/2006/relationships/slide" Target="slides/slide18.xml"/><Relationship Id="rId67" Type="http://schemas.openxmlformats.org/officeDocument/2006/relationships/slide" Target="slides/slide62.xml"/><Relationship Id="rId60" Type="http://schemas.openxmlformats.org/officeDocument/2006/relationships/slide" Target="slides/slide55.xml"/><Relationship Id="rId26" Type="http://schemas.openxmlformats.org/officeDocument/2006/relationships/slide" Target="slides/slide21.xml"/><Relationship Id="rId25" Type="http://schemas.openxmlformats.org/officeDocument/2006/relationships/slide" Target="slides/slide20.xml"/><Relationship Id="rId69" Type="http://schemas.openxmlformats.org/officeDocument/2006/relationships/slide" Target="slides/slide64.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95" Type="http://schemas.openxmlformats.org/officeDocument/2006/relationships/font" Target="fonts/RobotoMono-boldItalic.fntdata"/><Relationship Id="rId50" Type="http://schemas.openxmlformats.org/officeDocument/2006/relationships/slide" Target="slides/slide45.xml"/><Relationship Id="rId94" Type="http://schemas.openxmlformats.org/officeDocument/2006/relationships/font" Target="fonts/RobotoMono-italic.fntdata"/><Relationship Id="rId53" Type="http://schemas.openxmlformats.org/officeDocument/2006/relationships/slide" Target="slides/slide48.xml"/><Relationship Id="rId52" Type="http://schemas.openxmlformats.org/officeDocument/2006/relationships/slide" Target="slides/slide47.xml"/><Relationship Id="rId11" Type="http://schemas.openxmlformats.org/officeDocument/2006/relationships/slide" Target="slides/slide6.xml"/><Relationship Id="rId55" Type="http://schemas.openxmlformats.org/officeDocument/2006/relationships/slide" Target="slides/slide50.xml"/><Relationship Id="rId10" Type="http://schemas.openxmlformats.org/officeDocument/2006/relationships/slide" Target="slides/slide5.xml"/><Relationship Id="rId54" Type="http://schemas.openxmlformats.org/officeDocument/2006/relationships/slide" Target="slides/slide49.xml"/><Relationship Id="rId13" Type="http://schemas.openxmlformats.org/officeDocument/2006/relationships/slide" Target="slides/slide8.xml"/><Relationship Id="rId57" Type="http://schemas.openxmlformats.org/officeDocument/2006/relationships/slide" Target="slides/slide52.xml"/><Relationship Id="rId12" Type="http://schemas.openxmlformats.org/officeDocument/2006/relationships/slide" Target="slides/slide7.xml"/><Relationship Id="rId56" Type="http://schemas.openxmlformats.org/officeDocument/2006/relationships/slide" Target="slides/slide51.xml"/><Relationship Id="rId91" Type="http://schemas.openxmlformats.org/officeDocument/2006/relationships/font" Target="fonts/RobotoLight-boldItalic.fntdata"/><Relationship Id="rId90" Type="http://schemas.openxmlformats.org/officeDocument/2006/relationships/font" Target="fonts/RobotoLight-italic.fntdata"/><Relationship Id="rId93" Type="http://schemas.openxmlformats.org/officeDocument/2006/relationships/font" Target="fonts/RobotoMono-bold.fntdata"/><Relationship Id="rId92" Type="http://schemas.openxmlformats.org/officeDocument/2006/relationships/font" Target="fonts/RobotoMono-regular.fntdata"/><Relationship Id="rId15" Type="http://schemas.openxmlformats.org/officeDocument/2006/relationships/slide" Target="slides/slide10.xml"/><Relationship Id="rId59" Type="http://schemas.openxmlformats.org/officeDocument/2006/relationships/slide" Target="slides/slide54.xml"/><Relationship Id="rId14" Type="http://schemas.openxmlformats.org/officeDocument/2006/relationships/slide" Target="slides/slide9.xml"/><Relationship Id="rId58" Type="http://schemas.openxmlformats.org/officeDocument/2006/relationships/slide" Target="slides/slide53.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g2fdfffd3252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g2fdfffd3252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 name="Shape 202"/>
        <p:cNvGrpSpPr/>
        <p:nvPr/>
      </p:nvGrpSpPr>
      <p:grpSpPr>
        <a:xfrm>
          <a:off x="0" y="0"/>
          <a:ext cx="0" cy="0"/>
          <a:chOff x="0" y="0"/>
          <a:chExt cx="0" cy="0"/>
        </a:xfrm>
      </p:grpSpPr>
      <p:sp>
        <p:nvSpPr>
          <p:cNvPr id="203" name="Google Shape;203;g369ecaa835f_1_7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4" name="Google Shape;204;g369ecaa835f_1_7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5" name="Shape 265"/>
        <p:cNvGrpSpPr/>
        <p:nvPr/>
      </p:nvGrpSpPr>
      <p:grpSpPr>
        <a:xfrm>
          <a:off x="0" y="0"/>
          <a:ext cx="0" cy="0"/>
          <a:chOff x="0" y="0"/>
          <a:chExt cx="0" cy="0"/>
        </a:xfrm>
      </p:grpSpPr>
      <p:sp>
        <p:nvSpPr>
          <p:cNvPr id="266" name="Google Shape;266;g369ecaa835f_1_2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7" name="Google Shape;267;g369ecaa835f_1_2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8" name="Shape 328"/>
        <p:cNvGrpSpPr/>
        <p:nvPr/>
      </p:nvGrpSpPr>
      <p:grpSpPr>
        <a:xfrm>
          <a:off x="0" y="0"/>
          <a:ext cx="0" cy="0"/>
          <a:chOff x="0" y="0"/>
          <a:chExt cx="0" cy="0"/>
        </a:xfrm>
      </p:grpSpPr>
      <p:sp>
        <p:nvSpPr>
          <p:cNvPr id="329" name="Google Shape;329;g36a0578f50e_0_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0" name="Google Shape;330;g36a0578f50e_0_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0" name="Shape 390"/>
        <p:cNvGrpSpPr/>
        <p:nvPr/>
      </p:nvGrpSpPr>
      <p:grpSpPr>
        <a:xfrm>
          <a:off x="0" y="0"/>
          <a:ext cx="0" cy="0"/>
          <a:chOff x="0" y="0"/>
          <a:chExt cx="0" cy="0"/>
        </a:xfrm>
      </p:grpSpPr>
      <p:sp>
        <p:nvSpPr>
          <p:cNvPr id="391" name="Google Shape;391;g369ecaa835f_1_2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2" name="Google Shape;392;g369ecaa835f_1_2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8" name="Shape 428"/>
        <p:cNvGrpSpPr/>
        <p:nvPr/>
      </p:nvGrpSpPr>
      <p:grpSpPr>
        <a:xfrm>
          <a:off x="0" y="0"/>
          <a:ext cx="0" cy="0"/>
          <a:chOff x="0" y="0"/>
          <a:chExt cx="0" cy="0"/>
        </a:xfrm>
      </p:grpSpPr>
      <p:sp>
        <p:nvSpPr>
          <p:cNvPr id="429" name="Google Shape;429;g362c78a1d93_1_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0" name="Google Shape;430;g362c78a1d93_1_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detector</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2" name="Shape 452"/>
        <p:cNvGrpSpPr/>
        <p:nvPr/>
      </p:nvGrpSpPr>
      <p:grpSpPr>
        <a:xfrm>
          <a:off x="0" y="0"/>
          <a:ext cx="0" cy="0"/>
          <a:chOff x="0" y="0"/>
          <a:chExt cx="0" cy="0"/>
        </a:xfrm>
      </p:grpSpPr>
      <p:sp>
        <p:nvSpPr>
          <p:cNvPr id="453" name="Google Shape;453;g369ecaa835f_1_5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4" name="Google Shape;454;g369ecaa835f_1_5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0" name="Shape 470"/>
        <p:cNvGrpSpPr/>
        <p:nvPr/>
      </p:nvGrpSpPr>
      <p:grpSpPr>
        <a:xfrm>
          <a:off x="0" y="0"/>
          <a:ext cx="0" cy="0"/>
          <a:chOff x="0" y="0"/>
          <a:chExt cx="0" cy="0"/>
        </a:xfrm>
      </p:grpSpPr>
      <p:sp>
        <p:nvSpPr>
          <p:cNvPr id="471" name="Google Shape;471;g369ecaa835f_1_3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2" name="Google Shape;472;g369ecaa835f_1_3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6" name="Shape 486"/>
        <p:cNvGrpSpPr/>
        <p:nvPr/>
      </p:nvGrpSpPr>
      <p:grpSpPr>
        <a:xfrm>
          <a:off x="0" y="0"/>
          <a:ext cx="0" cy="0"/>
          <a:chOff x="0" y="0"/>
          <a:chExt cx="0" cy="0"/>
        </a:xfrm>
      </p:grpSpPr>
      <p:sp>
        <p:nvSpPr>
          <p:cNvPr id="487" name="Google Shape;487;g369ecaa835f_1_3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8" name="Google Shape;488;g369ecaa835f_1_3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4" name="Shape 494"/>
        <p:cNvGrpSpPr/>
        <p:nvPr/>
      </p:nvGrpSpPr>
      <p:grpSpPr>
        <a:xfrm>
          <a:off x="0" y="0"/>
          <a:ext cx="0" cy="0"/>
          <a:chOff x="0" y="0"/>
          <a:chExt cx="0" cy="0"/>
        </a:xfrm>
      </p:grpSpPr>
      <p:sp>
        <p:nvSpPr>
          <p:cNvPr id="495" name="Google Shape;495;g369ecaa835f_1_3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6" name="Google Shape;496;g369ecaa835f_1_3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3" name="Shape 523"/>
        <p:cNvGrpSpPr/>
        <p:nvPr/>
      </p:nvGrpSpPr>
      <p:grpSpPr>
        <a:xfrm>
          <a:off x="0" y="0"/>
          <a:ext cx="0" cy="0"/>
          <a:chOff x="0" y="0"/>
          <a:chExt cx="0" cy="0"/>
        </a:xfrm>
      </p:grpSpPr>
      <p:sp>
        <p:nvSpPr>
          <p:cNvPr id="524" name="Google Shape;524;g369ecaa835f_1_3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5" name="Google Shape;525;g369ecaa835f_1_3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 name="Shape 58"/>
        <p:cNvGrpSpPr/>
        <p:nvPr/>
      </p:nvGrpSpPr>
      <p:grpSpPr>
        <a:xfrm>
          <a:off x="0" y="0"/>
          <a:ext cx="0" cy="0"/>
          <a:chOff x="0" y="0"/>
          <a:chExt cx="0" cy="0"/>
        </a:xfrm>
      </p:grpSpPr>
      <p:sp>
        <p:nvSpPr>
          <p:cNvPr id="59" name="Google Shape;59;g362c8a58540_0_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 name="Google Shape;60;g362c8a58540_0_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Direct detection dm detectors search for heavy dm particle as they collide with nucleus of the target resulting in nuclear recoils, which become their signals. Various dm detectors have done an excellent job at elimination parameter space as shown by the green region in the sensitivity plot on this slide. However, there is a region, in light orange, which proves to be a problem for dark matter detection. This is because it is shrouded by neutrino background. Neutrinos from the sun and atmospheric neutrinos, interact with the nucleus of the target, producing nuclear recoils similar to GeV scale DM. This poses difficulties since the two signals are hard to distinguish. This is known as the neutrino floor or more recently termed as neutrino fog.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What turns out to be problem for detection for dm could prove to be an opportunity for studying neutrino physics.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8" name="Shape 538"/>
        <p:cNvGrpSpPr/>
        <p:nvPr/>
      </p:nvGrpSpPr>
      <p:grpSpPr>
        <a:xfrm>
          <a:off x="0" y="0"/>
          <a:ext cx="0" cy="0"/>
          <a:chOff x="0" y="0"/>
          <a:chExt cx="0" cy="0"/>
        </a:xfrm>
      </p:grpSpPr>
      <p:sp>
        <p:nvSpPr>
          <p:cNvPr id="539" name="Google Shape;539;g369ecaa835f_1_3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0" name="Google Shape;540;g369ecaa835f_1_3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1" name="Shape 551"/>
        <p:cNvGrpSpPr/>
        <p:nvPr/>
      </p:nvGrpSpPr>
      <p:grpSpPr>
        <a:xfrm>
          <a:off x="0" y="0"/>
          <a:ext cx="0" cy="0"/>
          <a:chOff x="0" y="0"/>
          <a:chExt cx="0" cy="0"/>
        </a:xfrm>
      </p:grpSpPr>
      <p:sp>
        <p:nvSpPr>
          <p:cNvPr id="552" name="Google Shape;552;g369ecaa835f_1_7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3" name="Google Shape;553;g369ecaa835f_1_7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5" name="Shape 615"/>
        <p:cNvGrpSpPr/>
        <p:nvPr/>
      </p:nvGrpSpPr>
      <p:grpSpPr>
        <a:xfrm>
          <a:off x="0" y="0"/>
          <a:ext cx="0" cy="0"/>
          <a:chOff x="0" y="0"/>
          <a:chExt cx="0" cy="0"/>
        </a:xfrm>
      </p:grpSpPr>
      <p:sp>
        <p:nvSpPr>
          <p:cNvPr id="616" name="Google Shape;616;g369ecaa835f_1_3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7" name="Google Shape;617;g369ecaa835f_1_3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9" name="Shape 679"/>
        <p:cNvGrpSpPr/>
        <p:nvPr/>
      </p:nvGrpSpPr>
      <p:grpSpPr>
        <a:xfrm>
          <a:off x="0" y="0"/>
          <a:ext cx="0" cy="0"/>
          <a:chOff x="0" y="0"/>
          <a:chExt cx="0" cy="0"/>
        </a:xfrm>
      </p:grpSpPr>
      <p:sp>
        <p:nvSpPr>
          <p:cNvPr id="680" name="Google Shape;680;g369ecaa835f_1_4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1" name="Google Shape;681;g369ecaa835f_1_4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5" name="Shape 705"/>
        <p:cNvGrpSpPr/>
        <p:nvPr/>
      </p:nvGrpSpPr>
      <p:grpSpPr>
        <a:xfrm>
          <a:off x="0" y="0"/>
          <a:ext cx="0" cy="0"/>
          <a:chOff x="0" y="0"/>
          <a:chExt cx="0" cy="0"/>
        </a:xfrm>
      </p:grpSpPr>
      <p:sp>
        <p:nvSpPr>
          <p:cNvPr id="706" name="Google Shape;706;g36c8ac92be2_0_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7" name="Google Shape;707;g36c8ac92be2_0_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1" name="Shape 711"/>
        <p:cNvGrpSpPr/>
        <p:nvPr/>
      </p:nvGrpSpPr>
      <p:grpSpPr>
        <a:xfrm>
          <a:off x="0" y="0"/>
          <a:ext cx="0" cy="0"/>
          <a:chOff x="0" y="0"/>
          <a:chExt cx="0" cy="0"/>
        </a:xfrm>
      </p:grpSpPr>
      <p:sp>
        <p:nvSpPr>
          <p:cNvPr id="712" name="Google Shape;712;g369ecaa835f_1_4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13" name="Google Shape;713;g369ecaa835f_1_4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2" name="Shape 722"/>
        <p:cNvGrpSpPr/>
        <p:nvPr/>
      </p:nvGrpSpPr>
      <p:grpSpPr>
        <a:xfrm>
          <a:off x="0" y="0"/>
          <a:ext cx="0" cy="0"/>
          <a:chOff x="0" y="0"/>
          <a:chExt cx="0" cy="0"/>
        </a:xfrm>
      </p:grpSpPr>
      <p:sp>
        <p:nvSpPr>
          <p:cNvPr id="723" name="Google Shape;723;g369ecaa835f_1_4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4" name="Google Shape;724;g369ecaa835f_1_4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1" name="Shape 731"/>
        <p:cNvGrpSpPr/>
        <p:nvPr/>
      </p:nvGrpSpPr>
      <p:grpSpPr>
        <a:xfrm>
          <a:off x="0" y="0"/>
          <a:ext cx="0" cy="0"/>
          <a:chOff x="0" y="0"/>
          <a:chExt cx="0" cy="0"/>
        </a:xfrm>
      </p:grpSpPr>
      <p:sp>
        <p:nvSpPr>
          <p:cNvPr id="732" name="Google Shape;732;g369ecaa835f_1_4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3" name="Google Shape;733;g369ecaa835f_1_4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8" name="Shape 738"/>
        <p:cNvGrpSpPr/>
        <p:nvPr/>
      </p:nvGrpSpPr>
      <p:grpSpPr>
        <a:xfrm>
          <a:off x="0" y="0"/>
          <a:ext cx="0" cy="0"/>
          <a:chOff x="0" y="0"/>
          <a:chExt cx="0" cy="0"/>
        </a:xfrm>
      </p:grpSpPr>
      <p:sp>
        <p:nvSpPr>
          <p:cNvPr id="739" name="Google Shape;739;g36c8ac92be2_0_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0" name="Google Shape;740;g36c8ac92be2_0_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4" name="Shape 744"/>
        <p:cNvGrpSpPr/>
        <p:nvPr/>
      </p:nvGrpSpPr>
      <p:grpSpPr>
        <a:xfrm>
          <a:off x="0" y="0"/>
          <a:ext cx="0" cy="0"/>
          <a:chOff x="0" y="0"/>
          <a:chExt cx="0" cy="0"/>
        </a:xfrm>
      </p:grpSpPr>
      <p:sp>
        <p:nvSpPr>
          <p:cNvPr id="745" name="Google Shape;745;g369ecaa835f_1_5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6" name="Google Shape;746;g369ecaa835f_1_5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 name="Shape 73"/>
        <p:cNvGrpSpPr/>
        <p:nvPr/>
      </p:nvGrpSpPr>
      <p:grpSpPr>
        <a:xfrm>
          <a:off x="0" y="0"/>
          <a:ext cx="0" cy="0"/>
          <a:chOff x="0" y="0"/>
          <a:chExt cx="0" cy="0"/>
        </a:xfrm>
      </p:grpSpPr>
      <p:sp>
        <p:nvSpPr>
          <p:cNvPr id="74" name="Google Shape;74;g36b018bf715_0_2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5" name="Google Shape;75;g36b018bf715_0_2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3" name="Shape 753"/>
        <p:cNvGrpSpPr/>
        <p:nvPr/>
      </p:nvGrpSpPr>
      <p:grpSpPr>
        <a:xfrm>
          <a:off x="0" y="0"/>
          <a:ext cx="0" cy="0"/>
          <a:chOff x="0" y="0"/>
          <a:chExt cx="0" cy="0"/>
        </a:xfrm>
      </p:grpSpPr>
      <p:sp>
        <p:nvSpPr>
          <p:cNvPr id="754" name="Google Shape;754;g36c8ac92be2_0_1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55" name="Google Shape;755;g36c8ac92be2_0_1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9" name="Shape 759"/>
        <p:cNvGrpSpPr/>
        <p:nvPr/>
      </p:nvGrpSpPr>
      <p:grpSpPr>
        <a:xfrm>
          <a:off x="0" y="0"/>
          <a:ext cx="0" cy="0"/>
          <a:chOff x="0" y="0"/>
          <a:chExt cx="0" cy="0"/>
        </a:xfrm>
      </p:grpSpPr>
      <p:sp>
        <p:nvSpPr>
          <p:cNvPr id="760" name="Google Shape;760;g369ecaa835f_1_5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61" name="Google Shape;761;g369ecaa835f_1_5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7" name="Shape 767"/>
        <p:cNvGrpSpPr/>
        <p:nvPr/>
      </p:nvGrpSpPr>
      <p:grpSpPr>
        <a:xfrm>
          <a:off x="0" y="0"/>
          <a:ext cx="0" cy="0"/>
          <a:chOff x="0" y="0"/>
          <a:chExt cx="0" cy="0"/>
        </a:xfrm>
      </p:grpSpPr>
      <p:sp>
        <p:nvSpPr>
          <p:cNvPr id="768" name="Google Shape;768;g369ecaa835f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69" name="Google Shape;769;g369ecaa835f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0" name="Shape 830"/>
        <p:cNvGrpSpPr/>
        <p:nvPr/>
      </p:nvGrpSpPr>
      <p:grpSpPr>
        <a:xfrm>
          <a:off x="0" y="0"/>
          <a:ext cx="0" cy="0"/>
          <a:chOff x="0" y="0"/>
          <a:chExt cx="0" cy="0"/>
        </a:xfrm>
      </p:grpSpPr>
      <p:sp>
        <p:nvSpPr>
          <p:cNvPr id="831" name="Google Shape;831;g3620669e568_0_15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32" name="Google Shape;832;g3620669e568_0_15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3" name="Shape 893"/>
        <p:cNvGrpSpPr/>
        <p:nvPr/>
      </p:nvGrpSpPr>
      <p:grpSpPr>
        <a:xfrm>
          <a:off x="0" y="0"/>
          <a:ext cx="0" cy="0"/>
          <a:chOff x="0" y="0"/>
          <a:chExt cx="0" cy="0"/>
        </a:xfrm>
      </p:grpSpPr>
      <p:sp>
        <p:nvSpPr>
          <p:cNvPr id="894" name="Google Shape;894;g2e5983752d5_0_8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95" name="Google Shape;895;g2e5983752d5_0_8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3" name="Shape 923"/>
        <p:cNvGrpSpPr/>
        <p:nvPr/>
      </p:nvGrpSpPr>
      <p:grpSpPr>
        <a:xfrm>
          <a:off x="0" y="0"/>
          <a:ext cx="0" cy="0"/>
          <a:chOff x="0" y="0"/>
          <a:chExt cx="0" cy="0"/>
        </a:xfrm>
      </p:grpSpPr>
      <p:sp>
        <p:nvSpPr>
          <p:cNvPr id="924" name="Google Shape;924;g2fdfffd3252_0_1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25" name="Google Shape;925;g2fdfffd3252_0_1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1" name="Shape 941"/>
        <p:cNvGrpSpPr/>
        <p:nvPr/>
      </p:nvGrpSpPr>
      <p:grpSpPr>
        <a:xfrm>
          <a:off x="0" y="0"/>
          <a:ext cx="0" cy="0"/>
          <a:chOff x="0" y="0"/>
          <a:chExt cx="0" cy="0"/>
        </a:xfrm>
      </p:grpSpPr>
      <p:sp>
        <p:nvSpPr>
          <p:cNvPr id="942" name="Google Shape;942;g3620669e568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43" name="Google Shape;943;g3620669e568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Motivation for the analysis:</a:t>
            </a:r>
            <a:r>
              <a:rPr lang="en" sz="1550">
                <a:solidFill>
                  <a:schemeClr val="dk1"/>
                </a:solidFill>
              </a:rPr>
              <a:t>We consider detectors that are only able to measure energy deposition from the scattered nucleus, and therefore will not be</a:t>
            </a:r>
            <a:endParaRPr sz="1550">
              <a:solidFill>
                <a:schemeClr val="dk1"/>
              </a:solidFill>
            </a:endParaRPr>
          </a:p>
          <a:p>
            <a:pPr indent="0" lvl="0" marL="0" rtl="0" algn="l">
              <a:spcBef>
                <a:spcPts val="0"/>
              </a:spcBef>
              <a:spcAft>
                <a:spcPts val="0"/>
              </a:spcAft>
              <a:buClr>
                <a:schemeClr val="dk1"/>
              </a:buClr>
              <a:buSzPts val="1100"/>
              <a:buFont typeface="Arial"/>
              <a:buNone/>
            </a:pPr>
            <a:r>
              <a:rPr lang="en" sz="1550">
                <a:solidFill>
                  <a:schemeClr val="dk1"/>
                </a:solidFill>
              </a:rPr>
              <a:t>able to identify scattering due to the different flavors on an event-by-event basis. Therefore, extracting out the flavor composition</a:t>
            </a:r>
            <a:endParaRPr sz="1550">
              <a:solidFill>
                <a:schemeClr val="dk1"/>
              </a:solidFill>
            </a:endParaRPr>
          </a:p>
          <a:p>
            <a:pPr indent="0" lvl="0" marL="0" rtl="0" algn="l">
              <a:spcBef>
                <a:spcPts val="0"/>
              </a:spcBef>
              <a:spcAft>
                <a:spcPts val="0"/>
              </a:spcAft>
              <a:buClr>
                <a:schemeClr val="dk1"/>
              </a:buClr>
              <a:buSzPts val="1100"/>
              <a:buFont typeface="Arial"/>
              <a:buNone/>
            </a:pPr>
            <a:r>
              <a:rPr lang="en" sz="1550">
                <a:solidFill>
                  <a:schemeClr val="dk1"/>
                </a:solidFill>
              </a:rPr>
              <a:t>of the event rate must be done statistically, since we are trying to extract the fraction of the ν</a:t>
            </a:r>
            <a:r>
              <a:rPr lang="en" sz="1150">
                <a:solidFill>
                  <a:schemeClr val="dk1"/>
                </a:solidFill>
              </a:rPr>
              <a:t>e</a:t>
            </a:r>
            <a:r>
              <a:rPr lang="en" sz="1550">
                <a:solidFill>
                  <a:schemeClr val="dk1"/>
                </a:solidFill>
              </a:rPr>
              <a:t>, ν</a:t>
            </a:r>
            <a:r>
              <a:rPr lang="en" sz="1150">
                <a:solidFill>
                  <a:schemeClr val="dk1"/>
                </a:solidFill>
              </a:rPr>
              <a:t>μ</a:t>
            </a:r>
            <a:r>
              <a:rPr lang="en" sz="1550">
                <a:solidFill>
                  <a:schemeClr val="dk1"/>
                </a:solidFill>
              </a:rPr>
              <a:t>, and ν</a:t>
            </a:r>
            <a:r>
              <a:rPr lang="en" sz="1150">
                <a:solidFill>
                  <a:schemeClr val="dk1"/>
                </a:solidFill>
              </a:rPr>
              <a:t>τ </a:t>
            </a:r>
            <a:r>
              <a:rPr lang="en" sz="1550">
                <a:solidFill>
                  <a:schemeClr val="dk1"/>
                </a:solidFill>
              </a:rPr>
              <a:t>events from a single</a:t>
            </a:r>
            <a:endParaRPr sz="1550">
              <a:solidFill>
                <a:schemeClr val="dk1"/>
              </a:solidFill>
            </a:endParaRPr>
          </a:p>
          <a:p>
            <a:pPr indent="0" lvl="0" marL="0" rtl="0" algn="l">
              <a:spcBef>
                <a:spcPts val="0"/>
              </a:spcBef>
              <a:spcAft>
                <a:spcPts val="0"/>
              </a:spcAft>
              <a:buNone/>
            </a:pPr>
            <a:r>
              <a:rPr lang="en" sz="1550">
                <a:solidFill>
                  <a:schemeClr val="dk1"/>
                </a:solidFill>
              </a:rPr>
              <a:t>observation, which is the number of events as a function of energy.</a:t>
            </a:r>
            <a:endParaRPr sz="1550">
              <a:solidFill>
                <a:schemeClr val="dk1"/>
              </a:solidFill>
            </a:endParaRPr>
          </a:p>
          <a:p>
            <a:pPr indent="0" lvl="0" marL="0" rtl="0" algn="l">
              <a:spcBef>
                <a:spcPts val="0"/>
              </a:spcBef>
              <a:spcAft>
                <a:spcPts val="0"/>
              </a:spcAft>
              <a:buNone/>
            </a:pPr>
            <a:r>
              <a:rPr lang="en"/>
              <a:t>Using log likelihood analysis and poisson distribution for the energy bins with mu_i being the central expectation of the bin, explain mu_i and f alpha</a:t>
            </a:r>
            <a:endParaRPr/>
          </a:p>
          <a:p>
            <a:pPr indent="0" lvl="0" marL="0" rtl="0" algn="l">
              <a:spcBef>
                <a:spcPts val="0"/>
              </a:spcBef>
              <a:spcAft>
                <a:spcPts val="0"/>
              </a:spcAft>
              <a:buNone/>
            </a:pPr>
            <a:r>
              <a:t/>
            </a:r>
            <a:endParaRPr/>
          </a:p>
          <a:p>
            <a:pPr indent="0" lvl="0" marL="0" rtl="0" algn="l">
              <a:spcBef>
                <a:spcPts val="0"/>
              </a:spcBef>
              <a:spcAft>
                <a:spcPts val="0"/>
              </a:spcAft>
              <a:buNone/>
            </a:pPr>
            <a:r>
              <a:rPr lang="en" sz="1550">
                <a:solidFill>
                  <a:schemeClr val="dk1"/>
                </a:solidFill>
              </a:rPr>
              <a:t>The projected uncertainties on ⟨σ</a:t>
            </a:r>
            <a:r>
              <a:rPr lang="en" sz="1150">
                <a:solidFill>
                  <a:schemeClr val="dk1"/>
                </a:solidFill>
              </a:rPr>
              <a:t>α</a:t>
            </a:r>
            <a:r>
              <a:rPr lang="en" sz="1550">
                <a:solidFill>
                  <a:schemeClr val="dk1"/>
                </a:solidFill>
              </a:rPr>
              <a:t>⟩ for different threshold recoil energies and for different combinations of neutrino flavor</a:t>
            </a:r>
            <a:endParaRPr sz="1550">
              <a:solidFill>
                <a:schemeClr val="dk1"/>
              </a:solidFill>
            </a:endParaRPr>
          </a:p>
          <a:p>
            <a:pPr indent="0" lvl="0" marL="0" rtl="0" algn="l">
              <a:spcBef>
                <a:spcPts val="0"/>
              </a:spcBef>
              <a:spcAft>
                <a:spcPts val="0"/>
              </a:spcAft>
              <a:buNone/>
            </a:pPr>
            <a:r>
              <a:rPr lang="en" sz="1550">
                <a:solidFill>
                  <a:schemeClr val="dk1"/>
                </a:solidFill>
              </a:rPr>
              <a:t>for T</a:t>
            </a:r>
            <a:r>
              <a:rPr lang="en" sz="1150">
                <a:solidFill>
                  <a:schemeClr val="dk1"/>
                </a:solidFill>
              </a:rPr>
              <a:t>exp </a:t>
            </a:r>
            <a:r>
              <a:rPr lang="en" sz="1550">
                <a:solidFill>
                  <a:schemeClr val="dk1"/>
                </a:solidFill>
              </a:rPr>
              <a:t>= 100 ton-yr are shown in</a:t>
            </a:r>
            <a:endParaRPr/>
          </a:p>
          <a:p>
            <a:pPr indent="0" lvl="0" marL="0" rtl="0" algn="l">
              <a:spcBef>
                <a:spcPts val="0"/>
              </a:spcBef>
              <a:spcAft>
                <a:spcPts val="0"/>
              </a:spcAft>
              <a:buNone/>
            </a:pPr>
            <a:r>
              <a:rPr lang="en"/>
              <a:t>Poisson distributed Log likelihood </a:t>
            </a:r>
            <a:endParaRPr/>
          </a:p>
          <a:p>
            <a:pPr indent="0" lvl="0" marL="0" rtl="0" algn="l">
              <a:spcBef>
                <a:spcPts val="0"/>
              </a:spcBef>
              <a:spcAft>
                <a:spcPts val="0"/>
              </a:spcAft>
              <a:buNone/>
            </a:pPr>
            <a:r>
              <a:rPr lang="en"/>
              <a:t>Fisher matrix</a:t>
            </a:r>
            <a:endParaRPr/>
          </a:p>
          <a:p>
            <a:pPr indent="0" lvl="0" marL="0" rtl="0" algn="l">
              <a:spcBef>
                <a:spcPts val="0"/>
              </a:spcBef>
              <a:spcAft>
                <a:spcPts val="0"/>
              </a:spcAft>
              <a:buNone/>
            </a:pPr>
            <a:r>
              <a:rPr lang="en"/>
              <a:t>Flux averaged cross - section </a:t>
            </a:r>
            <a:endParaRPr/>
          </a:p>
          <a:p>
            <a:pPr indent="0" lvl="0" marL="0" rtl="0" algn="l">
              <a:spcBef>
                <a:spcPts val="0"/>
              </a:spcBef>
              <a:spcAft>
                <a:spcPts val="0"/>
              </a:spcAft>
              <a:buNone/>
            </a:pPr>
            <a:r>
              <a:rPr lang="en"/>
              <a:t>F alpha contains information about the change in flux for a flavor from the Standar solar model case. </a:t>
            </a:r>
            <a:endParaRPr/>
          </a:p>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0" name="Shape 960"/>
        <p:cNvGrpSpPr/>
        <p:nvPr/>
      </p:nvGrpSpPr>
      <p:grpSpPr>
        <a:xfrm>
          <a:off x="0" y="0"/>
          <a:ext cx="0" cy="0"/>
          <a:chOff x="0" y="0"/>
          <a:chExt cx="0" cy="0"/>
        </a:xfrm>
      </p:grpSpPr>
      <p:sp>
        <p:nvSpPr>
          <p:cNvPr id="961" name="Google Shape;961;g36c8ac92be2_0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62" name="Google Shape;962;g36c8ac92be2_0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6" name="Shape 966"/>
        <p:cNvGrpSpPr/>
        <p:nvPr/>
      </p:nvGrpSpPr>
      <p:grpSpPr>
        <a:xfrm>
          <a:off x="0" y="0"/>
          <a:ext cx="0" cy="0"/>
          <a:chOff x="0" y="0"/>
          <a:chExt cx="0" cy="0"/>
        </a:xfrm>
      </p:grpSpPr>
      <p:sp>
        <p:nvSpPr>
          <p:cNvPr id="967" name="Google Shape;967;g3620669e568_0_16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68" name="Google Shape;968;g3620669e568_0_16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6" name="Shape 976"/>
        <p:cNvGrpSpPr/>
        <p:nvPr/>
      </p:nvGrpSpPr>
      <p:grpSpPr>
        <a:xfrm>
          <a:off x="0" y="0"/>
          <a:ext cx="0" cy="0"/>
          <a:chOff x="0" y="0"/>
          <a:chExt cx="0" cy="0"/>
        </a:xfrm>
      </p:grpSpPr>
      <p:sp>
        <p:nvSpPr>
          <p:cNvPr id="977" name="Google Shape;977;g36c8ac92be2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78" name="Google Shape;978;g36c8ac92be2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 name="Shape 83"/>
        <p:cNvGrpSpPr/>
        <p:nvPr/>
      </p:nvGrpSpPr>
      <p:grpSpPr>
        <a:xfrm>
          <a:off x="0" y="0"/>
          <a:ext cx="0" cy="0"/>
          <a:chOff x="0" y="0"/>
          <a:chExt cx="0" cy="0"/>
        </a:xfrm>
      </p:grpSpPr>
      <p:sp>
        <p:nvSpPr>
          <p:cNvPr id="84" name="Google Shape;84;g36b018bf715_0_2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5" name="Google Shape;85;g36b018bf715_0_2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9" name="Shape 989"/>
        <p:cNvGrpSpPr/>
        <p:nvPr/>
      </p:nvGrpSpPr>
      <p:grpSpPr>
        <a:xfrm>
          <a:off x="0" y="0"/>
          <a:ext cx="0" cy="0"/>
          <a:chOff x="0" y="0"/>
          <a:chExt cx="0" cy="0"/>
        </a:xfrm>
      </p:grpSpPr>
      <p:sp>
        <p:nvSpPr>
          <p:cNvPr id="990" name="Google Shape;990;g36c8ac92be2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91" name="Google Shape;991;g36c8ac92be2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5" name="Shape 1005"/>
        <p:cNvGrpSpPr/>
        <p:nvPr/>
      </p:nvGrpSpPr>
      <p:grpSpPr>
        <a:xfrm>
          <a:off x="0" y="0"/>
          <a:ext cx="0" cy="0"/>
          <a:chOff x="0" y="0"/>
          <a:chExt cx="0" cy="0"/>
        </a:xfrm>
      </p:grpSpPr>
      <p:sp>
        <p:nvSpPr>
          <p:cNvPr id="1006" name="Google Shape;1006;g253fb710dd0_0_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07" name="Google Shape;1007;g253fb710dd0_0_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1" name="Shape 1011"/>
        <p:cNvGrpSpPr/>
        <p:nvPr/>
      </p:nvGrpSpPr>
      <p:grpSpPr>
        <a:xfrm>
          <a:off x="0" y="0"/>
          <a:ext cx="0" cy="0"/>
          <a:chOff x="0" y="0"/>
          <a:chExt cx="0" cy="0"/>
        </a:xfrm>
      </p:grpSpPr>
      <p:sp>
        <p:nvSpPr>
          <p:cNvPr id="1012" name="Google Shape;1012;g267df268151_0_2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13" name="Google Shape;1013;g267df268151_0_2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7" name="Shape 1017"/>
        <p:cNvGrpSpPr/>
        <p:nvPr/>
      </p:nvGrpSpPr>
      <p:grpSpPr>
        <a:xfrm>
          <a:off x="0" y="0"/>
          <a:ext cx="0" cy="0"/>
          <a:chOff x="0" y="0"/>
          <a:chExt cx="0" cy="0"/>
        </a:xfrm>
      </p:grpSpPr>
      <p:sp>
        <p:nvSpPr>
          <p:cNvPr id="1018" name="Google Shape;1018;g28ad0166a33_0_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19" name="Google Shape;1019;g28ad0166a33_0_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8" name="Shape 1028"/>
        <p:cNvGrpSpPr/>
        <p:nvPr/>
      </p:nvGrpSpPr>
      <p:grpSpPr>
        <a:xfrm>
          <a:off x="0" y="0"/>
          <a:ext cx="0" cy="0"/>
          <a:chOff x="0" y="0"/>
          <a:chExt cx="0" cy="0"/>
        </a:xfrm>
      </p:grpSpPr>
      <p:sp>
        <p:nvSpPr>
          <p:cNvPr id="1029" name="Google Shape;1029;g253fb710dd0_0_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30" name="Google Shape;1030;g253fb710dd0_0_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6" name="Shape 1036"/>
        <p:cNvGrpSpPr/>
        <p:nvPr/>
      </p:nvGrpSpPr>
      <p:grpSpPr>
        <a:xfrm>
          <a:off x="0" y="0"/>
          <a:ext cx="0" cy="0"/>
          <a:chOff x="0" y="0"/>
          <a:chExt cx="0" cy="0"/>
        </a:xfrm>
      </p:grpSpPr>
      <p:sp>
        <p:nvSpPr>
          <p:cNvPr id="1037" name="Google Shape;1037;g2e5983752d5_0_8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38" name="Google Shape;1038;g2e5983752d5_0_8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6" name="Shape 1046"/>
        <p:cNvGrpSpPr/>
        <p:nvPr/>
      </p:nvGrpSpPr>
      <p:grpSpPr>
        <a:xfrm>
          <a:off x="0" y="0"/>
          <a:ext cx="0" cy="0"/>
          <a:chOff x="0" y="0"/>
          <a:chExt cx="0" cy="0"/>
        </a:xfrm>
      </p:grpSpPr>
      <p:sp>
        <p:nvSpPr>
          <p:cNvPr id="1047" name="Google Shape;1047;g2e5983752d5_0_8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48" name="Google Shape;1048;g2e5983752d5_0_8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3" name="Shape 1063"/>
        <p:cNvGrpSpPr/>
        <p:nvPr/>
      </p:nvGrpSpPr>
      <p:grpSpPr>
        <a:xfrm>
          <a:off x="0" y="0"/>
          <a:ext cx="0" cy="0"/>
          <a:chOff x="0" y="0"/>
          <a:chExt cx="0" cy="0"/>
        </a:xfrm>
      </p:grpSpPr>
      <p:sp>
        <p:nvSpPr>
          <p:cNvPr id="1064" name="Google Shape;1064;g2534f21fb32_0_2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65" name="Google Shape;1065;g2534f21fb32_0_2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8" name="Shape 1078"/>
        <p:cNvGrpSpPr/>
        <p:nvPr/>
      </p:nvGrpSpPr>
      <p:grpSpPr>
        <a:xfrm>
          <a:off x="0" y="0"/>
          <a:ext cx="0" cy="0"/>
          <a:chOff x="0" y="0"/>
          <a:chExt cx="0" cy="0"/>
        </a:xfrm>
      </p:grpSpPr>
      <p:sp>
        <p:nvSpPr>
          <p:cNvPr id="1079" name="Google Shape;1079;g2e5983752d5_0_9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80" name="Google Shape;1080;g2e5983752d5_0_9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7" name="Shape 1097"/>
        <p:cNvGrpSpPr/>
        <p:nvPr/>
      </p:nvGrpSpPr>
      <p:grpSpPr>
        <a:xfrm>
          <a:off x="0" y="0"/>
          <a:ext cx="0" cy="0"/>
          <a:chOff x="0" y="0"/>
          <a:chExt cx="0" cy="0"/>
        </a:xfrm>
      </p:grpSpPr>
      <p:sp>
        <p:nvSpPr>
          <p:cNvPr id="1098" name="Google Shape;1098;g28ad0166a33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99" name="Google Shape;1099;g28ad0166a33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 name="Shape 97"/>
        <p:cNvGrpSpPr/>
        <p:nvPr/>
      </p:nvGrpSpPr>
      <p:grpSpPr>
        <a:xfrm>
          <a:off x="0" y="0"/>
          <a:ext cx="0" cy="0"/>
          <a:chOff x="0" y="0"/>
          <a:chExt cx="0" cy="0"/>
        </a:xfrm>
      </p:grpSpPr>
      <p:sp>
        <p:nvSpPr>
          <p:cNvPr id="98" name="Google Shape;98;g36b018bf715_0_1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9" name="Google Shape;99;g36b018bf715_0_1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9" name="Shape 1109"/>
        <p:cNvGrpSpPr/>
        <p:nvPr/>
      </p:nvGrpSpPr>
      <p:grpSpPr>
        <a:xfrm>
          <a:off x="0" y="0"/>
          <a:ext cx="0" cy="0"/>
          <a:chOff x="0" y="0"/>
          <a:chExt cx="0" cy="0"/>
        </a:xfrm>
      </p:grpSpPr>
      <p:sp>
        <p:nvSpPr>
          <p:cNvPr id="1110" name="Google Shape;1110;g28ad0166a33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11" name="Google Shape;1111;g28ad0166a33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2" name="Shape 1122"/>
        <p:cNvGrpSpPr/>
        <p:nvPr/>
      </p:nvGrpSpPr>
      <p:grpSpPr>
        <a:xfrm>
          <a:off x="0" y="0"/>
          <a:ext cx="0" cy="0"/>
          <a:chOff x="0" y="0"/>
          <a:chExt cx="0" cy="0"/>
        </a:xfrm>
      </p:grpSpPr>
      <p:sp>
        <p:nvSpPr>
          <p:cNvPr id="1123" name="Google Shape;1123;g28ad0166a33_0_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24" name="Google Shape;1124;g28ad0166a33_0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2" name="Shape 1132"/>
        <p:cNvGrpSpPr/>
        <p:nvPr/>
      </p:nvGrpSpPr>
      <p:grpSpPr>
        <a:xfrm>
          <a:off x="0" y="0"/>
          <a:ext cx="0" cy="0"/>
          <a:chOff x="0" y="0"/>
          <a:chExt cx="0" cy="0"/>
        </a:xfrm>
      </p:grpSpPr>
      <p:sp>
        <p:nvSpPr>
          <p:cNvPr id="1133" name="Google Shape;1133;g28ad0166a33_0_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34" name="Google Shape;1134;g28ad0166a33_0_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3" name="Shape 1143"/>
        <p:cNvGrpSpPr/>
        <p:nvPr/>
      </p:nvGrpSpPr>
      <p:grpSpPr>
        <a:xfrm>
          <a:off x="0" y="0"/>
          <a:ext cx="0" cy="0"/>
          <a:chOff x="0" y="0"/>
          <a:chExt cx="0" cy="0"/>
        </a:xfrm>
      </p:grpSpPr>
      <p:sp>
        <p:nvSpPr>
          <p:cNvPr id="1144" name="Google Shape;1144;g28ad0166a33_0_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45" name="Google Shape;1145;g28ad0166a33_0_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2" name="Shape 1152"/>
        <p:cNvGrpSpPr/>
        <p:nvPr/>
      </p:nvGrpSpPr>
      <p:grpSpPr>
        <a:xfrm>
          <a:off x="0" y="0"/>
          <a:ext cx="0" cy="0"/>
          <a:chOff x="0" y="0"/>
          <a:chExt cx="0" cy="0"/>
        </a:xfrm>
      </p:grpSpPr>
      <p:sp>
        <p:nvSpPr>
          <p:cNvPr id="1153" name="Google Shape;1153;g28ad0166a33_0_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54" name="Google Shape;1154;g28ad0166a33_0_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8" name="Shape 1158"/>
        <p:cNvGrpSpPr/>
        <p:nvPr/>
      </p:nvGrpSpPr>
      <p:grpSpPr>
        <a:xfrm>
          <a:off x="0" y="0"/>
          <a:ext cx="0" cy="0"/>
          <a:chOff x="0" y="0"/>
          <a:chExt cx="0" cy="0"/>
        </a:xfrm>
      </p:grpSpPr>
      <p:sp>
        <p:nvSpPr>
          <p:cNvPr id="1159" name="Google Shape;1159;g28ad0166a33_0_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60" name="Google Shape;1160;g28ad0166a33_0_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4" name="Shape 1164"/>
        <p:cNvGrpSpPr/>
        <p:nvPr/>
      </p:nvGrpSpPr>
      <p:grpSpPr>
        <a:xfrm>
          <a:off x="0" y="0"/>
          <a:ext cx="0" cy="0"/>
          <a:chOff x="0" y="0"/>
          <a:chExt cx="0" cy="0"/>
        </a:xfrm>
      </p:grpSpPr>
      <p:sp>
        <p:nvSpPr>
          <p:cNvPr id="1165" name="Google Shape;1165;g28ad0166a33_0_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66" name="Google Shape;1166;g28ad0166a33_0_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0" name="Shape 1170"/>
        <p:cNvGrpSpPr/>
        <p:nvPr/>
      </p:nvGrpSpPr>
      <p:grpSpPr>
        <a:xfrm>
          <a:off x="0" y="0"/>
          <a:ext cx="0" cy="0"/>
          <a:chOff x="0" y="0"/>
          <a:chExt cx="0" cy="0"/>
        </a:xfrm>
      </p:grpSpPr>
      <p:sp>
        <p:nvSpPr>
          <p:cNvPr id="1171" name="Google Shape;1171;g28ad0166a33_0_1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72" name="Google Shape;1172;g28ad0166a33_0_1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5" name="Shape 1175"/>
        <p:cNvGrpSpPr/>
        <p:nvPr/>
      </p:nvGrpSpPr>
      <p:grpSpPr>
        <a:xfrm>
          <a:off x="0" y="0"/>
          <a:ext cx="0" cy="0"/>
          <a:chOff x="0" y="0"/>
          <a:chExt cx="0" cy="0"/>
        </a:xfrm>
      </p:grpSpPr>
      <p:sp>
        <p:nvSpPr>
          <p:cNvPr id="1176" name="Google Shape;1176;g28ad0166a33_0_1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77" name="Google Shape;1177;g28ad0166a33_0_1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2" name="Shape 1182"/>
        <p:cNvGrpSpPr/>
        <p:nvPr/>
      </p:nvGrpSpPr>
      <p:grpSpPr>
        <a:xfrm>
          <a:off x="0" y="0"/>
          <a:ext cx="0" cy="0"/>
          <a:chOff x="0" y="0"/>
          <a:chExt cx="0" cy="0"/>
        </a:xfrm>
      </p:grpSpPr>
      <p:sp>
        <p:nvSpPr>
          <p:cNvPr id="1183" name="Google Shape;1183;g28ad0166a33_0_1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84" name="Google Shape;1184;g28ad0166a33_0_1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 name="Shape 105"/>
        <p:cNvGrpSpPr/>
        <p:nvPr/>
      </p:nvGrpSpPr>
      <p:grpSpPr>
        <a:xfrm>
          <a:off x="0" y="0"/>
          <a:ext cx="0" cy="0"/>
          <a:chOff x="0" y="0"/>
          <a:chExt cx="0" cy="0"/>
        </a:xfrm>
      </p:grpSpPr>
      <p:sp>
        <p:nvSpPr>
          <p:cNvPr id="106" name="Google Shape;106;g36b018bf715_0_1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7" name="Google Shape;107;g36b018bf715_0_1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7" name="Shape 1187"/>
        <p:cNvGrpSpPr/>
        <p:nvPr/>
      </p:nvGrpSpPr>
      <p:grpSpPr>
        <a:xfrm>
          <a:off x="0" y="0"/>
          <a:ext cx="0" cy="0"/>
          <a:chOff x="0" y="0"/>
          <a:chExt cx="0" cy="0"/>
        </a:xfrm>
      </p:grpSpPr>
      <p:sp>
        <p:nvSpPr>
          <p:cNvPr id="1188" name="Google Shape;1188;g28ad0166a33_0_1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89" name="Google Shape;1189;g28ad0166a33_0_1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2" name="Shape 1192"/>
        <p:cNvGrpSpPr/>
        <p:nvPr/>
      </p:nvGrpSpPr>
      <p:grpSpPr>
        <a:xfrm>
          <a:off x="0" y="0"/>
          <a:ext cx="0" cy="0"/>
          <a:chOff x="0" y="0"/>
          <a:chExt cx="0" cy="0"/>
        </a:xfrm>
      </p:grpSpPr>
      <p:sp>
        <p:nvSpPr>
          <p:cNvPr id="1193" name="Google Shape;1193;g28ad0166a33_0_1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94" name="Google Shape;1194;g28ad0166a33_0_1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7" name="Shape 1197"/>
        <p:cNvGrpSpPr/>
        <p:nvPr/>
      </p:nvGrpSpPr>
      <p:grpSpPr>
        <a:xfrm>
          <a:off x="0" y="0"/>
          <a:ext cx="0" cy="0"/>
          <a:chOff x="0" y="0"/>
          <a:chExt cx="0" cy="0"/>
        </a:xfrm>
      </p:grpSpPr>
      <p:sp>
        <p:nvSpPr>
          <p:cNvPr id="1198" name="Google Shape;1198;g362c78a1d93_1_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99" name="Google Shape;1199;g362c78a1d93_1_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2" name="Shape 1212"/>
        <p:cNvGrpSpPr/>
        <p:nvPr/>
      </p:nvGrpSpPr>
      <p:grpSpPr>
        <a:xfrm>
          <a:off x="0" y="0"/>
          <a:ext cx="0" cy="0"/>
          <a:chOff x="0" y="0"/>
          <a:chExt cx="0" cy="0"/>
        </a:xfrm>
      </p:grpSpPr>
      <p:sp>
        <p:nvSpPr>
          <p:cNvPr id="1213" name="Google Shape;1213;g36c8ac92be2_0_2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14" name="Google Shape;1214;g36c8ac92be2_0_2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5" name="Shape 1235"/>
        <p:cNvGrpSpPr/>
        <p:nvPr/>
      </p:nvGrpSpPr>
      <p:grpSpPr>
        <a:xfrm>
          <a:off x="0" y="0"/>
          <a:ext cx="0" cy="0"/>
          <a:chOff x="0" y="0"/>
          <a:chExt cx="0" cy="0"/>
        </a:xfrm>
      </p:grpSpPr>
      <p:sp>
        <p:nvSpPr>
          <p:cNvPr id="1236" name="Google Shape;1236;g36c8ac92be2_0_1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37" name="Google Shape;1237;g36c8ac92be2_0_1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5" name="Shape 1255"/>
        <p:cNvGrpSpPr/>
        <p:nvPr/>
      </p:nvGrpSpPr>
      <p:grpSpPr>
        <a:xfrm>
          <a:off x="0" y="0"/>
          <a:ext cx="0" cy="0"/>
          <a:chOff x="0" y="0"/>
          <a:chExt cx="0" cy="0"/>
        </a:xfrm>
      </p:grpSpPr>
      <p:sp>
        <p:nvSpPr>
          <p:cNvPr id="1256" name="Google Shape;1256;g36c8ac92be2_0_4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57" name="Google Shape;1257;g36c8ac92be2_0_4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5" name="Shape 1265"/>
        <p:cNvGrpSpPr/>
        <p:nvPr/>
      </p:nvGrpSpPr>
      <p:grpSpPr>
        <a:xfrm>
          <a:off x="0" y="0"/>
          <a:ext cx="0" cy="0"/>
          <a:chOff x="0" y="0"/>
          <a:chExt cx="0" cy="0"/>
        </a:xfrm>
      </p:grpSpPr>
      <p:sp>
        <p:nvSpPr>
          <p:cNvPr id="1266" name="Google Shape;1266;g36c8ac92be2_0_3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67" name="Google Shape;1267;g36c8ac92be2_0_3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1" name="Shape 1271"/>
        <p:cNvGrpSpPr/>
        <p:nvPr/>
      </p:nvGrpSpPr>
      <p:grpSpPr>
        <a:xfrm>
          <a:off x="0" y="0"/>
          <a:ext cx="0" cy="0"/>
          <a:chOff x="0" y="0"/>
          <a:chExt cx="0" cy="0"/>
        </a:xfrm>
      </p:grpSpPr>
      <p:sp>
        <p:nvSpPr>
          <p:cNvPr id="1272" name="Google Shape;1272;g36c8ac92be2_0_3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73" name="Google Shape;1273;g36c8ac92be2_0_3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6" name="Shape 1286"/>
        <p:cNvGrpSpPr/>
        <p:nvPr/>
      </p:nvGrpSpPr>
      <p:grpSpPr>
        <a:xfrm>
          <a:off x="0" y="0"/>
          <a:ext cx="0" cy="0"/>
          <a:chOff x="0" y="0"/>
          <a:chExt cx="0" cy="0"/>
        </a:xfrm>
      </p:grpSpPr>
      <p:sp>
        <p:nvSpPr>
          <p:cNvPr id="1287" name="Google Shape;1287;g36c8ac92be2_0_3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88" name="Google Shape;1288;g36c8ac92be2_0_3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4" name="Shape 1294"/>
        <p:cNvGrpSpPr/>
        <p:nvPr/>
      </p:nvGrpSpPr>
      <p:grpSpPr>
        <a:xfrm>
          <a:off x="0" y="0"/>
          <a:ext cx="0" cy="0"/>
          <a:chOff x="0" y="0"/>
          <a:chExt cx="0" cy="0"/>
        </a:xfrm>
      </p:grpSpPr>
      <p:sp>
        <p:nvSpPr>
          <p:cNvPr id="1295" name="Google Shape;1295;g36c8ac92be2_0_3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96" name="Google Shape;1296;g36c8ac92be2_0_3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 name="Shape 115"/>
        <p:cNvGrpSpPr/>
        <p:nvPr/>
      </p:nvGrpSpPr>
      <p:grpSpPr>
        <a:xfrm>
          <a:off x="0" y="0"/>
          <a:ext cx="0" cy="0"/>
          <a:chOff x="0" y="0"/>
          <a:chExt cx="0" cy="0"/>
        </a:xfrm>
      </p:grpSpPr>
      <p:sp>
        <p:nvSpPr>
          <p:cNvPr id="116" name="Google Shape;116;g36b018bf715_0_1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7" name="Google Shape;117;g36b018bf715_0_1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2" name="Shape 1302"/>
        <p:cNvGrpSpPr/>
        <p:nvPr/>
      </p:nvGrpSpPr>
      <p:grpSpPr>
        <a:xfrm>
          <a:off x="0" y="0"/>
          <a:ext cx="0" cy="0"/>
          <a:chOff x="0" y="0"/>
          <a:chExt cx="0" cy="0"/>
        </a:xfrm>
      </p:grpSpPr>
      <p:sp>
        <p:nvSpPr>
          <p:cNvPr id="1303" name="Google Shape;1303;g36c8ac92be2_0_3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04" name="Google Shape;1304;g36c8ac92be2_0_3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 name="Shape 126"/>
        <p:cNvGrpSpPr/>
        <p:nvPr/>
      </p:nvGrpSpPr>
      <p:grpSpPr>
        <a:xfrm>
          <a:off x="0" y="0"/>
          <a:ext cx="0" cy="0"/>
          <a:chOff x="0" y="0"/>
          <a:chExt cx="0" cy="0"/>
        </a:xfrm>
      </p:grpSpPr>
      <p:sp>
        <p:nvSpPr>
          <p:cNvPr id="127" name="Google Shape;127;g36b018bf715_0_1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8" name="Google Shape;128;g36b018bf715_0_1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 name="Shape 138"/>
        <p:cNvGrpSpPr/>
        <p:nvPr/>
      </p:nvGrpSpPr>
      <p:grpSpPr>
        <a:xfrm>
          <a:off x="0" y="0"/>
          <a:ext cx="0" cy="0"/>
          <a:chOff x="0" y="0"/>
          <a:chExt cx="0" cy="0"/>
        </a:xfrm>
      </p:grpSpPr>
      <p:sp>
        <p:nvSpPr>
          <p:cNvPr id="139" name="Google Shape;139;g3620669e568_0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0" name="Google Shape;140;g3620669e568_0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25"/>
            <a:ext cx="4572000" cy="51435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200"/>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Clr>
                <a:schemeClr val="dk1"/>
              </a:buClr>
              <a:buSzPts val="1800"/>
              <a:buChar char="●"/>
              <a:defRPr>
                <a:solidFill>
                  <a:schemeClr val="dk1"/>
                </a:solidFill>
              </a:defRPr>
            </a:lvl1pPr>
            <a:lvl2pPr indent="-317500" lvl="1" marL="914400">
              <a:spcBef>
                <a:spcPts val="0"/>
              </a:spcBef>
              <a:spcAft>
                <a:spcPts val="0"/>
              </a:spcAft>
              <a:buClr>
                <a:schemeClr val="dk1"/>
              </a:buClr>
              <a:buSzPts val="1400"/>
              <a:buChar char="○"/>
              <a:defRPr>
                <a:solidFill>
                  <a:schemeClr val="dk1"/>
                </a:solidFill>
              </a:defRPr>
            </a:lvl2pPr>
            <a:lvl3pPr indent="-317500" lvl="2" marL="1371600">
              <a:spcBef>
                <a:spcPts val="0"/>
              </a:spcBef>
              <a:spcAft>
                <a:spcPts val="0"/>
              </a:spcAft>
              <a:buClr>
                <a:schemeClr val="dk1"/>
              </a:buClr>
              <a:buSzPts val="1400"/>
              <a:buChar char="■"/>
              <a:defRPr>
                <a:solidFill>
                  <a:schemeClr val="dk1"/>
                </a:solidFill>
              </a:defRPr>
            </a:lvl3pPr>
            <a:lvl4pPr indent="-317500" lvl="3" marL="1828800">
              <a:spcBef>
                <a:spcPts val="0"/>
              </a:spcBef>
              <a:spcAft>
                <a:spcPts val="0"/>
              </a:spcAft>
              <a:buClr>
                <a:schemeClr val="dk1"/>
              </a:buClr>
              <a:buSzPts val="1400"/>
              <a:buChar char="●"/>
              <a:defRPr>
                <a:solidFill>
                  <a:schemeClr val="dk1"/>
                </a:solidFill>
              </a:defRPr>
            </a:lvl4pPr>
            <a:lvl5pPr indent="-317500" lvl="4" marL="2286000">
              <a:spcBef>
                <a:spcPts val="0"/>
              </a:spcBef>
              <a:spcAft>
                <a:spcPts val="0"/>
              </a:spcAft>
              <a:buClr>
                <a:schemeClr val="dk1"/>
              </a:buClr>
              <a:buSzPts val="1400"/>
              <a:buChar char="○"/>
              <a:defRPr>
                <a:solidFill>
                  <a:schemeClr val="dk1"/>
                </a:solidFill>
              </a:defRPr>
            </a:lvl5pPr>
            <a:lvl6pPr indent="-317500" lvl="5" marL="2743200">
              <a:spcBef>
                <a:spcPts val="0"/>
              </a:spcBef>
              <a:spcAft>
                <a:spcPts val="0"/>
              </a:spcAft>
              <a:buClr>
                <a:schemeClr val="dk1"/>
              </a:buClr>
              <a:buSzPts val="1400"/>
              <a:buChar char="■"/>
              <a:defRPr>
                <a:solidFill>
                  <a:schemeClr val="dk1"/>
                </a:solidFill>
              </a:defRPr>
            </a:lvl6pPr>
            <a:lvl7pPr indent="-317500" lvl="6" marL="3200400">
              <a:spcBef>
                <a:spcPts val="0"/>
              </a:spcBef>
              <a:spcAft>
                <a:spcPts val="0"/>
              </a:spcAft>
              <a:buClr>
                <a:schemeClr val="dk1"/>
              </a:buClr>
              <a:buSzPts val="1400"/>
              <a:buChar char="●"/>
              <a:defRPr>
                <a:solidFill>
                  <a:schemeClr val="dk1"/>
                </a:solidFill>
              </a:defRPr>
            </a:lvl7pPr>
            <a:lvl8pPr indent="-317500" lvl="7" marL="3657600">
              <a:spcBef>
                <a:spcPts val="0"/>
              </a:spcBef>
              <a:spcAft>
                <a:spcPts val="0"/>
              </a:spcAft>
              <a:buClr>
                <a:schemeClr val="dk1"/>
              </a:buClr>
              <a:buSzPts val="1400"/>
              <a:buChar char="○"/>
              <a:defRPr>
                <a:solidFill>
                  <a:schemeClr val="dk1"/>
                </a:solidFill>
              </a:defRPr>
            </a:lvl8pPr>
            <a:lvl9pPr indent="-317500" lvl="8" marL="4114800">
              <a:spcBef>
                <a:spcPts val="0"/>
              </a:spcBef>
              <a:spcAft>
                <a:spcPts val="0"/>
              </a:spcAft>
              <a:buClr>
                <a:schemeClr val="dk1"/>
              </a:buClr>
              <a:buSzPts val="1400"/>
              <a:buChar char="■"/>
              <a:defRPr>
                <a:solidFill>
                  <a:schemeClr val="dk1"/>
                </a:solidFill>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dark-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lt2"/>
              </a:buClr>
              <a:buSzPts val="1800"/>
              <a:buChar char="●"/>
              <a:defRPr sz="1800">
                <a:solidFill>
                  <a:schemeClr val="lt2"/>
                </a:solidFill>
              </a:defRPr>
            </a:lvl1pPr>
            <a:lvl2pPr indent="-317500" lvl="1" marL="914400">
              <a:lnSpc>
                <a:spcPct val="115000"/>
              </a:lnSpc>
              <a:spcBef>
                <a:spcPts val="0"/>
              </a:spcBef>
              <a:spcAft>
                <a:spcPts val="0"/>
              </a:spcAft>
              <a:buClr>
                <a:schemeClr val="lt2"/>
              </a:buClr>
              <a:buSzPts val="1400"/>
              <a:buChar char="○"/>
              <a:defRPr>
                <a:solidFill>
                  <a:schemeClr val="lt2"/>
                </a:solidFill>
              </a:defRPr>
            </a:lvl2pPr>
            <a:lvl3pPr indent="-317500" lvl="2" marL="1371600">
              <a:lnSpc>
                <a:spcPct val="115000"/>
              </a:lnSpc>
              <a:spcBef>
                <a:spcPts val="0"/>
              </a:spcBef>
              <a:spcAft>
                <a:spcPts val="0"/>
              </a:spcAft>
              <a:buClr>
                <a:schemeClr val="lt2"/>
              </a:buClr>
              <a:buSzPts val="1400"/>
              <a:buChar char="■"/>
              <a:defRPr>
                <a:solidFill>
                  <a:schemeClr val="lt2"/>
                </a:solidFill>
              </a:defRPr>
            </a:lvl3pPr>
            <a:lvl4pPr indent="-317500" lvl="3" marL="1828800">
              <a:lnSpc>
                <a:spcPct val="115000"/>
              </a:lnSpc>
              <a:spcBef>
                <a:spcPts val="0"/>
              </a:spcBef>
              <a:spcAft>
                <a:spcPts val="0"/>
              </a:spcAft>
              <a:buClr>
                <a:schemeClr val="lt2"/>
              </a:buClr>
              <a:buSzPts val="1400"/>
              <a:buChar char="●"/>
              <a:defRPr>
                <a:solidFill>
                  <a:schemeClr val="lt2"/>
                </a:solidFill>
              </a:defRPr>
            </a:lvl4pPr>
            <a:lvl5pPr indent="-317500" lvl="4" marL="2286000">
              <a:lnSpc>
                <a:spcPct val="115000"/>
              </a:lnSpc>
              <a:spcBef>
                <a:spcPts val="0"/>
              </a:spcBef>
              <a:spcAft>
                <a:spcPts val="0"/>
              </a:spcAft>
              <a:buClr>
                <a:schemeClr val="lt2"/>
              </a:buClr>
              <a:buSzPts val="1400"/>
              <a:buChar char="○"/>
              <a:defRPr>
                <a:solidFill>
                  <a:schemeClr val="lt2"/>
                </a:solidFill>
              </a:defRPr>
            </a:lvl5pPr>
            <a:lvl6pPr indent="-317500" lvl="5" marL="2743200">
              <a:lnSpc>
                <a:spcPct val="115000"/>
              </a:lnSpc>
              <a:spcBef>
                <a:spcPts val="0"/>
              </a:spcBef>
              <a:spcAft>
                <a:spcPts val="0"/>
              </a:spcAft>
              <a:buClr>
                <a:schemeClr val="lt2"/>
              </a:buClr>
              <a:buSzPts val="1400"/>
              <a:buChar char="■"/>
              <a:defRPr>
                <a:solidFill>
                  <a:schemeClr val="lt2"/>
                </a:solidFill>
              </a:defRPr>
            </a:lvl6pPr>
            <a:lvl7pPr indent="-317500" lvl="6" marL="3200400">
              <a:lnSpc>
                <a:spcPct val="115000"/>
              </a:lnSpc>
              <a:spcBef>
                <a:spcPts val="0"/>
              </a:spcBef>
              <a:spcAft>
                <a:spcPts val="0"/>
              </a:spcAft>
              <a:buClr>
                <a:schemeClr val="lt2"/>
              </a:buClr>
              <a:buSzPts val="1400"/>
              <a:buChar char="●"/>
              <a:defRPr>
                <a:solidFill>
                  <a:schemeClr val="lt2"/>
                </a:solidFill>
              </a:defRPr>
            </a:lvl7pPr>
            <a:lvl8pPr indent="-317500" lvl="7" marL="3657600">
              <a:lnSpc>
                <a:spcPct val="115000"/>
              </a:lnSpc>
              <a:spcBef>
                <a:spcPts val="0"/>
              </a:spcBef>
              <a:spcAft>
                <a:spcPts val="0"/>
              </a:spcAft>
              <a:buClr>
                <a:schemeClr val="lt2"/>
              </a:buClr>
              <a:buSzPts val="1400"/>
              <a:buChar char="○"/>
              <a:defRPr>
                <a:solidFill>
                  <a:schemeClr val="lt2"/>
                </a:solidFill>
              </a:defRPr>
            </a:lvl8pPr>
            <a:lvl9pPr indent="-317500" lvl="8" marL="4114800">
              <a:lnSpc>
                <a:spcPct val="115000"/>
              </a:lnSpc>
              <a:spcBef>
                <a:spcPts val="0"/>
              </a:spcBef>
              <a:spcAft>
                <a:spcPts val="0"/>
              </a:spcAft>
              <a:buClr>
                <a:schemeClr val="lt2"/>
              </a:buClr>
              <a:buSzPts val="1400"/>
              <a:buChar char="■"/>
              <a:defRPr>
                <a:solidFill>
                  <a:schemeClr val="lt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lt2"/>
                </a:solidFill>
              </a:defRPr>
            </a:lvl1pPr>
            <a:lvl2pPr lvl="1" algn="r">
              <a:buNone/>
              <a:defRPr sz="1000">
                <a:solidFill>
                  <a:schemeClr val="lt2"/>
                </a:solidFill>
              </a:defRPr>
            </a:lvl2pPr>
            <a:lvl3pPr lvl="2" algn="r">
              <a:buNone/>
              <a:defRPr sz="1000">
                <a:solidFill>
                  <a:schemeClr val="lt2"/>
                </a:solidFill>
              </a:defRPr>
            </a:lvl3pPr>
            <a:lvl4pPr lvl="3" algn="r">
              <a:buNone/>
              <a:defRPr sz="1000">
                <a:solidFill>
                  <a:schemeClr val="lt2"/>
                </a:solidFill>
              </a:defRPr>
            </a:lvl4pPr>
            <a:lvl5pPr lvl="4" algn="r">
              <a:buNone/>
              <a:defRPr sz="1000">
                <a:solidFill>
                  <a:schemeClr val="lt2"/>
                </a:solidFill>
              </a:defRPr>
            </a:lvl5pPr>
            <a:lvl6pPr lvl="5" algn="r">
              <a:buNone/>
              <a:defRPr sz="1000">
                <a:solidFill>
                  <a:schemeClr val="lt2"/>
                </a:solidFill>
              </a:defRPr>
            </a:lvl6pPr>
            <a:lvl7pPr lvl="6" algn="r">
              <a:buNone/>
              <a:defRPr sz="1000">
                <a:solidFill>
                  <a:schemeClr val="lt2"/>
                </a:solidFill>
              </a:defRPr>
            </a:lvl7pPr>
            <a:lvl8pPr lvl="7" algn="r">
              <a:buNone/>
              <a:defRPr sz="1000">
                <a:solidFill>
                  <a:schemeClr val="lt2"/>
                </a:solidFill>
              </a:defRPr>
            </a:lvl8pPr>
            <a:lvl9pPr lvl="8" algn="r">
              <a:buNone/>
              <a:defRPr sz="1000">
                <a:solidFill>
                  <a:schemeClr val="lt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xml"/><Relationship Id="rId3" Type="http://schemas.openxmlformats.org/officeDocument/2006/relationships/image" Target="../media/image1.jpg"/><Relationship Id="rId4" Type="http://schemas.openxmlformats.org/officeDocument/2006/relationships/hyperlink" Target="mailto:nityasa_mishra@tamu.edu"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0.xml"/><Relationship Id="rId3" Type="http://schemas.openxmlformats.org/officeDocument/2006/relationships/image" Target="../media/image10.pn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1.xml"/><Relationship Id="rId3" Type="http://schemas.openxmlformats.org/officeDocument/2006/relationships/image" Target="../media/image10.png"/><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2.xml"/><Relationship Id="rId3" Type="http://schemas.openxmlformats.org/officeDocument/2006/relationships/hyperlink" Target="https://arxiv.org/abs/2409.04703" TargetMode="External"/><Relationship Id="rId4" Type="http://schemas.openxmlformats.org/officeDocument/2006/relationships/hyperlink" Target="https://arxiv.org/abs/2411.11749" TargetMode="External"/><Relationship Id="rId5" Type="http://schemas.openxmlformats.org/officeDocument/2006/relationships/hyperlink" Target="https://arxiv.org/abs/2412.14991" TargetMode="External"/><Relationship Id="rId6" Type="http://schemas.openxmlformats.org/officeDocument/2006/relationships/hyperlink" Target="https://arxiv.org/abs/2409.04385"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3.xml"/><Relationship Id="rId3" Type="http://schemas.openxmlformats.org/officeDocument/2006/relationships/image" Target="../media/image13.gif"/><Relationship Id="rId4" Type="http://schemas.openxmlformats.org/officeDocument/2006/relationships/hyperlink" Target="https://inspirehep.net/literature/2824158" TargetMode="External"/><Relationship Id="rId5" Type="http://schemas.openxmlformats.org/officeDocument/2006/relationships/hyperlink" Target="https://arxiv.org/abs/2409.02003" TargetMode="External"/><Relationship Id="rId6" Type="http://schemas.openxmlformats.org/officeDocument/2006/relationships/hyperlink" Target="https://inspirehep.net/authors/1026012" TargetMode="External"/><Relationship Id="rId7" Type="http://schemas.openxmlformats.org/officeDocument/2006/relationships/hyperlink" Target="https://inspirehep.net/authors/2060066" TargetMode="External"/><Relationship Id="rId8" Type="http://schemas.openxmlformats.org/officeDocument/2006/relationships/hyperlink" Target="https://inspirehep.net/authors/1026336"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4.xml"/><Relationship Id="rId3" Type="http://schemas.openxmlformats.org/officeDocument/2006/relationships/image" Target="../media/image24.png"/><Relationship Id="rId4" Type="http://schemas.openxmlformats.org/officeDocument/2006/relationships/image" Target="../media/image14.png"/><Relationship Id="rId5" Type="http://schemas.openxmlformats.org/officeDocument/2006/relationships/image" Target="../media/image1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16.png"/><Relationship Id="rId4" Type="http://schemas.openxmlformats.org/officeDocument/2006/relationships/image" Target="../media/image17.png"/><Relationship Id="rId5" Type="http://schemas.openxmlformats.org/officeDocument/2006/relationships/image" Target="../media/image18.png"/><Relationship Id="rId6" Type="http://schemas.openxmlformats.org/officeDocument/2006/relationships/image" Target="../media/image19.png"/><Relationship Id="rId7" Type="http://schemas.openxmlformats.org/officeDocument/2006/relationships/image" Target="../media/image20.png"/><Relationship Id="rId8" Type="http://schemas.openxmlformats.org/officeDocument/2006/relationships/image" Target="../media/image21.png"/></Relationships>
</file>

<file path=ppt/slides/_rels/slide16.xml.rels><?xml version="1.0" encoding="UTF-8" standalone="yes"?><Relationships xmlns="http://schemas.openxmlformats.org/package/2006/relationships"><Relationship Id="rId10" Type="http://schemas.openxmlformats.org/officeDocument/2006/relationships/image" Target="../media/image26.png"/><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22.png"/><Relationship Id="rId4" Type="http://schemas.openxmlformats.org/officeDocument/2006/relationships/hyperlink" Target="https://arxiv.org/abs/2409.02003" TargetMode="External"/><Relationship Id="rId9" Type="http://schemas.openxmlformats.org/officeDocument/2006/relationships/image" Target="../media/image25.png"/><Relationship Id="rId5" Type="http://schemas.openxmlformats.org/officeDocument/2006/relationships/hyperlink" Target="https://inspirehep.net/authors/1026012" TargetMode="External"/><Relationship Id="rId6" Type="http://schemas.openxmlformats.org/officeDocument/2006/relationships/hyperlink" Target="https://inspirehep.net/authors/2060066" TargetMode="External"/><Relationship Id="rId7" Type="http://schemas.openxmlformats.org/officeDocument/2006/relationships/hyperlink" Target="https://inspirehep.net/authors/1026336" TargetMode="External"/><Relationship Id="rId8" Type="http://schemas.openxmlformats.org/officeDocument/2006/relationships/image" Target="../media/image2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7.xml"/><Relationship Id="rId3" Type="http://schemas.openxmlformats.org/officeDocument/2006/relationships/image" Target="../media/image2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8.xml"/><Relationship Id="rId3" Type="http://schemas.openxmlformats.org/officeDocument/2006/relationships/image" Target="../media/image13.gif"/><Relationship Id="rId4" Type="http://schemas.openxmlformats.org/officeDocument/2006/relationships/hyperlink" Target="https://arxiv.org/abs/2409.02003" TargetMode="External"/><Relationship Id="rId5" Type="http://schemas.openxmlformats.org/officeDocument/2006/relationships/hyperlink" Target="https://inspirehep.net/authors/2060066" TargetMode="External"/><Relationship Id="rId6" Type="http://schemas.openxmlformats.org/officeDocument/2006/relationships/hyperlink" Target="https://inspirehep.net/authors/1026336" TargetMode="External"/><Relationship Id="rId7" Type="http://schemas.openxmlformats.org/officeDocument/2006/relationships/image" Target="../media/image28.png"/><Relationship Id="rId8" Type="http://schemas.openxmlformats.org/officeDocument/2006/relationships/image" Target="../media/image2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9.xml"/><Relationship Id="rId3" Type="http://schemas.openxmlformats.org/officeDocument/2006/relationships/image" Target="../media/image30.png"/><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11" Type="http://schemas.openxmlformats.org/officeDocument/2006/relationships/hyperlink" Target="https://arxiv.org/search/hep-ph?searchtype=author&amp;query=Sierra%2C+D+A" TargetMode="External"/><Relationship Id="rId10" Type="http://schemas.openxmlformats.org/officeDocument/2006/relationships/hyperlink" Target="https://arxiv.org/abs/1910.12437" TargetMode="External"/><Relationship Id="rId13" Type="http://schemas.openxmlformats.org/officeDocument/2006/relationships/hyperlink" Target="https://arxiv.org/search/hep-ph?searchtype=author&amp;query=Liao%2C+S" TargetMode="External"/><Relationship Id="rId12" Type="http://schemas.openxmlformats.org/officeDocument/2006/relationships/hyperlink" Target="https://arxiv.org/search/hep-ph?searchtype=author&amp;query=Dutta%2C+B" TargetMode="External"/><Relationship Id="rId1" Type="http://schemas.openxmlformats.org/officeDocument/2006/relationships/slideLayout" Target="../slideLayouts/slideLayout11.xml"/><Relationship Id="rId2" Type="http://schemas.openxmlformats.org/officeDocument/2006/relationships/notesSlide" Target="../notesSlides/notesSlide2.xml"/><Relationship Id="rId3" Type="http://schemas.openxmlformats.org/officeDocument/2006/relationships/image" Target="../media/image2.png"/><Relationship Id="rId4" Type="http://schemas.openxmlformats.org/officeDocument/2006/relationships/hyperlink" Target="https://arxiv.org/search/hep-ph?searchtype=author&amp;query=O%27Hare%2C+C+A+J" TargetMode="External"/><Relationship Id="rId9" Type="http://schemas.openxmlformats.org/officeDocument/2006/relationships/hyperlink" Target="https://arxiv.org/search/hep-ph?searchtype=author&amp;query=Vincent%2C+A+C" TargetMode="External"/><Relationship Id="rId14" Type="http://schemas.openxmlformats.org/officeDocument/2006/relationships/hyperlink" Target="https://arxiv.org/search/hep-ph?searchtype=author&amp;query=Strigari%2C+L+E" TargetMode="External"/><Relationship Id="rId5" Type="http://schemas.openxmlformats.org/officeDocument/2006/relationships/hyperlink" Target="https://arxiv.org/abs/1712.06522" TargetMode="External"/><Relationship Id="rId6" Type="http://schemas.openxmlformats.org/officeDocument/2006/relationships/hyperlink" Target="https://arxiv.org/search/hep-ph?searchtype=author&amp;query=Cerdeno%2C+D+G" TargetMode="External"/><Relationship Id="rId7" Type="http://schemas.openxmlformats.org/officeDocument/2006/relationships/hyperlink" Target="https://arxiv.org/search/hep-ph?searchtype=author&amp;query=Davis%2C+J+H" TargetMode="External"/><Relationship Id="rId8" Type="http://schemas.openxmlformats.org/officeDocument/2006/relationships/hyperlink" Target="https://arxiv.org/search/hep-ph?searchtype=author&amp;query=Fairbairn%2C+M"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0.xml"/><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1.xml"/><Relationship Id="rId3" Type="http://schemas.openxmlformats.org/officeDocument/2006/relationships/image" Target="../media/image10.png"/><Relationship Id="rId4" Type="http://schemas.openxmlformats.org/officeDocument/2006/relationships/image" Target="../media/image1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2.xml"/><Relationship Id="rId3" Type="http://schemas.openxmlformats.org/officeDocument/2006/relationships/image" Target="../media/image35.png"/><Relationship Id="rId4" Type="http://schemas.openxmlformats.org/officeDocument/2006/relationships/image" Target="../media/image3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3.xml"/><Relationship Id="rId3" Type="http://schemas.openxmlformats.org/officeDocument/2006/relationships/image" Target="../media/image13.gif"/><Relationship Id="rId4" Type="http://schemas.openxmlformats.org/officeDocument/2006/relationships/hyperlink" Target="https://arxiv.org/abs/2506.09322"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5.xml"/><Relationship Id="rId3" Type="http://schemas.openxmlformats.org/officeDocument/2006/relationships/image" Target="../media/image38.png"/><Relationship Id="rId4" Type="http://schemas.openxmlformats.org/officeDocument/2006/relationships/image" Target="../media/image39.png"/><Relationship Id="rId5" Type="http://schemas.openxmlformats.org/officeDocument/2006/relationships/image" Target="../media/image17.png"/><Relationship Id="rId6" Type="http://schemas.openxmlformats.org/officeDocument/2006/relationships/image" Target="../media/image1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6.xml"/><Relationship Id="rId3" Type="http://schemas.openxmlformats.org/officeDocument/2006/relationships/image" Target="../media/image42.png"/><Relationship Id="rId4" Type="http://schemas.openxmlformats.org/officeDocument/2006/relationships/hyperlink" Target="https://arxiv.org/search/hep-ph?searchtype=author&amp;query=Coloma,+P" TargetMode="External"/><Relationship Id="rId5" Type="http://schemas.openxmlformats.org/officeDocument/2006/relationships/hyperlink" Target="https://arxiv.org/abs/2204.03011" TargetMode="Externa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7.xml"/><Relationship Id="rId3" Type="http://schemas.openxmlformats.org/officeDocument/2006/relationships/image" Target="../media/image43.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9.xml"/><Relationship Id="rId3" Type="http://schemas.openxmlformats.org/officeDocument/2006/relationships/image" Target="../media/image45.png"/><Relationship Id="rId4" Type="http://schemas.openxmlformats.org/officeDocument/2006/relationships/hyperlink" Target="https://arxiv.org/search/hep-ph?searchtype=author&amp;query=Coloma,+P" TargetMode="External"/><Relationship Id="rId5" Type="http://schemas.openxmlformats.org/officeDocument/2006/relationships/hyperlink" Target="https://arxiv.org/abs/2204.03011" TargetMode="External"/><Relationship Id="rId6" Type="http://schemas.openxmlformats.org/officeDocument/2006/relationships/image" Target="../media/image4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3.jpg"/><Relationship Id="rId4" Type="http://schemas.openxmlformats.org/officeDocument/2006/relationships/image" Target="../media/image4.png"/><Relationship Id="rId5" Type="http://schemas.openxmlformats.org/officeDocument/2006/relationships/image" Target="../media/image5.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1.xml"/><Relationship Id="rId3" Type="http://schemas.openxmlformats.org/officeDocument/2006/relationships/image" Target="../media/image46.png"/><Relationship Id="rId4" Type="http://schemas.openxmlformats.org/officeDocument/2006/relationships/hyperlink" Target="https://arxiv.org/abs/2409.02003" TargetMode="External"/><Relationship Id="rId5" Type="http://schemas.openxmlformats.org/officeDocument/2006/relationships/hyperlink" Target="https://inspirehep.net/authors/1026012" TargetMode="External"/><Relationship Id="rId6" Type="http://schemas.openxmlformats.org/officeDocument/2006/relationships/hyperlink" Target="https://inspirehep.net/authors/2060066" TargetMode="External"/><Relationship Id="rId7" Type="http://schemas.openxmlformats.org/officeDocument/2006/relationships/hyperlink" Target="https://inspirehep.net/authors/1026336" TargetMode="Externa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2.xml"/><Relationship Id="rId3" Type="http://schemas.openxmlformats.org/officeDocument/2006/relationships/image" Target="../media/image10.png"/><Relationship Id="rId4" Type="http://schemas.openxmlformats.org/officeDocument/2006/relationships/image" Target="../media/image1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3.xml"/><Relationship Id="rId3" Type="http://schemas.openxmlformats.org/officeDocument/2006/relationships/image" Target="../media/image10.png"/><Relationship Id="rId4" Type="http://schemas.openxmlformats.org/officeDocument/2006/relationships/image" Target="../media/image12.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4.xml"/><Relationship Id="rId3" Type="http://schemas.openxmlformats.org/officeDocument/2006/relationships/image" Target="../media/image13.gif"/><Relationship Id="rId4" Type="http://schemas.openxmlformats.org/officeDocument/2006/relationships/hyperlink" Target="https://arxiv.org/abs/2305.17827" TargetMode="External"/><Relationship Id="rId5" Type="http://schemas.openxmlformats.org/officeDocument/2006/relationships/hyperlink" Target="https://doi.org/10.1103/PhysRevD.108.063023" TargetMode="External"/><Relationship Id="rId6" Type="http://schemas.openxmlformats.org/officeDocument/2006/relationships/image" Target="../media/image47.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5.xml"/><Relationship Id="rId3" Type="http://schemas.openxmlformats.org/officeDocument/2006/relationships/image" Target="../media/image48.png"/><Relationship Id="rId4" Type="http://schemas.openxmlformats.org/officeDocument/2006/relationships/image" Target="../media/image49.png"/><Relationship Id="rId5" Type="http://schemas.openxmlformats.org/officeDocument/2006/relationships/image" Target="../media/image52.png"/><Relationship Id="rId6" Type="http://schemas.openxmlformats.org/officeDocument/2006/relationships/image" Target="../media/image51.png"/><Relationship Id="rId7" Type="http://schemas.openxmlformats.org/officeDocument/2006/relationships/image" Target="../media/image53.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6.xml"/><Relationship Id="rId3" Type="http://schemas.openxmlformats.org/officeDocument/2006/relationships/image" Target="../media/image54.png"/><Relationship Id="rId4" Type="http://schemas.openxmlformats.org/officeDocument/2006/relationships/image" Target="../media/image57.png"/><Relationship Id="rId5" Type="http://schemas.openxmlformats.org/officeDocument/2006/relationships/image" Target="../media/image56.png"/><Relationship Id="rId6" Type="http://schemas.openxmlformats.org/officeDocument/2006/relationships/image" Target="../media/image58.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4.png"/><Relationship Id="rId4" Type="http://schemas.openxmlformats.org/officeDocument/2006/relationships/image" Target="../media/image5.jpg"/><Relationship Id="rId5" Type="http://schemas.openxmlformats.org/officeDocument/2006/relationships/image" Target="../media/image6.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2.xml"/><Relationship Id="rId3" Type="http://schemas.openxmlformats.org/officeDocument/2006/relationships/image" Target="../media/image59.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3.xml"/><Relationship Id="rId3" Type="http://schemas.openxmlformats.org/officeDocument/2006/relationships/image" Target="../media/image61.png"/><Relationship Id="rId4" Type="http://schemas.openxmlformats.org/officeDocument/2006/relationships/image" Target="../media/image60.png"/><Relationship Id="rId5" Type="http://schemas.openxmlformats.org/officeDocument/2006/relationships/image" Target="../media/image63.png"/><Relationship Id="rId6" Type="http://schemas.openxmlformats.org/officeDocument/2006/relationships/image" Target="../media/image62.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4.xml"/><Relationship Id="rId3" Type="http://schemas.openxmlformats.org/officeDocument/2006/relationships/image" Target="../media/image64.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5.xml"/><Relationship Id="rId3" Type="http://schemas.openxmlformats.org/officeDocument/2006/relationships/image" Target="../media/image65.png"/><Relationship Id="rId4" Type="http://schemas.openxmlformats.org/officeDocument/2006/relationships/image" Target="../media/image48.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6.xml"/><Relationship Id="rId3" Type="http://schemas.openxmlformats.org/officeDocument/2006/relationships/image" Target="../media/image66.png"/><Relationship Id="rId4" Type="http://schemas.openxmlformats.org/officeDocument/2006/relationships/image" Target="../media/image47.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7.xml"/><Relationship Id="rId3" Type="http://schemas.openxmlformats.org/officeDocument/2006/relationships/image" Target="../media/image49.png"/><Relationship Id="rId4" Type="http://schemas.openxmlformats.org/officeDocument/2006/relationships/image" Target="../media/image48.png"/><Relationship Id="rId5" Type="http://schemas.openxmlformats.org/officeDocument/2006/relationships/image" Target="../media/image67.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8.xml"/><Relationship Id="rId3" Type="http://schemas.openxmlformats.org/officeDocument/2006/relationships/image" Target="../media/image49.png"/><Relationship Id="rId4" Type="http://schemas.openxmlformats.org/officeDocument/2006/relationships/image" Target="../media/image48.png"/><Relationship Id="rId5" Type="http://schemas.openxmlformats.org/officeDocument/2006/relationships/image" Target="../media/image67.png"/><Relationship Id="rId6" Type="http://schemas.openxmlformats.org/officeDocument/2006/relationships/image" Target="../media/image68.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9.xml"/><Relationship Id="rId3" Type="http://schemas.openxmlformats.org/officeDocument/2006/relationships/image" Target="../media/image69.png"/><Relationship Id="rId4" Type="http://schemas.openxmlformats.org/officeDocument/2006/relationships/image" Target="../media/image70.png"/><Relationship Id="rId5" Type="http://schemas.openxmlformats.org/officeDocument/2006/relationships/image" Target="../media/image71.png"/><Relationship Id="rId6" Type="http://schemas.openxmlformats.org/officeDocument/2006/relationships/image" Target="../media/image7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xml"/><Relationship Id="rId3" Type="http://schemas.openxmlformats.org/officeDocument/2006/relationships/image" Target="../media/image7.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0.xml"/><Relationship Id="rId3" Type="http://schemas.openxmlformats.org/officeDocument/2006/relationships/image" Target="../media/image69.png"/><Relationship Id="rId4" Type="http://schemas.openxmlformats.org/officeDocument/2006/relationships/image" Target="../media/image70.png"/><Relationship Id="rId5" Type="http://schemas.openxmlformats.org/officeDocument/2006/relationships/image" Target="../media/image72.png"/><Relationship Id="rId6" Type="http://schemas.openxmlformats.org/officeDocument/2006/relationships/image" Target="../media/image71.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1.xml"/><Relationship Id="rId3" Type="http://schemas.openxmlformats.org/officeDocument/2006/relationships/image" Target="../media/image73.png"/><Relationship Id="rId4" Type="http://schemas.openxmlformats.org/officeDocument/2006/relationships/image" Target="../media/image52.png"/><Relationship Id="rId5" Type="http://schemas.openxmlformats.org/officeDocument/2006/relationships/image" Target="../media/image74.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2.xml"/><Relationship Id="rId3" Type="http://schemas.openxmlformats.org/officeDocument/2006/relationships/image" Target="../media/image75.png"/><Relationship Id="rId4" Type="http://schemas.openxmlformats.org/officeDocument/2006/relationships/image" Target="../media/image51.png"/><Relationship Id="rId5" Type="http://schemas.openxmlformats.org/officeDocument/2006/relationships/image" Target="../media/image76.png"/><Relationship Id="rId6" Type="http://schemas.openxmlformats.org/officeDocument/2006/relationships/image" Target="../media/image52.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53.xml"/><Relationship Id="rId3" Type="http://schemas.openxmlformats.org/officeDocument/2006/relationships/hyperlink" Target="https://arxiv.org/search/hep-ph?searchtype=author&amp;query=Brdar%2C+V" TargetMode="External"/><Relationship Id="rId4" Type="http://schemas.openxmlformats.org/officeDocument/2006/relationships/hyperlink" Target="https://arxiv.org/search/hep-ph?searchtype=author&amp;query=Xu%2C+X" TargetMode="Externa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4.xml"/><Relationship Id="rId3" Type="http://schemas.openxmlformats.org/officeDocument/2006/relationships/image" Target="../media/image77.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5.xml"/><Relationship Id="rId3" Type="http://schemas.openxmlformats.org/officeDocument/2006/relationships/image" Target="../media/image79.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6.xml"/><Relationship Id="rId3" Type="http://schemas.openxmlformats.org/officeDocument/2006/relationships/image" Target="../media/image78.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7.xml"/><Relationship Id="rId3" Type="http://schemas.openxmlformats.org/officeDocument/2006/relationships/image" Target="../media/image80.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8.xml"/><Relationship Id="rId3" Type="http://schemas.openxmlformats.org/officeDocument/2006/relationships/image" Target="../media/image81.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9.xml"/><Relationship Id="rId3" Type="http://schemas.openxmlformats.org/officeDocument/2006/relationships/image" Target="../media/image8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xml"/><Relationship Id="rId3" Type="http://schemas.openxmlformats.org/officeDocument/2006/relationships/image" Target="../media/image7.jpg"/><Relationship Id="rId4" Type="http://schemas.openxmlformats.org/officeDocument/2006/relationships/image" Target="../media/image8.gif"/></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0.xml"/><Relationship Id="rId3" Type="http://schemas.openxmlformats.org/officeDocument/2006/relationships/image" Target="../media/image54.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1.xml"/><Relationship Id="rId3" Type="http://schemas.openxmlformats.org/officeDocument/2006/relationships/image" Target="../media/image85.jp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2.xml"/><Relationship Id="rId3" Type="http://schemas.openxmlformats.org/officeDocument/2006/relationships/image" Target="../media/image84.png"/><Relationship Id="rId4" Type="http://schemas.openxmlformats.org/officeDocument/2006/relationships/image" Target="../media/image86.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3.xml"/><Relationship Id="rId3" Type="http://schemas.openxmlformats.org/officeDocument/2006/relationships/image" Target="../media/image87.png"/><Relationship Id="rId4" Type="http://schemas.openxmlformats.org/officeDocument/2006/relationships/image" Target="../media/image89.png"/><Relationship Id="rId9" Type="http://schemas.openxmlformats.org/officeDocument/2006/relationships/image" Target="../media/image93.png"/><Relationship Id="rId5" Type="http://schemas.openxmlformats.org/officeDocument/2006/relationships/image" Target="../media/image88.png"/><Relationship Id="rId6" Type="http://schemas.openxmlformats.org/officeDocument/2006/relationships/image" Target="../media/image91.png"/><Relationship Id="rId7" Type="http://schemas.openxmlformats.org/officeDocument/2006/relationships/image" Target="../media/image90.png"/><Relationship Id="rId8" Type="http://schemas.openxmlformats.org/officeDocument/2006/relationships/image" Target="../media/image92.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4.xml"/><Relationship Id="rId3" Type="http://schemas.openxmlformats.org/officeDocument/2006/relationships/image" Target="../media/image94.png"/><Relationship Id="rId4" Type="http://schemas.openxmlformats.org/officeDocument/2006/relationships/image" Target="../media/image95.png"/><Relationship Id="rId5" Type="http://schemas.openxmlformats.org/officeDocument/2006/relationships/image" Target="../media/image96.png"/><Relationship Id="rId6" Type="http://schemas.openxmlformats.org/officeDocument/2006/relationships/image" Target="../media/image100.png"/><Relationship Id="rId7" Type="http://schemas.openxmlformats.org/officeDocument/2006/relationships/image" Target="../media/image101.png"/><Relationship Id="rId8" Type="http://schemas.openxmlformats.org/officeDocument/2006/relationships/image" Target="../media/image98.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5.xml"/><Relationship Id="rId3" Type="http://schemas.openxmlformats.org/officeDocument/2006/relationships/image" Target="../media/image23.png"/><Relationship Id="rId4" Type="http://schemas.openxmlformats.org/officeDocument/2006/relationships/image" Target="../media/image99.png"/><Relationship Id="rId5" Type="http://schemas.openxmlformats.org/officeDocument/2006/relationships/image" Target="../media/image110.jp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6.xml"/><Relationship Id="rId3" Type="http://schemas.openxmlformats.org/officeDocument/2006/relationships/image" Target="../media/image103.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7.xml"/><Relationship Id="rId3" Type="http://schemas.openxmlformats.org/officeDocument/2006/relationships/image" Target="../media/image104.png"/><Relationship Id="rId4" Type="http://schemas.openxmlformats.org/officeDocument/2006/relationships/image" Target="../media/image105.png"/><Relationship Id="rId5" Type="http://schemas.openxmlformats.org/officeDocument/2006/relationships/image" Target="../media/image43.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8.xml"/><Relationship Id="rId3" Type="http://schemas.openxmlformats.org/officeDocument/2006/relationships/image" Target="../media/image43.png"/><Relationship Id="rId4" Type="http://schemas.openxmlformats.org/officeDocument/2006/relationships/image" Target="../media/image108.jp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9.xml"/><Relationship Id="rId3" Type="http://schemas.openxmlformats.org/officeDocument/2006/relationships/image" Target="../media/image45.png"/><Relationship Id="rId4" Type="http://schemas.openxmlformats.org/officeDocument/2006/relationships/image" Target="../media/image10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xml"/><Relationship Id="rId3" Type="http://schemas.openxmlformats.org/officeDocument/2006/relationships/image" Target="../media/image7.jpg"/><Relationship Id="rId4" Type="http://schemas.openxmlformats.org/officeDocument/2006/relationships/image" Target="../media/image8.gif"/><Relationship Id="rId5" Type="http://schemas.openxmlformats.org/officeDocument/2006/relationships/image" Target="../media/image9.gif"/></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0.xml"/><Relationship Id="rId3" Type="http://schemas.openxmlformats.org/officeDocument/2006/relationships/image" Target="../media/image10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8.xml"/><Relationship Id="rId3" Type="http://schemas.openxmlformats.org/officeDocument/2006/relationships/image" Target="../media/image7.jpg"/><Relationship Id="rId4" Type="http://schemas.openxmlformats.org/officeDocument/2006/relationships/image" Target="../media/image8.gif"/><Relationship Id="rId5" Type="http://schemas.openxmlformats.org/officeDocument/2006/relationships/image" Target="../media/image9.gi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9.xml"/><Relationship Id="rId3" Type="http://schemas.openxmlformats.org/officeDocument/2006/relationships/image" Target="../media/image10.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3" name="Shape 53"/>
        <p:cNvGrpSpPr/>
        <p:nvPr/>
      </p:nvGrpSpPr>
      <p:grpSpPr>
        <a:xfrm>
          <a:off x="0" y="0"/>
          <a:ext cx="0" cy="0"/>
          <a:chOff x="0" y="0"/>
          <a:chExt cx="0" cy="0"/>
        </a:xfrm>
      </p:grpSpPr>
      <p:sp>
        <p:nvSpPr>
          <p:cNvPr id="54" name="Google Shape;54;p13"/>
          <p:cNvSpPr txBox="1"/>
          <p:nvPr/>
        </p:nvSpPr>
        <p:spPr>
          <a:xfrm>
            <a:off x="290875" y="412675"/>
            <a:ext cx="3650700" cy="2678100"/>
          </a:xfrm>
          <a:prstGeom prst="rect">
            <a:avLst/>
          </a:prstGeom>
          <a:noFill/>
          <a:ln cap="flat" cmpd="sng" w="28575">
            <a:solidFill>
              <a:schemeClr val="accent4"/>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b="1" lang="en" sz="3000">
                <a:solidFill>
                  <a:schemeClr val="accent2"/>
                </a:solidFill>
              </a:rPr>
              <a:t>THE SUN SHINES ON EVERYTHING:</a:t>
            </a:r>
            <a:endParaRPr b="1" sz="3000">
              <a:solidFill>
                <a:schemeClr val="accent2"/>
              </a:solidFill>
            </a:endParaRPr>
          </a:p>
          <a:p>
            <a:pPr indent="0" lvl="0" marL="0" rtl="0" algn="l">
              <a:lnSpc>
                <a:spcPct val="40000"/>
              </a:lnSpc>
              <a:spcBef>
                <a:spcPts val="0"/>
              </a:spcBef>
              <a:spcAft>
                <a:spcPts val="0"/>
              </a:spcAft>
              <a:buNone/>
            </a:pPr>
            <a:r>
              <a:t/>
            </a:r>
            <a:endParaRPr b="1" sz="3000">
              <a:solidFill>
                <a:schemeClr val="accent2"/>
              </a:solidFill>
            </a:endParaRPr>
          </a:p>
          <a:p>
            <a:pPr indent="0" lvl="0" marL="0" rtl="0" algn="l">
              <a:spcBef>
                <a:spcPts val="0"/>
              </a:spcBef>
              <a:spcAft>
                <a:spcPts val="0"/>
              </a:spcAft>
              <a:buNone/>
            </a:pPr>
            <a:r>
              <a:rPr b="1" lang="en" sz="3000">
                <a:solidFill>
                  <a:schemeClr val="accent2"/>
                </a:solidFill>
              </a:rPr>
              <a:t>Probing Solar Neutrinos at Dark Matter Detectors </a:t>
            </a:r>
            <a:endParaRPr b="1" sz="3000">
              <a:solidFill>
                <a:schemeClr val="accent2"/>
              </a:solidFill>
            </a:endParaRPr>
          </a:p>
        </p:txBody>
      </p:sp>
      <p:sp>
        <p:nvSpPr>
          <p:cNvPr id="55" name="Google Shape;55;p13"/>
          <p:cNvSpPr txBox="1"/>
          <p:nvPr/>
        </p:nvSpPr>
        <p:spPr>
          <a:xfrm>
            <a:off x="511925" y="3305875"/>
            <a:ext cx="3141900" cy="955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lt2"/>
                </a:solidFill>
              </a:rPr>
              <a:t>Nityasa Mishra.</a:t>
            </a:r>
            <a:endParaRPr sz="1800">
              <a:solidFill>
                <a:schemeClr val="lt2"/>
              </a:solidFill>
            </a:endParaRPr>
          </a:p>
          <a:p>
            <a:pPr indent="0" lvl="0" marL="0" rtl="0" algn="l">
              <a:spcBef>
                <a:spcPts val="0"/>
              </a:spcBef>
              <a:spcAft>
                <a:spcPts val="0"/>
              </a:spcAft>
              <a:buNone/>
            </a:pPr>
            <a:r>
              <a:t/>
            </a:r>
            <a:endParaRPr sz="1800">
              <a:solidFill>
                <a:schemeClr val="lt2"/>
              </a:solidFill>
            </a:endParaRPr>
          </a:p>
        </p:txBody>
      </p:sp>
      <p:sp>
        <p:nvSpPr>
          <p:cNvPr id="56" name="Google Shape;56;p13"/>
          <p:cNvSpPr txBox="1"/>
          <p:nvPr/>
        </p:nvSpPr>
        <p:spPr>
          <a:xfrm>
            <a:off x="6966275" y="4451075"/>
            <a:ext cx="3141900" cy="488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u="sng">
                <a:solidFill>
                  <a:schemeClr val="lt2"/>
                </a:solidFill>
                <a:hlinkClick r:id="rId4">
                  <a:extLst>
                    <a:ext uri="{A12FA001-AC4F-418D-AE19-62706E023703}">
                      <ahyp:hlinkClr val="tx"/>
                    </a:ext>
                  </a:extLst>
                </a:hlinkClick>
              </a:rPr>
              <a:t>nityasa_mishra@tamu.edu</a:t>
            </a:r>
            <a:endParaRPr sz="1200">
              <a:solidFill>
                <a:schemeClr val="lt2"/>
              </a:solidFill>
            </a:endParaRPr>
          </a:p>
          <a:p>
            <a:pPr indent="0" lvl="0" marL="0" rtl="0" algn="l">
              <a:spcBef>
                <a:spcPts val="0"/>
              </a:spcBef>
              <a:spcAft>
                <a:spcPts val="0"/>
              </a:spcAft>
              <a:buNone/>
            </a:pPr>
            <a:r>
              <a:rPr lang="en" sz="1200">
                <a:solidFill>
                  <a:schemeClr val="lt2"/>
                </a:solidFill>
              </a:rPr>
              <a:t>Texas A&amp;M University</a:t>
            </a:r>
            <a:endParaRPr sz="1200">
              <a:solidFill>
                <a:schemeClr val="lt2"/>
              </a:solidFill>
            </a:endParaRPr>
          </a:p>
        </p:txBody>
      </p:sp>
      <p:sp>
        <p:nvSpPr>
          <p:cNvPr id="57" name="Google Shape;57;p1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5" name="Shape 205"/>
        <p:cNvGrpSpPr/>
        <p:nvPr/>
      </p:nvGrpSpPr>
      <p:grpSpPr>
        <a:xfrm>
          <a:off x="0" y="0"/>
          <a:ext cx="0" cy="0"/>
          <a:chOff x="0" y="0"/>
          <a:chExt cx="0" cy="0"/>
        </a:xfrm>
      </p:grpSpPr>
      <p:sp>
        <p:nvSpPr>
          <p:cNvPr id="206" name="Google Shape;206;p2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grpSp>
        <p:nvGrpSpPr>
          <p:cNvPr id="207" name="Google Shape;207;p22"/>
          <p:cNvGrpSpPr/>
          <p:nvPr/>
        </p:nvGrpSpPr>
        <p:grpSpPr>
          <a:xfrm>
            <a:off x="1433019" y="1481703"/>
            <a:ext cx="2064497" cy="2064497"/>
            <a:chOff x="3664038" y="1663782"/>
            <a:chExt cx="1815900" cy="1815900"/>
          </a:xfrm>
        </p:grpSpPr>
        <p:sp>
          <p:nvSpPr>
            <p:cNvPr id="208" name="Google Shape;208;p22"/>
            <p:cNvSpPr/>
            <p:nvPr/>
          </p:nvSpPr>
          <p:spPr>
            <a:xfrm>
              <a:off x="3664038" y="1663782"/>
              <a:ext cx="1815900" cy="1815900"/>
            </a:xfrm>
            <a:prstGeom prst="ellipse">
              <a:avLst/>
            </a:prstGeom>
            <a:solidFill>
              <a:srgbClr val="1B786F"/>
            </a:solidFill>
            <a:ln>
              <a:noFill/>
            </a:ln>
            <a:effectLst>
              <a:outerShdw blurRad="228600" rotWithShape="0" algn="tl" dir="5400000" dist="50800">
                <a:srgbClr val="000000">
                  <a:alpha val="549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 name="Google Shape;209;p22"/>
            <p:cNvSpPr txBox="1"/>
            <p:nvPr/>
          </p:nvSpPr>
          <p:spPr>
            <a:xfrm>
              <a:off x="3899988" y="2158482"/>
              <a:ext cx="1344000" cy="8265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lang="en">
                  <a:solidFill>
                    <a:srgbClr val="FFFFFF"/>
                  </a:solidFill>
                  <a:latin typeface="Roboto"/>
                  <a:ea typeface="Roboto"/>
                  <a:cs typeface="Roboto"/>
                  <a:sym typeface="Roboto"/>
                </a:rPr>
                <a:t>Lorem ipsum congue</a:t>
              </a:r>
              <a:endParaRPr b="1">
                <a:solidFill>
                  <a:srgbClr val="FFFFFF"/>
                </a:solidFill>
                <a:latin typeface="Roboto"/>
                <a:ea typeface="Roboto"/>
                <a:cs typeface="Roboto"/>
                <a:sym typeface="Roboto"/>
              </a:endParaRPr>
            </a:p>
          </p:txBody>
        </p:sp>
      </p:grpSp>
      <p:grpSp>
        <p:nvGrpSpPr>
          <p:cNvPr id="210" name="Google Shape;210;p22"/>
          <p:cNvGrpSpPr/>
          <p:nvPr/>
        </p:nvGrpSpPr>
        <p:grpSpPr>
          <a:xfrm>
            <a:off x="1862773" y="97018"/>
            <a:ext cx="1214891" cy="1214891"/>
            <a:chOff x="2859873" y="853971"/>
            <a:chExt cx="1068600" cy="1068600"/>
          </a:xfrm>
        </p:grpSpPr>
        <p:sp>
          <p:nvSpPr>
            <p:cNvPr id="211" name="Google Shape;211;p22"/>
            <p:cNvSpPr/>
            <p:nvPr/>
          </p:nvSpPr>
          <p:spPr>
            <a:xfrm>
              <a:off x="2859873" y="853971"/>
              <a:ext cx="1068600" cy="1068600"/>
            </a:xfrm>
            <a:prstGeom prst="ellipse">
              <a:avLst/>
            </a:prstGeom>
            <a:solidFill>
              <a:srgbClr val="155B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 name="Google Shape;212;p22"/>
            <p:cNvSpPr txBox="1"/>
            <p:nvPr/>
          </p:nvSpPr>
          <p:spPr>
            <a:xfrm>
              <a:off x="3012800" y="1022197"/>
              <a:ext cx="762600" cy="7323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800">
                  <a:solidFill>
                    <a:srgbClr val="FFFFFF"/>
                  </a:solidFill>
                  <a:latin typeface="Roboto"/>
                  <a:ea typeface="Roboto"/>
                  <a:cs typeface="Roboto"/>
                  <a:sym typeface="Roboto"/>
                </a:rPr>
                <a:t>Lorem ipsum </a:t>
              </a:r>
              <a:endParaRPr sz="800">
                <a:solidFill>
                  <a:srgbClr val="FFFFFF"/>
                </a:solidFill>
                <a:latin typeface="Roboto"/>
                <a:ea typeface="Roboto"/>
                <a:cs typeface="Roboto"/>
                <a:sym typeface="Roboto"/>
              </a:endParaRPr>
            </a:p>
          </p:txBody>
        </p:sp>
      </p:grpSp>
      <p:grpSp>
        <p:nvGrpSpPr>
          <p:cNvPr id="213" name="Google Shape;213;p22"/>
          <p:cNvGrpSpPr/>
          <p:nvPr/>
        </p:nvGrpSpPr>
        <p:grpSpPr>
          <a:xfrm>
            <a:off x="567213" y="615897"/>
            <a:ext cx="3796109" cy="3796109"/>
            <a:chOff x="2902488" y="902232"/>
            <a:chExt cx="3339000" cy="3339000"/>
          </a:xfrm>
        </p:grpSpPr>
        <p:sp>
          <p:nvSpPr>
            <p:cNvPr id="214" name="Google Shape;214;p22"/>
            <p:cNvSpPr/>
            <p:nvPr/>
          </p:nvSpPr>
          <p:spPr>
            <a:xfrm rot="-5400000">
              <a:off x="2902488" y="902232"/>
              <a:ext cx="3339000" cy="3339000"/>
            </a:xfrm>
            <a:prstGeom prst="ellipse">
              <a:avLst/>
            </a:prstGeom>
            <a:noFill/>
            <a:ln cap="flat" cmpd="sng" w="19050">
              <a:solidFill>
                <a:srgbClr val="134F5C"/>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 name="Google Shape;215;p22"/>
            <p:cNvSpPr/>
            <p:nvPr/>
          </p:nvSpPr>
          <p:spPr>
            <a:xfrm>
              <a:off x="3123738" y="1123632"/>
              <a:ext cx="2896500" cy="2896200"/>
            </a:xfrm>
            <a:prstGeom prst="pie">
              <a:avLst>
                <a:gd fmla="val 21577108" name="adj1"/>
                <a:gd fmla="val 16214886" name="adj2"/>
              </a:avLst>
            </a:prstGeom>
            <a:solidFill>
              <a:srgbClr val="A2C4C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16" name="Google Shape;216;p22"/>
          <p:cNvGrpSpPr/>
          <p:nvPr/>
        </p:nvGrpSpPr>
        <p:grpSpPr>
          <a:xfrm>
            <a:off x="1851657" y="3720925"/>
            <a:ext cx="1214891" cy="1214891"/>
            <a:chOff x="5214448" y="3234278"/>
            <a:chExt cx="1068600" cy="1068600"/>
          </a:xfrm>
        </p:grpSpPr>
        <p:sp>
          <p:nvSpPr>
            <p:cNvPr id="217" name="Google Shape;217;p22"/>
            <p:cNvSpPr/>
            <p:nvPr/>
          </p:nvSpPr>
          <p:spPr>
            <a:xfrm>
              <a:off x="5214448" y="3234278"/>
              <a:ext cx="1068600" cy="1068600"/>
            </a:xfrm>
            <a:prstGeom prst="ellipse">
              <a:avLst/>
            </a:prstGeom>
            <a:solidFill>
              <a:srgbClr val="155B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 name="Google Shape;218;p22"/>
            <p:cNvSpPr txBox="1"/>
            <p:nvPr/>
          </p:nvSpPr>
          <p:spPr>
            <a:xfrm>
              <a:off x="5367375" y="3402503"/>
              <a:ext cx="762600" cy="7323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800">
                  <a:solidFill>
                    <a:srgbClr val="FFFFFF"/>
                  </a:solidFill>
                  <a:latin typeface="Roboto"/>
                  <a:ea typeface="Roboto"/>
                  <a:cs typeface="Roboto"/>
                  <a:sym typeface="Roboto"/>
                </a:rPr>
                <a:t>Lorem ipsum </a:t>
              </a:r>
              <a:endParaRPr sz="800">
                <a:solidFill>
                  <a:srgbClr val="FFFFFF"/>
                </a:solidFill>
                <a:latin typeface="Roboto"/>
                <a:ea typeface="Roboto"/>
                <a:cs typeface="Roboto"/>
                <a:sym typeface="Roboto"/>
              </a:endParaRPr>
            </a:p>
          </p:txBody>
        </p:sp>
      </p:grpSp>
      <p:grpSp>
        <p:nvGrpSpPr>
          <p:cNvPr id="219" name="Google Shape;219;p22"/>
          <p:cNvGrpSpPr/>
          <p:nvPr/>
        </p:nvGrpSpPr>
        <p:grpSpPr>
          <a:xfrm>
            <a:off x="48196" y="1910608"/>
            <a:ext cx="1214891" cy="1214891"/>
            <a:chOff x="5214448" y="3234278"/>
            <a:chExt cx="1068600" cy="1068600"/>
          </a:xfrm>
        </p:grpSpPr>
        <p:sp>
          <p:nvSpPr>
            <p:cNvPr id="220" name="Google Shape;220;p22"/>
            <p:cNvSpPr/>
            <p:nvPr/>
          </p:nvSpPr>
          <p:spPr>
            <a:xfrm>
              <a:off x="5214448" y="3234278"/>
              <a:ext cx="1068600" cy="1068600"/>
            </a:xfrm>
            <a:prstGeom prst="ellipse">
              <a:avLst/>
            </a:prstGeom>
            <a:solidFill>
              <a:srgbClr val="155B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 name="Google Shape;221;p22"/>
            <p:cNvSpPr txBox="1"/>
            <p:nvPr/>
          </p:nvSpPr>
          <p:spPr>
            <a:xfrm>
              <a:off x="5367375" y="3402503"/>
              <a:ext cx="762600" cy="7323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800">
                  <a:solidFill>
                    <a:srgbClr val="FFFFFF"/>
                  </a:solidFill>
                  <a:latin typeface="Roboto"/>
                  <a:ea typeface="Roboto"/>
                  <a:cs typeface="Roboto"/>
                  <a:sym typeface="Roboto"/>
                </a:rPr>
                <a:t>Lorem ipsum </a:t>
              </a:r>
              <a:endParaRPr sz="800">
                <a:solidFill>
                  <a:srgbClr val="FFFFFF"/>
                </a:solidFill>
                <a:latin typeface="Roboto"/>
                <a:ea typeface="Roboto"/>
                <a:cs typeface="Roboto"/>
                <a:sym typeface="Roboto"/>
              </a:endParaRPr>
            </a:p>
          </p:txBody>
        </p:sp>
      </p:grpSp>
      <p:grpSp>
        <p:nvGrpSpPr>
          <p:cNvPr id="222" name="Google Shape;222;p22"/>
          <p:cNvGrpSpPr/>
          <p:nvPr/>
        </p:nvGrpSpPr>
        <p:grpSpPr>
          <a:xfrm>
            <a:off x="3669735" y="1910608"/>
            <a:ext cx="1214891" cy="1214891"/>
            <a:chOff x="5214448" y="3234278"/>
            <a:chExt cx="1068600" cy="1068600"/>
          </a:xfrm>
        </p:grpSpPr>
        <p:sp>
          <p:nvSpPr>
            <p:cNvPr id="223" name="Google Shape;223;p22"/>
            <p:cNvSpPr/>
            <p:nvPr/>
          </p:nvSpPr>
          <p:spPr>
            <a:xfrm>
              <a:off x="5214448" y="3234278"/>
              <a:ext cx="1068600" cy="1068600"/>
            </a:xfrm>
            <a:prstGeom prst="ellipse">
              <a:avLst/>
            </a:prstGeom>
            <a:solidFill>
              <a:srgbClr val="155B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 name="Google Shape;224;p22"/>
            <p:cNvSpPr txBox="1"/>
            <p:nvPr/>
          </p:nvSpPr>
          <p:spPr>
            <a:xfrm>
              <a:off x="5367375" y="3402503"/>
              <a:ext cx="762600" cy="7323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800">
                  <a:solidFill>
                    <a:srgbClr val="FFFFFF"/>
                  </a:solidFill>
                  <a:latin typeface="Roboto"/>
                  <a:ea typeface="Roboto"/>
                  <a:cs typeface="Roboto"/>
                  <a:sym typeface="Roboto"/>
                </a:rPr>
                <a:t>Lorem ipsum </a:t>
              </a:r>
              <a:endParaRPr sz="800">
                <a:solidFill>
                  <a:srgbClr val="FFFFFF"/>
                </a:solidFill>
                <a:latin typeface="Roboto"/>
                <a:ea typeface="Roboto"/>
                <a:cs typeface="Roboto"/>
                <a:sym typeface="Roboto"/>
              </a:endParaRPr>
            </a:p>
          </p:txBody>
        </p:sp>
      </p:grpSp>
      <p:grpSp>
        <p:nvGrpSpPr>
          <p:cNvPr id="225" name="Google Shape;225;p22"/>
          <p:cNvGrpSpPr/>
          <p:nvPr/>
        </p:nvGrpSpPr>
        <p:grpSpPr>
          <a:xfrm>
            <a:off x="1433019" y="1481703"/>
            <a:ext cx="2064497" cy="2064497"/>
            <a:chOff x="3664038" y="1663782"/>
            <a:chExt cx="1815900" cy="1815900"/>
          </a:xfrm>
        </p:grpSpPr>
        <p:sp>
          <p:nvSpPr>
            <p:cNvPr id="226" name="Google Shape;226;p22"/>
            <p:cNvSpPr/>
            <p:nvPr/>
          </p:nvSpPr>
          <p:spPr>
            <a:xfrm>
              <a:off x="3664038" y="1663782"/>
              <a:ext cx="1815900" cy="1815900"/>
            </a:xfrm>
            <a:prstGeom prst="ellipse">
              <a:avLst/>
            </a:prstGeom>
            <a:solidFill>
              <a:srgbClr val="45818E"/>
            </a:solidFill>
            <a:ln>
              <a:noFill/>
            </a:ln>
            <a:effectLst>
              <a:outerShdw blurRad="228600" rotWithShape="0" algn="tl" dir="5400000" dist="50800">
                <a:srgbClr val="000000">
                  <a:alpha val="549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 name="Google Shape;227;p22"/>
            <p:cNvSpPr txBox="1"/>
            <p:nvPr/>
          </p:nvSpPr>
          <p:spPr>
            <a:xfrm>
              <a:off x="3899988" y="2158482"/>
              <a:ext cx="1344000" cy="826500"/>
            </a:xfrm>
            <a:prstGeom prst="rect">
              <a:avLst/>
            </a:prstGeom>
            <a:solidFill>
              <a:srgbClr val="45818E"/>
            </a:solid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lang="en" sz="1300">
                  <a:solidFill>
                    <a:srgbClr val="FFFFFF"/>
                  </a:solidFill>
                  <a:latin typeface="Roboto"/>
                  <a:ea typeface="Roboto"/>
                  <a:cs typeface="Roboto"/>
                  <a:sym typeface="Roboto"/>
                </a:rPr>
                <a:t>PROPAGATION + DETECTION</a:t>
              </a:r>
              <a:endParaRPr b="1" sz="1300">
                <a:solidFill>
                  <a:srgbClr val="FFFFFF"/>
                </a:solidFill>
                <a:latin typeface="Roboto"/>
                <a:ea typeface="Roboto"/>
                <a:cs typeface="Roboto"/>
                <a:sym typeface="Roboto"/>
              </a:endParaRPr>
            </a:p>
          </p:txBody>
        </p:sp>
      </p:grpSp>
      <p:grpSp>
        <p:nvGrpSpPr>
          <p:cNvPr id="228" name="Google Shape;228;p22"/>
          <p:cNvGrpSpPr/>
          <p:nvPr/>
        </p:nvGrpSpPr>
        <p:grpSpPr>
          <a:xfrm>
            <a:off x="1862773" y="97018"/>
            <a:ext cx="1214891" cy="1214891"/>
            <a:chOff x="2859873" y="853971"/>
            <a:chExt cx="1068600" cy="1068600"/>
          </a:xfrm>
        </p:grpSpPr>
        <p:sp>
          <p:nvSpPr>
            <p:cNvPr id="229" name="Google Shape;229;p22"/>
            <p:cNvSpPr/>
            <p:nvPr/>
          </p:nvSpPr>
          <p:spPr>
            <a:xfrm>
              <a:off x="2859873" y="853971"/>
              <a:ext cx="1068600" cy="1068600"/>
            </a:xfrm>
            <a:prstGeom prst="ellipse">
              <a:avLst/>
            </a:prstGeom>
            <a:solidFill>
              <a:srgbClr val="134F5C"/>
            </a:solidFill>
            <a:ln cap="flat" cmpd="sng" w="9525">
              <a:solidFill>
                <a:srgbClr val="D0E0E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1500"/>
            </a:p>
          </p:txBody>
        </p:sp>
        <p:sp>
          <p:nvSpPr>
            <p:cNvPr id="230" name="Google Shape;230;p22"/>
            <p:cNvSpPr txBox="1"/>
            <p:nvPr/>
          </p:nvSpPr>
          <p:spPr>
            <a:xfrm>
              <a:off x="3012800" y="1022197"/>
              <a:ext cx="762600" cy="732300"/>
            </a:xfrm>
            <a:prstGeom prst="rect">
              <a:avLst/>
            </a:prstGeom>
            <a:solidFill>
              <a:srgbClr val="134F5C"/>
            </a:solid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900">
                  <a:solidFill>
                    <a:srgbClr val="FFFFFF"/>
                  </a:solidFill>
                  <a:latin typeface="Roboto"/>
                  <a:ea typeface="Roboto"/>
                  <a:cs typeface="Roboto"/>
                  <a:sym typeface="Roboto"/>
                </a:rPr>
                <a:t>SOLAR NEUTRINOS</a:t>
              </a:r>
              <a:endParaRPr sz="900">
                <a:solidFill>
                  <a:srgbClr val="FFFFFF"/>
                </a:solidFill>
                <a:latin typeface="Roboto"/>
                <a:ea typeface="Roboto"/>
                <a:cs typeface="Roboto"/>
                <a:sym typeface="Roboto"/>
              </a:endParaRPr>
            </a:p>
          </p:txBody>
        </p:sp>
      </p:grpSp>
      <p:grpSp>
        <p:nvGrpSpPr>
          <p:cNvPr id="231" name="Google Shape;231;p22"/>
          <p:cNvGrpSpPr/>
          <p:nvPr/>
        </p:nvGrpSpPr>
        <p:grpSpPr>
          <a:xfrm>
            <a:off x="1851657" y="3720925"/>
            <a:ext cx="1214891" cy="1214891"/>
            <a:chOff x="5214448" y="3234278"/>
            <a:chExt cx="1068600" cy="1068600"/>
          </a:xfrm>
        </p:grpSpPr>
        <p:sp>
          <p:nvSpPr>
            <p:cNvPr id="232" name="Google Shape;232;p22"/>
            <p:cNvSpPr/>
            <p:nvPr/>
          </p:nvSpPr>
          <p:spPr>
            <a:xfrm>
              <a:off x="5214448" y="3234278"/>
              <a:ext cx="1068600" cy="1068600"/>
            </a:xfrm>
            <a:prstGeom prst="ellipse">
              <a:avLst/>
            </a:prstGeom>
            <a:solidFill>
              <a:srgbClr val="134F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 name="Google Shape;233;p22"/>
            <p:cNvSpPr txBox="1"/>
            <p:nvPr/>
          </p:nvSpPr>
          <p:spPr>
            <a:xfrm>
              <a:off x="5367375" y="3402503"/>
              <a:ext cx="762600" cy="732300"/>
            </a:xfrm>
            <a:prstGeom prst="rect">
              <a:avLst/>
            </a:prstGeom>
            <a:solidFill>
              <a:srgbClr val="134F5C"/>
            </a:solid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900">
                  <a:solidFill>
                    <a:srgbClr val="FFFFFF"/>
                  </a:solidFill>
                  <a:latin typeface="Roboto"/>
                  <a:ea typeface="Roboto"/>
                  <a:cs typeface="Roboto"/>
                  <a:sym typeface="Roboto"/>
                </a:rPr>
                <a:t>DARK MATTER DETECTORS </a:t>
              </a:r>
              <a:endParaRPr sz="900">
                <a:solidFill>
                  <a:srgbClr val="FFFFFF"/>
                </a:solidFill>
                <a:latin typeface="Roboto"/>
                <a:ea typeface="Roboto"/>
                <a:cs typeface="Roboto"/>
                <a:sym typeface="Roboto"/>
              </a:endParaRPr>
            </a:p>
          </p:txBody>
        </p:sp>
      </p:grpSp>
      <p:grpSp>
        <p:nvGrpSpPr>
          <p:cNvPr id="234" name="Google Shape;234;p22"/>
          <p:cNvGrpSpPr/>
          <p:nvPr/>
        </p:nvGrpSpPr>
        <p:grpSpPr>
          <a:xfrm>
            <a:off x="48196" y="1910608"/>
            <a:ext cx="1214891" cy="1214891"/>
            <a:chOff x="5214448" y="3234278"/>
            <a:chExt cx="1068600" cy="1068600"/>
          </a:xfrm>
        </p:grpSpPr>
        <p:sp>
          <p:nvSpPr>
            <p:cNvPr id="235" name="Google Shape;235;p22"/>
            <p:cNvSpPr/>
            <p:nvPr/>
          </p:nvSpPr>
          <p:spPr>
            <a:xfrm>
              <a:off x="5214448" y="3234278"/>
              <a:ext cx="1068600" cy="1068600"/>
            </a:xfrm>
            <a:prstGeom prst="ellipse">
              <a:avLst/>
            </a:prstGeom>
            <a:solidFill>
              <a:srgbClr val="134F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 name="Google Shape;236;p22"/>
            <p:cNvSpPr txBox="1"/>
            <p:nvPr/>
          </p:nvSpPr>
          <p:spPr>
            <a:xfrm>
              <a:off x="5367375" y="3402503"/>
              <a:ext cx="762600" cy="732300"/>
            </a:xfrm>
            <a:prstGeom prst="rect">
              <a:avLst/>
            </a:prstGeom>
            <a:solidFill>
              <a:srgbClr val="134F5C"/>
            </a:solid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900">
                  <a:solidFill>
                    <a:srgbClr val="FFFFFF"/>
                  </a:solidFill>
                  <a:latin typeface="Roboto"/>
                  <a:ea typeface="Roboto"/>
                  <a:cs typeface="Roboto"/>
                  <a:sym typeface="Roboto"/>
                </a:rPr>
                <a:t>SM</a:t>
              </a:r>
              <a:endParaRPr sz="900">
                <a:solidFill>
                  <a:srgbClr val="FFFFFF"/>
                </a:solidFill>
                <a:latin typeface="Roboto"/>
                <a:ea typeface="Roboto"/>
                <a:cs typeface="Roboto"/>
                <a:sym typeface="Roboto"/>
              </a:endParaRPr>
            </a:p>
          </p:txBody>
        </p:sp>
      </p:grpSp>
      <p:grpSp>
        <p:nvGrpSpPr>
          <p:cNvPr id="237" name="Google Shape;237;p22"/>
          <p:cNvGrpSpPr/>
          <p:nvPr/>
        </p:nvGrpSpPr>
        <p:grpSpPr>
          <a:xfrm>
            <a:off x="3669735" y="1910608"/>
            <a:ext cx="1214891" cy="1214891"/>
            <a:chOff x="5214448" y="3234278"/>
            <a:chExt cx="1068600" cy="1068600"/>
          </a:xfrm>
        </p:grpSpPr>
        <p:sp>
          <p:nvSpPr>
            <p:cNvPr id="238" name="Google Shape;238;p22"/>
            <p:cNvSpPr/>
            <p:nvPr/>
          </p:nvSpPr>
          <p:spPr>
            <a:xfrm>
              <a:off x="5214448" y="3234278"/>
              <a:ext cx="1068600" cy="1068600"/>
            </a:xfrm>
            <a:prstGeom prst="ellipse">
              <a:avLst/>
            </a:prstGeom>
            <a:solidFill>
              <a:srgbClr val="134F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500"/>
            </a:p>
          </p:txBody>
        </p:sp>
        <p:sp>
          <p:nvSpPr>
            <p:cNvPr id="239" name="Google Shape;239;p22"/>
            <p:cNvSpPr txBox="1"/>
            <p:nvPr/>
          </p:nvSpPr>
          <p:spPr>
            <a:xfrm>
              <a:off x="5367375" y="3402503"/>
              <a:ext cx="762600" cy="732300"/>
            </a:xfrm>
            <a:prstGeom prst="rect">
              <a:avLst/>
            </a:prstGeom>
            <a:solidFill>
              <a:srgbClr val="134F5C"/>
            </a:solid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900">
                  <a:solidFill>
                    <a:srgbClr val="FFFFFF"/>
                  </a:solidFill>
                  <a:latin typeface="Roboto"/>
                  <a:ea typeface="Roboto"/>
                  <a:cs typeface="Roboto"/>
                  <a:sym typeface="Roboto"/>
                </a:rPr>
                <a:t>BSM</a:t>
              </a:r>
              <a:endParaRPr sz="900">
                <a:solidFill>
                  <a:srgbClr val="FFFFFF"/>
                </a:solidFill>
                <a:latin typeface="Roboto"/>
                <a:ea typeface="Roboto"/>
                <a:cs typeface="Roboto"/>
                <a:sym typeface="Roboto"/>
              </a:endParaRPr>
            </a:p>
          </p:txBody>
        </p:sp>
      </p:grpSp>
      <p:cxnSp>
        <p:nvCxnSpPr>
          <p:cNvPr id="240" name="Google Shape;240;p22"/>
          <p:cNvCxnSpPr>
            <a:stCxn id="230" idx="2"/>
            <a:endCxn id="227" idx="0"/>
          </p:cNvCxnSpPr>
          <p:nvPr/>
        </p:nvCxnSpPr>
        <p:spPr>
          <a:xfrm flipH="1">
            <a:off x="2465336" y="1120825"/>
            <a:ext cx="4800" cy="923400"/>
          </a:xfrm>
          <a:prstGeom prst="straightConnector1">
            <a:avLst/>
          </a:prstGeom>
          <a:noFill/>
          <a:ln cap="flat" cmpd="sng" w="28575">
            <a:solidFill>
              <a:schemeClr val="dk1"/>
            </a:solidFill>
            <a:prstDash val="solid"/>
            <a:round/>
            <a:headEnd len="med" w="med" type="none"/>
            <a:tailEnd len="med" w="med" type="triangle"/>
          </a:ln>
        </p:spPr>
      </p:cxnSp>
      <p:cxnSp>
        <p:nvCxnSpPr>
          <p:cNvPr id="241" name="Google Shape;241;p22"/>
          <p:cNvCxnSpPr>
            <a:stCxn id="227" idx="2"/>
            <a:endCxn id="233" idx="0"/>
          </p:cNvCxnSpPr>
          <p:nvPr/>
        </p:nvCxnSpPr>
        <p:spPr>
          <a:xfrm flipH="1">
            <a:off x="2458967" y="2983775"/>
            <a:ext cx="6300" cy="928500"/>
          </a:xfrm>
          <a:prstGeom prst="straightConnector1">
            <a:avLst/>
          </a:prstGeom>
          <a:noFill/>
          <a:ln cap="flat" cmpd="sng" w="28575">
            <a:solidFill>
              <a:schemeClr val="dk1"/>
            </a:solidFill>
            <a:prstDash val="solid"/>
            <a:round/>
            <a:headEnd len="med" w="med" type="none"/>
            <a:tailEnd len="med" w="med" type="triangle"/>
          </a:ln>
        </p:spPr>
      </p:cxnSp>
      <p:cxnSp>
        <p:nvCxnSpPr>
          <p:cNvPr id="242" name="Google Shape;242;p22"/>
          <p:cNvCxnSpPr>
            <a:stCxn id="226" idx="7"/>
            <a:endCxn id="243" idx="2"/>
          </p:cNvCxnSpPr>
          <p:nvPr/>
        </p:nvCxnSpPr>
        <p:spPr>
          <a:xfrm rot="-5400000">
            <a:off x="3317127" y="867391"/>
            <a:ext cx="794700" cy="1038600"/>
          </a:xfrm>
          <a:prstGeom prst="bentConnector2">
            <a:avLst/>
          </a:prstGeom>
          <a:noFill/>
          <a:ln cap="flat" cmpd="sng" w="28575">
            <a:solidFill>
              <a:srgbClr val="FFFFFF"/>
            </a:solidFill>
            <a:prstDash val="solid"/>
            <a:round/>
            <a:headEnd len="med" w="med" type="none"/>
            <a:tailEnd len="med" w="med" type="none"/>
          </a:ln>
        </p:spPr>
      </p:cxnSp>
      <p:grpSp>
        <p:nvGrpSpPr>
          <p:cNvPr id="244" name="Google Shape;244;p22"/>
          <p:cNvGrpSpPr/>
          <p:nvPr/>
        </p:nvGrpSpPr>
        <p:grpSpPr>
          <a:xfrm>
            <a:off x="5172752" y="313240"/>
            <a:ext cx="1322273" cy="1352308"/>
            <a:chOff x="4303290" y="1676962"/>
            <a:chExt cx="1854000" cy="1854000"/>
          </a:xfrm>
        </p:grpSpPr>
        <p:sp>
          <p:nvSpPr>
            <p:cNvPr id="245" name="Google Shape;245;p22"/>
            <p:cNvSpPr/>
            <p:nvPr/>
          </p:nvSpPr>
          <p:spPr>
            <a:xfrm>
              <a:off x="4303290" y="1676962"/>
              <a:ext cx="1854000" cy="1854000"/>
            </a:xfrm>
            <a:prstGeom prst="ellipse">
              <a:avLst/>
            </a:prstGeom>
            <a:solidFill>
              <a:srgbClr val="414141"/>
            </a:solidFill>
            <a:ln cap="flat" cmpd="sng" w="28575">
              <a:solidFill>
                <a:srgbClr val="A2C4C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 name="Google Shape;246;p22"/>
            <p:cNvSpPr txBox="1"/>
            <p:nvPr/>
          </p:nvSpPr>
          <p:spPr>
            <a:xfrm>
              <a:off x="4775251" y="2343240"/>
              <a:ext cx="1075200" cy="521400"/>
            </a:xfrm>
            <a:prstGeom prst="rect">
              <a:avLst/>
            </a:prstGeom>
            <a:solidFill>
              <a:srgbClr val="414141"/>
            </a:solid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1100">
                  <a:solidFill>
                    <a:srgbClr val="FFFFFF"/>
                  </a:solidFill>
                  <a:latin typeface="Roboto"/>
                  <a:ea typeface="Roboto"/>
                  <a:cs typeface="Roboto"/>
                  <a:sym typeface="Roboto"/>
                </a:rPr>
                <a:t>EvES</a:t>
              </a:r>
              <a:endParaRPr sz="1100">
                <a:solidFill>
                  <a:srgbClr val="FFFFFF"/>
                </a:solidFill>
                <a:latin typeface="Roboto"/>
                <a:ea typeface="Roboto"/>
                <a:cs typeface="Roboto"/>
                <a:sym typeface="Roboto"/>
              </a:endParaRPr>
            </a:p>
          </p:txBody>
        </p:sp>
      </p:grpSp>
      <p:grpSp>
        <p:nvGrpSpPr>
          <p:cNvPr id="247" name="Google Shape;247;p22"/>
          <p:cNvGrpSpPr/>
          <p:nvPr/>
        </p:nvGrpSpPr>
        <p:grpSpPr>
          <a:xfrm>
            <a:off x="4233769" y="313240"/>
            <a:ext cx="1322273" cy="1352308"/>
            <a:chOff x="2986712" y="1676962"/>
            <a:chExt cx="1854000" cy="1854000"/>
          </a:xfrm>
        </p:grpSpPr>
        <p:sp>
          <p:nvSpPr>
            <p:cNvPr id="243" name="Google Shape;243;p22"/>
            <p:cNvSpPr/>
            <p:nvPr/>
          </p:nvSpPr>
          <p:spPr>
            <a:xfrm>
              <a:off x="2986712" y="1676962"/>
              <a:ext cx="1854000" cy="1854000"/>
            </a:xfrm>
            <a:prstGeom prst="ellipse">
              <a:avLst/>
            </a:prstGeom>
            <a:solidFill>
              <a:srgbClr val="505050"/>
            </a:solidFill>
            <a:ln cap="flat" cmpd="sng" w="28575">
              <a:solidFill>
                <a:srgbClr val="A2C4C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 name="Google Shape;248;p22"/>
            <p:cNvSpPr txBox="1"/>
            <p:nvPr/>
          </p:nvSpPr>
          <p:spPr>
            <a:xfrm>
              <a:off x="3376088" y="2343240"/>
              <a:ext cx="1075200" cy="521400"/>
            </a:xfrm>
            <a:prstGeom prst="rect">
              <a:avLst/>
            </a:prstGeom>
            <a:solidFill>
              <a:srgbClr val="505050"/>
            </a:solid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1100">
                  <a:solidFill>
                    <a:srgbClr val="FFFFFF"/>
                  </a:solidFill>
                  <a:latin typeface="Roboto"/>
                  <a:ea typeface="Roboto"/>
                  <a:cs typeface="Roboto"/>
                  <a:sym typeface="Roboto"/>
                </a:rPr>
                <a:t>CEvNS</a:t>
              </a:r>
              <a:endParaRPr sz="1100">
                <a:solidFill>
                  <a:srgbClr val="FFFFFF"/>
                </a:solidFill>
                <a:latin typeface="Roboto"/>
                <a:ea typeface="Roboto"/>
                <a:cs typeface="Roboto"/>
                <a:sym typeface="Roboto"/>
              </a:endParaRPr>
            </a:p>
          </p:txBody>
        </p:sp>
      </p:grpSp>
      <p:cxnSp>
        <p:nvCxnSpPr>
          <p:cNvPr id="249" name="Google Shape;249;p22"/>
          <p:cNvCxnSpPr>
            <a:stCxn id="232" idx="6"/>
            <a:endCxn id="250" idx="2"/>
          </p:cNvCxnSpPr>
          <p:nvPr/>
        </p:nvCxnSpPr>
        <p:spPr>
          <a:xfrm flipH="1" rot="10800000">
            <a:off x="3066548" y="2975970"/>
            <a:ext cx="2997600" cy="1352400"/>
          </a:xfrm>
          <a:prstGeom prst="bentConnector3">
            <a:avLst>
              <a:gd fmla="val 65095" name="adj1"/>
            </a:avLst>
          </a:prstGeom>
          <a:noFill/>
          <a:ln cap="flat" cmpd="sng" w="28575">
            <a:solidFill>
              <a:schemeClr val="dk1"/>
            </a:solidFill>
            <a:prstDash val="solid"/>
            <a:round/>
            <a:headEnd len="med" w="med" type="none"/>
            <a:tailEnd len="med" w="med" type="none"/>
          </a:ln>
        </p:spPr>
      </p:cxnSp>
      <p:grpSp>
        <p:nvGrpSpPr>
          <p:cNvPr id="251" name="Google Shape;251;p22"/>
          <p:cNvGrpSpPr/>
          <p:nvPr/>
        </p:nvGrpSpPr>
        <p:grpSpPr>
          <a:xfrm>
            <a:off x="6613310" y="3061042"/>
            <a:ext cx="1575344" cy="1575344"/>
            <a:chOff x="4303290" y="2158374"/>
            <a:chExt cx="1854000" cy="1854000"/>
          </a:xfrm>
        </p:grpSpPr>
        <p:sp>
          <p:nvSpPr>
            <p:cNvPr id="252" name="Google Shape;252;p22"/>
            <p:cNvSpPr/>
            <p:nvPr/>
          </p:nvSpPr>
          <p:spPr>
            <a:xfrm>
              <a:off x="4303290" y="2158374"/>
              <a:ext cx="1854000" cy="1854000"/>
            </a:xfrm>
            <a:prstGeom prst="ellipse">
              <a:avLst/>
            </a:prstGeom>
            <a:solidFill>
              <a:srgbClr val="3E4D4E"/>
            </a:solidFill>
            <a:ln cap="flat" cmpd="sng" w="28575">
              <a:solidFill>
                <a:srgbClr val="D4E0D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 name="Google Shape;253;p22"/>
            <p:cNvSpPr txBox="1"/>
            <p:nvPr/>
          </p:nvSpPr>
          <p:spPr>
            <a:xfrm>
              <a:off x="4840703" y="2932716"/>
              <a:ext cx="1194300" cy="521400"/>
            </a:xfrm>
            <a:prstGeom prst="rect">
              <a:avLst/>
            </a:prstGeom>
            <a:solidFill>
              <a:srgbClr val="3E4D4E"/>
            </a:solid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 sz="1000">
                  <a:solidFill>
                    <a:srgbClr val="FFFFFF"/>
                  </a:solidFill>
                  <a:latin typeface="Roboto"/>
                  <a:ea typeface="Roboto"/>
                  <a:cs typeface="Roboto"/>
                  <a:sym typeface="Roboto"/>
                </a:rPr>
                <a:t>DIRECTIONAL DETECTORS</a:t>
              </a:r>
              <a:endParaRPr sz="1000">
                <a:solidFill>
                  <a:srgbClr val="FFFFFF"/>
                </a:solidFill>
                <a:latin typeface="Roboto"/>
                <a:ea typeface="Roboto"/>
                <a:cs typeface="Roboto"/>
                <a:sym typeface="Roboto"/>
              </a:endParaRPr>
            </a:p>
          </p:txBody>
        </p:sp>
      </p:grpSp>
      <p:grpSp>
        <p:nvGrpSpPr>
          <p:cNvPr id="254" name="Google Shape;254;p22"/>
          <p:cNvGrpSpPr/>
          <p:nvPr/>
        </p:nvGrpSpPr>
        <p:grpSpPr>
          <a:xfrm>
            <a:off x="5494614" y="3061042"/>
            <a:ext cx="1575344" cy="1575344"/>
            <a:chOff x="2986712" y="2158374"/>
            <a:chExt cx="1854000" cy="1854000"/>
          </a:xfrm>
        </p:grpSpPr>
        <p:sp>
          <p:nvSpPr>
            <p:cNvPr id="255" name="Google Shape;255;p22"/>
            <p:cNvSpPr/>
            <p:nvPr/>
          </p:nvSpPr>
          <p:spPr>
            <a:xfrm>
              <a:off x="2986712" y="2158374"/>
              <a:ext cx="1854000" cy="1854000"/>
            </a:xfrm>
            <a:prstGeom prst="ellipse">
              <a:avLst/>
            </a:prstGeom>
            <a:solidFill>
              <a:srgbClr val="414141"/>
            </a:solidFill>
            <a:ln cap="flat" cmpd="sng" w="28575">
              <a:solidFill>
                <a:srgbClr val="D4E0D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 name="Google Shape;256;p22"/>
            <p:cNvSpPr txBox="1"/>
            <p:nvPr/>
          </p:nvSpPr>
          <p:spPr>
            <a:xfrm>
              <a:off x="3376111" y="2985133"/>
              <a:ext cx="1075200" cy="521400"/>
            </a:xfrm>
            <a:prstGeom prst="rect">
              <a:avLst/>
            </a:prstGeom>
            <a:solidFill>
              <a:srgbClr val="414141"/>
            </a:solid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 sz="1000">
                  <a:solidFill>
                    <a:srgbClr val="FFFFFF"/>
                  </a:solidFill>
                  <a:latin typeface="Roboto"/>
                  <a:ea typeface="Roboto"/>
                  <a:cs typeface="Roboto"/>
                  <a:sym typeface="Roboto"/>
                </a:rPr>
                <a:t>FUTURE MULTI TONNE SCALE DETECTORS</a:t>
              </a:r>
              <a:r>
                <a:rPr lang="en" sz="1100">
                  <a:solidFill>
                    <a:srgbClr val="FFFFFF"/>
                  </a:solidFill>
                  <a:latin typeface="Roboto"/>
                  <a:ea typeface="Roboto"/>
                  <a:cs typeface="Roboto"/>
                  <a:sym typeface="Roboto"/>
                </a:rPr>
                <a:t> </a:t>
              </a:r>
              <a:endParaRPr sz="1100">
                <a:solidFill>
                  <a:srgbClr val="FFFFFF"/>
                </a:solidFill>
                <a:latin typeface="Roboto"/>
                <a:ea typeface="Roboto"/>
                <a:cs typeface="Roboto"/>
                <a:sym typeface="Roboto"/>
              </a:endParaRPr>
            </a:p>
          </p:txBody>
        </p:sp>
      </p:grpSp>
      <p:grpSp>
        <p:nvGrpSpPr>
          <p:cNvPr id="257" name="Google Shape;257;p22"/>
          <p:cNvGrpSpPr/>
          <p:nvPr/>
        </p:nvGrpSpPr>
        <p:grpSpPr>
          <a:xfrm>
            <a:off x="6064025" y="2188200"/>
            <a:ext cx="1575344" cy="1575344"/>
            <a:chOff x="3656844" y="1131139"/>
            <a:chExt cx="1854000" cy="1854000"/>
          </a:xfrm>
        </p:grpSpPr>
        <p:sp>
          <p:nvSpPr>
            <p:cNvPr id="250" name="Google Shape;250;p22"/>
            <p:cNvSpPr/>
            <p:nvPr/>
          </p:nvSpPr>
          <p:spPr>
            <a:xfrm>
              <a:off x="3656844" y="1131139"/>
              <a:ext cx="1854000" cy="1854000"/>
            </a:xfrm>
            <a:prstGeom prst="ellipse">
              <a:avLst/>
            </a:prstGeom>
            <a:solidFill>
              <a:srgbClr val="B45F06"/>
            </a:solidFill>
            <a:ln cap="flat" cmpd="sng" w="28575">
              <a:solidFill>
                <a:srgbClr val="D4E0D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 name="Google Shape;258;p22"/>
            <p:cNvSpPr txBox="1"/>
            <p:nvPr/>
          </p:nvSpPr>
          <p:spPr>
            <a:xfrm>
              <a:off x="3938537" y="1797442"/>
              <a:ext cx="1290600" cy="521400"/>
            </a:xfrm>
            <a:prstGeom prst="rect">
              <a:avLst/>
            </a:prstGeom>
            <a:solidFill>
              <a:srgbClr val="B45F06"/>
            </a:solid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 sz="1100">
                  <a:solidFill>
                    <a:srgbClr val="FFFFFF"/>
                  </a:solidFill>
                  <a:latin typeface="Roboto"/>
                  <a:ea typeface="Roboto"/>
                  <a:cs typeface="Roboto"/>
                  <a:sym typeface="Roboto"/>
                </a:rPr>
                <a:t>CURRENT DM DETECTORS</a:t>
              </a:r>
              <a:endParaRPr sz="1100">
                <a:solidFill>
                  <a:srgbClr val="FFFFFF"/>
                </a:solidFill>
                <a:latin typeface="Roboto"/>
                <a:ea typeface="Roboto"/>
                <a:cs typeface="Roboto"/>
                <a:sym typeface="Roboto"/>
              </a:endParaRPr>
            </a:p>
            <a:p>
              <a:pPr indent="0" lvl="0" marL="0" rtl="0" algn="l">
                <a:lnSpc>
                  <a:spcPct val="115000"/>
                </a:lnSpc>
                <a:spcBef>
                  <a:spcPts val="0"/>
                </a:spcBef>
                <a:spcAft>
                  <a:spcPts val="0"/>
                </a:spcAft>
                <a:buNone/>
              </a:pPr>
              <a:r>
                <a:rPr lang="en" sz="1100">
                  <a:solidFill>
                    <a:srgbClr val="FFFFFF"/>
                  </a:solidFill>
                  <a:latin typeface="Roboto"/>
                  <a:ea typeface="Roboto"/>
                  <a:cs typeface="Roboto"/>
                  <a:sym typeface="Roboto"/>
                </a:rPr>
                <a:t>PANDA_X</a:t>
              </a:r>
              <a:endParaRPr sz="1100">
                <a:solidFill>
                  <a:srgbClr val="FFFFFF"/>
                </a:solidFill>
                <a:latin typeface="Roboto"/>
                <a:ea typeface="Roboto"/>
                <a:cs typeface="Roboto"/>
                <a:sym typeface="Roboto"/>
              </a:endParaRPr>
            </a:p>
            <a:p>
              <a:pPr indent="0" lvl="0" marL="0" rtl="0" algn="l">
                <a:lnSpc>
                  <a:spcPct val="115000"/>
                </a:lnSpc>
                <a:spcBef>
                  <a:spcPts val="0"/>
                </a:spcBef>
                <a:spcAft>
                  <a:spcPts val="0"/>
                </a:spcAft>
                <a:buNone/>
              </a:pPr>
              <a:r>
                <a:rPr lang="en" sz="1100">
                  <a:solidFill>
                    <a:srgbClr val="FFFFFF"/>
                  </a:solidFill>
                  <a:latin typeface="Roboto"/>
                  <a:ea typeface="Roboto"/>
                  <a:cs typeface="Roboto"/>
                  <a:sym typeface="Roboto"/>
                </a:rPr>
                <a:t>XENON-nT</a:t>
              </a:r>
              <a:endParaRPr sz="1100">
                <a:solidFill>
                  <a:srgbClr val="FFFFFF"/>
                </a:solidFill>
                <a:latin typeface="Roboto"/>
                <a:ea typeface="Roboto"/>
                <a:cs typeface="Roboto"/>
                <a:sym typeface="Roboto"/>
              </a:endParaRPr>
            </a:p>
          </p:txBody>
        </p:sp>
      </p:grpSp>
      <p:cxnSp>
        <p:nvCxnSpPr>
          <p:cNvPr id="259" name="Google Shape;259;p22"/>
          <p:cNvCxnSpPr>
            <a:stCxn id="227" idx="1"/>
            <a:endCxn id="236" idx="3"/>
          </p:cNvCxnSpPr>
          <p:nvPr/>
        </p:nvCxnSpPr>
        <p:spPr>
          <a:xfrm flipH="1">
            <a:off x="1088970" y="2513951"/>
            <a:ext cx="612300" cy="4200"/>
          </a:xfrm>
          <a:prstGeom prst="straightConnector1">
            <a:avLst/>
          </a:prstGeom>
          <a:noFill/>
          <a:ln cap="flat" cmpd="sng" w="19050">
            <a:solidFill>
              <a:schemeClr val="dk1"/>
            </a:solidFill>
            <a:prstDash val="solid"/>
            <a:round/>
            <a:headEnd len="med" w="med" type="none"/>
            <a:tailEnd len="med" w="med" type="triangle"/>
          </a:ln>
        </p:spPr>
      </p:cxnSp>
      <p:cxnSp>
        <p:nvCxnSpPr>
          <p:cNvPr id="260" name="Google Shape;260;p22"/>
          <p:cNvCxnSpPr>
            <a:stCxn id="227" idx="3"/>
            <a:endCxn id="239" idx="1"/>
          </p:cNvCxnSpPr>
          <p:nvPr/>
        </p:nvCxnSpPr>
        <p:spPr>
          <a:xfrm>
            <a:off x="3229264" y="2513951"/>
            <a:ext cx="614400" cy="4200"/>
          </a:xfrm>
          <a:prstGeom prst="straightConnector1">
            <a:avLst/>
          </a:prstGeom>
          <a:noFill/>
          <a:ln cap="flat" cmpd="sng" w="19050">
            <a:solidFill>
              <a:schemeClr val="dk1"/>
            </a:solidFill>
            <a:prstDash val="solid"/>
            <a:round/>
            <a:headEnd len="med" w="med" type="none"/>
            <a:tailEnd len="med" w="med" type="triangle"/>
          </a:ln>
        </p:spPr>
      </p:cxnSp>
      <p:cxnSp>
        <p:nvCxnSpPr>
          <p:cNvPr id="261" name="Google Shape;261;p22"/>
          <p:cNvCxnSpPr>
            <a:stCxn id="243" idx="0"/>
          </p:cNvCxnSpPr>
          <p:nvPr/>
        </p:nvCxnSpPr>
        <p:spPr>
          <a:xfrm>
            <a:off x="4894905" y="313240"/>
            <a:ext cx="2414100" cy="0"/>
          </a:xfrm>
          <a:prstGeom prst="straightConnector1">
            <a:avLst/>
          </a:prstGeom>
          <a:noFill/>
          <a:ln cap="flat" cmpd="sng" w="9525">
            <a:solidFill>
              <a:schemeClr val="dk1"/>
            </a:solidFill>
            <a:prstDash val="solid"/>
            <a:round/>
            <a:headEnd len="med" w="med" type="none"/>
            <a:tailEnd len="med" w="med" type="triangle"/>
          </a:ln>
        </p:spPr>
      </p:cxnSp>
      <p:cxnSp>
        <p:nvCxnSpPr>
          <p:cNvPr id="262" name="Google Shape;262;p22"/>
          <p:cNvCxnSpPr>
            <a:stCxn id="245" idx="4"/>
          </p:cNvCxnSpPr>
          <p:nvPr/>
        </p:nvCxnSpPr>
        <p:spPr>
          <a:xfrm>
            <a:off x="5833888" y="1665547"/>
            <a:ext cx="1516500" cy="10500"/>
          </a:xfrm>
          <a:prstGeom prst="straightConnector1">
            <a:avLst/>
          </a:prstGeom>
          <a:noFill/>
          <a:ln cap="flat" cmpd="sng" w="9525">
            <a:solidFill>
              <a:schemeClr val="dk1"/>
            </a:solidFill>
            <a:prstDash val="solid"/>
            <a:round/>
            <a:headEnd len="med" w="med" type="none"/>
            <a:tailEnd len="med" w="med" type="triangle"/>
          </a:ln>
        </p:spPr>
      </p:cxnSp>
      <p:pic>
        <p:nvPicPr>
          <p:cNvPr id="263" name="Google Shape;263;p22"/>
          <p:cNvPicPr preferRelativeResize="0"/>
          <p:nvPr/>
        </p:nvPicPr>
        <p:blipFill>
          <a:blip r:embed="rId3">
            <a:alphaModFix/>
          </a:blip>
          <a:stretch>
            <a:fillRect/>
          </a:stretch>
        </p:blipFill>
        <p:spPr>
          <a:xfrm>
            <a:off x="6671850" y="1441938"/>
            <a:ext cx="2349300" cy="490425"/>
          </a:xfrm>
          <a:prstGeom prst="rect">
            <a:avLst/>
          </a:prstGeom>
          <a:noFill/>
          <a:ln>
            <a:noFill/>
          </a:ln>
        </p:spPr>
      </p:pic>
      <p:pic>
        <p:nvPicPr>
          <p:cNvPr id="264" name="Google Shape;264;p22"/>
          <p:cNvPicPr preferRelativeResize="0"/>
          <p:nvPr/>
        </p:nvPicPr>
        <p:blipFill>
          <a:blip r:embed="rId4">
            <a:alphaModFix/>
          </a:blip>
          <a:stretch>
            <a:fillRect/>
          </a:stretch>
        </p:blipFill>
        <p:spPr>
          <a:xfrm>
            <a:off x="6712150" y="199350"/>
            <a:ext cx="2259650" cy="4904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8" name="Shape 268"/>
        <p:cNvGrpSpPr/>
        <p:nvPr/>
      </p:nvGrpSpPr>
      <p:grpSpPr>
        <a:xfrm>
          <a:off x="0" y="0"/>
          <a:ext cx="0" cy="0"/>
          <a:chOff x="0" y="0"/>
          <a:chExt cx="0" cy="0"/>
        </a:xfrm>
      </p:grpSpPr>
      <p:sp>
        <p:nvSpPr>
          <p:cNvPr id="269" name="Google Shape;269;p2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grpSp>
        <p:nvGrpSpPr>
          <p:cNvPr id="270" name="Google Shape;270;p23"/>
          <p:cNvGrpSpPr/>
          <p:nvPr/>
        </p:nvGrpSpPr>
        <p:grpSpPr>
          <a:xfrm>
            <a:off x="1433019" y="1481703"/>
            <a:ext cx="2064497" cy="2064497"/>
            <a:chOff x="3664038" y="1663782"/>
            <a:chExt cx="1815900" cy="1815900"/>
          </a:xfrm>
        </p:grpSpPr>
        <p:sp>
          <p:nvSpPr>
            <p:cNvPr id="271" name="Google Shape;271;p23"/>
            <p:cNvSpPr/>
            <p:nvPr/>
          </p:nvSpPr>
          <p:spPr>
            <a:xfrm>
              <a:off x="3664038" y="1663782"/>
              <a:ext cx="1815900" cy="1815900"/>
            </a:xfrm>
            <a:prstGeom prst="ellipse">
              <a:avLst/>
            </a:prstGeom>
            <a:solidFill>
              <a:srgbClr val="1B786F"/>
            </a:solidFill>
            <a:ln>
              <a:noFill/>
            </a:ln>
            <a:effectLst>
              <a:outerShdw blurRad="228600" rotWithShape="0" algn="tl" dir="5400000" dist="50800">
                <a:srgbClr val="000000">
                  <a:alpha val="549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 name="Google Shape;272;p23"/>
            <p:cNvSpPr txBox="1"/>
            <p:nvPr/>
          </p:nvSpPr>
          <p:spPr>
            <a:xfrm>
              <a:off x="3899988" y="2158482"/>
              <a:ext cx="1344000" cy="8265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lang="en">
                  <a:solidFill>
                    <a:srgbClr val="FFFFFF"/>
                  </a:solidFill>
                  <a:latin typeface="Roboto"/>
                  <a:ea typeface="Roboto"/>
                  <a:cs typeface="Roboto"/>
                  <a:sym typeface="Roboto"/>
                </a:rPr>
                <a:t>Lorem ipsum congue</a:t>
              </a:r>
              <a:endParaRPr b="1">
                <a:solidFill>
                  <a:srgbClr val="FFFFFF"/>
                </a:solidFill>
                <a:latin typeface="Roboto"/>
                <a:ea typeface="Roboto"/>
                <a:cs typeface="Roboto"/>
                <a:sym typeface="Roboto"/>
              </a:endParaRPr>
            </a:p>
          </p:txBody>
        </p:sp>
      </p:grpSp>
      <p:grpSp>
        <p:nvGrpSpPr>
          <p:cNvPr id="273" name="Google Shape;273;p23"/>
          <p:cNvGrpSpPr/>
          <p:nvPr/>
        </p:nvGrpSpPr>
        <p:grpSpPr>
          <a:xfrm>
            <a:off x="1862773" y="97018"/>
            <a:ext cx="1214891" cy="1214891"/>
            <a:chOff x="2859873" y="853971"/>
            <a:chExt cx="1068600" cy="1068600"/>
          </a:xfrm>
        </p:grpSpPr>
        <p:sp>
          <p:nvSpPr>
            <p:cNvPr id="274" name="Google Shape;274;p23"/>
            <p:cNvSpPr/>
            <p:nvPr/>
          </p:nvSpPr>
          <p:spPr>
            <a:xfrm>
              <a:off x="2859873" y="853971"/>
              <a:ext cx="1068600" cy="1068600"/>
            </a:xfrm>
            <a:prstGeom prst="ellipse">
              <a:avLst/>
            </a:prstGeom>
            <a:solidFill>
              <a:srgbClr val="155B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 name="Google Shape;275;p23"/>
            <p:cNvSpPr txBox="1"/>
            <p:nvPr/>
          </p:nvSpPr>
          <p:spPr>
            <a:xfrm>
              <a:off x="3012800" y="1022197"/>
              <a:ext cx="762600" cy="7323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800">
                  <a:solidFill>
                    <a:srgbClr val="FFFFFF"/>
                  </a:solidFill>
                  <a:latin typeface="Roboto"/>
                  <a:ea typeface="Roboto"/>
                  <a:cs typeface="Roboto"/>
                  <a:sym typeface="Roboto"/>
                </a:rPr>
                <a:t>Lorem ipsum </a:t>
              </a:r>
              <a:endParaRPr sz="800">
                <a:solidFill>
                  <a:srgbClr val="FFFFFF"/>
                </a:solidFill>
                <a:latin typeface="Roboto"/>
                <a:ea typeface="Roboto"/>
                <a:cs typeface="Roboto"/>
                <a:sym typeface="Roboto"/>
              </a:endParaRPr>
            </a:p>
          </p:txBody>
        </p:sp>
      </p:grpSp>
      <p:grpSp>
        <p:nvGrpSpPr>
          <p:cNvPr id="276" name="Google Shape;276;p23"/>
          <p:cNvGrpSpPr/>
          <p:nvPr/>
        </p:nvGrpSpPr>
        <p:grpSpPr>
          <a:xfrm>
            <a:off x="567213" y="615897"/>
            <a:ext cx="3796109" cy="3796109"/>
            <a:chOff x="2902488" y="902232"/>
            <a:chExt cx="3339000" cy="3339000"/>
          </a:xfrm>
        </p:grpSpPr>
        <p:sp>
          <p:nvSpPr>
            <p:cNvPr id="277" name="Google Shape;277;p23"/>
            <p:cNvSpPr/>
            <p:nvPr/>
          </p:nvSpPr>
          <p:spPr>
            <a:xfrm rot="-5400000">
              <a:off x="2902488" y="902232"/>
              <a:ext cx="3339000" cy="3339000"/>
            </a:xfrm>
            <a:prstGeom prst="ellipse">
              <a:avLst/>
            </a:prstGeom>
            <a:noFill/>
            <a:ln cap="flat" cmpd="sng" w="19050">
              <a:solidFill>
                <a:srgbClr val="134F5C"/>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 name="Google Shape;278;p23"/>
            <p:cNvSpPr/>
            <p:nvPr/>
          </p:nvSpPr>
          <p:spPr>
            <a:xfrm>
              <a:off x="3123738" y="1123632"/>
              <a:ext cx="2896500" cy="2896200"/>
            </a:xfrm>
            <a:prstGeom prst="pie">
              <a:avLst>
                <a:gd fmla="val 21577108" name="adj1"/>
                <a:gd fmla="val 16214886" name="adj2"/>
              </a:avLst>
            </a:prstGeom>
            <a:solidFill>
              <a:srgbClr val="A2C4C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79" name="Google Shape;279;p23"/>
          <p:cNvGrpSpPr/>
          <p:nvPr/>
        </p:nvGrpSpPr>
        <p:grpSpPr>
          <a:xfrm>
            <a:off x="1851657" y="3720925"/>
            <a:ext cx="1214891" cy="1214891"/>
            <a:chOff x="5214448" y="3234278"/>
            <a:chExt cx="1068600" cy="1068600"/>
          </a:xfrm>
        </p:grpSpPr>
        <p:sp>
          <p:nvSpPr>
            <p:cNvPr id="280" name="Google Shape;280;p23"/>
            <p:cNvSpPr/>
            <p:nvPr/>
          </p:nvSpPr>
          <p:spPr>
            <a:xfrm>
              <a:off x="5214448" y="3234278"/>
              <a:ext cx="1068600" cy="1068600"/>
            </a:xfrm>
            <a:prstGeom prst="ellipse">
              <a:avLst/>
            </a:prstGeom>
            <a:solidFill>
              <a:srgbClr val="155B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 name="Google Shape;281;p23"/>
            <p:cNvSpPr txBox="1"/>
            <p:nvPr/>
          </p:nvSpPr>
          <p:spPr>
            <a:xfrm>
              <a:off x="5367375" y="3402503"/>
              <a:ext cx="762600" cy="7323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800">
                  <a:solidFill>
                    <a:srgbClr val="FFFFFF"/>
                  </a:solidFill>
                  <a:latin typeface="Roboto"/>
                  <a:ea typeface="Roboto"/>
                  <a:cs typeface="Roboto"/>
                  <a:sym typeface="Roboto"/>
                </a:rPr>
                <a:t>Lorem ipsum </a:t>
              </a:r>
              <a:endParaRPr sz="800">
                <a:solidFill>
                  <a:srgbClr val="FFFFFF"/>
                </a:solidFill>
                <a:latin typeface="Roboto"/>
                <a:ea typeface="Roboto"/>
                <a:cs typeface="Roboto"/>
                <a:sym typeface="Roboto"/>
              </a:endParaRPr>
            </a:p>
          </p:txBody>
        </p:sp>
      </p:grpSp>
      <p:grpSp>
        <p:nvGrpSpPr>
          <p:cNvPr id="282" name="Google Shape;282;p23"/>
          <p:cNvGrpSpPr/>
          <p:nvPr/>
        </p:nvGrpSpPr>
        <p:grpSpPr>
          <a:xfrm>
            <a:off x="48196" y="1910608"/>
            <a:ext cx="1214891" cy="1214891"/>
            <a:chOff x="5214448" y="3234278"/>
            <a:chExt cx="1068600" cy="1068600"/>
          </a:xfrm>
        </p:grpSpPr>
        <p:sp>
          <p:nvSpPr>
            <p:cNvPr id="283" name="Google Shape;283;p23"/>
            <p:cNvSpPr/>
            <p:nvPr/>
          </p:nvSpPr>
          <p:spPr>
            <a:xfrm>
              <a:off x="5214448" y="3234278"/>
              <a:ext cx="1068600" cy="1068600"/>
            </a:xfrm>
            <a:prstGeom prst="ellipse">
              <a:avLst/>
            </a:prstGeom>
            <a:solidFill>
              <a:srgbClr val="155B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 name="Google Shape;284;p23"/>
            <p:cNvSpPr txBox="1"/>
            <p:nvPr/>
          </p:nvSpPr>
          <p:spPr>
            <a:xfrm>
              <a:off x="5367375" y="3402503"/>
              <a:ext cx="762600" cy="7323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800">
                  <a:solidFill>
                    <a:srgbClr val="FFFFFF"/>
                  </a:solidFill>
                  <a:latin typeface="Roboto"/>
                  <a:ea typeface="Roboto"/>
                  <a:cs typeface="Roboto"/>
                  <a:sym typeface="Roboto"/>
                </a:rPr>
                <a:t>Lorem ipsum </a:t>
              </a:r>
              <a:endParaRPr sz="800">
                <a:solidFill>
                  <a:srgbClr val="FFFFFF"/>
                </a:solidFill>
                <a:latin typeface="Roboto"/>
                <a:ea typeface="Roboto"/>
                <a:cs typeface="Roboto"/>
                <a:sym typeface="Roboto"/>
              </a:endParaRPr>
            </a:p>
          </p:txBody>
        </p:sp>
      </p:grpSp>
      <p:grpSp>
        <p:nvGrpSpPr>
          <p:cNvPr id="285" name="Google Shape;285;p23"/>
          <p:cNvGrpSpPr/>
          <p:nvPr/>
        </p:nvGrpSpPr>
        <p:grpSpPr>
          <a:xfrm>
            <a:off x="3669735" y="1910608"/>
            <a:ext cx="1214891" cy="1214891"/>
            <a:chOff x="5214448" y="3234278"/>
            <a:chExt cx="1068600" cy="1068600"/>
          </a:xfrm>
        </p:grpSpPr>
        <p:sp>
          <p:nvSpPr>
            <p:cNvPr id="286" name="Google Shape;286;p23"/>
            <p:cNvSpPr/>
            <p:nvPr/>
          </p:nvSpPr>
          <p:spPr>
            <a:xfrm>
              <a:off x="5214448" y="3234278"/>
              <a:ext cx="1068600" cy="1068600"/>
            </a:xfrm>
            <a:prstGeom prst="ellipse">
              <a:avLst/>
            </a:prstGeom>
            <a:solidFill>
              <a:srgbClr val="155B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 name="Google Shape;287;p23"/>
            <p:cNvSpPr txBox="1"/>
            <p:nvPr/>
          </p:nvSpPr>
          <p:spPr>
            <a:xfrm>
              <a:off x="5367375" y="3402503"/>
              <a:ext cx="762600" cy="7323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800">
                  <a:solidFill>
                    <a:srgbClr val="FFFFFF"/>
                  </a:solidFill>
                  <a:latin typeface="Roboto"/>
                  <a:ea typeface="Roboto"/>
                  <a:cs typeface="Roboto"/>
                  <a:sym typeface="Roboto"/>
                </a:rPr>
                <a:t>Lorem ipsum </a:t>
              </a:r>
              <a:endParaRPr sz="800">
                <a:solidFill>
                  <a:srgbClr val="FFFFFF"/>
                </a:solidFill>
                <a:latin typeface="Roboto"/>
                <a:ea typeface="Roboto"/>
                <a:cs typeface="Roboto"/>
                <a:sym typeface="Roboto"/>
              </a:endParaRPr>
            </a:p>
          </p:txBody>
        </p:sp>
      </p:grpSp>
      <p:grpSp>
        <p:nvGrpSpPr>
          <p:cNvPr id="288" name="Google Shape;288;p23"/>
          <p:cNvGrpSpPr/>
          <p:nvPr/>
        </p:nvGrpSpPr>
        <p:grpSpPr>
          <a:xfrm>
            <a:off x="1433019" y="1481703"/>
            <a:ext cx="2064497" cy="2064497"/>
            <a:chOff x="3664038" y="1663782"/>
            <a:chExt cx="1815900" cy="1815900"/>
          </a:xfrm>
        </p:grpSpPr>
        <p:sp>
          <p:nvSpPr>
            <p:cNvPr id="289" name="Google Shape;289;p23"/>
            <p:cNvSpPr/>
            <p:nvPr/>
          </p:nvSpPr>
          <p:spPr>
            <a:xfrm>
              <a:off x="3664038" y="1663782"/>
              <a:ext cx="1815900" cy="1815900"/>
            </a:xfrm>
            <a:prstGeom prst="ellipse">
              <a:avLst/>
            </a:prstGeom>
            <a:solidFill>
              <a:srgbClr val="45818E"/>
            </a:solidFill>
            <a:ln>
              <a:noFill/>
            </a:ln>
            <a:effectLst>
              <a:outerShdw blurRad="228600" rotWithShape="0" algn="tl" dir="5400000" dist="50800">
                <a:srgbClr val="000000">
                  <a:alpha val="549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 name="Google Shape;290;p23"/>
            <p:cNvSpPr txBox="1"/>
            <p:nvPr/>
          </p:nvSpPr>
          <p:spPr>
            <a:xfrm>
              <a:off x="3899988" y="2158482"/>
              <a:ext cx="1344000" cy="826500"/>
            </a:xfrm>
            <a:prstGeom prst="rect">
              <a:avLst/>
            </a:prstGeom>
            <a:solidFill>
              <a:srgbClr val="45818E"/>
            </a:solid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lang="en" sz="1300">
                  <a:solidFill>
                    <a:srgbClr val="FFFFFF"/>
                  </a:solidFill>
                  <a:latin typeface="Roboto"/>
                  <a:ea typeface="Roboto"/>
                  <a:cs typeface="Roboto"/>
                  <a:sym typeface="Roboto"/>
                </a:rPr>
                <a:t>PROPAGATION + DETECTION</a:t>
              </a:r>
              <a:endParaRPr b="1" sz="1300">
                <a:solidFill>
                  <a:srgbClr val="FFFFFF"/>
                </a:solidFill>
                <a:latin typeface="Roboto"/>
                <a:ea typeface="Roboto"/>
                <a:cs typeface="Roboto"/>
                <a:sym typeface="Roboto"/>
              </a:endParaRPr>
            </a:p>
          </p:txBody>
        </p:sp>
      </p:grpSp>
      <p:grpSp>
        <p:nvGrpSpPr>
          <p:cNvPr id="291" name="Google Shape;291;p23"/>
          <p:cNvGrpSpPr/>
          <p:nvPr/>
        </p:nvGrpSpPr>
        <p:grpSpPr>
          <a:xfrm>
            <a:off x="1862773" y="97018"/>
            <a:ext cx="1214891" cy="1214891"/>
            <a:chOff x="2859873" y="853971"/>
            <a:chExt cx="1068600" cy="1068600"/>
          </a:xfrm>
        </p:grpSpPr>
        <p:sp>
          <p:nvSpPr>
            <p:cNvPr id="292" name="Google Shape;292;p23"/>
            <p:cNvSpPr/>
            <p:nvPr/>
          </p:nvSpPr>
          <p:spPr>
            <a:xfrm>
              <a:off x="2859873" y="853971"/>
              <a:ext cx="1068600" cy="1068600"/>
            </a:xfrm>
            <a:prstGeom prst="ellipse">
              <a:avLst/>
            </a:prstGeom>
            <a:solidFill>
              <a:srgbClr val="134F5C"/>
            </a:solidFill>
            <a:ln cap="flat" cmpd="sng" w="9525">
              <a:solidFill>
                <a:srgbClr val="D0E0E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 name="Google Shape;293;p23"/>
            <p:cNvSpPr txBox="1"/>
            <p:nvPr/>
          </p:nvSpPr>
          <p:spPr>
            <a:xfrm>
              <a:off x="3012800" y="1022197"/>
              <a:ext cx="762600" cy="732300"/>
            </a:xfrm>
            <a:prstGeom prst="rect">
              <a:avLst/>
            </a:prstGeom>
            <a:solidFill>
              <a:srgbClr val="134F5C"/>
            </a:solid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900">
                  <a:solidFill>
                    <a:srgbClr val="FFFFFF"/>
                  </a:solidFill>
                  <a:latin typeface="Roboto"/>
                  <a:ea typeface="Roboto"/>
                  <a:cs typeface="Roboto"/>
                  <a:sym typeface="Roboto"/>
                </a:rPr>
                <a:t>SOLAR NEUTRINOS</a:t>
              </a:r>
              <a:endParaRPr sz="900">
                <a:solidFill>
                  <a:srgbClr val="FFFFFF"/>
                </a:solidFill>
                <a:latin typeface="Roboto"/>
                <a:ea typeface="Roboto"/>
                <a:cs typeface="Roboto"/>
                <a:sym typeface="Roboto"/>
              </a:endParaRPr>
            </a:p>
          </p:txBody>
        </p:sp>
      </p:grpSp>
      <p:grpSp>
        <p:nvGrpSpPr>
          <p:cNvPr id="294" name="Google Shape;294;p23"/>
          <p:cNvGrpSpPr/>
          <p:nvPr/>
        </p:nvGrpSpPr>
        <p:grpSpPr>
          <a:xfrm>
            <a:off x="1851657" y="3720925"/>
            <a:ext cx="1214891" cy="1214891"/>
            <a:chOff x="5214448" y="3234278"/>
            <a:chExt cx="1068600" cy="1068600"/>
          </a:xfrm>
        </p:grpSpPr>
        <p:sp>
          <p:nvSpPr>
            <p:cNvPr id="295" name="Google Shape;295;p23"/>
            <p:cNvSpPr/>
            <p:nvPr/>
          </p:nvSpPr>
          <p:spPr>
            <a:xfrm>
              <a:off x="5214448" y="3234278"/>
              <a:ext cx="1068600" cy="1068600"/>
            </a:xfrm>
            <a:prstGeom prst="ellipse">
              <a:avLst/>
            </a:prstGeom>
            <a:solidFill>
              <a:srgbClr val="134F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 name="Google Shape;296;p23"/>
            <p:cNvSpPr txBox="1"/>
            <p:nvPr/>
          </p:nvSpPr>
          <p:spPr>
            <a:xfrm>
              <a:off x="5367375" y="3402503"/>
              <a:ext cx="762600" cy="732300"/>
            </a:xfrm>
            <a:prstGeom prst="rect">
              <a:avLst/>
            </a:prstGeom>
            <a:solidFill>
              <a:srgbClr val="134F5C"/>
            </a:solid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900">
                  <a:solidFill>
                    <a:srgbClr val="FFFFFF"/>
                  </a:solidFill>
                  <a:latin typeface="Roboto"/>
                  <a:ea typeface="Roboto"/>
                  <a:cs typeface="Roboto"/>
                  <a:sym typeface="Roboto"/>
                </a:rPr>
                <a:t>DARK MATTER DETECTORS</a:t>
              </a:r>
              <a:r>
                <a:rPr lang="en" sz="800">
                  <a:solidFill>
                    <a:srgbClr val="FFFFFF"/>
                  </a:solidFill>
                  <a:latin typeface="Roboto"/>
                  <a:ea typeface="Roboto"/>
                  <a:cs typeface="Roboto"/>
                  <a:sym typeface="Roboto"/>
                </a:rPr>
                <a:t> </a:t>
              </a:r>
              <a:endParaRPr sz="800">
                <a:solidFill>
                  <a:srgbClr val="FFFFFF"/>
                </a:solidFill>
                <a:latin typeface="Roboto"/>
                <a:ea typeface="Roboto"/>
                <a:cs typeface="Roboto"/>
                <a:sym typeface="Roboto"/>
              </a:endParaRPr>
            </a:p>
          </p:txBody>
        </p:sp>
      </p:grpSp>
      <p:grpSp>
        <p:nvGrpSpPr>
          <p:cNvPr id="297" name="Google Shape;297;p23"/>
          <p:cNvGrpSpPr/>
          <p:nvPr/>
        </p:nvGrpSpPr>
        <p:grpSpPr>
          <a:xfrm>
            <a:off x="48196" y="1910608"/>
            <a:ext cx="1214891" cy="1214891"/>
            <a:chOff x="5214448" y="3234278"/>
            <a:chExt cx="1068600" cy="1068600"/>
          </a:xfrm>
        </p:grpSpPr>
        <p:sp>
          <p:nvSpPr>
            <p:cNvPr id="298" name="Google Shape;298;p23"/>
            <p:cNvSpPr/>
            <p:nvPr/>
          </p:nvSpPr>
          <p:spPr>
            <a:xfrm>
              <a:off x="5214448" y="3234278"/>
              <a:ext cx="1068600" cy="1068600"/>
            </a:xfrm>
            <a:prstGeom prst="ellipse">
              <a:avLst/>
            </a:prstGeom>
            <a:solidFill>
              <a:srgbClr val="134F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 name="Google Shape;299;p23"/>
            <p:cNvSpPr txBox="1"/>
            <p:nvPr/>
          </p:nvSpPr>
          <p:spPr>
            <a:xfrm>
              <a:off x="5367375" y="3402503"/>
              <a:ext cx="762600" cy="732300"/>
            </a:xfrm>
            <a:prstGeom prst="rect">
              <a:avLst/>
            </a:prstGeom>
            <a:solidFill>
              <a:srgbClr val="134F5C"/>
            </a:solid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900">
                  <a:solidFill>
                    <a:srgbClr val="FFFFFF"/>
                  </a:solidFill>
                  <a:latin typeface="Roboto"/>
                  <a:ea typeface="Roboto"/>
                  <a:cs typeface="Roboto"/>
                  <a:sym typeface="Roboto"/>
                </a:rPr>
                <a:t>SM</a:t>
              </a:r>
              <a:endParaRPr sz="900">
                <a:solidFill>
                  <a:srgbClr val="FFFFFF"/>
                </a:solidFill>
                <a:latin typeface="Roboto"/>
                <a:ea typeface="Roboto"/>
                <a:cs typeface="Roboto"/>
                <a:sym typeface="Roboto"/>
              </a:endParaRPr>
            </a:p>
          </p:txBody>
        </p:sp>
      </p:grpSp>
      <p:grpSp>
        <p:nvGrpSpPr>
          <p:cNvPr id="300" name="Google Shape;300;p23"/>
          <p:cNvGrpSpPr/>
          <p:nvPr/>
        </p:nvGrpSpPr>
        <p:grpSpPr>
          <a:xfrm>
            <a:off x="3669735" y="1910608"/>
            <a:ext cx="1214891" cy="1214891"/>
            <a:chOff x="5214448" y="3234278"/>
            <a:chExt cx="1068600" cy="1068600"/>
          </a:xfrm>
        </p:grpSpPr>
        <p:sp>
          <p:nvSpPr>
            <p:cNvPr id="301" name="Google Shape;301;p23"/>
            <p:cNvSpPr/>
            <p:nvPr/>
          </p:nvSpPr>
          <p:spPr>
            <a:xfrm>
              <a:off x="5214448" y="3234278"/>
              <a:ext cx="1068600" cy="1068600"/>
            </a:xfrm>
            <a:prstGeom prst="ellipse">
              <a:avLst/>
            </a:prstGeom>
            <a:solidFill>
              <a:srgbClr val="F6B2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 name="Google Shape;302;p23"/>
            <p:cNvSpPr txBox="1"/>
            <p:nvPr/>
          </p:nvSpPr>
          <p:spPr>
            <a:xfrm>
              <a:off x="5367375" y="3402503"/>
              <a:ext cx="762600" cy="732300"/>
            </a:xfrm>
            <a:prstGeom prst="rect">
              <a:avLst/>
            </a:prstGeom>
            <a:solidFill>
              <a:srgbClr val="F6B26B"/>
            </a:solid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900">
                  <a:solidFill>
                    <a:srgbClr val="FFFFFF"/>
                  </a:solidFill>
                  <a:latin typeface="Roboto"/>
                  <a:ea typeface="Roboto"/>
                  <a:cs typeface="Roboto"/>
                  <a:sym typeface="Roboto"/>
                </a:rPr>
                <a:t>BSM</a:t>
              </a:r>
              <a:endParaRPr sz="900">
                <a:solidFill>
                  <a:srgbClr val="FFFFFF"/>
                </a:solidFill>
                <a:latin typeface="Roboto"/>
                <a:ea typeface="Roboto"/>
                <a:cs typeface="Roboto"/>
                <a:sym typeface="Roboto"/>
              </a:endParaRPr>
            </a:p>
          </p:txBody>
        </p:sp>
      </p:grpSp>
      <p:cxnSp>
        <p:nvCxnSpPr>
          <p:cNvPr id="303" name="Google Shape;303;p23"/>
          <p:cNvCxnSpPr>
            <a:stCxn id="293" idx="2"/>
            <a:endCxn id="290" idx="0"/>
          </p:cNvCxnSpPr>
          <p:nvPr/>
        </p:nvCxnSpPr>
        <p:spPr>
          <a:xfrm flipH="1">
            <a:off x="2465336" y="1120825"/>
            <a:ext cx="4800" cy="923400"/>
          </a:xfrm>
          <a:prstGeom prst="straightConnector1">
            <a:avLst/>
          </a:prstGeom>
          <a:noFill/>
          <a:ln cap="flat" cmpd="sng" w="28575">
            <a:solidFill>
              <a:schemeClr val="dk1"/>
            </a:solidFill>
            <a:prstDash val="solid"/>
            <a:round/>
            <a:headEnd len="med" w="med" type="none"/>
            <a:tailEnd len="med" w="med" type="triangle"/>
          </a:ln>
        </p:spPr>
      </p:cxnSp>
      <p:cxnSp>
        <p:nvCxnSpPr>
          <p:cNvPr id="304" name="Google Shape;304;p23"/>
          <p:cNvCxnSpPr>
            <a:stCxn id="290" idx="2"/>
            <a:endCxn id="296" idx="0"/>
          </p:cNvCxnSpPr>
          <p:nvPr/>
        </p:nvCxnSpPr>
        <p:spPr>
          <a:xfrm flipH="1">
            <a:off x="2458967" y="2983775"/>
            <a:ext cx="6300" cy="928500"/>
          </a:xfrm>
          <a:prstGeom prst="straightConnector1">
            <a:avLst/>
          </a:prstGeom>
          <a:noFill/>
          <a:ln cap="flat" cmpd="sng" w="28575">
            <a:solidFill>
              <a:schemeClr val="dk1"/>
            </a:solidFill>
            <a:prstDash val="solid"/>
            <a:round/>
            <a:headEnd len="med" w="med" type="none"/>
            <a:tailEnd len="med" w="med" type="triangle"/>
          </a:ln>
        </p:spPr>
      </p:cxnSp>
      <p:cxnSp>
        <p:nvCxnSpPr>
          <p:cNvPr id="305" name="Google Shape;305;p23"/>
          <p:cNvCxnSpPr>
            <a:stCxn id="289" idx="7"/>
            <a:endCxn id="306" idx="2"/>
          </p:cNvCxnSpPr>
          <p:nvPr/>
        </p:nvCxnSpPr>
        <p:spPr>
          <a:xfrm rot="-5400000">
            <a:off x="3317127" y="867391"/>
            <a:ext cx="794700" cy="1038600"/>
          </a:xfrm>
          <a:prstGeom prst="bentConnector2">
            <a:avLst/>
          </a:prstGeom>
          <a:noFill/>
          <a:ln cap="flat" cmpd="sng" w="28575">
            <a:solidFill>
              <a:srgbClr val="FFFFFF"/>
            </a:solidFill>
            <a:prstDash val="solid"/>
            <a:round/>
            <a:headEnd len="med" w="med" type="none"/>
            <a:tailEnd len="med" w="med" type="none"/>
          </a:ln>
        </p:spPr>
      </p:cxnSp>
      <p:grpSp>
        <p:nvGrpSpPr>
          <p:cNvPr id="307" name="Google Shape;307;p23"/>
          <p:cNvGrpSpPr/>
          <p:nvPr/>
        </p:nvGrpSpPr>
        <p:grpSpPr>
          <a:xfrm>
            <a:off x="5172752" y="313240"/>
            <a:ext cx="1322273" cy="1352308"/>
            <a:chOff x="4303290" y="1676962"/>
            <a:chExt cx="1854000" cy="1854000"/>
          </a:xfrm>
        </p:grpSpPr>
        <p:sp>
          <p:nvSpPr>
            <p:cNvPr id="308" name="Google Shape;308;p23"/>
            <p:cNvSpPr/>
            <p:nvPr/>
          </p:nvSpPr>
          <p:spPr>
            <a:xfrm>
              <a:off x="4303290" y="1676962"/>
              <a:ext cx="1854000" cy="1854000"/>
            </a:xfrm>
            <a:prstGeom prst="ellipse">
              <a:avLst/>
            </a:prstGeom>
            <a:solidFill>
              <a:srgbClr val="414141"/>
            </a:solidFill>
            <a:ln cap="flat" cmpd="sng" w="28575">
              <a:solidFill>
                <a:srgbClr val="A2C4C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 name="Google Shape;309;p23"/>
            <p:cNvSpPr txBox="1"/>
            <p:nvPr/>
          </p:nvSpPr>
          <p:spPr>
            <a:xfrm>
              <a:off x="4775251" y="2343240"/>
              <a:ext cx="1075200" cy="521400"/>
            </a:xfrm>
            <a:prstGeom prst="rect">
              <a:avLst/>
            </a:prstGeom>
            <a:solidFill>
              <a:srgbClr val="414141"/>
            </a:solid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1100">
                  <a:solidFill>
                    <a:srgbClr val="FFFFFF"/>
                  </a:solidFill>
                  <a:latin typeface="Roboto"/>
                  <a:ea typeface="Roboto"/>
                  <a:cs typeface="Roboto"/>
                  <a:sym typeface="Roboto"/>
                </a:rPr>
                <a:t>EvES</a:t>
              </a:r>
              <a:endParaRPr sz="1100">
                <a:solidFill>
                  <a:srgbClr val="FFFFFF"/>
                </a:solidFill>
                <a:latin typeface="Roboto"/>
                <a:ea typeface="Roboto"/>
                <a:cs typeface="Roboto"/>
                <a:sym typeface="Roboto"/>
              </a:endParaRPr>
            </a:p>
          </p:txBody>
        </p:sp>
      </p:grpSp>
      <p:grpSp>
        <p:nvGrpSpPr>
          <p:cNvPr id="310" name="Google Shape;310;p23"/>
          <p:cNvGrpSpPr/>
          <p:nvPr/>
        </p:nvGrpSpPr>
        <p:grpSpPr>
          <a:xfrm>
            <a:off x="4233769" y="313240"/>
            <a:ext cx="1322273" cy="1352308"/>
            <a:chOff x="2986712" y="1676962"/>
            <a:chExt cx="1854000" cy="1854000"/>
          </a:xfrm>
        </p:grpSpPr>
        <p:sp>
          <p:nvSpPr>
            <p:cNvPr id="306" name="Google Shape;306;p23"/>
            <p:cNvSpPr/>
            <p:nvPr/>
          </p:nvSpPr>
          <p:spPr>
            <a:xfrm>
              <a:off x="2986712" y="1676962"/>
              <a:ext cx="1854000" cy="1854000"/>
            </a:xfrm>
            <a:prstGeom prst="ellipse">
              <a:avLst/>
            </a:prstGeom>
            <a:solidFill>
              <a:srgbClr val="E69138"/>
            </a:solidFill>
            <a:ln cap="flat" cmpd="sng" w="28575">
              <a:solidFill>
                <a:srgbClr val="A2C4C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 name="Google Shape;311;p23"/>
            <p:cNvSpPr txBox="1"/>
            <p:nvPr/>
          </p:nvSpPr>
          <p:spPr>
            <a:xfrm>
              <a:off x="3376088" y="2343240"/>
              <a:ext cx="1075200" cy="521400"/>
            </a:xfrm>
            <a:prstGeom prst="rect">
              <a:avLst/>
            </a:prstGeom>
            <a:solidFill>
              <a:srgbClr val="E69138"/>
            </a:solid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1100">
                  <a:solidFill>
                    <a:srgbClr val="FFFFFF"/>
                  </a:solidFill>
                  <a:latin typeface="Roboto"/>
                  <a:ea typeface="Roboto"/>
                  <a:cs typeface="Roboto"/>
                  <a:sym typeface="Roboto"/>
                </a:rPr>
                <a:t>CEvNS</a:t>
              </a:r>
              <a:endParaRPr sz="1100">
                <a:solidFill>
                  <a:srgbClr val="FFFFFF"/>
                </a:solidFill>
                <a:latin typeface="Roboto"/>
                <a:ea typeface="Roboto"/>
                <a:cs typeface="Roboto"/>
                <a:sym typeface="Roboto"/>
              </a:endParaRPr>
            </a:p>
          </p:txBody>
        </p:sp>
      </p:grpSp>
      <p:cxnSp>
        <p:nvCxnSpPr>
          <p:cNvPr id="312" name="Google Shape;312;p23"/>
          <p:cNvCxnSpPr>
            <a:stCxn id="295" idx="6"/>
            <a:endCxn id="313" idx="2"/>
          </p:cNvCxnSpPr>
          <p:nvPr/>
        </p:nvCxnSpPr>
        <p:spPr>
          <a:xfrm flipH="1" rot="10800000">
            <a:off x="3066548" y="2975970"/>
            <a:ext cx="2997600" cy="1352400"/>
          </a:xfrm>
          <a:prstGeom prst="bentConnector3">
            <a:avLst>
              <a:gd fmla="val 65095" name="adj1"/>
            </a:avLst>
          </a:prstGeom>
          <a:noFill/>
          <a:ln cap="flat" cmpd="sng" w="28575">
            <a:solidFill>
              <a:schemeClr val="dk1"/>
            </a:solidFill>
            <a:prstDash val="solid"/>
            <a:round/>
            <a:headEnd len="med" w="med" type="none"/>
            <a:tailEnd len="med" w="med" type="none"/>
          </a:ln>
        </p:spPr>
      </p:cxnSp>
      <p:grpSp>
        <p:nvGrpSpPr>
          <p:cNvPr id="314" name="Google Shape;314;p23"/>
          <p:cNvGrpSpPr/>
          <p:nvPr/>
        </p:nvGrpSpPr>
        <p:grpSpPr>
          <a:xfrm>
            <a:off x="6613310" y="3061042"/>
            <a:ext cx="1575344" cy="1575344"/>
            <a:chOff x="4303290" y="2158374"/>
            <a:chExt cx="1854000" cy="1854000"/>
          </a:xfrm>
        </p:grpSpPr>
        <p:sp>
          <p:nvSpPr>
            <p:cNvPr id="315" name="Google Shape;315;p23"/>
            <p:cNvSpPr/>
            <p:nvPr/>
          </p:nvSpPr>
          <p:spPr>
            <a:xfrm>
              <a:off x="4303290" y="2158374"/>
              <a:ext cx="1854000" cy="1854000"/>
            </a:xfrm>
            <a:prstGeom prst="ellipse">
              <a:avLst/>
            </a:prstGeom>
            <a:solidFill>
              <a:srgbClr val="3E4D4E"/>
            </a:solidFill>
            <a:ln cap="flat" cmpd="sng" w="28575">
              <a:solidFill>
                <a:srgbClr val="D4E0D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 name="Google Shape;316;p23"/>
            <p:cNvSpPr txBox="1"/>
            <p:nvPr/>
          </p:nvSpPr>
          <p:spPr>
            <a:xfrm>
              <a:off x="4840703" y="2932716"/>
              <a:ext cx="1194300" cy="521400"/>
            </a:xfrm>
            <a:prstGeom prst="rect">
              <a:avLst/>
            </a:prstGeom>
            <a:solidFill>
              <a:srgbClr val="3E4D4E"/>
            </a:solid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 sz="1000">
                  <a:solidFill>
                    <a:srgbClr val="FFFFFF"/>
                  </a:solidFill>
                  <a:latin typeface="Roboto"/>
                  <a:ea typeface="Roboto"/>
                  <a:cs typeface="Roboto"/>
                  <a:sym typeface="Roboto"/>
                </a:rPr>
                <a:t>DIRECTIONAL DETECTORS</a:t>
              </a:r>
              <a:endParaRPr sz="1000">
                <a:solidFill>
                  <a:srgbClr val="FFFFFF"/>
                </a:solidFill>
                <a:latin typeface="Roboto"/>
                <a:ea typeface="Roboto"/>
                <a:cs typeface="Roboto"/>
                <a:sym typeface="Roboto"/>
              </a:endParaRPr>
            </a:p>
          </p:txBody>
        </p:sp>
      </p:grpSp>
      <p:grpSp>
        <p:nvGrpSpPr>
          <p:cNvPr id="317" name="Google Shape;317;p23"/>
          <p:cNvGrpSpPr/>
          <p:nvPr/>
        </p:nvGrpSpPr>
        <p:grpSpPr>
          <a:xfrm>
            <a:off x="5494614" y="3061042"/>
            <a:ext cx="1575344" cy="1575344"/>
            <a:chOff x="2986712" y="2158374"/>
            <a:chExt cx="1854000" cy="1854000"/>
          </a:xfrm>
        </p:grpSpPr>
        <p:sp>
          <p:nvSpPr>
            <p:cNvPr id="318" name="Google Shape;318;p23"/>
            <p:cNvSpPr/>
            <p:nvPr/>
          </p:nvSpPr>
          <p:spPr>
            <a:xfrm>
              <a:off x="2986712" y="2158374"/>
              <a:ext cx="1854000" cy="1854000"/>
            </a:xfrm>
            <a:prstGeom prst="ellipse">
              <a:avLst/>
            </a:prstGeom>
            <a:solidFill>
              <a:srgbClr val="414141"/>
            </a:solidFill>
            <a:ln cap="flat" cmpd="sng" w="28575">
              <a:solidFill>
                <a:srgbClr val="D4E0D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 name="Google Shape;319;p23"/>
            <p:cNvSpPr txBox="1"/>
            <p:nvPr/>
          </p:nvSpPr>
          <p:spPr>
            <a:xfrm>
              <a:off x="3376111" y="2985133"/>
              <a:ext cx="1075200" cy="521400"/>
            </a:xfrm>
            <a:prstGeom prst="rect">
              <a:avLst/>
            </a:prstGeom>
            <a:solidFill>
              <a:srgbClr val="414141"/>
            </a:solid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 sz="1000">
                  <a:solidFill>
                    <a:srgbClr val="FFFFFF"/>
                  </a:solidFill>
                  <a:latin typeface="Roboto"/>
                  <a:ea typeface="Roboto"/>
                  <a:cs typeface="Roboto"/>
                  <a:sym typeface="Roboto"/>
                </a:rPr>
                <a:t>FUTURE MULTI TONNE SCALE DETECTORS</a:t>
              </a:r>
              <a:r>
                <a:rPr lang="en" sz="1100">
                  <a:solidFill>
                    <a:srgbClr val="FFFFFF"/>
                  </a:solidFill>
                  <a:latin typeface="Roboto"/>
                  <a:ea typeface="Roboto"/>
                  <a:cs typeface="Roboto"/>
                  <a:sym typeface="Roboto"/>
                </a:rPr>
                <a:t> </a:t>
              </a:r>
              <a:endParaRPr sz="1100">
                <a:solidFill>
                  <a:srgbClr val="FFFFFF"/>
                </a:solidFill>
                <a:latin typeface="Roboto"/>
                <a:ea typeface="Roboto"/>
                <a:cs typeface="Roboto"/>
                <a:sym typeface="Roboto"/>
              </a:endParaRPr>
            </a:p>
          </p:txBody>
        </p:sp>
      </p:grpSp>
      <p:grpSp>
        <p:nvGrpSpPr>
          <p:cNvPr id="320" name="Google Shape;320;p23"/>
          <p:cNvGrpSpPr/>
          <p:nvPr/>
        </p:nvGrpSpPr>
        <p:grpSpPr>
          <a:xfrm>
            <a:off x="6064025" y="2188200"/>
            <a:ext cx="1575344" cy="1575344"/>
            <a:chOff x="3656844" y="1131139"/>
            <a:chExt cx="1854000" cy="1854000"/>
          </a:xfrm>
        </p:grpSpPr>
        <p:sp>
          <p:nvSpPr>
            <p:cNvPr id="313" name="Google Shape;313;p23"/>
            <p:cNvSpPr/>
            <p:nvPr/>
          </p:nvSpPr>
          <p:spPr>
            <a:xfrm>
              <a:off x="3656844" y="1131139"/>
              <a:ext cx="1854000" cy="1854000"/>
            </a:xfrm>
            <a:prstGeom prst="ellipse">
              <a:avLst/>
            </a:prstGeom>
            <a:solidFill>
              <a:srgbClr val="B45F06"/>
            </a:solidFill>
            <a:ln cap="flat" cmpd="sng" w="28575">
              <a:solidFill>
                <a:srgbClr val="D4E0D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 name="Google Shape;321;p23"/>
            <p:cNvSpPr txBox="1"/>
            <p:nvPr/>
          </p:nvSpPr>
          <p:spPr>
            <a:xfrm>
              <a:off x="3938537" y="1797442"/>
              <a:ext cx="1290600" cy="521400"/>
            </a:xfrm>
            <a:prstGeom prst="rect">
              <a:avLst/>
            </a:prstGeom>
            <a:solidFill>
              <a:srgbClr val="B45F06"/>
            </a:solid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 sz="1100">
                  <a:solidFill>
                    <a:srgbClr val="FFFFFF"/>
                  </a:solidFill>
                  <a:latin typeface="Roboto"/>
                  <a:ea typeface="Roboto"/>
                  <a:cs typeface="Roboto"/>
                  <a:sym typeface="Roboto"/>
                </a:rPr>
                <a:t>CURRENT DM DETECTORS</a:t>
              </a:r>
              <a:endParaRPr sz="1100">
                <a:solidFill>
                  <a:srgbClr val="FFFFFF"/>
                </a:solidFill>
                <a:latin typeface="Roboto"/>
                <a:ea typeface="Roboto"/>
                <a:cs typeface="Roboto"/>
                <a:sym typeface="Roboto"/>
              </a:endParaRPr>
            </a:p>
            <a:p>
              <a:pPr indent="0" lvl="0" marL="0" rtl="0" algn="l">
                <a:lnSpc>
                  <a:spcPct val="115000"/>
                </a:lnSpc>
                <a:spcBef>
                  <a:spcPts val="0"/>
                </a:spcBef>
                <a:spcAft>
                  <a:spcPts val="0"/>
                </a:spcAft>
                <a:buNone/>
              </a:pPr>
              <a:r>
                <a:rPr lang="en" sz="1100">
                  <a:solidFill>
                    <a:srgbClr val="FFFFFF"/>
                  </a:solidFill>
                  <a:latin typeface="Roboto"/>
                  <a:ea typeface="Roboto"/>
                  <a:cs typeface="Roboto"/>
                  <a:sym typeface="Roboto"/>
                </a:rPr>
                <a:t>PANDA_X</a:t>
              </a:r>
              <a:endParaRPr sz="1100">
                <a:solidFill>
                  <a:srgbClr val="FFFFFF"/>
                </a:solidFill>
                <a:latin typeface="Roboto"/>
                <a:ea typeface="Roboto"/>
                <a:cs typeface="Roboto"/>
                <a:sym typeface="Roboto"/>
              </a:endParaRPr>
            </a:p>
            <a:p>
              <a:pPr indent="0" lvl="0" marL="0" rtl="0" algn="l">
                <a:lnSpc>
                  <a:spcPct val="115000"/>
                </a:lnSpc>
                <a:spcBef>
                  <a:spcPts val="0"/>
                </a:spcBef>
                <a:spcAft>
                  <a:spcPts val="0"/>
                </a:spcAft>
                <a:buNone/>
              </a:pPr>
              <a:r>
                <a:rPr lang="en" sz="1100">
                  <a:solidFill>
                    <a:srgbClr val="FFFFFF"/>
                  </a:solidFill>
                  <a:latin typeface="Roboto"/>
                  <a:ea typeface="Roboto"/>
                  <a:cs typeface="Roboto"/>
                  <a:sym typeface="Roboto"/>
                </a:rPr>
                <a:t>XENON-nT</a:t>
              </a:r>
              <a:endParaRPr sz="1100">
                <a:solidFill>
                  <a:srgbClr val="FFFFFF"/>
                </a:solidFill>
                <a:latin typeface="Roboto"/>
                <a:ea typeface="Roboto"/>
                <a:cs typeface="Roboto"/>
                <a:sym typeface="Roboto"/>
              </a:endParaRPr>
            </a:p>
          </p:txBody>
        </p:sp>
      </p:grpSp>
      <p:cxnSp>
        <p:nvCxnSpPr>
          <p:cNvPr id="322" name="Google Shape;322;p23"/>
          <p:cNvCxnSpPr>
            <a:stCxn id="290" idx="1"/>
            <a:endCxn id="299" idx="3"/>
          </p:cNvCxnSpPr>
          <p:nvPr/>
        </p:nvCxnSpPr>
        <p:spPr>
          <a:xfrm flipH="1">
            <a:off x="1088970" y="2513951"/>
            <a:ext cx="612300" cy="4200"/>
          </a:xfrm>
          <a:prstGeom prst="straightConnector1">
            <a:avLst/>
          </a:prstGeom>
          <a:noFill/>
          <a:ln cap="flat" cmpd="sng" w="19050">
            <a:solidFill>
              <a:schemeClr val="dk1"/>
            </a:solidFill>
            <a:prstDash val="solid"/>
            <a:round/>
            <a:headEnd len="med" w="med" type="none"/>
            <a:tailEnd len="med" w="med" type="triangle"/>
          </a:ln>
        </p:spPr>
      </p:cxnSp>
      <p:cxnSp>
        <p:nvCxnSpPr>
          <p:cNvPr id="323" name="Google Shape;323;p23"/>
          <p:cNvCxnSpPr>
            <a:stCxn id="290" idx="3"/>
            <a:endCxn id="302" idx="1"/>
          </p:cNvCxnSpPr>
          <p:nvPr/>
        </p:nvCxnSpPr>
        <p:spPr>
          <a:xfrm>
            <a:off x="3229264" y="2513951"/>
            <a:ext cx="614400" cy="4200"/>
          </a:xfrm>
          <a:prstGeom prst="straightConnector1">
            <a:avLst/>
          </a:prstGeom>
          <a:noFill/>
          <a:ln cap="flat" cmpd="sng" w="19050">
            <a:solidFill>
              <a:schemeClr val="dk1"/>
            </a:solidFill>
            <a:prstDash val="solid"/>
            <a:round/>
            <a:headEnd len="med" w="med" type="none"/>
            <a:tailEnd len="med" w="med" type="triangle"/>
          </a:ln>
        </p:spPr>
      </p:cxnSp>
      <p:cxnSp>
        <p:nvCxnSpPr>
          <p:cNvPr id="324" name="Google Shape;324;p23"/>
          <p:cNvCxnSpPr>
            <a:stCxn id="306" idx="0"/>
          </p:cNvCxnSpPr>
          <p:nvPr/>
        </p:nvCxnSpPr>
        <p:spPr>
          <a:xfrm>
            <a:off x="4894905" y="313240"/>
            <a:ext cx="2414100" cy="0"/>
          </a:xfrm>
          <a:prstGeom prst="straightConnector1">
            <a:avLst/>
          </a:prstGeom>
          <a:noFill/>
          <a:ln cap="flat" cmpd="sng" w="9525">
            <a:solidFill>
              <a:schemeClr val="dk1"/>
            </a:solidFill>
            <a:prstDash val="solid"/>
            <a:round/>
            <a:headEnd len="med" w="med" type="none"/>
            <a:tailEnd len="med" w="med" type="triangle"/>
          </a:ln>
        </p:spPr>
      </p:cxnSp>
      <p:cxnSp>
        <p:nvCxnSpPr>
          <p:cNvPr id="325" name="Google Shape;325;p23"/>
          <p:cNvCxnSpPr>
            <a:stCxn id="308" idx="4"/>
          </p:cNvCxnSpPr>
          <p:nvPr/>
        </p:nvCxnSpPr>
        <p:spPr>
          <a:xfrm>
            <a:off x="5833888" y="1665547"/>
            <a:ext cx="1516500" cy="10500"/>
          </a:xfrm>
          <a:prstGeom prst="straightConnector1">
            <a:avLst/>
          </a:prstGeom>
          <a:noFill/>
          <a:ln cap="flat" cmpd="sng" w="9525">
            <a:solidFill>
              <a:schemeClr val="dk1"/>
            </a:solidFill>
            <a:prstDash val="solid"/>
            <a:round/>
            <a:headEnd len="med" w="med" type="none"/>
            <a:tailEnd len="med" w="med" type="triangle"/>
          </a:ln>
        </p:spPr>
      </p:cxnSp>
      <p:pic>
        <p:nvPicPr>
          <p:cNvPr id="326" name="Google Shape;326;p23"/>
          <p:cNvPicPr preferRelativeResize="0"/>
          <p:nvPr/>
        </p:nvPicPr>
        <p:blipFill>
          <a:blip r:embed="rId3">
            <a:alphaModFix/>
          </a:blip>
          <a:stretch>
            <a:fillRect/>
          </a:stretch>
        </p:blipFill>
        <p:spPr>
          <a:xfrm>
            <a:off x="6671850" y="1441938"/>
            <a:ext cx="2349300" cy="490425"/>
          </a:xfrm>
          <a:prstGeom prst="rect">
            <a:avLst/>
          </a:prstGeom>
          <a:noFill/>
          <a:ln>
            <a:noFill/>
          </a:ln>
        </p:spPr>
      </p:pic>
      <p:pic>
        <p:nvPicPr>
          <p:cNvPr id="327" name="Google Shape;327;p23"/>
          <p:cNvPicPr preferRelativeResize="0"/>
          <p:nvPr/>
        </p:nvPicPr>
        <p:blipFill>
          <a:blip r:embed="rId4">
            <a:alphaModFix/>
          </a:blip>
          <a:stretch>
            <a:fillRect/>
          </a:stretch>
        </p:blipFill>
        <p:spPr>
          <a:xfrm>
            <a:off x="6712150" y="199350"/>
            <a:ext cx="2259650" cy="4904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1" name="Shape 331"/>
        <p:cNvGrpSpPr/>
        <p:nvPr/>
      </p:nvGrpSpPr>
      <p:grpSpPr>
        <a:xfrm>
          <a:off x="0" y="0"/>
          <a:ext cx="0" cy="0"/>
          <a:chOff x="0" y="0"/>
          <a:chExt cx="0" cy="0"/>
        </a:xfrm>
      </p:grpSpPr>
      <p:sp>
        <p:nvSpPr>
          <p:cNvPr id="332" name="Google Shape;332;p2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grpSp>
        <p:nvGrpSpPr>
          <p:cNvPr id="333" name="Google Shape;333;p24"/>
          <p:cNvGrpSpPr/>
          <p:nvPr/>
        </p:nvGrpSpPr>
        <p:grpSpPr>
          <a:xfrm>
            <a:off x="1433019" y="1481703"/>
            <a:ext cx="2064497" cy="2064497"/>
            <a:chOff x="3664038" y="1663782"/>
            <a:chExt cx="1815900" cy="1815900"/>
          </a:xfrm>
        </p:grpSpPr>
        <p:sp>
          <p:nvSpPr>
            <p:cNvPr id="334" name="Google Shape;334;p24"/>
            <p:cNvSpPr/>
            <p:nvPr/>
          </p:nvSpPr>
          <p:spPr>
            <a:xfrm>
              <a:off x="3664038" y="1663782"/>
              <a:ext cx="1815900" cy="1815900"/>
            </a:xfrm>
            <a:prstGeom prst="ellipse">
              <a:avLst/>
            </a:prstGeom>
            <a:solidFill>
              <a:srgbClr val="1B786F"/>
            </a:solidFill>
            <a:ln>
              <a:noFill/>
            </a:ln>
            <a:effectLst>
              <a:outerShdw blurRad="228600" rotWithShape="0" algn="tl" dir="5400000" dist="50800">
                <a:srgbClr val="000000">
                  <a:alpha val="549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 name="Google Shape;335;p24"/>
            <p:cNvSpPr txBox="1"/>
            <p:nvPr/>
          </p:nvSpPr>
          <p:spPr>
            <a:xfrm>
              <a:off x="3899988" y="2158482"/>
              <a:ext cx="1344000" cy="8265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lang="en">
                  <a:solidFill>
                    <a:srgbClr val="FFFFFF"/>
                  </a:solidFill>
                  <a:latin typeface="Roboto"/>
                  <a:ea typeface="Roboto"/>
                  <a:cs typeface="Roboto"/>
                  <a:sym typeface="Roboto"/>
                </a:rPr>
                <a:t>Lorem ipsum congue</a:t>
              </a:r>
              <a:endParaRPr b="1">
                <a:solidFill>
                  <a:srgbClr val="FFFFFF"/>
                </a:solidFill>
                <a:latin typeface="Roboto"/>
                <a:ea typeface="Roboto"/>
                <a:cs typeface="Roboto"/>
                <a:sym typeface="Roboto"/>
              </a:endParaRPr>
            </a:p>
          </p:txBody>
        </p:sp>
      </p:grpSp>
      <p:grpSp>
        <p:nvGrpSpPr>
          <p:cNvPr id="336" name="Google Shape;336;p24"/>
          <p:cNvGrpSpPr/>
          <p:nvPr/>
        </p:nvGrpSpPr>
        <p:grpSpPr>
          <a:xfrm>
            <a:off x="1862773" y="97018"/>
            <a:ext cx="1214891" cy="1214891"/>
            <a:chOff x="2859873" y="853971"/>
            <a:chExt cx="1068600" cy="1068600"/>
          </a:xfrm>
        </p:grpSpPr>
        <p:sp>
          <p:nvSpPr>
            <p:cNvPr id="337" name="Google Shape;337;p24"/>
            <p:cNvSpPr/>
            <p:nvPr/>
          </p:nvSpPr>
          <p:spPr>
            <a:xfrm>
              <a:off x="2859873" y="853971"/>
              <a:ext cx="1068600" cy="1068600"/>
            </a:xfrm>
            <a:prstGeom prst="ellipse">
              <a:avLst/>
            </a:prstGeom>
            <a:solidFill>
              <a:srgbClr val="155B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 name="Google Shape;338;p24"/>
            <p:cNvSpPr txBox="1"/>
            <p:nvPr/>
          </p:nvSpPr>
          <p:spPr>
            <a:xfrm>
              <a:off x="3012800" y="1022197"/>
              <a:ext cx="762600" cy="7323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800">
                  <a:solidFill>
                    <a:srgbClr val="FFFFFF"/>
                  </a:solidFill>
                  <a:latin typeface="Roboto"/>
                  <a:ea typeface="Roboto"/>
                  <a:cs typeface="Roboto"/>
                  <a:sym typeface="Roboto"/>
                </a:rPr>
                <a:t>Lorem ipsum </a:t>
              </a:r>
              <a:endParaRPr sz="800">
                <a:solidFill>
                  <a:srgbClr val="FFFFFF"/>
                </a:solidFill>
                <a:latin typeface="Roboto"/>
                <a:ea typeface="Roboto"/>
                <a:cs typeface="Roboto"/>
                <a:sym typeface="Roboto"/>
              </a:endParaRPr>
            </a:p>
          </p:txBody>
        </p:sp>
      </p:grpSp>
      <p:grpSp>
        <p:nvGrpSpPr>
          <p:cNvPr id="339" name="Google Shape;339;p24"/>
          <p:cNvGrpSpPr/>
          <p:nvPr/>
        </p:nvGrpSpPr>
        <p:grpSpPr>
          <a:xfrm>
            <a:off x="567213" y="615897"/>
            <a:ext cx="3796109" cy="3796109"/>
            <a:chOff x="2902488" y="902232"/>
            <a:chExt cx="3339000" cy="3339000"/>
          </a:xfrm>
        </p:grpSpPr>
        <p:sp>
          <p:nvSpPr>
            <p:cNvPr id="340" name="Google Shape;340;p24"/>
            <p:cNvSpPr/>
            <p:nvPr/>
          </p:nvSpPr>
          <p:spPr>
            <a:xfrm rot="-5400000">
              <a:off x="2902488" y="902232"/>
              <a:ext cx="3339000" cy="3339000"/>
            </a:xfrm>
            <a:prstGeom prst="ellipse">
              <a:avLst/>
            </a:prstGeom>
            <a:noFill/>
            <a:ln cap="flat" cmpd="sng" w="19050">
              <a:solidFill>
                <a:srgbClr val="134F5C"/>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1" name="Google Shape;341;p24"/>
            <p:cNvSpPr/>
            <p:nvPr/>
          </p:nvSpPr>
          <p:spPr>
            <a:xfrm>
              <a:off x="3123738" y="1123632"/>
              <a:ext cx="2896500" cy="2896200"/>
            </a:xfrm>
            <a:prstGeom prst="pie">
              <a:avLst>
                <a:gd fmla="val 21577108" name="adj1"/>
                <a:gd fmla="val 16214886" name="adj2"/>
              </a:avLst>
            </a:prstGeom>
            <a:solidFill>
              <a:srgbClr val="A2C4C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42" name="Google Shape;342;p24"/>
          <p:cNvGrpSpPr/>
          <p:nvPr/>
        </p:nvGrpSpPr>
        <p:grpSpPr>
          <a:xfrm>
            <a:off x="1851657" y="3720925"/>
            <a:ext cx="1214891" cy="1214891"/>
            <a:chOff x="5214448" y="3234278"/>
            <a:chExt cx="1068600" cy="1068600"/>
          </a:xfrm>
        </p:grpSpPr>
        <p:sp>
          <p:nvSpPr>
            <p:cNvPr id="343" name="Google Shape;343;p24"/>
            <p:cNvSpPr/>
            <p:nvPr/>
          </p:nvSpPr>
          <p:spPr>
            <a:xfrm>
              <a:off x="5214448" y="3234278"/>
              <a:ext cx="1068600" cy="1068600"/>
            </a:xfrm>
            <a:prstGeom prst="ellipse">
              <a:avLst/>
            </a:prstGeom>
            <a:solidFill>
              <a:srgbClr val="155B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4" name="Google Shape;344;p24"/>
            <p:cNvSpPr txBox="1"/>
            <p:nvPr/>
          </p:nvSpPr>
          <p:spPr>
            <a:xfrm>
              <a:off x="5367375" y="3402503"/>
              <a:ext cx="762600" cy="7323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800">
                  <a:solidFill>
                    <a:srgbClr val="FFFFFF"/>
                  </a:solidFill>
                  <a:latin typeface="Roboto"/>
                  <a:ea typeface="Roboto"/>
                  <a:cs typeface="Roboto"/>
                  <a:sym typeface="Roboto"/>
                </a:rPr>
                <a:t>Lorem ipsum </a:t>
              </a:r>
              <a:endParaRPr sz="800">
                <a:solidFill>
                  <a:srgbClr val="FFFFFF"/>
                </a:solidFill>
                <a:latin typeface="Roboto"/>
                <a:ea typeface="Roboto"/>
                <a:cs typeface="Roboto"/>
                <a:sym typeface="Roboto"/>
              </a:endParaRPr>
            </a:p>
          </p:txBody>
        </p:sp>
      </p:grpSp>
      <p:grpSp>
        <p:nvGrpSpPr>
          <p:cNvPr id="345" name="Google Shape;345;p24"/>
          <p:cNvGrpSpPr/>
          <p:nvPr/>
        </p:nvGrpSpPr>
        <p:grpSpPr>
          <a:xfrm>
            <a:off x="48196" y="1910608"/>
            <a:ext cx="1214891" cy="1214891"/>
            <a:chOff x="5214448" y="3234278"/>
            <a:chExt cx="1068600" cy="1068600"/>
          </a:xfrm>
        </p:grpSpPr>
        <p:sp>
          <p:nvSpPr>
            <p:cNvPr id="346" name="Google Shape;346;p24"/>
            <p:cNvSpPr/>
            <p:nvPr/>
          </p:nvSpPr>
          <p:spPr>
            <a:xfrm>
              <a:off x="5214448" y="3234278"/>
              <a:ext cx="1068600" cy="1068600"/>
            </a:xfrm>
            <a:prstGeom prst="ellipse">
              <a:avLst/>
            </a:prstGeom>
            <a:solidFill>
              <a:srgbClr val="155B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7" name="Google Shape;347;p24"/>
            <p:cNvSpPr txBox="1"/>
            <p:nvPr/>
          </p:nvSpPr>
          <p:spPr>
            <a:xfrm>
              <a:off x="5367375" y="3402503"/>
              <a:ext cx="762600" cy="7323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800">
                  <a:solidFill>
                    <a:srgbClr val="FFFFFF"/>
                  </a:solidFill>
                  <a:latin typeface="Roboto"/>
                  <a:ea typeface="Roboto"/>
                  <a:cs typeface="Roboto"/>
                  <a:sym typeface="Roboto"/>
                </a:rPr>
                <a:t>Lorem ipsum </a:t>
              </a:r>
              <a:endParaRPr sz="800">
                <a:solidFill>
                  <a:srgbClr val="FFFFFF"/>
                </a:solidFill>
                <a:latin typeface="Roboto"/>
                <a:ea typeface="Roboto"/>
                <a:cs typeface="Roboto"/>
                <a:sym typeface="Roboto"/>
              </a:endParaRPr>
            </a:p>
          </p:txBody>
        </p:sp>
      </p:grpSp>
      <p:grpSp>
        <p:nvGrpSpPr>
          <p:cNvPr id="348" name="Google Shape;348;p24"/>
          <p:cNvGrpSpPr/>
          <p:nvPr/>
        </p:nvGrpSpPr>
        <p:grpSpPr>
          <a:xfrm>
            <a:off x="3669735" y="1910608"/>
            <a:ext cx="1214891" cy="1214891"/>
            <a:chOff x="5214448" y="3234278"/>
            <a:chExt cx="1068600" cy="1068600"/>
          </a:xfrm>
        </p:grpSpPr>
        <p:sp>
          <p:nvSpPr>
            <p:cNvPr id="349" name="Google Shape;349;p24"/>
            <p:cNvSpPr/>
            <p:nvPr/>
          </p:nvSpPr>
          <p:spPr>
            <a:xfrm>
              <a:off x="5214448" y="3234278"/>
              <a:ext cx="1068600" cy="1068600"/>
            </a:xfrm>
            <a:prstGeom prst="ellipse">
              <a:avLst/>
            </a:prstGeom>
            <a:solidFill>
              <a:srgbClr val="155B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0" name="Google Shape;350;p24"/>
            <p:cNvSpPr txBox="1"/>
            <p:nvPr/>
          </p:nvSpPr>
          <p:spPr>
            <a:xfrm>
              <a:off x="5367375" y="3402503"/>
              <a:ext cx="762600" cy="7323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800">
                  <a:solidFill>
                    <a:srgbClr val="FFFFFF"/>
                  </a:solidFill>
                  <a:latin typeface="Roboto"/>
                  <a:ea typeface="Roboto"/>
                  <a:cs typeface="Roboto"/>
                  <a:sym typeface="Roboto"/>
                </a:rPr>
                <a:t>Lorem ipsum </a:t>
              </a:r>
              <a:endParaRPr sz="800">
                <a:solidFill>
                  <a:srgbClr val="FFFFFF"/>
                </a:solidFill>
                <a:latin typeface="Roboto"/>
                <a:ea typeface="Roboto"/>
                <a:cs typeface="Roboto"/>
                <a:sym typeface="Roboto"/>
              </a:endParaRPr>
            </a:p>
          </p:txBody>
        </p:sp>
      </p:grpSp>
      <p:grpSp>
        <p:nvGrpSpPr>
          <p:cNvPr id="351" name="Google Shape;351;p24"/>
          <p:cNvGrpSpPr/>
          <p:nvPr/>
        </p:nvGrpSpPr>
        <p:grpSpPr>
          <a:xfrm>
            <a:off x="1433019" y="1481703"/>
            <a:ext cx="2064497" cy="2064497"/>
            <a:chOff x="3664038" y="1663782"/>
            <a:chExt cx="1815900" cy="1815900"/>
          </a:xfrm>
        </p:grpSpPr>
        <p:sp>
          <p:nvSpPr>
            <p:cNvPr id="352" name="Google Shape;352;p24"/>
            <p:cNvSpPr/>
            <p:nvPr/>
          </p:nvSpPr>
          <p:spPr>
            <a:xfrm>
              <a:off x="3664038" y="1663782"/>
              <a:ext cx="1815900" cy="1815900"/>
            </a:xfrm>
            <a:prstGeom prst="ellipse">
              <a:avLst/>
            </a:prstGeom>
            <a:solidFill>
              <a:srgbClr val="45818E"/>
            </a:solidFill>
            <a:ln>
              <a:noFill/>
            </a:ln>
            <a:effectLst>
              <a:outerShdw blurRad="228600" rotWithShape="0" algn="tl" dir="5400000" dist="50800">
                <a:srgbClr val="000000">
                  <a:alpha val="549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3" name="Google Shape;353;p24"/>
            <p:cNvSpPr txBox="1"/>
            <p:nvPr/>
          </p:nvSpPr>
          <p:spPr>
            <a:xfrm>
              <a:off x="3899988" y="2158482"/>
              <a:ext cx="1344000" cy="826500"/>
            </a:xfrm>
            <a:prstGeom prst="rect">
              <a:avLst/>
            </a:prstGeom>
            <a:solidFill>
              <a:srgbClr val="45818E"/>
            </a:solid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lang="en" sz="1300">
                  <a:solidFill>
                    <a:srgbClr val="FFFFFF"/>
                  </a:solidFill>
                  <a:latin typeface="Roboto"/>
                  <a:ea typeface="Roboto"/>
                  <a:cs typeface="Roboto"/>
                  <a:sym typeface="Roboto"/>
                </a:rPr>
                <a:t>PROPAGATION + DETECTION</a:t>
              </a:r>
              <a:endParaRPr b="1" sz="1300">
                <a:solidFill>
                  <a:srgbClr val="FFFFFF"/>
                </a:solidFill>
                <a:latin typeface="Roboto"/>
                <a:ea typeface="Roboto"/>
                <a:cs typeface="Roboto"/>
                <a:sym typeface="Roboto"/>
              </a:endParaRPr>
            </a:p>
          </p:txBody>
        </p:sp>
      </p:grpSp>
      <p:grpSp>
        <p:nvGrpSpPr>
          <p:cNvPr id="354" name="Google Shape;354;p24"/>
          <p:cNvGrpSpPr/>
          <p:nvPr/>
        </p:nvGrpSpPr>
        <p:grpSpPr>
          <a:xfrm>
            <a:off x="1862773" y="97018"/>
            <a:ext cx="1214891" cy="1214891"/>
            <a:chOff x="2859873" y="853971"/>
            <a:chExt cx="1068600" cy="1068600"/>
          </a:xfrm>
        </p:grpSpPr>
        <p:sp>
          <p:nvSpPr>
            <p:cNvPr id="355" name="Google Shape;355;p24"/>
            <p:cNvSpPr/>
            <p:nvPr/>
          </p:nvSpPr>
          <p:spPr>
            <a:xfrm>
              <a:off x="2859873" y="853971"/>
              <a:ext cx="1068600" cy="1068600"/>
            </a:xfrm>
            <a:prstGeom prst="ellipse">
              <a:avLst/>
            </a:prstGeom>
            <a:solidFill>
              <a:srgbClr val="134F5C"/>
            </a:solidFill>
            <a:ln cap="flat" cmpd="sng" w="9525">
              <a:solidFill>
                <a:srgbClr val="D0E0E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 name="Google Shape;356;p24"/>
            <p:cNvSpPr txBox="1"/>
            <p:nvPr/>
          </p:nvSpPr>
          <p:spPr>
            <a:xfrm>
              <a:off x="3012800" y="1022197"/>
              <a:ext cx="762600" cy="732300"/>
            </a:xfrm>
            <a:prstGeom prst="rect">
              <a:avLst/>
            </a:prstGeom>
            <a:solidFill>
              <a:srgbClr val="134F5C"/>
            </a:solid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900">
                  <a:solidFill>
                    <a:srgbClr val="FFFFFF"/>
                  </a:solidFill>
                  <a:latin typeface="Roboto"/>
                  <a:ea typeface="Roboto"/>
                  <a:cs typeface="Roboto"/>
                  <a:sym typeface="Roboto"/>
                </a:rPr>
                <a:t>SOLAR NEUTRINOS</a:t>
              </a:r>
              <a:endParaRPr sz="900">
                <a:solidFill>
                  <a:srgbClr val="FFFFFF"/>
                </a:solidFill>
                <a:latin typeface="Roboto"/>
                <a:ea typeface="Roboto"/>
                <a:cs typeface="Roboto"/>
                <a:sym typeface="Roboto"/>
              </a:endParaRPr>
            </a:p>
          </p:txBody>
        </p:sp>
      </p:grpSp>
      <p:grpSp>
        <p:nvGrpSpPr>
          <p:cNvPr id="357" name="Google Shape;357;p24"/>
          <p:cNvGrpSpPr/>
          <p:nvPr/>
        </p:nvGrpSpPr>
        <p:grpSpPr>
          <a:xfrm>
            <a:off x="1851657" y="3720925"/>
            <a:ext cx="1214891" cy="1214891"/>
            <a:chOff x="5214448" y="3234278"/>
            <a:chExt cx="1068600" cy="1068600"/>
          </a:xfrm>
        </p:grpSpPr>
        <p:sp>
          <p:nvSpPr>
            <p:cNvPr id="358" name="Google Shape;358;p24"/>
            <p:cNvSpPr/>
            <p:nvPr/>
          </p:nvSpPr>
          <p:spPr>
            <a:xfrm>
              <a:off x="5214448" y="3234278"/>
              <a:ext cx="1068600" cy="1068600"/>
            </a:xfrm>
            <a:prstGeom prst="ellipse">
              <a:avLst/>
            </a:prstGeom>
            <a:solidFill>
              <a:srgbClr val="134F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9" name="Google Shape;359;p24"/>
            <p:cNvSpPr txBox="1"/>
            <p:nvPr/>
          </p:nvSpPr>
          <p:spPr>
            <a:xfrm>
              <a:off x="5367375" y="3402503"/>
              <a:ext cx="762600" cy="732300"/>
            </a:xfrm>
            <a:prstGeom prst="rect">
              <a:avLst/>
            </a:prstGeom>
            <a:solidFill>
              <a:srgbClr val="134F5C"/>
            </a:solid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900">
                  <a:solidFill>
                    <a:srgbClr val="FFFFFF"/>
                  </a:solidFill>
                  <a:latin typeface="Roboto"/>
                  <a:ea typeface="Roboto"/>
                  <a:cs typeface="Roboto"/>
                  <a:sym typeface="Roboto"/>
                </a:rPr>
                <a:t>DARK MATTER DETECTORS</a:t>
              </a:r>
              <a:r>
                <a:rPr lang="en" sz="800">
                  <a:solidFill>
                    <a:srgbClr val="FFFFFF"/>
                  </a:solidFill>
                  <a:latin typeface="Roboto"/>
                  <a:ea typeface="Roboto"/>
                  <a:cs typeface="Roboto"/>
                  <a:sym typeface="Roboto"/>
                </a:rPr>
                <a:t> </a:t>
              </a:r>
              <a:endParaRPr sz="800">
                <a:solidFill>
                  <a:srgbClr val="FFFFFF"/>
                </a:solidFill>
                <a:latin typeface="Roboto"/>
                <a:ea typeface="Roboto"/>
                <a:cs typeface="Roboto"/>
                <a:sym typeface="Roboto"/>
              </a:endParaRPr>
            </a:p>
          </p:txBody>
        </p:sp>
      </p:grpSp>
      <p:grpSp>
        <p:nvGrpSpPr>
          <p:cNvPr id="360" name="Google Shape;360;p24"/>
          <p:cNvGrpSpPr/>
          <p:nvPr/>
        </p:nvGrpSpPr>
        <p:grpSpPr>
          <a:xfrm>
            <a:off x="48196" y="1910608"/>
            <a:ext cx="1214891" cy="1214891"/>
            <a:chOff x="5214448" y="3234278"/>
            <a:chExt cx="1068600" cy="1068600"/>
          </a:xfrm>
        </p:grpSpPr>
        <p:sp>
          <p:nvSpPr>
            <p:cNvPr id="361" name="Google Shape;361;p24"/>
            <p:cNvSpPr/>
            <p:nvPr/>
          </p:nvSpPr>
          <p:spPr>
            <a:xfrm>
              <a:off x="5214448" y="3234278"/>
              <a:ext cx="1068600" cy="1068600"/>
            </a:xfrm>
            <a:prstGeom prst="ellipse">
              <a:avLst/>
            </a:prstGeom>
            <a:solidFill>
              <a:srgbClr val="134F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2" name="Google Shape;362;p24"/>
            <p:cNvSpPr txBox="1"/>
            <p:nvPr/>
          </p:nvSpPr>
          <p:spPr>
            <a:xfrm>
              <a:off x="5367375" y="3402503"/>
              <a:ext cx="762600" cy="732300"/>
            </a:xfrm>
            <a:prstGeom prst="rect">
              <a:avLst/>
            </a:prstGeom>
            <a:solidFill>
              <a:srgbClr val="134F5C"/>
            </a:solid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900">
                  <a:solidFill>
                    <a:srgbClr val="FFFFFF"/>
                  </a:solidFill>
                  <a:latin typeface="Roboto"/>
                  <a:ea typeface="Roboto"/>
                  <a:cs typeface="Roboto"/>
                  <a:sym typeface="Roboto"/>
                </a:rPr>
                <a:t>SM</a:t>
              </a:r>
              <a:endParaRPr sz="900">
                <a:solidFill>
                  <a:srgbClr val="FFFFFF"/>
                </a:solidFill>
                <a:latin typeface="Roboto"/>
                <a:ea typeface="Roboto"/>
                <a:cs typeface="Roboto"/>
                <a:sym typeface="Roboto"/>
              </a:endParaRPr>
            </a:p>
          </p:txBody>
        </p:sp>
      </p:grpSp>
      <p:grpSp>
        <p:nvGrpSpPr>
          <p:cNvPr id="363" name="Google Shape;363;p24"/>
          <p:cNvGrpSpPr/>
          <p:nvPr/>
        </p:nvGrpSpPr>
        <p:grpSpPr>
          <a:xfrm>
            <a:off x="3669735" y="1910608"/>
            <a:ext cx="1214891" cy="1214891"/>
            <a:chOff x="5214448" y="3234278"/>
            <a:chExt cx="1068600" cy="1068600"/>
          </a:xfrm>
        </p:grpSpPr>
        <p:sp>
          <p:nvSpPr>
            <p:cNvPr id="364" name="Google Shape;364;p24"/>
            <p:cNvSpPr/>
            <p:nvPr/>
          </p:nvSpPr>
          <p:spPr>
            <a:xfrm>
              <a:off x="5214448" y="3234278"/>
              <a:ext cx="1068600" cy="1068600"/>
            </a:xfrm>
            <a:prstGeom prst="ellipse">
              <a:avLst/>
            </a:prstGeom>
            <a:solidFill>
              <a:srgbClr val="F6B2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5" name="Google Shape;365;p24"/>
            <p:cNvSpPr txBox="1"/>
            <p:nvPr/>
          </p:nvSpPr>
          <p:spPr>
            <a:xfrm>
              <a:off x="5367375" y="3402503"/>
              <a:ext cx="762600" cy="732300"/>
            </a:xfrm>
            <a:prstGeom prst="rect">
              <a:avLst/>
            </a:prstGeom>
            <a:solidFill>
              <a:srgbClr val="F6B26B"/>
            </a:solid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900">
                  <a:solidFill>
                    <a:srgbClr val="FFFFFF"/>
                  </a:solidFill>
                  <a:latin typeface="Roboto"/>
                  <a:ea typeface="Roboto"/>
                  <a:cs typeface="Roboto"/>
                  <a:sym typeface="Roboto"/>
                </a:rPr>
                <a:t>BSM</a:t>
              </a:r>
              <a:endParaRPr sz="900">
                <a:solidFill>
                  <a:srgbClr val="FFFFFF"/>
                </a:solidFill>
                <a:latin typeface="Roboto"/>
                <a:ea typeface="Roboto"/>
                <a:cs typeface="Roboto"/>
                <a:sym typeface="Roboto"/>
              </a:endParaRPr>
            </a:p>
          </p:txBody>
        </p:sp>
      </p:grpSp>
      <p:cxnSp>
        <p:nvCxnSpPr>
          <p:cNvPr id="366" name="Google Shape;366;p24"/>
          <p:cNvCxnSpPr>
            <a:stCxn id="356" idx="2"/>
            <a:endCxn id="353" idx="0"/>
          </p:cNvCxnSpPr>
          <p:nvPr/>
        </p:nvCxnSpPr>
        <p:spPr>
          <a:xfrm flipH="1">
            <a:off x="2465336" y="1120825"/>
            <a:ext cx="4800" cy="923400"/>
          </a:xfrm>
          <a:prstGeom prst="straightConnector1">
            <a:avLst/>
          </a:prstGeom>
          <a:noFill/>
          <a:ln cap="flat" cmpd="sng" w="28575">
            <a:solidFill>
              <a:schemeClr val="dk1"/>
            </a:solidFill>
            <a:prstDash val="solid"/>
            <a:round/>
            <a:headEnd len="med" w="med" type="none"/>
            <a:tailEnd len="med" w="med" type="triangle"/>
          </a:ln>
        </p:spPr>
      </p:cxnSp>
      <p:cxnSp>
        <p:nvCxnSpPr>
          <p:cNvPr id="367" name="Google Shape;367;p24"/>
          <p:cNvCxnSpPr>
            <a:stCxn id="353" idx="2"/>
            <a:endCxn id="359" idx="0"/>
          </p:cNvCxnSpPr>
          <p:nvPr/>
        </p:nvCxnSpPr>
        <p:spPr>
          <a:xfrm flipH="1">
            <a:off x="2458967" y="2983775"/>
            <a:ext cx="6300" cy="928500"/>
          </a:xfrm>
          <a:prstGeom prst="straightConnector1">
            <a:avLst/>
          </a:prstGeom>
          <a:noFill/>
          <a:ln cap="flat" cmpd="sng" w="28575">
            <a:solidFill>
              <a:schemeClr val="dk1"/>
            </a:solidFill>
            <a:prstDash val="solid"/>
            <a:round/>
            <a:headEnd len="med" w="med" type="none"/>
            <a:tailEnd len="med" w="med" type="triangle"/>
          </a:ln>
        </p:spPr>
      </p:cxnSp>
      <p:cxnSp>
        <p:nvCxnSpPr>
          <p:cNvPr id="368" name="Google Shape;368;p24"/>
          <p:cNvCxnSpPr>
            <a:stCxn id="352" idx="7"/>
            <a:endCxn id="369" idx="2"/>
          </p:cNvCxnSpPr>
          <p:nvPr/>
        </p:nvCxnSpPr>
        <p:spPr>
          <a:xfrm rot="-5400000">
            <a:off x="3317127" y="867391"/>
            <a:ext cx="794700" cy="1038600"/>
          </a:xfrm>
          <a:prstGeom prst="bentConnector2">
            <a:avLst/>
          </a:prstGeom>
          <a:noFill/>
          <a:ln cap="flat" cmpd="sng" w="28575">
            <a:solidFill>
              <a:srgbClr val="FFFFFF"/>
            </a:solidFill>
            <a:prstDash val="solid"/>
            <a:round/>
            <a:headEnd len="med" w="med" type="none"/>
            <a:tailEnd len="med" w="med" type="none"/>
          </a:ln>
        </p:spPr>
      </p:cxnSp>
      <p:grpSp>
        <p:nvGrpSpPr>
          <p:cNvPr id="370" name="Google Shape;370;p24"/>
          <p:cNvGrpSpPr/>
          <p:nvPr/>
        </p:nvGrpSpPr>
        <p:grpSpPr>
          <a:xfrm>
            <a:off x="5172752" y="313240"/>
            <a:ext cx="1322273" cy="1352308"/>
            <a:chOff x="4303290" y="1676962"/>
            <a:chExt cx="1854000" cy="1854000"/>
          </a:xfrm>
        </p:grpSpPr>
        <p:sp>
          <p:nvSpPr>
            <p:cNvPr id="371" name="Google Shape;371;p24"/>
            <p:cNvSpPr/>
            <p:nvPr/>
          </p:nvSpPr>
          <p:spPr>
            <a:xfrm>
              <a:off x="4303290" y="1676962"/>
              <a:ext cx="1854000" cy="1854000"/>
            </a:xfrm>
            <a:prstGeom prst="ellipse">
              <a:avLst/>
            </a:prstGeom>
            <a:solidFill>
              <a:srgbClr val="414141"/>
            </a:solidFill>
            <a:ln cap="flat" cmpd="sng" w="28575">
              <a:solidFill>
                <a:srgbClr val="A2C4C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2" name="Google Shape;372;p24"/>
            <p:cNvSpPr txBox="1"/>
            <p:nvPr/>
          </p:nvSpPr>
          <p:spPr>
            <a:xfrm>
              <a:off x="4775251" y="2343240"/>
              <a:ext cx="1075200" cy="521400"/>
            </a:xfrm>
            <a:prstGeom prst="rect">
              <a:avLst/>
            </a:prstGeom>
            <a:solidFill>
              <a:srgbClr val="414141"/>
            </a:solid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1100">
                  <a:solidFill>
                    <a:srgbClr val="FFFFFF"/>
                  </a:solidFill>
                  <a:latin typeface="Roboto"/>
                  <a:ea typeface="Roboto"/>
                  <a:cs typeface="Roboto"/>
                  <a:sym typeface="Roboto"/>
                </a:rPr>
                <a:t>EvES</a:t>
              </a:r>
              <a:endParaRPr sz="1100">
                <a:solidFill>
                  <a:srgbClr val="FFFFFF"/>
                </a:solidFill>
                <a:latin typeface="Roboto"/>
                <a:ea typeface="Roboto"/>
                <a:cs typeface="Roboto"/>
                <a:sym typeface="Roboto"/>
              </a:endParaRPr>
            </a:p>
          </p:txBody>
        </p:sp>
      </p:grpSp>
      <p:grpSp>
        <p:nvGrpSpPr>
          <p:cNvPr id="373" name="Google Shape;373;p24"/>
          <p:cNvGrpSpPr/>
          <p:nvPr/>
        </p:nvGrpSpPr>
        <p:grpSpPr>
          <a:xfrm>
            <a:off x="4233769" y="313240"/>
            <a:ext cx="1322273" cy="1352308"/>
            <a:chOff x="2986712" y="1676962"/>
            <a:chExt cx="1854000" cy="1854000"/>
          </a:xfrm>
        </p:grpSpPr>
        <p:sp>
          <p:nvSpPr>
            <p:cNvPr id="369" name="Google Shape;369;p24"/>
            <p:cNvSpPr/>
            <p:nvPr/>
          </p:nvSpPr>
          <p:spPr>
            <a:xfrm>
              <a:off x="2986712" y="1676962"/>
              <a:ext cx="1854000" cy="1854000"/>
            </a:xfrm>
            <a:prstGeom prst="ellipse">
              <a:avLst/>
            </a:prstGeom>
            <a:solidFill>
              <a:srgbClr val="E69138"/>
            </a:solidFill>
            <a:ln cap="flat" cmpd="sng" w="28575">
              <a:solidFill>
                <a:srgbClr val="A2C4C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4" name="Google Shape;374;p24"/>
            <p:cNvSpPr txBox="1"/>
            <p:nvPr/>
          </p:nvSpPr>
          <p:spPr>
            <a:xfrm>
              <a:off x="3376088" y="2343240"/>
              <a:ext cx="1075200" cy="521400"/>
            </a:xfrm>
            <a:prstGeom prst="rect">
              <a:avLst/>
            </a:prstGeom>
            <a:solidFill>
              <a:srgbClr val="E69138"/>
            </a:solid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1100">
                  <a:solidFill>
                    <a:srgbClr val="FFFFFF"/>
                  </a:solidFill>
                  <a:latin typeface="Roboto"/>
                  <a:ea typeface="Roboto"/>
                  <a:cs typeface="Roboto"/>
                  <a:sym typeface="Roboto"/>
                </a:rPr>
                <a:t>CEvNS</a:t>
              </a:r>
              <a:endParaRPr sz="1100">
                <a:solidFill>
                  <a:srgbClr val="FFFFFF"/>
                </a:solidFill>
                <a:latin typeface="Roboto"/>
                <a:ea typeface="Roboto"/>
                <a:cs typeface="Roboto"/>
                <a:sym typeface="Roboto"/>
              </a:endParaRPr>
            </a:p>
          </p:txBody>
        </p:sp>
      </p:grpSp>
      <p:cxnSp>
        <p:nvCxnSpPr>
          <p:cNvPr id="375" name="Google Shape;375;p24"/>
          <p:cNvCxnSpPr>
            <a:stCxn id="358" idx="6"/>
            <a:endCxn id="376" idx="2"/>
          </p:cNvCxnSpPr>
          <p:nvPr/>
        </p:nvCxnSpPr>
        <p:spPr>
          <a:xfrm flipH="1" rot="10800000">
            <a:off x="3066548" y="2975970"/>
            <a:ext cx="2997600" cy="1352400"/>
          </a:xfrm>
          <a:prstGeom prst="bentConnector3">
            <a:avLst>
              <a:gd fmla="val 65095" name="adj1"/>
            </a:avLst>
          </a:prstGeom>
          <a:noFill/>
          <a:ln cap="flat" cmpd="sng" w="28575">
            <a:solidFill>
              <a:schemeClr val="dk1"/>
            </a:solidFill>
            <a:prstDash val="solid"/>
            <a:round/>
            <a:headEnd len="med" w="med" type="none"/>
            <a:tailEnd len="med" w="med" type="none"/>
          </a:ln>
        </p:spPr>
      </p:cxnSp>
      <p:grpSp>
        <p:nvGrpSpPr>
          <p:cNvPr id="377" name="Google Shape;377;p24"/>
          <p:cNvGrpSpPr/>
          <p:nvPr/>
        </p:nvGrpSpPr>
        <p:grpSpPr>
          <a:xfrm>
            <a:off x="6613310" y="3061042"/>
            <a:ext cx="1575344" cy="1575344"/>
            <a:chOff x="4303290" y="2158374"/>
            <a:chExt cx="1854000" cy="1854000"/>
          </a:xfrm>
        </p:grpSpPr>
        <p:sp>
          <p:nvSpPr>
            <p:cNvPr id="378" name="Google Shape;378;p24"/>
            <p:cNvSpPr/>
            <p:nvPr/>
          </p:nvSpPr>
          <p:spPr>
            <a:xfrm>
              <a:off x="4303290" y="2158374"/>
              <a:ext cx="1854000" cy="1854000"/>
            </a:xfrm>
            <a:prstGeom prst="ellipse">
              <a:avLst/>
            </a:prstGeom>
            <a:solidFill>
              <a:srgbClr val="3E4D4E"/>
            </a:solidFill>
            <a:ln cap="flat" cmpd="sng" w="28575">
              <a:solidFill>
                <a:srgbClr val="D4E0D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9" name="Google Shape;379;p24"/>
            <p:cNvSpPr txBox="1"/>
            <p:nvPr/>
          </p:nvSpPr>
          <p:spPr>
            <a:xfrm>
              <a:off x="4840703" y="2932716"/>
              <a:ext cx="1194300" cy="521400"/>
            </a:xfrm>
            <a:prstGeom prst="rect">
              <a:avLst/>
            </a:prstGeom>
            <a:solidFill>
              <a:srgbClr val="3E4D4E"/>
            </a:solid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 sz="1000">
                  <a:solidFill>
                    <a:srgbClr val="FFFFFF"/>
                  </a:solidFill>
                  <a:latin typeface="Roboto"/>
                  <a:ea typeface="Roboto"/>
                  <a:cs typeface="Roboto"/>
                  <a:sym typeface="Roboto"/>
                </a:rPr>
                <a:t>DIRECTIONAL DETECTORS</a:t>
              </a:r>
              <a:endParaRPr sz="1000">
                <a:solidFill>
                  <a:srgbClr val="FFFFFF"/>
                </a:solidFill>
                <a:latin typeface="Roboto"/>
                <a:ea typeface="Roboto"/>
                <a:cs typeface="Roboto"/>
                <a:sym typeface="Roboto"/>
              </a:endParaRPr>
            </a:p>
          </p:txBody>
        </p:sp>
      </p:grpSp>
      <p:grpSp>
        <p:nvGrpSpPr>
          <p:cNvPr id="380" name="Google Shape;380;p24"/>
          <p:cNvGrpSpPr/>
          <p:nvPr/>
        </p:nvGrpSpPr>
        <p:grpSpPr>
          <a:xfrm>
            <a:off x="5494614" y="3061042"/>
            <a:ext cx="1575344" cy="1575344"/>
            <a:chOff x="2986712" y="2158374"/>
            <a:chExt cx="1854000" cy="1854000"/>
          </a:xfrm>
        </p:grpSpPr>
        <p:sp>
          <p:nvSpPr>
            <p:cNvPr id="381" name="Google Shape;381;p24"/>
            <p:cNvSpPr/>
            <p:nvPr/>
          </p:nvSpPr>
          <p:spPr>
            <a:xfrm>
              <a:off x="2986712" y="2158374"/>
              <a:ext cx="1854000" cy="1854000"/>
            </a:xfrm>
            <a:prstGeom prst="ellipse">
              <a:avLst/>
            </a:prstGeom>
            <a:solidFill>
              <a:srgbClr val="414141"/>
            </a:solidFill>
            <a:ln cap="flat" cmpd="sng" w="28575">
              <a:solidFill>
                <a:srgbClr val="D4E0D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2" name="Google Shape;382;p24"/>
            <p:cNvSpPr txBox="1"/>
            <p:nvPr/>
          </p:nvSpPr>
          <p:spPr>
            <a:xfrm>
              <a:off x="3376111" y="2985133"/>
              <a:ext cx="1075200" cy="521400"/>
            </a:xfrm>
            <a:prstGeom prst="rect">
              <a:avLst/>
            </a:prstGeom>
            <a:solidFill>
              <a:srgbClr val="414141"/>
            </a:solid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 sz="1000">
                  <a:solidFill>
                    <a:srgbClr val="FFFFFF"/>
                  </a:solidFill>
                  <a:latin typeface="Roboto"/>
                  <a:ea typeface="Roboto"/>
                  <a:cs typeface="Roboto"/>
                  <a:sym typeface="Roboto"/>
                </a:rPr>
                <a:t>FUTURE MULTI TONNE SCALE DETECTORS</a:t>
              </a:r>
              <a:r>
                <a:rPr lang="en" sz="1100">
                  <a:solidFill>
                    <a:srgbClr val="FFFFFF"/>
                  </a:solidFill>
                  <a:latin typeface="Roboto"/>
                  <a:ea typeface="Roboto"/>
                  <a:cs typeface="Roboto"/>
                  <a:sym typeface="Roboto"/>
                </a:rPr>
                <a:t> </a:t>
              </a:r>
              <a:endParaRPr sz="1100">
                <a:solidFill>
                  <a:srgbClr val="FFFFFF"/>
                </a:solidFill>
                <a:latin typeface="Roboto"/>
                <a:ea typeface="Roboto"/>
                <a:cs typeface="Roboto"/>
                <a:sym typeface="Roboto"/>
              </a:endParaRPr>
            </a:p>
          </p:txBody>
        </p:sp>
      </p:grpSp>
      <p:grpSp>
        <p:nvGrpSpPr>
          <p:cNvPr id="383" name="Google Shape;383;p24"/>
          <p:cNvGrpSpPr/>
          <p:nvPr/>
        </p:nvGrpSpPr>
        <p:grpSpPr>
          <a:xfrm>
            <a:off x="6064025" y="2188200"/>
            <a:ext cx="1575344" cy="1575344"/>
            <a:chOff x="3656844" y="1131139"/>
            <a:chExt cx="1854000" cy="1854000"/>
          </a:xfrm>
        </p:grpSpPr>
        <p:sp>
          <p:nvSpPr>
            <p:cNvPr id="376" name="Google Shape;376;p24"/>
            <p:cNvSpPr/>
            <p:nvPr/>
          </p:nvSpPr>
          <p:spPr>
            <a:xfrm>
              <a:off x="3656844" y="1131139"/>
              <a:ext cx="1854000" cy="1854000"/>
            </a:xfrm>
            <a:prstGeom prst="ellipse">
              <a:avLst/>
            </a:prstGeom>
            <a:solidFill>
              <a:srgbClr val="B45F06"/>
            </a:solidFill>
            <a:ln cap="flat" cmpd="sng" w="28575">
              <a:solidFill>
                <a:srgbClr val="D4E0D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4" name="Google Shape;384;p24"/>
            <p:cNvSpPr txBox="1"/>
            <p:nvPr/>
          </p:nvSpPr>
          <p:spPr>
            <a:xfrm>
              <a:off x="3938537" y="1797442"/>
              <a:ext cx="1290600" cy="521400"/>
            </a:xfrm>
            <a:prstGeom prst="rect">
              <a:avLst/>
            </a:prstGeom>
            <a:solidFill>
              <a:srgbClr val="B45F06"/>
            </a:solid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 sz="1100">
                  <a:solidFill>
                    <a:srgbClr val="FFFFFF"/>
                  </a:solidFill>
                  <a:latin typeface="Roboto"/>
                  <a:ea typeface="Roboto"/>
                  <a:cs typeface="Roboto"/>
                  <a:sym typeface="Roboto"/>
                </a:rPr>
                <a:t>CURRENT DM DETECTORS</a:t>
              </a:r>
              <a:endParaRPr sz="1100">
                <a:solidFill>
                  <a:srgbClr val="FFFFFF"/>
                </a:solidFill>
                <a:latin typeface="Roboto"/>
                <a:ea typeface="Roboto"/>
                <a:cs typeface="Roboto"/>
                <a:sym typeface="Roboto"/>
              </a:endParaRPr>
            </a:p>
            <a:p>
              <a:pPr indent="0" lvl="0" marL="0" rtl="0" algn="l">
                <a:lnSpc>
                  <a:spcPct val="115000"/>
                </a:lnSpc>
                <a:spcBef>
                  <a:spcPts val="0"/>
                </a:spcBef>
                <a:spcAft>
                  <a:spcPts val="0"/>
                </a:spcAft>
                <a:buNone/>
              </a:pPr>
              <a:r>
                <a:rPr lang="en" sz="1100">
                  <a:solidFill>
                    <a:srgbClr val="FFFFFF"/>
                  </a:solidFill>
                  <a:latin typeface="Roboto"/>
                  <a:ea typeface="Roboto"/>
                  <a:cs typeface="Roboto"/>
                  <a:sym typeface="Roboto"/>
                </a:rPr>
                <a:t>PANDA_X</a:t>
              </a:r>
              <a:endParaRPr sz="1100">
                <a:solidFill>
                  <a:srgbClr val="FFFFFF"/>
                </a:solidFill>
                <a:latin typeface="Roboto"/>
                <a:ea typeface="Roboto"/>
                <a:cs typeface="Roboto"/>
                <a:sym typeface="Roboto"/>
              </a:endParaRPr>
            </a:p>
            <a:p>
              <a:pPr indent="0" lvl="0" marL="0" rtl="0" algn="l">
                <a:lnSpc>
                  <a:spcPct val="115000"/>
                </a:lnSpc>
                <a:spcBef>
                  <a:spcPts val="0"/>
                </a:spcBef>
                <a:spcAft>
                  <a:spcPts val="0"/>
                </a:spcAft>
                <a:buNone/>
              </a:pPr>
              <a:r>
                <a:rPr lang="en" sz="1100">
                  <a:solidFill>
                    <a:srgbClr val="FFFFFF"/>
                  </a:solidFill>
                  <a:latin typeface="Roboto"/>
                  <a:ea typeface="Roboto"/>
                  <a:cs typeface="Roboto"/>
                  <a:sym typeface="Roboto"/>
                </a:rPr>
                <a:t>XENON-nT</a:t>
              </a:r>
              <a:endParaRPr sz="1100">
                <a:solidFill>
                  <a:srgbClr val="FFFFFF"/>
                </a:solidFill>
                <a:latin typeface="Roboto"/>
                <a:ea typeface="Roboto"/>
                <a:cs typeface="Roboto"/>
                <a:sym typeface="Roboto"/>
              </a:endParaRPr>
            </a:p>
          </p:txBody>
        </p:sp>
      </p:grpSp>
      <p:cxnSp>
        <p:nvCxnSpPr>
          <p:cNvPr id="385" name="Google Shape;385;p24"/>
          <p:cNvCxnSpPr>
            <a:stCxn id="353" idx="1"/>
            <a:endCxn id="362" idx="3"/>
          </p:cNvCxnSpPr>
          <p:nvPr/>
        </p:nvCxnSpPr>
        <p:spPr>
          <a:xfrm flipH="1">
            <a:off x="1088970" y="2513951"/>
            <a:ext cx="612300" cy="4200"/>
          </a:xfrm>
          <a:prstGeom prst="straightConnector1">
            <a:avLst/>
          </a:prstGeom>
          <a:noFill/>
          <a:ln cap="flat" cmpd="sng" w="19050">
            <a:solidFill>
              <a:schemeClr val="dk1"/>
            </a:solidFill>
            <a:prstDash val="solid"/>
            <a:round/>
            <a:headEnd len="med" w="med" type="none"/>
            <a:tailEnd len="med" w="med" type="triangle"/>
          </a:ln>
        </p:spPr>
      </p:cxnSp>
      <p:cxnSp>
        <p:nvCxnSpPr>
          <p:cNvPr id="386" name="Google Shape;386;p24"/>
          <p:cNvCxnSpPr>
            <a:stCxn id="353" idx="3"/>
            <a:endCxn id="365" idx="1"/>
          </p:cNvCxnSpPr>
          <p:nvPr/>
        </p:nvCxnSpPr>
        <p:spPr>
          <a:xfrm>
            <a:off x="3229264" y="2513951"/>
            <a:ext cx="614400" cy="4200"/>
          </a:xfrm>
          <a:prstGeom prst="straightConnector1">
            <a:avLst/>
          </a:prstGeom>
          <a:noFill/>
          <a:ln cap="flat" cmpd="sng" w="19050">
            <a:solidFill>
              <a:schemeClr val="dk1"/>
            </a:solidFill>
            <a:prstDash val="solid"/>
            <a:round/>
            <a:headEnd len="med" w="med" type="none"/>
            <a:tailEnd len="med" w="med" type="triangle"/>
          </a:ln>
        </p:spPr>
      </p:cxnSp>
      <p:cxnSp>
        <p:nvCxnSpPr>
          <p:cNvPr id="387" name="Google Shape;387;p24"/>
          <p:cNvCxnSpPr>
            <a:stCxn id="369" idx="0"/>
          </p:cNvCxnSpPr>
          <p:nvPr/>
        </p:nvCxnSpPr>
        <p:spPr>
          <a:xfrm>
            <a:off x="4894905" y="313240"/>
            <a:ext cx="2414100" cy="0"/>
          </a:xfrm>
          <a:prstGeom prst="straightConnector1">
            <a:avLst/>
          </a:prstGeom>
          <a:noFill/>
          <a:ln cap="flat" cmpd="sng" w="9525">
            <a:solidFill>
              <a:schemeClr val="dk1"/>
            </a:solidFill>
            <a:prstDash val="solid"/>
            <a:round/>
            <a:headEnd len="med" w="med" type="none"/>
            <a:tailEnd len="med" w="med" type="triangle"/>
          </a:ln>
        </p:spPr>
      </p:cxnSp>
      <p:sp>
        <p:nvSpPr>
          <p:cNvPr id="388" name="Google Shape;388;p24"/>
          <p:cNvSpPr txBox="1"/>
          <p:nvPr/>
        </p:nvSpPr>
        <p:spPr>
          <a:xfrm>
            <a:off x="6831025" y="119425"/>
            <a:ext cx="2128800" cy="1974600"/>
          </a:xfrm>
          <a:prstGeom prst="rect">
            <a:avLst/>
          </a:prstGeom>
          <a:solidFill>
            <a:schemeClr val="lt1"/>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lt2"/>
                </a:solidFill>
                <a:latin typeface="Roboto"/>
                <a:ea typeface="Roboto"/>
                <a:cs typeface="Roboto"/>
                <a:sym typeface="Roboto"/>
              </a:rPr>
              <a:t>References:</a:t>
            </a:r>
            <a:endParaRPr>
              <a:solidFill>
                <a:schemeClr val="lt2"/>
              </a:solidFill>
              <a:latin typeface="Roboto"/>
              <a:ea typeface="Roboto"/>
              <a:cs typeface="Roboto"/>
              <a:sym typeface="Roboto"/>
            </a:endParaRPr>
          </a:p>
          <a:p>
            <a:pPr indent="0" lvl="0" marL="0" rtl="0" algn="l">
              <a:spcBef>
                <a:spcPts val="0"/>
              </a:spcBef>
              <a:spcAft>
                <a:spcPts val="0"/>
              </a:spcAft>
              <a:buNone/>
            </a:pPr>
            <a:r>
              <a:t/>
            </a:r>
            <a:endParaRPr>
              <a:solidFill>
                <a:schemeClr val="lt2"/>
              </a:solidFill>
              <a:latin typeface="Roboto"/>
              <a:ea typeface="Roboto"/>
              <a:cs typeface="Roboto"/>
              <a:sym typeface="Roboto"/>
            </a:endParaRPr>
          </a:p>
          <a:p>
            <a:pPr indent="0" lvl="0" marL="0" rtl="0" algn="l">
              <a:spcBef>
                <a:spcPts val="0"/>
              </a:spcBef>
              <a:spcAft>
                <a:spcPts val="0"/>
              </a:spcAft>
              <a:buNone/>
            </a:pPr>
            <a:r>
              <a:rPr lang="en">
                <a:solidFill>
                  <a:schemeClr val="lt2"/>
                </a:solidFill>
                <a:latin typeface="Roboto"/>
                <a:ea typeface="Roboto"/>
                <a:cs typeface="Roboto"/>
                <a:sym typeface="Roboto"/>
              </a:rPr>
              <a:t>- Li et al. </a:t>
            </a:r>
            <a:endParaRPr>
              <a:solidFill>
                <a:schemeClr val="lt2"/>
              </a:solidFill>
              <a:latin typeface="Roboto"/>
              <a:ea typeface="Roboto"/>
              <a:cs typeface="Roboto"/>
              <a:sym typeface="Roboto"/>
            </a:endParaRPr>
          </a:p>
          <a:p>
            <a:pPr indent="0" lvl="0" marL="0" rtl="0" algn="l">
              <a:spcBef>
                <a:spcPts val="0"/>
              </a:spcBef>
              <a:spcAft>
                <a:spcPts val="0"/>
              </a:spcAft>
              <a:buNone/>
            </a:pPr>
            <a:r>
              <a:rPr lang="en">
                <a:solidFill>
                  <a:schemeClr val="lt2"/>
                </a:solidFill>
                <a:latin typeface="Roboto"/>
                <a:ea typeface="Roboto"/>
                <a:cs typeface="Roboto"/>
                <a:sym typeface="Roboto"/>
              </a:rPr>
              <a:t>arXiv: </a:t>
            </a:r>
            <a:r>
              <a:rPr lang="en">
                <a:solidFill>
                  <a:srgbClr val="76A5AF"/>
                </a:solidFill>
                <a:uFill>
                  <a:noFill/>
                </a:uFill>
                <a:latin typeface="Roboto"/>
                <a:ea typeface="Roboto"/>
                <a:cs typeface="Roboto"/>
                <a:sym typeface="Roboto"/>
                <a:hlinkClick r:id="rId3">
                  <a:extLst>
                    <a:ext uri="{A12FA001-AC4F-418D-AE19-62706E023703}">
                      <ahyp:hlinkClr val="tx"/>
                    </a:ext>
                  </a:extLst>
                </a:hlinkClick>
              </a:rPr>
              <a:t>2409.04703</a:t>
            </a:r>
            <a:r>
              <a:rPr lang="en">
                <a:solidFill>
                  <a:schemeClr val="lt2"/>
                </a:solidFill>
                <a:latin typeface="Roboto"/>
                <a:ea typeface="Roboto"/>
                <a:cs typeface="Roboto"/>
                <a:sym typeface="Roboto"/>
              </a:rPr>
              <a:t> </a:t>
            </a:r>
            <a:endParaRPr>
              <a:solidFill>
                <a:srgbClr val="76A5AF"/>
              </a:solidFill>
              <a:latin typeface="Roboto"/>
              <a:ea typeface="Roboto"/>
              <a:cs typeface="Roboto"/>
              <a:sym typeface="Roboto"/>
            </a:endParaRPr>
          </a:p>
          <a:p>
            <a:pPr indent="0" lvl="0" marL="0" rtl="0" algn="l">
              <a:spcBef>
                <a:spcPts val="0"/>
              </a:spcBef>
              <a:spcAft>
                <a:spcPts val="0"/>
              </a:spcAft>
              <a:buNone/>
            </a:pPr>
            <a:r>
              <a:rPr lang="en">
                <a:solidFill>
                  <a:schemeClr val="lt2"/>
                </a:solidFill>
                <a:latin typeface="Roboto"/>
                <a:ea typeface="Roboto"/>
                <a:cs typeface="Roboto"/>
                <a:sym typeface="Roboto"/>
              </a:rPr>
              <a:t>- </a:t>
            </a:r>
            <a:r>
              <a:rPr lang="en">
                <a:solidFill>
                  <a:schemeClr val="lt2"/>
                </a:solidFill>
                <a:latin typeface="Roboto"/>
                <a:ea typeface="Roboto"/>
                <a:cs typeface="Roboto"/>
                <a:sym typeface="Roboto"/>
              </a:rPr>
              <a:t>Valentina et al. </a:t>
            </a:r>
            <a:endParaRPr>
              <a:solidFill>
                <a:schemeClr val="lt2"/>
              </a:solidFill>
              <a:latin typeface="Roboto"/>
              <a:ea typeface="Roboto"/>
              <a:cs typeface="Roboto"/>
              <a:sym typeface="Roboto"/>
            </a:endParaRPr>
          </a:p>
          <a:p>
            <a:pPr indent="0" lvl="0" marL="0" rtl="0" algn="l">
              <a:spcBef>
                <a:spcPts val="0"/>
              </a:spcBef>
              <a:spcAft>
                <a:spcPts val="0"/>
              </a:spcAft>
              <a:buNone/>
            </a:pPr>
            <a:r>
              <a:rPr lang="en">
                <a:solidFill>
                  <a:schemeClr val="lt2"/>
                </a:solidFill>
                <a:latin typeface="Roboto"/>
                <a:ea typeface="Roboto"/>
                <a:cs typeface="Roboto"/>
                <a:sym typeface="Roboto"/>
              </a:rPr>
              <a:t>arXiv:</a:t>
            </a:r>
            <a:r>
              <a:rPr lang="en">
                <a:solidFill>
                  <a:schemeClr val="lt2"/>
                </a:solidFill>
                <a:latin typeface="Roboto"/>
                <a:ea typeface="Roboto"/>
                <a:cs typeface="Roboto"/>
                <a:sym typeface="Roboto"/>
              </a:rPr>
              <a:t> </a:t>
            </a:r>
            <a:r>
              <a:rPr lang="en">
                <a:solidFill>
                  <a:srgbClr val="76A5AF"/>
                </a:solidFill>
                <a:uFill>
                  <a:noFill/>
                </a:uFill>
                <a:latin typeface="Roboto"/>
                <a:ea typeface="Roboto"/>
                <a:cs typeface="Roboto"/>
                <a:sym typeface="Roboto"/>
                <a:hlinkClick r:id="rId4">
                  <a:extLst>
                    <a:ext uri="{A12FA001-AC4F-418D-AE19-62706E023703}">
                      <ahyp:hlinkClr val="tx"/>
                    </a:ext>
                  </a:extLst>
                </a:hlinkClick>
              </a:rPr>
              <a:t>2411.11749</a:t>
            </a:r>
            <a:endParaRPr>
              <a:solidFill>
                <a:srgbClr val="76A5AF"/>
              </a:solidFill>
              <a:latin typeface="Roboto"/>
              <a:ea typeface="Roboto"/>
              <a:cs typeface="Roboto"/>
              <a:sym typeface="Roboto"/>
            </a:endParaRPr>
          </a:p>
          <a:p>
            <a:pPr indent="0" lvl="0" marL="0" rtl="0" algn="l">
              <a:spcBef>
                <a:spcPts val="0"/>
              </a:spcBef>
              <a:spcAft>
                <a:spcPts val="0"/>
              </a:spcAft>
              <a:buNone/>
            </a:pPr>
            <a:r>
              <a:rPr lang="en">
                <a:solidFill>
                  <a:schemeClr val="lt2"/>
                </a:solidFill>
                <a:latin typeface="Roboto"/>
                <a:ea typeface="Roboto"/>
                <a:cs typeface="Roboto"/>
                <a:sym typeface="Roboto"/>
              </a:rPr>
              <a:t>- Valentina et al. </a:t>
            </a:r>
            <a:endParaRPr>
              <a:solidFill>
                <a:schemeClr val="lt2"/>
              </a:solidFill>
              <a:latin typeface="Roboto"/>
              <a:ea typeface="Roboto"/>
              <a:cs typeface="Roboto"/>
              <a:sym typeface="Roboto"/>
            </a:endParaRPr>
          </a:p>
          <a:p>
            <a:pPr indent="0" lvl="0" marL="0" rtl="0" algn="l">
              <a:spcBef>
                <a:spcPts val="0"/>
              </a:spcBef>
              <a:spcAft>
                <a:spcPts val="0"/>
              </a:spcAft>
              <a:buNone/>
            </a:pPr>
            <a:r>
              <a:rPr lang="en">
                <a:solidFill>
                  <a:schemeClr val="lt2"/>
                </a:solidFill>
                <a:latin typeface="Roboto"/>
                <a:ea typeface="Roboto"/>
                <a:cs typeface="Roboto"/>
                <a:sym typeface="Roboto"/>
              </a:rPr>
              <a:t>arXiv: </a:t>
            </a:r>
            <a:r>
              <a:rPr lang="en">
                <a:solidFill>
                  <a:srgbClr val="76A5AF"/>
                </a:solidFill>
                <a:uFill>
                  <a:noFill/>
                </a:uFill>
                <a:latin typeface="Roboto"/>
                <a:ea typeface="Roboto"/>
                <a:cs typeface="Roboto"/>
                <a:sym typeface="Roboto"/>
                <a:hlinkClick r:id="rId5">
                  <a:extLst>
                    <a:ext uri="{A12FA001-AC4F-418D-AE19-62706E023703}">
                      <ahyp:hlinkClr val="tx"/>
                    </a:ext>
                  </a:extLst>
                </a:hlinkClick>
              </a:rPr>
              <a:t>2412.14991</a:t>
            </a:r>
            <a:r>
              <a:rPr lang="en">
                <a:highlight>
                  <a:srgbClr val="FFFFFF"/>
                </a:highlight>
                <a:latin typeface="Roboto"/>
                <a:ea typeface="Roboto"/>
                <a:cs typeface="Roboto"/>
                <a:sym typeface="Roboto"/>
              </a:rPr>
              <a:t> </a:t>
            </a:r>
            <a:endParaRPr>
              <a:highlight>
                <a:srgbClr val="FFFFFF"/>
              </a:highlight>
              <a:latin typeface="Roboto"/>
              <a:ea typeface="Roboto"/>
              <a:cs typeface="Roboto"/>
              <a:sym typeface="Roboto"/>
            </a:endParaRPr>
          </a:p>
          <a:p>
            <a:pPr indent="0" lvl="0" marL="0" rtl="0" algn="l">
              <a:spcBef>
                <a:spcPts val="0"/>
              </a:spcBef>
              <a:spcAft>
                <a:spcPts val="0"/>
              </a:spcAft>
              <a:buNone/>
            </a:pPr>
            <a:r>
              <a:t/>
            </a:r>
            <a:endParaRPr sz="1500">
              <a:solidFill>
                <a:schemeClr val="lt2"/>
              </a:solidFill>
              <a:latin typeface="Roboto"/>
              <a:ea typeface="Roboto"/>
              <a:cs typeface="Roboto"/>
              <a:sym typeface="Roboto"/>
            </a:endParaRPr>
          </a:p>
          <a:p>
            <a:pPr indent="0" lvl="0" marL="0" rtl="0" algn="l">
              <a:spcBef>
                <a:spcPts val="0"/>
              </a:spcBef>
              <a:spcAft>
                <a:spcPts val="0"/>
              </a:spcAft>
              <a:buNone/>
            </a:pPr>
            <a:r>
              <a:t/>
            </a:r>
            <a:endParaRPr sz="1050">
              <a:solidFill>
                <a:srgbClr val="0050B3"/>
              </a:solidFill>
              <a:highlight>
                <a:srgbClr val="FFFFFF"/>
              </a:highlight>
              <a:latin typeface="Roboto"/>
              <a:ea typeface="Roboto"/>
              <a:cs typeface="Roboto"/>
              <a:sym typeface="Roboto"/>
            </a:endParaRPr>
          </a:p>
          <a:p>
            <a:pPr indent="0" lvl="0" marL="0" rtl="0" algn="l">
              <a:spcBef>
                <a:spcPts val="0"/>
              </a:spcBef>
              <a:spcAft>
                <a:spcPts val="0"/>
              </a:spcAft>
              <a:buNone/>
            </a:pPr>
            <a:r>
              <a:t/>
            </a:r>
            <a:endParaRPr sz="1050">
              <a:solidFill>
                <a:srgbClr val="0050B3"/>
              </a:solidFill>
              <a:highlight>
                <a:srgbClr val="FFFFFF"/>
              </a:highlight>
              <a:latin typeface="Roboto"/>
              <a:ea typeface="Roboto"/>
              <a:cs typeface="Roboto"/>
              <a:sym typeface="Roboto"/>
            </a:endParaRPr>
          </a:p>
          <a:p>
            <a:pPr indent="0" lvl="0" marL="0" rtl="0" algn="l">
              <a:spcBef>
                <a:spcPts val="0"/>
              </a:spcBef>
              <a:spcAft>
                <a:spcPts val="0"/>
              </a:spcAft>
              <a:buNone/>
            </a:pPr>
            <a:r>
              <a:t/>
            </a:r>
            <a:endParaRPr sz="1300">
              <a:solidFill>
                <a:schemeClr val="lt2"/>
              </a:solidFill>
              <a:latin typeface="Roboto"/>
              <a:ea typeface="Roboto"/>
              <a:cs typeface="Roboto"/>
              <a:sym typeface="Roboto"/>
            </a:endParaRPr>
          </a:p>
        </p:txBody>
      </p:sp>
      <p:sp>
        <p:nvSpPr>
          <p:cNvPr id="389" name="Google Shape;389;p24"/>
          <p:cNvSpPr txBox="1"/>
          <p:nvPr/>
        </p:nvSpPr>
        <p:spPr>
          <a:xfrm>
            <a:off x="88600" y="3150063"/>
            <a:ext cx="18192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lt2"/>
                </a:solidFill>
                <a:latin typeface="Roboto"/>
                <a:ea typeface="Roboto"/>
                <a:cs typeface="Roboto"/>
                <a:sym typeface="Roboto"/>
              </a:rPr>
              <a:t>Maity et al.</a:t>
            </a:r>
            <a:endParaRPr>
              <a:solidFill>
                <a:schemeClr val="lt2"/>
              </a:solidFill>
              <a:latin typeface="Roboto"/>
              <a:ea typeface="Roboto"/>
              <a:cs typeface="Roboto"/>
              <a:sym typeface="Roboto"/>
            </a:endParaRPr>
          </a:p>
          <a:p>
            <a:pPr indent="0" lvl="0" marL="0" rtl="0" algn="l">
              <a:spcBef>
                <a:spcPts val="0"/>
              </a:spcBef>
              <a:spcAft>
                <a:spcPts val="0"/>
              </a:spcAft>
              <a:buNone/>
            </a:pPr>
            <a:r>
              <a:rPr lang="en">
                <a:solidFill>
                  <a:schemeClr val="lt2"/>
                </a:solidFill>
                <a:latin typeface="Roboto"/>
                <a:ea typeface="Roboto"/>
                <a:cs typeface="Roboto"/>
                <a:sym typeface="Roboto"/>
              </a:rPr>
              <a:t>arXiv: </a:t>
            </a:r>
            <a:r>
              <a:rPr lang="en">
                <a:solidFill>
                  <a:srgbClr val="76A5AF"/>
                </a:solidFill>
                <a:uFill>
                  <a:noFill/>
                </a:uFill>
                <a:latin typeface="Roboto"/>
                <a:ea typeface="Roboto"/>
                <a:cs typeface="Roboto"/>
                <a:sym typeface="Roboto"/>
                <a:hlinkClick r:id="rId6">
                  <a:extLst>
                    <a:ext uri="{A12FA001-AC4F-418D-AE19-62706E023703}">
                      <ahyp:hlinkClr val="tx"/>
                    </a:ext>
                  </a:extLst>
                </a:hlinkClick>
              </a:rPr>
              <a:t>2409.04385</a:t>
            </a:r>
            <a:endParaRPr>
              <a:solidFill>
                <a:schemeClr val="lt2"/>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3" name="Shape 393"/>
        <p:cNvGrpSpPr/>
        <p:nvPr/>
      </p:nvGrpSpPr>
      <p:grpSpPr>
        <a:xfrm>
          <a:off x="0" y="0"/>
          <a:ext cx="0" cy="0"/>
          <a:chOff x="0" y="0"/>
          <a:chExt cx="0" cy="0"/>
        </a:xfrm>
      </p:grpSpPr>
      <p:pic>
        <p:nvPicPr>
          <p:cNvPr id="394" name="Google Shape;394;p25" title="Sun Fireball GIF"/>
          <p:cNvPicPr preferRelativeResize="0"/>
          <p:nvPr/>
        </p:nvPicPr>
        <p:blipFill>
          <a:blip r:embed="rId3">
            <a:alphaModFix/>
          </a:blip>
          <a:stretch>
            <a:fillRect/>
          </a:stretch>
        </p:blipFill>
        <p:spPr>
          <a:xfrm>
            <a:off x="538150" y="1369775"/>
            <a:ext cx="3891325" cy="2187900"/>
          </a:xfrm>
          <a:prstGeom prst="rect">
            <a:avLst/>
          </a:prstGeom>
          <a:noFill/>
          <a:ln>
            <a:noFill/>
          </a:ln>
        </p:spPr>
      </p:pic>
      <p:grpSp>
        <p:nvGrpSpPr>
          <p:cNvPr id="395" name="Google Shape;395;p25"/>
          <p:cNvGrpSpPr/>
          <p:nvPr/>
        </p:nvGrpSpPr>
        <p:grpSpPr>
          <a:xfrm>
            <a:off x="407021" y="-744801"/>
            <a:ext cx="3974359" cy="3881035"/>
            <a:chOff x="2857731" y="-71332"/>
            <a:chExt cx="3293577" cy="3222916"/>
          </a:xfrm>
        </p:grpSpPr>
        <p:sp>
          <p:nvSpPr>
            <p:cNvPr id="396" name="Google Shape;396;p25"/>
            <p:cNvSpPr/>
            <p:nvPr/>
          </p:nvSpPr>
          <p:spPr>
            <a:xfrm rot="-3280089">
              <a:off x="3410337" y="297186"/>
              <a:ext cx="2188366" cy="2485879"/>
            </a:xfrm>
            <a:custGeom>
              <a:rect b="b" l="l" r="r" t="t"/>
              <a:pathLst>
                <a:path extrusionOk="0" h="384" w="338">
                  <a:moveTo>
                    <a:pt x="45" y="32"/>
                  </a:moveTo>
                  <a:cubicBezTo>
                    <a:pt x="189" y="32"/>
                    <a:pt x="306" y="148"/>
                    <a:pt x="306" y="292"/>
                  </a:cubicBezTo>
                  <a:cubicBezTo>
                    <a:pt x="306" y="325"/>
                    <a:pt x="300" y="355"/>
                    <a:pt x="289" y="384"/>
                  </a:cubicBezTo>
                  <a:cubicBezTo>
                    <a:pt x="301" y="384"/>
                    <a:pt x="312" y="384"/>
                    <a:pt x="324" y="383"/>
                  </a:cubicBezTo>
                  <a:cubicBezTo>
                    <a:pt x="333" y="354"/>
                    <a:pt x="338" y="324"/>
                    <a:pt x="338" y="292"/>
                  </a:cubicBezTo>
                  <a:cubicBezTo>
                    <a:pt x="338" y="131"/>
                    <a:pt x="207" y="0"/>
                    <a:pt x="45" y="0"/>
                  </a:cubicBezTo>
                  <a:cubicBezTo>
                    <a:pt x="30" y="0"/>
                    <a:pt x="15" y="1"/>
                    <a:pt x="0" y="3"/>
                  </a:cubicBezTo>
                  <a:cubicBezTo>
                    <a:pt x="6" y="13"/>
                    <a:pt x="12" y="23"/>
                    <a:pt x="18" y="33"/>
                  </a:cubicBezTo>
                  <a:cubicBezTo>
                    <a:pt x="27" y="32"/>
                    <a:pt x="36" y="32"/>
                    <a:pt x="45" y="32"/>
                  </a:cubicBezTo>
                  <a:close/>
                </a:path>
              </a:pathLst>
            </a:custGeom>
            <a:solidFill>
              <a:srgbClr val="AAAAAA"/>
            </a:solidFill>
            <a:ln cap="flat" cmpd="sng" w="9525">
              <a:solidFill>
                <a:srgbClr val="FFFFFF"/>
              </a:solidFill>
              <a:prstDash val="solid"/>
              <a:miter lim="8000"/>
              <a:headEnd len="sm" w="sm" type="none"/>
              <a:tailEnd len="sm" w="sm" type="none"/>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97" name="Google Shape;397;p25"/>
            <p:cNvSpPr/>
            <p:nvPr/>
          </p:nvSpPr>
          <p:spPr>
            <a:xfrm rot="-3280088">
              <a:off x="3667674" y="581521"/>
              <a:ext cx="1790169" cy="2186080"/>
            </a:xfrm>
            <a:custGeom>
              <a:rect b="b" l="l" r="r" t="t"/>
              <a:pathLst>
                <a:path extrusionOk="0" h="352" w="288">
                  <a:moveTo>
                    <a:pt x="27" y="0"/>
                  </a:moveTo>
                  <a:cubicBezTo>
                    <a:pt x="18" y="0"/>
                    <a:pt x="9" y="0"/>
                    <a:pt x="0" y="1"/>
                  </a:cubicBezTo>
                  <a:cubicBezTo>
                    <a:pt x="21" y="43"/>
                    <a:pt x="34" y="90"/>
                    <a:pt x="35" y="140"/>
                  </a:cubicBezTo>
                  <a:cubicBezTo>
                    <a:pt x="74" y="142"/>
                    <a:pt x="111" y="163"/>
                    <a:pt x="132" y="200"/>
                  </a:cubicBezTo>
                  <a:cubicBezTo>
                    <a:pt x="153" y="236"/>
                    <a:pt x="153" y="279"/>
                    <a:pt x="136" y="315"/>
                  </a:cubicBezTo>
                  <a:cubicBezTo>
                    <a:pt x="179" y="339"/>
                    <a:pt x="225" y="351"/>
                    <a:pt x="271" y="352"/>
                  </a:cubicBezTo>
                  <a:cubicBezTo>
                    <a:pt x="282" y="323"/>
                    <a:pt x="288" y="293"/>
                    <a:pt x="288" y="260"/>
                  </a:cubicBezTo>
                  <a:cubicBezTo>
                    <a:pt x="288" y="116"/>
                    <a:pt x="171" y="0"/>
                    <a:pt x="27" y="0"/>
                  </a:cubicBezTo>
                  <a:close/>
                </a:path>
              </a:pathLst>
            </a:custGeom>
            <a:solidFill>
              <a:srgbClr val="414141"/>
            </a:solidFill>
            <a:ln cap="flat" cmpd="sng" w="9525">
              <a:solidFill>
                <a:srgbClr val="FFFFFF"/>
              </a:solidFill>
              <a:prstDash val="solid"/>
              <a:miter lim="8000"/>
              <a:headEnd len="sm" w="sm" type="none"/>
              <a:tailEnd len="sm" w="sm" type="none"/>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98" name="Google Shape;398;p25"/>
            <p:cNvSpPr txBox="1"/>
            <p:nvPr/>
          </p:nvSpPr>
          <p:spPr>
            <a:xfrm>
              <a:off x="3553018" y="1153133"/>
              <a:ext cx="2021700" cy="563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chemeClr val="dk1"/>
                  </a:solidFill>
                  <a:latin typeface="Roboto"/>
                  <a:ea typeface="Roboto"/>
                  <a:cs typeface="Roboto"/>
                  <a:sym typeface="Roboto"/>
                </a:rPr>
                <a:t>FUTURE MULTI_TONNE SCALE DARK MATTER DETECTORS</a:t>
              </a:r>
              <a:endParaRPr sz="500">
                <a:solidFill>
                  <a:srgbClr val="FFFFFF"/>
                </a:solidFill>
                <a:latin typeface="Roboto"/>
                <a:ea typeface="Roboto"/>
                <a:cs typeface="Roboto"/>
                <a:sym typeface="Roboto"/>
              </a:endParaRPr>
            </a:p>
          </p:txBody>
        </p:sp>
      </p:grpSp>
      <p:grpSp>
        <p:nvGrpSpPr>
          <p:cNvPr id="399" name="Google Shape;399;p25"/>
          <p:cNvGrpSpPr/>
          <p:nvPr/>
        </p:nvGrpSpPr>
        <p:grpSpPr>
          <a:xfrm>
            <a:off x="-676408" y="1369777"/>
            <a:ext cx="4132263" cy="3759848"/>
            <a:chOff x="1959887" y="1684671"/>
            <a:chExt cx="3424433" cy="3122279"/>
          </a:xfrm>
        </p:grpSpPr>
        <p:sp>
          <p:nvSpPr>
            <p:cNvPr id="400" name="Google Shape;400;p25"/>
            <p:cNvSpPr/>
            <p:nvPr/>
          </p:nvSpPr>
          <p:spPr>
            <a:xfrm rot="-3280088">
              <a:off x="2859669" y="1740600"/>
              <a:ext cx="1624870" cy="3045726"/>
            </a:xfrm>
            <a:custGeom>
              <a:rect b="b" l="l" r="r" t="t"/>
              <a:pathLst>
                <a:path extrusionOk="0" h="470" w="251">
                  <a:moveTo>
                    <a:pt x="32" y="286"/>
                  </a:moveTo>
                  <a:cubicBezTo>
                    <a:pt x="32" y="157"/>
                    <a:pt x="127" y="49"/>
                    <a:pt x="251" y="29"/>
                  </a:cubicBezTo>
                  <a:cubicBezTo>
                    <a:pt x="245" y="19"/>
                    <a:pt x="239" y="9"/>
                    <a:pt x="233" y="0"/>
                  </a:cubicBezTo>
                  <a:cubicBezTo>
                    <a:pt x="100" y="28"/>
                    <a:pt x="0" y="145"/>
                    <a:pt x="0" y="286"/>
                  </a:cubicBezTo>
                  <a:cubicBezTo>
                    <a:pt x="0" y="356"/>
                    <a:pt x="25" y="420"/>
                    <a:pt x="65" y="470"/>
                  </a:cubicBezTo>
                  <a:cubicBezTo>
                    <a:pt x="70" y="460"/>
                    <a:pt x="76" y="450"/>
                    <a:pt x="82" y="440"/>
                  </a:cubicBezTo>
                  <a:cubicBezTo>
                    <a:pt x="51" y="397"/>
                    <a:pt x="32" y="344"/>
                    <a:pt x="32" y="286"/>
                  </a:cubicBezTo>
                  <a:close/>
                </a:path>
              </a:pathLst>
            </a:custGeom>
            <a:solidFill>
              <a:srgbClr val="AAAAAA"/>
            </a:solidFill>
            <a:ln cap="flat" cmpd="sng" w="9525">
              <a:solidFill>
                <a:srgbClr val="FFFFFF"/>
              </a:solidFill>
              <a:prstDash val="solid"/>
              <a:miter lim="8000"/>
              <a:headEnd len="sm" w="sm" type="none"/>
              <a:tailEnd len="sm" w="sm" type="none"/>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01" name="Google Shape;401;p25"/>
            <p:cNvSpPr/>
            <p:nvPr/>
          </p:nvSpPr>
          <p:spPr>
            <a:xfrm rot="-3280089">
              <a:off x="3037225" y="1789647"/>
              <a:ext cx="1575644" cy="2550423"/>
            </a:xfrm>
            <a:custGeom>
              <a:rect b="b" l="l" r="r" t="t"/>
              <a:pathLst>
                <a:path extrusionOk="0" h="411" w="254">
                  <a:moveTo>
                    <a:pt x="152" y="311"/>
                  </a:moveTo>
                  <a:cubicBezTo>
                    <a:pt x="124" y="254"/>
                    <a:pt x="145" y="185"/>
                    <a:pt x="200" y="153"/>
                  </a:cubicBezTo>
                  <a:cubicBezTo>
                    <a:pt x="217" y="143"/>
                    <a:pt x="236" y="137"/>
                    <a:pt x="254" y="136"/>
                  </a:cubicBezTo>
                  <a:cubicBezTo>
                    <a:pt x="253" y="87"/>
                    <a:pt x="241" y="41"/>
                    <a:pt x="219" y="0"/>
                  </a:cubicBezTo>
                  <a:cubicBezTo>
                    <a:pt x="95" y="20"/>
                    <a:pt x="0" y="128"/>
                    <a:pt x="0" y="257"/>
                  </a:cubicBezTo>
                  <a:cubicBezTo>
                    <a:pt x="0" y="315"/>
                    <a:pt x="19" y="368"/>
                    <a:pt x="50" y="411"/>
                  </a:cubicBezTo>
                  <a:cubicBezTo>
                    <a:pt x="75" y="371"/>
                    <a:pt x="110" y="337"/>
                    <a:pt x="152" y="311"/>
                  </a:cubicBezTo>
                  <a:close/>
                </a:path>
              </a:pathLst>
            </a:custGeom>
            <a:solidFill>
              <a:srgbClr val="2F2F2F"/>
            </a:solidFill>
            <a:ln cap="flat" cmpd="sng" w="9525">
              <a:solidFill>
                <a:srgbClr val="FFFFFF"/>
              </a:solidFill>
              <a:prstDash val="solid"/>
              <a:miter lim="8000"/>
              <a:headEnd len="sm" w="sm" type="none"/>
              <a:tailEnd len="sm" w="sm" type="none"/>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02" name="Google Shape;402;p25"/>
            <p:cNvSpPr txBox="1"/>
            <p:nvPr/>
          </p:nvSpPr>
          <p:spPr>
            <a:xfrm flipH="1" rot="3725110">
              <a:off x="2866277" y="2863871"/>
              <a:ext cx="1577671" cy="563103"/>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chemeClr val="dk1"/>
                  </a:solidFill>
                  <a:latin typeface="Roboto"/>
                  <a:ea typeface="Roboto"/>
                  <a:cs typeface="Roboto"/>
                  <a:sym typeface="Roboto"/>
                </a:rPr>
                <a:t>DIRECTIONAL DETECTORS</a:t>
              </a:r>
              <a:endParaRPr sz="1000">
                <a:solidFill>
                  <a:srgbClr val="FFFFFF"/>
                </a:solidFill>
                <a:latin typeface="Roboto"/>
                <a:ea typeface="Roboto"/>
                <a:cs typeface="Roboto"/>
                <a:sym typeface="Roboto"/>
              </a:endParaRPr>
            </a:p>
          </p:txBody>
        </p:sp>
      </p:grpSp>
      <p:sp>
        <p:nvSpPr>
          <p:cNvPr id="403" name="Google Shape;403;p25"/>
          <p:cNvSpPr/>
          <p:nvPr/>
        </p:nvSpPr>
        <p:spPr>
          <a:xfrm>
            <a:off x="5029933" y="100046"/>
            <a:ext cx="4012800" cy="4932300"/>
          </a:xfrm>
          <a:prstGeom prst="rect">
            <a:avLst/>
          </a:prstGeom>
          <a:solidFill>
            <a:srgbClr val="3D3D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4" name="Google Shape;404;p25"/>
          <p:cNvSpPr/>
          <p:nvPr/>
        </p:nvSpPr>
        <p:spPr>
          <a:xfrm>
            <a:off x="4910506" y="170254"/>
            <a:ext cx="4047900" cy="3013500"/>
          </a:xfrm>
          <a:prstGeom prst="rect">
            <a:avLst/>
          </a:prstGeom>
          <a:solidFill>
            <a:srgbClr val="FFFFFF"/>
          </a:solidFill>
          <a:ln cap="flat" cmpd="sng" w="19050">
            <a:solidFill>
              <a:srgbClr val="41414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5" name="Google Shape;405;p25"/>
          <p:cNvSpPr/>
          <p:nvPr/>
        </p:nvSpPr>
        <p:spPr>
          <a:xfrm>
            <a:off x="5029936" y="397689"/>
            <a:ext cx="3696300" cy="1577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700">
                <a:solidFill>
                  <a:schemeClr val="lt1"/>
                </a:solidFill>
                <a:highlight>
                  <a:srgbClr val="FFFFFF"/>
                </a:highlight>
                <a:uFill>
                  <a:noFill/>
                </a:uFill>
                <a:latin typeface="Roboto"/>
                <a:ea typeface="Roboto"/>
                <a:cs typeface="Roboto"/>
                <a:sym typeface="Roboto"/>
                <a:hlinkClick r:id="rId4">
                  <a:extLst>
                    <a:ext uri="{A12FA001-AC4F-418D-AE19-62706E023703}">
                      <ahyp:hlinkClr val="tx"/>
                    </a:ext>
                  </a:extLst>
                </a:hlinkClick>
              </a:rPr>
              <a:t>IMPLICATIONS OF FIRST NEUTRINO-INDUCED NUCLEAR RECOIL MEASUREMENTS IN DIRECT DETECTION EXPERIMENTS</a:t>
            </a:r>
            <a:endParaRPr b="1" sz="2300">
              <a:solidFill>
                <a:schemeClr val="lt1"/>
              </a:solidFill>
              <a:highlight>
                <a:srgbClr val="FFFFFF"/>
              </a:highlight>
              <a:latin typeface="Roboto"/>
              <a:ea typeface="Roboto"/>
              <a:cs typeface="Roboto"/>
              <a:sym typeface="Roboto"/>
            </a:endParaRPr>
          </a:p>
          <a:p>
            <a:pPr indent="0" lvl="0" marL="0" rtl="0" algn="l">
              <a:spcBef>
                <a:spcPts val="900"/>
              </a:spcBef>
              <a:spcAft>
                <a:spcPts val="0"/>
              </a:spcAft>
              <a:buNone/>
            </a:pPr>
            <a:r>
              <a:t/>
            </a:r>
            <a:endParaRPr b="1" sz="1600">
              <a:solidFill>
                <a:srgbClr val="414141"/>
              </a:solidFill>
              <a:latin typeface="Roboto"/>
              <a:ea typeface="Roboto"/>
              <a:cs typeface="Roboto"/>
              <a:sym typeface="Roboto"/>
            </a:endParaRPr>
          </a:p>
          <a:p>
            <a:pPr indent="0" lvl="0" marL="0" rtl="0" algn="l">
              <a:spcBef>
                <a:spcPts val="0"/>
              </a:spcBef>
              <a:spcAft>
                <a:spcPts val="0"/>
              </a:spcAft>
              <a:buNone/>
            </a:pPr>
            <a:r>
              <a:t/>
            </a:r>
            <a:endParaRPr sz="100">
              <a:solidFill>
                <a:srgbClr val="414141"/>
              </a:solidFill>
              <a:latin typeface="Roboto Medium"/>
              <a:ea typeface="Roboto Medium"/>
              <a:cs typeface="Roboto Medium"/>
              <a:sym typeface="Roboto Medium"/>
            </a:endParaRPr>
          </a:p>
        </p:txBody>
      </p:sp>
      <p:sp>
        <p:nvSpPr>
          <p:cNvPr id="406" name="Google Shape;406;p25"/>
          <p:cNvSpPr/>
          <p:nvPr/>
        </p:nvSpPr>
        <p:spPr>
          <a:xfrm>
            <a:off x="5139174" y="1991154"/>
            <a:ext cx="3587100" cy="1004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450">
                <a:solidFill>
                  <a:schemeClr val="lt1"/>
                </a:solidFill>
                <a:highlight>
                  <a:srgbClr val="FFFFFF"/>
                </a:highlight>
                <a:latin typeface="Roboto"/>
                <a:ea typeface="Roboto"/>
                <a:cs typeface="Roboto"/>
                <a:sym typeface="Roboto"/>
              </a:rPr>
              <a:t>arxiv:  </a:t>
            </a:r>
            <a:r>
              <a:rPr b="1" lang="en" sz="1450">
                <a:solidFill>
                  <a:srgbClr val="073763"/>
                </a:solidFill>
                <a:highlight>
                  <a:srgbClr val="FFFFFF"/>
                </a:highlight>
                <a:uFill>
                  <a:noFill/>
                </a:uFill>
                <a:latin typeface="Roboto"/>
                <a:ea typeface="Roboto"/>
                <a:cs typeface="Roboto"/>
                <a:sym typeface="Roboto"/>
                <a:hlinkClick r:id="rId5">
                  <a:extLst>
                    <a:ext uri="{A12FA001-AC4F-418D-AE19-62706E023703}">
                      <ahyp:hlinkClr val="tx"/>
                    </a:ext>
                  </a:extLst>
                </a:hlinkClick>
              </a:rPr>
              <a:t>2409.02003</a:t>
            </a:r>
            <a:endParaRPr b="1" sz="1450">
              <a:solidFill>
                <a:srgbClr val="073763"/>
              </a:solidFill>
              <a:highlight>
                <a:srgbClr val="FFFFFF"/>
              </a:highlight>
              <a:latin typeface="Roboto"/>
              <a:ea typeface="Roboto"/>
              <a:cs typeface="Roboto"/>
              <a:sym typeface="Roboto"/>
            </a:endParaRPr>
          </a:p>
          <a:p>
            <a:pPr indent="0" lvl="0" marL="0" rtl="0" algn="l">
              <a:lnSpc>
                <a:spcPct val="115000"/>
              </a:lnSpc>
              <a:spcBef>
                <a:spcPts val="0"/>
              </a:spcBef>
              <a:spcAft>
                <a:spcPts val="0"/>
              </a:spcAft>
              <a:buNone/>
            </a:pPr>
            <a:r>
              <a:rPr lang="en" sz="1350">
                <a:solidFill>
                  <a:srgbClr val="6D9EEB"/>
                </a:solidFill>
                <a:highlight>
                  <a:srgbClr val="FFFFFF"/>
                </a:highlight>
                <a:latin typeface="Roboto"/>
                <a:ea typeface="Roboto"/>
                <a:cs typeface="Roboto"/>
                <a:sym typeface="Roboto"/>
              </a:rPr>
              <a:t>Phys.Rev.D 111 (2025) 5, 055007</a:t>
            </a:r>
            <a:endParaRPr b="1" sz="1350">
              <a:solidFill>
                <a:srgbClr val="6D9EEB"/>
              </a:solidFill>
              <a:highlight>
                <a:srgbClr val="FFFFFF"/>
              </a:highlight>
              <a:latin typeface="Roboto"/>
              <a:ea typeface="Roboto"/>
              <a:cs typeface="Roboto"/>
              <a:sym typeface="Roboto"/>
            </a:endParaRPr>
          </a:p>
          <a:p>
            <a:pPr indent="0" lvl="0" marL="0" rtl="0" algn="l">
              <a:lnSpc>
                <a:spcPct val="115000"/>
              </a:lnSpc>
              <a:spcBef>
                <a:spcPts val="0"/>
              </a:spcBef>
              <a:spcAft>
                <a:spcPts val="1100"/>
              </a:spcAft>
              <a:buNone/>
            </a:pPr>
            <a:r>
              <a:rPr lang="en" sz="1450">
                <a:solidFill>
                  <a:schemeClr val="lt1"/>
                </a:solidFill>
                <a:highlight>
                  <a:srgbClr val="FFFFFF"/>
                </a:highlight>
                <a:uFill>
                  <a:noFill/>
                </a:uFill>
                <a:latin typeface="Roboto"/>
                <a:ea typeface="Roboto"/>
                <a:cs typeface="Roboto"/>
                <a:sym typeface="Roboto"/>
                <a:hlinkClick r:id="rId6">
                  <a:extLst>
                    <a:ext uri="{A12FA001-AC4F-418D-AE19-62706E023703}">
                      <ahyp:hlinkClr val="tx"/>
                    </a:ext>
                  </a:extLst>
                </a:hlinkClick>
              </a:rPr>
              <a:t>D. Aristizabal Sierra</a:t>
            </a:r>
            <a:r>
              <a:rPr lang="en" sz="1450">
                <a:solidFill>
                  <a:schemeClr val="lt1"/>
                </a:solidFill>
                <a:latin typeface="Roboto"/>
                <a:ea typeface="Roboto"/>
                <a:cs typeface="Roboto"/>
                <a:sym typeface="Roboto"/>
              </a:rPr>
              <a:t>, </a:t>
            </a:r>
            <a:r>
              <a:rPr lang="en" sz="1450">
                <a:solidFill>
                  <a:schemeClr val="lt1"/>
                </a:solidFill>
                <a:highlight>
                  <a:srgbClr val="FFFFFF"/>
                </a:highlight>
                <a:uFill>
                  <a:noFill/>
                </a:uFill>
                <a:latin typeface="Roboto"/>
                <a:ea typeface="Roboto"/>
                <a:cs typeface="Roboto"/>
                <a:sym typeface="Roboto"/>
                <a:hlinkClick r:id="rId7">
                  <a:extLst>
                    <a:ext uri="{A12FA001-AC4F-418D-AE19-62706E023703}">
                      <ahyp:hlinkClr val="tx"/>
                    </a:ext>
                  </a:extLst>
                </a:hlinkClick>
              </a:rPr>
              <a:t>N. Mishra</a:t>
            </a:r>
            <a:r>
              <a:rPr lang="en" sz="1450">
                <a:solidFill>
                  <a:schemeClr val="lt1"/>
                </a:solidFill>
                <a:highlight>
                  <a:srgbClr val="FFFFFF"/>
                </a:highlight>
                <a:latin typeface="Roboto"/>
                <a:ea typeface="Roboto"/>
                <a:cs typeface="Roboto"/>
                <a:sym typeface="Roboto"/>
              </a:rPr>
              <a:t>,  </a:t>
            </a:r>
            <a:r>
              <a:rPr lang="en" sz="1450">
                <a:solidFill>
                  <a:schemeClr val="lt1"/>
                </a:solidFill>
                <a:highlight>
                  <a:srgbClr val="FFFFFF"/>
                </a:highlight>
                <a:uFill>
                  <a:noFill/>
                </a:uFill>
                <a:latin typeface="Roboto"/>
                <a:ea typeface="Roboto"/>
                <a:cs typeface="Roboto"/>
                <a:sym typeface="Roboto"/>
                <a:hlinkClick r:id="rId8">
                  <a:extLst>
                    <a:ext uri="{A12FA001-AC4F-418D-AE19-62706E023703}">
                      <ahyp:hlinkClr val="tx"/>
                    </a:ext>
                  </a:extLst>
                </a:hlinkClick>
              </a:rPr>
              <a:t>L. Strigari</a:t>
            </a:r>
            <a:endParaRPr sz="1450">
              <a:solidFill>
                <a:schemeClr val="lt1"/>
              </a:solidFill>
              <a:latin typeface="Roboto"/>
              <a:ea typeface="Roboto"/>
              <a:cs typeface="Roboto"/>
              <a:sym typeface="Roboto"/>
            </a:endParaRPr>
          </a:p>
        </p:txBody>
      </p:sp>
      <p:sp>
        <p:nvSpPr>
          <p:cNvPr id="407" name="Google Shape;407;p25"/>
          <p:cNvSpPr/>
          <p:nvPr/>
        </p:nvSpPr>
        <p:spPr>
          <a:xfrm rot="5400000">
            <a:off x="6681611" y="3020456"/>
            <a:ext cx="470700" cy="549600"/>
          </a:xfrm>
          <a:prstGeom prst="rightArrow">
            <a:avLst>
              <a:gd fmla="val 34239" name="adj1"/>
              <a:gd fmla="val 57035" name="adj2"/>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08" name="Google Shape;408;p25"/>
          <p:cNvGrpSpPr/>
          <p:nvPr/>
        </p:nvGrpSpPr>
        <p:grpSpPr>
          <a:xfrm>
            <a:off x="1135983" y="812584"/>
            <a:ext cx="4762519" cy="4786231"/>
            <a:chOff x="4184863" y="1520198"/>
            <a:chExt cx="2958454" cy="3298347"/>
          </a:xfrm>
        </p:grpSpPr>
        <p:sp>
          <p:nvSpPr>
            <p:cNvPr id="409" name="Google Shape;409;p25"/>
            <p:cNvSpPr/>
            <p:nvPr/>
          </p:nvSpPr>
          <p:spPr>
            <a:xfrm rot="-3280088">
              <a:off x="4136321" y="2563569"/>
              <a:ext cx="3184127" cy="1211606"/>
            </a:xfrm>
            <a:custGeom>
              <a:rect b="b" l="l" r="r" t="t"/>
              <a:pathLst>
                <a:path extrusionOk="0" h="187" w="492">
                  <a:moveTo>
                    <a:pt x="457" y="0"/>
                  </a:moveTo>
                  <a:cubicBezTo>
                    <a:pt x="416" y="91"/>
                    <a:pt x="325" y="155"/>
                    <a:pt x="218" y="155"/>
                  </a:cubicBezTo>
                  <a:cubicBezTo>
                    <a:pt x="137" y="155"/>
                    <a:pt x="64" y="118"/>
                    <a:pt x="17" y="60"/>
                  </a:cubicBezTo>
                  <a:cubicBezTo>
                    <a:pt x="11" y="70"/>
                    <a:pt x="5" y="80"/>
                    <a:pt x="0" y="90"/>
                  </a:cubicBezTo>
                  <a:cubicBezTo>
                    <a:pt x="54" y="150"/>
                    <a:pt x="132" y="187"/>
                    <a:pt x="218" y="187"/>
                  </a:cubicBezTo>
                  <a:cubicBezTo>
                    <a:pt x="343" y="187"/>
                    <a:pt x="449" y="109"/>
                    <a:pt x="492" y="0"/>
                  </a:cubicBezTo>
                  <a:cubicBezTo>
                    <a:pt x="480" y="0"/>
                    <a:pt x="468" y="1"/>
                    <a:pt x="457" y="0"/>
                  </a:cubicBezTo>
                  <a:close/>
                </a:path>
              </a:pathLst>
            </a:custGeom>
            <a:solidFill>
              <a:srgbClr val="AAAAAA"/>
            </a:solidFill>
            <a:ln cap="flat" cmpd="sng" w="9525">
              <a:solidFill>
                <a:srgbClr val="FFFFFF"/>
              </a:solidFill>
              <a:prstDash val="solid"/>
              <a:miter lim="8000"/>
              <a:headEnd len="sm" w="sm" type="none"/>
              <a:tailEnd len="sm" w="sm" type="none"/>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10" name="Google Shape;410;p25"/>
            <p:cNvSpPr/>
            <p:nvPr/>
          </p:nvSpPr>
          <p:spPr>
            <a:xfrm rot="-3280088">
              <a:off x="4100923" y="2460157"/>
              <a:ext cx="2729637" cy="1205146"/>
            </a:xfrm>
            <a:custGeom>
              <a:rect b="b" l="l" r="r" t="t"/>
              <a:pathLst>
                <a:path extrusionOk="0" h="194" w="440">
                  <a:moveTo>
                    <a:pt x="262" y="39"/>
                  </a:moveTo>
                  <a:cubicBezTo>
                    <a:pt x="206" y="71"/>
                    <a:pt x="134" y="53"/>
                    <a:pt x="100" y="0"/>
                  </a:cubicBezTo>
                  <a:cubicBezTo>
                    <a:pt x="57" y="25"/>
                    <a:pt x="24" y="60"/>
                    <a:pt x="0" y="99"/>
                  </a:cubicBezTo>
                  <a:cubicBezTo>
                    <a:pt x="47" y="157"/>
                    <a:pt x="120" y="194"/>
                    <a:pt x="201" y="194"/>
                  </a:cubicBezTo>
                  <a:cubicBezTo>
                    <a:pt x="308" y="194"/>
                    <a:pt x="399" y="130"/>
                    <a:pt x="440" y="39"/>
                  </a:cubicBezTo>
                  <a:cubicBezTo>
                    <a:pt x="393" y="37"/>
                    <a:pt x="346" y="24"/>
                    <a:pt x="303" y="0"/>
                  </a:cubicBezTo>
                  <a:cubicBezTo>
                    <a:pt x="292" y="15"/>
                    <a:pt x="279" y="29"/>
                    <a:pt x="262" y="39"/>
                  </a:cubicBezTo>
                  <a:close/>
                </a:path>
              </a:pathLst>
            </a:custGeom>
            <a:solidFill>
              <a:srgbClr val="505050"/>
            </a:solidFill>
            <a:ln cap="flat" cmpd="sng" w="9525">
              <a:solidFill>
                <a:srgbClr val="FFFFFF"/>
              </a:solidFill>
              <a:prstDash val="solid"/>
              <a:miter lim="8000"/>
              <a:headEnd len="sm" w="sm" type="none"/>
              <a:tailEnd len="sm" w="sm" type="none"/>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11" name="Google Shape;411;p25"/>
            <p:cNvSpPr txBox="1"/>
            <p:nvPr/>
          </p:nvSpPr>
          <p:spPr>
            <a:xfrm rot="-3779206">
              <a:off x="4733052" y="2863735"/>
              <a:ext cx="1577952" cy="563236"/>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dk1"/>
                  </a:solidFill>
                  <a:latin typeface="Roboto"/>
                  <a:ea typeface="Roboto"/>
                  <a:cs typeface="Roboto"/>
                  <a:sym typeface="Roboto"/>
                </a:rPr>
                <a:t>CURRENT DM DETECTORS  </a:t>
              </a:r>
              <a:endParaRPr sz="1800"/>
            </a:p>
          </p:txBody>
        </p:sp>
      </p:grpSp>
      <p:grpSp>
        <p:nvGrpSpPr>
          <p:cNvPr id="412" name="Google Shape;412;p25"/>
          <p:cNvGrpSpPr/>
          <p:nvPr/>
        </p:nvGrpSpPr>
        <p:grpSpPr>
          <a:xfrm>
            <a:off x="5090730" y="3595425"/>
            <a:ext cx="3891288" cy="670500"/>
            <a:chOff x="1431340" y="2473842"/>
            <a:chExt cx="4618191" cy="670500"/>
          </a:xfrm>
        </p:grpSpPr>
        <p:sp>
          <p:nvSpPr>
            <p:cNvPr id="413" name="Google Shape;413;p25"/>
            <p:cNvSpPr/>
            <p:nvPr/>
          </p:nvSpPr>
          <p:spPr>
            <a:xfrm rot="-5400000">
              <a:off x="3670231" y="765042"/>
              <a:ext cx="670500" cy="4088100"/>
            </a:xfrm>
            <a:prstGeom prst="roundRect">
              <a:avLst>
                <a:gd fmla="val 50000" name="adj"/>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4" name="Google Shape;414;p25"/>
            <p:cNvSpPr txBox="1"/>
            <p:nvPr/>
          </p:nvSpPr>
          <p:spPr>
            <a:xfrm>
              <a:off x="3241490" y="2473842"/>
              <a:ext cx="1841100" cy="657000"/>
            </a:xfrm>
            <a:prstGeom prst="rect">
              <a:avLst/>
            </a:prstGeom>
            <a:noFill/>
            <a:ln>
              <a:noFill/>
            </a:ln>
          </p:spPr>
          <p:txBody>
            <a:bodyPr anchorCtr="0" anchor="ctr" bIns="91425" lIns="91425" spcFirstLastPara="1" rIns="91425" wrap="square" tIns="91425">
              <a:noAutofit/>
            </a:bodyPr>
            <a:lstStyle/>
            <a:p>
              <a:pPr indent="-304800" lvl="0" marL="457200" rtl="0" algn="l">
                <a:lnSpc>
                  <a:spcPct val="115000"/>
                </a:lnSpc>
                <a:spcBef>
                  <a:spcPts val="0"/>
                </a:spcBef>
                <a:spcAft>
                  <a:spcPts val="0"/>
                </a:spcAft>
                <a:buClr>
                  <a:srgbClr val="FFFFFF"/>
                </a:buClr>
                <a:buSzPts val="1200"/>
                <a:buFont typeface="Roboto"/>
                <a:buChar char="●"/>
              </a:pPr>
              <a:r>
                <a:rPr lang="en" sz="1200">
                  <a:solidFill>
                    <a:srgbClr val="FFFFFF"/>
                  </a:solidFill>
                  <a:latin typeface="Roboto"/>
                  <a:ea typeface="Roboto"/>
                  <a:cs typeface="Roboto"/>
                  <a:sym typeface="Roboto"/>
                </a:rPr>
                <a:t>Paired data </a:t>
              </a:r>
              <a:endParaRPr sz="1200">
                <a:solidFill>
                  <a:srgbClr val="FFFFFF"/>
                </a:solidFill>
                <a:latin typeface="Roboto"/>
                <a:ea typeface="Roboto"/>
                <a:cs typeface="Roboto"/>
                <a:sym typeface="Roboto"/>
              </a:endParaRPr>
            </a:p>
            <a:p>
              <a:pPr indent="-304800" lvl="0" marL="457200" rtl="0" algn="l">
                <a:lnSpc>
                  <a:spcPct val="115000"/>
                </a:lnSpc>
                <a:spcBef>
                  <a:spcPts val="0"/>
                </a:spcBef>
                <a:spcAft>
                  <a:spcPts val="0"/>
                </a:spcAft>
                <a:buClr>
                  <a:srgbClr val="FFFFFF"/>
                </a:buClr>
                <a:buSzPts val="1200"/>
                <a:buFont typeface="Roboto"/>
                <a:buChar char="●"/>
              </a:pPr>
              <a:r>
                <a:rPr lang="en" sz="1200">
                  <a:solidFill>
                    <a:srgbClr val="FFFFFF"/>
                  </a:solidFill>
                  <a:latin typeface="Roboto"/>
                  <a:ea typeface="Roboto"/>
                  <a:cs typeface="Roboto"/>
                  <a:sym typeface="Roboto"/>
                </a:rPr>
                <a:t>US2</a:t>
              </a:r>
              <a:endParaRPr sz="1200">
                <a:solidFill>
                  <a:srgbClr val="FFFFFF"/>
                </a:solidFill>
                <a:latin typeface="Roboto"/>
                <a:ea typeface="Roboto"/>
                <a:cs typeface="Roboto"/>
                <a:sym typeface="Roboto"/>
              </a:endParaRPr>
            </a:p>
          </p:txBody>
        </p:sp>
        <p:sp>
          <p:nvSpPr>
            <p:cNvPr id="415" name="Google Shape;415;p25"/>
            <p:cNvSpPr/>
            <p:nvPr/>
          </p:nvSpPr>
          <p:spPr>
            <a:xfrm rot="-5400000">
              <a:off x="2016640" y="1888542"/>
              <a:ext cx="670500" cy="1841100"/>
            </a:xfrm>
            <a:prstGeom prst="roundRect">
              <a:avLst>
                <a:gd fmla="val 50000" name="adj"/>
              </a:avLst>
            </a:prstGeom>
            <a:solidFill>
              <a:srgbClr val="E691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6" name="Google Shape;416;p25"/>
            <p:cNvSpPr/>
            <p:nvPr/>
          </p:nvSpPr>
          <p:spPr>
            <a:xfrm>
              <a:off x="1562799" y="2616800"/>
              <a:ext cx="1643100" cy="395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800">
                  <a:solidFill>
                    <a:srgbClr val="FFFFFF"/>
                  </a:solidFill>
                  <a:latin typeface="Roboto Light"/>
                  <a:ea typeface="Roboto Light"/>
                  <a:cs typeface="Roboto Light"/>
                  <a:sym typeface="Roboto Light"/>
                </a:rPr>
                <a:t>PandaX-4T</a:t>
              </a:r>
              <a:endParaRPr sz="1800">
                <a:solidFill>
                  <a:srgbClr val="FFFFFF"/>
                </a:solidFill>
                <a:latin typeface="Roboto Light"/>
                <a:ea typeface="Roboto Light"/>
                <a:cs typeface="Roboto Light"/>
                <a:sym typeface="Roboto Light"/>
              </a:endParaRPr>
            </a:p>
          </p:txBody>
        </p:sp>
        <p:cxnSp>
          <p:nvCxnSpPr>
            <p:cNvPr id="417" name="Google Shape;417;p25"/>
            <p:cNvCxnSpPr/>
            <p:nvPr/>
          </p:nvCxnSpPr>
          <p:spPr>
            <a:xfrm>
              <a:off x="4986179" y="2586784"/>
              <a:ext cx="0" cy="444600"/>
            </a:xfrm>
            <a:prstGeom prst="straightConnector1">
              <a:avLst/>
            </a:prstGeom>
            <a:noFill/>
            <a:ln cap="flat" cmpd="sng" w="9525">
              <a:solidFill>
                <a:srgbClr val="FFFFFF"/>
              </a:solidFill>
              <a:prstDash val="dot"/>
              <a:round/>
              <a:headEnd len="sm" w="sm" type="none"/>
              <a:tailEnd len="sm" w="sm" type="none"/>
            </a:ln>
          </p:spPr>
        </p:cxnSp>
      </p:grpSp>
      <p:sp>
        <p:nvSpPr>
          <p:cNvPr id="418" name="Google Shape;418;p25"/>
          <p:cNvSpPr/>
          <p:nvPr/>
        </p:nvSpPr>
        <p:spPr>
          <a:xfrm>
            <a:off x="5199076" y="4388984"/>
            <a:ext cx="1384500" cy="395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800">
                <a:solidFill>
                  <a:srgbClr val="FFFFFF"/>
                </a:solidFill>
                <a:latin typeface="Roboto Light"/>
                <a:ea typeface="Roboto Light"/>
                <a:cs typeface="Roboto Light"/>
                <a:sym typeface="Roboto Light"/>
              </a:rPr>
              <a:t>Xenon-nT</a:t>
            </a:r>
            <a:endParaRPr sz="1800">
              <a:solidFill>
                <a:srgbClr val="FFFFFF"/>
              </a:solidFill>
              <a:latin typeface="Roboto Light"/>
              <a:ea typeface="Roboto Light"/>
              <a:cs typeface="Roboto Light"/>
              <a:sym typeface="Roboto Light"/>
            </a:endParaRPr>
          </a:p>
        </p:txBody>
      </p:sp>
      <p:grpSp>
        <p:nvGrpSpPr>
          <p:cNvPr id="419" name="Google Shape;419;p25"/>
          <p:cNvGrpSpPr/>
          <p:nvPr/>
        </p:nvGrpSpPr>
        <p:grpSpPr>
          <a:xfrm>
            <a:off x="5090730" y="4276700"/>
            <a:ext cx="3891288" cy="670500"/>
            <a:chOff x="1431340" y="2473842"/>
            <a:chExt cx="4618191" cy="670500"/>
          </a:xfrm>
        </p:grpSpPr>
        <p:sp>
          <p:nvSpPr>
            <p:cNvPr id="420" name="Google Shape;420;p25"/>
            <p:cNvSpPr/>
            <p:nvPr/>
          </p:nvSpPr>
          <p:spPr>
            <a:xfrm rot="-5400000">
              <a:off x="3670231" y="765042"/>
              <a:ext cx="670500" cy="4088100"/>
            </a:xfrm>
            <a:prstGeom prst="roundRect">
              <a:avLst>
                <a:gd fmla="val 50000" name="adj"/>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1" name="Google Shape;421;p25"/>
            <p:cNvSpPr/>
            <p:nvPr/>
          </p:nvSpPr>
          <p:spPr>
            <a:xfrm rot="-5400000">
              <a:off x="2016640" y="1888542"/>
              <a:ext cx="670500" cy="1841100"/>
            </a:xfrm>
            <a:prstGeom prst="roundRect">
              <a:avLst>
                <a:gd fmla="val 50000" name="adj"/>
              </a:avLst>
            </a:prstGeom>
            <a:solidFill>
              <a:srgbClr val="E691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22" name="Google Shape;422;p25"/>
            <p:cNvCxnSpPr/>
            <p:nvPr/>
          </p:nvCxnSpPr>
          <p:spPr>
            <a:xfrm>
              <a:off x="4974400" y="2561359"/>
              <a:ext cx="0" cy="444600"/>
            </a:xfrm>
            <a:prstGeom prst="straightConnector1">
              <a:avLst/>
            </a:prstGeom>
            <a:noFill/>
            <a:ln cap="flat" cmpd="sng" w="9525">
              <a:solidFill>
                <a:srgbClr val="FFFFFF"/>
              </a:solidFill>
              <a:prstDash val="dot"/>
              <a:round/>
              <a:headEnd len="sm" w="sm" type="none"/>
              <a:tailEnd len="sm" w="sm" type="none"/>
            </a:ln>
          </p:spPr>
        </p:cxnSp>
      </p:grpSp>
      <p:sp>
        <p:nvSpPr>
          <p:cNvPr id="423" name="Google Shape;423;p25"/>
          <p:cNvSpPr/>
          <p:nvPr/>
        </p:nvSpPr>
        <p:spPr>
          <a:xfrm>
            <a:off x="5257623" y="4416659"/>
            <a:ext cx="1384500" cy="395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800">
                <a:solidFill>
                  <a:srgbClr val="FFFFFF"/>
                </a:solidFill>
                <a:latin typeface="Roboto Light"/>
                <a:ea typeface="Roboto Light"/>
                <a:cs typeface="Roboto Light"/>
                <a:sym typeface="Roboto Light"/>
              </a:rPr>
              <a:t>XENON-nT</a:t>
            </a:r>
            <a:endParaRPr sz="1800">
              <a:solidFill>
                <a:srgbClr val="FFFFFF"/>
              </a:solidFill>
              <a:latin typeface="Roboto Light"/>
              <a:ea typeface="Roboto Light"/>
              <a:cs typeface="Roboto Light"/>
              <a:sym typeface="Roboto Light"/>
            </a:endParaRPr>
          </a:p>
        </p:txBody>
      </p:sp>
      <p:sp>
        <p:nvSpPr>
          <p:cNvPr id="424" name="Google Shape;424;p25"/>
          <p:cNvSpPr txBox="1"/>
          <p:nvPr/>
        </p:nvSpPr>
        <p:spPr>
          <a:xfrm>
            <a:off x="6642113" y="4285700"/>
            <a:ext cx="1551300" cy="657000"/>
          </a:xfrm>
          <a:prstGeom prst="rect">
            <a:avLst/>
          </a:prstGeom>
          <a:noFill/>
          <a:ln>
            <a:noFill/>
          </a:ln>
        </p:spPr>
        <p:txBody>
          <a:bodyPr anchorCtr="0" anchor="ctr" bIns="91425" lIns="91425" spcFirstLastPara="1" rIns="91425" wrap="square" tIns="91425">
            <a:noAutofit/>
          </a:bodyPr>
          <a:lstStyle/>
          <a:p>
            <a:pPr indent="-304800" lvl="0" marL="457200" rtl="0" algn="l">
              <a:lnSpc>
                <a:spcPct val="115000"/>
              </a:lnSpc>
              <a:spcBef>
                <a:spcPts val="0"/>
              </a:spcBef>
              <a:spcAft>
                <a:spcPts val="0"/>
              </a:spcAft>
              <a:buClr>
                <a:srgbClr val="FFFFFF"/>
              </a:buClr>
              <a:buSzPts val="1200"/>
              <a:buFont typeface="Roboto"/>
              <a:buChar char="●"/>
            </a:pPr>
            <a:r>
              <a:rPr lang="en" sz="1200">
                <a:solidFill>
                  <a:srgbClr val="FFFFFF"/>
                </a:solidFill>
                <a:latin typeface="Roboto"/>
                <a:ea typeface="Roboto"/>
                <a:cs typeface="Roboto"/>
                <a:sym typeface="Roboto"/>
              </a:rPr>
              <a:t>Paired only</a:t>
            </a:r>
            <a:endParaRPr sz="1200">
              <a:solidFill>
                <a:srgbClr val="FFFFFF"/>
              </a:solidFill>
              <a:latin typeface="Roboto"/>
              <a:ea typeface="Roboto"/>
              <a:cs typeface="Roboto"/>
              <a:sym typeface="Roboto"/>
            </a:endParaRPr>
          </a:p>
        </p:txBody>
      </p:sp>
      <p:sp>
        <p:nvSpPr>
          <p:cNvPr id="425" name="Google Shape;425;p25"/>
          <p:cNvSpPr txBox="1"/>
          <p:nvPr/>
        </p:nvSpPr>
        <p:spPr>
          <a:xfrm>
            <a:off x="8136925" y="3733125"/>
            <a:ext cx="715500" cy="395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2.64 σ</a:t>
            </a:r>
            <a:endParaRPr sz="1100">
              <a:solidFill>
                <a:schemeClr val="dk1"/>
              </a:solidFill>
            </a:endParaRPr>
          </a:p>
        </p:txBody>
      </p:sp>
      <p:sp>
        <p:nvSpPr>
          <p:cNvPr id="426" name="Google Shape;426;p25"/>
          <p:cNvSpPr txBox="1"/>
          <p:nvPr/>
        </p:nvSpPr>
        <p:spPr>
          <a:xfrm>
            <a:off x="8136925" y="4416650"/>
            <a:ext cx="715500" cy="395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2.73 σ</a:t>
            </a:r>
            <a:endParaRPr sz="1100">
              <a:solidFill>
                <a:schemeClr val="dk1"/>
              </a:solidFill>
            </a:endParaRPr>
          </a:p>
        </p:txBody>
      </p:sp>
      <p:sp>
        <p:nvSpPr>
          <p:cNvPr id="427" name="Google Shape;427;p2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1" name="Shape 431"/>
        <p:cNvGrpSpPr/>
        <p:nvPr/>
      </p:nvGrpSpPr>
      <p:grpSpPr>
        <a:xfrm>
          <a:off x="0" y="0"/>
          <a:ext cx="0" cy="0"/>
          <a:chOff x="0" y="0"/>
          <a:chExt cx="0" cy="0"/>
        </a:xfrm>
      </p:grpSpPr>
      <p:pic>
        <p:nvPicPr>
          <p:cNvPr id="432" name="Google Shape;432;p26"/>
          <p:cNvPicPr preferRelativeResize="0"/>
          <p:nvPr/>
        </p:nvPicPr>
        <p:blipFill>
          <a:blip r:embed="rId3">
            <a:alphaModFix/>
          </a:blip>
          <a:stretch>
            <a:fillRect/>
          </a:stretch>
        </p:blipFill>
        <p:spPr>
          <a:xfrm>
            <a:off x="434624" y="66950"/>
            <a:ext cx="5002501" cy="5009599"/>
          </a:xfrm>
          <a:prstGeom prst="rect">
            <a:avLst/>
          </a:prstGeom>
          <a:noFill/>
          <a:ln>
            <a:noFill/>
          </a:ln>
        </p:spPr>
      </p:pic>
      <p:sp>
        <p:nvSpPr>
          <p:cNvPr id="433" name="Google Shape;433;p2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434" name="Google Shape;434;p26"/>
          <p:cNvPicPr preferRelativeResize="0"/>
          <p:nvPr/>
        </p:nvPicPr>
        <p:blipFill>
          <a:blip r:embed="rId4">
            <a:alphaModFix/>
          </a:blip>
          <a:stretch>
            <a:fillRect/>
          </a:stretch>
        </p:blipFill>
        <p:spPr>
          <a:xfrm>
            <a:off x="5515708" y="152400"/>
            <a:ext cx="3475892" cy="2520477"/>
          </a:xfrm>
          <a:prstGeom prst="rect">
            <a:avLst/>
          </a:prstGeom>
          <a:noFill/>
          <a:ln>
            <a:noFill/>
          </a:ln>
        </p:spPr>
      </p:pic>
      <p:sp>
        <p:nvSpPr>
          <p:cNvPr id="435" name="Google Shape;435;p26"/>
          <p:cNvSpPr txBox="1"/>
          <p:nvPr/>
        </p:nvSpPr>
        <p:spPr>
          <a:xfrm>
            <a:off x="7846250" y="298575"/>
            <a:ext cx="11748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t>arXiv:</a:t>
            </a:r>
            <a:endParaRPr b="1"/>
          </a:p>
          <a:p>
            <a:pPr indent="0" lvl="0" marL="0" rtl="0" algn="l">
              <a:spcBef>
                <a:spcPts val="0"/>
              </a:spcBef>
              <a:spcAft>
                <a:spcPts val="0"/>
              </a:spcAft>
              <a:buNone/>
            </a:pPr>
            <a:r>
              <a:rPr b="1" lang="en"/>
              <a:t>2407.10892</a:t>
            </a:r>
            <a:endParaRPr b="1"/>
          </a:p>
        </p:txBody>
      </p:sp>
      <p:pic>
        <p:nvPicPr>
          <p:cNvPr id="436" name="Google Shape;436;p26"/>
          <p:cNvPicPr preferRelativeResize="0"/>
          <p:nvPr/>
        </p:nvPicPr>
        <p:blipFill>
          <a:blip r:embed="rId5">
            <a:alphaModFix/>
          </a:blip>
          <a:stretch>
            <a:fillRect/>
          </a:stretch>
        </p:blipFill>
        <p:spPr>
          <a:xfrm>
            <a:off x="5515698" y="2983250"/>
            <a:ext cx="3475900" cy="2073582"/>
          </a:xfrm>
          <a:prstGeom prst="rect">
            <a:avLst/>
          </a:prstGeom>
          <a:noFill/>
          <a:ln>
            <a:noFill/>
          </a:ln>
        </p:spPr>
      </p:pic>
      <p:sp>
        <p:nvSpPr>
          <p:cNvPr id="437" name="Google Shape;437;p26"/>
          <p:cNvSpPr txBox="1"/>
          <p:nvPr/>
        </p:nvSpPr>
        <p:spPr>
          <a:xfrm>
            <a:off x="5515700" y="2672875"/>
            <a:ext cx="1974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chemeClr val="dk1"/>
                </a:solidFill>
              </a:rPr>
              <a:t>arXiv: 2408.02877↴</a:t>
            </a:r>
            <a:endParaRPr b="1">
              <a:solidFill>
                <a:schemeClr val="dk1"/>
              </a:solidFill>
            </a:endParaRPr>
          </a:p>
        </p:txBody>
      </p:sp>
      <p:grpSp>
        <p:nvGrpSpPr>
          <p:cNvPr id="438" name="Google Shape;438;p26"/>
          <p:cNvGrpSpPr/>
          <p:nvPr/>
        </p:nvGrpSpPr>
        <p:grpSpPr>
          <a:xfrm>
            <a:off x="15399" y="99000"/>
            <a:ext cx="1782221" cy="670500"/>
            <a:chOff x="1431323" y="2473842"/>
            <a:chExt cx="3483622" cy="670500"/>
          </a:xfrm>
        </p:grpSpPr>
        <p:sp>
          <p:nvSpPr>
            <p:cNvPr id="439" name="Google Shape;439;p26"/>
            <p:cNvSpPr/>
            <p:nvPr/>
          </p:nvSpPr>
          <p:spPr>
            <a:xfrm rot="-5400000">
              <a:off x="3102945" y="1332342"/>
              <a:ext cx="670500" cy="2953500"/>
            </a:xfrm>
            <a:prstGeom prst="roundRect">
              <a:avLst>
                <a:gd fmla="val 50000" name="adj"/>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0" name="Google Shape;440;p26"/>
            <p:cNvSpPr/>
            <p:nvPr/>
          </p:nvSpPr>
          <p:spPr>
            <a:xfrm rot="-5400000">
              <a:off x="2081573" y="1823592"/>
              <a:ext cx="670500" cy="1971000"/>
            </a:xfrm>
            <a:prstGeom prst="roundRect">
              <a:avLst>
                <a:gd fmla="val 50000" name="adj"/>
              </a:avLst>
            </a:prstGeom>
            <a:solidFill>
              <a:srgbClr val="E691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1" name="Google Shape;441;p26"/>
            <p:cNvSpPr/>
            <p:nvPr/>
          </p:nvSpPr>
          <p:spPr>
            <a:xfrm>
              <a:off x="1431324" y="2611542"/>
              <a:ext cx="1971000" cy="395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1300">
                  <a:solidFill>
                    <a:srgbClr val="FFFFFF"/>
                  </a:solidFill>
                  <a:latin typeface="Roboto"/>
                  <a:ea typeface="Roboto"/>
                  <a:cs typeface="Roboto"/>
                  <a:sym typeface="Roboto"/>
                </a:rPr>
                <a:t>PandaX-4T</a:t>
              </a:r>
              <a:endParaRPr b="1" sz="1300">
                <a:solidFill>
                  <a:srgbClr val="FFFFFF"/>
                </a:solidFill>
                <a:latin typeface="Roboto"/>
                <a:ea typeface="Roboto"/>
                <a:cs typeface="Roboto"/>
                <a:sym typeface="Roboto"/>
              </a:endParaRPr>
            </a:p>
          </p:txBody>
        </p:sp>
        <p:cxnSp>
          <p:nvCxnSpPr>
            <p:cNvPr id="442" name="Google Shape;442;p26"/>
            <p:cNvCxnSpPr/>
            <p:nvPr/>
          </p:nvCxnSpPr>
          <p:spPr>
            <a:xfrm>
              <a:off x="3485686" y="2586784"/>
              <a:ext cx="0" cy="444600"/>
            </a:xfrm>
            <a:prstGeom prst="straightConnector1">
              <a:avLst/>
            </a:prstGeom>
            <a:noFill/>
            <a:ln cap="flat" cmpd="sng" w="9525">
              <a:solidFill>
                <a:srgbClr val="FFFFFF"/>
              </a:solidFill>
              <a:prstDash val="dot"/>
              <a:round/>
              <a:headEnd len="sm" w="sm" type="none"/>
              <a:tailEnd len="sm" w="sm" type="none"/>
            </a:ln>
          </p:spPr>
        </p:cxnSp>
      </p:grpSp>
      <p:sp>
        <p:nvSpPr>
          <p:cNvPr id="443" name="Google Shape;443;p26"/>
          <p:cNvSpPr txBox="1"/>
          <p:nvPr/>
        </p:nvSpPr>
        <p:spPr>
          <a:xfrm>
            <a:off x="1044450" y="236700"/>
            <a:ext cx="682500" cy="395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300">
                <a:solidFill>
                  <a:schemeClr val="dk1"/>
                </a:solidFill>
              </a:rPr>
              <a:t>2.64 σ</a:t>
            </a:r>
            <a:endParaRPr sz="1000">
              <a:solidFill>
                <a:schemeClr val="dk1"/>
              </a:solidFill>
            </a:endParaRPr>
          </a:p>
        </p:txBody>
      </p:sp>
      <p:grpSp>
        <p:nvGrpSpPr>
          <p:cNvPr id="444" name="Google Shape;444;p26"/>
          <p:cNvGrpSpPr/>
          <p:nvPr/>
        </p:nvGrpSpPr>
        <p:grpSpPr>
          <a:xfrm>
            <a:off x="15399" y="4400269"/>
            <a:ext cx="1782221" cy="670500"/>
            <a:chOff x="1431323" y="2473842"/>
            <a:chExt cx="3483622" cy="670500"/>
          </a:xfrm>
        </p:grpSpPr>
        <p:sp>
          <p:nvSpPr>
            <p:cNvPr id="445" name="Google Shape;445;p26"/>
            <p:cNvSpPr/>
            <p:nvPr/>
          </p:nvSpPr>
          <p:spPr>
            <a:xfrm rot="-5400000">
              <a:off x="3102945" y="1332342"/>
              <a:ext cx="670500" cy="2953500"/>
            </a:xfrm>
            <a:prstGeom prst="roundRect">
              <a:avLst>
                <a:gd fmla="val 50000" name="adj"/>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6" name="Google Shape;446;p26"/>
            <p:cNvSpPr/>
            <p:nvPr/>
          </p:nvSpPr>
          <p:spPr>
            <a:xfrm rot="-5400000">
              <a:off x="2081573" y="1823592"/>
              <a:ext cx="670500" cy="1971000"/>
            </a:xfrm>
            <a:prstGeom prst="roundRect">
              <a:avLst>
                <a:gd fmla="val 50000" name="adj"/>
              </a:avLst>
            </a:prstGeom>
            <a:solidFill>
              <a:srgbClr val="E691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7" name="Google Shape;447;p26"/>
            <p:cNvSpPr/>
            <p:nvPr/>
          </p:nvSpPr>
          <p:spPr>
            <a:xfrm>
              <a:off x="1431324" y="2611542"/>
              <a:ext cx="1971000" cy="395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1300">
                  <a:solidFill>
                    <a:srgbClr val="FFFFFF"/>
                  </a:solidFill>
                  <a:latin typeface="Roboto"/>
                  <a:ea typeface="Roboto"/>
                  <a:cs typeface="Roboto"/>
                  <a:sym typeface="Roboto"/>
                </a:rPr>
                <a:t>XENON</a:t>
              </a:r>
              <a:r>
                <a:rPr b="1" lang="en" sz="1300">
                  <a:solidFill>
                    <a:srgbClr val="FFFFFF"/>
                  </a:solidFill>
                  <a:latin typeface="Roboto"/>
                  <a:ea typeface="Roboto"/>
                  <a:cs typeface="Roboto"/>
                  <a:sym typeface="Roboto"/>
                </a:rPr>
                <a:t>-nT</a:t>
              </a:r>
              <a:endParaRPr b="1" sz="1300">
                <a:solidFill>
                  <a:srgbClr val="FFFFFF"/>
                </a:solidFill>
                <a:latin typeface="Roboto"/>
                <a:ea typeface="Roboto"/>
                <a:cs typeface="Roboto"/>
                <a:sym typeface="Roboto"/>
              </a:endParaRPr>
            </a:p>
          </p:txBody>
        </p:sp>
        <p:cxnSp>
          <p:nvCxnSpPr>
            <p:cNvPr id="448" name="Google Shape;448;p26"/>
            <p:cNvCxnSpPr/>
            <p:nvPr/>
          </p:nvCxnSpPr>
          <p:spPr>
            <a:xfrm>
              <a:off x="3485686" y="2586784"/>
              <a:ext cx="0" cy="444600"/>
            </a:xfrm>
            <a:prstGeom prst="straightConnector1">
              <a:avLst/>
            </a:prstGeom>
            <a:noFill/>
            <a:ln cap="flat" cmpd="sng" w="9525">
              <a:solidFill>
                <a:srgbClr val="FFFFFF"/>
              </a:solidFill>
              <a:prstDash val="dot"/>
              <a:round/>
              <a:headEnd len="sm" w="sm" type="none"/>
              <a:tailEnd len="sm" w="sm" type="none"/>
            </a:ln>
          </p:spPr>
        </p:cxnSp>
      </p:grpSp>
      <p:sp>
        <p:nvSpPr>
          <p:cNvPr id="449" name="Google Shape;449;p26"/>
          <p:cNvSpPr txBox="1"/>
          <p:nvPr/>
        </p:nvSpPr>
        <p:spPr>
          <a:xfrm>
            <a:off x="1044450" y="4537969"/>
            <a:ext cx="682500" cy="395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300">
                <a:solidFill>
                  <a:schemeClr val="dk1"/>
                </a:solidFill>
              </a:rPr>
              <a:t>2.73 σ</a:t>
            </a:r>
            <a:endParaRPr sz="1000">
              <a:solidFill>
                <a:schemeClr val="dk1"/>
              </a:solidFill>
            </a:endParaRPr>
          </a:p>
        </p:txBody>
      </p:sp>
      <p:sp>
        <p:nvSpPr>
          <p:cNvPr id="450" name="Google Shape;450;p26"/>
          <p:cNvSpPr txBox="1"/>
          <p:nvPr/>
        </p:nvSpPr>
        <p:spPr>
          <a:xfrm>
            <a:off x="130863" y="769500"/>
            <a:ext cx="1551300" cy="657000"/>
          </a:xfrm>
          <a:prstGeom prst="rect">
            <a:avLst/>
          </a:prstGeom>
          <a:noFill/>
          <a:ln>
            <a:noFill/>
          </a:ln>
        </p:spPr>
        <p:txBody>
          <a:bodyPr anchorCtr="0" anchor="ctr" bIns="91425" lIns="91425" spcFirstLastPara="1" rIns="91425" wrap="square" tIns="91425">
            <a:noAutofit/>
          </a:bodyPr>
          <a:lstStyle/>
          <a:p>
            <a:pPr indent="-304800" lvl="0" marL="457200" rtl="0" algn="l">
              <a:lnSpc>
                <a:spcPct val="115000"/>
              </a:lnSpc>
              <a:spcBef>
                <a:spcPts val="0"/>
              </a:spcBef>
              <a:spcAft>
                <a:spcPts val="0"/>
              </a:spcAft>
              <a:buClr>
                <a:srgbClr val="FFFFFF"/>
              </a:buClr>
              <a:buSzPts val="1200"/>
              <a:buFont typeface="Roboto"/>
              <a:buChar char="●"/>
            </a:pPr>
            <a:r>
              <a:rPr lang="en" sz="1200">
                <a:solidFill>
                  <a:srgbClr val="FFFFFF"/>
                </a:solidFill>
                <a:latin typeface="Roboto"/>
                <a:ea typeface="Roboto"/>
                <a:cs typeface="Roboto"/>
                <a:sym typeface="Roboto"/>
              </a:rPr>
              <a:t>Paired data </a:t>
            </a:r>
            <a:endParaRPr sz="1200">
              <a:solidFill>
                <a:srgbClr val="FFFFFF"/>
              </a:solidFill>
              <a:latin typeface="Roboto"/>
              <a:ea typeface="Roboto"/>
              <a:cs typeface="Roboto"/>
              <a:sym typeface="Roboto"/>
            </a:endParaRPr>
          </a:p>
          <a:p>
            <a:pPr indent="-304800" lvl="0" marL="457200" rtl="0" algn="l">
              <a:lnSpc>
                <a:spcPct val="115000"/>
              </a:lnSpc>
              <a:spcBef>
                <a:spcPts val="0"/>
              </a:spcBef>
              <a:spcAft>
                <a:spcPts val="0"/>
              </a:spcAft>
              <a:buClr>
                <a:srgbClr val="FFFFFF"/>
              </a:buClr>
              <a:buSzPts val="1200"/>
              <a:buFont typeface="Roboto"/>
              <a:buChar char="●"/>
            </a:pPr>
            <a:r>
              <a:rPr lang="en" sz="1200">
                <a:solidFill>
                  <a:srgbClr val="FFFFFF"/>
                </a:solidFill>
                <a:latin typeface="Roboto"/>
                <a:ea typeface="Roboto"/>
                <a:cs typeface="Roboto"/>
                <a:sym typeface="Roboto"/>
              </a:rPr>
              <a:t>US2</a:t>
            </a:r>
            <a:endParaRPr sz="1200">
              <a:solidFill>
                <a:srgbClr val="FFFFFF"/>
              </a:solidFill>
              <a:latin typeface="Roboto"/>
              <a:ea typeface="Roboto"/>
              <a:cs typeface="Roboto"/>
              <a:sym typeface="Roboto"/>
            </a:endParaRPr>
          </a:p>
        </p:txBody>
      </p:sp>
      <p:sp>
        <p:nvSpPr>
          <p:cNvPr id="451" name="Google Shape;451;p26"/>
          <p:cNvSpPr txBox="1"/>
          <p:nvPr/>
        </p:nvSpPr>
        <p:spPr>
          <a:xfrm>
            <a:off x="58600" y="3938775"/>
            <a:ext cx="1551300" cy="657000"/>
          </a:xfrm>
          <a:prstGeom prst="rect">
            <a:avLst/>
          </a:prstGeom>
          <a:noFill/>
          <a:ln>
            <a:noFill/>
          </a:ln>
        </p:spPr>
        <p:txBody>
          <a:bodyPr anchorCtr="0" anchor="ctr" bIns="91425" lIns="91425" spcFirstLastPara="1" rIns="91425" wrap="square" tIns="91425">
            <a:noAutofit/>
          </a:bodyPr>
          <a:lstStyle/>
          <a:p>
            <a:pPr indent="-304800" lvl="0" marL="457200" rtl="0" algn="l">
              <a:lnSpc>
                <a:spcPct val="115000"/>
              </a:lnSpc>
              <a:spcBef>
                <a:spcPts val="0"/>
              </a:spcBef>
              <a:spcAft>
                <a:spcPts val="0"/>
              </a:spcAft>
              <a:buClr>
                <a:srgbClr val="FFFFFF"/>
              </a:buClr>
              <a:buSzPts val="1200"/>
              <a:buFont typeface="Roboto"/>
              <a:buChar char="●"/>
            </a:pPr>
            <a:r>
              <a:rPr lang="en" sz="1200">
                <a:solidFill>
                  <a:srgbClr val="FFFFFF"/>
                </a:solidFill>
                <a:latin typeface="Roboto"/>
                <a:ea typeface="Roboto"/>
                <a:cs typeface="Roboto"/>
                <a:sym typeface="Roboto"/>
              </a:rPr>
              <a:t>Paired only</a:t>
            </a:r>
            <a:endParaRPr sz="1200">
              <a:solidFill>
                <a:srgbClr val="FFFFFF"/>
              </a:solidFill>
              <a:latin typeface="Roboto"/>
              <a:ea typeface="Roboto"/>
              <a:cs typeface="Roboto"/>
              <a:sym typeface="Roboto"/>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5" name="Shape 455"/>
        <p:cNvGrpSpPr/>
        <p:nvPr/>
      </p:nvGrpSpPr>
      <p:grpSpPr>
        <a:xfrm>
          <a:off x="0" y="0"/>
          <a:ext cx="0" cy="0"/>
          <a:chOff x="0" y="0"/>
          <a:chExt cx="0" cy="0"/>
        </a:xfrm>
      </p:grpSpPr>
      <p:pic>
        <p:nvPicPr>
          <p:cNvPr id="456" name="Google Shape;456;p27"/>
          <p:cNvPicPr preferRelativeResize="0"/>
          <p:nvPr/>
        </p:nvPicPr>
        <p:blipFill rotWithShape="1">
          <a:blip r:embed="rId3">
            <a:alphaModFix/>
          </a:blip>
          <a:srcRect b="56888" l="0" r="0" t="7721"/>
          <a:stretch/>
        </p:blipFill>
        <p:spPr>
          <a:xfrm>
            <a:off x="152400" y="854035"/>
            <a:ext cx="8839200" cy="906225"/>
          </a:xfrm>
          <a:prstGeom prst="rect">
            <a:avLst/>
          </a:prstGeom>
          <a:noFill/>
          <a:ln cap="flat" cmpd="sng" w="28575">
            <a:solidFill>
              <a:schemeClr val="lt2"/>
            </a:solidFill>
            <a:prstDash val="solid"/>
            <a:round/>
            <a:headEnd len="sm" w="sm" type="none"/>
            <a:tailEnd len="sm" w="sm" type="none"/>
          </a:ln>
        </p:spPr>
      </p:pic>
      <p:pic>
        <p:nvPicPr>
          <p:cNvPr id="457" name="Google Shape;457;p27"/>
          <p:cNvPicPr preferRelativeResize="0"/>
          <p:nvPr/>
        </p:nvPicPr>
        <p:blipFill rotWithShape="1">
          <a:blip r:embed="rId3">
            <a:alphaModFix/>
          </a:blip>
          <a:srcRect b="0" l="0" r="0" t="63096"/>
          <a:stretch/>
        </p:blipFill>
        <p:spPr>
          <a:xfrm>
            <a:off x="152400" y="4061256"/>
            <a:ext cx="8839200" cy="944975"/>
          </a:xfrm>
          <a:prstGeom prst="rect">
            <a:avLst/>
          </a:prstGeom>
          <a:noFill/>
          <a:ln cap="flat" cmpd="sng" w="28575">
            <a:solidFill>
              <a:schemeClr val="lt2"/>
            </a:solidFill>
            <a:prstDash val="solid"/>
            <a:round/>
            <a:headEnd len="sm" w="sm" type="none"/>
            <a:tailEnd len="sm" w="sm" type="none"/>
          </a:ln>
        </p:spPr>
      </p:pic>
      <p:sp>
        <p:nvSpPr>
          <p:cNvPr id="458" name="Google Shape;458;p27"/>
          <p:cNvSpPr txBox="1"/>
          <p:nvPr>
            <p:ph type="title"/>
          </p:nvPr>
        </p:nvSpPr>
        <p:spPr>
          <a:xfrm>
            <a:off x="152400" y="91275"/>
            <a:ext cx="8839200" cy="599400"/>
          </a:xfrm>
          <a:prstGeom prst="rect">
            <a:avLst/>
          </a:prstGeom>
          <a:ln cap="flat" cmpd="sng" w="19050">
            <a:solidFill>
              <a:schemeClr val="dk1"/>
            </a:solidFill>
            <a:prstDash val="solid"/>
            <a:round/>
            <a:headEnd len="sm" w="sm" type="none"/>
            <a:tailEnd len="sm" w="sm" type="none"/>
          </a:ln>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latin typeface="Roboto"/>
                <a:ea typeface="Roboto"/>
                <a:cs typeface="Roboto"/>
                <a:sym typeface="Roboto"/>
              </a:rPr>
              <a:t>Vector NON-STANDARD INTERACTION (NSI)</a:t>
            </a:r>
            <a:endParaRPr>
              <a:latin typeface="Roboto"/>
              <a:ea typeface="Roboto"/>
              <a:cs typeface="Roboto"/>
              <a:sym typeface="Roboto"/>
            </a:endParaRPr>
          </a:p>
        </p:txBody>
      </p:sp>
      <p:pic>
        <p:nvPicPr>
          <p:cNvPr id="459" name="Google Shape;459;p27"/>
          <p:cNvPicPr preferRelativeResize="0"/>
          <p:nvPr/>
        </p:nvPicPr>
        <p:blipFill>
          <a:blip r:embed="rId4">
            <a:alphaModFix/>
          </a:blip>
          <a:stretch>
            <a:fillRect/>
          </a:stretch>
        </p:blipFill>
        <p:spPr>
          <a:xfrm>
            <a:off x="152400" y="3374819"/>
            <a:ext cx="1475864" cy="537362"/>
          </a:xfrm>
          <a:prstGeom prst="rect">
            <a:avLst/>
          </a:prstGeom>
          <a:noFill/>
          <a:ln cap="flat" cmpd="sng" w="19050">
            <a:solidFill>
              <a:schemeClr val="lt2"/>
            </a:solidFill>
            <a:prstDash val="solid"/>
            <a:round/>
            <a:headEnd len="sm" w="sm" type="none"/>
            <a:tailEnd len="sm" w="sm" type="none"/>
          </a:ln>
        </p:spPr>
      </p:pic>
      <p:sp>
        <p:nvSpPr>
          <p:cNvPr id="460" name="Google Shape;460;p27"/>
          <p:cNvSpPr txBox="1"/>
          <p:nvPr/>
        </p:nvSpPr>
        <p:spPr>
          <a:xfrm>
            <a:off x="1724325" y="3369032"/>
            <a:ext cx="7267200" cy="537300"/>
          </a:xfrm>
          <a:prstGeom prst="rect">
            <a:avLst/>
          </a:prstGeom>
          <a:noFill/>
          <a:ln cap="flat" cmpd="sng" w="28575">
            <a:solidFill>
              <a:schemeClr val="lt2"/>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 sz="2100">
                <a:solidFill>
                  <a:schemeClr val="lt2"/>
                </a:solidFill>
                <a:latin typeface="Roboto"/>
                <a:ea typeface="Roboto"/>
                <a:cs typeface="Roboto"/>
                <a:sym typeface="Roboto"/>
              </a:rPr>
              <a:t>HEAVY MEDIATOR</a:t>
            </a:r>
            <a:endParaRPr sz="2100">
              <a:solidFill>
                <a:schemeClr val="lt2"/>
              </a:solidFill>
              <a:latin typeface="Roboto"/>
              <a:ea typeface="Roboto"/>
              <a:cs typeface="Roboto"/>
              <a:sym typeface="Roboto"/>
            </a:endParaRPr>
          </a:p>
        </p:txBody>
      </p:sp>
      <p:pic>
        <p:nvPicPr>
          <p:cNvPr id="461" name="Google Shape;461;p27"/>
          <p:cNvPicPr preferRelativeResize="0"/>
          <p:nvPr/>
        </p:nvPicPr>
        <p:blipFill>
          <a:blip r:embed="rId5">
            <a:alphaModFix/>
          </a:blip>
          <a:stretch>
            <a:fillRect/>
          </a:stretch>
        </p:blipFill>
        <p:spPr>
          <a:xfrm>
            <a:off x="152425" y="2441062"/>
            <a:ext cx="1475875" cy="540906"/>
          </a:xfrm>
          <a:prstGeom prst="rect">
            <a:avLst/>
          </a:prstGeom>
          <a:noFill/>
          <a:ln cap="flat" cmpd="sng" w="28575">
            <a:solidFill>
              <a:schemeClr val="lt2"/>
            </a:solidFill>
            <a:prstDash val="solid"/>
            <a:round/>
            <a:headEnd len="sm" w="sm" type="none"/>
            <a:tailEnd len="sm" w="sm" type="none"/>
          </a:ln>
        </p:spPr>
      </p:pic>
      <p:sp>
        <p:nvSpPr>
          <p:cNvPr id="462" name="Google Shape;462;p27"/>
          <p:cNvSpPr txBox="1"/>
          <p:nvPr/>
        </p:nvSpPr>
        <p:spPr>
          <a:xfrm>
            <a:off x="152400" y="1838250"/>
            <a:ext cx="5022600" cy="409500"/>
          </a:xfrm>
          <a:prstGeom prst="rect">
            <a:avLst/>
          </a:prstGeom>
          <a:noFill/>
          <a:ln cap="flat" cmpd="sng" w="28575">
            <a:solidFill>
              <a:schemeClr val="lt2"/>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 sz="2100">
                <a:solidFill>
                  <a:schemeClr val="lt2"/>
                </a:solidFill>
                <a:latin typeface="Roboto"/>
                <a:ea typeface="Roboto"/>
                <a:cs typeface="Roboto"/>
                <a:sym typeface="Roboto"/>
              </a:rPr>
              <a:t>LIGHT MEDIATOR</a:t>
            </a:r>
            <a:endParaRPr sz="2100">
              <a:solidFill>
                <a:schemeClr val="lt2"/>
              </a:solidFill>
              <a:latin typeface="Roboto"/>
              <a:ea typeface="Roboto"/>
              <a:cs typeface="Roboto"/>
              <a:sym typeface="Roboto"/>
            </a:endParaRPr>
          </a:p>
        </p:txBody>
      </p:sp>
      <p:pic>
        <p:nvPicPr>
          <p:cNvPr id="463" name="Google Shape;463;p27"/>
          <p:cNvPicPr preferRelativeResize="0"/>
          <p:nvPr/>
        </p:nvPicPr>
        <p:blipFill>
          <a:blip r:embed="rId6">
            <a:alphaModFix/>
          </a:blip>
          <a:stretch>
            <a:fillRect/>
          </a:stretch>
        </p:blipFill>
        <p:spPr>
          <a:xfrm>
            <a:off x="5262150" y="1838250"/>
            <a:ext cx="3729449" cy="1303875"/>
          </a:xfrm>
          <a:prstGeom prst="rect">
            <a:avLst/>
          </a:prstGeom>
          <a:noFill/>
          <a:ln>
            <a:noFill/>
          </a:ln>
        </p:spPr>
      </p:pic>
      <p:sp>
        <p:nvSpPr>
          <p:cNvPr id="464" name="Google Shape;464;p27"/>
          <p:cNvSpPr txBox="1"/>
          <p:nvPr/>
        </p:nvSpPr>
        <p:spPr>
          <a:xfrm>
            <a:off x="1721688" y="2325750"/>
            <a:ext cx="1775100" cy="599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800">
                <a:solidFill>
                  <a:schemeClr val="dk1"/>
                </a:solidFill>
              </a:rPr>
              <a:t>Anomaly-free U(1) Models</a:t>
            </a:r>
            <a:endParaRPr sz="1800">
              <a:solidFill>
                <a:schemeClr val="dk1"/>
              </a:solidFill>
            </a:endParaRPr>
          </a:p>
        </p:txBody>
      </p:sp>
      <p:pic>
        <p:nvPicPr>
          <p:cNvPr id="465" name="Google Shape;465;p27"/>
          <p:cNvPicPr preferRelativeResize="0"/>
          <p:nvPr/>
        </p:nvPicPr>
        <p:blipFill>
          <a:blip r:embed="rId7">
            <a:alphaModFix/>
          </a:blip>
          <a:stretch>
            <a:fillRect/>
          </a:stretch>
        </p:blipFill>
        <p:spPr>
          <a:xfrm>
            <a:off x="3590200" y="2325738"/>
            <a:ext cx="1581150" cy="771525"/>
          </a:xfrm>
          <a:prstGeom prst="rect">
            <a:avLst/>
          </a:prstGeom>
          <a:noFill/>
          <a:ln cap="flat" cmpd="sng" w="28575">
            <a:solidFill>
              <a:schemeClr val="dk1"/>
            </a:solidFill>
            <a:prstDash val="solid"/>
            <a:round/>
            <a:headEnd len="sm" w="sm" type="none"/>
            <a:tailEnd len="sm" w="sm" type="none"/>
          </a:ln>
        </p:spPr>
      </p:pic>
      <p:sp>
        <p:nvSpPr>
          <p:cNvPr id="466" name="Google Shape;466;p27"/>
          <p:cNvSpPr/>
          <p:nvPr/>
        </p:nvSpPr>
        <p:spPr>
          <a:xfrm>
            <a:off x="80675" y="3321425"/>
            <a:ext cx="8998200" cy="1748100"/>
          </a:xfrm>
          <a:prstGeom prst="rect">
            <a:avLst/>
          </a:prstGeom>
          <a:noFill/>
          <a:ln cap="flat" cmpd="sng" w="19050">
            <a:solidFill>
              <a:srgbClr val="3D85C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67" name="Google Shape;467;p27"/>
          <p:cNvSpPr/>
          <p:nvPr/>
        </p:nvSpPr>
        <p:spPr>
          <a:xfrm>
            <a:off x="80675" y="755275"/>
            <a:ext cx="8998200" cy="2489100"/>
          </a:xfrm>
          <a:prstGeom prst="rect">
            <a:avLst/>
          </a:prstGeom>
          <a:noFill/>
          <a:ln cap="flat" cmpd="sng" w="19050">
            <a:solidFill>
              <a:srgbClr val="FF99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68" name="Google Shape;468;p2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469" name="Google Shape;469;p27"/>
          <p:cNvPicPr preferRelativeResize="0"/>
          <p:nvPr/>
        </p:nvPicPr>
        <p:blipFill rotWithShape="1">
          <a:blip r:embed="rId8">
            <a:alphaModFix/>
          </a:blip>
          <a:srcRect b="5809" l="6058" r="5882" t="7218"/>
          <a:stretch/>
        </p:blipFill>
        <p:spPr>
          <a:xfrm>
            <a:off x="3590200" y="2325750"/>
            <a:ext cx="1581150" cy="790034"/>
          </a:xfrm>
          <a:prstGeom prst="rect">
            <a:avLst/>
          </a:prstGeom>
          <a:noFill/>
          <a:ln cap="flat" cmpd="sng" w="19050">
            <a:solidFill>
              <a:schemeClr val="dk1"/>
            </a:solidFill>
            <a:prstDash val="solid"/>
            <a:round/>
            <a:headEnd len="sm" w="sm" type="none"/>
            <a:tailEnd len="sm" w="sm" type="none"/>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3" name="Shape 473"/>
        <p:cNvGrpSpPr/>
        <p:nvPr/>
      </p:nvGrpSpPr>
      <p:grpSpPr>
        <a:xfrm>
          <a:off x="0" y="0"/>
          <a:ext cx="0" cy="0"/>
          <a:chOff x="0" y="0"/>
          <a:chExt cx="0" cy="0"/>
        </a:xfrm>
      </p:grpSpPr>
      <p:sp>
        <p:nvSpPr>
          <p:cNvPr id="474" name="Google Shape;474;p2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475" name="Google Shape;475;p28"/>
          <p:cNvPicPr preferRelativeResize="0"/>
          <p:nvPr/>
        </p:nvPicPr>
        <p:blipFill>
          <a:blip r:embed="rId3">
            <a:alphaModFix/>
          </a:blip>
          <a:stretch>
            <a:fillRect/>
          </a:stretch>
        </p:blipFill>
        <p:spPr>
          <a:xfrm>
            <a:off x="1452125" y="93075"/>
            <a:ext cx="7517225" cy="1082075"/>
          </a:xfrm>
          <a:prstGeom prst="rect">
            <a:avLst/>
          </a:prstGeom>
          <a:noFill/>
          <a:ln cap="flat" cmpd="sng" w="28575">
            <a:solidFill>
              <a:srgbClr val="ADADAD"/>
            </a:solidFill>
            <a:prstDash val="solid"/>
            <a:round/>
            <a:headEnd len="sm" w="sm" type="none"/>
            <a:tailEnd len="sm" w="sm" type="none"/>
          </a:ln>
        </p:spPr>
      </p:pic>
      <p:sp>
        <p:nvSpPr>
          <p:cNvPr id="476" name="Google Shape;476;p28"/>
          <p:cNvSpPr txBox="1"/>
          <p:nvPr/>
        </p:nvSpPr>
        <p:spPr>
          <a:xfrm>
            <a:off x="97800" y="93063"/>
            <a:ext cx="1254600" cy="1082100"/>
          </a:xfrm>
          <a:prstGeom prst="rect">
            <a:avLst/>
          </a:prstGeom>
          <a:noFill/>
          <a:ln cap="flat" cmpd="sng" w="28575">
            <a:solidFill>
              <a:srgbClr val="ADADAD"/>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 sz="1500">
                <a:solidFill>
                  <a:srgbClr val="ADADAD"/>
                </a:solidFill>
              </a:rPr>
              <a:t>Hamiltonian</a:t>
            </a:r>
            <a:endParaRPr sz="1500">
              <a:solidFill>
                <a:srgbClr val="ADADAD"/>
              </a:solidFill>
            </a:endParaRPr>
          </a:p>
          <a:p>
            <a:pPr indent="0" lvl="0" marL="0" rtl="0" algn="ctr">
              <a:spcBef>
                <a:spcPts val="0"/>
              </a:spcBef>
              <a:spcAft>
                <a:spcPts val="0"/>
              </a:spcAft>
              <a:buNone/>
            </a:pPr>
            <a:r>
              <a:rPr lang="en" sz="1500">
                <a:solidFill>
                  <a:srgbClr val="ADADAD"/>
                </a:solidFill>
              </a:rPr>
              <a:t>for</a:t>
            </a:r>
            <a:endParaRPr sz="1500">
              <a:solidFill>
                <a:srgbClr val="ADADAD"/>
              </a:solidFill>
            </a:endParaRPr>
          </a:p>
          <a:p>
            <a:pPr indent="0" lvl="0" marL="0" rtl="0" algn="ctr">
              <a:spcBef>
                <a:spcPts val="0"/>
              </a:spcBef>
              <a:spcAft>
                <a:spcPts val="0"/>
              </a:spcAft>
              <a:buNone/>
            </a:pPr>
            <a:r>
              <a:rPr lang="en" sz="1500">
                <a:solidFill>
                  <a:srgbClr val="ADADAD"/>
                </a:solidFill>
              </a:rPr>
              <a:t>neutrino</a:t>
            </a:r>
            <a:endParaRPr sz="1500">
              <a:solidFill>
                <a:srgbClr val="ADADAD"/>
              </a:solidFill>
            </a:endParaRPr>
          </a:p>
          <a:p>
            <a:pPr indent="0" lvl="0" marL="0" rtl="0" algn="ctr">
              <a:spcBef>
                <a:spcPts val="0"/>
              </a:spcBef>
              <a:spcAft>
                <a:spcPts val="0"/>
              </a:spcAft>
              <a:buNone/>
            </a:pPr>
            <a:r>
              <a:rPr lang="en" sz="1500">
                <a:solidFill>
                  <a:srgbClr val="ADADAD"/>
                </a:solidFill>
              </a:rPr>
              <a:t>propagation</a:t>
            </a:r>
            <a:endParaRPr sz="1500">
              <a:solidFill>
                <a:srgbClr val="ADADAD"/>
              </a:solidFill>
            </a:endParaRPr>
          </a:p>
        </p:txBody>
      </p:sp>
      <p:sp>
        <p:nvSpPr>
          <p:cNvPr id="477" name="Google Shape;477;p28"/>
          <p:cNvSpPr txBox="1"/>
          <p:nvPr/>
        </p:nvSpPr>
        <p:spPr>
          <a:xfrm>
            <a:off x="5384571" y="1399663"/>
            <a:ext cx="3426300" cy="5322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1050">
                <a:solidFill>
                  <a:srgbClr val="212121"/>
                </a:solidFill>
                <a:highlight>
                  <a:srgbClr val="FFFFFF"/>
                </a:highlight>
                <a:latin typeface="Roboto"/>
                <a:ea typeface="Roboto"/>
                <a:cs typeface="Roboto"/>
                <a:sym typeface="Roboto"/>
              </a:rPr>
              <a:t>arxiv:  </a:t>
            </a:r>
            <a:r>
              <a:rPr b="1" lang="en" sz="1050">
                <a:solidFill>
                  <a:srgbClr val="073763"/>
                </a:solidFill>
                <a:highlight>
                  <a:srgbClr val="FFFFFF"/>
                </a:highlight>
                <a:uFill>
                  <a:noFill/>
                </a:uFill>
                <a:latin typeface="Roboto"/>
                <a:ea typeface="Roboto"/>
                <a:cs typeface="Roboto"/>
                <a:sym typeface="Roboto"/>
                <a:hlinkClick r:id="rId4">
                  <a:extLst>
                    <a:ext uri="{A12FA001-AC4F-418D-AE19-62706E023703}">
                      <ahyp:hlinkClr val="tx"/>
                    </a:ext>
                  </a:extLst>
                </a:hlinkClick>
              </a:rPr>
              <a:t>2409.02003</a:t>
            </a:r>
            <a:endParaRPr b="1" sz="1050">
              <a:solidFill>
                <a:srgbClr val="073763"/>
              </a:solidFill>
              <a:highlight>
                <a:srgbClr val="FFFFFF"/>
              </a:highlight>
              <a:latin typeface="Roboto"/>
              <a:ea typeface="Roboto"/>
              <a:cs typeface="Roboto"/>
              <a:sym typeface="Roboto"/>
            </a:endParaRPr>
          </a:p>
          <a:p>
            <a:pPr indent="0" lvl="0" marL="0" rtl="0" algn="l">
              <a:lnSpc>
                <a:spcPct val="115000"/>
              </a:lnSpc>
              <a:spcBef>
                <a:spcPts val="0"/>
              </a:spcBef>
              <a:spcAft>
                <a:spcPts val="1100"/>
              </a:spcAft>
              <a:buNone/>
            </a:pPr>
            <a:r>
              <a:rPr lang="en" sz="1050">
                <a:solidFill>
                  <a:srgbClr val="212121"/>
                </a:solidFill>
                <a:highlight>
                  <a:srgbClr val="FFFFFF"/>
                </a:highlight>
                <a:uFill>
                  <a:noFill/>
                </a:uFill>
                <a:latin typeface="Roboto"/>
                <a:ea typeface="Roboto"/>
                <a:cs typeface="Roboto"/>
                <a:sym typeface="Roboto"/>
                <a:hlinkClick r:id="rId5">
                  <a:extLst>
                    <a:ext uri="{A12FA001-AC4F-418D-AE19-62706E023703}">
                      <ahyp:hlinkClr val="tx"/>
                    </a:ext>
                  </a:extLst>
                </a:hlinkClick>
              </a:rPr>
              <a:t>D. Aristizabal Sierra</a:t>
            </a:r>
            <a:r>
              <a:rPr lang="en" sz="1050">
                <a:solidFill>
                  <a:srgbClr val="212121"/>
                </a:solidFill>
                <a:highlight>
                  <a:srgbClr val="FFFFFF"/>
                </a:highlight>
                <a:latin typeface="Roboto"/>
                <a:ea typeface="Roboto"/>
                <a:cs typeface="Roboto"/>
                <a:sym typeface="Roboto"/>
              </a:rPr>
              <a:t>, </a:t>
            </a:r>
            <a:r>
              <a:rPr b="1" lang="en" sz="1050">
                <a:solidFill>
                  <a:srgbClr val="212121"/>
                </a:solidFill>
                <a:highlight>
                  <a:srgbClr val="FFFFFF"/>
                </a:highlight>
                <a:uFill>
                  <a:noFill/>
                </a:uFill>
                <a:latin typeface="Roboto"/>
                <a:ea typeface="Roboto"/>
                <a:cs typeface="Roboto"/>
                <a:sym typeface="Roboto"/>
                <a:hlinkClick r:id="rId6">
                  <a:extLst>
                    <a:ext uri="{A12FA001-AC4F-418D-AE19-62706E023703}">
                      <ahyp:hlinkClr val="tx"/>
                    </a:ext>
                  </a:extLst>
                </a:hlinkClick>
              </a:rPr>
              <a:t>NM</a:t>
            </a:r>
            <a:r>
              <a:rPr lang="en" sz="1050">
                <a:solidFill>
                  <a:srgbClr val="212121"/>
                </a:solidFill>
                <a:highlight>
                  <a:srgbClr val="FFFFFF"/>
                </a:highlight>
                <a:latin typeface="Roboto"/>
                <a:ea typeface="Roboto"/>
                <a:cs typeface="Roboto"/>
                <a:sym typeface="Roboto"/>
              </a:rPr>
              <a:t> ,  </a:t>
            </a:r>
            <a:r>
              <a:rPr lang="en" sz="1050">
                <a:solidFill>
                  <a:srgbClr val="212121"/>
                </a:solidFill>
                <a:highlight>
                  <a:srgbClr val="FFFFFF"/>
                </a:highlight>
                <a:uFill>
                  <a:noFill/>
                </a:uFill>
                <a:latin typeface="Roboto"/>
                <a:ea typeface="Roboto"/>
                <a:cs typeface="Roboto"/>
                <a:sym typeface="Roboto"/>
                <a:hlinkClick r:id="rId7">
                  <a:extLst>
                    <a:ext uri="{A12FA001-AC4F-418D-AE19-62706E023703}">
                      <ahyp:hlinkClr val="tx"/>
                    </a:ext>
                  </a:extLst>
                </a:hlinkClick>
              </a:rPr>
              <a:t>L. Strigari</a:t>
            </a:r>
            <a:endParaRPr sz="1000">
              <a:highlight>
                <a:srgbClr val="FFFFFF"/>
              </a:highlight>
            </a:endParaRPr>
          </a:p>
        </p:txBody>
      </p:sp>
      <p:pic>
        <p:nvPicPr>
          <p:cNvPr id="478" name="Google Shape;478;p28"/>
          <p:cNvPicPr preferRelativeResize="0"/>
          <p:nvPr/>
        </p:nvPicPr>
        <p:blipFill rotWithShape="1">
          <a:blip r:embed="rId8">
            <a:alphaModFix/>
          </a:blip>
          <a:srcRect b="0" l="0" r="52148" t="0"/>
          <a:stretch/>
        </p:blipFill>
        <p:spPr>
          <a:xfrm>
            <a:off x="97798" y="4445909"/>
            <a:ext cx="2093660" cy="532192"/>
          </a:xfrm>
          <a:prstGeom prst="rect">
            <a:avLst/>
          </a:prstGeom>
          <a:noFill/>
          <a:ln>
            <a:noFill/>
          </a:ln>
        </p:spPr>
      </p:pic>
      <p:pic>
        <p:nvPicPr>
          <p:cNvPr id="479" name="Google Shape;479;p28"/>
          <p:cNvPicPr preferRelativeResize="0"/>
          <p:nvPr/>
        </p:nvPicPr>
        <p:blipFill rotWithShape="1">
          <a:blip r:embed="rId8">
            <a:alphaModFix/>
          </a:blip>
          <a:srcRect b="0" l="52148" r="0" t="0"/>
          <a:stretch/>
        </p:blipFill>
        <p:spPr>
          <a:xfrm>
            <a:off x="2295791" y="4445901"/>
            <a:ext cx="2093660" cy="532192"/>
          </a:xfrm>
          <a:prstGeom prst="rect">
            <a:avLst/>
          </a:prstGeom>
          <a:noFill/>
          <a:ln>
            <a:noFill/>
          </a:ln>
        </p:spPr>
      </p:pic>
      <p:sp>
        <p:nvSpPr>
          <p:cNvPr id="480" name="Google Shape;480;p28"/>
          <p:cNvSpPr txBox="1"/>
          <p:nvPr/>
        </p:nvSpPr>
        <p:spPr>
          <a:xfrm>
            <a:off x="113425" y="2617113"/>
            <a:ext cx="4259700" cy="532200"/>
          </a:xfrm>
          <a:prstGeom prst="rect">
            <a:avLst/>
          </a:prstGeom>
          <a:noFill/>
          <a:ln cap="flat" cmpd="sng" w="19050">
            <a:solidFill>
              <a:srgbClr val="AAAAAA"/>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 sz="2440">
                <a:solidFill>
                  <a:schemeClr val="dk1"/>
                </a:solidFill>
                <a:latin typeface="Roboto"/>
                <a:ea typeface="Roboto"/>
                <a:cs typeface="Roboto"/>
                <a:sym typeface="Roboto"/>
              </a:rPr>
              <a:t>CE𝝂NS</a:t>
            </a:r>
            <a:endParaRPr baseline="30000" sz="2300">
              <a:solidFill>
                <a:srgbClr val="EFEFEF"/>
              </a:solidFill>
              <a:latin typeface="Roboto"/>
              <a:ea typeface="Roboto"/>
              <a:cs typeface="Roboto"/>
              <a:sym typeface="Roboto"/>
            </a:endParaRPr>
          </a:p>
        </p:txBody>
      </p:sp>
      <p:sp>
        <p:nvSpPr>
          <p:cNvPr id="481" name="Google Shape;481;p28"/>
          <p:cNvSpPr txBox="1"/>
          <p:nvPr/>
        </p:nvSpPr>
        <p:spPr>
          <a:xfrm>
            <a:off x="113425" y="3801563"/>
            <a:ext cx="4259700" cy="532200"/>
          </a:xfrm>
          <a:prstGeom prst="rect">
            <a:avLst/>
          </a:prstGeom>
          <a:noFill/>
          <a:ln cap="flat" cmpd="sng" w="19050">
            <a:solidFill>
              <a:srgbClr val="AAAAAA"/>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 sz="2440">
                <a:solidFill>
                  <a:schemeClr val="dk1"/>
                </a:solidFill>
                <a:latin typeface="Roboto"/>
                <a:ea typeface="Roboto"/>
                <a:cs typeface="Roboto"/>
                <a:sym typeface="Roboto"/>
              </a:rPr>
              <a:t>ELECTRON SCATTERING</a:t>
            </a:r>
            <a:endParaRPr baseline="30000" sz="2300">
              <a:solidFill>
                <a:srgbClr val="EFEFEF"/>
              </a:solidFill>
              <a:latin typeface="Roboto"/>
              <a:ea typeface="Roboto"/>
              <a:cs typeface="Roboto"/>
              <a:sym typeface="Roboto"/>
            </a:endParaRPr>
          </a:p>
        </p:txBody>
      </p:sp>
      <p:pic>
        <p:nvPicPr>
          <p:cNvPr id="482" name="Google Shape;482;p28"/>
          <p:cNvPicPr preferRelativeResize="0"/>
          <p:nvPr/>
        </p:nvPicPr>
        <p:blipFill rotWithShape="1">
          <a:blip r:embed="rId9">
            <a:alphaModFix/>
          </a:blip>
          <a:srcRect b="0" l="0" r="5882" t="0"/>
          <a:stretch/>
        </p:blipFill>
        <p:spPr>
          <a:xfrm>
            <a:off x="4448400" y="1294550"/>
            <a:ext cx="4789101" cy="3762275"/>
          </a:xfrm>
          <a:prstGeom prst="rect">
            <a:avLst/>
          </a:prstGeom>
          <a:noFill/>
          <a:ln>
            <a:noFill/>
          </a:ln>
        </p:spPr>
      </p:pic>
      <p:pic>
        <p:nvPicPr>
          <p:cNvPr id="483" name="Google Shape;483;p28"/>
          <p:cNvPicPr preferRelativeResize="0"/>
          <p:nvPr/>
        </p:nvPicPr>
        <p:blipFill rotWithShape="1">
          <a:blip r:embed="rId10">
            <a:alphaModFix/>
          </a:blip>
          <a:srcRect b="14871" l="2515" r="1469" t="14039"/>
          <a:stretch/>
        </p:blipFill>
        <p:spPr>
          <a:xfrm>
            <a:off x="113425" y="3255400"/>
            <a:ext cx="4259700" cy="381743"/>
          </a:xfrm>
          <a:prstGeom prst="rect">
            <a:avLst/>
          </a:prstGeom>
          <a:noFill/>
          <a:ln>
            <a:noFill/>
          </a:ln>
        </p:spPr>
      </p:pic>
      <p:sp>
        <p:nvSpPr>
          <p:cNvPr id="484" name="Google Shape;484;p28"/>
          <p:cNvSpPr txBox="1"/>
          <p:nvPr/>
        </p:nvSpPr>
        <p:spPr>
          <a:xfrm>
            <a:off x="113425" y="1949175"/>
            <a:ext cx="4259700" cy="532200"/>
          </a:xfrm>
          <a:prstGeom prst="rect">
            <a:avLst/>
          </a:prstGeom>
          <a:noFill/>
          <a:ln cap="flat" cmpd="sng" w="19050">
            <a:solidFill>
              <a:srgbClr val="AAAAAA"/>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b="1" lang="en" sz="2440">
                <a:solidFill>
                  <a:schemeClr val="dk1"/>
                </a:solidFill>
                <a:latin typeface="Roboto"/>
                <a:ea typeface="Roboto"/>
                <a:cs typeface="Roboto"/>
                <a:sym typeface="Roboto"/>
              </a:rPr>
              <a:t>CROSS-SECTION ⤵</a:t>
            </a:r>
            <a:endParaRPr b="1" baseline="30000" sz="2300">
              <a:solidFill>
                <a:srgbClr val="EFEFEF"/>
              </a:solidFill>
              <a:latin typeface="Roboto"/>
              <a:ea typeface="Roboto"/>
              <a:cs typeface="Roboto"/>
              <a:sym typeface="Roboto"/>
            </a:endParaRPr>
          </a:p>
        </p:txBody>
      </p:sp>
      <p:sp>
        <p:nvSpPr>
          <p:cNvPr id="485" name="Google Shape;485;p28"/>
          <p:cNvSpPr txBox="1"/>
          <p:nvPr/>
        </p:nvSpPr>
        <p:spPr>
          <a:xfrm>
            <a:off x="113425" y="1296075"/>
            <a:ext cx="4259700" cy="532200"/>
          </a:xfrm>
          <a:prstGeom prst="rect">
            <a:avLst/>
          </a:prstGeom>
          <a:noFill/>
          <a:ln cap="flat" cmpd="sng" w="19050">
            <a:solidFill>
              <a:srgbClr val="AAAAAA"/>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b="1" lang="en" sz="2440">
                <a:solidFill>
                  <a:schemeClr val="dk1"/>
                </a:solidFill>
                <a:latin typeface="Roboto"/>
                <a:ea typeface="Roboto"/>
                <a:cs typeface="Roboto"/>
                <a:sym typeface="Roboto"/>
              </a:rPr>
              <a:t>OSCILLATION ⤴</a:t>
            </a:r>
            <a:endParaRPr b="1" baseline="30000" sz="2300">
              <a:solidFill>
                <a:srgbClr val="EFEFEF"/>
              </a:solidFill>
              <a:latin typeface="Roboto"/>
              <a:ea typeface="Roboto"/>
              <a:cs typeface="Roboto"/>
              <a:sym typeface="Roboto"/>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9" name="Shape 489"/>
        <p:cNvGrpSpPr/>
        <p:nvPr/>
      </p:nvGrpSpPr>
      <p:grpSpPr>
        <a:xfrm>
          <a:off x="0" y="0"/>
          <a:ext cx="0" cy="0"/>
          <a:chOff x="0" y="0"/>
          <a:chExt cx="0" cy="0"/>
        </a:xfrm>
      </p:grpSpPr>
      <p:pic>
        <p:nvPicPr>
          <p:cNvPr id="490" name="Google Shape;490;p29"/>
          <p:cNvPicPr preferRelativeResize="0"/>
          <p:nvPr/>
        </p:nvPicPr>
        <p:blipFill rotWithShape="1">
          <a:blip r:embed="rId3">
            <a:alphaModFix/>
          </a:blip>
          <a:srcRect b="1326" l="2677" r="2696" t="6558"/>
          <a:stretch/>
        </p:blipFill>
        <p:spPr>
          <a:xfrm>
            <a:off x="101200" y="1415550"/>
            <a:ext cx="8929699" cy="3589050"/>
          </a:xfrm>
          <a:prstGeom prst="rect">
            <a:avLst/>
          </a:prstGeom>
          <a:noFill/>
          <a:ln>
            <a:noFill/>
          </a:ln>
        </p:spPr>
      </p:pic>
      <p:sp>
        <p:nvSpPr>
          <p:cNvPr id="491" name="Google Shape;491;p29"/>
          <p:cNvSpPr txBox="1"/>
          <p:nvPr/>
        </p:nvSpPr>
        <p:spPr>
          <a:xfrm>
            <a:off x="359175" y="182550"/>
            <a:ext cx="3998400" cy="1071600"/>
          </a:xfrm>
          <a:prstGeom prst="rect">
            <a:avLst/>
          </a:prstGeom>
          <a:noFill/>
          <a:ln cap="flat" cmpd="sng" w="19050">
            <a:solidFill>
              <a:srgbClr val="AAAAAA"/>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 sz="2440">
                <a:solidFill>
                  <a:schemeClr val="dk1"/>
                </a:solidFill>
                <a:latin typeface="Roboto"/>
                <a:ea typeface="Roboto"/>
                <a:cs typeface="Roboto"/>
                <a:sym typeface="Roboto"/>
              </a:rPr>
              <a:t>𝜋DAR source - flux of </a:t>
            </a:r>
            <a:r>
              <a:rPr lang="en" sz="2300">
                <a:solidFill>
                  <a:srgbClr val="EFEFEF"/>
                </a:solidFill>
                <a:latin typeface="Roboto"/>
                <a:ea typeface="Roboto"/>
                <a:cs typeface="Roboto"/>
                <a:sym typeface="Roboto"/>
              </a:rPr>
              <a:t>𝜈</a:t>
            </a:r>
            <a:r>
              <a:rPr baseline="-25000" lang="en" sz="2300">
                <a:solidFill>
                  <a:srgbClr val="EFEFEF"/>
                </a:solidFill>
                <a:latin typeface="Roboto"/>
                <a:ea typeface="Roboto"/>
                <a:cs typeface="Roboto"/>
                <a:sym typeface="Roboto"/>
              </a:rPr>
              <a:t>𝜇</a:t>
            </a:r>
            <a:r>
              <a:rPr lang="en" sz="2300">
                <a:solidFill>
                  <a:srgbClr val="EFEFEF"/>
                </a:solidFill>
                <a:latin typeface="Roboto"/>
                <a:ea typeface="Roboto"/>
                <a:cs typeface="Roboto"/>
                <a:sym typeface="Roboto"/>
              </a:rPr>
              <a:t>&amp; 𝜈</a:t>
            </a:r>
            <a:r>
              <a:rPr baseline="-25000" lang="en" sz="2300">
                <a:solidFill>
                  <a:srgbClr val="EFEFEF"/>
                </a:solidFill>
                <a:latin typeface="Roboto"/>
                <a:ea typeface="Roboto"/>
                <a:cs typeface="Roboto"/>
                <a:sym typeface="Roboto"/>
              </a:rPr>
              <a:t>e </a:t>
            </a:r>
            <a:endParaRPr baseline="30000" sz="2300">
              <a:solidFill>
                <a:srgbClr val="EFEFEF"/>
              </a:solidFill>
              <a:latin typeface="Roboto"/>
              <a:ea typeface="Roboto"/>
              <a:cs typeface="Roboto"/>
              <a:sym typeface="Roboto"/>
            </a:endParaRPr>
          </a:p>
          <a:p>
            <a:pPr indent="0" lvl="0" marL="0" rtl="0" algn="ctr">
              <a:spcBef>
                <a:spcPts val="0"/>
              </a:spcBef>
              <a:spcAft>
                <a:spcPts val="0"/>
              </a:spcAft>
              <a:buClr>
                <a:srgbClr val="000000"/>
              </a:buClr>
              <a:buSzPts val="990"/>
              <a:buFont typeface="Arial"/>
              <a:buNone/>
            </a:pPr>
            <a:r>
              <a:rPr lang="en" sz="2440">
                <a:solidFill>
                  <a:schemeClr val="dk1"/>
                </a:solidFill>
                <a:latin typeface="Roboto"/>
                <a:ea typeface="Roboto"/>
                <a:cs typeface="Roboto"/>
                <a:sym typeface="Roboto"/>
              </a:rPr>
              <a:t>𝜀</a:t>
            </a:r>
            <a:r>
              <a:rPr baseline="-25000" lang="en" sz="2440">
                <a:solidFill>
                  <a:schemeClr val="dk1"/>
                </a:solidFill>
                <a:latin typeface="Roboto"/>
                <a:ea typeface="Roboto"/>
                <a:cs typeface="Roboto"/>
                <a:sym typeface="Roboto"/>
              </a:rPr>
              <a:t>𝛼,𝛽	 </a:t>
            </a:r>
            <a:r>
              <a:rPr lang="en" sz="2440">
                <a:solidFill>
                  <a:schemeClr val="dk1"/>
                </a:solidFill>
                <a:latin typeface="Roboto"/>
                <a:ea typeface="Roboto"/>
                <a:cs typeface="Roboto"/>
                <a:sym typeface="Roboto"/>
              </a:rPr>
              <a:t>; 𝛼,𝛽 = {𝜇,e}</a:t>
            </a:r>
            <a:endParaRPr baseline="30000" sz="2300">
              <a:solidFill>
                <a:srgbClr val="EFEFEF"/>
              </a:solidFill>
              <a:latin typeface="Roboto"/>
              <a:ea typeface="Roboto"/>
              <a:cs typeface="Roboto"/>
              <a:sym typeface="Roboto"/>
            </a:endParaRPr>
          </a:p>
        </p:txBody>
      </p:sp>
      <p:sp>
        <p:nvSpPr>
          <p:cNvPr id="492" name="Google Shape;492;p29"/>
          <p:cNvSpPr txBox="1"/>
          <p:nvPr/>
        </p:nvSpPr>
        <p:spPr>
          <a:xfrm>
            <a:off x="4486650" y="182550"/>
            <a:ext cx="4326000" cy="1071600"/>
          </a:xfrm>
          <a:prstGeom prst="rect">
            <a:avLst/>
          </a:prstGeom>
          <a:noFill/>
          <a:ln cap="flat" cmpd="sng" w="19050">
            <a:solidFill>
              <a:schemeClr val="lt2"/>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 sz="2340">
                <a:solidFill>
                  <a:schemeClr val="dk1"/>
                </a:solidFill>
                <a:latin typeface="Roboto"/>
                <a:ea typeface="Roboto"/>
                <a:cs typeface="Roboto"/>
                <a:sym typeface="Roboto"/>
              </a:rPr>
              <a:t>Solar neutrino - flux of </a:t>
            </a:r>
            <a:r>
              <a:rPr lang="en" sz="2300">
                <a:solidFill>
                  <a:srgbClr val="EFEFEF"/>
                </a:solidFill>
                <a:latin typeface="Roboto"/>
                <a:ea typeface="Roboto"/>
                <a:cs typeface="Roboto"/>
                <a:sym typeface="Roboto"/>
              </a:rPr>
              <a:t>𝜈</a:t>
            </a:r>
            <a:r>
              <a:rPr baseline="-25000" lang="en" sz="2300">
                <a:solidFill>
                  <a:srgbClr val="EFEFEF"/>
                </a:solidFill>
                <a:latin typeface="Roboto"/>
                <a:ea typeface="Roboto"/>
                <a:cs typeface="Roboto"/>
                <a:sym typeface="Roboto"/>
              </a:rPr>
              <a:t>e</a:t>
            </a:r>
            <a:r>
              <a:rPr lang="en" sz="2300">
                <a:solidFill>
                  <a:srgbClr val="EFEFEF"/>
                </a:solidFill>
                <a:latin typeface="Roboto"/>
                <a:ea typeface="Roboto"/>
                <a:cs typeface="Roboto"/>
                <a:sym typeface="Roboto"/>
              </a:rPr>
              <a:t> ,𝜈</a:t>
            </a:r>
            <a:r>
              <a:rPr baseline="-25000" lang="en" sz="2300">
                <a:solidFill>
                  <a:srgbClr val="EFEFEF"/>
                </a:solidFill>
                <a:latin typeface="Roboto"/>
                <a:ea typeface="Roboto"/>
                <a:cs typeface="Roboto"/>
                <a:sym typeface="Roboto"/>
              </a:rPr>
              <a:t>𝜇</a:t>
            </a:r>
            <a:r>
              <a:rPr lang="en" sz="2300">
                <a:solidFill>
                  <a:srgbClr val="EFEFEF"/>
                </a:solidFill>
                <a:latin typeface="Roboto"/>
                <a:ea typeface="Roboto"/>
                <a:cs typeface="Roboto"/>
                <a:sym typeface="Roboto"/>
              </a:rPr>
              <a:t>&amp; 𝜈</a:t>
            </a:r>
            <a:r>
              <a:rPr baseline="-25000" lang="en" sz="2300">
                <a:solidFill>
                  <a:srgbClr val="EFEFEF"/>
                </a:solidFill>
                <a:latin typeface="Roboto"/>
                <a:ea typeface="Roboto"/>
                <a:cs typeface="Roboto"/>
                <a:sym typeface="Roboto"/>
              </a:rPr>
              <a:t>𝜏</a:t>
            </a:r>
            <a:endParaRPr baseline="-25000" sz="2300">
              <a:solidFill>
                <a:srgbClr val="EFEFEF"/>
              </a:solidFill>
              <a:latin typeface="Roboto"/>
              <a:ea typeface="Roboto"/>
              <a:cs typeface="Roboto"/>
              <a:sym typeface="Roboto"/>
            </a:endParaRPr>
          </a:p>
          <a:p>
            <a:pPr indent="0" lvl="0" marL="0" rtl="0" algn="ctr">
              <a:spcBef>
                <a:spcPts val="0"/>
              </a:spcBef>
              <a:spcAft>
                <a:spcPts val="0"/>
              </a:spcAft>
              <a:buNone/>
            </a:pPr>
            <a:r>
              <a:rPr lang="en" sz="2440">
                <a:solidFill>
                  <a:schemeClr val="dk1"/>
                </a:solidFill>
                <a:latin typeface="Roboto"/>
                <a:ea typeface="Roboto"/>
                <a:cs typeface="Roboto"/>
                <a:sym typeface="Roboto"/>
              </a:rPr>
              <a:t>𝜀</a:t>
            </a:r>
            <a:r>
              <a:rPr baseline="-25000" lang="en" sz="2440">
                <a:solidFill>
                  <a:schemeClr val="dk1"/>
                </a:solidFill>
                <a:latin typeface="Roboto"/>
                <a:ea typeface="Roboto"/>
                <a:cs typeface="Roboto"/>
                <a:sym typeface="Roboto"/>
              </a:rPr>
              <a:t>𝛼,𝛽	 </a:t>
            </a:r>
            <a:r>
              <a:rPr lang="en" sz="2440">
                <a:solidFill>
                  <a:schemeClr val="dk1"/>
                </a:solidFill>
                <a:latin typeface="Roboto"/>
                <a:ea typeface="Roboto"/>
                <a:cs typeface="Roboto"/>
                <a:sym typeface="Roboto"/>
              </a:rPr>
              <a:t>; 𝛼,𝛽 = {e,𝜇,𝜏}</a:t>
            </a:r>
            <a:endParaRPr baseline="-25000" sz="2300">
              <a:solidFill>
                <a:srgbClr val="EFEFEF"/>
              </a:solidFill>
              <a:latin typeface="Roboto"/>
              <a:ea typeface="Roboto"/>
              <a:cs typeface="Roboto"/>
              <a:sym typeface="Roboto"/>
            </a:endParaRPr>
          </a:p>
        </p:txBody>
      </p:sp>
      <p:sp>
        <p:nvSpPr>
          <p:cNvPr id="493" name="Google Shape;493;p2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7" name="Shape 497"/>
        <p:cNvGrpSpPr/>
        <p:nvPr/>
      </p:nvGrpSpPr>
      <p:grpSpPr>
        <a:xfrm>
          <a:off x="0" y="0"/>
          <a:ext cx="0" cy="0"/>
          <a:chOff x="0" y="0"/>
          <a:chExt cx="0" cy="0"/>
        </a:xfrm>
      </p:grpSpPr>
      <p:pic>
        <p:nvPicPr>
          <p:cNvPr id="498" name="Google Shape;498;p30" title="Sun Fireball GIF"/>
          <p:cNvPicPr preferRelativeResize="0"/>
          <p:nvPr/>
        </p:nvPicPr>
        <p:blipFill>
          <a:blip r:embed="rId3">
            <a:alphaModFix/>
          </a:blip>
          <a:stretch>
            <a:fillRect/>
          </a:stretch>
        </p:blipFill>
        <p:spPr>
          <a:xfrm>
            <a:off x="538150" y="1369775"/>
            <a:ext cx="3891325" cy="2187900"/>
          </a:xfrm>
          <a:prstGeom prst="rect">
            <a:avLst/>
          </a:prstGeom>
          <a:noFill/>
          <a:ln>
            <a:noFill/>
          </a:ln>
        </p:spPr>
      </p:pic>
      <p:grpSp>
        <p:nvGrpSpPr>
          <p:cNvPr id="499" name="Google Shape;499;p30"/>
          <p:cNvGrpSpPr/>
          <p:nvPr/>
        </p:nvGrpSpPr>
        <p:grpSpPr>
          <a:xfrm>
            <a:off x="407021" y="-744801"/>
            <a:ext cx="3974359" cy="3881035"/>
            <a:chOff x="2857731" y="-71332"/>
            <a:chExt cx="3293577" cy="3222916"/>
          </a:xfrm>
        </p:grpSpPr>
        <p:sp>
          <p:nvSpPr>
            <p:cNvPr id="500" name="Google Shape;500;p30"/>
            <p:cNvSpPr/>
            <p:nvPr/>
          </p:nvSpPr>
          <p:spPr>
            <a:xfrm rot="-3280089">
              <a:off x="3410337" y="297186"/>
              <a:ext cx="2188366" cy="2485879"/>
            </a:xfrm>
            <a:custGeom>
              <a:rect b="b" l="l" r="r" t="t"/>
              <a:pathLst>
                <a:path extrusionOk="0" h="384" w="338">
                  <a:moveTo>
                    <a:pt x="45" y="32"/>
                  </a:moveTo>
                  <a:cubicBezTo>
                    <a:pt x="189" y="32"/>
                    <a:pt x="306" y="148"/>
                    <a:pt x="306" y="292"/>
                  </a:cubicBezTo>
                  <a:cubicBezTo>
                    <a:pt x="306" y="325"/>
                    <a:pt x="300" y="355"/>
                    <a:pt x="289" y="384"/>
                  </a:cubicBezTo>
                  <a:cubicBezTo>
                    <a:pt x="301" y="384"/>
                    <a:pt x="312" y="384"/>
                    <a:pt x="324" y="383"/>
                  </a:cubicBezTo>
                  <a:cubicBezTo>
                    <a:pt x="333" y="354"/>
                    <a:pt x="338" y="324"/>
                    <a:pt x="338" y="292"/>
                  </a:cubicBezTo>
                  <a:cubicBezTo>
                    <a:pt x="338" y="131"/>
                    <a:pt x="207" y="0"/>
                    <a:pt x="45" y="0"/>
                  </a:cubicBezTo>
                  <a:cubicBezTo>
                    <a:pt x="30" y="0"/>
                    <a:pt x="15" y="1"/>
                    <a:pt x="0" y="3"/>
                  </a:cubicBezTo>
                  <a:cubicBezTo>
                    <a:pt x="6" y="13"/>
                    <a:pt x="12" y="23"/>
                    <a:pt x="18" y="33"/>
                  </a:cubicBezTo>
                  <a:cubicBezTo>
                    <a:pt x="27" y="32"/>
                    <a:pt x="36" y="32"/>
                    <a:pt x="45" y="32"/>
                  </a:cubicBezTo>
                  <a:close/>
                </a:path>
              </a:pathLst>
            </a:custGeom>
            <a:solidFill>
              <a:srgbClr val="AAAAAA"/>
            </a:solidFill>
            <a:ln cap="flat" cmpd="sng" w="9525">
              <a:solidFill>
                <a:srgbClr val="FFFFFF"/>
              </a:solidFill>
              <a:prstDash val="solid"/>
              <a:miter lim="8000"/>
              <a:headEnd len="sm" w="sm" type="none"/>
              <a:tailEnd len="sm" w="sm" type="none"/>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01" name="Google Shape;501;p30"/>
            <p:cNvSpPr/>
            <p:nvPr/>
          </p:nvSpPr>
          <p:spPr>
            <a:xfrm rot="-3280088">
              <a:off x="3667674" y="581521"/>
              <a:ext cx="1790169" cy="2186080"/>
            </a:xfrm>
            <a:custGeom>
              <a:rect b="b" l="l" r="r" t="t"/>
              <a:pathLst>
                <a:path extrusionOk="0" h="352" w="288">
                  <a:moveTo>
                    <a:pt x="27" y="0"/>
                  </a:moveTo>
                  <a:cubicBezTo>
                    <a:pt x="18" y="0"/>
                    <a:pt x="9" y="0"/>
                    <a:pt x="0" y="1"/>
                  </a:cubicBezTo>
                  <a:cubicBezTo>
                    <a:pt x="21" y="43"/>
                    <a:pt x="34" y="90"/>
                    <a:pt x="35" y="140"/>
                  </a:cubicBezTo>
                  <a:cubicBezTo>
                    <a:pt x="74" y="142"/>
                    <a:pt x="111" y="163"/>
                    <a:pt x="132" y="200"/>
                  </a:cubicBezTo>
                  <a:cubicBezTo>
                    <a:pt x="153" y="236"/>
                    <a:pt x="153" y="279"/>
                    <a:pt x="136" y="315"/>
                  </a:cubicBezTo>
                  <a:cubicBezTo>
                    <a:pt x="179" y="339"/>
                    <a:pt x="225" y="351"/>
                    <a:pt x="271" y="352"/>
                  </a:cubicBezTo>
                  <a:cubicBezTo>
                    <a:pt x="282" y="323"/>
                    <a:pt x="288" y="293"/>
                    <a:pt x="288" y="260"/>
                  </a:cubicBezTo>
                  <a:cubicBezTo>
                    <a:pt x="288" y="116"/>
                    <a:pt x="171" y="0"/>
                    <a:pt x="27" y="0"/>
                  </a:cubicBezTo>
                  <a:close/>
                </a:path>
              </a:pathLst>
            </a:custGeom>
            <a:solidFill>
              <a:srgbClr val="414141"/>
            </a:solidFill>
            <a:ln cap="flat" cmpd="sng" w="9525">
              <a:solidFill>
                <a:srgbClr val="FFFFFF"/>
              </a:solidFill>
              <a:prstDash val="solid"/>
              <a:miter lim="8000"/>
              <a:headEnd len="sm" w="sm" type="none"/>
              <a:tailEnd len="sm" w="sm" type="none"/>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02" name="Google Shape;502;p30"/>
            <p:cNvSpPr txBox="1"/>
            <p:nvPr/>
          </p:nvSpPr>
          <p:spPr>
            <a:xfrm>
              <a:off x="3553018" y="1153133"/>
              <a:ext cx="2021700" cy="563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chemeClr val="dk1"/>
                  </a:solidFill>
                  <a:latin typeface="Roboto"/>
                  <a:ea typeface="Roboto"/>
                  <a:cs typeface="Roboto"/>
                  <a:sym typeface="Roboto"/>
                </a:rPr>
                <a:t>FUTURE MULTI_TONNE SCALE DARK MATTER DETECTORS</a:t>
              </a:r>
              <a:endParaRPr sz="500">
                <a:solidFill>
                  <a:srgbClr val="FFFFFF"/>
                </a:solidFill>
                <a:latin typeface="Roboto"/>
                <a:ea typeface="Roboto"/>
                <a:cs typeface="Roboto"/>
                <a:sym typeface="Roboto"/>
              </a:endParaRPr>
            </a:p>
          </p:txBody>
        </p:sp>
      </p:grpSp>
      <p:grpSp>
        <p:nvGrpSpPr>
          <p:cNvPr id="503" name="Google Shape;503;p30"/>
          <p:cNvGrpSpPr/>
          <p:nvPr/>
        </p:nvGrpSpPr>
        <p:grpSpPr>
          <a:xfrm>
            <a:off x="-676408" y="1369777"/>
            <a:ext cx="4132263" cy="3759848"/>
            <a:chOff x="1959887" y="1684671"/>
            <a:chExt cx="3424433" cy="3122279"/>
          </a:xfrm>
        </p:grpSpPr>
        <p:sp>
          <p:nvSpPr>
            <p:cNvPr id="504" name="Google Shape;504;p30"/>
            <p:cNvSpPr/>
            <p:nvPr/>
          </p:nvSpPr>
          <p:spPr>
            <a:xfrm rot="-3280088">
              <a:off x="2859669" y="1740600"/>
              <a:ext cx="1624870" cy="3045726"/>
            </a:xfrm>
            <a:custGeom>
              <a:rect b="b" l="l" r="r" t="t"/>
              <a:pathLst>
                <a:path extrusionOk="0" h="470" w="251">
                  <a:moveTo>
                    <a:pt x="32" y="286"/>
                  </a:moveTo>
                  <a:cubicBezTo>
                    <a:pt x="32" y="157"/>
                    <a:pt x="127" y="49"/>
                    <a:pt x="251" y="29"/>
                  </a:cubicBezTo>
                  <a:cubicBezTo>
                    <a:pt x="245" y="19"/>
                    <a:pt x="239" y="9"/>
                    <a:pt x="233" y="0"/>
                  </a:cubicBezTo>
                  <a:cubicBezTo>
                    <a:pt x="100" y="28"/>
                    <a:pt x="0" y="145"/>
                    <a:pt x="0" y="286"/>
                  </a:cubicBezTo>
                  <a:cubicBezTo>
                    <a:pt x="0" y="356"/>
                    <a:pt x="25" y="420"/>
                    <a:pt x="65" y="470"/>
                  </a:cubicBezTo>
                  <a:cubicBezTo>
                    <a:pt x="70" y="460"/>
                    <a:pt x="76" y="450"/>
                    <a:pt x="82" y="440"/>
                  </a:cubicBezTo>
                  <a:cubicBezTo>
                    <a:pt x="51" y="397"/>
                    <a:pt x="32" y="344"/>
                    <a:pt x="32" y="286"/>
                  </a:cubicBezTo>
                  <a:close/>
                </a:path>
              </a:pathLst>
            </a:custGeom>
            <a:solidFill>
              <a:srgbClr val="AAAAAA"/>
            </a:solidFill>
            <a:ln cap="flat" cmpd="sng" w="9525">
              <a:solidFill>
                <a:srgbClr val="FFFFFF"/>
              </a:solidFill>
              <a:prstDash val="solid"/>
              <a:miter lim="8000"/>
              <a:headEnd len="sm" w="sm" type="none"/>
              <a:tailEnd len="sm" w="sm" type="none"/>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05" name="Google Shape;505;p30"/>
            <p:cNvSpPr/>
            <p:nvPr/>
          </p:nvSpPr>
          <p:spPr>
            <a:xfrm rot="-3280089">
              <a:off x="3037225" y="1789647"/>
              <a:ext cx="1575644" cy="2550423"/>
            </a:xfrm>
            <a:custGeom>
              <a:rect b="b" l="l" r="r" t="t"/>
              <a:pathLst>
                <a:path extrusionOk="0" h="411" w="254">
                  <a:moveTo>
                    <a:pt x="152" y="311"/>
                  </a:moveTo>
                  <a:cubicBezTo>
                    <a:pt x="124" y="254"/>
                    <a:pt x="145" y="185"/>
                    <a:pt x="200" y="153"/>
                  </a:cubicBezTo>
                  <a:cubicBezTo>
                    <a:pt x="217" y="143"/>
                    <a:pt x="236" y="137"/>
                    <a:pt x="254" y="136"/>
                  </a:cubicBezTo>
                  <a:cubicBezTo>
                    <a:pt x="253" y="87"/>
                    <a:pt x="241" y="41"/>
                    <a:pt x="219" y="0"/>
                  </a:cubicBezTo>
                  <a:cubicBezTo>
                    <a:pt x="95" y="20"/>
                    <a:pt x="0" y="128"/>
                    <a:pt x="0" y="257"/>
                  </a:cubicBezTo>
                  <a:cubicBezTo>
                    <a:pt x="0" y="315"/>
                    <a:pt x="19" y="368"/>
                    <a:pt x="50" y="411"/>
                  </a:cubicBezTo>
                  <a:cubicBezTo>
                    <a:pt x="75" y="371"/>
                    <a:pt x="110" y="337"/>
                    <a:pt x="152" y="311"/>
                  </a:cubicBezTo>
                  <a:close/>
                </a:path>
              </a:pathLst>
            </a:custGeom>
            <a:solidFill>
              <a:srgbClr val="2F2F2F"/>
            </a:solidFill>
            <a:ln cap="flat" cmpd="sng" w="9525">
              <a:solidFill>
                <a:srgbClr val="FFFFFF"/>
              </a:solidFill>
              <a:prstDash val="solid"/>
              <a:miter lim="8000"/>
              <a:headEnd len="sm" w="sm" type="none"/>
              <a:tailEnd len="sm" w="sm" type="none"/>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06" name="Google Shape;506;p30"/>
            <p:cNvSpPr txBox="1"/>
            <p:nvPr/>
          </p:nvSpPr>
          <p:spPr>
            <a:xfrm flipH="1" rot="3725110">
              <a:off x="2866277" y="2863871"/>
              <a:ext cx="1577671" cy="563103"/>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chemeClr val="dk1"/>
                  </a:solidFill>
                  <a:latin typeface="Roboto"/>
                  <a:ea typeface="Roboto"/>
                  <a:cs typeface="Roboto"/>
                  <a:sym typeface="Roboto"/>
                </a:rPr>
                <a:t>DIRECTIONAL DETECTORS</a:t>
              </a:r>
              <a:endParaRPr sz="1000">
                <a:solidFill>
                  <a:srgbClr val="FFFFFF"/>
                </a:solidFill>
                <a:latin typeface="Roboto"/>
                <a:ea typeface="Roboto"/>
                <a:cs typeface="Roboto"/>
                <a:sym typeface="Roboto"/>
              </a:endParaRPr>
            </a:p>
          </p:txBody>
        </p:sp>
      </p:grpSp>
      <p:sp>
        <p:nvSpPr>
          <p:cNvPr id="507" name="Google Shape;507;p30"/>
          <p:cNvSpPr/>
          <p:nvPr/>
        </p:nvSpPr>
        <p:spPr>
          <a:xfrm>
            <a:off x="5029933" y="100046"/>
            <a:ext cx="4012800" cy="4932300"/>
          </a:xfrm>
          <a:prstGeom prst="rect">
            <a:avLst/>
          </a:prstGeom>
          <a:solidFill>
            <a:srgbClr val="3D3D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8" name="Google Shape;508;p30"/>
          <p:cNvSpPr/>
          <p:nvPr/>
        </p:nvSpPr>
        <p:spPr>
          <a:xfrm>
            <a:off x="4910506" y="170254"/>
            <a:ext cx="4047900" cy="3013500"/>
          </a:xfrm>
          <a:prstGeom prst="rect">
            <a:avLst/>
          </a:prstGeom>
          <a:solidFill>
            <a:srgbClr val="FFFFFF"/>
          </a:solidFill>
          <a:ln cap="flat" cmpd="sng" w="19050">
            <a:solidFill>
              <a:srgbClr val="41414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9" name="Google Shape;509;p30"/>
          <p:cNvSpPr/>
          <p:nvPr/>
        </p:nvSpPr>
        <p:spPr>
          <a:xfrm>
            <a:off x="5029936" y="397689"/>
            <a:ext cx="3696300" cy="1577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700">
                <a:solidFill>
                  <a:srgbClr val="414141"/>
                </a:solidFill>
                <a:highlight>
                  <a:srgbClr val="FFFFFF"/>
                </a:highlight>
                <a:latin typeface="Roboto"/>
                <a:ea typeface="Roboto"/>
                <a:cs typeface="Roboto"/>
                <a:sym typeface="Roboto"/>
              </a:rPr>
              <a:t>STERILE NEUTRINOS AT DARK MATTER DETECTORS : 3+1 Oscillations scenario </a:t>
            </a:r>
            <a:endParaRPr b="1" sz="1600">
              <a:solidFill>
                <a:srgbClr val="414141"/>
              </a:solidFill>
              <a:latin typeface="Roboto"/>
              <a:ea typeface="Roboto"/>
              <a:cs typeface="Roboto"/>
              <a:sym typeface="Roboto"/>
            </a:endParaRPr>
          </a:p>
          <a:p>
            <a:pPr indent="0" lvl="0" marL="0" rtl="0" algn="l">
              <a:spcBef>
                <a:spcPts val="900"/>
              </a:spcBef>
              <a:spcAft>
                <a:spcPts val="0"/>
              </a:spcAft>
              <a:buNone/>
            </a:pPr>
            <a:r>
              <a:t/>
            </a:r>
            <a:endParaRPr sz="100">
              <a:solidFill>
                <a:srgbClr val="414141"/>
              </a:solidFill>
              <a:latin typeface="Roboto Medium"/>
              <a:ea typeface="Roboto Medium"/>
              <a:cs typeface="Roboto Medium"/>
              <a:sym typeface="Roboto Medium"/>
            </a:endParaRPr>
          </a:p>
        </p:txBody>
      </p:sp>
      <p:sp>
        <p:nvSpPr>
          <p:cNvPr id="510" name="Google Shape;510;p30"/>
          <p:cNvSpPr/>
          <p:nvPr/>
        </p:nvSpPr>
        <p:spPr>
          <a:xfrm>
            <a:off x="5139174" y="1991154"/>
            <a:ext cx="3587100" cy="1004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450">
                <a:solidFill>
                  <a:schemeClr val="lt1"/>
                </a:solidFill>
                <a:highlight>
                  <a:srgbClr val="FFFFFF"/>
                </a:highlight>
                <a:latin typeface="Roboto"/>
                <a:ea typeface="Roboto"/>
                <a:cs typeface="Roboto"/>
                <a:sym typeface="Roboto"/>
              </a:rPr>
              <a:t>arxiv:  </a:t>
            </a:r>
            <a:r>
              <a:rPr b="1" lang="en" sz="1450">
                <a:solidFill>
                  <a:srgbClr val="073763"/>
                </a:solidFill>
                <a:highlight>
                  <a:srgbClr val="FFFFFF"/>
                </a:highlight>
                <a:uFill>
                  <a:noFill/>
                </a:uFill>
                <a:latin typeface="Roboto"/>
                <a:ea typeface="Roboto"/>
                <a:cs typeface="Roboto"/>
                <a:sym typeface="Roboto"/>
                <a:hlinkClick r:id="rId4">
                  <a:extLst>
                    <a:ext uri="{A12FA001-AC4F-418D-AE19-62706E023703}">
                      <ahyp:hlinkClr val="tx"/>
                    </a:ext>
                  </a:extLst>
                </a:hlinkClick>
              </a:rPr>
              <a:t>250X.</a:t>
            </a:r>
            <a:r>
              <a:rPr b="1" lang="en" sz="1450">
                <a:solidFill>
                  <a:srgbClr val="073763"/>
                </a:solidFill>
                <a:highlight>
                  <a:srgbClr val="FFFFFF"/>
                </a:highlight>
                <a:latin typeface="Roboto"/>
                <a:ea typeface="Roboto"/>
                <a:cs typeface="Roboto"/>
                <a:sym typeface="Roboto"/>
              </a:rPr>
              <a:t>XXXXX</a:t>
            </a:r>
            <a:endParaRPr b="1" sz="1450">
              <a:solidFill>
                <a:srgbClr val="073763"/>
              </a:solidFill>
              <a:highlight>
                <a:srgbClr val="FFFFFF"/>
              </a:highlight>
              <a:latin typeface="Roboto"/>
              <a:ea typeface="Roboto"/>
              <a:cs typeface="Roboto"/>
              <a:sym typeface="Roboto"/>
            </a:endParaRPr>
          </a:p>
          <a:p>
            <a:pPr indent="0" lvl="0" marL="0" rtl="0" algn="l">
              <a:lnSpc>
                <a:spcPct val="115000"/>
              </a:lnSpc>
              <a:spcBef>
                <a:spcPts val="0"/>
              </a:spcBef>
              <a:spcAft>
                <a:spcPts val="1100"/>
              </a:spcAft>
              <a:buNone/>
            </a:pPr>
            <a:r>
              <a:rPr lang="en" sz="1450">
                <a:solidFill>
                  <a:schemeClr val="lt1"/>
                </a:solidFill>
                <a:highlight>
                  <a:srgbClr val="FFFFFF"/>
                </a:highlight>
                <a:latin typeface="Roboto"/>
                <a:ea typeface="Roboto"/>
                <a:cs typeface="Roboto"/>
                <a:sym typeface="Roboto"/>
              </a:rPr>
              <a:t>K.J. Kelly</a:t>
            </a:r>
            <a:r>
              <a:rPr lang="en" sz="1450">
                <a:solidFill>
                  <a:schemeClr val="lt1"/>
                </a:solidFill>
                <a:latin typeface="Roboto"/>
                <a:ea typeface="Roboto"/>
                <a:cs typeface="Roboto"/>
                <a:sym typeface="Roboto"/>
              </a:rPr>
              <a:t>, </a:t>
            </a:r>
            <a:r>
              <a:rPr lang="en" sz="1450">
                <a:solidFill>
                  <a:schemeClr val="lt1"/>
                </a:solidFill>
                <a:highlight>
                  <a:srgbClr val="FFFFFF"/>
                </a:highlight>
                <a:uFill>
                  <a:noFill/>
                </a:uFill>
                <a:latin typeface="Roboto"/>
                <a:ea typeface="Roboto"/>
                <a:cs typeface="Roboto"/>
                <a:sym typeface="Roboto"/>
                <a:hlinkClick r:id="rId5">
                  <a:extLst>
                    <a:ext uri="{A12FA001-AC4F-418D-AE19-62706E023703}">
                      <ahyp:hlinkClr val="tx"/>
                    </a:ext>
                  </a:extLst>
                </a:hlinkClick>
              </a:rPr>
              <a:t>N. Mishra</a:t>
            </a:r>
            <a:r>
              <a:rPr lang="en" sz="1450">
                <a:solidFill>
                  <a:schemeClr val="lt1"/>
                </a:solidFill>
                <a:highlight>
                  <a:srgbClr val="FFFFFF"/>
                </a:highlight>
                <a:latin typeface="Roboto"/>
                <a:ea typeface="Roboto"/>
                <a:cs typeface="Roboto"/>
                <a:sym typeface="Roboto"/>
              </a:rPr>
              <a:t>,  </a:t>
            </a:r>
            <a:r>
              <a:rPr lang="en" sz="1450">
                <a:solidFill>
                  <a:schemeClr val="lt1"/>
                </a:solidFill>
                <a:highlight>
                  <a:srgbClr val="FFFFFF"/>
                </a:highlight>
                <a:uFill>
                  <a:noFill/>
                </a:uFill>
                <a:latin typeface="Roboto"/>
                <a:ea typeface="Roboto"/>
                <a:cs typeface="Roboto"/>
                <a:sym typeface="Roboto"/>
                <a:hlinkClick r:id="rId6">
                  <a:extLst>
                    <a:ext uri="{A12FA001-AC4F-418D-AE19-62706E023703}">
                      <ahyp:hlinkClr val="tx"/>
                    </a:ext>
                  </a:extLst>
                </a:hlinkClick>
              </a:rPr>
              <a:t>L. Strigari</a:t>
            </a:r>
            <a:endParaRPr sz="1450">
              <a:solidFill>
                <a:schemeClr val="lt1"/>
              </a:solidFill>
              <a:latin typeface="Roboto"/>
              <a:ea typeface="Roboto"/>
              <a:cs typeface="Roboto"/>
              <a:sym typeface="Roboto"/>
            </a:endParaRPr>
          </a:p>
        </p:txBody>
      </p:sp>
      <p:sp>
        <p:nvSpPr>
          <p:cNvPr id="511" name="Google Shape;511;p30"/>
          <p:cNvSpPr/>
          <p:nvPr/>
        </p:nvSpPr>
        <p:spPr>
          <a:xfrm rot="5400000">
            <a:off x="6681611" y="3020456"/>
            <a:ext cx="470700" cy="549600"/>
          </a:xfrm>
          <a:prstGeom prst="rightArrow">
            <a:avLst>
              <a:gd fmla="val 34239" name="adj1"/>
              <a:gd fmla="val 57035" name="adj2"/>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12" name="Google Shape;512;p30"/>
          <p:cNvGrpSpPr/>
          <p:nvPr/>
        </p:nvGrpSpPr>
        <p:grpSpPr>
          <a:xfrm>
            <a:off x="1135983" y="812584"/>
            <a:ext cx="4762519" cy="4786231"/>
            <a:chOff x="4184863" y="1520198"/>
            <a:chExt cx="2958454" cy="3298347"/>
          </a:xfrm>
        </p:grpSpPr>
        <p:sp>
          <p:nvSpPr>
            <p:cNvPr id="513" name="Google Shape;513;p30"/>
            <p:cNvSpPr/>
            <p:nvPr/>
          </p:nvSpPr>
          <p:spPr>
            <a:xfrm rot="-3280088">
              <a:off x="4136321" y="2563569"/>
              <a:ext cx="3184127" cy="1211606"/>
            </a:xfrm>
            <a:custGeom>
              <a:rect b="b" l="l" r="r" t="t"/>
              <a:pathLst>
                <a:path extrusionOk="0" h="187" w="492">
                  <a:moveTo>
                    <a:pt x="457" y="0"/>
                  </a:moveTo>
                  <a:cubicBezTo>
                    <a:pt x="416" y="91"/>
                    <a:pt x="325" y="155"/>
                    <a:pt x="218" y="155"/>
                  </a:cubicBezTo>
                  <a:cubicBezTo>
                    <a:pt x="137" y="155"/>
                    <a:pt x="64" y="118"/>
                    <a:pt x="17" y="60"/>
                  </a:cubicBezTo>
                  <a:cubicBezTo>
                    <a:pt x="11" y="70"/>
                    <a:pt x="5" y="80"/>
                    <a:pt x="0" y="90"/>
                  </a:cubicBezTo>
                  <a:cubicBezTo>
                    <a:pt x="54" y="150"/>
                    <a:pt x="132" y="187"/>
                    <a:pt x="218" y="187"/>
                  </a:cubicBezTo>
                  <a:cubicBezTo>
                    <a:pt x="343" y="187"/>
                    <a:pt x="449" y="109"/>
                    <a:pt x="492" y="0"/>
                  </a:cubicBezTo>
                  <a:cubicBezTo>
                    <a:pt x="480" y="0"/>
                    <a:pt x="468" y="1"/>
                    <a:pt x="457" y="0"/>
                  </a:cubicBezTo>
                  <a:close/>
                </a:path>
              </a:pathLst>
            </a:custGeom>
            <a:solidFill>
              <a:srgbClr val="AAAAAA"/>
            </a:solidFill>
            <a:ln cap="flat" cmpd="sng" w="9525">
              <a:solidFill>
                <a:srgbClr val="FFFFFF"/>
              </a:solidFill>
              <a:prstDash val="solid"/>
              <a:miter lim="8000"/>
              <a:headEnd len="sm" w="sm" type="none"/>
              <a:tailEnd len="sm" w="sm" type="none"/>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14" name="Google Shape;514;p30"/>
            <p:cNvSpPr/>
            <p:nvPr/>
          </p:nvSpPr>
          <p:spPr>
            <a:xfrm rot="-3280088">
              <a:off x="4100923" y="2460157"/>
              <a:ext cx="2729637" cy="1205146"/>
            </a:xfrm>
            <a:custGeom>
              <a:rect b="b" l="l" r="r" t="t"/>
              <a:pathLst>
                <a:path extrusionOk="0" h="194" w="440">
                  <a:moveTo>
                    <a:pt x="262" y="39"/>
                  </a:moveTo>
                  <a:cubicBezTo>
                    <a:pt x="206" y="71"/>
                    <a:pt x="134" y="53"/>
                    <a:pt x="100" y="0"/>
                  </a:cubicBezTo>
                  <a:cubicBezTo>
                    <a:pt x="57" y="25"/>
                    <a:pt x="24" y="60"/>
                    <a:pt x="0" y="99"/>
                  </a:cubicBezTo>
                  <a:cubicBezTo>
                    <a:pt x="47" y="157"/>
                    <a:pt x="120" y="194"/>
                    <a:pt x="201" y="194"/>
                  </a:cubicBezTo>
                  <a:cubicBezTo>
                    <a:pt x="308" y="194"/>
                    <a:pt x="399" y="130"/>
                    <a:pt x="440" y="39"/>
                  </a:cubicBezTo>
                  <a:cubicBezTo>
                    <a:pt x="393" y="37"/>
                    <a:pt x="346" y="24"/>
                    <a:pt x="303" y="0"/>
                  </a:cubicBezTo>
                  <a:cubicBezTo>
                    <a:pt x="292" y="15"/>
                    <a:pt x="279" y="29"/>
                    <a:pt x="262" y="39"/>
                  </a:cubicBezTo>
                  <a:close/>
                </a:path>
              </a:pathLst>
            </a:custGeom>
            <a:solidFill>
              <a:srgbClr val="505050"/>
            </a:solidFill>
            <a:ln cap="flat" cmpd="sng" w="9525">
              <a:solidFill>
                <a:srgbClr val="FFFFFF"/>
              </a:solidFill>
              <a:prstDash val="solid"/>
              <a:miter lim="8000"/>
              <a:headEnd len="sm" w="sm" type="none"/>
              <a:tailEnd len="sm" w="sm" type="none"/>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15" name="Google Shape;515;p30"/>
            <p:cNvSpPr txBox="1"/>
            <p:nvPr/>
          </p:nvSpPr>
          <p:spPr>
            <a:xfrm rot="-3779206">
              <a:off x="4733052" y="2863735"/>
              <a:ext cx="1577952" cy="563236"/>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dk1"/>
                  </a:solidFill>
                  <a:latin typeface="Roboto"/>
                  <a:ea typeface="Roboto"/>
                  <a:cs typeface="Roboto"/>
                  <a:sym typeface="Roboto"/>
                </a:rPr>
                <a:t>CURRENT DM DETECTORS  </a:t>
              </a:r>
              <a:endParaRPr sz="1800"/>
            </a:p>
          </p:txBody>
        </p:sp>
      </p:grpSp>
      <p:sp>
        <p:nvSpPr>
          <p:cNvPr id="516" name="Google Shape;516;p3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517" name="Google Shape;517;p30"/>
          <p:cNvSpPr txBox="1"/>
          <p:nvPr/>
        </p:nvSpPr>
        <p:spPr>
          <a:xfrm>
            <a:off x="5193575" y="3267175"/>
            <a:ext cx="3737100" cy="1685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800">
              <a:solidFill>
                <a:schemeClr val="lt2"/>
              </a:solidFill>
            </a:endParaRPr>
          </a:p>
        </p:txBody>
      </p:sp>
      <p:grpSp>
        <p:nvGrpSpPr>
          <p:cNvPr id="518" name="Google Shape;518;p30"/>
          <p:cNvGrpSpPr/>
          <p:nvPr/>
        </p:nvGrpSpPr>
        <p:grpSpPr>
          <a:xfrm>
            <a:off x="5071700" y="3567307"/>
            <a:ext cx="3945325" cy="1251293"/>
            <a:chOff x="5071700" y="3567307"/>
            <a:chExt cx="3945325" cy="1251293"/>
          </a:xfrm>
        </p:grpSpPr>
        <p:sp>
          <p:nvSpPr>
            <p:cNvPr id="519" name="Google Shape;519;p30"/>
            <p:cNvSpPr/>
            <p:nvPr/>
          </p:nvSpPr>
          <p:spPr>
            <a:xfrm>
              <a:off x="5087625" y="3575400"/>
              <a:ext cx="3929400" cy="1243200"/>
            </a:xfrm>
            <a:prstGeom prst="rect">
              <a:avLst/>
            </a:pr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520" name="Google Shape;520;p30"/>
            <p:cNvPicPr preferRelativeResize="0"/>
            <p:nvPr/>
          </p:nvPicPr>
          <p:blipFill rotWithShape="1">
            <a:blip r:embed="rId7">
              <a:alphaModFix/>
            </a:blip>
            <a:srcRect b="9575" l="3883" r="1866" t="0"/>
            <a:stretch/>
          </p:blipFill>
          <p:spPr>
            <a:xfrm>
              <a:off x="5071700" y="3814407"/>
              <a:ext cx="3929253" cy="1004100"/>
            </a:xfrm>
            <a:prstGeom prst="rect">
              <a:avLst/>
            </a:prstGeom>
            <a:noFill/>
            <a:ln>
              <a:noFill/>
            </a:ln>
          </p:spPr>
        </p:pic>
        <p:pic>
          <p:nvPicPr>
            <p:cNvPr id="521" name="Google Shape;521;p30"/>
            <p:cNvPicPr preferRelativeResize="0"/>
            <p:nvPr/>
          </p:nvPicPr>
          <p:blipFill>
            <a:blip r:embed="rId8">
              <a:alphaModFix/>
            </a:blip>
            <a:stretch>
              <a:fillRect/>
            </a:stretch>
          </p:blipFill>
          <p:spPr>
            <a:xfrm>
              <a:off x="5071700" y="3567307"/>
              <a:ext cx="1896123" cy="362675"/>
            </a:xfrm>
            <a:prstGeom prst="rect">
              <a:avLst/>
            </a:prstGeom>
            <a:noFill/>
            <a:ln>
              <a:noFill/>
            </a:ln>
          </p:spPr>
        </p:pic>
      </p:grpSp>
      <p:sp>
        <p:nvSpPr>
          <p:cNvPr id="522" name="Google Shape;522;p30"/>
          <p:cNvSpPr/>
          <p:nvPr/>
        </p:nvSpPr>
        <p:spPr>
          <a:xfrm>
            <a:off x="8275825" y="3835475"/>
            <a:ext cx="471900" cy="770700"/>
          </a:xfrm>
          <a:prstGeom prst="rect">
            <a:avLst/>
          </a:prstGeom>
          <a:noFill/>
          <a:ln cap="flat" cmpd="sng" w="19050">
            <a:solidFill>
              <a:srgbClr val="98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6" name="Shape 526"/>
        <p:cNvGrpSpPr/>
        <p:nvPr/>
      </p:nvGrpSpPr>
      <p:grpSpPr>
        <a:xfrm>
          <a:off x="0" y="0"/>
          <a:ext cx="0" cy="0"/>
          <a:chOff x="0" y="0"/>
          <a:chExt cx="0" cy="0"/>
        </a:xfrm>
      </p:grpSpPr>
      <p:sp>
        <p:nvSpPr>
          <p:cNvPr id="527" name="Google Shape;527;p3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528" name="Google Shape;528;p31"/>
          <p:cNvPicPr preferRelativeResize="0"/>
          <p:nvPr/>
        </p:nvPicPr>
        <p:blipFill>
          <a:blip r:embed="rId3">
            <a:alphaModFix/>
          </a:blip>
          <a:stretch>
            <a:fillRect/>
          </a:stretch>
        </p:blipFill>
        <p:spPr>
          <a:xfrm>
            <a:off x="0" y="152400"/>
            <a:ext cx="5222427" cy="4838700"/>
          </a:xfrm>
          <a:prstGeom prst="rect">
            <a:avLst/>
          </a:prstGeom>
          <a:noFill/>
          <a:ln>
            <a:noFill/>
          </a:ln>
        </p:spPr>
      </p:pic>
      <p:sp>
        <p:nvSpPr>
          <p:cNvPr id="529" name="Google Shape;529;p31"/>
          <p:cNvSpPr/>
          <p:nvPr/>
        </p:nvSpPr>
        <p:spPr>
          <a:xfrm>
            <a:off x="637625" y="3933750"/>
            <a:ext cx="279300" cy="323100"/>
          </a:xfrm>
          <a:prstGeom prst="mathMultiply">
            <a:avLst>
              <a:gd fmla="val 23520" name="adj1"/>
            </a:avLst>
          </a:prstGeom>
          <a:solidFill>
            <a:srgbClr val="0B5394"/>
          </a:solidFill>
          <a:ln cap="flat" cmpd="sng" w="28575">
            <a:solidFill>
              <a:srgbClr val="2F2F2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530" name="Google Shape;530;p31"/>
          <p:cNvSpPr/>
          <p:nvPr/>
        </p:nvSpPr>
        <p:spPr>
          <a:xfrm>
            <a:off x="4247925" y="1899675"/>
            <a:ext cx="279300" cy="323100"/>
          </a:xfrm>
          <a:prstGeom prst="mathMultiply">
            <a:avLst>
              <a:gd fmla="val 23520" name="adj1"/>
            </a:avLst>
          </a:prstGeom>
          <a:solidFill>
            <a:srgbClr val="FF9900"/>
          </a:solidFill>
          <a:ln cap="flat" cmpd="sng" w="28575">
            <a:solidFill>
              <a:srgbClr val="98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531" name="Google Shape;531;p31"/>
          <p:cNvSpPr/>
          <p:nvPr/>
        </p:nvSpPr>
        <p:spPr>
          <a:xfrm>
            <a:off x="3494900" y="2514425"/>
            <a:ext cx="279300" cy="323100"/>
          </a:xfrm>
          <a:prstGeom prst="mathMultiply">
            <a:avLst>
              <a:gd fmla="val 23520" name="adj1"/>
            </a:avLst>
          </a:prstGeom>
          <a:solidFill>
            <a:srgbClr val="93C47D"/>
          </a:solidFill>
          <a:ln cap="flat" cmpd="sng" w="28575">
            <a:solidFill>
              <a:srgbClr val="6AA84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532" name="Google Shape;532;p31"/>
          <p:cNvPicPr preferRelativeResize="0"/>
          <p:nvPr/>
        </p:nvPicPr>
        <p:blipFill>
          <a:blip r:embed="rId4">
            <a:alphaModFix/>
          </a:blip>
          <a:stretch>
            <a:fillRect/>
          </a:stretch>
        </p:blipFill>
        <p:spPr>
          <a:xfrm>
            <a:off x="5037700" y="1236700"/>
            <a:ext cx="4182075" cy="3194626"/>
          </a:xfrm>
          <a:prstGeom prst="rect">
            <a:avLst/>
          </a:prstGeom>
          <a:noFill/>
          <a:ln>
            <a:noFill/>
          </a:ln>
        </p:spPr>
      </p:pic>
      <p:sp>
        <p:nvSpPr>
          <p:cNvPr id="533" name="Google Shape;533;p31"/>
          <p:cNvSpPr txBox="1"/>
          <p:nvPr/>
        </p:nvSpPr>
        <p:spPr>
          <a:xfrm>
            <a:off x="5323975" y="398550"/>
            <a:ext cx="3697200" cy="537300"/>
          </a:xfrm>
          <a:prstGeom prst="rect">
            <a:avLst/>
          </a:prstGeom>
          <a:noFill/>
          <a:ln cap="flat" cmpd="sng" w="28575">
            <a:solidFill>
              <a:srgbClr val="ADADAD"/>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 sz="2100">
                <a:solidFill>
                  <a:srgbClr val="ADADAD"/>
                </a:solidFill>
                <a:latin typeface="Roboto"/>
                <a:ea typeface="Roboto"/>
                <a:cs typeface="Roboto"/>
                <a:sym typeface="Roboto"/>
              </a:rPr>
              <a:t>3+1 OSCILLATIONS</a:t>
            </a:r>
            <a:endParaRPr sz="2100">
              <a:solidFill>
                <a:srgbClr val="ADADAD"/>
              </a:solidFill>
              <a:latin typeface="Roboto"/>
              <a:ea typeface="Roboto"/>
              <a:cs typeface="Roboto"/>
              <a:sym typeface="Roboto"/>
            </a:endParaRPr>
          </a:p>
        </p:txBody>
      </p:sp>
      <p:sp>
        <p:nvSpPr>
          <p:cNvPr id="534" name="Google Shape;534;p31"/>
          <p:cNvSpPr txBox="1"/>
          <p:nvPr/>
        </p:nvSpPr>
        <p:spPr>
          <a:xfrm>
            <a:off x="6637521" y="3059448"/>
            <a:ext cx="766800" cy="3804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1100">
                <a:solidFill>
                  <a:schemeClr val="lt1"/>
                </a:solidFill>
                <a:latin typeface="Roboto"/>
                <a:ea typeface="Roboto"/>
                <a:cs typeface="Roboto"/>
                <a:sym typeface="Roboto"/>
              </a:rPr>
              <a:t>CEvNS</a:t>
            </a:r>
            <a:endParaRPr sz="1100">
              <a:solidFill>
                <a:schemeClr val="lt1"/>
              </a:solidFill>
              <a:latin typeface="Roboto"/>
              <a:ea typeface="Roboto"/>
              <a:cs typeface="Roboto"/>
              <a:sym typeface="Roboto"/>
            </a:endParaRPr>
          </a:p>
        </p:txBody>
      </p:sp>
      <p:sp>
        <p:nvSpPr>
          <p:cNvPr id="535" name="Google Shape;535;p31"/>
          <p:cNvSpPr txBox="1"/>
          <p:nvPr/>
        </p:nvSpPr>
        <p:spPr>
          <a:xfrm>
            <a:off x="5285421" y="1519273"/>
            <a:ext cx="766800" cy="3804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1100">
                <a:solidFill>
                  <a:schemeClr val="lt1"/>
                </a:solidFill>
                <a:latin typeface="Roboto"/>
                <a:ea typeface="Roboto"/>
                <a:cs typeface="Roboto"/>
                <a:sym typeface="Roboto"/>
              </a:rPr>
              <a:t>EveS</a:t>
            </a:r>
            <a:endParaRPr sz="1100">
              <a:solidFill>
                <a:schemeClr val="lt1"/>
              </a:solidFill>
              <a:latin typeface="Roboto"/>
              <a:ea typeface="Roboto"/>
              <a:cs typeface="Roboto"/>
              <a:sym typeface="Roboto"/>
            </a:endParaRPr>
          </a:p>
        </p:txBody>
      </p:sp>
      <p:sp>
        <p:nvSpPr>
          <p:cNvPr id="536" name="Google Shape;536;p31"/>
          <p:cNvSpPr txBox="1"/>
          <p:nvPr/>
        </p:nvSpPr>
        <p:spPr>
          <a:xfrm>
            <a:off x="0" y="4477375"/>
            <a:ext cx="26649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Dentler et al. arXiv: 1803.10661</a:t>
            </a:r>
            <a:endParaRPr/>
          </a:p>
        </p:txBody>
      </p:sp>
      <p:sp>
        <p:nvSpPr>
          <p:cNvPr id="537" name="Google Shape;537;p31"/>
          <p:cNvSpPr txBox="1"/>
          <p:nvPr/>
        </p:nvSpPr>
        <p:spPr>
          <a:xfrm>
            <a:off x="5554525" y="1236700"/>
            <a:ext cx="1620300" cy="323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rgbClr val="980000"/>
                </a:solidFill>
              </a:rPr>
              <a:t>Preliminary</a:t>
            </a:r>
            <a:endParaRPr sz="1800">
              <a:solidFill>
                <a:srgbClr val="980000"/>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 name="Shape 61"/>
        <p:cNvGrpSpPr/>
        <p:nvPr/>
      </p:nvGrpSpPr>
      <p:grpSpPr>
        <a:xfrm>
          <a:off x="0" y="0"/>
          <a:ext cx="0" cy="0"/>
          <a:chOff x="0" y="0"/>
          <a:chExt cx="0" cy="0"/>
        </a:xfrm>
      </p:grpSpPr>
      <p:sp>
        <p:nvSpPr>
          <p:cNvPr id="62" name="Google Shape;62;p14"/>
          <p:cNvSpPr txBox="1"/>
          <p:nvPr/>
        </p:nvSpPr>
        <p:spPr>
          <a:xfrm>
            <a:off x="112350" y="93375"/>
            <a:ext cx="16854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63" name="Google Shape;63;p14"/>
          <p:cNvSpPr txBox="1"/>
          <p:nvPr/>
        </p:nvSpPr>
        <p:spPr>
          <a:xfrm>
            <a:off x="112350" y="93075"/>
            <a:ext cx="591000" cy="4925400"/>
          </a:xfrm>
          <a:prstGeom prst="rect">
            <a:avLst/>
          </a:prstGeom>
          <a:noFill/>
          <a:ln cap="flat" cmpd="sng" w="28575">
            <a:solidFill>
              <a:schemeClr val="dk1"/>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lang="en" sz="2200">
                <a:solidFill>
                  <a:schemeClr val="dk1"/>
                </a:solidFill>
              </a:rPr>
              <a:t>N</a:t>
            </a:r>
            <a:endParaRPr sz="2200">
              <a:solidFill>
                <a:schemeClr val="dk1"/>
              </a:solidFill>
            </a:endParaRPr>
          </a:p>
          <a:p>
            <a:pPr indent="0" lvl="0" marL="0" rtl="0" algn="ctr">
              <a:spcBef>
                <a:spcPts val="0"/>
              </a:spcBef>
              <a:spcAft>
                <a:spcPts val="0"/>
              </a:spcAft>
              <a:buNone/>
            </a:pPr>
            <a:r>
              <a:rPr lang="en" sz="2200">
                <a:solidFill>
                  <a:schemeClr val="dk1"/>
                </a:solidFill>
              </a:rPr>
              <a:t>E</a:t>
            </a:r>
            <a:endParaRPr sz="2200">
              <a:solidFill>
                <a:schemeClr val="dk1"/>
              </a:solidFill>
            </a:endParaRPr>
          </a:p>
          <a:p>
            <a:pPr indent="0" lvl="0" marL="0" rtl="0" algn="ctr">
              <a:spcBef>
                <a:spcPts val="0"/>
              </a:spcBef>
              <a:spcAft>
                <a:spcPts val="0"/>
              </a:spcAft>
              <a:buNone/>
            </a:pPr>
            <a:r>
              <a:rPr lang="en" sz="2200">
                <a:solidFill>
                  <a:schemeClr val="dk1"/>
                </a:solidFill>
              </a:rPr>
              <a:t>U</a:t>
            </a:r>
            <a:endParaRPr sz="2200">
              <a:solidFill>
                <a:schemeClr val="dk1"/>
              </a:solidFill>
            </a:endParaRPr>
          </a:p>
          <a:p>
            <a:pPr indent="0" lvl="0" marL="0" rtl="0" algn="ctr">
              <a:spcBef>
                <a:spcPts val="0"/>
              </a:spcBef>
              <a:spcAft>
                <a:spcPts val="0"/>
              </a:spcAft>
              <a:buNone/>
            </a:pPr>
            <a:r>
              <a:rPr lang="en" sz="2200">
                <a:solidFill>
                  <a:schemeClr val="dk1"/>
                </a:solidFill>
              </a:rPr>
              <a:t>T</a:t>
            </a:r>
            <a:endParaRPr sz="2200">
              <a:solidFill>
                <a:schemeClr val="dk1"/>
              </a:solidFill>
            </a:endParaRPr>
          </a:p>
          <a:p>
            <a:pPr indent="0" lvl="0" marL="0" rtl="0" algn="ctr">
              <a:spcBef>
                <a:spcPts val="0"/>
              </a:spcBef>
              <a:spcAft>
                <a:spcPts val="0"/>
              </a:spcAft>
              <a:buNone/>
            </a:pPr>
            <a:r>
              <a:rPr lang="en" sz="2200">
                <a:solidFill>
                  <a:schemeClr val="dk1"/>
                </a:solidFill>
              </a:rPr>
              <a:t>R</a:t>
            </a:r>
            <a:endParaRPr sz="2200">
              <a:solidFill>
                <a:schemeClr val="dk1"/>
              </a:solidFill>
            </a:endParaRPr>
          </a:p>
          <a:p>
            <a:pPr indent="0" lvl="0" marL="0" rtl="0" algn="ctr">
              <a:spcBef>
                <a:spcPts val="0"/>
              </a:spcBef>
              <a:spcAft>
                <a:spcPts val="0"/>
              </a:spcAft>
              <a:buNone/>
            </a:pPr>
            <a:r>
              <a:rPr lang="en" sz="2200">
                <a:solidFill>
                  <a:schemeClr val="dk1"/>
                </a:solidFill>
              </a:rPr>
              <a:t>I</a:t>
            </a:r>
            <a:endParaRPr sz="2200">
              <a:solidFill>
                <a:schemeClr val="dk1"/>
              </a:solidFill>
            </a:endParaRPr>
          </a:p>
          <a:p>
            <a:pPr indent="0" lvl="0" marL="0" rtl="0" algn="ctr">
              <a:spcBef>
                <a:spcPts val="0"/>
              </a:spcBef>
              <a:spcAft>
                <a:spcPts val="0"/>
              </a:spcAft>
              <a:buNone/>
            </a:pPr>
            <a:r>
              <a:rPr lang="en" sz="2200">
                <a:solidFill>
                  <a:schemeClr val="dk1"/>
                </a:solidFill>
              </a:rPr>
              <a:t>N</a:t>
            </a:r>
            <a:endParaRPr sz="2200">
              <a:solidFill>
                <a:schemeClr val="dk1"/>
              </a:solidFill>
            </a:endParaRPr>
          </a:p>
          <a:p>
            <a:pPr indent="0" lvl="0" marL="0" rtl="0" algn="ctr">
              <a:spcBef>
                <a:spcPts val="0"/>
              </a:spcBef>
              <a:spcAft>
                <a:spcPts val="0"/>
              </a:spcAft>
              <a:buNone/>
            </a:pPr>
            <a:r>
              <a:rPr lang="en" sz="2200">
                <a:solidFill>
                  <a:schemeClr val="dk1"/>
                </a:solidFill>
              </a:rPr>
              <a:t>O</a:t>
            </a:r>
            <a:endParaRPr sz="2200">
              <a:solidFill>
                <a:schemeClr val="dk1"/>
              </a:solidFill>
            </a:endParaRPr>
          </a:p>
          <a:p>
            <a:pPr indent="0" lvl="0" marL="0" rtl="0" algn="ctr">
              <a:spcBef>
                <a:spcPts val="0"/>
              </a:spcBef>
              <a:spcAft>
                <a:spcPts val="0"/>
              </a:spcAft>
              <a:buNone/>
            </a:pPr>
            <a:r>
              <a:t/>
            </a:r>
            <a:endParaRPr sz="2200">
              <a:solidFill>
                <a:schemeClr val="dk1"/>
              </a:solidFill>
            </a:endParaRPr>
          </a:p>
          <a:p>
            <a:pPr indent="0" lvl="0" marL="0" rtl="0" algn="ctr">
              <a:spcBef>
                <a:spcPts val="0"/>
              </a:spcBef>
              <a:spcAft>
                <a:spcPts val="0"/>
              </a:spcAft>
              <a:buNone/>
            </a:pPr>
            <a:r>
              <a:rPr lang="en" sz="2200">
                <a:solidFill>
                  <a:schemeClr val="dk1"/>
                </a:solidFill>
              </a:rPr>
              <a:t>F</a:t>
            </a:r>
            <a:endParaRPr sz="2200">
              <a:solidFill>
                <a:schemeClr val="dk1"/>
              </a:solidFill>
            </a:endParaRPr>
          </a:p>
          <a:p>
            <a:pPr indent="0" lvl="0" marL="0" rtl="0" algn="ctr">
              <a:spcBef>
                <a:spcPts val="0"/>
              </a:spcBef>
              <a:spcAft>
                <a:spcPts val="0"/>
              </a:spcAft>
              <a:buNone/>
            </a:pPr>
            <a:r>
              <a:rPr lang="en" sz="2200">
                <a:solidFill>
                  <a:schemeClr val="dk1"/>
                </a:solidFill>
              </a:rPr>
              <a:t>L</a:t>
            </a:r>
            <a:endParaRPr sz="2200">
              <a:solidFill>
                <a:schemeClr val="dk1"/>
              </a:solidFill>
            </a:endParaRPr>
          </a:p>
          <a:p>
            <a:pPr indent="0" lvl="0" marL="0" rtl="0" algn="ctr">
              <a:spcBef>
                <a:spcPts val="0"/>
              </a:spcBef>
              <a:spcAft>
                <a:spcPts val="0"/>
              </a:spcAft>
              <a:buNone/>
            </a:pPr>
            <a:r>
              <a:rPr lang="en" sz="2200">
                <a:solidFill>
                  <a:schemeClr val="dk1"/>
                </a:solidFill>
              </a:rPr>
              <a:t>O</a:t>
            </a:r>
            <a:endParaRPr sz="2200">
              <a:solidFill>
                <a:schemeClr val="dk1"/>
              </a:solidFill>
            </a:endParaRPr>
          </a:p>
          <a:p>
            <a:pPr indent="0" lvl="0" marL="0" rtl="0" algn="ctr">
              <a:spcBef>
                <a:spcPts val="0"/>
              </a:spcBef>
              <a:spcAft>
                <a:spcPts val="0"/>
              </a:spcAft>
              <a:buNone/>
            </a:pPr>
            <a:r>
              <a:rPr lang="en" sz="2200">
                <a:solidFill>
                  <a:schemeClr val="dk1"/>
                </a:solidFill>
              </a:rPr>
              <a:t>O</a:t>
            </a:r>
            <a:endParaRPr sz="2200">
              <a:solidFill>
                <a:schemeClr val="dk1"/>
              </a:solidFill>
            </a:endParaRPr>
          </a:p>
          <a:p>
            <a:pPr indent="0" lvl="0" marL="0" rtl="0" algn="ctr">
              <a:spcBef>
                <a:spcPts val="0"/>
              </a:spcBef>
              <a:spcAft>
                <a:spcPts val="0"/>
              </a:spcAft>
              <a:buNone/>
            </a:pPr>
            <a:r>
              <a:rPr lang="en" sz="2200">
                <a:solidFill>
                  <a:schemeClr val="dk1"/>
                </a:solidFill>
              </a:rPr>
              <a:t>R</a:t>
            </a:r>
            <a:endParaRPr sz="2200">
              <a:solidFill>
                <a:schemeClr val="dk1"/>
              </a:solidFill>
            </a:endParaRPr>
          </a:p>
        </p:txBody>
      </p:sp>
      <p:pic>
        <p:nvPicPr>
          <p:cNvPr id="64" name="Google Shape;64;p14"/>
          <p:cNvPicPr preferRelativeResize="0"/>
          <p:nvPr/>
        </p:nvPicPr>
        <p:blipFill>
          <a:blip r:embed="rId3">
            <a:alphaModFix/>
          </a:blip>
          <a:stretch>
            <a:fillRect/>
          </a:stretch>
        </p:blipFill>
        <p:spPr>
          <a:xfrm>
            <a:off x="822950" y="93075"/>
            <a:ext cx="5631326" cy="4925401"/>
          </a:xfrm>
          <a:prstGeom prst="rect">
            <a:avLst/>
          </a:prstGeom>
          <a:noFill/>
          <a:ln>
            <a:noFill/>
          </a:ln>
        </p:spPr>
      </p:pic>
      <p:sp>
        <p:nvSpPr>
          <p:cNvPr id="65" name="Google Shape;65;p14"/>
          <p:cNvSpPr txBox="1"/>
          <p:nvPr/>
        </p:nvSpPr>
        <p:spPr>
          <a:xfrm>
            <a:off x="6612325" y="2059325"/>
            <a:ext cx="2441100" cy="800400"/>
          </a:xfrm>
          <a:prstGeom prst="rect">
            <a:avLst/>
          </a:prstGeom>
          <a:noFill/>
          <a:ln cap="flat" cmpd="sng" w="28575">
            <a:solidFill>
              <a:schemeClr val="dk1"/>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dk1"/>
                </a:solidFill>
              </a:rPr>
              <a:t>Plot credit:</a:t>
            </a:r>
            <a:endParaRPr>
              <a:solidFill>
                <a:schemeClr val="dk1"/>
              </a:solidFill>
            </a:endParaRPr>
          </a:p>
          <a:p>
            <a:pPr indent="0" lvl="0" marL="0" rtl="0" algn="ctr">
              <a:spcBef>
                <a:spcPts val="0"/>
              </a:spcBef>
              <a:spcAft>
                <a:spcPts val="0"/>
              </a:spcAft>
              <a:buNone/>
            </a:pPr>
            <a:r>
              <a:rPr lang="en">
                <a:solidFill>
                  <a:schemeClr val="dk1"/>
                </a:solidFill>
              </a:rPr>
              <a:t>arXiv: 2109.03116v2</a:t>
            </a:r>
            <a:endParaRPr>
              <a:solidFill>
                <a:schemeClr val="dk1"/>
              </a:solidFill>
            </a:endParaRPr>
          </a:p>
          <a:p>
            <a:pPr indent="0" lvl="0" marL="0" rtl="0" algn="ctr">
              <a:spcBef>
                <a:spcPts val="0"/>
              </a:spcBef>
              <a:spcAft>
                <a:spcPts val="0"/>
              </a:spcAft>
              <a:buNone/>
            </a:pPr>
            <a:r>
              <a:rPr lang="en" sz="1200">
                <a:solidFill>
                  <a:schemeClr val="dk1"/>
                </a:solidFill>
                <a:uFill>
                  <a:noFill/>
                </a:uFill>
                <a:hlinkClick r:id="rId4">
                  <a:extLst>
                    <a:ext uri="{A12FA001-AC4F-418D-AE19-62706E023703}">
                      <ahyp:hlinkClr val="tx"/>
                    </a:ext>
                  </a:extLst>
                </a:hlinkClick>
              </a:rPr>
              <a:t>Ciaran A. J. O'Hare</a:t>
            </a:r>
            <a:endParaRPr sz="1100">
              <a:solidFill>
                <a:schemeClr val="dk1"/>
              </a:solidFill>
            </a:endParaRPr>
          </a:p>
        </p:txBody>
      </p:sp>
      <p:sp>
        <p:nvSpPr>
          <p:cNvPr id="66" name="Google Shape;66;p14"/>
          <p:cNvSpPr txBox="1"/>
          <p:nvPr/>
        </p:nvSpPr>
        <p:spPr>
          <a:xfrm>
            <a:off x="6612175" y="2926975"/>
            <a:ext cx="2441100" cy="1600800"/>
          </a:xfrm>
          <a:prstGeom prst="rect">
            <a:avLst/>
          </a:prstGeom>
          <a:noFill/>
          <a:ln cap="flat" cmpd="sng" w="28575">
            <a:solidFill>
              <a:schemeClr val="dk1"/>
            </a:solidFill>
            <a:prstDash val="solid"/>
            <a:round/>
            <a:headEnd len="sm" w="sm" type="none"/>
            <a:tailEnd len="sm" w="sm" type="none"/>
          </a:ln>
        </p:spPr>
        <p:txBody>
          <a:bodyPr anchorCtr="0" anchor="t" bIns="91425" lIns="91425" spcFirstLastPara="1" rIns="91425" wrap="square" tIns="91425">
            <a:spAutoFit/>
          </a:bodyPr>
          <a:lstStyle/>
          <a:p>
            <a:pPr indent="-298450" lvl="0" marL="457200" rtl="0" algn="l">
              <a:spcBef>
                <a:spcPts val="0"/>
              </a:spcBef>
              <a:spcAft>
                <a:spcPts val="0"/>
              </a:spcAft>
              <a:buClr>
                <a:schemeClr val="dk1"/>
              </a:buClr>
              <a:buSzPts val="1100"/>
              <a:buChar char="●"/>
            </a:pPr>
            <a:r>
              <a:rPr lang="en" sz="1300">
                <a:solidFill>
                  <a:schemeClr val="dk1"/>
                </a:solidFill>
                <a:uFill>
                  <a:noFill/>
                </a:uFill>
                <a:hlinkClick r:id="rId5">
                  <a:extLst>
                    <a:ext uri="{A12FA001-AC4F-418D-AE19-62706E023703}">
                      <ahyp:hlinkClr val="tx"/>
                    </a:ext>
                  </a:extLst>
                </a:hlinkClick>
              </a:rPr>
              <a:t>arXiv:1712.06522</a:t>
            </a:r>
            <a:r>
              <a:rPr lang="en" sz="1100">
                <a:solidFill>
                  <a:schemeClr val="dk1"/>
                </a:solidFill>
              </a:rPr>
              <a:t> </a:t>
            </a:r>
            <a:endParaRPr sz="1100">
              <a:solidFill>
                <a:schemeClr val="dk1"/>
              </a:solidFill>
            </a:endParaRPr>
          </a:p>
          <a:p>
            <a:pPr indent="0" lvl="0" marL="457200" rtl="0" algn="l">
              <a:spcBef>
                <a:spcPts val="0"/>
              </a:spcBef>
              <a:spcAft>
                <a:spcPts val="0"/>
              </a:spcAft>
              <a:buNone/>
            </a:pPr>
            <a:r>
              <a:rPr lang="en" sz="1100">
                <a:solidFill>
                  <a:schemeClr val="dk1"/>
                </a:solidFill>
                <a:uFill>
                  <a:noFill/>
                </a:uFill>
                <a:hlinkClick r:id="rId6">
                  <a:extLst>
                    <a:ext uri="{A12FA001-AC4F-418D-AE19-62706E023703}">
                      <ahyp:hlinkClr val="tx"/>
                    </a:ext>
                  </a:extLst>
                </a:hlinkClick>
              </a:rPr>
              <a:t>David G. Cerdeno</a:t>
            </a:r>
            <a:r>
              <a:rPr lang="en" sz="1100">
                <a:solidFill>
                  <a:schemeClr val="dk1"/>
                </a:solidFill>
              </a:rPr>
              <a:t>,</a:t>
            </a:r>
            <a:r>
              <a:rPr lang="en" sz="1100">
                <a:solidFill>
                  <a:schemeClr val="dk1"/>
                </a:solidFill>
                <a:uFill>
                  <a:noFill/>
                </a:uFill>
                <a:hlinkClick r:id="rId7">
                  <a:extLst>
                    <a:ext uri="{A12FA001-AC4F-418D-AE19-62706E023703}">
                      <ahyp:hlinkClr val="tx"/>
                    </a:ext>
                  </a:extLst>
                </a:hlinkClick>
              </a:rPr>
              <a:t> Jonathan H. Davis</a:t>
            </a:r>
            <a:r>
              <a:rPr lang="en" sz="1100">
                <a:solidFill>
                  <a:schemeClr val="dk1"/>
                </a:solidFill>
              </a:rPr>
              <a:t>,</a:t>
            </a:r>
            <a:r>
              <a:rPr lang="en" sz="1100">
                <a:solidFill>
                  <a:schemeClr val="dk1"/>
                </a:solidFill>
                <a:uFill>
                  <a:noFill/>
                </a:uFill>
                <a:hlinkClick r:id="rId8">
                  <a:extLst>
                    <a:ext uri="{A12FA001-AC4F-418D-AE19-62706E023703}">
                      <ahyp:hlinkClr val="tx"/>
                    </a:ext>
                  </a:extLst>
                </a:hlinkClick>
              </a:rPr>
              <a:t> Malcolm Fairbairn</a:t>
            </a:r>
            <a:r>
              <a:rPr lang="en" sz="1100">
                <a:solidFill>
                  <a:schemeClr val="dk1"/>
                </a:solidFill>
              </a:rPr>
              <a:t>,</a:t>
            </a:r>
            <a:r>
              <a:rPr lang="en" sz="1100">
                <a:solidFill>
                  <a:schemeClr val="dk1"/>
                </a:solidFill>
                <a:uFill>
                  <a:noFill/>
                </a:uFill>
                <a:hlinkClick r:id="rId9">
                  <a:extLst>
                    <a:ext uri="{A12FA001-AC4F-418D-AE19-62706E023703}">
                      <ahyp:hlinkClr val="tx"/>
                    </a:ext>
                  </a:extLst>
                </a:hlinkClick>
              </a:rPr>
              <a:t> Aaron C. Vincent</a:t>
            </a:r>
            <a:endParaRPr>
              <a:solidFill>
                <a:schemeClr val="dk1"/>
              </a:solidFill>
            </a:endParaRPr>
          </a:p>
          <a:p>
            <a:pPr indent="-311150" lvl="0" marL="457200" rtl="0" algn="l">
              <a:spcBef>
                <a:spcPts val="0"/>
              </a:spcBef>
              <a:spcAft>
                <a:spcPts val="0"/>
              </a:spcAft>
              <a:buClr>
                <a:schemeClr val="dk1"/>
              </a:buClr>
              <a:buSzPts val="1300"/>
              <a:buChar char="●"/>
            </a:pPr>
            <a:r>
              <a:rPr lang="en" sz="1300">
                <a:solidFill>
                  <a:schemeClr val="dk1"/>
                </a:solidFill>
                <a:uFill>
                  <a:noFill/>
                </a:uFill>
                <a:hlinkClick r:id="rId10">
                  <a:extLst>
                    <a:ext uri="{A12FA001-AC4F-418D-AE19-62706E023703}">
                      <ahyp:hlinkClr val="tx"/>
                    </a:ext>
                  </a:extLst>
                </a:hlinkClick>
              </a:rPr>
              <a:t>arXiv:1910.12437</a:t>
            </a:r>
            <a:endParaRPr sz="1300">
              <a:solidFill>
                <a:schemeClr val="dk1"/>
              </a:solidFill>
            </a:endParaRPr>
          </a:p>
          <a:p>
            <a:pPr indent="0" lvl="0" marL="457200" rtl="0" algn="l">
              <a:spcBef>
                <a:spcPts val="0"/>
              </a:spcBef>
              <a:spcAft>
                <a:spcPts val="0"/>
              </a:spcAft>
              <a:buNone/>
            </a:pPr>
            <a:r>
              <a:rPr lang="en" sz="1100">
                <a:solidFill>
                  <a:schemeClr val="dk1"/>
                </a:solidFill>
                <a:uFill>
                  <a:noFill/>
                </a:uFill>
                <a:hlinkClick r:id="rId11">
                  <a:extLst>
                    <a:ext uri="{A12FA001-AC4F-418D-AE19-62706E023703}">
                      <ahyp:hlinkClr val="tx"/>
                    </a:ext>
                  </a:extLst>
                </a:hlinkClick>
              </a:rPr>
              <a:t>D. Aristizabal Sierra</a:t>
            </a:r>
            <a:r>
              <a:rPr lang="en" sz="1100">
                <a:solidFill>
                  <a:schemeClr val="dk1"/>
                </a:solidFill>
              </a:rPr>
              <a:t>,</a:t>
            </a:r>
            <a:r>
              <a:rPr lang="en" sz="1100">
                <a:solidFill>
                  <a:schemeClr val="dk1"/>
                </a:solidFill>
                <a:uFill>
                  <a:noFill/>
                </a:uFill>
                <a:hlinkClick r:id="rId12">
                  <a:extLst>
                    <a:ext uri="{A12FA001-AC4F-418D-AE19-62706E023703}">
                      <ahyp:hlinkClr val="tx"/>
                    </a:ext>
                  </a:extLst>
                </a:hlinkClick>
              </a:rPr>
              <a:t> Bhaskar Dutta</a:t>
            </a:r>
            <a:r>
              <a:rPr lang="en" sz="1100">
                <a:solidFill>
                  <a:schemeClr val="dk1"/>
                </a:solidFill>
              </a:rPr>
              <a:t>,</a:t>
            </a:r>
            <a:r>
              <a:rPr lang="en" sz="1100">
                <a:solidFill>
                  <a:schemeClr val="dk1"/>
                </a:solidFill>
                <a:uFill>
                  <a:noFill/>
                </a:uFill>
                <a:hlinkClick r:id="rId13">
                  <a:extLst>
                    <a:ext uri="{A12FA001-AC4F-418D-AE19-62706E023703}">
                      <ahyp:hlinkClr val="tx"/>
                    </a:ext>
                  </a:extLst>
                </a:hlinkClick>
              </a:rPr>
              <a:t> Shu Liao</a:t>
            </a:r>
            <a:r>
              <a:rPr lang="en" sz="1100">
                <a:solidFill>
                  <a:schemeClr val="dk1"/>
                </a:solidFill>
              </a:rPr>
              <a:t>,</a:t>
            </a:r>
            <a:r>
              <a:rPr lang="en" sz="1100">
                <a:solidFill>
                  <a:schemeClr val="dk1"/>
                </a:solidFill>
                <a:uFill>
                  <a:noFill/>
                </a:uFill>
                <a:hlinkClick r:id="rId14">
                  <a:extLst>
                    <a:ext uri="{A12FA001-AC4F-418D-AE19-62706E023703}">
                      <ahyp:hlinkClr val="tx"/>
                    </a:ext>
                  </a:extLst>
                </a:hlinkClick>
              </a:rPr>
              <a:t> Louis E. Strigari</a:t>
            </a:r>
            <a:endParaRPr sz="1100">
              <a:solidFill>
                <a:schemeClr val="dk1"/>
              </a:solidFill>
            </a:endParaRPr>
          </a:p>
        </p:txBody>
      </p:sp>
      <p:sp>
        <p:nvSpPr>
          <p:cNvPr id="67" name="Google Shape;67;p1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68" name="Google Shape;68;p14"/>
          <p:cNvSpPr txBox="1"/>
          <p:nvPr/>
        </p:nvSpPr>
        <p:spPr>
          <a:xfrm>
            <a:off x="2971200" y="2805075"/>
            <a:ext cx="433200" cy="194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aseline="30000" lang="en" sz="1600">
                <a:solidFill>
                  <a:schemeClr val="lt1"/>
                </a:solidFill>
                <a:latin typeface="Roboto Medium"/>
                <a:ea typeface="Roboto Medium"/>
                <a:cs typeface="Roboto Medium"/>
                <a:sym typeface="Roboto Medium"/>
              </a:rPr>
              <a:t>8</a:t>
            </a:r>
            <a:r>
              <a:rPr lang="en" sz="1600">
                <a:solidFill>
                  <a:schemeClr val="lt1"/>
                </a:solidFill>
                <a:latin typeface="Roboto Medium"/>
                <a:ea typeface="Roboto Medium"/>
                <a:cs typeface="Roboto Medium"/>
                <a:sym typeface="Roboto Medium"/>
              </a:rPr>
              <a:t>B</a:t>
            </a:r>
            <a:endParaRPr sz="1600">
              <a:solidFill>
                <a:schemeClr val="lt1"/>
              </a:solidFill>
              <a:latin typeface="Roboto Medium"/>
              <a:ea typeface="Roboto Medium"/>
              <a:cs typeface="Roboto Medium"/>
              <a:sym typeface="Roboto Medium"/>
            </a:endParaRPr>
          </a:p>
        </p:txBody>
      </p:sp>
      <p:sp>
        <p:nvSpPr>
          <p:cNvPr id="69" name="Google Shape;69;p14"/>
          <p:cNvSpPr txBox="1"/>
          <p:nvPr/>
        </p:nvSpPr>
        <p:spPr>
          <a:xfrm>
            <a:off x="2036575" y="2571750"/>
            <a:ext cx="591000" cy="194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aseline="30000" lang="en" sz="1600">
                <a:solidFill>
                  <a:schemeClr val="lt1"/>
                </a:solidFill>
                <a:latin typeface="Roboto Medium"/>
                <a:ea typeface="Roboto Medium"/>
                <a:cs typeface="Roboto Medium"/>
                <a:sym typeface="Roboto Medium"/>
              </a:rPr>
              <a:t>7</a:t>
            </a:r>
            <a:r>
              <a:rPr lang="en" sz="1600">
                <a:solidFill>
                  <a:schemeClr val="lt1"/>
                </a:solidFill>
                <a:latin typeface="Roboto Medium"/>
                <a:ea typeface="Roboto Medium"/>
                <a:cs typeface="Roboto Medium"/>
                <a:sym typeface="Roboto Medium"/>
              </a:rPr>
              <a:t>Be</a:t>
            </a:r>
            <a:endParaRPr sz="1600">
              <a:solidFill>
                <a:schemeClr val="lt1"/>
              </a:solidFill>
              <a:latin typeface="Roboto Medium"/>
              <a:ea typeface="Roboto Medium"/>
              <a:cs typeface="Roboto Medium"/>
              <a:sym typeface="Roboto Medium"/>
            </a:endParaRPr>
          </a:p>
        </p:txBody>
      </p:sp>
      <p:sp>
        <p:nvSpPr>
          <p:cNvPr id="70" name="Google Shape;70;p14"/>
          <p:cNvSpPr txBox="1"/>
          <p:nvPr/>
        </p:nvSpPr>
        <p:spPr>
          <a:xfrm>
            <a:off x="2036575" y="3101025"/>
            <a:ext cx="1800600" cy="194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600">
                <a:solidFill>
                  <a:schemeClr val="lt1"/>
                </a:solidFill>
                <a:latin typeface="Roboto Medium"/>
                <a:ea typeface="Roboto Medium"/>
                <a:cs typeface="Roboto Medium"/>
                <a:sym typeface="Roboto Medium"/>
              </a:rPr>
              <a:t>Solar 𝝂</a:t>
            </a:r>
            <a:endParaRPr sz="1600">
              <a:solidFill>
                <a:schemeClr val="lt1"/>
              </a:solidFill>
              <a:latin typeface="Roboto Medium"/>
              <a:ea typeface="Roboto Medium"/>
              <a:cs typeface="Roboto Medium"/>
              <a:sym typeface="Roboto Medium"/>
            </a:endParaRPr>
          </a:p>
        </p:txBody>
      </p:sp>
      <p:sp>
        <p:nvSpPr>
          <p:cNvPr id="71" name="Google Shape;71;p14"/>
          <p:cNvSpPr txBox="1"/>
          <p:nvPr/>
        </p:nvSpPr>
        <p:spPr>
          <a:xfrm>
            <a:off x="3837175" y="4039975"/>
            <a:ext cx="1800600" cy="194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600">
                <a:solidFill>
                  <a:schemeClr val="lt1"/>
                </a:solidFill>
                <a:latin typeface="Roboto Medium"/>
                <a:ea typeface="Roboto Medium"/>
                <a:cs typeface="Roboto Medium"/>
                <a:sym typeface="Roboto Medium"/>
              </a:rPr>
              <a:t>DSNB 𝝂</a:t>
            </a:r>
            <a:endParaRPr sz="1600">
              <a:solidFill>
                <a:schemeClr val="lt1"/>
              </a:solidFill>
              <a:latin typeface="Roboto Medium"/>
              <a:ea typeface="Roboto Medium"/>
              <a:cs typeface="Roboto Medium"/>
              <a:sym typeface="Roboto Medium"/>
            </a:endParaRPr>
          </a:p>
        </p:txBody>
      </p:sp>
      <p:sp>
        <p:nvSpPr>
          <p:cNvPr id="72" name="Google Shape;72;p14"/>
          <p:cNvSpPr txBox="1"/>
          <p:nvPr/>
        </p:nvSpPr>
        <p:spPr>
          <a:xfrm>
            <a:off x="4762900" y="3706300"/>
            <a:ext cx="1800600" cy="194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600">
                <a:solidFill>
                  <a:schemeClr val="lt1"/>
                </a:solidFill>
                <a:latin typeface="Roboto Medium"/>
                <a:ea typeface="Roboto Medium"/>
                <a:cs typeface="Roboto Medium"/>
                <a:sym typeface="Roboto Medium"/>
              </a:rPr>
              <a:t>Atmospheric 𝝂</a:t>
            </a:r>
            <a:endParaRPr sz="1600">
              <a:solidFill>
                <a:schemeClr val="lt1"/>
              </a:solidFill>
              <a:latin typeface="Roboto Medium"/>
              <a:ea typeface="Roboto Medium"/>
              <a:cs typeface="Roboto Medium"/>
              <a:sym typeface="Roboto Medium"/>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1" name="Shape 541"/>
        <p:cNvGrpSpPr/>
        <p:nvPr/>
      </p:nvGrpSpPr>
      <p:grpSpPr>
        <a:xfrm>
          <a:off x="0" y="0"/>
          <a:ext cx="0" cy="0"/>
          <a:chOff x="0" y="0"/>
          <a:chExt cx="0" cy="0"/>
        </a:xfrm>
      </p:grpSpPr>
      <p:sp>
        <p:nvSpPr>
          <p:cNvPr id="542" name="Google Shape;542;p3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543" name="Google Shape;543;p32"/>
          <p:cNvPicPr preferRelativeResize="0"/>
          <p:nvPr/>
        </p:nvPicPr>
        <p:blipFill>
          <a:blip r:embed="rId3">
            <a:alphaModFix/>
          </a:blip>
          <a:stretch>
            <a:fillRect/>
          </a:stretch>
        </p:blipFill>
        <p:spPr>
          <a:xfrm>
            <a:off x="-57800" y="323850"/>
            <a:ext cx="5600700" cy="4495800"/>
          </a:xfrm>
          <a:prstGeom prst="rect">
            <a:avLst/>
          </a:prstGeom>
          <a:noFill/>
          <a:ln>
            <a:noFill/>
          </a:ln>
        </p:spPr>
      </p:pic>
      <p:pic>
        <p:nvPicPr>
          <p:cNvPr id="544" name="Google Shape;544;p32"/>
          <p:cNvPicPr preferRelativeResize="0"/>
          <p:nvPr/>
        </p:nvPicPr>
        <p:blipFill>
          <a:blip r:embed="rId4">
            <a:alphaModFix/>
          </a:blip>
          <a:stretch>
            <a:fillRect/>
          </a:stretch>
        </p:blipFill>
        <p:spPr>
          <a:xfrm>
            <a:off x="5358200" y="1183025"/>
            <a:ext cx="3785799" cy="2915575"/>
          </a:xfrm>
          <a:prstGeom prst="rect">
            <a:avLst/>
          </a:prstGeom>
          <a:noFill/>
          <a:ln>
            <a:noFill/>
          </a:ln>
        </p:spPr>
      </p:pic>
      <p:pic>
        <p:nvPicPr>
          <p:cNvPr id="545" name="Google Shape;545;p32"/>
          <p:cNvPicPr preferRelativeResize="0"/>
          <p:nvPr/>
        </p:nvPicPr>
        <p:blipFill rotWithShape="1">
          <a:blip r:embed="rId5">
            <a:alphaModFix/>
          </a:blip>
          <a:srcRect b="0" l="15203" r="0" t="0"/>
          <a:stretch/>
        </p:blipFill>
        <p:spPr>
          <a:xfrm>
            <a:off x="6022625" y="2068375"/>
            <a:ext cx="1926025" cy="214025"/>
          </a:xfrm>
          <a:prstGeom prst="rect">
            <a:avLst/>
          </a:prstGeom>
          <a:noFill/>
          <a:ln>
            <a:noFill/>
          </a:ln>
        </p:spPr>
      </p:pic>
      <p:sp>
        <p:nvSpPr>
          <p:cNvPr id="546" name="Google Shape;546;p32"/>
          <p:cNvSpPr/>
          <p:nvPr/>
        </p:nvSpPr>
        <p:spPr>
          <a:xfrm>
            <a:off x="3646900" y="2808275"/>
            <a:ext cx="279300" cy="323100"/>
          </a:xfrm>
          <a:prstGeom prst="mathMultiply">
            <a:avLst>
              <a:gd fmla="val 23520" name="adj1"/>
            </a:avLst>
          </a:prstGeom>
          <a:solidFill>
            <a:srgbClr val="2F2F2F"/>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547" name="Google Shape;547;p32"/>
          <p:cNvSpPr txBox="1"/>
          <p:nvPr/>
        </p:nvSpPr>
        <p:spPr>
          <a:xfrm>
            <a:off x="802350" y="1537775"/>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Dentler et al. arXiv: </a:t>
            </a:r>
            <a:r>
              <a:rPr lang="en"/>
              <a:t>1803.10661</a:t>
            </a:r>
            <a:endParaRPr/>
          </a:p>
        </p:txBody>
      </p:sp>
      <p:sp>
        <p:nvSpPr>
          <p:cNvPr id="548" name="Google Shape;548;p32"/>
          <p:cNvSpPr txBox="1"/>
          <p:nvPr/>
        </p:nvSpPr>
        <p:spPr>
          <a:xfrm>
            <a:off x="699975" y="859925"/>
            <a:ext cx="1620300" cy="323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rgbClr val="980000"/>
                </a:solidFill>
              </a:rPr>
              <a:t>Preliminary</a:t>
            </a:r>
            <a:endParaRPr sz="1800">
              <a:solidFill>
                <a:srgbClr val="980000"/>
              </a:solidFill>
            </a:endParaRPr>
          </a:p>
        </p:txBody>
      </p:sp>
      <p:sp>
        <p:nvSpPr>
          <p:cNvPr id="549" name="Google Shape;549;p32"/>
          <p:cNvSpPr txBox="1"/>
          <p:nvPr/>
        </p:nvSpPr>
        <p:spPr>
          <a:xfrm>
            <a:off x="5918825" y="2571750"/>
            <a:ext cx="1620300" cy="323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rgbClr val="980000"/>
                </a:solidFill>
              </a:rPr>
              <a:t>Preliminary</a:t>
            </a:r>
            <a:endParaRPr sz="1800">
              <a:solidFill>
                <a:srgbClr val="980000"/>
              </a:solidFill>
            </a:endParaRPr>
          </a:p>
        </p:txBody>
      </p:sp>
      <p:cxnSp>
        <p:nvCxnSpPr>
          <p:cNvPr id="550" name="Google Shape;550;p32"/>
          <p:cNvCxnSpPr/>
          <p:nvPr/>
        </p:nvCxnSpPr>
        <p:spPr>
          <a:xfrm>
            <a:off x="1677900" y="1843575"/>
            <a:ext cx="462300" cy="327600"/>
          </a:xfrm>
          <a:prstGeom prst="straightConnector1">
            <a:avLst/>
          </a:prstGeom>
          <a:noFill/>
          <a:ln cap="flat" cmpd="sng" w="19050">
            <a:solidFill>
              <a:schemeClr val="dk2"/>
            </a:solidFill>
            <a:prstDash val="solid"/>
            <a:round/>
            <a:headEnd len="med" w="med" type="none"/>
            <a:tailEnd len="med" w="med" type="triangle"/>
          </a:ln>
        </p:spPr>
      </p:cxn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4" name="Shape 554"/>
        <p:cNvGrpSpPr/>
        <p:nvPr/>
      </p:nvGrpSpPr>
      <p:grpSpPr>
        <a:xfrm>
          <a:off x="0" y="0"/>
          <a:ext cx="0" cy="0"/>
          <a:chOff x="0" y="0"/>
          <a:chExt cx="0" cy="0"/>
        </a:xfrm>
      </p:grpSpPr>
      <p:sp>
        <p:nvSpPr>
          <p:cNvPr id="555" name="Google Shape;555;p3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grpSp>
        <p:nvGrpSpPr>
          <p:cNvPr id="556" name="Google Shape;556;p33"/>
          <p:cNvGrpSpPr/>
          <p:nvPr/>
        </p:nvGrpSpPr>
        <p:grpSpPr>
          <a:xfrm>
            <a:off x="1433019" y="1481703"/>
            <a:ext cx="2064497" cy="2064497"/>
            <a:chOff x="3664038" y="1663782"/>
            <a:chExt cx="1815900" cy="1815900"/>
          </a:xfrm>
        </p:grpSpPr>
        <p:sp>
          <p:nvSpPr>
            <p:cNvPr id="557" name="Google Shape;557;p33"/>
            <p:cNvSpPr/>
            <p:nvPr/>
          </p:nvSpPr>
          <p:spPr>
            <a:xfrm>
              <a:off x="3664038" y="1663782"/>
              <a:ext cx="1815900" cy="1815900"/>
            </a:xfrm>
            <a:prstGeom prst="ellipse">
              <a:avLst/>
            </a:prstGeom>
            <a:solidFill>
              <a:srgbClr val="1B786F"/>
            </a:solidFill>
            <a:ln>
              <a:noFill/>
            </a:ln>
            <a:effectLst>
              <a:outerShdw blurRad="228600" rotWithShape="0" algn="tl" dir="5400000" dist="50800">
                <a:srgbClr val="000000">
                  <a:alpha val="549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8" name="Google Shape;558;p33"/>
            <p:cNvSpPr txBox="1"/>
            <p:nvPr/>
          </p:nvSpPr>
          <p:spPr>
            <a:xfrm>
              <a:off x="3899988" y="2158482"/>
              <a:ext cx="1344000" cy="8265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lang="en">
                  <a:solidFill>
                    <a:srgbClr val="FFFFFF"/>
                  </a:solidFill>
                  <a:latin typeface="Roboto"/>
                  <a:ea typeface="Roboto"/>
                  <a:cs typeface="Roboto"/>
                  <a:sym typeface="Roboto"/>
                </a:rPr>
                <a:t>Lorem ipsum congue</a:t>
              </a:r>
              <a:endParaRPr b="1">
                <a:solidFill>
                  <a:srgbClr val="FFFFFF"/>
                </a:solidFill>
                <a:latin typeface="Roboto"/>
                <a:ea typeface="Roboto"/>
                <a:cs typeface="Roboto"/>
                <a:sym typeface="Roboto"/>
              </a:endParaRPr>
            </a:p>
          </p:txBody>
        </p:sp>
      </p:grpSp>
      <p:grpSp>
        <p:nvGrpSpPr>
          <p:cNvPr id="559" name="Google Shape;559;p33"/>
          <p:cNvGrpSpPr/>
          <p:nvPr/>
        </p:nvGrpSpPr>
        <p:grpSpPr>
          <a:xfrm>
            <a:off x="1862773" y="97018"/>
            <a:ext cx="1214891" cy="1214891"/>
            <a:chOff x="2859873" y="853971"/>
            <a:chExt cx="1068600" cy="1068600"/>
          </a:xfrm>
        </p:grpSpPr>
        <p:sp>
          <p:nvSpPr>
            <p:cNvPr id="560" name="Google Shape;560;p33"/>
            <p:cNvSpPr/>
            <p:nvPr/>
          </p:nvSpPr>
          <p:spPr>
            <a:xfrm>
              <a:off x="2859873" y="853971"/>
              <a:ext cx="1068600" cy="1068600"/>
            </a:xfrm>
            <a:prstGeom prst="ellipse">
              <a:avLst/>
            </a:prstGeom>
            <a:solidFill>
              <a:srgbClr val="155B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1" name="Google Shape;561;p33"/>
            <p:cNvSpPr txBox="1"/>
            <p:nvPr/>
          </p:nvSpPr>
          <p:spPr>
            <a:xfrm>
              <a:off x="3012800" y="1022197"/>
              <a:ext cx="762600" cy="7323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800">
                  <a:solidFill>
                    <a:srgbClr val="FFFFFF"/>
                  </a:solidFill>
                  <a:latin typeface="Roboto"/>
                  <a:ea typeface="Roboto"/>
                  <a:cs typeface="Roboto"/>
                  <a:sym typeface="Roboto"/>
                </a:rPr>
                <a:t>Lorem ipsum </a:t>
              </a:r>
              <a:endParaRPr sz="800">
                <a:solidFill>
                  <a:srgbClr val="FFFFFF"/>
                </a:solidFill>
                <a:latin typeface="Roboto"/>
                <a:ea typeface="Roboto"/>
                <a:cs typeface="Roboto"/>
                <a:sym typeface="Roboto"/>
              </a:endParaRPr>
            </a:p>
          </p:txBody>
        </p:sp>
      </p:grpSp>
      <p:grpSp>
        <p:nvGrpSpPr>
          <p:cNvPr id="562" name="Google Shape;562;p33"/>
          <p:cNvGrpSpPr/>
          <p:nvPr/>
        </p:nvGrpSpPr>
        <p:grpSpPr>
          <a:xfrm>
            <a:off x="567213" y="615897"/>
            <a:ext cx="3796109" cy="3796109"/>
            <a:chOff x="2902488" y="902232"/>
            <a:chExt cx="3339000" cy="3339000"/>
          </a:xfrm>
        </p:grpSpPr>
        <p:sp>
          <p:nvSpPr>
            <p:cNvPr id="563" name="Google Shape;563;p33"/>
            <p:cNvSpPr/>
            <p:nvPr/>
          </p:nvSpPr>
          <p:spPr>
            <a:xfrm rot="-5400000">
              <a:off x="2902488" y="902232"/>
              <a:ext cx="3339000" cy="3339000"/>
            </a:xfrm>
            <a:prstGeom prst="ellipse">
              <a:avLst/>
            </a:prstGeom>
            <a:noFill/>
            <a:ln cap="flat" cmpd="sng" w="19050">
              <a:solidFill>
                <a:srgbClr val="134F5C"/>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4" name="Google Shape;564;p33"/>
            <p:cNvSpPr/>
            <p:nvPr/>
          </p:nvSpPr>
          <p:spPr>
            <a:xfrm>
              <a:off x="3123738" y="1123632"/>
              <a:ext cx="2896500" cy="2896200"/>
            </a:xfrm>
            <a:prstGeom prst="pie">
              <a:avLst>
                <a:gd fmla="val 21577108" name="adj1"/>
                <a:gd fmla="val 16214886" name="adj2"/>
              </a:avLst>
            </a:prstGeom>
            <a:solidFill>
              <a:srgbClr val="A2C4C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65" name="Google Shape;565;p33"/>
          <p:cNvGrpSpPr/>
          <p:nvPr/>
        </p:nvGrpSpPr>
        <p:grpSpPr>
          <a:xfrm>
            <a:off x="1851657" y="3720925"/>
            <a:ext cx="1214891" cy="1214891"/>
            <a:chOff x="5214448" y="3234278"/>
            <a:chExt cx="1068600" cy="1068600"/>
          </a:xfrm>
        </p:grpSpPr>
        <p:sp>
          <p:nvSpPr>
            <p:cNvPr id="566" name="Google Shape;566;p33"/>
            <p:cNvSpPr/>
            <p:nvPr/>
          </p:nvSpPr>
          <p:spPr>
            <a:xfrm>
              <a:off x="5214448" y="3234278"/>
              <a:ext cx="1068600" cy="1068600"/>
            </a:xfrm>
            <a:prstGeom prst="ellipse">
              <a:avLst/>
            </a:prstGeom>
            <a:solidFill>
              <a:srgbClr val="155B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7" name="Google Shape;567;p33"/>
            <p:cNvSpPr txBox="1"/>
            <p:nvPr/>
          </p:nvSpPr>
          <p:spPr>
            <a:xfrm>
              <a:off x="5367375" y="3402503"/>
              <a:ext cx="762600" cy="7323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800">
                  <a:solidFill>
                    <a:srgbClr val="FFFFFF"/>
                  </a:solidFill>
                  <a:latin typeface="Roboto"/>
                  <a:ea typeface="Roboto"/>
                  <a:cs typeface="Roboto"/>
                  <a:sym typeface="Roboto"/>
                </a:rPr>
                <a:t>Lorem ipsum </a:t>
              </a:r>
              <a:endParaRPr sz="800">
                <a:solidFill>
                  <a:srgbClr val="FFFFFF"/>
                </a:solidFill>
                <a:latin typeface="Roboto"/>
                <a:ea typeface="Roboto"/>
                <a:cs typeface="Roboto"/>
                <a:sym typeface="Roboto"/>
              </a:endParaRPr>
            </a:p>
          </p:txBody>
        </p:sp>
      </p:grpSp>
      <p:grpSp>
        <p:nvGrpSpPr>
          <p:cNvPr id="568" name="Google Shape;568;p33"/>
          <p:cNvGrpSpPr/>
          <p:nvPr/>
        </p:nvGrpSpPr>
        <p:grpSpPr>
          <a:xfrm>
            <a:off x="48196" y="1910608"/>
            <a:ext cx="1214891" cy="1214891"/>
            <a:chOff x="5214448" y="3234278"/>
            <a:chExt cx="1068600" cy="1068600"/>
          </a:xfrm>
        </p:grpSpPr>
        <p:sp>
          <p:nvSpPr>
            <p:cNvPr id="569" name="Google Shape;569;p33"/>
            <p:cNvSpPr/>
            <p:nvPr/>
          </p:nvSpPr>
          <p:spPr>
            <a:xfrm>
              <a:off x="5214448" y="3234278"/>
              <a:ext cx="1068600" cy="1068600"/>
            </a:xfrm>
            <a:prstGeom prst="ellipse">
              <a:avLst/>
            </a:prstGeom>
            <a:solidFill>
              <a:srgbClr val="155B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0" name="Google Shape;570;p33"/>
            <p:cNvSpPr txBox="1"/>
            <p:nvPr/>
          </p:nvSpPr>
          <p:spPr>
            <a:xfrm>
              <a:off x="5367375" y="3402503"/>
              <a:ext cx="762600" cy="7323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800">
                  <a:solidFill>
                    <a:srgbClr val="FFFFFF"/>
                  </a:solidFill>
                  <a:latin typeface="Roboto"/>
                  <a:ea typeface="Roboto"/>
                  <a:cs typeface="Roboto"/>
                  <a:sym typeface="Roboto"/>
                </a:rPr>
                <a:t>Lorem ipsum </a:t>
              </a:r>
              <a:endParaRPr sz="800">
                <a:solidFill>
                  <a:srgbClr val="FFFFFF"/>
                </a:solidFill>
                <a:latin typeface="Roboto"/>
                <a:ea typeface="Roboto"/>
                <a:cs typeface="Roboto"/>
                <a:sym typeface="Roboto"/>
              </a:endParaRPr>
            </a:p>
          </p:txBody>
        </p:sp>
      </p:grpSp>
      <p:grpSp>
        <p:nvGrpSpPr>
          <p:cNvPr id="571" name="Google Shape;571;p33"/>
          <p:cNvGrpSpPr/>
          <p:nvPr/>
        </p:nvGrpSpPr>
        <p:grpSpPr>
          <a:xfrm>
            <a:off x="3669735" y="1910608"/>
            <a:ext cx="1214891" cy="1214891"/>
            <a:chOff x="5214448" y="3234278"/>
            <a:chExt cx="1068600" cy="1068600"/>
          </a:xfrm>
        </p:grpSpPr>
        <p:sp>
          <p:nvSpPr>
            <p:cNvPr id="572" name="Google Shape;572;p33"/>
            <p:cNvSpPr/>
            <p:nvPr/>
          </p:nvSpPr>
          <p:spPr>
            <a:xfrm>
              <a:off x="5214448" y="3234278"/>
              <a:ext cx="1068600" cy="1068600"/>
            </a:xfrm>
            <a:prstGeom prst="ellipse">
              <a:avLst/>
            </a:prstGeom>
            <a:solidFill>
              <a:srgbClr val="155B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3" name="Google Shape;573;p33"/>
            <p:cNvSpPr txBox="1"/>
            <p:nvPr/>
          </p:nvSpPr>
          <p:spPr>
            <a:xfrm>
              <a:off x="5367375" y="3402503"/>
              <a:ext cx="762600" cy="7323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800">
                  <a:solidFill>
                    <a:srgbClr val="FFFFFF"/>
                  </a:solidFill>
                  <a:latin typeface="Roboto"/>
                  <a:ea typeface="Roboto"/>
                  <a:cs typeface="Roboto"/>
                  <a:sym typeface="Roboto"/>
                </a:rPr>
                <a:t>Lorem ipsum </a:t>
              </a:r>
              <a:endParaRPr sz="800">
                <a:solidFill>
                  <a:srgbClr val="FFFFFF"/>
                </a:solidFill>
                <a:latin typeface="Roboto"/>
                <a:ea typeface="Roboto"/>
                <a:cs typeface="Roboto"/>
                <a:sym typeface="Roboto"/>
              </a:endParaRPr>
            </a:p>
          </p:txBody>
        </p:sp>
      </p:grpSp>
      <p:grpSp>
        <p:nvGrpSpPr>
          <p:cNvPr id="574" name="Google Shape;574;p33"/>
          <p:cNvGrpSpPr/>
          <p:nvPr/>
        </p:nvGrpSpPr>
        <p:grpSpPr>
          <a:xfrm>
            <a:off x="1433019" y="1481703"/>
            <a:ext cx="2064497" cy="2064497"/>
            <a:chOff x="3664038" y="1663782"/>
            <a:chExt cx="1815900" cy="1815900"/>
          </a:xfrm>
        </p:grpSpPr>
        <p:sp>
          <p:nvSpPr>
            <p:cNvPr id="575" name="Google Shape;575;p33"/>
            <p:cNvSpPr/>
            <p:nvPr/>
          </p:nvSpPr>
          <p:spPr>
            <a:xfrm>
              <a:off x="3664038" y="1663782"/>
              <a:ext cx="1815900" cy="1815900"/>
            </a:xfrm>
            <a:prstGeom prst="ellipse">
              <a:avLst/>
            </a:prstGeom>
            <a:solidFill>
              <a:srgbClr val="45818E"/>
            </a:solidFill>
            <a:ln>
              <a:noFill/>
            </a:ln>
            <a:effectLst>
              <a:outerShdw blurRad="228600" rotWithShape="0" algn="tl" dir="5400000" dist="50800">
                <a:srgbClr val="000000">
                  <a:alpha val="549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6" name="Google Shape;576;p33"/>
            <p:cNvSpPr txBox="1"/>
            <p:nvPr/>
          </p:nvSpPr>
          <p:spPr>
            <a:xfrm>
              <a:off x="3899988" y="2158482"/>
              <a:ext cx="1344000" cy="826500"/>
            </a:xfrm>
            <a:prstGeom prst="rect">
              <a:avLst/>
            </a:prstGeom>
            <a:solidFill>
              <a:srgbClr val="45818E"/>
            </a:solid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lang="en" sz="1300">
                  <a:solidFill>
                    <a:srgbClr val="FFFFFF"/>
                  </a:solidFill>
                  <a:latin typeface="Roboto"/>
                  <a:ea typeface="Roboto"/>
                  <a:cs typeface="Roboto"/>
                  <a:sym typeface="Roboto"/>
                </a:rPr>
                <a:t>PROPAGATION + DETECTION</a:t>
              </a:r>
              <a:endParaRPr b="1" sz="1300">
                <a:solidFill>
                  <a:srgbClr val="FFFFFF"/>
                </a:solidFill>
                <a:latin typeface="Roboto"/>
                <a:ea typeface="Roboto"/>
                <a:cs typeface="Roboto"/>
                <a:sym typeface="Roboto"/>
              </a:endParaRPr>
            </a:p>
          </p:txBody>
        </p:sp>
      </p:grpSp>
      <p:grpSp>
        <p:nvGrpSpPr>
          <p:cNvPr id="577" name="Google Shape;577;p33"/>
          <p:cNvGrpSpPr/>
          <p:nvPr/>
        </p:nvGrpSpPr>
        <p:grpSpPr>
          <a:xfrm>
            <a:off x="1862773" y="97018"/>
            <a:ext cx="1214891" cy="1214891"/>
            <a:chOff x="2859873" y="853971"/>
            <a:chExt cx="1068600" cy="1068600"/>
          </a:xfrm>
        </p:grpSpPr>
        <p:sp>
          <p:nvSpPr>
            <p:cNvPr id="578" name="Google Shape;578;p33"/>
            <p:cNvSpPr/>
            <p:nvPr/>
          </p:nvSpPr>
          <p:spPr>
            <a:xfrm>
              <a:off x="2859873" y="853971"/>
              <a:ext cx="1068600" cy="1068600"/>
            </a:xfrm>
            <a:prstGeom prst="ellipse">
              <a:avLst/>
            </a:prstGeom>
            <a:solidFill>
              <a:srgbClr val="134F5C"/>
            </a:solidFill>
            <a:ln cap="flat" cmpd="sng" w="9525">
              <a:solidFill>
                <a:srgbClr val="D0E0E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9" name="Google Shape;579;p33"/>
            <p:cNvSpPr txBox="1"/>
            <p:nvPr/>
          </p:nvSpPr>
          <p:spPr>
            <a:xfrm>
              <a:off x="3012800" y="1022197"/>
              <a:ext cx="762600" cy="732300"/>
            </a:xfrm>
            <a:prstGeom prst="rect">
              <a:avLst/>
            </a:prstGeom>
            <a:solidFill>
              <a:srgbClr val="134F5C"/>
            </a:solid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900">
                  <a:solidFill>
                    <a:srgbClr val="FFFFFF"/>
                  </a:solidFill>
                  <a:latin typeface="Roboto"/>
                  <a:ea typeface="Roboto"/>
                  <a:cs typeface="Roboto"/>
                  <a:sym typeface="Roboto"/>
                </a:rPr>
                <a:t>SOLAR NEUTRINOS</a:t>
              </a:r>
              <a:endParaRPr sz="1000">
                <a:solidFill>
                  <a:srgbClr val="FFFFFF"/>
                </a:solidFill>
                <a:latin typeface="Roboto"/>
                <a:ea typeface="Roboto"/>
                <a:cs typeface="Roboto"/>
                <a:sym typeface="Roboto"/>
              </a:endParaRPr>
            </a:p>
          </p:txBody>
        </p:sp>
      </p:grpSp>
      <p:grpSp>
        <p:nvGrpSpPr>
          <p:cNvPr id="580" name="Google Shape;580;p33"/>
          <p:cNvGrpSpPr/>
          <p:nvPr/>
        </p:nvGrpSpPr>
        <p:grpSpPr>
          <a:xfrm>
            <a:off x="1851657" y="3720925"/>
            <a:ext cx="1214891" cy="1214891"/>
            <a:chOff x="5214448" y="3234278"/>
            <a:chExt cx="1068600" cy="1068600"/>
          </a:xfrm>
        </p:grpSpPr>
        <p:sp>
          <p:nvSpPr>
            <p:cNvPr id="581" name="Google Shape;581;p33"/>
            <p:cNvSpPr/>
            <p:nvPr/>
          </p:nvSpPr>
          <p:spPr>
            <a:xfrm>
              <a:off x="5214448" y="3234278"/>
              <a:ext cx="1068600" cy="1068600"/>
            </a:xfrm>
            <a:prstGeom prst="ellipse">
              <a:avLst/>
            </a:prstGeom>
            <a:solidFill>
              <a:srgbClr val="134F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2" name="Google Shape;582;p33"/>
            <p:cNvSpPr txBox="1"/>
            <p:nvPr/>
          </p:nvSpPr>
          <p:spPr>
            <a:xfrm>
              <a:off x="5367375" y="3402503"/>
              <a:ext cx="762600" cy="732300"/>
            </a:xfrm>
            <a:prstGeom prst="rect">
              <a:avLst/>
            </a:prstGeom>
            <a:solidFill>
              <a:srgbClr val="134F5C"/>
            </a:solid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900">
                  <a:solidFill>
                    <a:srgbClr val="FFFFFF"/>
                  </a:solidFill>
                  <a:latin typeface="Roboto"/>
                  <a:ea typeface="Roboto"/>
                  <a:cs typeface="Roboto"/>
                  <a:sym typeface="Roboto"/>
                </a:rPr>
                <a:t>DARK MATTER DETECTORS</a:t>
              </a:r>
              <a:r>
                <a:rPr lang="en" sz="800">
                  <a:solidFill>
                    <a:srgbClr val="FFFFFF"/>
                  </a:solidFill>
                  <a:latin typeface="Roboto"/>
                  <a:ea typeface="Roboto"/>
                  <a:cs typeface="Roboto"/>
                  <a:sym typeface="Roboto"/>
                </a:rPr>
                <a:t> </a:t>
              </a:r>
              <a:endParaRPr sz="800">
                <a:solidFill>
                  <a:srgbClr val="FFFFFF"/>
                </a:solidFill>
                <a:latin typeface="Roboto"/>
                <a:ea typeface="Roboto"/>
                <a:cs typeface="Roboto"/>
                <a:sym typeface="Roboto"/>
              </a:endParaRPr>
            </a:p>
          </p:txBody>
        </p:sp>
      </p:grpSp>
      <p:grpSp>
        <p:nvGrpSpPr>
          <p:cNvPr id="583" name="Google Shape;583;p33"/>
          <p:cNvGrpSpPr/>
          <p:nvPr/>
        </p:nvGrpSpPr>
        <p:grpSpPr>
          <a:xfrm>
            <a:off x="48196" y="1910608"/>
            <a:ext cx="1214891" cy="1214891"/>
            <a:chOff x="5214448" y="3234278"/>
            <a:chExt cx="1068600" cy="1068600"/>
          </a:xfrm>
        </p:grpSpPr>
        <p:sp>
          <p:nvSpPr>
            <p:cNvPr id="584" name="Google Shape;584;p33"/>
            <p:cNvSpPr/>
            <p:nvPr/>
          </p:nvSpPr>
          <p:spPr>
            <a:xfrm>
              <a:off x="5214448" y="3234278"/>
              <a:ext cx="1068600" cy="1068600"/>
            </a:xfrm>
            <a:prstGeom prst="ellipse">
              <a:avLst/>
            </a:prstGeom>
            <a:solidFill>
              <a:srgbClr val="134F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5" name="Google Shape;585;p33"/>
            <p:cNvSpPr txBox="1"/>
            <p:nvPr/>
          </p:nvSpPr>
          <p:spPr>
            <a:xfrm>
              <a:off x="5367375" y="3402503"/>
              <a:ext cx="762600" cy="732300"/>
            </a:xfrm>
            <a:prstGeom prst="rect">
              <a:avLst/>
            </a:prstGeom>
            <a:solidFill>
              <a:srgbClr val="134F5C"/>
            </a:solid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900">
                  <a:solidFill>
                    <a:srgbClr val="FFFFFF"/>
                  </a:solidFill>
                  <a:latin typeface="Roboto"/>
                  <a:ea typeface="Roboto"/>
                  <a:cs typeface="Roboto"/>
                  <a:sym typeface="Roboto"/>
                </a:rPr>
                <a:t>S</a:t>
              </a:r>
              <a:r>
                <a:rPr lang="en" sz="900">
                  <a:solidFill>
                    <a:srgbClr val="FFFFFF"/>
                  </a:solidFill>
                  <a:latin typeface="Roboto"/>
                  <a:ea typeface="Roboto"/>
                  <a:cs typeface="Roboto"/>
                  <a:sym typeface="Roboto"/>
                </a:rPr>
                <a:t>M</a:t>
              </a:r>
              <a:endParaRPr sz="900">
                <a:solidFill>
                  <a:srgbClr val="FFFFFF"/>
                </a:solidFill>
                <a:latin typeface="Roboto"/>
                <a:ea typeface="Roboto"/>
                <a:cs typeface="Roboto"/>
                <a:sym typeface="Roboto"/>
              </a:endParaRPr>
            </a:p>
          </p:txBody>
        </p:sp>
      </p:grpSp>
      <p:grpSp>
        <p:nvGrpSpPr>
          <p:cNvPr id="586" name="Google Shape;586;p33"/>
          <p:cNvGrpSpPr/>
          <p:nvPr/>
        </p:nvGrpSpPr>
        <p:grpSpPr>
          <a:xfrm>
            <a:off x="3669735" y="1910608"/>
            <a:ext cx="1214891" cy="1214891"/>
            <a:chOff x="5214448" y="3234278"/>
            <a:chExt cx="1068600" cy="1068600"/>
          </a:xfrm>
        </p:grpSpPr>
        <p:sp>
          <p:nvSpPr>
            <p:cNvPr id="587" name="Google Shape;587;p33"/>
            <p:cNvSpPr/>
            <p:nvPr/>
          </p:nvSpPr>
          <p:spPr>
            <a:xfrm>
              <a:off x="5214448" y="3234278"/>
              <a:ext cx="1068600" cy="1068600"/>
            </a:xfrm>
            <a:prstGeom prst="ellipse">
              <a:avLst/>
            </a:prstGeom>
            <a:solidFill>
              <a:srgbClr val="134F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8" name="Google Shape;588;p33"/>
            <p:cNvSpPr txBox="1"/>
            <p:nvPr/>
          </p:nvSpPr>
          <p:spPr>
            <a:xfrm>
              <a:off x="5367375" y="3402503"/>
              <a:ext cx="762600" cy="732300"/>
            </a:xfrm>
            <a:prstGeom prst="rect">
              <a:avLst/>
            </a:prstGeom>
            <a:solidFill>
              <a:srgbClr val="134F5C"/>
            </a:solid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900">
                  <a:solidFill>
                    <a:srgbClr val="FFFFFF"/>
                  </a:solidFill>
                  <a:latin typeface="Roboto"/>
                  <a:ea typeface="Roboto"/>
                  <a:cs typeface="Roboto"/>
                  <a:sym typeface="Roboto"/>
                </a:rPr>
                <a:t>BSM</a:t>
              </a:r>
              <a:endParaRPr sz="900">
                <a:solidFill>
                  <a:srgbClr val="FFFFFF"/>
                </a:solidFill>
                <a:latin typeface="Roboto"/>
                <a:ea typeface="Roboto"/>
                <a:cs typeface="Roboto"/>
                <a:sym typeface="Roboto"/>
              </a:endParaRPr>
            </a:p>
          </p:txBody>
        </p:sp>
      </p:grpSp>
      <p:cxnSp>
        <p:nvCxnSpPr>
          <p:cNvPr id="589" name="Google Shape;589;p33"/>
          <p:cNvCxnSpPr>
            <a:stCxn id="579" idx="2"/>
            <a:endCxn id="576" idx="0"/>
          </p:cNvCxnSpPr>
          <p:nvPr/>
        </p:nvCxnSpPr>
        <p:spPr>
          <a:xfrm flipH="1">
            <a:off x="2465336" y="1120825"/>
            <a:ext cx="4800" cy="923400"/>
          </a:xfrm>
          <a:prstGeom prst="straightConnector1">
            <a:avLst/>
          </a:prstGeom>
          <a:noFill/>
          <a:ln cap="flat" cmpd="sng" w="28575">
            <a:solidFill>
              <a:schemeClr val="dk1"/>
            </a:solidFill>
            <a:prstDash val="solid"/>
            <a:round/>
            <a:headEnd len="med" w="med" type="none"/>
            <a:tailEnd len="med" w="med" type="triangle"/>
          </a:ln>
        </p:spPr>
      </p:cxnSp>
      <p:cxnSp>
        <p:nvCxnSpPr>
          <p:cNvPr id="590" name="Google Shape;590;p33"/>
          <p:cNvCxnSpPr>
            <a:stCxn id="576" idx="2"/>
            <a:endCxn id="582" idx="0"/>
          </p:cNvCxnSpPr>
          <p:nvPr/>
        </p:nvCxnSpPr>
        <p:spPr>
          <a:xfrm flipH="1">
            <a:off x="2458967" y="2983775"/>
            <a:ext cx="6300" cy="928500"/>
          </a:xfrm>
          <a:prstGeom prst="straightConnector1">
            <a:avLst/>
          </a:prstGeom>
          <a:noFill/>
          <a:ln cap="flat" cmpd="sng" w="28575">
            <a:solidFill>
              <a:schemeClr val="dk1"/>
            </a:solidFill>
            <a:prstDash val="solid"/>
            <a:round/>
            <a:headEnd len="med" w="med" type="none"/>
            <a:tailEnd len="med" w="med" type="triangle"/>
          </a:ln>
        </p:spPr>
      </p:cxnSp>
      <p:cxnSp>
        <p:nvCxnSpPr>
          <p:cNvPr id="591" name="Google Shape;591;p33"/>
          <p:cNvCxnSpPr>
            <a:stCxn id="575" idx="7"/>
            <a:endCxn id="592" idx="2"/>
          </p:cNvCxnSpPr>
          <p:nvPr/>
        </p:nvCxnSpPr>
        <p:spPr>
          <a:xfrm rot="-5400000">
            <a:off x="3317127" y="867391"/>
            <a:ext cx="794700" cy="1038600"/>
          </a:xfrm>
          <a:prstGeom prst="bentConnector2">
            <a:avLst/>
          </a:prstGeom>
          <a:noFill/>
          <a:ln cap="flat" cmpd="sng" w="28575">
            <a:solidFill>
              <a:srgbClr val="FFFFFF"/>
            </a:solidFill>
            <a:prstDash val="solid"/>
            <a:round/>
            <a:headEnd len="med" w="med" type="none"/>
            <a:tailEnd len="med" w="med" type="none"/>
          </a:ln>
        </p:spPr>
      </p:cxnSp>
      <p:grpSp>
        <p:nvGrpSpPr>
          <p:cNvPr id="593" name="Google Shape;593;p33"/>
          <p:cNvGrpSpPr/>
          <p:nvPr/>
        </p:nvGrpSpPr>
        <p:grpSpPr>
          <a:xfrm>
            <a:off x="5172752" y="313240"/>
            <a:ext cx="1322273" cy="1352308"/>
            <a:chOff x="4303290" y="1676962"/>
            <a:chExt cx="1854000" cy="1854000"/>
          </a:xfrm>
        </p:grpSpPr>
        <p:sp>
          <p:nvSpPr>
            <p:cNvPr id="594" name="Google Shape;594;p33"/>
            <p:cNvSpPr/>
            <p:nvPr/>
          </p:nvSpPr>
          <p:spPr>
            <a:xfrm>
              <a:off x="4303290" y="1676962"/>
              <a:ext cx="1854000" cy="1854000"/>
            </a:xfrm>
            <a:prstGeom prst="ellipse">
              <a:avLst/>
            </a:prstGeom>
            <a:solidFill>
              <a:srgbClr val="414141"/>
            </a:solidFill>
            <a:ln cap="flat" cmpd="sng" w="28575">
              <a:solidFill>
                <a:srgbClr val="A2C4C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5" name="Google Shape;595;p33"/>
            <p:cNvSpPr txBox="1"/>
            <p:nvPr/>
          </p:nvSpPr>
          <p:spPr>
            <a:xfrm>
              <a:off x="4775251" y="2343240"/>
              <a:ext cx="1075200" cy="521400"/>
            </a:xfrm>
            <a:prstGeom prst="rect">
              <a:avLst/>
            </a:prstGeom>
            <a:solidFill>
              <a:srgbClr val="414141"/>
            </a:solid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1100">
                  <a:solidFill>
                    <a:srgbClr val="FFFFFF"/>
                  </a:solidFill>
                  <a:latin typeface="Roboto"/>
                  <a:ea typeface="Roboto"/>
                  <a:cs typeface="Roboto"/>
                  <a:sym typeface="Roboto"/>
                </a:rPr>
                <a:t>EvES</a:t>
              </a:r>
              <a:endParaRPr sz="1100">
                <a:solidFill>
                  <a:srgbClr val="FFFFFF"/>
                </a:solidFill>
                <a:latin typeface="Roboto"/>
                <a:ea typeface="Roboto"/>
                <a:cs typeface="Roboto"/>
                <a:sym typeface="Roboto"/>
              </a:endParaRPr>
            </a:p>
          </p:txBody>
        </p:sp>
      </p:grpSp>
      <p:grpSp>
        <p:nvGrpSpPr>
          <p:cNvPr id="596" name="Google Shape;596;p33"/>
          <p:cNvGrpSpPr/>
          <p:nvPr/>
        </p:nvGrpSpPr>
        <p:grpSpPr>
          <a:xfrm>
            <a:off x="4233769" y="313240"/>
            <a:ext cx="1322273" cy="1352308"/>
            <a:chOff x="2986712" y="1676962"/>
            <a:chExt cx="1854000" cy="1854000"/>
          </a:xfrm>
        </p:grpSpPr>
        <p:sp>
          <p:nvSpPr>
            <p:cNvPr id="592" name="Google Shape;592;p33"/>
            <p:cNvSpPr/>
            <p:nvPr/>
          </p:nvSpPr>
          <p:spPr>
            <a:xfrm>
              <a:off x="2986712" y="1676962"/>
              <a:ext cx="1854000" cy="1854000"/>
            </a:xfrm>
            <a:prstGeom prst="ellipse">
              <a:avLst/>
            </a:prstGeom>
            <a:solidFill>
              <a:srgbClr val="505050"/>
            </a:solidFill>
            <a:ln cap="flat" cmpd="sng" w="28575">
              <a:solidFill>
                <a:srgbClr val="A2C4C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7" name="Google Shape;597;p33"/>
            <p:cNvSpPr txBox="1"/>
            <p:nvPr/>
          </p:nvSpPr>
          <p:spPr>
            <a:xfrm>
              <a:off x="3376088" y="2343240"/>
              <a:ext cx="1075200" cy="521400"/>
            </a:xfrm>
            <a:prstGeom prst="rect">
              <a:avLst/>
            </a:prstGeom>
            <a:solidFill>
              <a:srgbClr val="505050"/>
            </a:solid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1100">
                  <a:solidFill>
                    <a:srgbClr val="FFFFFF"/>
                  </a:solidFill>
                  <a:latin typeface="Roboto"/>
                  <a:ea typeface="Roboto"/>
                  <a:cs typeface="Roboto"/>
                  <a:sym typeface="Roboto"/>
                </a:rPr>
                <a:t>CEvNS</a:t>
              </a:r>
              <a:endParaRPr sz="1100">
                <a:solidFill>
                  <a:srgbClr val="FFFFFF"/>
                </a:solidFill>
                <a:latin typeface="Roboto"/>
                <a:ea typeface="Roboto"/>
                <a:cs typeface="Roboto"/>
                <a:sym typeface="Roboto"/>
              </a:endParaRPr>
            </a:p>
          </p:txBody>
        </p:sp>
      </p:grpSp>
      <p:cxnSp>
        <p:nvCxnSpPr>
          <p:cNvPr id="598" name="Google Shape;598;p33"/>
          <p:cNvCxnSpPr>
            <a:stCxn id="581" idx="6"/>
            <a:endCxn id="599" idx="2"/>
          </p:cNvCxnSpPr>
          <p:nvPr/>
        </p:nvCxnSpPr>
        <p:spPr>
          <a:xfrm flipH="1" rot="10800000">
            <a:off x="3066548" y="2975970"/>
            <a:ext cx="2997600" cy="1352400"/>
          </a:xfrm>
          <a:prstGeom prst="bentConnector3">
            <a:avLst>
              <a:gd fmla="val 65095" name="adj1"/>
            </a:avLst>
          </a:prstGeom>
          <a:noFill/>
          <a:ln cap="flat" cmpd="sng" w="28575">
            <a:solidFill>
              <a:schemeClr val="dk1"/>
            </a:solidFill>
            <a:prstDash val="solid"/>
            <a:round/>
            <a:headEnd len="med" w="med" type="none"/>
            <a:tailEnd len="med" w="med" type="none"/>
          </a:ln>
        </p:spPr>
      </p:cxnSp>
      <p:grpSp>
        <p:nvGrpSpPr>
          <p:cNvPr id="600" name="Google Shape;600;p33"/>
          <p:cNvGrpSpPr/>
          <p:nvPr/>
        </p:nvGrpSpPr>
        <p:grpSpPr>
          <a:xfrm>
            <a:off x="6613310" y="3061042"/>
            <a:ext cx="1575344" cy="1575344"/>
            <a:chOff x="4303290" y="2158374"/>
            <a:chExt cx="1854000" cy="1854000"/>
          </a:xfrm>
        </p:grpSpPr>
        <p:sp>
          <p:nvSpPr>
            <p:cNvPr id="601" name="Google Shape;601;p33"/>
            <p:cNvSpPr/>
            <p:nvPr/>
          </p:nvSpPr>
          <p:spPr>
            <a:xfrm>
              <a:off x="4303290" y="2158374"/>
              <a:ext cx="1854000" cy="1854000"/>
            </a:xfrm>
            <a:prstGeom prst="ellipse">
              <a:avLst/>
            </a:prstGeom>
            <a:solidFill>
              <a:srgbClr val="B45F06"/>
            </a:solidFill>
            <a:ln cap="flat" cmpd="sng" w="28575">
              <a:solidFill>
                <a:srgbClr val="D4E0D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2" name="Google Shape;602;p33"/>
            <p:cNvSpPr txBox="1"/>
            <p:nvPr/>
          </p:nvSpPr>
          <p:spPr>
            <a:xfrm>
              <a:off x="4840703" y="2932716"/>
              <a:ext cx="1194300" cy="521400"/>
            </a:xfrm>
            <a:prstGeom prst="rect">
              <a:avLst/>
            </a:prstGeom>
            <a:solidFill>
              <a:srgbClr val="B45F06"/>
            </a:solid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 sz="1000">
                  <a:solidFill>
                    <a:srgbClr val="FFFFFF"/>
                  </a:solidFill>
                  <a:latin typeface="Roboto"/>
                  <a:ea typeface="Roboto"/>
                  <a:cs typeface="Roboto"/>
                  <a:sym typeface="Roboto"/>
                </a:rPr>
                <a:t>DIRECTIONAL DETECTORS</a:t>
              </a:r>
              <a:endParaRPr sz="1000">
                <a:solidFill>
                  <a:srgbClr val="FFFFFF"/>
                </a:solidFill>
                <a:latin typeface="Roboto"/>
                <a:ea typeface="Roboto"/>
                <a:cs typeface="Roboto"/>
                <a:sym typeface="Roboto"/>
              </a:endParaRPr>
            </a:p>
          </p:txBody>
        </p:sp>
      </p:grpSp>
      <p:grpSp>
        <p:nvGrpSpPr>
          <p:cNvPr id="603" name="Google Shape;603;p33"/>
          <p:cNvGrpSpPr/>
          <p:nvPr/>
        </p:nvGrpSpPr>
        <p:grpSpPr>
          <a:xfrm>
            <a:off x="5494614" y="3061042"/>
            <a:ext cx="1575344" cy="1575344"/>
            <a:chOff x="2986712" y="2158374"/>
            <a:chExt cx="1854000" cy="1854000"/>
          </a:xfrm>
        </p:grpSpPr>
        <p:sp>
          <p:nvSpPr>
            <p:cNvPr id="604" name="Google Shape;604;p33"/>
            <p:cNvSpPr/>
            <p:nvPr/>
          </p:nvSpPr>
          <p:spPr>
            <a:xfrm>
              <a:off x="2986712" y="2158374"/>
              <a:ext cx="1854000" cy="1854000"/>
            </a:xfrm>
            <a:prstGeom prst="ellipse">
              <a:avLst/>
            </a:prstGeom>
            <a:solidFill>
              <a:srgbClr val="414141"/>
            </a:solidFill>
            <a:ln cap="flat" cmpd="sng" w="28575">
              <a:solidFill>
                <a:srgbClr val="D4E0D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5" name="Google Shape;605;p33"/>
            <p:cNvSpPr txBox="1"/>
            <p:nvPr/>
          </p:nvSpPr>
          <p:spPr>
            <a:xfrm>
              <a:off x="3376111" y="2985133"/>
              <a:ext cx="1075200" cy="521400"/>
            </a:xfrm>
            <a:prstGeom prst="rect">
              <a:avLst/>
            </a:prstGeom>
            <a:solidFill>
              <a:srgbClr val="414141"/>
            </a:solid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 sz="1000">
                  <a:solidFill>
                    <a:srgbClr val="FFFFFF"/>
                  </a:solidFill>
                  <a:latin typeface="Roboto"/>
                  <a:ea typeface="Roboto"/>
                  <a:cs typeface="Roboto"/>
                  <a:sym typeface="Roboto"/>
                </a:rPr>
                <a:t>FUTURE MULTI TONNE SCALE DETECTORS</a:t>
              </a:r>
              <a:r>
                <a:rPr lang="en" sz="1100">
                  <a:solidFill>
                    <a:srgbClr val="FFFFFF"/>
                  </a:solidFill>
                  <a:latin typeface="Roboto"/>
                  <a:ea typeface="Roboto"/>
                  <a:cs typeface="Roboto"/>
                  <a:sym typeface="Roboto"/>
                </a:rPr>
                <a:t> </a:t>
              </a:r>
              <a:endParaRPr sz="1100">
                <a:solidFill>
                  <a:srgbClr val="FFFFFF"/>
                </a:solidFill>
                <a:latin typeface="Roboto"/>
                <a:ea typeface="Roboto"/>
                <a:cs typeface="Roboto"/>
                <a:sym typeface="Roboto"/>
              </a:endParaRPr>
            </a:p>
          </p:txBody>
        </p:sp>
      </p:grpSp>
      <p:grpSp>
        <p:nvGrpSpPr>
          <p:cNvPr id="606" name="Google Shape;606;p33"/>
          <p:cNvGrpSpPr/>
          <p:nvPr/>
        </p:nvGrpSpPr>
        <p:grpSpPr>
          <a:xfrm>
            <a:off x="6064025" y="2188200"/>
            <a:ext cx="1575344" cy="1575344"/>
            <a:chOff x="3656844" y="1131139"/>
            <a:chExt cx="1854000" cy="1854000"/>
          </a:xfrm>
        </p:grpSpPr>
        <p:sp>
          <p:nvSpPr>
            <p:cNvPr id="599" name="Google Shape;599;p33"/>
            <p:cNvSpPr/>
            <p:nvPr/>
          </p:nvSpPr>
          <p:spPr>
            <a:xfrm>
              <a:off x="3656844" y="1131139"/>
              <a:ext cx="1854000" cy="1854000"/>
            </a:xfrm>
            <a:prstGeom prst="ellipse">
              <a:avLst/>
            </a:prstGeom>
            <a:solidFill>
              <a:srgbClr val="42575B"/>
            </a:solidFill>
            <a:ln cap="flat" cmpd="sng" w="28575">
              <a:solidFill>
                <a:srgbClr val="D4E0D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7" name="Google Shape;607;p33"/>
            <p:cNvSpPr txBox="1"/>
            <p:nvPr/>
          </p:nvSpPr>
          <p:spPr>
            <a:xfrm>
              <a:off x="3938537" y="1797442"/>
              <a:ext cx="1290600" cy="521400"/>
            </a:xfrm>
            <a:prstGeom prst="rect">
              <a:avLst/>
            </a:prstGeom>
            <a:solidFill>
              <a:srgbClr val="42575B"/>
            </a:solid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 sz="1100">
                  <a:solidFill>
                    <a:srgbClr val="FFFFFF"/>
                  </a:solidFill>
                  <a:latin typeface="Roboto"/>
                  <a:ea typeface="Roboto"/>
                  <a:cs typeface="Roboto"/>
                  <a:sym typeface="Roboto"/>
                </a:rPr>
                <a:t>CURRENT DM DETECTORS</a:t>
              </a:r>
              <a:endParaRPr sz="1100">
                <a:solidFill>
                  <a:srgbClr val="FFFFFF"/>
                </a:solidFill>
                <a:latin typeface="Roboto"/>
                <a:ea typeface="Roboto"/>
                <a:cs typeface="Roboto"/>
                <a:sym typeface="Roboto"/>
              </a:endParaRPr>
            </a:p>
            <a:p>
              <a:pPr indent="0" lvl="0" marL="0" rtl="0" algn="l">
                <a:lnSpc>
                  <a:spcPct val="115000"/>
                </a:lnSpc>
                <a:spcBef>
                  <a:spcPts val="0"/>
                </a:spcBef>
                <a:spcAft>
                  <a:spcPts val="0"/>
                </a:spcAft>
                <a:buNone/>
              </a:pPr>
              <a:r>
                <a:rPr lang="en" sz="1100">
                  <a:solidFill>
                    <a:srgbClr val="FFFFFF"/>
                  </a:solidFill>
                  <a:latin typeface="Roboto"/>
                  <a:ea typeface="Roboto"/>
                  <a:cs typeface="Roboto"/>
                  <a:sym typeface="Roboto"/>
                </a:rPr>
                <a:t>PANDA_X</a:t>
              </a:r>
              <a:endParaRPr sz="1100">
                <a:solidFill>
                  <a:srgbClr val="FFFFFF"/>
                </a:solidFill>
                <a:latin typeface="Roboto"/>
                <a:ea typeface="Roboto"/>
                <a:cs typeface="Roboto"/>
                <a:sym typeface="Roboto"/>
              </a:endParaRPr>
            </a:p>
            <a:p>
              <a:pPr indent="0" lvl="0" marL="0" rtl="0" algn="l">
                <a:lnSpc>
                  <a:spcPct val="115000"/>
                </a:lnSpc>
                <a:spcBef>
                  <a:spcPts val="0"/>
                </a:spcBef>
                <a:spcAft>
                  <a:spcPts val="0"/>
                </a:spcAft>
                <a:buNone/>
              </a:pPr>
              <a:r>
                <a:rPr lang="en" sz="1100">
                  <a:solidFill>
                    <a:srgbClr val="FFFFFF"/>
                  </a:solidFill>
                  <a:latin typeface="Roboto"/>
                  <a:ea typeface="Roboto"/>
                  <a:cs typeface="Roboto"/>
                  <a:sym typeface="Roboto"/>
                </a:rPr>
                <a:t>XENON-nT</a:t>
              </a:r>
              <a:endParaRPr sz="1100">
                <a:solidFill>
                  <a:srgbClr val="FFFFFF"/>
                </a:solidFill>
                <a:latin typeface="Roboto"/>
                <a:ea typeface="Roboto"/>
                <a:cs typeface="Roboto"/>
                <a:sym typeface="Roboto"/>
              </a:endParaRPr>
            </a:p>
          </p:txBody>
        </p:sp>
      </p:grpSp>
      <p:cxnSp>
        <p:nvCxnSpPr>
          <p:cNvPr id="608" name="Google Shape;608;p33"/>
          <p:cNvCxnSpPr>
            <a:stCxn id="576" idx="1"/>
            <a:endCxn id="585" idx="3"/>
          </p:cNvCxnSpPr>
          <p:nvPr/>
        </p:nvCxnSpPr>
        <p:spPr>
          <a:xfrm flipH="1">
            <a:off x="1088970" y="2513951"/>
            <a:ext cx="612300" cy="4200"/>
          </a:xfrm>
          <a:prstGeom prst="straightConnector1">
            <a:avLst/>
          </a:prstGeom>
          <a:noFill/>
          <a:ln cap="flat" cmpd="sng" w="19050">
            <a:solidFill>
              <a:schemeClr val="dk1"/>
            </a:solidFill>
            <a:prstDash val="solid"/>
            <a:round/>
            <a:headEnd len="med" w="med" type="none"/>
            <a:tailEnd len="med" w="med" type="triangle"/>
          </a:ln>
        </p:spPr>
      </p:cxnSp>
      <p:cxnSp>
        <p:nvCxnSpPr>
          <p:cNvPr id="609" name="Google Shape;609;p33"/>
          <p:cNvCxnSpPr>
            <a:stCxn id="576" idx="3"/>
            <a:endCxn id="588" idx="1"/>
          </p:cNvCxnSpPr>
          <p:nvPr/>
        </p:nvCxnSpPr>
        <p:spPr>
          <a:xfrm>
            <a:off x="3229264" y="2513951"/>
            <a:ext cx="614400" cy="4200"/>
          </a:xfrm>
          <a:prstGeom prst="straightConnector1">
            <a:avLst/>
          </a:prstGeom>
          <a:noFill/>
          <a:ln cap="flat" cmpd="sng" w="19050">
            <a:solidFill>
              <a:schemeClr val="dk1"/>
            </a:solidFill>
            <a:prstDash val="solid"/>
            <a:round/>
            <a:headEnd len="med" w="med" type="none"/>
            <a:tailEnd len="med" w="med" type="triangle"/>
          </a:ln>
        </p:spPr>
      </p:cxnSp>
      <p:cxnSp>
        <p:nvCxnSpPr>
          <p:cNvPr id="610" name="Google Shape;610;p33"/>
          <p:cNvCxnSpPr>
            <a:stCxn id="592" idx="0"/>
          </p:cNvCxnSpPr>
          <p:nvPr/>
        </p:nvCxnSpPr>
        <p:spPr>
          <a:xfrm>
            <a:off x="4894905" y="313240"/>
            <a:ext cx="2414100" cy="0"/>
          </a:xfrm>
          <a:prstGeom prst="straightConnector1">
            <a:avLst/>
          </a:prstGeom>
          <a:noFill/>
          <a:ln cap="flat" cmpd="sng" w="9525">
            <a:solidFill>
              <a:schemeClr val="dk1"/>
            </a:solidFill>
            <a:prstDash val="solid"/>
            <a:round/>
            <a:headEnd len="med" w="med" type="none"/>
            <a:tailEnd len="med" w="med" type="triangle"/>
          </a:ln>
        </p:spPr>
      </p:cxnSp>
      <p:cxnSp>
        <p:nvCxnSpPr>
          <p:cNvPr id="611" name="Google Shape;611;p33"/>
          <p:cNvCxnSpPr>
            <a:stCxn id="594" idx="4"/>
          </p:cNvCxnSpPr>
          <p:nvPr/>
        </p:nvCxnSpPr>
        <p:spPr>
          <a:xfrm>
            <a:off x="5833888" y="1665547"/>
            <a:ext cx="1516500" cy="10500"/>
          </a:xfrm>
          <a:prstGeom prst="straightConnector1">
            <a:avLst/>
          </a:prstGeom>
          <a:noFill/>
          <a:ln cap="flat" cmpd="sng" w="9525">
            <a:solidFill>
              <a:schemeClr val="dk1"/>
            </a:solidFill>
            <a:prstDash val="solid"/>
            <a:round/>
            <a:headEnd len="med" w="med" type="none"/>
            <a:tailEnd len="med" w="med" type="triangle"/>
          </a:ln>
        </p:spPr>
      </p:cxnSp>
      <p:pic>
        <p:nvPicPr>
          <p:cNvPr id="612" name="Google Shape;612;p33"/>
          <p:cNvPicPr preferRelativeResize="0"/>
          <p:nvPr/>
        </p:nvPicPr>
        <p:blipFill>
          <a:blip r:embed="rId3">
            <a:alphaModFix/>
          </a:blip>
          <a:stretch>
            <a:fillRect/>
          </a:stretch>
        </p:blipFill>
        <p:spPr>
          <a:xfrm>
            <a:off x="6671850" y="1441938"/>
            <a:ext cx="2349300" cy="490425"/>
          </a:xfrm>
          <a:prstGeom prst="rect">
            <a:avLst/>
          </a:prstGeom>
          <a:noFill/>
          <a:ln>
            <a:noFill/>
          </a:ln>
        </p:spPr>
      </p:pic>
      <p:pic>
        <p:nvPicPr>
          <p:cNvPr id="613" name="Google Shape;613;p33"/>
          <p:cNvPicPr preferRelativeResize="0"/>
          <p:nvPr/>
        </p:nvPicPr>
        <p:blipFill>
          <a:blip r:embed="rId4">
            <a:alphaModFix/>
          </a:blip>
          <a:stretch>
            <a:fillRect/>
          </a:stretch>
        </p:blipFill>
        <p:spPr>
          <a:xfrm>
            <a:off x="6712150" y="199350"/>
            <a:ext cx="2259650" cy="490400"/>
          </a:xfrm>
          <a:prstGeom prst="rect">
            <a:avLst/>
          </a:prstGeom>
          <a:noFill/>
          <a:ln>
            <a:noFill/>
          </a:ln>
        </p:spPr>
      </p:pic>
      <p:sp>
        <p:nvSpPr>
          <p:cNvPr id="614" name="Google Shape;614;p33"/>
          <p:cNvSpPr txBox="1"/>
          <p:nvPr/>
        </p:nvSpPr>
        <p:spPr>
          <a:xfrm>
            <a:off x="3365725" y="4636375"/>
            <a:ext cx="2272800" cy="361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 sz="1150">
                <a:solidFill>
                  <a:srgbClr val="021F03"/>
                </a:solidFill>
                <a:highlight>
                  <a:srgbClr val="95CD78"/>
                </a:highlight>
                <a:latin typeface="Roboto"/>
                <a:ea typeface="Roboto"/>
                <a:cs typeface="Roboto"/>
                <a:sym typeface="Roboto"/>
              </a:rPr>
              <a:t>See talk by Jong-Chul Park    </a:t>
            </a:r>
            <a:r>
              <a:rPr i="1" lang="en" sz="850">
                <a:solidFill>
                  <a:srgbClr val="021F03"/>
                </a:solidFill>
                <a:highlight>
                  <a:srgbClr val="95CD78"/>
                </a:highlight>
              </a:rPr>
              <a:t>  </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8" name="Shape 618"/>
        <p:cNvGrpSpPr/>
        <p:nvPr/>
      </p:nvGrpSpPr>
      <p:grpSpPr>
        <a:xfrm>
          <a:off x="0" y="0"/>
          <a:ext cx="0" cy="0"/>
          <a:chOff x="0" y="0"/>
          <a:chExt cx="0" cy="0"/>
        </a:xfrm>
      </p:grpSpPr>
      <p:sp>
        <p:nvSpPr>
          <p:cNvPr id="619" name="Google Shape;619;p3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grpSp>
        <p:nvGrpSpPr>
          <p:cNvPr id="620" name="Google Shape;620;p34"/>
          <p:cNvGrpSpPr/>
          <p:nvPr/>
        </p:nvGrpSpPr>
        <p:grpSpPr>
          <a:xfrm>
            <a:off x="1433019" y="1481703"/>
            <a:ext cx="2064497" cy="2064497"/>
            <a:chOff x="3664038" y="1663782"/>
            <a:chExt cx="1815900" cy="1815900"/>
          </a:xfrm>
        </p:grpSpPr>
        <p:sp>
          <p:nvSpPr>
            <p:cNvPr id="621" name="Google Shape;621;p34"/>
            <p:cNvSpPr/>
            <p:nvPr/>
          </p:nvSpPr>
          <p:spPr>
            <a:xfrm>
              <a:off x="3664038" y="1663782"/>
              <a:ext cx="1815900" cy="1815900"/>
            </a:xfrm>
            <a:prstGeom prst="ellipse">
              <a:avLst/>
            </a:prstGeom>
            <a:solidFill>
              <a:srgbClr val="1B786F"/>
            </a:solidFill>
            <a:ln>
              <a:noFill/>
            </a:ln>
            <a:effectLst>
              <a:outerShdw blurRad="228600" rotWithShape="0" algn="tl" dir="5400000" dist="50800">
                <a:srgbClr val="000000">
                  <a:alpha val="549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2" name="Google Shape;622;p34"/>
            <p:cNvSpPr txBox="1"/>
            <p:nvPr/>
          </p:nvSpPr>
          <p:spPr>
            <a:xfrm>
              <a:off x="3899988" y="2158482"/>
              <a:ext cx="1344000" cy="8265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lang="en">
                  <a:solidFill>
                    <a:srgbClr val="FFFFFF"/>
                  </a:solidFill>
                  <a:latin typeface="Roboto"/>
                  <a:ea typeface="Roboto"/>
                  <a:cs typeface="Roboto"/>
                  <a:sym typeface="Roboto"/>
                </a:rPr>
                <a:t>Lorem ipsum congue</a:t>
              </a:r>
              <a:endParaRPr b="1">
                <a:solidFill>
                  <a:srgbClr val="FFFFFF"/>
                </a:solidFill>
                <a:latin typeface="Roboto"/>
                <a:ea typeface="Roboto"/>
                <a:cs typeface="Roboto"/>
                <a:sym typeface="Roboto"/>
              </a:endParaRPr>
            </a:p>
          </p:txBody>
        </p:sp>
      </p:grpSp>
      <p:grpSp>
        <p:nvGrpSpPr>
          <p:cNvPr id="623" name="Google Shape;623;p34"/>
          <p:cNvGrpSpPr/>
          <p:nvPr/>
        </p:nvGrpSpPr>
        <p:grpSpPr>
          <a:xfrm>
            <a:off x="1862773" y="97018"/>
            <a:ext cx="1214891" cy="1214891"/>
            <a:chOff x="2859873" y="853971"/>
            <a:chExt cx="1068600" cy="1068600"/>
          </a:xfrm>
        </p:grpSpPr>
        <p:sp>
          <p:nvSpPr>
            <p:cNvPr id="624" name="Google Shape;624;p34"/>
            <p:cNvSpPr/>
            <p:nvPr/>
          </p:nvSpPr>
          <p:spPr>
            <a:xfrm>
              <a:off x="2859873" y="853971"/>
              <a:ext cx="1068600" cy="1068600"/>
            </a:xfrm>
            <a:prstGeom prst="ellipse">
              <a:avLst/>
            </a:prstGeom>
            <a:solidFill>
              <a:srgbClr val="155B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5" name="Google Shape;625;p34"/>
            <p:cNvSpPr txBox="1"/>
            <p:nvPr/>
          </p:nvSpPr>
          <p:spPr>
            <a:xfrm>
              <a:off x="3012800" y="1022197"/>
              <a:ext cx="762600" cy="7323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800">
                  <a:solidFill>
                    <a:srgbClr val="FFFFFF"/>
                  </a:solidFill>
                  <a:latin typeface="Roboto"/>
                  <a:ea typeface="Roboto"/>
                  <a:cs typeface="Roboto"/>
                  <a:sym typeface="Roboto"/>
                </a:rPr>
                <a:t>Lorem ipsum </a:t>
              </a:r>
              <a:endParaRPr sz="800">
                <a:solidFill>
                  <a:srgbClr val="FFFFFF"/>
                </a:solidFill>
                <a:latin typeface="Roboto"/>
                <a:ea typeface="Roboto"/>
                <a:cs typeface="Roboto"/>
                <a:sym typeface="Roboto"/>
              </a:endParaRPr>
            </a:p>
          </p:txBody>
        </p:sp>
      </p:grpSp>
      <p:grpSp>
        <p:nvGrpSpPr>
          <p:cNvPr id="626" name="Google Shape;626;p34"/>
          <p:cNvGrpSpPr/>
          <p:nvPr/>
        </p:nvGrpSpPr>
        <p:grpSpPr>
          <a:xfrm>
            <a:off x="567213" y="615897"/>
            <a:ext cx="3796109" cy="3796109"/>
            <a:chOff x="2902488" y="902232"/>
            <a:chExt cx="3339000" cy="3339000"/>
          </a:xfrm>
        </p:grpSpPr>
        <p:sp>
          <p:nvSpPr>
            <p:cNvPr id="627" name="Google Shape;627;p34"/>
            <p:cNvSpPr/>
            <p:nvPr/>
          </p:nvSpPr>
          <p:spPr>
            <a:xfrm rot="-5400000">
              <a:off x="2902488" y="902232"/>
              <a:ext cx="3339000" cy="3339000"/>
            </a:xfrm>
            <a:prstGeom prst="ellipse">
              <a:avLst/>
            </a:prstGeom>
            <a:noFill/>
            <a:ln cap="flat" cmpd="sng" w="19050">
              <a:solidFill>
                <a:srgbClr val="134F5C"/>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8" name="Google Shape;628;p34"/>
            <p:cNvSpPr/>
            <p:nvPr/>
          </p:nvSpPr>
          <p:spPr>
            <a:xfrm>
              <a:off x="3123738" y="1123632"/>
              <a:ext cx="2896500" cy="2896200"/>
            </a:xfrm>
            <a:prstGeom prst="pie">
              <a:avLst>
                <a:gd fmla="val 21577108" name="adj1"/>
                <a:gd fmla="val 16214886" name="adj2"/>
              </a:avLst>
            </a:prstGeom>
            <a:solidFill>
              <a:srgbClr val="A2C4C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29" name="Google Shape;629;p34"/>
          <p:cNvGrpSpPr/>
          <p:nvPr/>
        </p:nvGrpSpPr>
        <p:grpSpPr>
          <a:xfrm>
            <a:off x="1851657" y="3720925"/>
            <a:ext cx="1214891" cy="1214891"/>
            <a:chOff x="5214448" y="3234278"/>
            <a:chExt cx="1068600" cy="1068600"/>
          </a:xfrm>
        </p:grpSpPr>
        <p:sp>
          <p:nvSpPr>
            <p:cNvPr id="630" name="Google Shape;630;p34"/>
            <p:cNvSpPr/>
            <p:nvPr/>
          </p:nvSpPr>
          <p:spPr>
            <a:xfrm>
              <a:off x="5214448" y="3234278"/>
              <a:ext cx="1068600" cy="1068600"/>
            </a:xfrm>
            <a:prstGeom prst="ellipse">
              <a:avLst/>
            </a:prstGeom>
            <a:solidFill>
              <a:srgbClr val="155B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1" name="Google Shape;631;p34"/>
            <p:cNvSpPr txBox="1"/>
            <p:nvPr/>
          </p:nvSpPr>
          <p:spPr>
            <a:xfrm>
              <a:off x="5367375" y="3402503"/>
              <a:ext cx="762600" cy="7323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800">
                  <a:solidFill>
                    <a:srgbClr val="FFFFFF"/>
                  </a:solidFill>
                  <a:latin typeface="Roboto"/>
                  <a:ea typeface="Roboto"/>
                  <a:cs typeface="Roboto"/>
                  <a:sym typeface="Roboto"/>
                </a:rPr>
                <a:t>Lorem ipsum </a:t>
              </a:r>
              <a:endParaRPr sz="800">
                <a:solidFill>
                  <a:srgbClr val="FFFFFF"/>
                </a:solidFill>
                <a:latin typeface="Roboto"/>
                <a:ea typeface="Roboto"/>
                <a:cs typeface="Roboto"/>
                <a:sym typeface="Roboto"/>
              </a:endParaRPr>
            </a:p>
          </p:txBody>
        </p:sp>
      </p:grpSp>
      <p:grpSp>
        <p:nvGrpSpPr>
          <p:cNvPr id="632" name="Google Shape;632;p34"/>
          <p:cNvGrpSpPr/>
          <p:nvPr/>
        </p:nvGrpSpPr>
        <p:grpSpPr>
          <a:xfrm>
            <a:off x="48196" y="1910608"/>
            <a:ext cx="1214891" cy="1214891"/>
            <a:chOff x="5214448" y="3234278"/>
            <a:chExt cx="1068600" cy="1068600"/>
          </a:xfrm>
        </p:grpSpPr>
        <p:sp>
          <p:nvSpPr>
            <p:cNvPr id="633" name="Google Shape;633;p34"/>
            <p:cNvSpPr/>
            <p:nvPr/>
          </p:nvSpPr>
          <p:spPr>
            <a:xfrm>
              <a:off x="5214448" y="3234278"/>
              <a:ext cx="1068600" cy="1068600"/>
            </a:xfrm>
            <a:prstGeom prst="ellipse">
              <a:avLst/>
            </a:prstGeom>
            <a:solidFill>
              <a:srgbClr val="155B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4" name="Google Shape;634;p34"/>
            <p:cNvSpPr txBox="1"/>
            <p:nvPr/>
          </p:nvSpPr>
          <p:spPr>
            <a:xfrm>
              <a:off x="5367375" y="3402503"/>
              <a:ext cx="762600" cy="7323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800">
                  <a:solidFill>
                    <a:srgbClr val="FFFFFF"/>
                  </a:solidFill>
                  <a:latin typeface="Roboto"/>
                  <a:ea typeface="Roboto"/>
                  <a:cs typeface="Roboto"/>
                  <a:sym typeface="Roboto"/>
                </a:rPr>
                <a:t>Lorem ipsum </a:t>
              </a:r>
              <a:endParaRPr sz="800">
                <a:solidFill>
                  <a:srgbClr val="FFFFFF"/>
                </a:solidFill>
                <a:latin typeface="Roboto"/>
                <a:ea typeface="Roboto"/>
                <a:cs typeface="Roboto"/>
                <a:sym typeface="Roboto"/>
              </a:endParaRPr>
            </a:p>
          </p:txBody>
        </p:sp>
      </p:grpSp>
      <p:grpSp>
        <p:nvGrpSpPr>
          <p:cNvPr id="635" name="Google Shape;635;p34"/>
          <p:cNvGrpSpPr/>
          <p:nvPr/>
        </p:nvGrpSpPr>
        <p:grpSpPr>
          <a:xfrm>
            <a:off x="3669735" y="1910608"/>
            <a:ext cx="1214891" cy="1214891"/>
            <a:chOff x="5214448" y="3234278"/>
            <a:chExt cx="1068600" cy="1068600"/>
          </a:xfrm>
        </p:grpSpPr>
        <p:sp>
          <p:nvSpPr>
            <p:cNvPr id="636" name="Google Shape;636;p34"/>
            <p:cNvSpPr/>
            <p:nvPr/>
          </p:nvSpPr>
          <p:spPr>
            <a:xfrm>
              <a:off x="5214448" y="3234278"/>
              <a:ext cx="1068600" cy="1068600"/>
            </a:xfrm>
            <a:prstGeom prst="ellipse">
              <a:avLst/>
            </a:prstGeom>
            <a:solidFill>
              <a:srgbClr val="155B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7" name="Google Shape;637;p34"/>
            <p:cNvSpPr txBox="1"/>
            <p:nvPr/>
          </p:nvSpPr>
          <p:spPr>
            <a:xfrm>
              <a:off x="5367375" y="3402503"/>
              <a:ext cx="762600" cy="7323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800">
                  <a:solidFill>
                    <a:srgbClr val="FFFFFF"/>
                  </a:solidFill>
                  <a:latin typeface="Roboto"/>
                  <a:ea typeface="Roboto"/>
                  <a:cs typeface="Roboto"/>
                  <a:sym typeface="Roboto"/>
                </a:rPr>
                <a:t>Lorem ipsum </a:t>
              </a:r>
              <a:endParaRPr sz="800">
                <a:solidFill>
                  <a:srgbClr val="FFFFFF"/>
                </a:solidFill>
                <a:latin typeface="Roboto"/>
                <a:ea typeface="Roboto"/>
                <a:cs typeface="Roboto"/>
                <a:sym typeface="Roboto"/>
              </a:endParaRPr>
            </a:p>
          </p:txBody>
        </p:sp>
      </p:grpSp>
      <p:grpSp>
        <p:nvGrpSpPr>
          <p:cNvPr id="638" name="Google Shape;638;p34"/>
          <p:cNvGrpSpPr/>
          <p:nvPr/>
        </p:nvGrpSpPr>
        <p:grpSpPr>
          <a:xfrm>
            <a:off x="1433019" y="1481703"/>
            <a:ext cx="2064497" cy="2064497"/>
            <a:chOff x="3664038" y="1663782"/>
            <a:chExt cx="1815900" cy="1815900"/>
          </a:xfrm>
        </p:grpSpPr>
        <p:sp>
          <p:nvSpPr>
            <p:cNvPr id="639" name="Google Shape;639;p34"/>
            <p:cNvSpPr/>
            <p:nvPr/>
          </p:nvSpPr>
          <p:spPr>
            <a:xfrm>
              <a:off x="3664038" y="1663782"/>
              <a:ext cx="1815900" cy="1815900"/>
            </a:xfrm>
            <a:prstGeom prst="ellipse">
              <a:avLst/>
            </a:prstGeom>
            <a:solidFill>
              <a:srgbClr val="45818E"/>
            </a:solidFill>
            <a:ln>
              <a:noFill/>
            </a:ln>
            <a:effectLst>
              <a:outerShdw blurRad="228600" rotWithShape="0" algn="tl" dir="5400000" dist="50800">
                <a:srgbClr val="000000">
                  <a:alpha val="549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0" name="Google Shape;640;p34"/>
            <p:cNvSpPr txBox="1"/>
            <p:nvPr/>
          </p:nvSpPr>
          <p:spPr>
            <a:xfrm>
              <a:off x="3899988" y="2158482"/>
              <a:ext cx="1344000" cy="826500"/>
            </a:xfrm>
            <a:prstGeom prst="rect">
              <a:avLst/>
            </a:prstGeom>
            <a:solidFill>
              <a:srgbClr val="45818E"/>
            </a:solid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lang="en" sz="1300">
                  <a:solidFill>
                    <a:srgbClr val="FFFFFF"/>
                  </a:solidFill>
                  <a:latin typeface="Roboto"/>
                  <a:ea typeface="Roboto"/>
                  <a:cs typeface="Roboto"/>
                  <a:sym typeface="Roboto"/>
                </a:rPr>
                <a:t>PROPAGATION + DETECTION</a:t>
              </a:r>
              <a:endParaRPr b="1" sz="1300">
                <a:solidFill>
                  <a:srgbClr val="FFFFFF"/>
                </a:solidFill>
                <a:latin typeface="Roboto"/>
                <a:ea typeface="Roboto"/>
                <a:cs typeface="Roboto"/>
                <a:sym typeface="Roboto"/>
              </a:endParaRPr>
            </a:p>
          </p:txBody>
        </p:sp>
      </p:grpSp>
      <p:grpSp>
        <p:nvGrpSpPr>
          <p:cNvPr id="641" name="Google Shape;641;p34"/>
          <p:cNvGrpSpPr/>
          <p:nvPr/>
        </p:nvGrpSpPr>
        <p:grpSpPr>
          <a:xfrm>
            <a:off x="1862773" y="97018"/>
            <a:ext cx="1214891" cy="1214891"/>
            <a:chOff x="2859873" y="853971"/>
            <a:chExt cx="1068600" cy="1068600"/>
          </a:xfrm>
        </p:grpSpPr>
        <p:sp>
          <p:nvSpPr>
            <p:cNvPr id="642" name="Google Shape;642;p34"/>
            <p:cNvSpPr/>
            <p:nvPr/>
          </p:nvSpPr>
          <p:spPr>
            <a:xfrm>
              <a:off x="2859873" y="853971"/>
              <a:ext cx="1068600" cy="1068600"/>
            </a:xfrm>
            <a:prstGeom prst="ellipse">
              <a:avLst/>
            </a:prstGeom>
            <a:solidFill>
              <a:srgbClr val="134F5C"/>
            </a:solidFill>
            <a:ln cap="flat" cmpd="sng" w="9525">
              <a:solidFill>
                <a:srgbClr val="D0E0E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3" name="Google Shape;643;p34"/>
            <p:cNvSpPr txBox="1"/>
            <p:nvPr/>
          </p:nvSpPr>
          <p:spPr>
            <a:xfrm>
              <a:off x="3012800" y="1022197"/>
              <a:ext cx="762600" cy="732300"/>
            </a:xfrm>
            <a:prstGeom prst="rect">
              <a:avLst/>
            </a:prstGeom>
            <a:solidFill>
              <a:srgbClr val="134F5C"/>
            </a:solid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900">
                  <a:solidFill>
                    <a:srgbClr val="FFFFFF"/>
                  </a:solidFill>
                  <a:latin typeface="Roboto"/>
                  <a:ea typeface="Roboto"/>
                  <a:cs typeface="Roboto"/>
                  <a:sym typeface="Roboto"/>
                </a:rPr>
                <a:t>SOLAR NEUTRINOS</a:t>
              </a:r>
              <a:endParaRPr sz="700">
                <a:solidFill>
                  <a:srgbClr val="FFFFFF"/>
                </a:solidFill>
                <a:latin typeface="Roboto"/>
                <a:ea typeface="Roboto"/>
                <a:cs typeface="Roboto"/>
                <a:sym typeface="Roboto"/>
              </a:endParaRPr>
            </a:p>
          </p:txBody>
        </p:sp>
      </p:grpSp>
      <p:grpSp>
        <p:nvGrpSpPr>
          <p:cNvPr id="644" name="Google Shape;644;p34"/>
          <p:cNvGrpSpPr/>
          <p:nvPr/>
        </p:nvGrpSpPr>
        <p:grpSpPr>
          <a:xfrm>
            <a:off x="1851657" y="3720925"/>
            <a:ext cx="1214891" cy="1214891"/>
            <a:chOff x="5214448" y="3234278"/>
            <a:chExt cx="1068600" cy="1068600"/>
          </a:xfrm>
        </p:grpSpPr>
        <p:sp>
          <p:nvSpPr>
            <p:cNvPr id="645" name="Google Shape;645;p34"/>
            <p:cNvSpPr/>
            <p:nvPr/>
          </p:nvSpPr>
          <p:spPr>
            <a:xfrm>
              <a:off x="5214448" y="3234278"/>
              <a:ext cx="1068600" cy="1068600"/>
            </a:xfrm>
            <a:prstGeom prst="ellipse">
              <a:avLst/>
            </a:prstGeom>
            <a:solidFill>
              <a:srgbClr val="134F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6" name="Google Shape;646;p34"/>
            <p:cNvSpPr txBox="1"/>
            <p:nvPr/>
          </p:nvSpPr>
          <p:spPr>
            <a:xfrm>
              <a:off x="5367375" y="3402503"/>
              <a:ext cx="762600" cy="732300"/>
            </a:xfrm>
            <a:prstGeom prst="rect">
              <a:avLst/>
            </a:prstGeom>
            <a:solidFill>
              <a:srgbClr val="134F5C"/>
            </a:solid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900">
                  <a:solidFill>
                    <a:srgbClr val="FFFFFF"/>
                  </a:solidFill>
                  <a:latin typeface="Roboto"/>
                  <a:ea typeface="Roboto"/>
                  <a:cs typeface="Roboto"/>
                  <a:sym typeface="Roboto"/>
                </a:rPr>
                <a:t>DARK MATTER DETECTORS </a:t>
              </a:r>
              <a:endParaRPr sz="900">
                <a:solidFill>
                  <a:srgbClr val="FFFFFF"/>
                </a:solidFill>
                <a:latin typeface="Roboto"/>
                <a:ea typeface="Roboto"/>
                <a:cs typeface="Roboto"/>
                <a:sym typeface="Roboto"/>
              </a:endParaRPr>
            </a:p>
          </p:txBody>
        </p:sp>
      </p:grpSp>
      <p:grpSp>
        <p:nvGrpSpPr>
          <p:cNvPr id="647" name="Google Shape;647;p34"/>
          <p:cNvGrpSpPr/>
          <p:nvPr/>
        </p:nvGrpSpPr>
        <p:grpSpPr>
          <a:xfrm>
            <a:off x="48196" y="1910608"/>
            <a:ext cx="1214891" cy="1214891"/>
            <a:chOff x="5214448" y="3234278"/>
            <a:chExt cx="1068600" cy="1068600"/>
          </a:xfrm>
        </p:grpSpPr>
        <p:sp>
          <p:nvSpPr>
            <p:cNvPr id="648" name="Google Shape;648;p34"/>
            <p:cNvSpPr/>
            <p:nvPr/>
          </p:nvSpPr>
          <p:spPr>
            <a:xfrm>
              <a:off x="5214448" y="3234278"/>
              <a:ext cx="1068600" cy="1068600"/>
            </a:xfrm>
            <a:prstGeom prst="ellipse">
              <a:avLst/>
            </a:prstGeom>
            <a:solidFill>
              <a:srgbClr val="134F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9" name="Google Shape;649;p34"/>
            <p:cNvSpPr txBox="1"/>
            <p:nvPr/>
          </p:nvSpPr>
          <p:spPr>
            <a:xfrm>
              <a:off x="5367375" y="3402503"/>
              <a:ext cx="762600" cy="732300"/>
            </a:xfrm>
            <a:prstGeom prst="rect">
              <a:avLst/>
            </a:prstGeom>
            <a:solidFill>
              <a:srgbClr val="134F5C"/>
            </a:solid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900">
                  <a:solidFill>
                    <a:srgbClr val="FFFFFF"/>
                  </a:solidFill>
                  <a:latin typeface="Roboto"/>
                  <a:ea typeface="Roboto"/>
                  <a:cs typeface="Roboto"/>
                  <a:sym typeface="Roboto"/>
                </a:rPr>
                <a:t>SM</a:t>
              </a:r>
              <a:endParaRPr sz="900">
                <a:solidFill>
                  <a:srgbClr val="FFFFFF"/>
                </a:solidFill>
                <a:latin typeface="Roboto"/>
                <a:ea typeface="Roboto"/>
                <a:cs typeface="Roboto"/>
                <a:sym typeface="Roboto"/>
              </a:endParaRPr>
            </a:p>
          </p:txBody>
        </p:sp>
      </p:grpSp>
      <p:grpSp>
        <p:nvGrpSpPr>
          <p:cNvPr id="650" name="Google Shape;650;p34"/>
          <p:cNvGrpSpPr/>
          <p:nvPr/>
        </p:nvGrpSpPr>
        <p:grpSpPr>
          <a:xfrm>
            <a:off x="3669735" y="1910608"/>
            <a:ext cx="1214891" cy="1214891"/>
            <a:chOff x="5214448" y="3234278"/>
            <a:chExt cx="1068600" cy="1068600"/>
          </a:xfrm>
        </p:grpSpPr>
        <p:sp>
          <p:nvSpPr>
            <p:cNvPr id="651" name="Google Shape;651;p34"/>
            <p:cNvSpPr/>
            <p:nvPr/>
          </p:nvSpPr>
          <p:spPr>
            <a:xfrm>
              <a:off x="5214448" y="3234278"/>
              <a:ext cx="1068600" cy="1068600"/>
            </a:xfrm>
            <a:prstGeom prst="ellipse">
              <a:avLst/>
            </a:prstGeom>
            <a:solidFill>
              <a:srgbClr val="F6B2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2" name="Google Shape;652;p34"/>
            <p:cNvSpPr txBox="1"/>
            <p:nvPr/>
          </p:nvSpPr>
          <p:spPr>
            <a:xfrm>
              <a:off x="5367375" y="3402503"/>
              <a:ext cx="762600" cy="732300"/>
            </a:xfrm>
            <a:prstGeom prst="rect">
              <a:avLst/>
            </a:prstGeom>
            <a:solidFill>
              <a:srgbClr val="F6B26B"/>
            </a:solid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900">
                  <a:solidFill>
                    <a:srgbClr val="FFFFFF"/>
                  </a:solidFill>
                  <a:latin typeface="Roboto"/>
                  <a:ea typeface="Roboto"/>
                  <a:cs typeface="Roboto"/>
                  <a:sym typeface="Roboto"/>
                </a:rPr>
                <a:t>BSM</a:t>
              </a:r>
              <a:endParaRPr sz="900">
                <a:solidFill>
                  <a:srgbClr val="FFFFFF"/>
                </a:solidFill>
                <a:latin typeface="Roboto"/>
                <a:ea typeface="Roboto"/>
                <a:cs typeface="Roboto"/>
                <a:sym typeface="Roboto"/>
              </a:endParaRPr>
            </a:p>
          </p:txBody>
        </p:sp>
      </p:grpSp>
      <p:cxnSp>
        <p:nvCxnSpPr>
          <p:cNvPr id="653" name="Google Shape;653;p34"/>
          <p:cNvCxnSpPr>
            <a:stCxn id="643" idx="2"/>
            <a:endCxn id="640" idx="0"/>
          </p:cNvCxnSpPr>
          <p:nvPr/>
        </p:nvCxnSpPr>
        <p:spPr>
          <a:xfrm flipH="1">
            <a:off x="2465336" y="1120825"/>
            <a:ext cx="4800" cy="923400"/>
          </a:xfrm>
          <a:prstGeom prst="straightConnector1">
            <a:avLst/>
          </a:prstGeom>
          <a:noFill/>
          <a:ln cap="flat" cmpd="sng" w="28575">
            <a:solidFill>
              <a:schemeClr val="dk1"/>
            </a:solidFill>
            <a:prstDash val="solid"/>
            <a:round/>
            <a:headEnd len="med" w="med" type="none"/>
            <a:tailEnd len="med" w="med" type="triangle"/>
          </a:ln>
        </p:spPr>
      </p:cxnSp>
      <p:cxnSp>
        <p:nvCxnSpPr>
          <p:cNvPr id="654" name="Google Shape;654;p34"/>
          <p:cNvCxnSpPr>
            <a:stCxn id="640" idx="2"/>
            <a:endCxn id="646" idx="0"/>
          </p:cNvCxnSpPr>
          <p:nvPr/>
        </p:nvCxnSpPr>
        <p:spPr>
          <a:xfrm flipH="1">
            <a:off x="2458967" y="2983775"/>
            <a:ext cx="6300" cy="928500"/>
          </a:xfrm>
          <a:prstGeom prst="straightConnector1">
            <a:avLst/>
          </a:prstGeom>
          <a:noFill/>
          <a:ln cap="flat" cmpd="sng" w="28575">
            <a:solidFill>
              <a:schemeClr val="dk1"/>
            </a:solidFill>
            <a:prstDash val="solid"/>
            <a:round/>
            <a:headEnd len="med" w="med" type="none"/>
            <a:tailEnd len="med" w="med" type="triangle"/>
          </a:ln>
        </p:spPr>
      </p:cxnSp>
      <p:cxnSp>
        <p:nvCxnSpPr>
          <p:cNvPr id="655" name="Google Shape;655;p34"/>
          <p:cNvCxnSpPr>
            <a:stCxn id="639" idx="7"/>
            <a:endCxn id="656" idx="2"/>
          </p:cNvCxnSpPr>
          <p:nvPr/>
        </p:nvCxnSpPr>
        <p:spPr>
          <a:xfrm rot="-5400000">
            <a:off x="3317127" y="867391"/>
            <a:ext cx="794700" cy="1038600"/>
          </a:xfrm>
          <a:prstGeom prst="bentConnector2">
            <a:avLst/>
          </a:prstGeom>
          <a:noFill/>
          <a:ln cap="flat" cmpd="sng" w="28575">
            <a:solidFill>
              <a:srgbClr val="FFFFFF"/>
            </a:solidFill>
            <a:prstDash val="solid"/>
            <a:round/>
            <a:headEnd len="med" w="med" type="none"/>
            <a:tailEnd len="med" w="med" type="none"/>
          </a:ln>
        </p:spPr>
      </p:cxnSp>
      <p:grpSp>
        <p:nvGrpSpPr>
          <p:cNvPr id="657" name="Google Shape;657;p34"/>
          <p:cNvGrpSpPr/>
          <p:nvPr/>
        </p:nvGrpSpPr>
        <p:grpSpPr>
          <a:xfrm>
            <a:off x="5172752" y="313240"/>
            <a:ext cx="1322273" cy="1352308"/>
            <a:chOff x="4303290" y="1676962"/>
            <a:chExt cx="1854000" cy="1854000"/>
          </a:xfrm>
        </p:grpSpPr>
        <p:sp>
          <p:nvSpPr>
            <p:cNvPr id="658" name="Google Shape;658;p34"/>
            <p:cNvSpPr/>
            <p:nvPr/>
          </p:nvSpPr>
          <p:spPr>
            <a:xfrm>
              <a:off x="4303290" y="1676962"/>
              <a:ext cx="1854000" cy="1854000"/>
            </a:xfrm>
            <a:prstGeom prst="ellipse">
              <a:avLst/>
            </a:prstGeom>
            <a:solidFill>
              <a:srgbClr val="E69138"/>
            </a:solidFill>
            <a:ln cap="flat" cmpd="sng" w="28575">
              <a:solidFill>
                <a:srgbClr val="A2C4C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9" name="Google Shape;659;p34"/>
            <p:cNvSpPr txBox="1"/>
            <p:nvPr/>
          </p:nvSpPr>
          <p:spPr>
            <a:xfrm>
              <a:off x="4775251" y="2343240"/>
              <a:ext cx="1075200" cy="521400"/>
            </a:xfrm>
            <a:prstGeom prst="rect">
              <a:avLst/>
            </a:prstGeom>
            <a:solidFill>
              <a:srgbClr val="E69138"/>
            </a:solid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1100">
                  <a:solidFill>
                    <a:srgbClr val="FFFFFF"/>
                  </a:solidFill>
                  <a:latin typeface="Roboto"/>
                  <a:ea typeface="Roboto"/>
                  <a:cs typeface="Roboto"/>
                  <a:sym typeface="Roboto"/>
                </a:rPr>
                <a:t>EvES</a:t>
              </a:r>
              <a:endParaRPr sz="1100">
                <a:solidFill>
                  <a:srgbClr val="FFFFFF"/>
                </a:solidFill>
                <a:latin typeface="Roboto"/>
                <a:ea typeface="Roboto"/>
                <a:cs typeface="Roboto"/>
                <a:sym typeface="Roboto"/>
              </a:endParaRPr>
            </a:p>
          </p:txBody>
        </p:sp>
      </p:grpSp>
      <p:grpSp>
        <p:nvGrpSpPr>
          <p:cNvPr id="660" name="Google Shape;660;p34"/>
          <p:cNvGrpSpPr/>
          <p:nvPr/>
        </p:nvGrpSpPr>
        <p:grpSpPr>
          <a:xfrm>
            <a:off x="4233769" y="313240"/>
            <a:ext cx="1322273" cy="1352308"/>
            <a:chOff x="2986712" y="1676962"/>
            <a:chExt cx="1854000" cy="1854000"/>
          </a:xfrm>
        </p:grpSpPr>
        <p:sp>
          <p:nvSpPr>
            <p:cNvPr id="656" name="Google Shape;656;p34"/>
            <p:cNvSpPr/>
            <p:nvPr/>
          </p:nvSpPr>
          <p:spPr>
            <a:xfrm>
              <a:off x="2986712" y="1676962"/>
              <a:ext cx="1854000" cy="1854000"/>
            </a:xfrm>
            <a:prstGeom prst="ellipse">
              <a:avLst/>
            </a:prstGeom>
            <a:solidFill>
              <a:srgbClr val="A69078"/>
            </a:solidFill>
            <a:ln cap="flat" cmpd="sng" w="28575">
              <a:solidFill>
                <a:srgbClr val="A2C4C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1" name="Google Shape;661;p34"/>
            <p:cNvSpPr txBox="1"/>
            <p:nvPr/>
          </p:nvSpPr>
          <p:spPr>
            <a:xfrm>
              <a:off x="3376088" y="2343240"/>
              <a:ext cx="1075200" cy="521400"/>
            </a:xfrm>
            <a:prstGeom prst="rect">
              <a:avLst/>
            </a:prstGeom>
            <a:solidFill>
              <a:srgbClr val="A69078"/>
            </a:solid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1100">
                  <a:solidFill>
                    <a:srgbClr val="FFFFFF"/>
                  </a:solidFill>
                  <a:latin typeface="Roboto"/>
                  <a:ea typeface="Roboto"/>
                  <a:cs typeface="Roboto"/>
                  <a:sym typeface="Roboto"/>
                </a:rPr>
                <a:t>CEvNS</a:t>
              </a:r>
              <a:endParaRPr sz="1100">
                <a:solidFill>
                  <a:srgbClr val="FFFFFF"/>
                </a:solidFill>
                <a:latin typeface="Roboto"/>
                <a:ea typeface="Roboto"/>
                <a:cs typeface="Roboto"/>
                <a:sym typeface="Roboto"/>
              </a:endParaRPr>
            </a:p>
          </p:txBody>
        </p:sp>
      </p:grpSp>
      <p:cxnSp>
        <p:nvCxnSpPr>
          <p:cNvPr id="662" name="Google Shape;662;p34"/>
          <p:cNvCxnSpPr>
            <a:stCxn id="645" idx="6"/>
            <a:endCxn id="663" idx="2"/>
          </p:cNvCxnSpPr>
          <p:nvPr/>
        </p:nvCxnSpPr>
        <p:spPr>
          <a:xfrm flipH="1" rot="10800000">
            <a:off x="3066548" y="2975970"/>
            <a:ext cx="2997600" cy="1352400"/>
          </a:xfrm>
          <a:prstGeom prst="bentConnector3">
            <a:avLst>
              <a:gd fmla="val 65095" name="adj1"/>
            </a:avLst>
          </a:prstGeom>
          <a:noFill/>
          <a:ln cap="flat" cmpd="sng" w="28575">
            <a:solidFill>
              <a:schemeClr val="dk1"/>
            </a:solidFill>
            <a:prstDash val="solid"/>
            <a:round/>
            <a:headEnd len="med" w="med" type="none"/>
            <a:tailEnd len="med" w="med" type="none"/>
          </a:ln>
        </p:spPr>
      </p:cxnSp>
      <p:grpSp>
        <p:nvGrpSpPr>
          <p:cNvPr id="664" name="Google Shape;664;p34"/>
          <p:cNvGrpSpPr/>
          <p:nvPr/>
        </p:nvGrpSpPr>
        <p:grpSpPr>
          <a:xfrm>
            <a:off x="6613310" y="3061042"/>
            <a:ext cx="1575344" cy="1575344"/>
            <a:chOff x="4303290" y="2158374"/>
            <a:chExt cx="1854000" cy="1854000"/>
          </a:xfrm>
        </p:grpSpPr>
        <p:sp>
          <p:nvSpPr>
            <p:cNvPr id="665" name="Google Shape;665;p34"/>
            <p:cNvSpPr/>
            <p:nvPr/>
          </p:nvSpPr>
          <p:spPr>
            <a:xfrm>
              <a:off x="4303290" y="2158374"/>
              <a:ext cx="1854000" cy="1854000"/>
            </a:xfrm>
            <a:prstGeom prst="ellipse">
              <a:avLst/>
            </a:prstGeom>
            <a:solidFill>
              <a:srgbClr val="B45F06"/>
            </a:solidFill>
            <a:ln cap="flat" cmpd="sng" w="28575">
              <a:solidFill>
                <a:srgbClr val="D4E0D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6" name="Google Shape;666;p34"/>
            <p:cNvSpPr txBox="1"/>
            <p:nvPr/>
          </p:nvSpPr>
          <p:spPr>
            <a:xfrm>
              <a:off x="4840703" y="2932716"/>
              <a:ext cx="1194300" cy="521400"/>
            </a:xfrm>
            <a:prstGeom prst="rect">
              <a:avLst/>
            </a:prstGeom>
            <a:solidFill>
              <a:srgbClr val="B45F06"/>
            </a:solid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 sz="1000">
                  <a:solidFill>
                    <a:srgbClr val="FFFFFF"/>
                  </a:solidFill>
                  <a:latin typeface="Roboto"/>
                  <a:ea typeface="Roboto"/>
                  <a:cs typeface="Roboto"/>
                  <a:sym typeface="Roboto"/>
                </a:rPr>
                <a:t>DIRECTIONAL DETECTORS</a:t>
              </a:r>
              <a:endParaRPr sz="1000">
                <a:solidFill>
                  <a:srgbClr val="FFFFFF"/>
                </a:solidFill>
                <a:latin typeface="Roboto"/>
                <a:ea typeface="Roboto"/>
                <a:cs typeface="Roboto"/>
                <a:sym typeface="Roboto"/>
              </a:endParaRPr>
            </a:p>
          </p:txBody>
        </p:sp>
      </p:grpSp>
      <p:grpSp>
        <p:nvGrpSpPr>
          <p:cNvPr id="667" name="Google Shape;667;p34"/>
          <p:cNvGrpSpPr/>
          <p:nvPr/>
        </p:nvGrpSpPr>
        <p:grpSpPr>
          <a:xfrm>
            <a:off x="5494614" y="3061042"/>
            <a:ext cx="1575344" cy="1575344"/>
            <a:chOff x="2986712" y="2158374"/>
            <a:chExt cx="1854000" cy="1854000"/>
          </a:xfrm>
        </p:grpSpPr>
        <p:sp>
          <p:nvSpPr>
            <p:cNvPr id="668" name="Google Shape;668;p34"/>
            <p:cNvSpPr/>
            <p:nvPr/>
          </p:nvSpPr>
          <p:spPr>
            <a:xfrm>
              <a:off x="2986712" y="2158374"/>
              <a:ext cx="1854000" cy="1854000"/>
            </a:xfrm>
            <a:prstGeom prst="ellipse">
              <a:avLst/>
            </a:prstGeom>
            <a:solidFill>
              <a:srgbClr val="414141"/>
            </a:solidFill>
            <a:ln cap="flat" cmpd="sng" w="28575">
              <a:solidFill>
                <a:srgbClr val="D4E0D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9" name="Google Shape;669;p34"/>
            <p:cNvSpPr txBox="1"/>
            <p:nvPr/>
          </p:nvSpPr>
          <p:spPr>
            <a:xfrm>
              <a:off x="3376111" y="2985133"/>
              <a:ext cx="1075200" cy="521400"/>
            </a:xfrm>
            <a:prstGeom prst="rect">
              <a:avLst/>
            </a:prstGeom>
            <a:solidFill>
              <a:srgbClr val="414141"/>
            </a:solid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 sz="1000">
                  <a:solidFill>
                    <a:srgbClr val="FFFFFF"/>
                  </a:solidFill>
                  <a:latin typeface="Roboto"/>
                  <a:ea typeface="Roboto"/>
                  <a:cs typeface="Roboto"/>
                  <a:sym typeface="Roboto"/>
                </a:rPr>
                <a:t>FUTURE MULTI TONNE SCALE DETECTORS</a:t>
              </a:r>
              <a:r>
                <a:rPr lang="en" sz="1100">
                  <a:solidFill>
                    <a:srgbClr val="FFFFFF"/>
                  </a:solidFill>
                  <a:latin typeface="Roboto"/>
                  <a:ea typeface="Roboto"/>
                  <a:cs typeface="Roboto"/>
                  <a:sym typeface="Roboto"/>
                </a:rPr>
                <a:t> </a:t>
              </a:r>
              <a:endParaRPr sz="1100">
                <a:solidFill>
                  <a:srgbClr val="FFFFFF"/>
                </a:solidFill>
                <a:latin typeface="Roboto"/>
                <a:ea typeface="Roboto"/>
                <a:cs typeface="Roboto"/>
                <a:sym typeface="Roboto"/>
              </a:endParaRPr>
            </a:p>
          </p:txBody>
        </p:sp>
      </p:grpSp>
      <p:grpSp>
        <p:nvGrpSpPr>
          <p:cNvPr id="670" name="Google Shape;670;p34"/>
          <p:cNvGrpSpPr/>
          <p:nvPr/>
        </p:nvGrpSpPr>
        <p:grpSpPr>
          <a:xfrm>
            <a:off x="6064025" y="2188200"/>
            <a:ext cx="1575344" cy="1575344"/>
            <a:chOff x="3656844" y="1131139"/>
            <a:chExt cx="1854000" cy="1854000"/>
          </a:xfrm>
        </p:grpSpPr>
        <p:sp>
          <p:nvSpPr>
            <p:cNvPr id="663" name="Google Shape;663;p34"/>
            <p:cNvSpPr/>
            <p:nvPr/>
          </p:nvSpPr>
          <p:spPr>
            <a:xfrm>
              <a:off x="3656844" y="1131139"/>
              <a:ext cx="1854000" cy="1854000"/>
            </a:xfrm>
            <a:prstGeom prst="ellipse">
              <a:avLst/>
            </a:prstGeom>
            <a:solidFill>
              <a:srgbClr val="42575B"/>
            </a:solidFill>
            <a:ln cap="flat" cmpd="sng" w="28575">
              <a:solidFill>
                <a:srgbClr val="D4E0D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1" name="Google Shape;671;p34"/>
            <p:cNvSpPr txBox="1"/>
            <p:nvPr/>
          </p:nvSpPr>
          <p:spPr>
            <a:xfrm>
              <a:off x="3938537" y="1797442"/>
              <a:ext cx="1290600" cy="521400"/>
            </a:xfrm>
            <a:prstGeom prst="rect">
              <a:avLst/>
            </a:prstGeom>
            <a:solidFill>
              <a:srgbClr val="42575B"/>
            </a:solid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 sz="1100">
                  <a:solidFill>
                    <a:srgbClr val="FFFFFF"/>
                  </a:solidFill>
                  <a:latin typeface="Roboto"/>
                  <a:ea typeface="Roboto"/>
                  <a:cs typeface="Roboto"/>
                  <a:sym typeface="Roboto"/>
                </a:rPr>
                <a:t>CURRENT DM DETECTORS</a:t>
              </a:r>
              <a:endParaRPr sz="1100">
                <a:solidFill>
                  <a:srgbClr val="FFFFFF"/>
                </a:solidFill>
                <a:latin typeface="Roboto"/>
                <a:ea typeface="Roboto"/>
                <a:cs typeface="Roboto"/>
                <a:sym typeface="Roboto"/>
              </a:endParaRPr>
            </a:p>
            <a:p>
              <a:pPr indent="0" lvl="0" marL="0" rtl="0" algn="l">
                <a:lnSpc>
                  <a:spcPct val="115000"/>
                </a:lnSpc>
                <a:spcBef>
                  <a:spcPts val="0"/>
                </a:spcBef>
                <a:spcAft>
                  <a:spcPts val="0"/>
                </a:spcAft>
                <a:buNone/>
              </a:pPr>
              <a:r>
                <a:rPr lang="en" sz="1100">
                  <a:solidFill>
                    <a:srgbClr val="FFFFFF"/>
                  </a:solidFill>
                  <a:latin typeface="Roboto"/>
                  <a:ea typeface="Roboto"/>
                  <a:cs typeface="Roboto"/>
                  <a:sym typeface="Roboto"/>
                </a:rPr>
                <a:t>PANDA_X</a:t>
              </a:r>
              <a:endParaRPr sz="1100">
                <a:solidFill>
                  <a:srgbClr val="FFFFFF"/>
                </a:solidFill>
                <a:latin typeface="Roboto"/>
                <a:ea typeface="Roboto"/>
                <a:cs typeface="Roboto"/>
                <a:sym typeface="Roboto"/>
              </a:endParaRPr>
            </a:p>
            <a:p>
              <a:pPr indent="0" lvl="0" marL="0" rtl="0" algn="l">
                <a:lnSpc>
                  <a:spcPct val="115000"/>
                </a:lnSpc>
                <a:spcBef>
                  <a:spcPts val="0"/>
                </a:spcBef>
                <a:spcAft>
                  <a:spcPts val="0"/>
                </a:spcAft>
                <a:buNone/>
              </a:pPr>
              <a:r>
                <a:rPr lang="en" sz="1100">
                  <a:solidFill>
                    <a:srgbClr val="FFFFFF"/>
                  </a:solidFill>
                  <a:latin typeface="Roboto"/>
                  <a:ea typeface="Roboto"/>
                  <a:cs typeface="Roboto"/>
                  <a:sym typeface="Roboto"/>
                </a:rPr>
                <a:t>XENON-nT</a:t>
              </a:r>
              <a:endParaRPr sz="1100">
                <a:solidFill>
                  <a:srgbClr val="FFFFFF"/>
                </a:solidFill>
                <a:latin typeface="Roboto"/>
                <a:ea typeface="Roboto"/>
                <a:cs typeface="Roboto"/>
                <a:sym typeface="Roboto"/>
              </a:endParaRPr>
            </a:p>
          </p:txBody>
        </p:sp>
      </p:grpSp>
      <p:cxnSp>
        <p:nvCxnSpPr>
          <p:cNvPr id="672" name="Google Shape;672;p34"/>
          <p:cNvCxnSpPr>
            <a:stCxn id="640" idx="1"/>
            <a:endCxn id="649" idx="3"/>
          </p:cNvCxnSpPr>
          <p:nvPr/>
        </p:nvCxnSpPr>
        <p:spPr>
          <a:xfrm flipH="1">
            <a:off x="1088970" y="2513951"/>
            <a:ext cx="612300" cy="4200"/>
          </a:xfrm>
          <a:prstGeom prst="straightConnector1">
            <a:avLst/>
          </a:prstGeom>
          <a:noFill/>
          <a:ln cap="flat" cmpd="sng" w="19050">
            <a:solidFill>
              <a:schemeClr val="dk1"/>
            </a:solidFill>
            <a:prstDash val="solid"/>
            <a:round/>
            <a:headEnd len="med" w="med" type="none"/>
            <a:tailEnd len="med" w="med" type="triangle"/>
          </a:ln>
        </p:spPr>
      </p:cxnSp>
      <p:cxnSp>
        <p:nvCxnSpPr>
          <p:cNvPr id="673" name="Google Shape;673;p34"/>
          <p:cNvCxnSpPr>
            <a:stCxn id="640" idx="3"/>
            <a:endCxn id="652" idx="1"/>
          </p:cNvCxnSpPr>
          <p:nvPr/>
        </p:nvCxnSpPr>
        <p:spPr>
          <a:xfrm>
            <a:off x="3229264" y="2513951"/>
            <a:ext cx="614400" cy="4200"/>
          </a:xfrm>
          <a:prstGeom prst="straightConnector1">
            <a:avLst/>
          </a:prstGeom>
          <a:noFill/>
          <a:ln cap="flat" cmpd="sng" w="19050">
            <a:solidFill>
              <a:schemeClr val="dk1"/>
            </a:solidFill>
            <a:prstDash val="solid"/>
            <a:round/>
            <a:headEnd len="med" w="med" type="none"/>
            <a:tailEnd len="med" w="med" type="triangle"/>
          </a:ln>
        </p:spPr>
      </p:cxnSp>
      <p:cxnSp>
        <p:nvCxnSpPr>
          <p:cNvPr id="674" name="Google Shape;674;p34"/>
          <p:cNvCxnSpPr>
            <a:stCxn id="656" idx="0"/>
          </p:cNvCxnSpPr>
          <p:nvPr/>
        </p:nvCxnSpPr>
        <p:spPr>
          <a:xfrm>
            <a:off x="4894905" y="313240"/>
            <a:ext cx="2414100" cy="0"/>
          </a:xfrm>
          <a:prstGeom prst="straightConnector1">
            <a:avLst/>
          </a:prstGeom>
          <a:noFill/>
          <a:ln cap="flat" cmpd="sng" w="9525">
            <a:solidFill>
              <a:schemeClr val="dk1"/>
            </a:solidFill>
            <a:prstDash val="solid"/>
            <a:round/>
            <a:headEnd len="med" w="med" type="none"/>
            <a:tailEnd len="med" w="med" type="triangle"/>
          </a:ln>
        </p:spPr>
      </p:cxnSp>
      <p:cxnSp>
        <p:nvCxnSpPr>
          <p:cNvPr id="675" name="Google Shape;675;p34"/>
          <p:cNvCxnSpPr>
            <a:stCxn id="658" idx="4"/>
          </p:cNvCxnSpPr>
          <p:nvPr/>
        </p:nvCxnSpPr>
        <p:spPr>
          <a:xfrm>
            <a:off x="5833888" y="1665547"/>
            <a:ext cx="1516500" cy="10500"/>
          </a:xfrm>
          <a:prstGeom prst="straightConnector1">
            <a:avLst/>
          </a:prstGeom>
          <a:noFill/>
          <a:ln cap="flat" cmpd="sng" w="9525">
            <a:solidFill>
              <a:schemeClr val="dk1"/>
            </a:solidFill>
            <a:prstDash val="solid"/>
            <a:round/>
            <a:headEnd len="med" w="med" type="none"/>
            <a:tailEnd len="med" w="med" type="triangle"/>
          </a:ln>
        </p:spPr>
      </p:cxnSp>
      <p:pic>
        <p:nvPicPr>
          <p:cNvPr id="676" name="Google Shape;676;p34"/>
          <p:cNvPicPr preferRelativeResize="0"/>
          <p:nvPr/>
        </p:nvPicPr>
        <p:blipFill>
          <a:blip r:embed="rId3">
            <a:alphaModFix/>
          </a:blip>
          <a:stretch>
            <a:fillRect/>
          </a:stretch>
        </p:blipFill>
        <p:spPr>
          <a:xfrm>
            <a:off x="6671850" y="1441938"/>
            <a:ext cx="2349300" cy="490425"/>
          </a:xfrm>
          <a:prstGeom prst="rect">
            <a:avLst/>
          </a:prstGeom>
          <a:noFill/>
          <a:ln>
            <a:noFill/>
          </a:ln>
        </p:spPr>
      </p:pic>
      <p:pic>
        <p:nvPicPr>
          <p:cNvPr id="677" name="Google Shape;677;p34"/>
          <p:cNvPicPr preferRelativeResize="0"/>
          <p:nvPr/>
        </p:nvPicPr>
        <p:blipFill>
          <a:blip r:embed="rId4">
            <a:alphaModFix/>
          </a:blip>
          <a:stretch>
            <a:fillRect/>
          </a:stretch>
        </p:blipFill>
        <p:spPr>
          <a:xfrm>
            <a:off x="6712150" y="199350"/>
            <a:ext cx="2259650" cy="490400"/>
          </a:xfrm>
          <a:prstGeom prst="rect">
            <a:avLst/>
          </a:prstGeom>
          <a:noFill/>
          <a:ln>
            <a:noFill/>
          </a:ln>
        </p:spPr>
      </p:pic>
      <p:sp>
        <p:nvSpPr>
          <p:cNvPr id="678" name="Google Shape;678;p34"/>
          <p:cNvSpPr txBox="1"/>
          <p:nvPr/>
        </p:nvSpPr>
        <p:spPr>
          <a:xfrm>
            <a:off x="0" y="3125500"/>
            <a:ext cx="2012100" cy="345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chemeClr val="dk1"/>
                </a:solidFill>
                <a:latin typeface="Roboto"/>
                <a:ea typeface="Roboto"/>
                <a:cs typeface="Roboto"/>
                <a:sym typeface="Roboto"/>
              </a:rPr>
              <a:t>Lisotti, O’Hare et al. </a:t>
            </a:r>
            <a:r>
              <a:rPr lang="en">
                <a:solidFill>
                  <a:schemeClr val="dk1"/>
                </a:solidFill>
              </a:rPr>
              <a:t> arXiv:2404.03690</a:t>
            </a:r>
            <a:endParaRPr>
              <a:solidFill>
                <a:schemeClr val="dk1"/>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2" name="Shape 682"/>
        <p:cNvGrpSpPr/>
        <p:nvPr/>
      </p:nvGrpSpPr>
      <p:grpSpPr>
        <a:xfrm>
          <a:off x="0" y="0"/>
          <a:ext cx="0" cy="0"/>
          <a:chOff x="0" y="0"/>
          <a:chExt cx="0" cy="0"/>
        </a:xfrm>
      </p:grpSpPr>
      <p:pic>
        <p:nvPicPr>
          <p:cNvPr id="683" name="Google Shape;683;p35" title="Sun Fireball GIF"/>
          <p:cNvPicPr preferRelativeResize="0"/>
          <p:nvPr/>
        </p:nvPicPr>
        <p:blipFill>
          <a:blip r:embed="rId3">
            <a:alphaModFix/>
          </a:blip>
          <a:stretch>
            <a:fillRect/>
          </a:stretch>
        </p:blipFill>
        <p:spPr>
          <a:xfrm>
            <a:off x="538150" y="1369775"/>
            <a:ext cx="3891325" cy="2187900"/>
          </a:xfrm>
          <a:prstGeom prst="rect">
            <a:avLst/>
          </a:prstGeom>
          <a:noFill/>
          <a:ln>
            <a:noFill/>
          </a:ln>
        </p:spPr>
      </p:pic>
      <p:grpSp>
        <p:nvGrpSpPr>
          <p:cNvPr id="684" name="Google Shape;684;p35"/>
          <p:cNvGrpSpPr/>
          <p:nvPr/>
        </p:nvGrpSpPr>
        <p:grpSpPr>
          <a:xfrm>
            <a:off x="2008470" y="1171720"/>
            <a:ext cx="3569967" cy="3971869"/>
            <a:chOff x="4184863" y="1520198"/>
            <a:chExt cx="2958454" cy="3298347"/>
          </a:xfrm>
        </p:grpSpPr>
        <p:sp>
          <p:nvSpPr>
            <p:cNvPr id="685" name="Google Shape;685;p35"/>
            <p:cNvSpPr/>
            <p:nvPr/>
          </p:nvSpPr>
          <p:spPr>
            <a:xfrm rot="-3280088">
              <a:off x="4136321" y="2563569"/>
              <a:ext cx="3184127" cy="1211606"/>
            </a:xfrm>
            <a:custGeom>
              <a:rect b="b" l="l" r="r" t="t"/>
              <a:pathLst>
                <a:path extrusionOk="0" h="187" w="492">
                  <a:moveTo>
                    <a:pt x="457" y="0"/>
                  </a:moveTo>
                  <a:cubicBezTo>
                    <a:pt x="416" y="91"/>
                    <a:pt x="325" y="155"/>
                    <a:pt x="218" y="155"/>
                  </a:cubicBezTo>
                  <a:cubicBezTo>
                    <a:pt x="137" y="155"/>
                    <a:pt x="64" y="118"/>
                    <a:pt x="17" y="60"/>
                  </a:cubicBezTo>
                  <a:cubicBezTo>
                    <a:pt x="11" y="70"/>
                    <a:pt x="5" y="80"/>
                    <a:pt x="0" y="90"/>
                  </a:cubicBezTo>
                  <a:cubicBezTo>
                    <a:pt x="54" y="150"/>
                    <a:pt x="132" y="187"/>
                    <a:pt x="218" y="187"/>
                  </a:cubicBezTo>
                  <a:cubicBezTo>
                    <a:pt x="343" y="187"/>
                    <a:pt x="449" y="109"/>
                    <a:pt x="492" y="0"/>
                  </a:cubicBezTo>
                  <a:cubicBezTo>
                    <a:pt x="480" y="0"/>
                    <a:pt x="468" y="1"/>
                    <a:pt x="457" y="0"/>
                  </a:cubicBezTo>
                  <a:close/>
                </a:path>
              </a:pathLst>
            </a:custGeom>
            <a:solidFill>
              <a:srgbClr val="AAAAAA"/>
            </a:solidFill>
            <a:ln cap="flat" cmpd="sng" w="9525">
              <a:solidFill>
                <a:srgbClr val="FFFFFF"/>
              </a:solidFill>
              <a:prstDash val="solid"/>
              <a:miter lim="8000"/>
              <a:headEnd len="sm" w="sm" type="none"/>
              <a:tailEnd len="sm" w="sm" type="none"/>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86" name="Google Shape;686;p35"/>
            <p:cNvSpPr/>
            <p:nvPr/>
          </p:nvSpPr>
          <p:spPr>
            <a:xfrm rot="-3280088">
              <a:off x="4100923" y="2460157"/>
              <a:ext cx="2729637" cy="1205146"/>
            </a:xfrm>
            <a:custGeom>
              <a:rect b="b" l="l" r="r" t="t"/>
              <a:pathLst>
                <a:path extrusionOk="0" h="194" w="440">
                  <a:moveTo>
                    <a:pt x="262" y="39"/>
                  </a:moveTo>
                  <a:cubicBezTo>
                    <a:pt x="206" y="71"/>
                    <a:pt x="134" y="53"/>
                    <a:pt x="100" y="0"/>
                  </a:cubicBezTo>
                  <a:cubicBezTo>
                    <a:pt x="57" y="25"/>
                    <a:pt x="24" y="60"/>
                    <a:pt x="0" y="99"/>
                  </a:cubicBezTo>
                  <a:cubicBezTo>
                    <a:pt x="47" y="157"/>
                    <a:pt x="120" y="194"/>
                    <a:pt x="201" y="194"/>
                  </a:cubicBezTo>
                  <a:cubicBezTo>
                    <a:pt x="308" y="194"/>
                    <a:pt x="399" y="130"/>
                    <a:pt x="440" y="39"/>
                  </a:cubicBezTo>
                  <a:cubicBezTo>
                    <a:pt x="393" y="37"/>
                    <a:pt x="346" y="24"/>
                    <a:pt x="303" y="0"/>
                  </a:cubicBezTo>
                  <a:cubicBezTo>
                    <a:pt x="292" y="15"/>
                    <a:pt x="279" y="29"/>
                    <a:pt x="262" y="39"/>
                  </a:cubicBezTo>
                  <a:close/>
                </a:path>
              </a:pathLst>
            </a:custGeom>
            <a:solidFill>
              <a:srgbClr val="505050"/>
            </a:solidFill>
            <a:ln cap="flat" cmpd="sng" w="9525">
              <a:solidFill>
                <a:srgbClr val="FFFFFF"/>
              </a:solidFill>
              <a:prstDash val="solid"/>
              <a:miter lim="8000"/>
              <a:headEnd len="sm" w="sm" type="none"/>
              <a:tailEnd len="sm" w="sm" type="none"/>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87" name="Google Shape;687;p35"/>
            <p:cNvSpPr txBox="1"/>
            <p:nvPr/>
          </p:nvSpPr>
          <p:spPr>
            <a:xfrm rot="-3779206">
              <a:off x="4733052" y="2863735"/>
              <a:ext cx="1577952" cy="563236"/>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chemeClr val="dk1"/>
                  </a:solidFill>
                  <a:latin typeface="Roboto"/>
                  <a:ea typeface="Roboto"/>
                  <a:cs typeface="Roboto"/>
                  <a:sym typeface="Roboto"/>
                </a:rPr>
                <a:t>CURRENT DM DETECTORS</a:t>
              </a:r>
              <a:r>
                <a:rPr lang="en">
                  <a:solidFill>
                    <a:schemeClr val="dk1"/>
                  </a:solidFill>
                  <a:latin typeface="Roboto"/>
                  <a:ea typeface="Roboto"/>
                  <a:cs typeface="Roboto"/>
                  <a:sym typeface="Roboto"/>
                </a:rPr>
                <a:t>  </a:t>
              </a:r>
              <a:r>
                <a:rPr lang="en" sz="1000">
                  <a:solidFill>
                    <a:schemeClr val="dk1"/>
                  </a:solidFill>
                  <a:latin typeface="Roboto"/>
                  <a:ea typeface="Roboto"/>
                  <a:cs typeface="Roboto"/>
                  <a:sym typeface="Roboto"/>
                </a:rPr>
                <a:t> </a:t>
              </a:r>
              <a:endParaRPr sz="1000">
                <a:solidFill>
                  <a:srgbClr val="FFFFFF"/>
                </a:solidFill>
                <a:latin typeface="Roboto"/>
                <a:ea typeface="Roboto"/>
                <a:cs typeface="Roboto"/>
                <a:sym typeface="Roboto"/>
              </a:endParaRPr>
            </a:p>
          </p:txBody>
        </p:sp>
      </p:grpSp>
      <p:grpSp>
        <p:nvGrpSpPr>
          <p:cNvPr id="688" name="Google Shape;688;p35"/>
          <p:cNvGrpSpPr/>
          <p:nvPr/>
        </p:nvGrpSpPr>
        <p:grpSpPr>
          <a:xfrm>
            <a:off x="407021" y="-744801"/>
            <a:ext cx="3974359" cy="3881035"/>
            <a:chOff x="2857731" y="-71332"/>
            <a:chExt cx="3293577" cy="3222916"/>
          </a:xfrm>
        </p:grpSpPr>
        <p:sp>
          <p:nvSpPr>
            <p:cNvPr id="689" name="Google Shape;689;p35"/>
            <p:cNvSpPr/>
            <p:nvPr/>
          </p:nvSpPr>
          <p:spPr>
            <a:xfrm rot="-3280089">
              <a:off x="3410337" y="297186"/>
              <a:ext cx="2188366" cy="2485879"/>
            </a:xfrm>
            <a:custGeom>
              <a:rect b="b" l="l" r="r" t="t"/>
              <a:pathLst>
                <a:path extrusionOk="0" h="384" w="338">
                  <a:moveTo>
                    <a:pt x="45" y="32"/>
                  </a:moveTo>
                  <a:cubicBezTo>
                    <a:pt x="189" y="32"/>
                    <a:pt x="306" y="148"/>
                    <a:pt x="306" y="292"/>
                  </a:cubicBezTo>
                  <a:cubicBezTo>
                    <a:pt x="306" y="325"/>
                    <a:pt x="300" y="355"/>
                    <a:pt x="289" y="384"/>
                  </a:cubicBezTo>
                  <a:cubicBezTo>
                    <a:pt x="301" y="384"/>
                    <a:pt x="312" y="384"/>
                    <a:pt x="324" y="383"/>
                  </a:cubicBezTo>
                  <a:cubicBezTo>
                    <a:pt x="333" y="354"/>
                    <a:pt x="338" y="324"/>
                    <a:pt x="338" y="292"/>
                  </a:cubicBezTo>
                  <a:cubicBezTo>
                    <a:pt x="338" y="131"/>
                    <a:pt x="207" y="0"/>
                    <a:pt x="45" y="0"/>
                  </a:cubicBezTo>
                  <a:cubicBezTo>
                    <a:pt x="30" y="0"/>
                    <a:pt x="15" y="1"/>
                    <a:pt x="0" y="3"/>
                  </a:cubicBezTo>
                  <a:cubicBezTo>
                    <a:pt x="6" y="13"/>
                    <a:pt x="12" y="23"/>
                    <a:pt x="18" y="33"/>
                  </a:cubicBezTo>
                  <a:cubicBezTo>
                    <a:pt x="27" y="32"/>
                    <a:pt x="36" y="32"/>
                    <a:pt x="45" y="32"/>
                  </a:cubicBezTo>
                  <a:close/>
                </a:path>
              </a:pathLst>
            </a:custGeom>
            <a:solidFill>
              <a:srgbClr val="AAAAAA"/>
            </a:solidFill>
            <a:ln cap="flat" cmpd="sng" w="9525">
              <a:solidFill>
                <a:srgbClr val="FFFFFF"/>
              </a:solidFill>
              <a:prstDash val="solid"/>
              <a:miter lim="8000"/>
              <a:headEnd len="sm" w="sm" type="none"/>
              <a:tailEnd len="sm" w="sm" type="none"/>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90" name="Google Shape;690;p35"/>
            <p:cNvSpPr/>
            <p:nvPr/>
          </p:nvSpPr>
          <p:spPr>
            <a:xfrm rot="-3280088">
              <a:off x="3667674" y="581521"/>
              <a:ext cx="1790169" cy="2186080"/>
            </a:xfrm>
            <a:custGeom>
              <a:rect b="b" l="l" r="r" t="t"/>
              <a:pathLst>
                <a:path extrusionOk="0" h="352" w="288">
                  <a:moveTo>
                    <a:pt x="27" y="0"/>
                  </a:moveTo>
                  <a:cubicBezTo>
                    <a:pt x="18" y="0"/>
                    <a:pt x="9" y="0"/>
                    <a:pt x="0" y="1"/>
                  </a:cubicBezTo>
                  <a:cubicBezTo>
                    <a:pt x="21" y="43"/>
                    <a:pt x="34" y="90"/>
                    <a:pt x="35" y="140"/>
                  </a:cubicBezTo>
                  <a:cubicBezTo>
                    <a:pt x="74" y="142"/>
                    <a:pt x="111" y="163"/>
                    <a:pt x="132" y="200"/>
                  </a:cubicBezTo>
                  <a:cubicBezTo>
                    <a:pt x="153" y="236"/>
                    <a:pt x="153" y="279"/>
                    <a:pt x="136" y="315"/>
                  </a:cubicBezTo>
                  <a:cubicBezTo>
                    <a:pt x="179" y="339"/>
                    <a:pt x="225" y="351"/>
                    <a:pt x="271" y="352"/>
                  </a:cubicBezTo>
                  <a:cubicBezTo>
                    <a:pt x="282" y="323"/>
                    <a:pt x="288" y="293"/>
                    <a:pt x="288" y="260"/>
                  </a:cubicBezTo>
                  <a:cubicBezTo>
                    <a:pt x="288" y="116"/>
                    <a:pt x="171" y="0"/>
                    <a:pt x="27" y="0"/>
                  </a:cubicBezTo>
                  <a:close/>
                </a:path>
              </a:pathLst>
            </a:custGeom>
            <a:solidFill>
              <a:srgbClr val="414141"/>
            </a:solidFill>
            <a:ln cap="flat" cmpd="sng" w="9525">
              <a:solidFill>
                <a:srgbClr val="FFFFFF"/>
              </a:solidFill>
              <a:prstDash val="solid"/>
              <a:miter lim="8000"/>
              <a:headEnd len="sm" w="sm" type="none"/>
              <a:tailEnd len="sm" w="sm" type="none"/>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91" name="Google Shape;691;p35"/>
            <p:cNvSpPr txBox="1"/>
            <p:nvPr/>
          </p:nvSpPr>
          <p:spPr>
            <a:xfrm>
              <a:off x="3782825" y="1153125"/>
              <a:ext cx="1578000" cy="563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chemeClr val="dk1"/>
                  </a:solidFill>
                  <a:latin typeface="Roboto"/>
                  <a:ea typeface="Roboto"/>
                  <a:cs typeface="Roboto"/>
                  <a:sym typeface="Roboto"/>
                </a:rPr>
                <a:t>FUTURE MULTI_TONNE SCALE DARK MATTER DETECTORS</a:t>
              </a:r>
              <a:endParaRPr sz="900">
                <a:solidFill>
                  <a:schemeClr val="dk1"/>
                </a:solidFill>
                <a:latin typeface="Roboto"/>
                <a:ea typeface="Roboto"/>
                <a:cs typeface="Roboto"/>
                <a:sym typeface="Roboto"/>
              </a:endParaRPr>
            </a:p>
            <a:p>
              <a:pPr indent="0" lvl="0" marL="0" rtl="0" algn="ctr">
                <a:spcBef>
                  <a:spcPts val="0"/>
                </a:spcBef>
                <a:spcAft>
                  <a:spcPts val="0"/>
                </a:spcAft>
                <a:buNone/>
              </a:pPr>
              <a:r>
                <a:t/>
              </a:r>
              <a:endParaRPr sz="1000">
                <a:solidFill>
                  <a:srgbClr val="FFFFFF"/>
                </a:solidFill>
                <a:latin typeface="Roboto"/>
                <a:ea typeface="Roboto"/>
                <a:cs typeface="Roboto"/>
                <a:sym typeface="Roboto"/>
              </a:endParaRPr>
            </a:p>
          </p:txBody>
        </p:sp>
      </p:grpSp>
      <p:grpSp>
        <p:nvGrpSpPr>
          <p:cNvPr id="692" name="Google Shape;692;p35"/>
          <p:cNvGrpSpPr/>
          <p:nvPr/>
        </p:nvGrpSpPr>
        <p:grpSpPr>
          <a:xfrm>
            <a:off x="-1046499" y="909197"/>
            <a:ext cx="4858928" cy="4593809"/>
            <a:chOff x="1959887" y="1684671"/>
            <a:chExt cx="3424433" cy="3122279"/>
          </a:xfrm>
        </p:grpSpPr>
        <p:sp>
          <p:nvSpPr>
            <p:cNvPr id="693" name="Google Shape;693;p35"/>
            <p:cNvSpPr/>
            <p:nvPr/>
          </p:nvSpPr>
          <p:spPr>
            <a:xfrm rot="-3280088">
              <a:off x="2859669" y="1740600"/>
              <a:ext cx="1624870" cy="3045726"/>
            </a:xfrm>
            <a:custGeom>
              <a:rect b="b" l="l" r="r" t="t"/>
              <a:pathLst>
                <a:path extrusionOk="0" h="470" w="251">
                  <a:moveTo>
                    <a:pt x="32" y="286"/>
                  </a:moveTo>
                  <a:cubicBezTo>
                    <a:pt x="32" y="157"/>
                    <a:pt x="127" y="49"/>
                    <a:pt x="251" y="29"/>
                  </a:cubicBezTo>
                  <a:cubicBezTo>
                    <a:pt x="245" y="19"/>
                    <a:pt x="239" y="9"/>
                    <a:pt x="233" y="0"/>
                  </a:cubicBezTo>
                  <a:cubicBezTo>
                    <a:pt x="100" y="28"/>
                    <a:pt x="0" y="145"/>
                    <a:pt x="0" y="286"/>
                  </a:cubicBezTo>
                  <a:cubicBezTo>
                    <a:pt x="0" y="356"/>
                    <a:pt x="25" y="420"/>
                    <a:pt x="65" y="470"/>
                  </a:cubicBezTo>
                  <a:cubicBezTo>
                    <a:pt x="70" y="460"/>
                    <a:pt x="76" y="450"/>
                    <a:pt x="82" y="440"/>
                  </a:cubicBezTo>
                  <a:cubicBezTo>
                    <a:pt x="51" y="397"/>
                    <a:pt x="32" y="344"/>
                    <a:pt x="32" y="286"/>
                  </a:cubicBezTo>
                  <a:close/>
                </a:path>
              </a:pathLst>
            </a:custGeom>
            <a:solidFill>
              <a:srgbClr val="AAAAAA"/>
            </a:solidFill>
            <a:ln cap="flat" cmpd="sng" w="9525">
              <a:solidFill>
                <a:srgbClr val="FFFFFF"/>
              </a:solidFill>
              <a:prstDash val="solid"/>
              <a:miter lim="8000"/>
              <a:headEnd len="sm" w="sm" type="none"/>
              <a:tailEnd len="sm" w="sm" type="none"/>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94" name="Google Shape;694;p35"/>
            <p:cNvSpPr/>
            <p:nvPr/>
          </p:nvSpPr>
          <p:spPr>
            <a:xfrm rot="-3280089">
              <a:off x="3037225" y="1789647"/>
              <a:ext cx="1575644" cy="2550423"/>
            </a:xfrm>
            <a:custGeom>
              <a:rect b="b" l="l" r="r" t="t"/>
              <a:pathLst>
                <a:path extrusionOk="0" h="411" w="254">
                  <a:moveTo>
                    <a:pt x="152" y="311"/>
                  </a:moveTo>
                  <a:cubicBezTo>
                    <a:pt x="124" y="254"/>
                    <a:pt x="145" y="185"/>
                    <a:pt x="200" y="153"/>
                  </a:cubicBezTo>
                  <a:cubicBezTo>
                    <a:pt x="217" y="143"/>
                    <a:pt x="236" y="137"/>
                    <a:pt x="254" y="136"/>
                  </a:cubicBezTo>
                  <a:cubicBezTo>
                    <a:pt x="253" y="87"/>
                    <a:pt x="241" y="41"/>
                    <a:pt x="219" y="0"/>
                  </a:cubicBezTo>
                  <a:cubicBezTo>
                    <a:pt x="95" y="20"/>
                    <a:pt x="0" y="128"/>
                    <a:pt x="0" y="257"/>
                  </a:cubicBezTo>
                  <a:cubicBezTo>
                    <a:pt x="0" y="315"/>
                    <a:pt x="19" y="368"/>
                    <a:pt x="50" y="411"/>
                  </a:cubicBezTo>
                  <a:cubicBezTo>
                    <a:pt x="75" y="371"/>
                    <a:pt x="110" y="337"/>
                    <a:pt x="152" y="311"/>
                  </a:cubicBezTo>
                  <a:close/>
                </a:path>
              </a:pathLst>
            </a:custGeom>
            <a:solidFill>
              <a:srgbClr val="2F2F2F"/>
            </a:solidFill>
            <a:ln cap="flat" cmpd="sng" w="9525">
              <a:solidFill>
                <a:srgbClr val="FFFFFF"/>
              </a:solidFill>
              <a:prstDash val="solid"/>
              <a:miter lim="8000"/>
              <a:headEnd len="sm" w="sm" type="none"/>
              <a:tailEnd len="sm" w="sm" type="none"/>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95" name="Google Shape;695;p35"/>
            <p:cNvSpPr txBox="1"/>
            <p:nvPr/>
          </p:nvSpPr>
          <p:spPr>
            <a:xfrm flipH="1" rot="3725110">
              <a:off x="2866277" y="2863871"/>
              <a:ext cx="1577671" cy="563103"/>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dk1"/>
                  </a:solidFill>
                  <a:latin typeface="Roboto"/>
                  <a:ea typeface="Roboto"/>
                  <a:cs typeface="Roboto"/>
                  <a:sym typeface="Roboto"/>
                </a:rPr>
                <a:t>DIRECTIONAL DETECTORS</a:t>
              </a:r>
              <a:endParaRPr sz="2200">
                <a:solidFill>
                  <a:schemeClr val="dk1"/>
                </a:solidFill>
                <a:latin typeface="Roboto"/>
                <a:ea typeface="Roboto"/>
                <a:cs typeface="Roboto"/>
                <a:sym typeface="Roboto"/>
              </a:endParaRPr>
            </a:p>
          </p:txBody>
        </p:sp>
      </p:grpSp>
      <p:grpSp>
        <p:nvGrpSpPr>
          <p:cNvPr id="696" name="Google Shape;696;p35"/>
          <p:cNvGrpSpPr/>
          <p:nvPr/>
        </p:nvGrpSpPr>
        <p:grpSpPr>
          <a:xfrm>
            <a:off x="4910506" y="100046"/>
            <a:ext cx="4132309" cy="4932444"/>
            <a:chOff x="1118224" y="283725"/>
            <a:chExt cx="2090826" cy="4076400"/>
          </a:xfrm>
        </p:grpSpPr>
        <p:sp>
          <p:nvSpPr>
            <p:cNvPr id="697" name="Google Shape;697;p35"/>
            <p:cNvSpPr/>
            <p:nvPr/>
          </p:nvSpPr>
          <p:spPr>
            <a:xfrm>
              <a:off x="1178650" y="283725"/>
              <a:ext cx="2030400" cy="4076400"/>
            </a:xfrm>
            <a:prstGeom prst="rect">
              <a:avLst/>
            </a:prstGeom>
            <a:solidFill>
              <a:srgbClr val="3D3D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8" name="Google Shape;698;p35"/>
            <p:cNvSpPr/>
            <p:nvPr/>
          </p:nvSpPr>
          <p:spPr>
            <a:xfrm>
              <a:off x="1118224" y="341749"/>
              <a:ext cx="2048100" cy="2490600"/>
            </a:xfrm>
            <a:prstGeom prst="rect">
              <a:avLst/>
            </a:prstGeom>
            <a:solidFill>
              <a:srgbClr val="FFFFFF"/>
            </a:solidFill>
            <a:ln cap="flat" cmpd="sng" w="19050">
              <a:solidFill>
                <a:srgbClr val="41414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9" name="Google Shape;699;p35"/>
            <p:cNvSpPr/>
            <p:nvPr/>
          </p:nvSpPr>
          <p:spPr>
            <a:xfrm>
              <a:off x="1178652" y="529711"/>
              <a:ext cx="1870200" cy="1303500"/>
            </a:xfrm>
            <a:prstGeom prst="rect">
              <a:avLst/>
            </a:prstGeom>
            <a:noFill/>
            <a:ln>
              <a:noFill/>
            </a:ln>
          </p:spPr>
          <p:txBody>
            <a:bodyPr anchorCtr="0" anchor="t" bIns="91425" lIns="91425" spcFirstLastPara="1" rIns="91425" wrap="square" tIns="91425">
              <a:noAutofit/>
            </a:bodyPr>
            <a:lstStyle/>
            <a:p>
              <a:pPr indent="0" lvl="0" marL="0" marR="0" rtl="0" algn="l">
                <a:lnSpc>
                  <a:spcPct val="120000"/>
                </a:lnSpc>
                <a:spcBef>
                  <a:spcPts val="0"/>
                </a:spcBef>
                <a:spcAft>
                  <a:spcPts val="0"/>
                </a:spcAft>
                <a:buNone/>
              </a:pPr>
              <a:r>
                <a:rPr b="1" lang="en" sz="1700">
                  <a:solidFill>
                    <a:schemeClr val="lt1"/>
                  </a:solidFill>
                  <a:highlight>
                    <a:srgbClr val="FFFFFF"/>
                  </a:highlight>
                  <a:latin typeface="Roboto"/>
                  <a:ea typeface="Roboto"/>
                  <a:cs typeface="Roboto"/>
                  <a:sym typeface="Roboto"/>
                </a:rPr>
                <a:t>SEARCHING FOR BEYOND-STANDARD-MODEL SOLAR NEUTRINO INTERACTIONS USING DIRECTIONAL DETECTORS </a:t>
              </a:r>
              <a:endParaRPr b="1" sz="1700">
                <a:solidFill>
                  <a:schemeClr val="lt1"/>
                </a:solidFill>
                <a:highlight>
                  <a:srgbClr val="FFFFFF"/>
                </a:highlight>
                <a:latin typeface="Roboto"/>
                <a:ea typeface="Roboto"/>
                <a:cs typeface="Roboto"/>
                <a:sym typeface="Roboto"/>
              </a:endParaRPr>
            </a:p>
            <a:p>
              <a:pPr indent="0" lvl="0" marL="0" rtl="0" algn="l">
                <a:spcBef>
                  <a:spcPts val="0"/>
                </a:spcBef>
                <a:spcAft>
                  <a:spcPts val="0"/>
                </a:spcAft>
                <a:buNone/>
              </a:pPr>
              <a:r>
                <a:t/>
              </a:r>
              <a:endParaRPr b="1" sz="1600">
                <a:solidFill>
                  <a:srgbClr val="414141"/>
                </a:solidFill>
                <a:latin typeface="Roboto"/>
                <a:ea typeface="Roboto"/>
                <a:cs typeface="Roboto"/>
                <a:sym typeface="Roboto"/>
              </a:endParaRPr>
            </a:p>
            <a:p>
              <a:pPr indent="0" lvl="0" marL="0" rtl="0" algn="l">
                <a:spcBef>
                  <a:spcPts val="0"/>
                </a:spcBef>
                <a:spcAft>
                  <a:spcPts val="0"/>
                </a:spcAft>
                <a:buNone/>
              </a:pPr>
              <a:r>
                <a:t/>
              </a:r>
              <a:endParaRPr sz="100">
                <a:solidFill>
                  <a:srgbClr val="414141"/>
                </a:solidFill>
                <a:latin typeface="Roboto Medium"/>
                <a:ea typeface="Roboto Medium"/>
                <a:cs typeface="Roboto Medium"/>
                <a:sym typeface="Roboto Medium"/>
              </a:endParaRPr>
            </a:p>
          </p:txBody>
        </p:sp>
        <p:sp>
          <p:nvSpPr>
            <p:cNvPr id="700" name="Google Shape;700;p35"/>
            <p:cNvSpPr/>
            <p:nvPr/>
          </p:nvSpPr>
          <p:spPr>
            <a:xfrm>
              <a:off x="1233923" y="1846625"/>
              <a:ext cx="1815000" cy="829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450">
                  <a:solidFill>
                    <a:srgbClr val="414141"/>
                  </a:solidFill>
                  <a:highlight>
                    <a:srgbClr val="FFFFFF"/>
                  </a:highlight>
                  <a:latin typeface="Roboto"/>
                  <a:ea typeface="Roboto"/>
                  <a:cs typeface="Roboto"/>
                  <a:sym typeface="Roboto"/>
                </a:rPr>
                <a:t>arxiv: </a:t>
              </a:r>
              <a:r>
                <a:rPr b="1" lang="en" sz="1450">
                  <a:solidFill>
                    <a:srgbClr val="073763"/>
                  </a:solidFill>
                  <a:uFill>
                    <a:noFill/>
                  </a:uFill>
                  <a:latin typeface="Roboto"/>
                  <a:ea typeface="Roboto"/>
                  <a:cs typeface="Roboto"/>
                  <a:sym typeface="Roboto"/>
                  <a:hlinkClick r:id="rId4">
                    <a:extLst>
                      <a:ext uri="{A12FA001-AC4F-418D-AE19-62706E023703}">
                        <ahyp:hlinkClr val="tx"/>
                      </a:ext>
                    </a:extLst>
                  </a:hlinkClick>
                </a:rPr>
                <a:t>2506.09322</a:t>
              </a:r>
              <a:endParaRPr b="1" sz="1450">
                <a:solidFill>
                  <a:srgbClr val="073763"/>
                </a:solidFill>
                <a:highlight>
                  <a:srgbClr val="FFFFFF"/>
                </a:highlight>
                <a:latin typeface="Roboto"/>
                <a:ea typeface="Roboto"/>
                <a:cs typeface="Roboto"/>
                <a:sym typeface="Roboto"/>
              </a:endParaRPr>
            </a:p>
            <a:p>
              <a:pPr indent="0" lvl="0" marL="0" rtl="0" algn="l">
                <a:lnSpc>
                  <a:spcPct val="115000"/>
                </a:lnSpc>
                <a:spcBef>
                  <a:spcPts val="0"/>
                </a:spcBef>
                <a:spcAft>
                  <a:spcPts val="0"/>
                </a:spcAft>
                <a:buNone/>
              </a:pPr>
              <a:r>
                <a:rPr lang="en" sz="1450">
                  <a:solidFill>
                    <a:srgbClr val="414141"/>
                  </a:solidFill>
                  <a:highlight>
                    <a:schemeClr val="dk1"/>
                  </a:highlight>
                  <a:latin typeface="Roboto"/>
                  <a:ea typeface="Roboto"/>
                  <a:cs typeface="Roboto"/>
                  <a:sym typeface="Roboto"/>
                </a:rPr>
                <a:t>A. Chandra Shekar,  C. Lisotti, N. Mishra, C. A. J. O’Hare, L. E. Strigari</a:t>
              </a:r>
              <a:endParaRPr sz="1200">
                <a:solidFill>
                  <a:srgbClr val="414141"/>
                </a:solidFill>
                <a:latin typeface="Roboto"/>
                <a:ea typeface="Roboto"/>
                <a:cs typeface="Roboto"/>
                <a:sym typeface="Roboto"/>
              </a:endParaRPr>
            </a:p>
            <a:p>
              <a:pPr indent="0" lvl="0" marL="0" rtl="0" algn="l">
                <a:lnSpc>
                  <a:spcPct val="115000"/>
                </a:lnSpc>
                <a:spcBef>
                  <a:spcPts val="0"/>
                </a:spcBef>
                <a:spcAft>
                  <a:spcPts val="0"/>
                </a:spcAft>
                <a:buNone/>
              </a:pPr>
              <a:r>
                <a:t/>
              </a:r>
              <a:endParaRPr sz="1250">
                <a:solidFill>
                  <a:srgbClr val="414141"/>
                </a:solidFill>
                <a:highlight>
                  <a:srgbClr val="FFFFFF"/>
                </a:highlight>
                <a:latin typeface="Roboto"/>
                <a:ea typeface="Roboto"/>
                <a:cs typeface="Roboto"/>
                <a:sym typeface="Roboto"/>
              </a:endParaRPr>
            </a:p>
          </p:txBody>
        </p:sp>
        <p:sp>
          <p:nvSpPr>
            <p:cNvPr id="701" name="Google Shape;701;p35"/>
            <p:cNvSpPr/>
            <p:nvPr/>
          </p:nvSpPr>
          <p:spPr>
            <a:xfrm rot="5400000">
              <a:off x="1938871" y="2785391"/>
              <a:ext cx="389100" cy="278100"/>
            </a:xfrm>
            <a:prstGeom prst="rightArrow">
              <a:avLst>
                <a:gd fmla="val 34239" name="adj1"/>
                <a:gd fmla="val 57035" name="adj2"/>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02" name="Google Shape;702;p3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703" name="Google Shape;703;p35"/>
          <p:cNvSpPr txBox="1"/>
          <p:nvPr/>
        </p:nvSpPr>
        <p:spPr>
          <a:xfrm>
            <a:off x="5048950" y="3349725"/>
            <a:ext cx="2051700" cy="1606200"/>
          </a:xfrm>
          <a:prstGeom prst="rect">
            <a:avLst/>
          </a:prstGeom>
          <a:noFill/>
          <a:ln cap="flat" cmpd="sng" w="9525">
            <a:solidFill>
              <a:srgbClr val="FFFFFF"/>
            </a:solidFill>
            <a:prstDash val="solid"/>
            <a:round/>
            <a:headEnd len="sm" w="sm" type="none"/>
            <a:tailEnd len="sm" w="sm" type="none"/>
          </a:ln>
        </p:spPr>
        <p:txBody>
          <a:bodyPr anchorCtr="0" anchor="t" bIns="91425" lIns="91425" spcFirstLastPara="1" rIns="91425" wrap="square" tIns="91425">
            <a:noAutofit/>
          </a:bodyPr>
          <a:lstStyle/>
          <a:p>
            <a:pPr indent="0" lvl="0" marL="0" rtl="0" algn="ctr">
              <a:lnSpc>
                <a:spcPct val="90000"/>
              </a:lnSpc>
              <a:spcBef>
                <a:spcPts val="0"/>
              </a:spcBef>
              <a:spcAft>
                <a:spcPts val="0"/>
              </a:spcAft>
              <a:buSzPts val="770"/>
              <a:buNone/>
            </a:pPr>
            <a:r>
              <a:rPr lang="en" sz="1900">
                <a:solidFill>
                  <a:srgbClr val="FFFFFF"/>
                </a:solidFill>
                <a:latin typeface="Roboto"/>
                <a:ea typeface="Roboto"/>
                <a:cs typeface="Roboto"/>
                <a:sym typeface="Roboto"/>
              </a:rPr>
              <a:t>MICRO-PATTERN</a:t>
            </a:r>
            <a:r>
              <a:rPr lang="en" sz="1960">
                <a:solidFill>
                  <a:srgbClr val="FFFFFF"/>
                </a:solidFill>
                <a:latin typeface="Roboto"/>
                <a:ea typeface="Roboto"/>
                <a:cs typeface="Roboto"/>
                <a:sym typeface="Roboto"/>
              </a:rPr>
              <a:t> </a:t>
            </a:r>
            <a:r>
              <a:rPr lang="en" sz="1960">
                <a:solidFill>
                  <a:srgbClr val="FFFFFF"/>
                </a:solidFill>
                <a:latin typeface="Roboto"/>
                <a:ea typeface="Roboto"/>
                <a:cs typeface="Roboto"/>
                <a:sym typeface="Roboto"/>
              </a:rPr>
              <a:t>G</a:t>
            </a:r>
            <a:r>
              <a:rPr lang="en" sz="1960">
                <a:solidFill>
                  <a:srgbClr val="FFFFFF"/>
                </a:solidFill>
                <a:latin typeface="Roboto"/>
                <a:ea typeface="Roboto"/>
                <a:cs typeface="Roboto"/>
                <a:sym typeface="Roboto"/>
              </a:rPr>
              <a:t>ASEOUS DETECTORS (MPGDS) </a:t>
            </a:r>
            <a:endParaRPr sz="1960">
              <a:solidFill>
                <a:srgbClr val="FFFFFF"/>
              </a:solidFill>
              <a:latin typeface="Roboto"/>
              <a:ea typeface="Roboto"/>
              <a:cs typeface="Roboto"/>
              <a:sym typeface="Roboto"/>
            </a:endParaRPr>
          </a:p>
          <a:p>
            <a:pPr indent="0" lvl="0" marL="0" rtl="0" algn="ctr">
              <a:lnSpc>
                <a:spcPct val="90000"/>
              </a:lnSpc>
              <a:spcBef>
                <a:spcPts val="0"/>
              </a:spcBef>
              <a:spcAft>
                <a:spcPts val="0"/>
              </a:spcAft>
              <a:buSzPts val="770"/>
              <a:buNone/>
            </a:pPr>
            <a:r>
              <a:rPr lang="en" sz="1648">
                <a:solidFill>
                  <a:srgbClr val="ADADAD"/>
                </a:solidFill>
                <a:latin typeface="Roboto"/>
                <a:ea typeface="Roboto"/>
                <a:cs typeface="Roboto"/>
                <a:sym typeface="Roboto"/>
              </a:rPr>
              <a:t>e.g. CYGNO-30</a:t>
            </a:r>
            <a:endParaRPr sz="1648">
              <a:solidFill>
                <a:srgbClr val="ADADAD"/>
              </a:solidFill>
              <a:latin typeface="Roboto"/>
              <a:ea typeface="Roboto"/>
              <a:cs typeface="Roboto"/>
              <a:sym typeface="Roboto"/>
            </a:endParaRPr>
          </a:p>
          <a:p>
            <a:pPr indent="0" lvl="0" marL="0" rtl="0" algn="ctr">
              <a:lnSpc>
                <a:spcPct val="90000"/>
              </a:lnSpc>
              <a:spcBef>
                <a:spcPts val="0"/>
              </a:spcBef>
              <a:spcAft>
                <a:spcPts val="0"/>
              </a:spcAft>
              <a:buSzPts val="770"/>
              <a:buNone/>
            </a:pPr>
            <a:r>
              <a:rPr lang="en" sz="1648">
                <a:solidFill>
                  <a:srgbClr val="ADADAD"/>
                </a:solidFill>
                <a:latin typeface="Roboto"/>
                <a:ea typeface="Roboto"/>
                <a:cs typeface="Roboto"/>
                <a:sym typeface="Roboto"/>
              </a:rPr>
              <a:t>(30 m</a:t>
            </a:r>
            <a:r>
              <a:rPr baseline="30000" lang="en" sz="1648">
                <a:solidFill>
                  <a:srgbClr val="ADADAD"/>
                </a:solidFill>
                <a:latin typeface="Roboto"/>
                <a:ea typeface="Roboto"/>
                <a:cs typeface="Roboto"/>
                <a:sym typeface="Roboto"/>
              </a:rPr>
              <a:t>3</a:t>
            </a:r>
            <a:r>
              <a:rPr lang="en" sz="1648">
                <a:solidFill>
                  <a:srgbClr val="ADADAD"/>
                </a:solidFill>
                <a:latin typeface="Roboto"/>
                <a:ea typeface="Roboto"/>
                <a:cs typeface="Roboto"/>
                <a:sym typeface="Roboto"/>
              </a:rPr>
              <a:t>)</a:t>
            </a:r>
            <a:endParaRPr sz="2348">
              <a:solidFill>
                <a:srgbClr val="FFFFFF"/>
              </a:solidFill>
              <a:latin typeface="Roboto"/>
              <a:ea typeface="Roboto"/>
              <a:cs typeface="Roboto"/>
              <a:sym typeface="Roboto"/>
            </a:endParaRPr>
          </a:p>
        </p:txBody>
      </p:sp>
      <p:sp>
        <p:nvSpPr>
          <p:cNvPr id="704" name="Google Shape;704;p35"/>
          <p:cNvSpPr txBox="1"/>
          <p:nvPr/>
        </p:nvSpPr>
        <p:spPr>
          <a:xfrm>
            <a:off x="7125225" y="3349725"/>
            <a:ext cx="1993800" cy="740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600">
                <a:solidFill>
                  <a:srgbClr val="ADADAD"/>
                </a:solidFill>
                <a:latin typeface="Roboto"/>
                <a:ea typeface="Roboto"/>
                <a:cs typeface="Roboto"/>
                <a:sym typeface="Roboto"/>
              </a:rPr>
              <a:t>Gaseous TPCs using (He:CF</a:t>
            </a:r>
            <a:r>
              <a:rPr baseline="-25000" lang="en" sz="1600">
                <a:solidFill>
                  <a:srgbClr val="ADADAD"/>
                </a:solidFill>
                <a:latin typeface="Roboto"/>
                <a:ea typeface="Roboto"/>
                <a:cs typeface="Roboto"/>
                <a:sym typeface="Roboto"/>
              </a:rPr>
              <a:t>4</a:t>
            </a:r>
            <a:r>
              <a:rPr lang="en" sz="1600">
                <a:solidFill>
                  <a:srgbClr val="ADADAD"/>
                </a:solidFill>
                <a:latin typeface="Roboto"/>
                <a:ea typeface="Roboto"/>
                <a:cs typeface="Roboto"/>
                <a:sym typeface="Roboto"/>
              </a:rPr>
              <a:t> 60:40 ratio</a:t>
            </a:r>
            <a:r>
              <a:rPr baseline="-25000" lang="en" sz="1600">
                <a:solidFill>
                  <a:srgbClr val="ADADAD"/>
                </a:solidFill>
                <a:latin typeface="Roboto"/>
                <a:ea typeface="Roboto"/>
                <a:cs typeface="Roboto"/>
                <a:sym typeface="Roboto"/>
              </a:rPr>
              <a:t> </a:t>
            </a:r>
            <a:r>
              <a:rPr lang="en" sz="1600">
                <a:solidFill>
                  <a:srgbClr val="ADADAD"/>
                </a:solidFill>
                <a:latin typeface="Roboto"/>
                <a:ea typeface="Roboto"/>
                <a:cs typeface="Roboto"/>
                <a:sym typeface="Roboto"/>
              </a:rPr>
              <a:t>)</a:t>
            </a:r>
            <a:endParaRPr sz="1600">
              <a:solidFill>
                <a:srgbClr val="ADADAD"/>
              </a:solidFill>
              <a:latin typeface="Roboto"/>
              <a:ea typeface="Roboto"/>
              <a:cs typeface="Roboto"/>
              <a:sym typeface="Roboto"/>
            </a:endParaRPr>
          </a:p>
          <a:p>
            <a:pPr indent="0" lvl="0" marL="0" rtl="0" algn="l">
              <a:spcBef>
                <a:spcPts val="0"/>
              </a:spcBef>
              <a:spcAft>
                <a:spcPts val="0"/>
              </a:spcAft>
              <a:buNone/>
            </a:pPr>
            <a:r>
              <a:rPr b="1" lang="en" sz="1500">
                <a:solidFill>
                  <a:srgbClr val="ADADAD"/>
                </a:solidFill>
                <a:latin typeface="Roboto"/>
                <a:ea typeface="Roboto"/>
                <a:cs typeface="Roboto"/>
                <a:sym typeface="Roboto"/>
              </a:rPr>
              <a:t>↪</a:t>
            </a:r>
            <a:r>
              <a:rPr lang="en">
                <a:solidFill>
                  <a:srgbClr val="ADADAD"/>
                </a:solidFill>
                <a:latin typeface="Roboto"/>
                <a:ea typeface="Roboto"/>
                <a:cs typeface="Roboto"/>
                <a:sym typeface="Roboto"/>
              </a:rPr>
              <a:t> Enable the full 3-D spatial reconstruction of ionisation tracks</a:t>
            </a:r>
            <a:endParaRPr>
              <a:solidFill>
                <a:srgbClr val="ADADAD"/>
              </a:solidFill>
              <a:latin typeface="Roboto"/>
              <a:ea typeface="Roboto"/>
              <a:cs typeface="Roboto"/>
              <a:sym typeface="Roboto"/>
            </a:endParaRPr>
          </a:p>
          <a:p>
            <a:pPr indent="0" lvl="0" marL="0" rtl="0" algn="l">
              <a:spcBef>
                <a:spcPts val="0"/>
              </a:spcBef>
              <a:spcAft>
                <a:spcPts val="0"/>
              </a:spcAft>
              <a:buNone/>
            </a:pPr>
            <a:r>
              <a:t/>
            </a:r>
            <a:endParaRPr sz="1500">
              <a:solidFill>
                <a:srgbClr val="ADADAD"/>
              </a:solidFill>
              <a:latin typeface="Roboto"/>
              <a:ea typeface="Roboto"/>
              <a:cs typeface="Roboto"/>
              <a:sym typeface="Roboto"/>
            </a:endParaRPr>
          </a:p>
          <a:p>
            <a:pPr indent="0" lvl="0" marL="0" rtl="0" algn="l">
              <a:spcBef>
                <a:spcPts val="0"/>
              </a:spcBef>
              <a:spcAft>
                <a:spcPts val="0"/>
              </a:spcAft>
              <a:buNone/>
            </a:pPr>
            <a:r>
              <a:t/>
            </a:r>
            <a:endParaRPr sz="1500">
              <a:solidFill>
                <a:srgbClr val="ADADAD"/>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8" name="Shape 708"/>
        <p:cNvGrpSpPr/>
        <p:nvPr/>
      </p:nvGrpSpPr>
      <p:grpSpPr>
        <a:xfrm>
          <a:off x="0" y="0"/>
          <a:ext cx="0" cy="0"/>
          <a:chOff x="0" y="0"/>
          <a:chExt cx="0" cy="0"/>
        </a:xfrm>
      </p:grpSpPr>
      <p:sp>
        <p:nvSpPr>
          <p:cNvPr id="709" name="Google Shape;709;p36"/>
          <p:cNvSpPr txBox="1"/>
          <p:nvPr>
            <p:ph type="title"/>
          </p:nvPr>
        </p:nvSpPr>
        <p:spPr>
          <a:xfrm>
            <a:off x="198000" y="2323075"/>
            <a:ext cx="8748000" cy="663900"/>
          </a:xfrm>
          <a:prstGeom prst="rect">
            <a:avLst/>
          </a:prstGeom>
          <a:ln cap="flat" cmpd="sng" w="19050">
            <a:solidFill>
              <a:schemeClr val="dk1"/>
            </a:solidFill>
            <a:prstDash val="solid"/>
            <a:round/>
            <a:headEnd len="sm" w="sm" type="none"/>
            <a:tailEnd len="sm" w="sm" type="none"/>
          </a:ln>
        </p:spPr>
        <p:txBody>
          <a:bodyPr anchorCtr="0" anchor="t" bIns="91425" lIns="91425" spcFirstLastPara="1" rIns="91425" wrap="square" tIns="91425">
            <a:normAutofit/>
          </a:bodyPr>
          <a:lstStyle/>
          <a:p>
            <a:pPr indent="0" lvl="0" marL="0" rtl="0" algn="l">
              <a:spcBef>
                <a:spcPts val="0"/>
              </a:spcBef>
              <a:spcAft>
                <a:spcPts val="0"/>
              </a:spcAft>
              <a:buNone/>
            </a:pPr>
            <a:r>
              <a:rPr lang="en"/>
              <a:t> RESULTS </a:t>
            </a:r>
            <a:r>
              <a:rPr lang="en">
                <a:solidFill>
                  <a:schemeClr val="lt2"/>
                </a:solidFill>
              </a:rPr>
              <a:t>HEAVY MEDIATORS</a:t>
            </a:r>
            <a:endParaRPr>
              <a:solidFill>
                <a:schemeClr val="lt2"/>
              </a:solidFill>
            </a:endParaRPr>
          </a:p>
        </p:txBody>
      </p:sp>
      <p:sp>
        <p:nvSpPr>
          <p:cNvPr id="710" name="Google Shape;710;p3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4" name="Shape 714"/>
        <p:cNvGrpSpPr/>
        <p:nvPr/>
      </p:nvGrpSpPr>
      <p:grpSpPr>
        <a:xfrm>
          <a:off x="0" y="0"/>
          <a:ext cx="0" cy="0"/>
          <a:chOff x="0" y="0"/>
          <a:chExt cx="0" cy="0"/>
        </a:xfrm>
      </p:grpSpPr>
      <p:sp>
        <p:nvSpPr>
          <p:cNvPr id="715" name="Google Shape;715;p3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716" name="Google Shape;716;p37" title="RecoilDistribution_LightMediator.png"/>
          <p:cNvPicPr preferRelativeResize="0"/>
          <p:nvPr/>
        </p:nvPicPr>
        <p:blipFill>
          <a:blip r:embed="rId3">
            <a:alphaModFix/>
          </a:blip>
          <a:stretch>
            <a:fillRect/>
          </a:stretch>
        </p:blipFill>
        <p:spPr>
          <a:xfrm>
            <a:off x="4572000" y="865200"/>
            <a:ext cx="4419599" cy="4089419"/>
          </a:xfrm>
          <a:prstGeom prst="rect">
            <a:avLst/>
          </a:prstGeom>
          <a:noFill/>
          <a:ln>
            <a:noFill/>
          </a:ln>
        </p:spPr>
      </p:pic>
      <p:pic>
        <p:nvPicPr>
          <p:cNvPr id="717" name="Google Shape;717;p37" title="RecoilDistribution_ee.png"/>
          <p:cNvPicPr preferRelativeResize="0"/>
          <p:nvPr/>
        </p:nvPicPr>
        <p:blipFill>
          <a:blip r:embed="rId4">
            <a:alphaModFix/>
          </a:blip>
          <a:stretch>
            <a:fillRect/>
          </a:stretch>
        </p:blipFill>
        <p:spPr>
          <a:xfrm>
            <a:off x="69650" y="865200"/>
            <a:ext cx="4419599" cy="4089424"/>
          </a:xfrm>
          <a:prstGeom prst="rect">
            <a:avLst/>
          </a:prstGeom>
          <a:noFill/>
          <a:ln>
            <a:noFill/>
          </a:ln>
        </p:spPr>
      </p:pic>
      <p:pic>
        <p:nvPicPr>
          <p:cNvPr id="718" name="Google Shape;718;p37"/>
          <p:cNvPicPr preferRelativeResize="0"/>
          <p:nvPr/>
        </p:nvPicPr>
        <p:blipFill>
          <a:blip r:embed="rId5">
            <a:alphaModFix/>
          </a:blip>
          <a:stretch>
            <a:fillRect/>
          </a:stretch>
        </p:blipFill>
        <p:spPr>
          <a:xfrm>
            <a:off x="3013375" y="196244"/>
            <a:ext cx="1475864" cy="537362"/>
          </a:xfrm>
          <a:prstGeom prst="rect">
            <a:avLst/>
          </a:prstGeom>
          <a:noFill/>
          <a:ln cap="flat" cmpd="sng" w="19050">
            <a:solidFill>
              <a:srgbClr val="ADADAD"/>
            </a:solidFill>
            <a:prstDash val="solid"/>
            <a:round/>
            <a:headEnd len="sm" w="sm" type="none"/>
            <a:tailEnd len="sm" w="sm" type="none"/>
          </a:ln>
        </p:spPr>
      </p:pic>
      <p:pic>
        <p:nvPicPr>
          <p:cNvPr id="719" name="Google Shape;719;p37"/>
          <p:cNvPicPr preferRelativeResize="0"/>
          <p:nvPr/>
        </p:nvPicPr>
        <p:blipFill>
          <a:blip r:embed="rId6">
            <a:alphaModFix/>
          </a:blip>
          <a:stretch>
            <a:fillRect/>
          </a:stretch>
        </p:blipFill>
        <p:spPr>
          <a:xfrm>
            <a:off x="7515725" y="194474"/>
            <a:ext cx="1475875" cy="540897"/>
          </a:xfrm>
          <a:prstGeom prst="rect">
            <a:avLst/>
          </a:prstGeom>
          <a:noFill/>
          <a:ln cap="flat" cmpd="sng" w="28575">
            <a:solidFill>
              <a:srgbClr val="ADADAD"/>
            </a:solidFill>
            <a:prstDash val="solid"/>
            <a:round/>
            <a:headEnd len="sm" w="sm" type="none"/>
            <a:tailEnd len="sm" w="sm" type="none"/>
          </a:ln>
        </p:spPr>
      </p:pic>
      <p:sp>
        <p:nvSpPr>
          <p:cNvPr id="720" name="Google Shape;720;p37"/>
          <p:cNvSpPr txBox="1"/>
          <p:nvPr/>
        </p:nvSpPr>
        <p:spPr>
          <a:xfrm>
            <a:off x="69650" y="196275"/>
            <a:ext cx="2850600" cy="537300"/>
          </a:xfrm>
          <a:prstGeom prst="rect">
            <a:avLst/>
          </a:prstGeom>
          <a:noFill/>
          <a:ln cap="flat" cmpd="sng" w="28575">
            <a:solidFill>
              <a:srgbClr val="ADADAD"/>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 sz="2100">
                <a:solidFill>
                  <a:srgbClr val="ADADAD"/>
                </a:solidFill>
                <a:latin typeface="Roboto"/>
                <a:ea typeface="Roboto"/>
                <a:cs typeface="Roboto"/>
                <a:sym typeface="Roboto"/>
              </a:rPr>
              <a:t>HEAVY MEDIATOR</a:t>
            </a:r>
            <a:endParaRPr sz="2100">
              <a:solidFill>
                <a:srgbClr val="ADADAD"/>
              </a:solidFill>
              <a:latin typeface="Roboto"/>
              <a:ea typeface="Roboto"/>
              <a:cs typeface="Roboto"/>
              <a:sym typeface="Roboto"/>
            </a:endParaRPr>
          </a:p>
        </p:txBody>
      </p:sp>
      <p:sp>
        <p:nvSpPr>
          <p:cNvPr id="721" name="Google Shape;721;p37"/>
          <p:cNvSpPr txBox="1"/>
          <p:nvPr/>
        </p:nvSpPr>
        <p:spPr>
          <a:xfrm>
            <a:off x="4582300" y="196275"/>
            <a:ext cx="2850600" cy="537300"/>
          </a:xfrm>
          <a:prstGeom prst="rect">
            <a:avLst/>
          </a:prstGeom>
          <a:noFill/>
          <a:ln cap="flat" cmpd="sng" w="28575">
            <a:solidFill>
              <a:srgbClr val="ADADAD"/>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 sz="2100">
                <a:solidFill>
                  <a:srgbClr val="ADADAD"/>
                </a:solidFill>
                <a:latin typeface="Roboto"/>
                <a:ea typeface="Roboto"/>
                <a:cs typeface="Roboto"/>
                <a:sym typeface="Roboto"/>
              </a:rPr>
              <a:t>LIGHT MEDIATOR</a:t>
            </a:r>
            <a:endParaRPr sz="2100">
              <a:solidFill>
                <a:srgbClr val="ADADAD"/>
              </a:solidFill>
              <a:latin typeface="Roboto"/>
              <a:ea typeface="Roboto"/>
              <a:cs typeface="Roboto"/>
              <a:sym typeface="Roboto"/>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5" name="Shape 725"/>
        <p:cNvGrpSpPr/>
        <p:nvPr/>
      </p:nvGrpSpPr>
      <p:grpSpPr>
        <a:xfrm>
          <a:off x="0" y="0"/>
          <a:ext cx="0" cy="0"/>
          <a:chOff x="0" y="0"/>
          <a:chExt cx="0" cy="0"/>
        </a:xfrm>
      </p:grpSpPr>
      <p:sp>
        <p:nvSpPr>
          <p:cNvPr id="726" name="Google Shape;726;p3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pic>
        <p:nvPicPr>
          <p:cNvPr id="727" name="Google Shape;727;p38" title="Exclusion_ERs_1d.png"/>
          <p:cNvPicPr preferRelativeResize="0"/>
          <p:nvPr/>
        </p:nvPicPr>
        <p:blipFill rotWithShape="1">
          <a:blip r:embed="rId3">
            <a:alphaModFix/>
          </a:blip>
          <a:srcRect b="0" l="0" r="33722" t="10015"/>
          <a:stretch/>
        </p:blipFill>
        <p:spPr>
          <a:xfrm>
            <a:off x="311700" y="581424"/>
            <a:ext cx="8464998" cy="4378626"/>
          </a:xfrm>
          <a:prstGeom prst="rect">
            <a:avLst/>
          </a:prstGeom>
          <a:noFill/>
          <a:ln>
            <a:noFill/>
          </a:ln>
        </p:spPr>
      </p:pic>
      <p:pic>
        <p:nvPicPr>
          <p:cNvPr id="728" name="Google Shape;728;p38" title="Exclusion_ERs_1d.png"/>
          <p:cNvPicPr preferRelativeResize="0"/>
          <p:nvPr/>
        </p:nvPicPr>
        <p:blipFill rotWithShape="1">
          <a:blip r:embed="rId3">
            <a:alphaModFix/>
          </a:blip>
          <a:srcRect b="91133" l="0" r="0" t="0"/>
          <a:stretch/>
        </p:blipFill>
        <p:spPr>
          <a:xfrm>
            <a:off x="311700" y="321700"/>
            <a:ext cx="8464998" cy="314369"/>
          </a:xfrm>
          <a:prstGeom prst="rect">
            <a:avLst/>
          </a:prstGeom>
          <a:noFill/>
          <a:ln>
            <a:noFill/>
          </a:ln>
        </p:spPr>
      </p:pic>
      <p:sp>
        <p:nvSpPr>
          <p:cNvPr id="729" name="Google Shape;729;p38"/>
          <p:cNvSpPr txBox="1"/>
          <p:nvPr/>
        </p:nvSpPr>
        <p:spPr>
          <a:xfrm>
            <a:off x="2767000" y="4574675"/>
            <a:ext cx="3554400" cy="314400"/>
          </a:xfrm>
          <a:prstGeom prst="rect">
            <a:avLst/>
          </a:prstGeom>
          <a:noFill/>
          <a:ln cap="flat" cmpd="sng" w="9525">
            <a:solidFill>
              <a:schemeClr val="lt1"/>
            </a:solidFill>
            <a:prstDash val="solid"/>
            <a:round/>
            <a:headEnd len="sm" w="sm" type="none"/>
            <a:tailEnd len="sm" w="sm" type="none"/>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 sz="1200"/>
              <a:t>Borexino limits : </a:t>
            </a:r>
            <a:r>
              <a:rPr lang="en" sz="1200">
                <a:solidFill>
                  <a:schemeClr val="lt1"/>
                </a:solidFill>
                <a:uFill>
                  <a:noFill/>
                </a:uFill>
                <a:latin typeface="Roboto"/>
                <a:ea typeface="Roboto"/>
                <a:cs typeface="Roboto"/>
                <a:sym typeface="Roboto"/>
                <a:hlinkClick r:id="rId4">
                  <a:extLst>
                    <a:ext uri="{A12FA001-AC4F-418D-AE19-62706E023703}">
                      <ahyp:hlinkClr val="tx"/>
                    </a:ext>
                  </a:extLst>
                </a:hlinkClick>
              </a:rPr>
              <a:t>Coloma</a:t>
            </a:r>
            <a:r>
              <a:rPr lang="en" sz="1200">
                <a:solidFill>
                  <a:schemeClr val="lt1"/>
                </a:solidFill>
                <a:latin typeface="Roboto"/>
                <a:ea typeface="Roboto"/>
                <a:cs typeface="Roboto"/>
                <a:sym typeface="Roboto"/>
              </a:rPr>
              <a:t> et al. </a:t>
            </a:r>
            <a:r>
              <a:rPr b="1" lang="en" sz="1200">
                <a:solidFill>
                  <a:schemeClr val="lt1"/>
                </a:solidFill>
                <a:uFill>
                  <a:noFill/>
                </a:uFill>
                <a:latin typeface="Roboto"/>
                <a:ea typeface="Roboto"/>
                <a:cs typeface="Roboto"/>
                <a:sym typeface="Roboto"/>
                <a:hlinkClick r:id="rId5">
                  <a:extLst>
                    <a:ext uri="{A12FA001-AC4F-418D-AE19-62706E023703}">
                      <ahyp:hlinkClr val="tx"/>
                    </a:ext>
                  </a:extLst>
                </a:hlinkClick>
              </a:rPr>
              <a:t>arXiv:2204.03011</a:t>
            </a:r>
            <a:endParaRPr sz="1200">
              <a:solidFill>
                <a:schemeClr val="lt1"/>
              </a:solidFill>
              <a:latin typeface="Roboto"/>
              <a:ea typeface="Roboto"/>
              <a:cs typeface="Roboto"/>
              <a:sym typeface="Roboto"/>
            </a:endParaRPr>
          </a:p>
        </p:txBody>
      </p:sp>
      <p:sp>
        <p:nvSpPr>
          <p:cNvPr id="730" name="Google Shape;730;p3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4" name="Shape 734"/>
        <p:cNvGrpSpPr/>
        <p:nvPr/>
      </p:nvGrpSpPr>
      <p:grpSpPr>
        <a:xfrm>
          <a:off x="0" y="0"/>
          <a:ext cx="0" cy="0"/>
          <a:chOff x="0" y="0"/>
          <a:chExt cx="0" cy="0"/>
        </a:xfrm>
      </p:grpSpPr>
      <p:sp>
        <p:nvSpPr>
          <p:cNvPr id="735" name="Google Shape;735;p39"/>
          <p:cNvSpPr txBox="1"/>
          <p:nvPr>
            <p:ph type="title"/>
          </p:nvPr>
        </p:nvSpPr>
        <p:spPr>
          <a:xfrm>
            <a:off x="311700" y="445025"/>
            <a:ext cx="8520600" cy="572700"/>
          </a:xfrm>
          <a:prstGeom prst="rect">
            <a:avLst/>
          </a:prstGeom>
          <a:ln cap="flat" cmpd="sng" w="9525">
            <a:solidFill>
              <a:schemeClr val="dk1"/>
            </a:solidFill>
            <a:prstDash val="solid"/>
            <a:round/>
            <a:headEnd len="sm" w="sm" type="none"/>
            <a:tailEnd len="sm" w="sm" type="none"/>
          </a:ln>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latin typeface="Roboto"/>
                <a:ea typeface="Roboto"/>
                <a:cs typeface="Roboto"/>
                <a:sym typeface="Roboto"/>
              </a:rPr>
              <a:t>TWO PARAMETER ANALYSIS</a:t>
            </a:r>
            <a:endParaRPr>
              <a:latin typeface="Roboto"/>
              <a:ea typeface="Roboto"/>
              <a:cs typeface="Roboto"/>
              <a:sym typeface="Roboto"/>
            </a:endParaRPr>
          </a:p>
        </p:txBody>
      </p:sp>
      <p:pic>
        <p:nvPicPr>
          <p:cNvPr id="736" name="Google Shape;736;p39" title="Exclusion_ERs_2d_5bg.png"/>
          <p:cNvPicPr preferRelativeResize="0"/>
          <p:nvPr/>
        </p:nvPicPr>
        <p:blipFill>
          <a:blip r:embed="rId3">
            <a:alphaModFix/>
          </a:blip>
          <a:stretch>
            <a:fillRect/>
          </a:stretch>
        </p:blipFill>
        <p:spPr>
          <a:xfrm>
            <a:off x="-44200" y="1549750"/>
            <a:ext cx="9144003" cy="2799076"/>
          </a:xfrm>
          <a:prstGeom prst="rect">
            <a:avLst/>
          </a:prstGeom>
          <a:noFill/>
          <a:ln>
            <a:noFill/>
          </a:ln>
        </p:spPr>
      </p:pic>
      <p:sp>
        <p:nvSpPr>
          <p:cNvPr id="737" name="Google Shape;737;p3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1" name="Shape 741"/>
        <p:cNvGrpSpPr/>
        <p:nvPr/>
      </p:nvGrpSpPr>
      <p:grpSpPr>
        <a:xfrm>
          <a:off x="0" y="0"/>
          <a:ext cx="0" cy="0"/>
          <a:chOff x="0" y="0"/>
          <a:chExt cx="0" cy="0"/>
        </a:xfrm>
      </p:grpSpPr>
      <p:sp>
        <p:nvSpPr>
          <p:cNvPr id="742" name="Google Shape;742;p40"/>
          <p:cNvSpPr txBox="1"/>
          <p:nvPr>
            <p:ph type="title"/>
          </p:nvPr>
        </p:nvSpPr>
        <p:spPr>
          <a:xfrm>
            <a:off x="198000" y="2323075"/>
            <a:ext cx="8748000" cy="663900"/>
          </a:xfrm>
          <a:prstGeom prst="rect">
            <a:avLst/>
          </a:prstGeom>
          <a:ln cap="flat" cmpd="sng" w="19050">
            <a:solidFill>
              <a:schemeClr val="dk1"/>
            </a:solidFill>
            <a:prstDash val="solid"/>
            <a:round/>
            <a:headEnd len="sm" w="sm" type="none"/>
            <a:tailEnd len="sm" w="sm" type="none"/>
          </a:ln>
        </p:spPr>
        <p:txBody>
          <a:bodyPr anchorCtr="0" anchor="t" bIns="91425" lIns="91425" spcFirstLastPara="1" rIns="91425" wrap="square" tIns="91425">
            <a:normAutofit/>
          </a:bodyPr>
          <a:lstStyle/>
          <a:p>
            <a:pPr indent="0" lvl="0" marL="0" rtl="0" algn="l">
              <a:spcBef>
                <a:spcPts val="0"/>
              </a:spcBef>
              <a:spcAft>
                <a:spcPts val="0"/>
              </a:spcAft>
              <a:buNone/>
            </a:pPr>
            <a:r>
              <a:rPr lang="en"/>
              <a:t> RESULTS </a:t>
            </a:r>
            <a:r>
              <a:rPr lang="en">
                <a:solidFill>
                  <a:schemeClr val="lt2"/>
                </a:solidFill>
              </a:rPr>
              <a:t>LIGHT MEDIATORS</a:t>
            </a:r>
            <a:endParaRPr>
              <a:solidFill>
                <a:schemeClr val="lt2"/>
              </a:solidFill>
            </a:endParaRPr>
          </a:p>
        </p:txBody>
      </p:sp>
      <p:sp>
        <p:nvSpPr>
          <p:cNvPr id="743" name="Google Shape;743;p4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7" name="Shape 747"/>
        <p:cNvGrpSpPr/>
        <p:nvPr/>
      </p:nvGrpSpPr>
      <p:grpSpPr>
        <a:xfrm>
          <a:off x="0" y="0"/>
          <a:ext cx="0" cy="0"/>
          <a:chOff x="0" y="0"/>
          <a:chExt cx="0" cy="0"/>
        </a:xfrm>
      </p:grpSpPr>
      <p:pic>
        <p:nvPicPr>
          <p:cNvPr id="748" name="Google Shape;748;p41" title="LightMediator.png"/>
          <p:cNvPicPr preferRelativeResize="0"/>
          <p:nvPr/>
        </p:nvPicPr>
        <p:blipFill>
          <a:blip r:embed="rId3">
            <a:alphaModFix/>
          </a:blip>
          <a:stretch>
            <a:fillRect/>
          </a:stretch>
        </p:blipFill>
        <p:spPr>
          <a:xfrm>
            <a:off x="0" y="0"/>
            <a:ext cx="5983401" cy="5143501"/>
          </a:xfrm>
          <a:prstGeom prst="rect">
            <a:avLst/>
          </a:prstGeom>
          <a:noFill/>
          <a:ln>
            <a:noFill/>
          </a:ln>
        </p:spPr>
      </p:pic>
      <p:sp>
        <p:nvSpPr>
          <p:cNvPr id="749" name="Google Shape;749;p41"/>
          <p:cNvSpPr txBox="1"/>
          <p:nvPr/>
        </p:nvSpPr>
        <p:spPr>
          <a:xfrm>
            <a:off x="5821000" y="4092675"/>
            <a:ext cx="3448200" cy="534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chemeClr val="lt2"/>
                </a:solidFill>
                <a:latin typeface="Roboto"/>
                <a:ea typeface="Roboto"/>
                <a:cs typeface="Roboto"/>
                <a:sym typeface="Roboto"/>
              </a:rPr>
              <a:t>E𝝂eS bounds with </a:t>
            </a:r>
            <a:endParaRPr>
              <a:solidFill>
                <a:schemeClr val="lt2"/>
              </a:solidFill>
              <a:latin typeface="Roboto"/>
              <a:ea typeface="Roboto"/>
              <a:cs typeface="Roboto"/>
              <a:sym typeface="Roboto"/>
            </a:endParaRPr>
          </a:p>
          <a:p>
            <a:pPr indent="0" lvl="0" marL="0" rtl="0" algn="ctr">
              <a:spcBef>
                <a:spcPts val="0"/>
              </a:spcBef>
              <a:spcAft>
                <a:spcPts val="0"/>
              </a:spcAft>
              <a:buNone/>
            </a:pPr>
            <a:r>
              <a:rPr lang="en">
                <a:solidFill>
                  <a:schemeClr val="lt2"/>
                </a:solidFill>
                <a:latin typeface="Roboto"/>
                <a:ea typeface="Roboto"/>
                <a:cs typeface="Roboto"/>
                <a:sym typeface="Roboto"/>
              </a:rPr>
              <a:t>Panda-X + Xenon-nT+ LZ </a:t>
            </a:r>
            <a:endParaRPr>
              <a:solidFill>
                <a:schemeClr val="lt2"/>
              </a:solidFill>
              <a:latin typeface="Roboto"/>
              <a:ea typeface="Roboto"/>
              <a:cs typeface="Roboto"/>
              <a:sym typeface="Roboto"/>
            </a:endParaRPr>
          </a:p>
          <a:p>
            <a:pPr indent="0" lvl="0" marL="0" rtl="0" algn="ctr">
              <a:spcBef>
                <a:spcPts val="0"/>
              </a:spcBef>
              <a:spcAft>
                <a:spcPts val="0"/>
              </a:spcAft>
              <a:buNone/>
            </a:pPr>
            <a:r>
              <a:rPr lang="en">
                <a:solidFill>
                  <a:schemeClr val="lt2"/>
                </a:solidFill>
                <a:latin typeface="Roboto"/>
                <a:ea typeface="Roboto"/>
                <a:cs typeface="Roboto"/>
                <a:sym typeface="Roboto"/>
              </a:rPr>
              <a:t>De Romeri et al. , </a:t>
            </a:r>
            <a:r>
              <a:rPr b="1" lang="en">
                <a:solidFill>
                  <a:schemeClr val="lt2"/>
                </a:solidFill>
                <a:latin typeface="Roboto"/>
                <a:ea typeface="Roboto"/>
                <a:cs typeface="Roboto"/>
                <a:sym typeface="Roboto"/>
              </a:rPr>
              <a:t>arXiv: 2411.11749</a:t>
            </a:r>
            <a:endParaRPr b="1">
              <a:solidFill>
                <a:schemeClr val="lt2"/>
              </a:solidFill>
              <a:latin typeface="Roboto"/>
              <a:ea typeface="Roboto"/>
              <a:cs typeface="Roboto"/>
              <a:sym typeface="Roboto"/>
            </a:endParaRPr>
          </a:p>
        </p:txBody>
      </p:sp>
      <p:sp>
        <p:nvSpPr>
          <p:cNvPr id="750" name="Google Shape;750;p4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751" name="Google Shape;751;p41"/>
          <p:cNvSpPr txBox="1"/>
          <p:nvPr/>
        </p:nvSpPr>
        <p:spPr>
          <a:xfrm>
            <a:off x="6070100" y="567750"/>
            <a:ext cx="2951100" cy="649800"/>
          </a:xfrm>
          <a:prstGeom prst="rect">
            <a:avLst/>
          </a:prstGeom>
          <a:noFill/>
          <a:ln cap="flat" cmpd="sng" w="9525">
            <a:solidFill>
              <a:schemeClr val="dk1"/>
            </a:solidFill>
            <a:prstDash val="solid"/>
            <a:round/>
            <a:headEnd len="sm" w="sm" type="none"/>
            <a:tailEnd len="sm" w="sm" type="none"/>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
                <a:highlight>
                  <a:schemeClr val="dk1"/>
                </a:highlight>
                <a:latin typeface="Roboto Medium"/>
                <a:ea typeface="Roboto Medium"/>
                <a:cs typeface="Roboto Medium"/>
                <a:sym typeface="Roboto Medium"/>
              </a:rPr>
              <a:t>Borexino limits : </a:t>
            </a:r>
            <a:r>
              <a:rPr lang="en">
                <a:solidFill>
                  <a:schemeClr val="lt1"/>
                </a:solidFill>
                <a:highlight>
                  <a:schemeClr val="dk1"/>
                </a:highlight>
                <a:uFill>
                  <a:noFill/>
                </a:uFill>
                <a:latin typeface="Roboto Medium"/>
                <a:ea typeface="Roboto Medium"/>
                <a:cs typeface="Roboto Medium"/>
                <a:sym typeface="Roboto Medium"/>
                <a:hlinkClick r:id="rId4">
                  <a:extLst>
                    <a:ext uri="{A12FA001-AC4F-418D-AE19-62706E023703}">
                      <ahyp:hlinkClr val="tx"/>
                    </a:ext>
                  </a:extLst>
                </a:hlinkClick>
              </a:rPr>
              <a:t>Coloma</a:t>
            </a:r>
            <a:r>
              <a:rPr lang="en">
                <a:solidFill>
                  <a:schemeClr val="lt1"/>
                </a:solidFill>
                <a:highlight>
                  <a:schemeClr val="dk1"/>
                </a:highlight>
                <a:latin typeface="Roboto Medium"/>
                <a:ea typeface="Roboto Medium"/>
                <a:cs typeface="Roboto Medium"/>
                <a:sym typeface="Roboto Medium"/>
              </a:rPr>
              <a:t> et al. </a:t>
            </a:r>
            <a:r>
              <a:rPr lang="en">
                <a:solidFill>
                  <a:schemeClr val="lt1"/>
                </a:solidFill>
                <a:highlight>
                  <a:schemeClr val="dk1"/>
                </a:highlight>
                <a:uFill>
                  <a:noFill/>
                </a:uFill>
                <a:latin typeface="Roboto Medium"/>
                <a:ea typeface="Roboto Medium"/>
                <a:cs typeface="Roboto Medium"/>
                <a:sym typeface="Roboto Medium"/>
                <a:hlinkClick r:id="rId5">
                  <a:extLst>
                    <a:ext uri="{A12FA001-AC4F-418D-AE19-62706E023703}">
                      <ahyp:hlinkClr val="tx"/>
                    </a:ext>
                  </a:extLst>
                </a:hlinkClick>
              </a:rPr>
              <a:t>arXiv:2204.03011</a:t>
            </a:r>
            <a:endParaRPr>
              <a:solidFill>
                <a:schemeClr val="lt1"/>
              </a:solidFill>
              <a:highlight>
                <a:schemeClr val="dk1"/>
              </a:highlight>
              <a:latin typeface="Roboto Medium"/>
              <a:ea typeface="Roboto Medium"/>
              <a:cs typeface="Roboto Medium"/>
              <a:sym typeface="Roboto Medium"/>
            </a:endParaRPr>
          </a:p>
        </p:txBody>
      </p:sp>
      <p:pic>
        <p:nvPicPr>
          <p:cNvPr id="752" name="Google Shape;752;p41"/>
          <p:cNvPicPr preferRelativeResize="0"/>
          <p:nvPr/>
        </p:nvPicPr>
        <p:blipFill rotWithShape="1">
          <a:blip r:embed="rId6">
            <a:alphaModFix/>
          </a:blip>
          <a:srcRect b="0" l="2710" r="1842" t="0"/>
          <a:stretch/>
        </p:blipFill>
        <p:spPr>
          <a:xfrm>
            <a:off x="5376875" y="1312700"/>
            <a:ext cx="3644324" cy="1259050"/>
          </a:xfrm>
          <a:prstGeom prst="rect">
            <a:avLst/>
          </a:prstGeom>
          <a:noFill/>
          <a:ln cap="flat" cmpd="sng" w="9525">
            <a:solidFill>
              <a:srgbClr val="212121"/>
            </a:solidFill>
            <a:prstDash val="solid"/>
            <a:round/>
            <a:headEnd len="sm" w="sm" type="none"/>
            <a:tailEnd len="sm" w="sm" type="none"/>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 name="Shape 76"/>
        <p:cNvGrpSpPr/>
        <p:nvPr/>
      </p:nvGrpSpPr>
      <p:grpSpPr>
        <a:xfrm>
          <a:off x="0" y="0"/>
          <a:ext cx="0" cy="0"/>
          <a:chOff x="0" y="0"/>
          <a:chExt cx="0" cy="0"/>
        </a:xfrm>
      </p:grpSpPr>
      <p:pic>
        <p:nvPicPr>
          <p:cNvPr id="77" name="Google Shape;77;p15"/>
          <p:cNvPicPr preferRelativeResize="0"/>
          <p:nvPr/>
        </p:nvPicPr>
        <p:blipFill rotWithShape="1">
          <a:blip r:embed="rId3">
            <a:alphaModFix/>
          </a:blip>
          <a:srcRect b="47134" l="2106" r="40972" t="0"/>
          <a:stretch/>
        </p:blipFill>
        <p:spPr>
          <a:xfrm>
            <a:off x="1464625" y="34575"/>
            <a:ext cx="4471452" cy="2683850"/>
          </a:xfrm>
          <a:prstGeom prst="rect">
            <a:avLst/>
          </a:prstGeom>
          <a:noFill/>
          <a:ln>
            <a:noFill/>
          </a:ln>
        </p:spPr>
      </p:pic>
      <p:pic>
        <p:nvPicPr>
          <p:cNvPr id="78" name="Google Shape;78;p15"/>
          <p:cNvPicPr preferRelativeResize="0"/>
          <p:nvPr/>
        </p:nvPicPr>
        <p:blipFill>
          <a:blip r:embed="rId4">
            <a:alphaModFix/>
          </a:blip>
          <a:stretch>
            <a:fillRect/>
          </a:stretch>
        </p:blipFill>
        <p:spPr>
          <a:xfrm>
            <a:off x="1464625" y="2307525"/>
            <a:ext cx="4471450" cy="2835975"/>
          </a:xfrm>
          <a:prstGeom prst="rect">
            <a:avLst/>
          </a:prstGeom>
          <a:noFill/>
          <a:ln>
            <a:noFill/>
          </a:ln>
        </p:spPr>
      </p:pic>
      <p:sp>
        <p:nvSpPr>
          <p:cNvPr id="79" name="Google Shape;79;p15"/>
          <p:cNvSpPr txBox="1"/>
          <p:nvPr/>
        </p:nvSpPr>
        <p:spPr>
          <a:xfrm>
            <a:off x="112350" y="93075"/>
            <a:ext cx="591000" cy="4925400"/>
          </a:xfrm>
          <a:prstGeom prst="rect">
            <a:avLst/>
          </a:prstGeom>
          <a:noFill/>
          <a:ln cap="flat" cmpd="sng" w="28575">
            <a:solidFill>
              <a:schemeClr val="dk1"/>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lang="en" sz="2200">
                <a:solidFill>
                  <a:schemeClr val="dk1"/>
                </a:solidFill>
              </a:rPr>
              <a:t>S</a:t>
            </a:r>
            <a:endParaRPr sz="2200">
              <a:solidFill>
                <a:schemeClr val="dk1"/>
              </a:solidFill>
            </a:endParaRPr>
          </a:p>
          <a:p>
            <a:pPr indent="0" lvl="0" marL="0" rtl="0" algn="ctr">
              <a:spcBef>
                <a:spcPts val="0"/>
              </a:spcBef>
              <a:spcAft>
                <a:spcPts val="0"/>
              </a:spcAft>
              <a:buNone/>
            </a:pPr>
            <a:r>
              <a:rPr lang="en" sz="2200">
                <a:solidFill>
                  <a:schemeClr val="dk1"/>
                </a:solidFill>
              </a:rPr>
              <a:t>O</a:t>
            </a:r>
            <a:endParaRPr sz="2200">
              <a:solidFill>
                <a:schemeClr val="dk1"/>
              </a:solidFill>
            </a:endParaRPr>
          </a:p>
          <a:p>
            <a:pPr indent="0" lvl="0" marL="0" rtl="0" algn="ctr">
              <a:spcBef>
                <a:spcPts val="0"/>
              </a:spcBef>
              <a:spcAft>
                <a:spcPts val="0"/>
              </a:spcAft>
              <a:buNone/>
            </a:pPr>
            <a:r>
              <a:rPr lang="en" sz="2200">
                <a:solidFill>
                  <a:schemeClr val="dk1"/>
                </a:solidFill>
              </a:rPr>
              <a:t>U</a:t>
            </a:r>
            <a:endParaRPr sz="2200">
              <a:solidFill>
                <a:schemeClr val="dk1"/>
              </a:solidFill>
            </a:endParaRPr>
          </a:p>
          <a:p>
            <a:pPr indent="0" lvl="0" marL="0" rtl="0" algn="ctr">
              <a:spcBef>
                <a:spcPts val="0"/>
              </a:spcBef>
              <a:spcAft>
                <a:spcPts val="0"/>
              </a:spcAft>
              <a:buNone/>
            </a:pPr>
            <a:r>
              <a:rPr lang="en" sz="2200">
                <a:solidFill>
                  <a:schemeClr val="dk1"/>
                </a:solidFill>
              </a:rPr>
              <a:t>R</a:t>
            </a:r>
            <a:endParaRPr sz="2200">
              <a:solidFill>
                <a:schemeClr val="dk1"/>
              </a:solidFill>
            </a:endParaRPr>
          </a:p>
          <a:p>
            <a:pPr indent="0" lvl="0" marL="0" rtl="0" algn="ctr">
              <a:spcBef>
                <a:spcPts val="0"/>
              </a:spcBef>
              <a:spcAft>
                <a:spcPts val="0"/>
              </a:spcAft>
              <a:buNone/>
            </a:pPr>
            <a:r>
              <a:rPr lang="en" sz="2200">
                <a:solidFill>
                  <a:schemeClr val="dk1"/>
                </a:solidFill>
              </a:rPr>
              <a:t>C</a:t>
            </a:r>
            <a:endParaRPr sz="2200">
              <a:solidFill>
                <a:schemeClr val="dk1"/>
              </a:solidFill>
            </a:endParaRPr>
          </a:p>
          <a:p>
            <a:pPr indent="0" lvl="0" marL="0" rtl="0" algn="ctr">
              <a:spcBef>
                <a:spcPts val="0"/>
              </a:spcBef>
              <a:spcAft>
                <a:spcPts val="0"/>
              </a:spcAft>
              <a:buNone/>
            </a:pPr>
            <a:r>
              <a:rPr lang="en" sz="2200">
                <a:solidFill>
                  <a:schemeClr val="dk1"/>
                </a:solidFill>
              </a:rPr>
              <a:t>E</a:t>
            </a:r>
            <a:endParaRPr sz="2200">
              <a:solidFill>
                <a:schemeClr val="dk1"/>
              </a:solidFill>
            </a:endParaRPr>
          </a:p>
          <a:p>
            <a:pPr indent="0" lvl="0" marL="0" rtl="0" algn="l">
              <a:spcBef>
                <a:spcPts val="0"/>
              </a:spcBef>
              <a:spcAft>
                <a:spcPts val="0"/>
              </a:spcAft>
              <a:buNone/>
            </a:pPr>
            <a:r>
              <a:rPr lang="en" sz="2200">
                <a:solidFill>
                  <a:schemeClr val="dk1"/>
                </a:solidFill>
              </a:rPr>
              <a:t>  +</a:t>
            </a:r>
            <a:endParaRPr sz="2200">
              <a:solidFill>
                <a:schemeClr val="dk1"/>
              </a:solidFill>
            </a:endParaRPr>
          </a:p>
          <a:p>
            <a:pPr indent="0" lvl="0" marL="0" rtl="0" algn="ctr">
              <a:spcBef>
                <a:spcPts val="0"/>
              </a:spcBef>
              <a:spcAft>
                <a:spcPts val="0"/>
              </a:spcAft>
              <a:buNone/>
            </a:pPr>
            <a:r>
              <a:t/>
            </a:r>
            <a:endParaRPr sz="2200">
              <a:solidFill>
                <a:schemeClr val="dk1"/>
              </a:solidFill>
            </a:endParaRPr>
          </a:p>
          <a:p>
            <a:pPr indent="0" lvl="0" marL="0" rtl="0" algn="ctr">
              <a:spcBef>
                <a:spcPts val="0"/>
              </a:spcBef>
              <a:spcAft>
                <a:spcPts val="0"/>
              </a:spcAft>
              <a:buNone/>
            </a:pPr>
            <a:r>
              <a:t/>
            </a:r>
            <a:endParaRPr sz="2200">
              <a:solidFill>
                <a:schemeClr val="dk1"/>
              </a:solidFill>
            </a:endParaRPr>
          </a:p>
          <a:p>
            <a:pPr indent="0" lvl="0" marL="0" rtl="0" algn="ctr">
              <a:spcBef>
                <a:spcPts val="0"/>
              </a:spcBef>
              <a:spcAft>
                <a:spcPts val="0"/>
              </a:spcAft>
              <a:buNone/>
            </a:pPr>
            <a:r>
              <a:t/>
            </a:r>
            <a:endParaRPr sz="2200">
              <a:solidFill>
                <a:schemeClr val="dk1"/>
              </a:solidFill>
            </a:endParaRPr>
          </a:p>
          <a:p>
            <a:pPr indent="0" lvl="0" marL="0" rtl="0" algn="ctr">
              <a:spcBef>
                <a:spcPts val="0"/>
              </a:spcBef>
              <a:spcAft>
                <a:spcPts val="0"/>
              </a:spcAft>
              <a:buNone/>
            </a:pPr>
            <a:r>
              <a:t/>
            </a:r>
            <a:endParaRPr sz="2200">
              <a:solidFill>
                <a:schemeClr val="dk1"/>
              </a:solidFill>
            </a:endParaRPr>
          </a:p>
          <a:p>
            <a:pPr indent="0" lvl="0" marL="0" rtl="0" algn="ctr">
              <a:spcBef>
                <a:spcPts val="0"/>
              </a:spcBef>
              <a:spcAft>
                <a:spcPts val="0"/>
              </a:spcAft>
              <a:buNone/>
            </a:pPr>
            <a:r>
              <a:t/>
            </a:r>
            <a:endParaRPr sz="2200">
              <a:solidFill>
                <a:schemeClr val="dk1"/>
              </a:solidFill>
            </a:endParaRPr>
          </a:p>
          <a:p>
            <a:pPr indent="0" lvl="0" marL="0" rtl="0" algn="ctr">
              <a:spcBef>
                <a:spcPts val="0"/>
              </a:spcBef>
              <a:spcAft>
                <a:spcPts val="0"/>
              </a:spcAft>
              <a:buNone/>
            </a:pPr>
            <a:r>
              <a:t/>
            </a:r>
            <a:endParaRPr sz="2200">
              <a:solidFill>
                <a:schemeClr val="dk1"/>
              </a:solidFill>
            </a:endParaRPr>
          </a:p>
          <a:p>
            <a:pPr indent="0" lvl="0" marL="0" rtl="0" algn="ctr">
              <a:spcBef>
                <a:spcPts val="0"/>
              </a:spcBef>
              <a:spcAft>
                <a:spcPts val="0"/>
              </a:spcAft>
              <a:buNone/>
            </a:pPr>
            <a:r>
              <a:t/>
            </a:r>
            <a:endParaRPr sz="2200">
              <a:solidFill>
                <a:schemeClr val="dk1"/>
              </a:solidFill>
            </a:endParaRPr>
          </a:p>
        </p:txBody>
      </p:sp>
      <p:sp>
        <p:nvSpPr>
          <p:cNvPr id="80" name="Google Shape;80;p15"/>
          <p:cNvSpPr txBox="1"/>
          <p:nvPr/>
        </p:nvSpPr>
        <p:spPr>
          <a:xfrm>
            <a:off x="788500" y="93075"/>
            <a:ext cx="591000" cy="4925400"/>
          </a:xfrm>
          <a:prstGeom prst="rect">
            <a:avLst/>
          </a:prstGeom>
          <a:noFill/>
          <a:ln cap="flat" cmpd="sng" w="28575">
            <a:solidFill>
              <a:schemeClr val="dk1"/>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t/>
            </a:r>
            <a:endParaRPr sz="2200">
              <a:solidFill>
                <a:schemeClr val="dk1"/>
              </a:solidFill>
            </a:endParaRPr>
          </a:p>
          <a:p>
            <a:pPr indent="0" lvl="0" marL="0" rtl="0" algn="ctr">
              <a:spcBef>
                <a:spcPts val="0"/>
              </a:spcBef>
              <a:spcAft>
                <a:spcPts val="0"/>
              </a:spcAft>
              <a:buNone/>
            </a:pPr>
            <a:r>
              <a:t/>
            </a:r>
            <a:endParaRPr sz="2200">
              <a:solidFill>
                <a:schemeClr val="dk1"/>
              </a:solidFill>
            </a:endParaRPr>
          </a:p>
          <a:p>
            <a:pPr indent="0" lvl="0" marL="0" rtl="0" algn="ctr">
              <a:spcBef>
                <a:spcPts val="0"/>
              </a:spcBef>
              <a:spcAft>
                <a:spcPts val="0"/>
              </a:spcAft>
              <a:buNone/>
            </a:pPr>
            <a:r>
              <a:t/>
            </a:r>
            <a:endParaRPr sz="2200">
              <a:solidFill>
                <a:schemeClr val="dk1"/>
              </a:solidFill>
            </a:endParaRPr>
          </a:p>
          <a:p>
            <a:pPr indent="0" lvl="0" marL="0" rtl="0" algn="ctr">
              <a:spcBef>
                <a:spcPts val="0"/>
              </a:spcBef>
              <a:spcAft>
                <a:spcPts val="0"/>
              </a:spcAft>
              <a:buNone/>
            </a:pPr>
            <a:r>
              <a:t/>
            </a:r>
            <a:endParaRPr sz="2200">
              <a:solidFill>
                <a:schemeClr val="dk1"/>
              </a:solidFill>
            </a:endParaRPr>
          </a:p>
          <a:p>
            <a:pPr indent="0" lvl="0" marL="0" rtl="0" algn="ctr">
              <a:spcBef>
                <a:spcPts val="0"/>
              </a:spcBef>
              <a:spcAft>
                <a:spcPts val="0"/>
              </a:spcAft>
              <a:buNone/>
            </a:pPr>
            <a:r>
              <a:t/>
            </a:r>
            <a:endParaRPr sz="2200">
              <a:solidFill>
                <a:schemeClr val="dk1"/>
              </a:solidFill>
            </a:endParaRPr>
          </a:p>
          <a:p>
            <a:pPr indent="0" lvl="0" marL="0" rtl="0" algn="ctr">
              <a:spcBef>
                <a:spcPts val="0"/>
              </a:spcBef>
              <a:spcAft>
                <a:spcPts val="0"/>
              </a:spcAft>
              <a:buNone/>
            </a:pPr>
            <a:r>
              <a:rPr lang="en" sz="2200">
                <a:solidFill>
                  <a:schemeClr val="dk1"/>
                </a:solidFill>
              </a:rPr>
              <a:t>D</a:t>
            </a:r>
            <a:endParaRPr sz="2200">
              <a:solidFill>
                <a:schemeClr val="dk1"/>
              </a:solidFill>
            </a:endParaRPr>
          </a:p>
          <a:p>
            <a:pPr indent="0" lvl="0" marL="0" rtl="0" algn="ctr">
              <a:spcBef>
                <a:spcPts val="0"/>
              </a:spcBef>
              <a:spcAft>
                <a:spcPts val="0"/>
              </a:spcAft>
              <a:buNone/>
            </a:pPr>
            <a:r>
              <a:rPr lang="en" sz="2200">
                <a:solidFill>
                  <a:schemeClr val="dk1"/>
                </a:solidFill>
              </a:rPr>
              <a:t>E</a:t>
            </a:r>
            <a:endParaRPr sz="2200">
              <a:solidFill>
                <a:schemeClr val="dk1"/>
              </a:solidFill>
            </a:endParaRPr>
          </a:p>
          <a:p>
            <a:pPr indent="0" lvl="0" marL="0" rtl="0" algn="ctr">
              <a:spcBef>
                <a:spcPts val="0"/>
              </a:spcBef>
              <a:spcAft>
                <a:spcPts val="0"/>
              </a:spcAft>
              <a:buNone/>
            </a:pPr>
            <a:r>
              <a:rPr lang="en" sz="2200">
                <a:solidFill>
                  <a:schemeClr val="dk1"/>
                </a:solidFill>
              </a:rPr>
              <a:t>T</a:t>
            </a:r>
            <a:endParaRPr sz="2200">
              <a:solidFill>
                <a:schemeClr val="dk1"/>
              </a:solidFill>
            </a:endParaRPr>
          </a:p>
          <a:p>
            <a:pPr indent="0" lvl="0" marL="0" rtl="0" algn="ctr">
              <a:spcBef>
                <a:spcPts val="0"/>
              </a:spcBef>
              <a:spcAft>
                <a:spcPts val="0"/>
              </a:spcAft>
              <a:buNone/>
            </a:pPr>
            <a:r>
              <a:rPr lang="en" sz="2200">
                <a:solidFill>
                  <a:schemeClr val="dk1"/>
                </a:solidFill>
              </a:rPr>
              <a:t>E</a:t>
            </a:r>
            <a:endParaRPr sz="2200">
              <a:solidFill>
                <a:schemeClr val="dk1"/>
              </a:solidFill>
            </a:endParaRPr>
          </a:p>
          <a:p>
            <a:pPr indent="0" lvl="0" marL="0" rtl="0" algn="ctr">
              <a:spcBef>
                <a:spcPts val="0"/>
              </a:spcBef>
              <a:spcAft>
                <a:spcPts val="0"/>
              </a:spcAft>
              <a:buNone/>
            </a:pPr>
            <a:r>
              <a:rPr lang="en" sz="2200">
                <a:solidFill>
                  <a:schemeClr val="dk1"/>
                </a:solidFill>
              </a:rPr>
              <a:t>C</a:t>
            </a:r>
            <a:endParaRPr sz="2200">
              <a:solidFill>
                <a:schemeClr val="dk1"/>
              </a:solidFill>
            </a:endParaRPr>
          </a:p>
          <a:p>
            <a:pPr indent="0" lvl="0" marL="0" rtl="0" algn="ctr">
              <a:spcBef>
                <a:spcPts val="0"/>
              </a:spcBef>
              <a:spcAft>
                <a:spcPts val="0"/>
              </a:spcAft>
              <a:buNone/>
            </a:pPr>
            <a:r>
              <a:rPr lang="en" sz="2200">
                <a:solidFill>
                  <a:schemeClr val="dk1"/>
                </a:solidFill>
              </a:rPr>
              <a:t>T</a:t>
            </a:r>
            <a:endParaRPr sz="2200">
              <a:solidFill>
                <a:schemeClr val="dk1"/>
              </a:solidFill>
            </a:endParaRPr>
          </a:p>
          <a:p>
            <a:pPr indent="0" lvl="0" marL="0" rtl="0" algn="ctr">
              <a:spcBef>
                <a:spcPts val="0"/>
              </a:spcBef>
              <a:spcAft>
                <a:spcPts val="0"/>
              </a:spcAft>
              <a:buNone/>
            </a:pPr>
            <a:r>
              <a:rPr lang="en" sz="2200">
                <a:solidFill>
                  <a:schemeClr val="dk1"/>
                </a:solidFill>
              </a:rPr>
              <a:t>I</a:t>
            </a:r>
            <a:endParaRPr sz="2200">
              <a:solidFill>
                <a:schemeClr val="dk1"/>
              </a:solidFill>
            </a:endParaRPr>
          </a:p>
          <a:p>
            <a:pPr indent="0" lvl="0" marL="0" rtl="0" algn="ctr">
              <a:spcBef>
                <a:spcPts val="0"/>
              </a:spcBef>
              <a:spcAft>
                <a:spcPts val="0"/>
              </a:spcAft>
              <a:buNone/>
            </a:pPr>
            <a:r>
              <a:rPr lang="en" sz="2200">
                <a:solidFill>
                  <a:schemeClr val="dk1"/>
                </a:solidFill>
              </a:rPr>
              <a:t>O</a:t>
            </a:r>
            <a:endParaRPr sz="2200">
              <a:solidFill>
                <a:schemeClr val="dk1"/>
              </a:solidFill>
            </a:endParaRPr>
          </a:p>
          <a:p>
            <a:pPr indent="0" lvl="0" marL="0" rtl="0" algn="ctr">
              <a:spcBef>
                <a:spcPts val="0"/>
              </a:spcBef>
              <a:spcAft>
                <a:spcPts val="0"/>
              </a:spcAft>
              <a:buNone/>
            </a:pPr>
            <a:r>
              <a:rPr lang="en" sz="2200">
                <a:solidFill>
                  <a:schemeClr val="dk1"/>
                </a:solidFill>
              </a:rPr>
              <a:t>N</a:t>
            </a:r>
            <a:endParaRPr sz="2200">
              <a:solidFill>
                <a:schemeClr val="dk1"/>
              </a:solidFill>
            </a:endParaRPr>
          </a:p>
        </p:txBody>
      </p:sp>
      <p:pic>
        <p:nvPicPr>
          <p:cNvPr id="81" name="Google Shape;81;p15"/>
          <p:cNvPicPr preferRelativeResize="0"/>
          <p:nvPr/>
        </p:nvPicPr>
        <p:blipFill rotWithShape="1">
          <a:blip r:embed="rId5">
            <a:alphaModFix/>
          </a:blip>
          <a:srcRect b="0" l="58568" r="0" t="0"/>
          <a:stretch/>
        </p:blipFill>
        <p:spPr>
          <a:xfrm>
            <a:off x="5873025" y="34575"/>
            <a:ext cx="3270976" cy="5121757"/>
          </a:xfrm>
          <a:prstGeom prst="rect">
            <a:avLst/>
          </a:prstGeom>
          <a:noFill/>
          <a:ln>
            <a:noFill/>
          </a:ln>
        </p:spPr>
      </p:pic>
      <p:sp>
        <p:nvSpPr>
          <p:cNvPr id="82" name="Google Shape;82;p1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6" name="Shape 756"/>
        <p:cNvGrpSpPr/>
        <p:nvPr/>
      </p:nvGrpSpPr>
      <p:grpSpPr>
        <a:xfrm>
          <a:off x="0" y="0"/>
          <a:ext cx="0" cy="0"/>
          <a:chOff x="0" y="0"/>
          <a:chExt cx="0" cy="0"/>
        </a:xfrm>
      </p:grpSpPr>
      <p:sp>
        <p:nvSpPr>
          <p:cNvPr id="757" name="Google Shape;757;p42"/>
          <p:cNvSpPr txBox="1"/>
          <p:nvPr>
            <p:ph type="title"/>
          </p:nvPr>
        </p:nvSpPr>
        <p:spPr>
          <a:xfrm>
            <a:off x="198000" y="2323075"/>
            <a:ext cx="8748000" cy="663900"/>
          </a:xfrm>
          <a:prstGeom prst="rect">
            <a:avLst/>
          </a:prstGeom>
          <a:ln cap="flat" cmpd="sng" w="19050">
            <a:solidFill>
              <a:schemeClr val="dk1"/>
            </a:solidFill>
            <a:prstDash val="solid"/>
            <a:round/>
            <a:headEnd len="sm" w="sm" type="none"/>
            <a:tailEnd len="sm" w="sm" type="none"/>
          </a:ln>
        </p:spPr>
        <p:txBody>
          <a:bodyPr anchorCtr="0" anchor="t" bIns="91425" lIns="91425" spcFirstLastPara="1" rIns="91425" wrap="square" tIns="91425">
            <a:normAutofit/>
          </a:bodyPr>
          <a:lstStyle/>
          <a:p>
            <a:pPr indent="0" lvl="0" marL="0" rtl="0" algn="l">
              <a:spcBef>
                <a:spcPts val="0"/>
              </a:spcBef>
              <a:spcAft>
                <a:spcPts val="0"/>
              </a:spcAft>
              <a:buNone/>
            </a:pPr>
            <a:r>
              <a:rPr lang="en"/>
              <a:t> RESULTS </a:t>
            </a:r>
            <a:r>
              <a:rPr lang="en">
                <a:solidFill>
                  <a:schemeClr val="lt2"/>
                </a:solidFill>
              </a:rPr>
              <a:t>HEAVY MEDIATORS (CE𝝂NS)</a:t>
            </a:r>
            <a:endParaRPr>
              <a:solidFill>
                <a:schemeClr val="lt2"/>
              </a:solidFill>
            </a:endParaRPr>
          </a:p>
        </p:txBody>
      </p:sp>
      <p:sp>
        <p:nvSpPr>
          <p:cNvPr id="758" name="Google Shape;758;p4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2" name="Shape 762"/>
        <p:cNvGrpSpPr/>
        <p:nvPr/>
      </p:nvGrpSpPr>
      <p:grpSpPr>
        <a:xfrm>
          <a:off x="0" y="0"/>
          <a:ext cx="0" cy="0"/>
          <a:chOff x="0" y="0"/>
          <a:chExt cx="0" cy="0"/>
        </a:xfrm>
      </p:grpSpPr>
      <p:pic>
        <p:nvPicPr>
          <p:cNvPr id="763" name="Google Shape;763;p43" title="CEvNS.png"/>
          <p:cNvPicPr preferRelativeResize="0"/>
          <p:nvPr/>
        </p:nvPicPr>
        <p:blipFill>
          <a:blip r:embed="rId3">
            <a:alphaModFix/>
          </a:blip>
          <a:stretch>
            <a:fillRect/>
          </a:stretch>
        </p:blipFill>
        <p:spPr>
          <a:xfrm>
            <a:off x="0" y="1163000"/>
            <a:ext cx="9144003" cy="2960201"/>
          </a:xfrm>
          <a:prstGeom prst="rect">
            <a:avLst/>
          </a:prstGeom>
          <a:noFill/>
          <a:ln>
            <a:noFill/>
          </a:ln>
        </p:spPr>
      </p:pic>
      <p:sp>
        <p:nvSpPr>
          <p:cNvPr id="764" name="Google Shape;764;p4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765" name="Google Shape;765;p43"/>
          <p:cNvSpPr txBox="1"/>
          <p:nvPr/>
        </p:nvSpPr>
        <p:spPr>
          <a:xfrm>
            <a:off x="5447550" y="4185025"/>
            <a:ext cx="3573600" cy="581700"/>
          </a:xfrm>
          <a:prstGeom prst="rect">
            <a:avLst/>
          </a:prstGeom>
          <a:noFill/>
          <a:ln cap="flat" cmpd="sng" w="9525">
            <a:solidFill>
              <a:schemeClr val="dk1"/>
            </a:solidFill>
            <a:prstDash val="solid"/>
            <a:round/>
            <a:headEnd len="sm" w="sm" type="none"/>
            <a:tailEnd len="sm" w="sm" type="none"/>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lang="en" sz="1200">
                <a:solidFill>
                  <a:schemeClr val="lt1"/>
                </a:solidFill>
                <a:highlight>
                  <a:schemeClr val="dk1"/>
                </a:highlight>
                <a:latin typeface="Roboto"/>
                <a:ea typeface="Roboto"/>
                <a:cs typeface="Roboto"/>
                <a:sym typeface="Roboto"/>
              </a:rPr>
              <a:t>XENONnT Limits : arxiv:  </a:t>
            </a:r>
            <a:r>
              <a:rPr b="1" lang="en" sz="1200">
                <a:solidFill>
                  <a:srgbClr val="073763"/>
                </a:solidFill>
                <a:highlight>
                  <a:schemeClr val="dk1"/>
                </a:highlight>
                <a:uFill>
                  <a:noFill/>
                </a:uFill>
                <a:latin typeface="Roboto"/>
                <a:ea typeface="Roboto"/>
                <a:cs typeface="Roboto"/>
                <a:sym typeface="Roboto"/>
                <a:hlinkClick r:id="rId4">
                  <a:extLst>
                    <a:ext uri="{A12FA001-AC4F-418D-AE19-62706E023703}">
                      <ahyp:hlinkClr val="tx"/>
                    </a:ext>
                  </a:extLst>
                </a:hlinkClick>
              </a:rPr>
              <a:t>2409.02003</a:t>
            </a:r>
            <a:endParaRPr b="1" sz="1200">
              <a:solidFill>
                <a:srgbClr val="073763"/>
              </a:solidFill>
              <a:highlight>
                <a:schemeClr val="dk1"/>
              </a:highlight>
              <a:latin typeface="Roboto"/>
              <a:ea typeface="Roboto"/>
              <a:cs typeface="Roboto"/>
              <a:sym typeface="Roboto"/>
            </a:endParaRPr>
          </a:p>
          <a:p>
            <a:pPr indent="0" lvl="0" marL="0" rtl="0" algn="ctr">
              <a:lnSpc>
                <a:spcPct val="115000"/>
              </a:lnSpc>
              <a:spcBef>
                <a:spcPts val="0"/>
              </a:spcBef>
              <a:spcAft>
                <a:spcPts val="1100"/>
              </a:spcAft>
              <a:buNone/>
            </a:pPr>
            <a:r>
              <a:rPr lang="en" sz="1200">
                <a:solidFill>
                  <a:schemeClr val="lt1"/>
                </a:solidFill>
                <a:highlight>
                  <a:schemeClr val="dk1"/>
                </a:highlight>
                <a:uFill>
                  <a:noFill/>
                </a:uFill>
                <a:latin typeface="Roboto"/>
                <a:ea typeface="Roboto"/>
                <a:cs typeface="Roboto"/>
                <a:sym typeface="Roboto"/>
                <a:hlinkClick r:id="rId5">
                  <a:extLst>
                    <a:ext uri="{A12FA001-AC4F-418D-AE19-62706E023703}">
                      <ahyp:hlinkClr val="tx"/>
                    </a:ext>
                  </a:extLst>
                </a:hlinkClick>
              </a:rPr>
              <a:t>D. Aristizabal Sierra</a:t>
            </a:r>
            <a:r>
              <a:rPr lang="en" sz="1200">
                <a:solidFill>
                  <a:schemeClr val="lt1"/>
                </a:solidFill>
                <a:highlight>
                  <a:schemeClr val="dk1"/>
                </a:highlight>
                <a:latin typeface="Roboto"/>
                <a:ea typeface="Roboto"/>
                <a:cs typeface="Roboto"/>
                <a:sym typeface="Roboto"/>
              </a:rPr>
              <a:t>, </a:t>
            </a:r>
            <a:r>
              <a:rPr b="1" lang="en" sz="1200">
                <a:solidFill>
                  <a:schemeClr val="lt1"/>
                </a:solidFill>
                <a:highlight>
                  <a:schemeClr val="dk1"/>
                </a:highlight>
                <a:uFill>
                  <a:noFill/>
                </a:uFill>
                <a:latin typeface="Roboto"/>
                <a:ea typeface="Roboto"/>
                <a:cs typeface="Roboto"/>
                <a:sym typeface="Roboto"/>
                <a:hlinkClick r:id="rId6">
                  <a:extLst>
                    <a:ext uri="{A12FA001-AC4F-418D-AE19-62706E023703}">
                      <ahyp:hlinkClr val="tx"/>
                    </a:ext>
                  </a:extLst>
                </a:hlinkClick>
              </a:rPr>
              <a:t>NM</a:t>
            </a:r>
            <a:r>
              <a:rPr lang="en" sz="1200">
                <a:solidFill>
                  <a:schemeClr val="lt1"/>
                </a:solidFill>
                <a:highlight>
                  <a:schemeClr val="dk1"/>
                </a:highlight>
                <a:latin typeface="Roboto"/>
                <a:ea typeface="Roboto"/>
                <a:cs typeface="Roboto"/>
                <a:sym typeface="Roboto"/>
              </a:rPr>
              <a:t> ,  </a:t>
            </a:r>
            <a:r>
              <a:rPr lang="en" sz="1200">
                <a:solidFill>
                  <a:schemeClr val="lt1"/>
                </a:solidFill>
                <a:highlight>
                  <a:schemeClr val="dk1"/>
                </a:highlight>
                <a:uFill>
                  <a:noFill/>
                </a:uFill>
                <a:latin typeface="Roboto"/>
                <a:ea typeface="Roboto"/>
                <a:cs typeface="Roboto"/>
                <a:sym typeface="Roboto"/>
                <a:hlinkClick r:id="rId7">
                  <a:extLst>
                    <a:ext uri="{A12FA001-AC4F-418D-AE19-62706E023703}">
                      <ahyp:hlinkClr val="tx"/>
                    </a:ext>
                  </a:extLst>
                </a:hlinkClick>
              </a:rPr>
              <a:t>L. Strigari</a:t>
            </a:r>
            <a:endParaRPr sz="1200">
              <a:highlight>
                <a:schemeClr val="dk1"/>
              </a:highlight>
              <a:latin typeface="Roboto"/>
              <a:ea typeface="Roboto"/>
              <a:cs typeface="Roboto"/>
              <a:sym typeface="Roboto"/>
            </a:endParaRPr>
          </a:p>
        </p:txBody>
      </p:sp>
      <p:sp>
        <p:nvSpPr>
          <p:cNvPr id="766" name="Google Shape;766;p43"/>
          <p:cNvSpPr txBox="1"/>
          <p:nvPr>
            <p:ph type="title"/>
          </p:nvPr>
        </p:nvSpPr>
        <p:spPr>
          <a:xfrm>
            <a:off x="311700" y="445025"/>
            <a:ext cx="8520600" cy="572700"/>
          </a:xfrm>
          <a:prstGeom prst="rect">
            <a:avLst/>
          </a:prstGeom>
          <a:ln cap="flat" cmpd="sng" w="9525">
            <a:solidFill>
              <a:schemeClr val="dk1"/>
            </a:solidFill>
            <a:prstDash val="solid"/>
            <a:round/>
            <a:headEnd len="sm" w="sm" type="none"/>
            <a:tailEnd len="sm" w="sm" type="none"/>
          </a:ln>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latin typeface="Roboto"/>
                <a:ea typeface="Roboto"/>
                <a:cs typeface="Roboto"/>
                <a:sym typeface="Roboto"/>
              </a:rPr>
              <a:t>TWO PARAMETER ANALYSIS</a:t>
            </a:r>
            <a:endParaRPr>
              <a:latin typeface="Roboto"/>
              <a:ea typeface="Roboto"/>
              <a:cs typeface="Roboto"/>
              <a:sym typeface="Roboto"/>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0" name="Shape 770"/>
        <p:cNvGrpSpPr/>
        <p:nvPr/>
      </p:nvGrpSpPr>
      <p:grpSpPr>
        <a:xfrm>
          <a:off x="0" y="0"/>
          <a:ext cx="0" cy="0"/>
          <a:chOff x="0" y="0"/>
          <a:chExt cx="0" cy="0"/>
        </a:xfrm>
      </p:grpSpPr>
      <p:sp>
        <p:nvSpPr>
          <p:cNvPr id="771" name="Google Shape;771;p4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grpSp>
        <p:nvGrpSpPr>
          <p:cNvPr id="772" name="Google Shape;772;p44"/>
          <p:cNvGrpSpPr/>
          <p:nvPr/>
        </p:nvGrpSpPr>
        <p:grpSpPr>
          <a:xfrm>
            <a:off x="1433019" y="1481703"/>
            <a:ext cx="2064497" cy="2064497"/>
            <a:chOff x="3664038" y="1663782"/>
            <a:chExt cx="1815900" cy="1815900"/>
          </a:xfrm>
        </p:grpSpPr>
        <p:sp>
          <p:nvSpPr>
            <p:cNvPr id="773" name="Google Shape;773;p44"/>
            <p:cNvSpPr/>
            <p:nvPr/>
          </p:nvSpPr>
          <p:spPr>
            <a:xfrm>
              <a:off x="3664038" y="1663782"/>
              <a:ext cx="1815900" cy="1815900"/>
            </a:xfrm>
            <a:prstGeom prst="ellipse">
              <a:avLst/>
            </a:prstGeom>
            <a:solidFill>
              <a:srgbClr val="1B786F"/>
            </a:solidFill>
            <a:ln>
              <a:noFill/>
            </a:ln>
            <a:effectLst>
              <a:outerShdw blurRad="228600" rotWithShape="0" algn="tl" dir="5400000" dist="50800">
                <a:srgbClr val="000000">
                  <a:alpha val="549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4" name="Google Shape;774;p44"/>
            <p:cNvSpPr txBox="1"/>
            <p:nvPr/>
          </p:nvSpPr>
          <p:spPr>
            <a:xfrm>
              <a:off x="3899988" y="2158482"/>
              <a:ext cx="1344000" cy="8265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lang="en">
                  <a:solidFill>
                    <a:srgbClr val="FFFFFF"/>
                  </a:solidFill>
                  <a:latin typeface="Roboto"/>
                  <a:ea typeface="Roboto"/>
                  <a:cs typeface="Roboto"/>
                  <a:sym typeface="Roboto"/>
                </a:rPr>
                <a:t>Lorem ipsum congue</a:t>
              </a:r>
              <a:endParaRPr b="1">
                <a:solidFill>
                  <a:srgbClr val="FFFFFF"/>
                </a:solidFill>
                <a:latin typeface="Roboto"/>
                <a:ea typeface="Roboto"/>
                <a:cs typeface="Roboto"/>
                <a:sym typeface="Roboto"/>
              </a:endParaRPr>
            </a:p>
          </p:txBody>
        </p:sp>
      </p:grpSp>
      <p:grpSp>
        <p:nvGrpSpPr>
          <p:cNvPr id="775" name="Google Shape;775;p44"/>
          <p:cNvGrpSpPr/>
          <p:nvPr/>
        </p:nvGrpSpPr>
        <p:grpSpPr>
          <a:xfrm>
            <a:off x="1862773" y="97018"/>
            <a:ext cx="1214891" cy="1214891"/>
            <a:chOff x="2859873" y="853971"/>
            <a:chExt cx="1068600" cy="1068600"/>
          </a:xfrm>
        </p:grpSpPr>
        <p:sp>
          <p:nvSpPr>
            <p:cNvPr id="776" name="Google Shape;776;p44"/>
            <p:cNvSpPr/>
            <p:nvPr/>
          </p:nvSpPr>
          <p:spPr>
            <a:xfrm>
              <a:off x="2859873" y="853971"/>
              <a:ext cx="1068600" cy="1068600"/>
            </a:xfrm>
            <a:prstGeom prst="ellipse">
              <a:avLst/>
            </a:prstGeom>
            <a:solidFill>
              <a:srgbClr val="155B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7" name="Google Shape;777;p44"/>
            <p:cNvSpPr txBox="1"/>
            <p:nvPr/>
          </p:nvSpPr>
          <p:spPr>
            <a:xfrm>
              <a:off x="3012800" y="1022197"/>
              <a:ext cx="762600" cy="7323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800">
                  <a:solidFill>
                    <a:srgbClr val="FFFFFF"/>
                  </a:solidFill>
                  <a:latin typeface="Roboto"/>
                  <a:ea typeface="Roboto"/>
                  <a:cs typeface="Roboto"/>
                  <a:sym typeface="Roboto"/>
                </a:rPr>
                <a:t>Lorem ipsum </a:t>
              </a:r>
              <a:endParaRPr sz="800">
                <a:solidFill>
                  <a:srgbClr val="FFFFFF"/>
                </a:solidFill>
                <a:latin typeface="Roboto"/>
                <a:ea typeface="Roboto"/>
                <a:cs typeface="Roboto"/>
                <a:sym typeface="Roboto"/>
              </a:endParaRPr>
            </a:p>
          </p:txBody>
        </p:sp>
      </p:grpSp>
      <p:grpSp>
        <p:nvGrpSpPr>
          <p:cNvPr id="778" name="Google Shape;778;p44"/>
          <p:cNvGrpSpPr/>
          <p:nvPr/>
        </p:nvGrpSpPr>
        <p:grpSpPr>
          <a:xfrm>
            <a:off x="567213" y="615897"/>
            <a:ext cx="3796109" cy="3796109"/>
            <a:chOff x="2902488" y="902232"/>
            <a:chExt cx="3339000" cy="3339000"/>
          </a:xfrm>
        </p:grpSpPr>
        <p:sp>
          <p:nvSpPr>
            <p:cNvPr id="779" name="Google Shape;779;p44"/>
            <p:cNvSpPr/>
            <p:nvPr/>
          </p:nvSpPr>
          <p:spPr>
            <a:xfrm rot="-5400000">
              <a:off x="2902488" y="902232"/>
              <a:ext cx="3339000" cy="3339000"/>
            </a:xfrm>
            <a:prstGeom prst="ellipse">
              <a:avLst/>
            </a:prstGeom>
            <a:noFill/>
            <a:ln cap="flat" cmpd="sng" w="19050">
              <a:solidFill>
                <a:srgbClr val="134F5C"/>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0" name="Google Shape;780;p44"/>
            <p:cNvSpPr/>
            <p:nvPr/>
          </p:nvSpPr>
          <p:spPr>
            <a:xfrm>
              <a:off x="3123738" y="1123632"/>
              <a:ext cx="2896500" cy="2896200"/>
            </a:xfrm>
            <a:prstGeom prst="pie">
              <a:avLst>
                <a:gd fmla="val 21577108" name="adj1"/>
                <a:gd fmla="val 16214886" name="adj2"/>
              </a:avLst>
            </a:prstGeom>
            <a:solidFill>
              <a:srgbClr val="A2C4C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81" name="Google Shape;781;p44"/>
          <p:cNvGrpSpPr/>
          <p:nvPr/>
        </p:nvGrpSpPr>
        <p:grpSpPr>
          <a:xfrm>
            <a:off x="1851657" y="3720925"/>
            <a:ext cx="1214891" cy="1214891"/>
            <a:chOff x="5214448" y="3234278"/>
            <a:chExt cx="1068600" cy="1068600"/>
          </a:xfrm>
        </p:grpSpPr>
        <p:sp>
          <p:nvSpPr>
            <p:cNvPr id="782" name="Google Shape;782;p44"/>
            <p:cNvSpPr/>
            <p:nvPr/>
          </p:nvSpPr>
          <p:spPr>
            <a:xfrm>
              <a:off x="5214448" y="3234278"/>
              <a:ext cx="1068600" cy="1068600"/>
            </a:xfrm>
            <a:prstGeom prst="ellipse">
              <a:avLst/>
            </a:prstGeom>
            <a:solidFill>
              <a:srgbClr val="155B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3" name="Google Shape;783;p44"/>
            <p:cNvSpPr txBox="1"/>
            <p:nvPr/>
          </p:nvSpPr>
          <p:spPr>
            <a:xfrm>
              <a:off x="5367375" y="3402503"/>
              <a:ext cx="762600" cy="7323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800">
                  <a:solidFill>
                    <a:srgbClr val="FFFFFF"/>
                  </a:solidFill>
                  <a:latin typeface="Roboto"/>
                  <a:ea typeface="Roboto"/>
                  <a:cs typeface="Roboto"/>
                  <a:sym typeface="Roboto"/>
                </a:rPr>
                <a:t>Lorem ipsum </a:t>
              </a:r>
              <a:endParaRPr sz="800">
                <a:solidFill>
                  <a:srgbClr val="FFFFFF"/>
                </a:solidFill>
                <a:latin typeface="Roboto"/>
                <a:ea typeface="Roboto"/>
                <a:cs typeface="Roboto"/>
                <a:sym typeface="Roboto"/>
              </a:endParaRPr>
            </a:p>
          </p:txBody>
        </p:sp>
      </p:grpSp>
      <p:grpSp>
        <p:nvGrpSpPr>
          <p:cNvPr id="784" name="Google Shape;784;p44"/>
          <p:cNvGrpSpPr/>
          <p:nvPr/>
        </p:nvGrpSpPr>
        <p:grpSpPr>
          <a:xfrm>
            <a:off x="48196" y="1910608"/>
            <a:ext cx="1214891" cy="1214891"/>
            <a:chOff x="5214448" y="3234278"/>
            <a:chExt cx="1068600" cy="1068600"/>
          </a:xfrm>
        </p:grpSpPr>
        <p:sp>
          <p:nvSpPr>
            <p:cNvPr id="785" name="Google Shape;785;p44"/>
            <p:cNvSpPr/>
            <p:nvPr/>
          </p:nvSpPr>
          <p:spPr>
            <a:xfrm>
              <a:off x="5214448" y="3234278"/>
              <a:ext cx="1068600" cy="1068600"/>
            </a:xfrm>
            <a:prstGeom prst="ellipse">
              <a:avLst/>
            </a:prstGeom>
            <a:solidFill>
              <a:srgbClr val="155B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6" name="Google Shape;786;p44"/>
            <p:cNvSpPr txBox="1"/>
            <p:nvPr/>
          </p:nvSpPr>
          <p:spPr>
            <a:xfrm>
              <a:off x="5367375" y="3402503"/>
              <a:ext cx="762600" cy="7323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800">
                  <a:solidFill>
                    <a:srgbClr val="FFFFFF"/>
                  </a:solidFill>
                  <a:latin typeface="Roboto"/>
                  <a:ea typeface="Roboto"/>
                  <a:cs typeface="Roboto"/>
                  <a:sym typeface="Roboto"/>
                </a:rPr>
                <a:t>Lorem ipsum </a:t>
              </a:r>
              <a:endParaRPr sz="800">
                <a:solidFill>
                  <a:srgbClr val="FFFFFF"/>
                </a:solidFill>
                <a:latin typeface="Roboto"/>
                <a:ea typeface="Roboto"/>
                <a:cs typeface="Roboto"/>
                <a:sym typeface="Roboto"/>
              </a:endParaRPr>
            </a:p>
          </p:txBody>
        </p:sp>
      </p:grpSp>
      <p:grpSp>
        <p:nvGrpSpPr>
          <p:cNvPr id="787" name="Google Shape;787;p44"/>
          <p:cNvGrpSpPr/>
          <p:nvPr/>
        </p:nvGrpSpPr>
        <p:grpSpPr>
          <a:xfrm>
            <a:off x="3669735" y="1910608"/>
            <a:ext cx="1214891" cy="1214891"/>
            <a:chOff x="5214448" y="3234278"/>
            <a:chExt cx="1068600" cy="1068600"/>
          </a:xfrm>
        </p:grpSpPr>
        <p:sp>
          <p:nvSpPr>
            <p:cNvPr id="788" name="Google Shape;788;p44"/>
            <p:cNvSpPr/>
            <p:nvPr/>
          </p:nvSpPr>
          <p:spPr>
            <a:xfrm>
              <a:off x="5214448" y="3234278"/>
              <a:ext cx="1068600" cy="1068600"/>
            </a:xfrm>
            <a:prstGeom prst="ellipse">
              <a:avLst/>
            </a:prstGeom>
            <a:solidFill>
              <a:srgbClr val="155B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9" name="Google Shape;789;p44"/>
            <p:cNvSpPr txBox="1"/>
            <p:nvPr/>
          </p:nvSpPr>
          <p:spPr>
            <a:xfrm>
              <a:off x="5367375" y="3402503"/>
              <a:ext cx="762600" cy="7323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800">
                  <a:solidFill>
                    <a:srgbClr val="FFFFFF"/>
                  </a:solidFill>
                  <a:latin typeface="Roboto"/>
                  <a:ea typeface="Roboto"/>
                  <a:cs typeface="Roboto"/>
                  <a:sym typeface="Roboto"/>
                </a:rPr>
                <a:t>Lorem ipsum </a:t>
              </a:r>
              <a:endParaRPr sz="800">
                <a:solidFill>
                  <a:srgbClr val="FFFFFF"/>
                </a:solidFill>
                <a:latin typeface="Roboto"/>
                <a:ea typeface="Roboto"/>
                <a:cs typeface="Roboto"/>
                <a:sym typeface="Roboto"/>
              </a:endParaRPr>
            </a:p>
          </p:txBody>
        </p:sp>
      </p:grpSp>
      <p:grpSp>
        <p:nvGrpSpPr>
          <p:cNvPr id="790" name="Google Shape;790;p44"/>
          <p:cNvGrpSpPr/>
          <p:nvPr/>
        </p:nvGrpSpPr>
        <p:grpSpPr>
          <a:xfrm>
            <a:off x="1433019" y="1481703"/>
            <a:ext cx="2064497" cy="2064497"/>
            <a:chOff x="3664038" y="1663782"/>
            <a:chExt cx="1815900" cy="1815900"/>
          </a:xfrm>
        </p:grpSpPr>
        <p:sp>
          <p:nvSpPr>
            <p:cNvPr id="791" name="Google Shape;791;p44"/>
            <p:cNvSpPr/>
            <p:nvPr/>
          </p:nvSpPr>
          <p:spPr>
            <a:xfrm>
              <a:off x="3664038" y="1663782"/>
              <a:ext cx="1815900" cy="1815900"/>
            </a:xfrm>
            <a:prstGeom prst="ellipse">
              <a:avLst/>
            </a:prstGeom>
            <a:solidFill>
              <a:srgbClr val="45818E"/>
            </a:solidFill>
            <a:ln>
              <a:noFill/>
            </a:ln>
            <a:effectLst>
              <a:outerShdw blurRad="228600" rotWithShape="0" algn="tl" dir="5400000" dist="50800">
                <a:srgbClr val="000000">
                  <a:alpha val="549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2" name="Google Shape;792;p44"/>
            <p:cNvSpPr txBox="1"/>
            <p:nvPr/>
          </p:nvSpPr>
          <p:spPr>
            <a:xfrm>
              <a:off x="3899988" y="2158482"/>
              <a:ext cx="1344000" cy="826500"/>
            </a:xfrm>
            <a:prstGeom prst="rect">
              <a:avLst/>
            </a:prstGeom>
            <a:solidFill>
              <a:srgbClr val="45818E"/>
            </a:solid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lang="en" sz="1300">
                  <a:solidFill>
                    <a:srgbClr val="FFFFFF"/>
                  </a:solidFill>
                  <a:latin typeface="Roboto"/>
                  <a:ea typeface="Roboto"/>
                  <a:cs typeface="Roboto"/>
                  <a:sym typeface="Roboto"/>
                </a:rPr>
                <a:t>PROPAGATION + DETECTION</a:t>
              </a:r>
              <a:endParaRPr b="1" sz="1300">
                <a:solidFill>
                  <a:srgbClr val="FFFFFF"/>
                </a:solidFill>
                <a:latin typeface="Roboto"/>
                <a:ea typeface="Roboto"/>
                <a:cs typeface="Roboto"/>
                <a:sym typeface="Roboto"/>
              </a:endParaRPr>
            </a:p>
          </p:txBody>
        </p:sp>
      </p:grpSp>
      <p:grpSp>
        <p:nvGrpSpPr>
          <p:cNvPr id="793" name="Google Shape;793;p44"/>
          <p:cNvGrpSpPr/>
          <p:nvPr/>
        </p:nvGrpSpPr>
        <p:grpSpPr>
          <a:xfrm>
            <a:off x="1862773" y="97018"/>
            <a:ext cx="1214891" cy="1214891"/>
            <a:chOff x="2859873" y="853971"/>
            <a:chExt cx="1068600" cy="1068600"/>
          </a:xfrm>
        </p:grpSpPr>
        <p:sp>
          <p:nvSpPr>
            <p:cNvPr id="794" name="Google Shape;794;p44"/>
            <p:cNvSpPr/>
            <p:nvPr/>
          </p:nvSpPr>
          <p:spPr>
            <a:xfrm>
              <a:off x="2859873" y="853971"/>
              <a:ext cx="1068600" cy="1068600"/>
            </a:xfrm>
            <a:prstGeom prst="ellipse">
              <a:avLst/>
            </a:prstGeom>
            <a:solidFill>
              <a:srgbClr val="134F5C"/>
            </a:solidFill>
            <a:ln cap="flat" cmpd="sng" w="9525">
              <a:solidFill>
                <a:srgbClr val="D0E0E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5" name="Google Shape;795;p44"/>
            <p:cNvSpPr txBox="1"/>
            <p:nvPr/>
          </p:nvSpPr>
          <p:spPr>
            <a:xfrm>
              <a:off x="3012800" y="1022197"/>
              <a:ext cx="762600" cy="732300"/>
            </a:xfrm>
            <a:prstGeom prst="rect">
              <a:avLst/>
            </a:prstGeom>
            <a:solidFill>
              <a:srgbClr val="134F5C"/>
            </a:solid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900">
                  <a:solidFill>
                    <a:srgbClr val="FFFFFF"/>
                  </a:solidFill>
                  <a:latin typeface="Roboto"/>
                  <a:ea typeface="Roboto"/>
                  <a:cs typeface="Roboto"/>
                  <a:sym typeface="Roboto"/>
                </a:rPr>
                <a:t>SOLAR NEUTRINOS</a:t>
              </a:r>
              <a:endParaRPr sz="900">
                <a:solidFill>
                  <a:srgbClr val="FFFFFF"/>
                </a:solidFill>
                <a:latin typeface="Roboto"/>
                <a:ea typeface="Roboto"/>
                <a:cs typeface="Roboto"/>
                <a:sym typeface="Roboto"/>
              </a:endParaRPr>
            </a:p>
          </p:txBody>
        </p:sp>
      </p:grpSp>
      <p:grpSp>
        <p:nvGrpSpPr>
          <p:cNvPr id="796" name="Google Shape;796;p44"/>
          <p:cNvGrpSpPr/>
          <p:nvPr/>
        </p:nvGrpSpPr>
        <p:grpSpPr>
          <a:xfrm>
            <a:off x="1851657" y="3720925"/>
            <a:ext cx="1214891" cy="1214891"/>
            <a:chOff x="5214448" y="3234278"/>
            <a:chExt cx="1068600" cy="1068600"/>
          </a:xfrm>
        </p:grpSpPr>
        <p:sp>
          <p:nvSpPr>
            <p:cNvPr id="797" name="Google Shape;797;p44"/>
            <p:cNvSpPr/>
            <p:nvPr/>
          </p:nvSpPr>
          <p:spPr>
            <a:xfrm>
              <a:off x="5214448" y="3234278"/>
              <a:ext cx="1068600" cy="1068600"/>
            </a:xfrm>
            <a:prstGeom prst="ellipse">
              <a:avLst/>
            </a:prstGeom>
            <a:solidFill>
              <a:srgbClr val="134F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8" name="Google Shape;798;p44"/>
            <p:cNvSpPr txBox="1"/>
            <p:nvPr/>
          </p:nvSpPr>
          <p:spPr>
            <a:xfrm>
              <a:off x="5367375" y="3402503"/>
              <a:ext cx="762600" cy="732300"/>
            </a:xfrm>
            <a:prstGeom prst="rect">
              <a:avLst/>
            </a:prstGeom>
            <a:solidFill>
              <a:srgbClr val="134F5C"/>
            </a:solid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900">
                  <a:solidFill>
                    <a:srgbClr val="FFFFFF"/>
                  </a:solidFill>
                  <a:latin typeface="Roboto"/>
                  <a:ea typeface="Roboto"/>
                  <a:cs typeface="Roboto"/>
                  <a:sym typeface="Roboto"/>
                </a:rPr>
                <a:t>DARK MATTER DETECTORS </a:t>
              </a:r>
              <a:endParaRPr sz="900">
                <a:solidFill>
                  <a:srgbClr val="FFFFFF"/>
                </a:solidFill>
                <a:latin typeface="Roboto"/>
                <a:ea typeface="Roboto"/>
                <a:cs typeface="Roboto"/>
                <a:sym typeface="Roboto"/>
              </a:endParaRPr>
            </a:p>
          </p:txBody>
        </p:sp>
      </p:grpSp>
      <p:grpSp>
        <p:nvGrpSpPr>
          <p:cNvPr id="799" name="Google Shape;799;p44"/>
          <p:cNvGrpSpPr/>
          <p:nvPr/>
        </p:nvGrpSpPr>
        <p:grpSpPr>
          <a:xfrm>
            <a:off x="48196" y="1910608"/>
            <a:ext cx="1214891" cy="1214891"/>
            <a:chOff x="5214448" y="3234278"/>
            <a:chExt cx="1068600" cy="1068600"/>
          </a:xfrm>
        </p:grpSpPr>
        <p:sp>
          <p:nvSpPr>
            <p:cNvPr id="800" name="Google Shape;800;p44"/>
            <p:cNvSpPr/>
            <p:nvPr/>
          </p:nvSpPr>
          <p:spPr>
            <a:xfrm>
              <a:off x="5214448" y="3234278"/>
              <a:ext cx="1068600" cy="1068600"/>
            </a:xfrm>
            <a:prstGeom prst="ellipse">
              <a:avLst/>
            </a:prstGeom>
            <a:solidFill>
              <a:srgbClr val="134F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1" name="Google Shape;801;p44"/>
            <p:cNvSpPr txBox="1"/>
            <p:nvPr/>
          </p:nvSpPr>
          <p:spPr>
            <a:xfrm>
              <a:off x="5367375" y="3402503"/>
              <a:ext cx="762600" cy="732300"/>
            </a:xfrm>
            <a:prstGeom prst="rect">
              <a:avLst/>
            </a:prstGeom>
            <a:solidFill>
              <a:srgbClr val="134F5C"/>
            </a:solid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900">
                  <a:solidFill>
                    <a:srgbClr val="FFFFFF"/>
                  </a:solidFill>
                  <a:latin typeface="Roboto"/>
                  <a:ea typeface="Roboto"/>
                  <a:cs typeface="Roboto"/>
                  <a:sym typeface="Roboto"/>
                </a:rPr>
                <a:t>SM</a:t>
              </a:r>
              <a:endParaRPr sz="900">
                <a:solidFill>
                  <a:srgbClr val="FFFFFF"/>
                </a:solidFill>
                <a:latin typeface="Roboto"/>
                <a:ea typeface="Roboto"/>
                <a:cs typeface="Roboto"/>
                <a:sym typeface="Roboto"/>
              </a:endParaRPr>
            </a:p>
          </p:txBody>
        </p:sp>
      </p:grpSp>
      <p:grpSp>
        <p:nvGrpSpPr>
          <p:cNvPr id="802" name="Google Shape;802;p44"/>
          <p:cNvGrpSpPr/>
          <p:nvPr/>
        </p:nvGrpSpPr>
        <p:grpSpPr>
          <a:xfrm>
            <a:off x="3669735" y="1910608"/>
            <a:ext cx="1214891" cy="1214891"/>
            <a:chOff x="5214448" y="3234278"/>
            <a:chExt cx="1068600" cy="1068600"/>
          </a:xfrm>
        </p:grpSpPr>
        <p:sp>
          <p:nvSpPr>
            <p:cNvPr id="803" name="Google Shape;803;p44"/>
            <p:cNvSpPr/>
            <p:nvPr/>
          </p:nvSpPr>
          <p:spPr>
            <a:xfrm>
              <a:off x="5214448" y="3234278"/>
              <a:ext cx="1068600" cy="1068600"/>
            </a:xfrm>
            <a:prstGeom prst="ellipse">
              <a:avLst/>
            </a:prstGeom>
            <a:solidFill>
              <a:srgbClr val="134F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500"/>
            </a:p>
          </p:txBody>
        </p:sp>
        <p:sp>
          <p:nvSpPr>
            <p:cNvPr id="804" name="Google Shape;804;p44"/>
            <p:cNvSpPr txBox="1"/>
            <p:nvPr/>
          </p:nvSpPr>
          <p:spPr>
            <a:xfrm>
              <a:off x="5367375" y="3402503"/>
              <a:ext cx="762600" cy="732300"/>
            </a:xfrm>
            <a:prstGeom prst="rect">
              <a:avLst/>
            </a:prstGeom>
            <a:solidFill>
              <a:srgbClr val="134F5C"/>
            </a:solid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900">
                  <a:solidFill>
                    <a:srgbClr val="FFFFFF"/>
                  </a:solidFill>
                  <a:latin typeface="Roboto"/>
                  <a:ea typeface="Roboto"/>
                  <a:cs typeface="Roboto"/>
                  <a:sym typeface="Roboto"/>
                </a:rPr>
                <a:t>BSM</a:t>
              </a:r>
              <a:endParaRPr sz="900">
                <a:solidFill>
                  <a:srgbClr val="FFFFFF"/>
                </a:solidFill>
                <a:latin typeface="Roboto"/>
                <a:ea typeface="Roboto"/>
                <a:cs typeface="Roboto"/>
                <a:sym typeface="Roboto"/>
              </a:endParaRPr>
            </a:p>
          </p:txBody>
        </p:sp>
      </p:grpSp>
      <p:cxnSp>
        <p:nvCxnSpPr>
          <p:cNvPr id="805" name="Google Shape;805;p44"/>
          <p:cNvCxnSpPr>
            <a:stCxn id="795" idx="2"/>
            <a:endCxn id="792" idx="0"/>
          </p:cNvCxnSpPr>
          <p:nvPr/>
        </p:nvCxnSpPr>
        <p:spPr>
          <a:xfrm flipH="1">
            <a:off x="2465336" y="1120825"/>
            <a:ext cx="4800" cy="923400"/>
          </a:xfrm>
          <a:prstGeom prst="straightConnector1">
            <a:avLst/>
          </a:prstGeom>
          <a:noFill/>
          <a:ln cap="flat" cmpd="sng" w="28575">
            <a:solidFill>
              <a:schemeClr val="dk1"/>
            </a:solidFill>
            <a:prstDash val="solid"/>
            <a:round/>
            <a:headEnd len="med" w="med" type="none"/>
            <a:tailEnd len="med" w="med" type="triangle"/>
          </a:ln>
        </p:spPr>
      </p:cxnSp>
      <p:cxnSp>
        <p:nvCxnSpPr>
          <p:cNvPr id="806" name="Google Shape;806;p44"/>
          <p:cNvCxnSpPr>
            <a:stCxn id="792" idx="2"/>
            <a:endCxn id="798" idx="0"/>
          </p:cNvCxnSpPr>
          <p:nvPr/>
        </p:nvCxnSpPr>
        <p:spPr>
          <a:xfrm flipH="1">
            <a:off x="2458967" y="2983775"/>
            <a:ext cx="6300" cy="928500"/>
          </a:xfrm>
          <a:prstGeom prst="straightConnector1">
            <a:avLst/>
          </a:prstGeom>
          <a:noFill/>
          <a:ln cap="flat" cmpd="sng" w="28575">
            <a:solidFill>
              <a:schemeClr val="dk1"/>
            </a:solidFill>
            <a:prstDash val="solid"/>
            <a:round/>
            <a:headEnd len="med" w="med" type="none"/>
            <a:tailEnd len="med" w="med" type="triangle"/>
          </a:ln>
        </p:spPr>
      </p:cxnSp>
      <p:cxnSp>
        <p:nvCxnSpPr>
          <p:cNvPr id="807" name="Google Shape;807;p44"/>
          <p:cNvCxnSpPr>
            <a:stCxn id="791" idx="7"/>
            <a:endCxn id="808" idx="2"/>
          </p:cNvCxnSpPr>
          <p:nvPr/>
        </p:nvCxnSpPr>
        <p:spPr>
          <a:xfrm rot="-5400000">
            <a:off x="3317127" y="867391"/>
            <a:ext cx="794700" cy="1038600"/>
          </a:xfrm>
          <a:prstGeom prst="bentConnector2">
            <a:avLst/>
          </a:prstGeom>
          <a:noFill/>
          <a:ln cap="flat" cmpd="sng" w="28575">
            <a:solidFill>
              <a:srgbClr val="FFFFFF"/>
            </a:solidFill>
            <a:prstDash val="solid"/>
            <a:round/>
            <a:headEnd len="med" w="med" type="none"/>
            <a:tailEnd len="med" w="med" type="none"/>
          </a:ln>
        </p:spPr>
      </p:cxnSp>
      <p:grpSp>
        <p:nvGrpSpPr>
          <p:cNvPr id="809" name="Google Shape;809;p44"/>
          <p:cNvGrpSpPr/>
          <p:nvPr/>
        </p:nvGrpSpPr>
        <p:grpSpPr>
          <a:xfrm>
            <a:off x="5172752" y="313240"/>
            <a:ext cx="1322273" cy="1352308"/>
            <a:chOff x="4303290" y="1676962"/>
            <a:chExt cx="1854000" cy="1854000"/>
          </a:xfrm>
        </p:grpSpPr>
        <p:sp>
          <p:nvSpPr>
            <p:cNvPr id="810" name="Google Shape;810;p44"/>
            <p:cNvSpPr/>
            <p:nvPr/>
          </p:nvSpPr>
          <p:spPr>
            <a:xfrm>
              <a:off x="4303290" y="1676962"/>
              <a:ext cx="1854000" cy="1854000"/>
            </a:xfrm>
            <a:prstGeom prst="ellipse">
              <a:avLst/>
            </a:prstGeom>
            <a:solidFill>
              <a:srgbClr val="414141"/>
            </a:solidFill>
            <a:ln cap="flat" cmpd="sng" w="28575">
              <a:solidFill>
                <a:srgbClr val="A2C4C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1" name="Google Shape;811;p44"/>
            <p:cNvSpPr txBox="1"/>
            <p:nvPr/>
          </p:nvSpPr>
          <p:spPr>
            <a:xfrm>
              <a:off x="4775251" y="2343240"/>
              <a:ext cx="1075200" cy="521400"/>
            </a:xfrm>
            <a:prstGeom prst="rect">
              <a:avLst/>
            </a:prstGeom>
            <a:solidFill>
              <a:srgbClr val="414141"/>
            </a:solid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1100">
                  <a:solidFill>
                    <a:srgbClr val="FFFFFF"/>
                  </a:solidFill>
                  <a:latin typeface="Roboto"/>
                  <a:ea typeface="Roboto"/>
                  <a:cs typeface="Roboto"/>
                  <a:sym typeface="Roboto"/>
                </a:rPr>
                <a:t>EvES</a:t>
              </a:r>
              <a:endParaRPr sz="1100">
                <a:solidFill>
                  <a:srgbClr val="FFFFFF"/>
                </a:solidFill>
                <a:latin typeface="Roboto"/>
                <a:ea typeface="Roboto"/>
                <a:cs typeface="Roboto"/>
                <a:sym typeface="Roboto"/>
              </a:endParaRPr>
            </a:p>
          </p:txBody>
        </p:sp>
      </p:grpSp>
      <p:grpSp>
        <p:nvGrpSpPr>
          <p:cNvPr id="812" name="Google Shape;812;p44"/>
          <p:cNvGrpSpPr/>
          <p:nvPr/>
        </p:nvGrpSpPr>
        <p:grpSpPr>
          <a:xfrm>
            <a:off x="4233769" y="313240"/>
            <a:ext cx="1322273" cy="1352308"/>
            <a:chOff x="2986712" y="1676962"/>
            <a:chExt cx="1854000" cy="1854000"/>
          </a:xfrm>
        </p:grpSpPr>
        <p:sp>
          <p:nvSpPr>
            <p:cNvPr id="808" name="Google Shape;808;p44"/>
            <p:cNvSpPr/>
            <p:nvPr/>
          </p:nvSpPr>
          <p:spPr>
            <a:xfrm>
              <a:off x="2986712" y="1676962"/>
              <a:ext cx="1854000" cy="1854000"/>
            </a:xfrm>
            <a:prstGeom prst="ellipse">
              <a:avLst/>
            </a:prstGeom>
            <a:solidFill>
              <a:srgbClr val="505050"/>
            </a:solidFill>
            <a:ln cap="flat" cmpd="sng" w="28575">
              <a:solidFill>
                <a:srgbClr val="A2C4C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3" name="Google Shape;813;p44"/>
            <p:cNvSpPr txBox="1"/>
            <p:nvPr/>
          </p:nvSpPr>
          <p:spPr>
            <a:xfrm>
              <a:off x="3376088" y="2343240"/>
              <a:ext cx="1075200" cy="521400"/>
            </a:xfrm>
            <a:prstGeom prst="rect">
              <a:avLst/>
            </a:prstGeom>
            <a:solidFill>
              <a:srgbClr val="505050"/>
            </a:solid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1100">
                  <a:solidFill>
                    <a:srgbClr val="FFFFFF"/>
                  </a:solidFill>
                  <a:latin typeface="Roboto"/>
                  <a:ea typeface="Roboto"/>
                  <a:cs typeface="Roboto"/>
                  <a:sym typeface="Roboto"/>
                </a:rPr>
                <a:t>CEvNS</a:t>
              </a:r>
              <a:endParaRPr sz="1100">
                <a:solidFill>
                  <a:srgbClr val="FFFFFF"/>
                </a:solidFill>
                <a:latin typeface="Roboto"/>
                <a:ea typeface="Roboto"/>
                <a:cs typeface="Roboto"/>
                <a:sym typeface="Roboto"/>
              </a:endParaRPr>
            </a:p>
          </p:txBody>
        </p:sp>
      </p:grpSp>
      <p:cxnSp>
        <p:nvCxnSpPr>
          <p:cNvPr id="814" name="Google Shape;814;p44"/>
          <p:cNvCxnSpPr>
            <a:stCxn id="797" idx="6"/>
            <a:endCxn id="815" idx="2"/>
          </p:cNvCxnSpPr>
          <p:nvPr/>
        </p:nvCxnSpPr>
        <p:spPr>
          <a:xfrm flipH="1" rot="10800000">
            <a:off x="3066548" y="2975970"/>
            <a:ext cx="2997600" cy="1352400"/>
          </a:xfrm>
          <a:prstGeom prst="bentConnector3">
            <a:avLst>
              <a:gd fmla="val 65095" name="adj1"/>
            </a:avLst>
          </a:prstGeom>
          <a:noFill/>
          <a:ln cap="flat" cmpd="sng" w="28575">
            <a:solidFill>
              <a:schemeClr val="dk1"/>
            </a:solidFill>
            <a:prstDash val="solid"/>
            <a:round/>
            <a:headEnd len="med" w="med" type="none"/>
            <a:tailEnd len="med" w="med" type="none"/>
          </a:ln>
        </p:spPr>
      </p:cxnSp>
      <p:grpSp>
        <p:nvGrpSpPr>
          <p:cNvPr id="816" name="Google Shape;816;p44"/>
          <p:cNvGrpSpPr/>
          <p:nvPr/>
        </p:nvGrpSpPr>
        <p:grpSpPr>
          <a:xfrm>
            <a:off x="6613310" y="3061042"/>
            <a:ext cx="1575344" cy="1575344"/>
            <a:chOff x="4303290" y="2158374"/>
            <a:chExt cx="1854000" cy="1854000"/>
          </a:xfrm>
        </p:grpSpPr>
        <p:sp>
          <p:nvSpPr>
            <p:cNvPr id="817" name="Google Shape;817;p44"/>
            <p:cNvSpPr/>
            <p:nvPr/>
          </p:nvSpPr>
          <p:spPr>
            <a:xfrm>
              <a:off x="4303290" y="2158374"/>
              <a:ext cx="1854000" cy="1854000"/>
            </a:xfrm>
            <a:prstGeom prst="ellipse">
              <a:avLst/>
            </a:prstGeom>
            <a:solidFill>
              <a:srgbClr val="3E4D4E"/>
            </a:solidFill>
            <a:ln cap="flat" cmpd="sng" w="28575">
              <a:solidFill>
                <a:srgbClr val="D4E0D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8" name="Google Shape;818;p44"/>
            <p:cNvSpPr txBox="1"/>
            <p:nvPr/>
          </p:nvSpPr>
          <p:spPr>
            <a:xfrm>
              <a:off x="4840703" y="2932716"/>
              <a:ext cx="1194300" cy="521400"/>
            </a:xfrm>
            <a:prstGeom prst="rect">
              <a:avLst/>
            </a:prstGeom>
            <a:solidFill>
              <a:srgbClr val="3E4D4E"/>
            </a:solid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 sz="1000">
                  <a:solidFill>
                    <a:srgbClr val="FFFFFF"/>
                  </a:solidFill>
                  <a:latin typeface="Roboto"/>
                  <a:ea typeface="Roboto"/>
                  <a:cs typeface="Roboto"/>
                  <a:sym typeface="Roboto"/>
                </a:rPr>
                <a:t>DIRECTIONAL DETECTORS</a:t>
              </a:r>
              <a:endParaRPr sz="1000">
                <a:solidFill>
                  <a:srgbClr val="FFFFFF"/>
                </a:solidFill>
                <a:latin typeface="Roboto"/>
                <a:ea typeface="Roboto"/>
                <a:cs typeface="Roboto"/>
                <a:sym typeface="Roboto"/>
              </a:endParaRPr>
            </a:p>
          </p:txBody>
        </p:sp>
      </p:grpSp>
      <p:grpSp>
        <p:nvGrpSpPr>
          <p:cNvPr id="819" name="Google Shape;819;p44"/>
          <p:cNvGrpSpPr/>
          <p:nvPr/>
        </p:nvGrpSpPr>
        <p:grpSpPr>
          <a:xfrm>
            <a:off x="5494614" y="3061042"/>
            <a:ext cx="1575344" cy="1575344"/>
            <a:chOff x="2986712" y="2158374"/>
            <a:chExt cx="1854000" cy="1854000"/>
          </a:xfrm>
        </p:grpSpPr>
        <p:sp>
          <p:nvSpPr>
            <p:cNvPr id="820" name="Google Shape;820;p44"/>
            <p:cNvSpPr/>
            <p:nvPr/>
          </p:nvSpPr>
          <p:spPr>
            <a:xfrm>
              <a:off x="2986712" y="2158374"/>
              <a:ext cx="1854000" cy="1854000"/>
            </a:xfrm>
            <a:prstGeom prst="ellipse">
              <a:avLst/>
            </a:prstGeom>
            <a:solidFill>
              <a:srgbClr val="B45F06"/>
            </a:solidFill>
            <a:ln cap="flat" cmpd="sng" w="28575">
              <a:solidFill>
                <a:srgbClr val="D4E0D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1" name="Google Shape;821;p44"/>
            <p:cNvSpPr txBox="1"/>
            <p:nvPr/>
          </p:nvSpPr>
          <p:spPr>
            <a:xfrm>
              <a:off x="3376111" y="2985133"/>
              <a:ext cx="1075200" cy="521400"/>
            </a:xfrm>
            <a:prstGeom prst="rect">
              <a:avLst/>
            </a:prstGeom>
            <a:solidFill>
              <a:srgbClr val="B45F06"/>
            </a:solid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 sz="1000">
                  <a:solidFill>
                    <a:srgbClr val="FFFFFF"/>
                  </a:solidFill>
                  <a:latin typeface="Roboto"/>
                  <a:ea typeface="Roboto"/>
                  <a:cs typeface="Roboto"/>
                  <a:sym typeface="Roboto"/>
                </a:rPr>
                <a:t>FUTURE MULTI TONNE SCALE DETECTORS</a:t>
              </a:r>
              <a:r>
                <a:rPr lang="en" sz="1100">
                  <a:solidFill>
                    <a:srgbClr val="FFFFFF"/>
                  </a:solidFill>
                  <a:latin typeface="Roboto"/>
                  <a:ea typeface="Roboto"/>
                  <a:cs typeface="Roboto"/>
                  <a:sym typeface="Roboto"/>
                </a:rPr>
                <a:t> </a:t>
              </a:r>
              <a:endParaRPr sz="1100">
                <a:solidFill>
                  <a:srgbClr val="FFFFFF"/>
                </a:solidFill>
                <a:latin typeface="Roboto"/>
                <a:ea typeface="Roboto"/>
                <a:cs typeface="Roboto"/>
                <a:sym typeface="Roboto"/>
              </a:endParaRPr>
            </a:p>
          </p:txBody>
        </p:sp>
      </p:grpSp>
      <p:grpSp>
        <p:nvGrpSpPr>
          <p:cNvPr id="822" name="Google Shape;822;p44"/>
          <p:cNvGrpSpPr/>
          <p:nvPr/>
        </p:nvGrpSpPr>
        <p:grpSpPr>
          <a:xfrm>
            <a:off x="6064025" y="2188200"/>
            <a:ext cx="1575344" cy="1575344"/>
            <a:chOff x="3656844" y="1131139"/>
            <a:chExt cx="1854000" cy="1854000"/>
          </a:xfrm>
        </p:grpSpPr>
        <p:sp>
          <p:nvSpPr>
            <p:cNvPr id="815" name="Google Shape;815;p44"/>
            <p:cNvSpPr/>
            <p:nvPr/>
          </p:nvSpPr>
          <p:spPr>
            <a:xfrm>
              <a:off x="3656844" y="1131139"/>
              <a:ext cx="1854000" cy="1854000"/>
            </a:xfrm>
            <a:prstGeom prst="ellipse">
              <a:avLst/>
            </a:prstGeom>
            <a:solidFill>
              <a:srgbClr val="42575B"/>
            </a:solidFill>
            <a:ln cap="flat" cmpd="sng" w="28575">
              <a:solidFill>
                <a:srgbClr val="D4E0D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3" name="Google Shape;823;p44"/>
            <p:cNvSpPr txBox="1"/>
            <p:nvPr/>
          </p:nvSpPr>
          <p:spPr>
            <a:xfrm>
              <a:off x="3938537" y="1797442"/>
              <a:ext cx="1290600" cy="521400"/>
            </a:xfrm>
            <a:prstGeom prst="rect">
              <a:avLst/>
            </a:prstGeom>
            <a:solidFill>
              <a:srgbClr val="42575B"/>
            </a:solid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 sz="1100">
                  <a:solidFill>
                    <a:srgbClr val="FFFFFF"/>
                  </a:solidFill>
                  <a:latin typeface="Roboto"/>
                  <a:ea typeface="Roboto"/>
                  <a:cs typeface="Roboto"/>
                  <a:sym typeface="Roboto"/>
                </a:rPr>
                <a:t>CURRENT DM DETECTORS</a:t>
              </a:r>
              <a:endParaRPr sz="1100">
                <a:solidFill>
                  <a:srgbClr val="FFFFFF"/>
                </a:solidFill>
                <a:latin typeface="Roboto"/>
                <a:ea typeface="Roboto"/>
                <a:cs typeface="Roboto"/>
                <a:sym typeface="Roboto"/>
              </a:endParaRPr>
            </a:p>
            <a:p>
              <a:pPr indent="0" lvl="0" marL="0" rtl="0" algn="l">
                <a:lnSpc>
                  <a:spcPct val="115000"/>
                </a:lnSpc>
                <a:spcBef>
                  <a:spcPts val="0"/>
                </a:spcBef>
                <a:spcAft>
                  <a:spcPts val="0"/>
                </a:spcAft>
                <a:buNone/>
              </a:pPr>
              <a:r>
                <a:rPr lang="en" sz="1100">
                  <a:solidFill>
                    <a:srgbClr val="FFFFFF"/>
                  </a:solidFill>
                  <a:latin typeface="Roboto"/>
                  <a:ea typeface="Roboto"/>
                  <a:cs typeface="Roboto"/>
                  <a:sym typeface="Roboto"/>
                </a:rPr>
                <a:t>PANDA_X</a:t>
              </a:r>
              <a:endParaRPr sz="1100">
                <a:solidFill>
                  <a:srgbClr val="FFFFFF"/>
                </a:solidFill>
                <a:latin typeface="Roboto"/>
                <a:ea typeface="Roboto"/>
                <a:cs typeface="Roboto"/>
                <a:sym typeface="Roboto"/>
              </a:endParaRPr>
            </a:p>
            <a:p>
              <a:pPr indent="0" lvl="0" marL="0" rtl="0" algn="l">
                <a:lnSpc>
                  <a:spcPct val="115000"/>
                </a:lnSpc>
                <a:spcBef>
                  <a:spcPts val="0"/>
                </a:spcBef>
                <a:spcAft>
                  <a:spcPts val="0"/>
                </a:spcAft>
                <a:buNone/>
              </a:pPr>
              <a:r>
                <a:rPr lang="en" sz="1100">
                  <a:solidFill>
                    <a:srgbClr val="FFFFFF"/>
                  </a:solidFill>
                  <a:latin typeface="Roboto"/>
                  <a:ea typeface="Roboto"/>
                  <a:cs typeface="Roboto"/>
                  <a:sym typeface="Roboto"/>
                </a:rPr>
                <a:t>XENON-nT</a:t>
              </a:r>
              <a:endParaRPr sz="1100">
                <a:solidFill>
                  <a:srgbClr val="FFFFFF"/>
                </a:solidFill>
                <a:latin typeface="Roboto"/>
                <a:ea typeface="Roboto"/>
                <a:cs typeface="Roboto"/>
                <a:sym typeface="Roboto"/>
              </a:endParaRPr>
            </a:p>
          </p:txBody>
        </p:sp>
      </p:grpSp>
      <p:cxnSp>
        <p:nvCxnSpPr>
          <p:cNvPr id="824" name="Google Shape;824;p44"/>
          <p:cNvCxnSpPr>
            <a:stCxn id="792" idx="1"/>
            <a:endCxn id="801" idx="3"/>
          </p:cNvCxnSpPr>
          <p:nvPr/>
        </p:nvCxnSpPr>
        <p:spPr>
          <a:xfrm flipH="1">
            <a:off x="1088970" y="2513951"/>
            <a:ext cx="612300" cy="4200"/>
          </a:xfrm>
          <a:prstGeom prst="straightConnector1">
            <a:avLst/>
          </a:prstGeom>
          <a:noFill/>
          <a:ln cap="flat" cmpd="sng" w="19050">
            <a:solidFill>
              <a:schemeClr val="dk1"/>
            </a:solidFill>
            <a:prstDash val="solid"/>
            <a:round/>
            <a:headEnd len="med" w="med" type="none"/>
            <a:tailEnd len="med" w="med" type="triangle"/>
          </a:ln>
        </p:spPr>
      </p:cxnSp>
      <p:cxnSp>
        <p:nvCxnSpPr>
          <p:cNvPr id="825" name="Google Shape;825;p44"/>
          <p:cNvCxnSpPr>
            <a:stCxn id="792" idx="3"/>
            <a:endCxn id="804" idx="1"/>
          </p:cNvCxnSpPr>
          <p:nvPr/>
        </p:nvCxnSpPr>
        <p:spPr>
          <a:xfrm>
            <a:off x="3229264" y="2513951"/>
            <a:ext cx="614400" cy="4200"/>
          </a:xfrm>
          <a:prstGeom prst="straightConnector1">
            <a:avLst/>
          </a:prstGeom>
          <a:noFill/>
          <a:ln cap="flat" cmpd="sng" w="19050">
            <a:solidFill>
              <a:schemeClr val="dk1"/>
            </a:solidFill>
            <a:prstDash val="solid"/>
            <a:round/>
            <a:headEnd len="med" w="med" type="none"/>
            <a:tailEnd len="med" w="med" type="triangle"/>
          </a:ln>
        </p:spPr>
      </p:cxnSp>
      <p:cxnSp>
        <p:nvCxnSpPr>
          <p:cNvPr id="826" name="Google Shape;826;p44"/>
          <p:cNvCxnSpPr>
            <a:stCxn id="808" idx="0"/>
          </p:cNvCxnSpPr>
          <p:nvPr/>
        </p:nvCxnSpPr>
        <p:spPr>
          <a:xfrm>
            <a:off x="4894905" y="313240"/>
            <a:ext cx="2414100" cy="0"/>
          </a:xfrm>
          <a:prstGeom prst="straightConnector1">
            <a:avLst/>
          </a:prstGeom>
          <a:noFill/>
          <a:ln cap="flat" cmpd="sng" w="9525">
            <a:solidFill>
              <a:schemeClr val="dk1"/>
            </a:solidFill>
            <a:prstDash val="solid"/>
            <a:round/>
            <a:headEnd len="med" w="med" type="none"/>
            <a:tailEnd len="med" w="med" type="triangle"/>
          </a:ln>
        </p:spPr>
      </p:cxnSp>
      <p:cxnSp>
        <p:nvCxnSpPr>
          <p:cNvPr id="827" name="Google Shape;827;p44"/>
          <p:cNvCxnSpPr>
            <a:stCxn id="810" idx="4"/>
          </p:cNvCxnSpPr>
          <p:nvPr/>
        </p:nvCxnSpPr>
        <p:spPr>
          <a:xfrm>
            <a:off x="5833888" y="1665547"/>
            <a:ext cx="1516500" cy="10500"/>
          </a:xfrm>
          <a:prstGeom prst="straightConnector1">
            <a:avLst/>
          </a:prstGeom>
          <a:noFill/>
          <a:ln cap="flat" cmpd="sng" w="9525">
            <a:solidFill>
              <a:schemeClr val="dk1"/>
            </a:solidFill>
            <a:prstDash val="solid"/>
            <a:round/>
            <a:headEnd len="med" w="med" type="none"/>
            <a:tailEnd len="med" w="med" type="triangle"/>
          </a:ln>
        </p:spPr>
      </p:cxnSp>
      <p:pic>
        <p:nvPicPr>
          <p:cNvPr id="828" name="Google Shape;828;p44"/>
          <p:cNvPicPr preferRelativeResize="0"/>
          <p:nvPr/>
        </p:nvPicPr>
        <p:blipFill>
          <a:blip r:embed="rId3">
            <a:alphaModFix/>
          </a:blip>
          <a:stretch>
            <a:fillRect/>
          </a:stretch>
        </p:blipFill>
        <p:spPr>
          <a:xfrm>
            <a:off x="6671850" y="1441938"/>
            <a:ext cx="2349300" cy="490425"/>
          </a:xfrm>
          <a:prstGeom prst="rect">
            <a:avLst/>
          </a:prstGeom>
          <a:noFill/>
          <a:ln>
            <a:noFill/>
          </a:ln>
        </p:spPr>
      </p:pic>
      <p:pic>
        <p:nvPicPr>
          <p:cNvPr id="829" name="Google Shape;829;p44"/>
          <p:cNvPicPr preferRelativeResize="0"/>
          <p:nvPr/>
        </p:nvPicPr>
        <p:blipFill>
          <a:blip r:embed="rId4">
            <a:alphaModFix/>
          </a:blip>
          <a:stretch>
            <a:fillRect/>
          </a:stretch>
        </p:blipFill>
        <p:spPr>
          <a:xfrm>
            <a:off x="6712150" y="199350"/>
            <a:ext cx="2259650" cy="49040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3" name="Shape 833"/>
        <p:cNvGrpSpPr/>
        <p:nvPr/>
      </p:nvGrpSpPr>
      <p:grpSpPr>
        <a:xfrm>
          <a:off x="0" y="0"/>
          <a:ext cx="0" cy="0"/>
          <a:chOff x="0" y="0"/>
          <a:chExt cx="0" cy="0"/>
        </a:xfrm>
      </p:grpSpPr>
      <p:sp>
        <p:nvSpPr>
          <p:cNvPr id="834" name="Google Shape;834;p4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grpSp>
        <p:nvGrpSpPr>
          <p:cNvPr id="835" name="Google Shape;835;p45"/>
          <p:cNvGrpSpPr/>
          <p:nvPr/>
        </p:nvGrpSpPr>
        <p:grpSpPr>
          <a:xfrm>
            <a:off x="1433019" y="1481703"/>
            <a:ext cx="2064497" cy="2064497"/>
            <a:chOff x="3664038" y="1663782"/>
            <a:chExt cx="1815900" cy="1815900"/>
          </a:xfrm>
        </p:grpSpPr>
        <p:sp>
          <p:nvSpPr>
            <p:cNvPr id="836" name="Google Shape;836;p45"/>
            <p:cNvSpPr/>
            <p:nvPr/>
          </p:nvSpPr>
          <p:spPr>
            <a:xfrm>
              <a:off x="3664038" y="1663782"/>
              <a:ext cx="1815900" cy="1815900"/>
            </a:xfrm>
            <a:prstGeom prst="ellipse">
              <a:avLst/>
            </a:prstGeom>
            <a:solidFill>
              <a:srgbClr val="1B786F"/>
            </a:solidFill>
            <a:ln>
              <a:noFill/>
            </a:ln>
            <a:effectLst>
              <a:outerShdw blurRad="228600" rotWithShape="0" algn="tl" dir="5400000" dist="50800">
                <a:srgbClr val="000000">
                  <a:alpha val="549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7" name="Google Shape;837;p45"/>
            <p:cNvSpPr txBox="1"/>
            <p:nvPr/>
          </p:nvSpPr>
          <p:spPr>
            <a:xfrm>
              <a:off x="3899988" y="2158482"/>
              <a:ext cx="1344000" cy="8265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lang="en">
                  <a:solidFill>
                    <a:srgbClr val="FFFFFF"/>
                  </a:solidFill>
                  <a:latin typeface="Roboto"/>
                  <a:ea typeface="Roboto"/>
                  <a:cs typeface="Roboto"/>
                  <a:sym typeface="Roboto"/>
                </a:rPr>
                <a:t>Lorem ipsum congue</a:t>
              </a:r>
              <a:endParaRPr b="1">
                <a:solidFill>
                  <a:srgbClr val="FFFFFF"/>
                </a:solidFill>
                <a:latin typeface="Roboto"/>
                <a:ea typeface="Roboto"/>
                <a:cs typeface="Roboto"/>
                <a:sym typeface="Roboto"/>
              </a:endParaRPr>
            </a:p>
          </p:txBody>
        </p:sp>
      </p:grpSp>
      <p:grpSp>
        <p:nvGrpSpPr>
          <p:cNvPr id="838" name="Google Shape;838;p45"/>
          <p:cNvGrpSpPr/>
          <p:nvPr/>
        </p:nvGrpSpPr>
        <p:grpSpPr>
          <a:xfrm>
            <a:off x="1862773" y="97018"/>
            <a:ext cx="1214891" cy="1214891"/>
            <a:chOff x="2859873" y="853971"/>
            <a:chExt cx="1068600" cy="1068600"/>
          </a:xfrm>
        </p:grpSpPr>
        <p:sp>
          <p:nvSpPr>
            <p:cNvPr id="839" name="Google Shape;839;p45"/>
            <p:cNvSpPr/>
            <p:nvPr/>
          </p:nvSpPr>
          <p:spPr>
            <a:xfrm>
              <a:off x="2859873" y="853971"/>
              <a:ext cx="1068600" cy="1068600"/>
            </a:xfrm>
            <a:prstGeom prst="ellipse">
              <a:avLst/>
            </a:prstGeom>
            <a:solidFill>
              <a:srgbClr val="155B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0" name="Google Shape;840;p45"/>
            <p:cNvSpPr txBox="1"/>
            <p:nvPr/>
          </p:nvSpPr>
          <p:spPr>
            <a:xfrm>
              <a:off x="3012800" y="1022197"/>
              <a:ext cx="762600" cy="7323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800">
                  <a:solidFill>
                    <a:srgbClr val="FFFFFF"/>
                  </a:solidFill>
                  <a:latin typeface="Roboto"/>
                  <a:ea typeface="Roboto"/>
                  <a:cs typeface="Roboto"/>
                  <a:sym typeface="Roboto"/>
                </a:rPr>
                <a:t>Lorem ipsum </a:t>
              </a:r>
              <a:endParaRPr sz="800">
                <a:solidFill>
                  <a:srgbClr val="FFFFFF"/>
                </a:solidFill>
                <a:latin typeface="Roboto"/>
                <a:ea typeface="Roboto"/>
                <a:cs typeface="Roboto"/>
                <a:sym typeface="Roboto"/>
              </a:endParaRPr>
            </a:p>
          </p:txBody>
        </p:sp>
      </p:grpSp>
      <p:grpSp>
        <p:nvGrpSpPr>
          <p:cNvPr id="841" name="Google Shape;841;p45"/>
          <p:cNvGrpSpPr/>
          <p:nvPr/>
        </p:nvGrpSpPr>
        <p:grpSpPr>
          <a:xfrm>
            <a:off x="567213" y="615897"/>
            <a:ext cx="3796109" cy="3796109"/>
            <a:chOff x="2902488" y="902232"/>
            <a:chExt cx="3339000" cy="3339000"/>
          </a:xfrm>
        </p:grpSpPr>
        <p:sp>
          <p:nvSpPr>
            <p:cNvPr id="842" name="Google Shape;842;p45"/>
            <p:cNvSpPr/>
            <p:nvPr/>
          </p:nvSpPr>
          <p:spPr>
            <a:xfrm rot="-5400000">
              <a:off x="2902488" y="902232"/>
              <a:ext cx="3339000" cy="3339000"/>
            </a:xfrm>
            <a:prstGeom prst="ellipse">
              <a:avLst/>
            </a:prstGeom>
            <a:noFill/>
            <a:ln cap="flat" cmpd="sng" w="19050">
              <a:solidFill>
                <a:srgbClr val="134F5C"/>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3" name="Google Shape;843;p45"/>
            <p:cNvSpPr/>
            <p:nvPr/>
          </p:nvSpPr>
          <p:spPr>
            <a:xfrm>
              <a:off x="3123738" y="1123632"/>
              <a:ext cx="2896500" cy="2896200"/>
            </a:xfrm>
            <a:prstGeom prst="pie">
              <a:avLst>
                <a:gd fmla="val 21577108" name="adj1"/>
                <a:gd fmla="val 16214886" name="adj2"/>
              </a:avLst>
            </a:prstGeom>
            <a:solidFill>
              <a:srgbClr val="A2C4C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44" name="Google Shape;844;p45"/>
          <p:cNvGrpSpPr/>
          <p:nvPr/>
        </p:nvGrpSpPr>
        <p:grpSpPr>
          <a:xfrm>
            <a:off x="1851657" y="3720925"/>
            <a:ext cx="1214891" cy="1214891"/>
            <a:chOff x="5214448" y="3234278"/>
            <a:chExt cx="1068600" cy="1068600"/>
          </a:xfrm>
        </p:grpSpPr>
        <p:sp>
          <p:nvSpPr>
            <p:cNvPr id="845" name="Google Shape;845;p45"/>
            <p:cNvSpPr/>
            <p:nvPr/>
          </p:nvSpPr>
          <p:spPr>
            <a:xfrm>
              <a:off x="5214448" y="3234278"/>
              <a:ext cx="1068600" cy="1068600"/>
            </a:xfrm>
            <a:prstGeom prst="ellipse">
              <a:avLst/>
            </a:prstGeom>
            <a:solidFill>
              <a:srgbClr val="155B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6" name="Google Shape;846;p45"/>
            <p:cNvSpPr txBox="1"/>
            <p:nvPr/>
          </p:nvSpPr>
          <p:spPr>
            <a:xfrm>
              <a:off x="5367375" y="3402503"/>
              <a:ext cx="762600" cy="7323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800">
                  <a:solidFill>
                    <a:srgbClr val="FFFFFF"/>
                  </a:solidFill>
                  <a:latin typeface="Roboto"/>
                  <a:ea typeface="Roboto"/>
                  <a:cs typeface="Roboto"/>
                  <a:sym typeface="Roboto"/>
                </a:rPr>
                <a:t>Lorem ipsum </a:t>
              </a:r>
              <a:endParaRPr sz="800">
                <a:solidFill>
                  <a:srgbClr val="FFFFFF"/>
                </a:solidFill>
                <a:latin typeface="Roboto"/>
                <a:ea typeface="Roboto"/>
                <a:cs typeface="Roboto"/>
                <a:sym typeface="Roboto"/>
              </a:endParaRPr>
            </a:p>
          </p:txBody>
        </p:sp>
      </p:grpSp>
      <p:grpSp>
        <p:nvGrpSpPr>
          <p:cNvPr id="847" name="Google Shape;847;p45"/>
          <p:cNvGrpSpPr/>
          <p:nvPr/>
        </p:nvGrpSpPr>
        <p:grpSpPr>
          <a:xfrm>
            <a:off x="48196" y="1910608"/>
            <a:ext cx="1214891" cy="1214891"/>
            <a:chOff x="5214448" y="3234278"/>
            <a:chExt cx="1068600" cy="1068600"/>
          </a:xfrm>
        </p:grpSpPr>
        <p:sp>
          <p:nvSpPr>
            <p:cNvPr id="848" name="Google Shape;848;p45"/>
            <p:cNvSpPr/>
            <p:nvPr/>
          </p:nvSpPr>
          <p:spPr>
            <a:xfrm>
              <a:off x="5214448" y="3234278"/>
              <a:ext cx="1068600" cy="1068600"/>
            </a:xfrm>
            <a:prstGeom prst="ellipse">
              <a:avLst/>
            </a:prstGeom>
            <a:solidFill>
              <a:srgbClr val="155B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9" name="Google Shape;849;p45"/>
            <p:cNvSpPr txBox="1"/>
            <p:nvPr/>
          </p:nvSpPr>
          <p:spPr>
            <a:xfrm>
              <a:off x="5367375" y="3402503"/>
              <a:ext cx="762600" cy="7323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800">
                  <a:solidFill>
                    <a:srgbClr val="FFFFFF"/>
                  </a:solidFill>
                  <a:latin typeface="Roboto"/>
                  <a:ea typeface="Roboto"/>
                  <a:cs typeface="Roboto"/>
                  <a:sym typeface="Roboto"/>
                </a:rPr>
                <a:t>Lorem ipsum </a:t>
              </a:r>
              <a:endParaRPr sz="800">
                <a:solidFill>
                  <a:srgbClr val="FFFFFF"/>
                </a:solidFill>
                <a:latin typeface="Roboto"/>
                <a:ea typeface="Roboto"/>
                <a:cs typeface="Roboto"/>
                <a:sym typeface="Roboto"/>
              </a:endParaRPr>
            </a:p>
          </p:txBody>
        </p:sp>
      </p:grpSp>
      <p:grpSp>
        <p:nvGrpSpPr>
          <p:cNvPr id="850" name="Google Shape;850;p45"/>
          <p:cNvGrpSpPr/>
          <p:nvPr/>
        </p:nvGrpSpPr>
        <p:grpSpPr>
          <a:xfrm>
            <a:off x="3669735" y="1910608"/>
            <a:ext cx="1214891" cy="1214891"/>
            <a:chOff x="5214448" y="3234278"/>
            <a:chExt cx="1068600" cy="1068600"/>
          </a:xfrm>
        </p:grpSpPr>
        <p:sp>
          <p:nvSpPr>
            <p:cNvPr id="851" name="Google Shape;851;p45"/>
            <p:cNvSpPr/>
            <p:nvPr/>
          </p:nvSpPr>
          <p:spPr>
            <a:xfrm>
              <a:off x="5214448" y="3234278"/>
              <a:ext cx="1068600" cy="1068600"/>
            </a:xfrm>
            <a:prstGeom prst="ellipse">
              <a:avLst/>
            </a:prstGeom>
            <a:solidFill>
              <a:srgbClr val="155B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2" name="Google Shape;852;p45"/>
            <p:cNvSpPr txBox="1"/>
            <p:nvPr/>
          </p:nvSpPr>
          <p:spPr>
            <a:xfrm>
              <a:off x="5367375" y="3402503"/>
              <a:ext cx="762600" cy="7323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800">
                  <a:solidFill>
                    <a:srgbClr val="FFFFFF"/>
                  </a:solidFill>
                  <a:latin typeface="Roboto"/>
                  <a:ea typeface="Roboto"/>
                  <a:cs typeface="Roboto"/>
                  <a:sym typeface="Roboto"/>
                </a:rPr>
                <a:t>Lorem ipsum </a:t>
              </a:r>
              <a:endParaRPr sz="800">
                <a:solidFill>
                  <a:srgbClr val="FFFFFF"/>
                </a:solidFill>
                <a:latin typeface="Roboto"/>
                <a:ea typeface="Roboto"/>
                <a:cs typeface="Roboto"/>
                <a:sym typeface="Roboto"/>
              </a:endParaRPr>
            </a:p>
          </p:txBody>
        </p:sp>
      </p:grpSp>
      <p:grpSp>
        <p:nvGrpSpPr>
          <p:cNvPr id="853" name="Google Shape;853;p45"/>
          <p:cNvGrpSpPr/>
          <p:nvPr/>
        </p:nvGrpSpPr>
        <p:grpSpPr>
          <a:xfrm>
            <a:off x="1433019" y="1481703"/>
            <a:ext cx="2064497" cy="2064497"/>
            <a:chOff x="3664038" y="1663782"/>
            <a:chExt cx="1815900" cy="1815900"/>
          </a:xfrm>
        </p:grpSpPr>
        <p:sp>
          <p:nvSpPr>
            <p:cNvPr id="854" name="Google Shape;854;p45"/>
            <p:cNvSpPr/>
            <p:nvPr/>
          </p:nvSpPr>
          <p:spPr>
            <a:xfrm>
              <a:off x="3664038" y="1663782"/>
              <a:ext cx="1815900" cy="1815900"/>
            </a:xfrm>
            <a:prstGeom prst="ellipse">
              <a:avLst/>
            </a:prstGeom>
            <a:solidFill>
              <a:srgbClr val="45818E"/>
            </a:solidFill>
            <a:ln>
              <a:noFill/>
            </a:ln>
            <a:effectLst>
              <a:outerShdw blurRad="228600" rotWithShape="0" algn="tl" dir="5400000" dist="50800">
                <a:srgbClr val="000000">
                  <a:alpha val="549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5" name="Google Shape;855;p45"/>
            <p:cNvSpPr txBox="1"/>
            <p:nvPr/>
          </p:nvSpPr>
          <p:spPr>
            <a:xfrm>
              <a:off x="3899988" y="2158482"/>
              <a:ext cx="1344000" cy="826500"/>
            </a:xfrm>
            <a:prstGeom prst="rect">
              <a:avLst/>
            </a:prstGeom>
            <a:solidFill>
              <a:srgbClr val="45818E"/>
            </a:solid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lang="en" sz="1300">
                  <a:solidFill>
                    <a:srgbClr val="FFFFFF"/>
                  </a:solidFill>
                  <a:latin typeface="Roboto"/>
                  <a:ea typeface="Roboto"/>
                  <a:cs typeface="Roboto"/>
                  <a:sym typeface="Roboto"/>
                </a:rPr>
                <a:t>PROPAGATION + DETECTION</a:t>
              </a:r>
              <a:endParaRPr b="1" sz="1300">
                <a:solidFill>
                  <a:srgbClr val="FFFFFF"/>
                </a:solidFill>
                <a:latin typeface="Roboto"/>
                <a:ea typeface="Roboto"/>
                <a:cs typeface="Roboto"/>
                <a:sym typeface="Roboto"/>
              </a:endParaRPr>
            </a:p>
          </p:txBody>
        </p:sp>
      </p:grpSp>
      <p:grpSp>
        <p:nvGrpSpPr>
          <p:cNvPr id="856" name="Google Shape;856;p45"/>
          <p:cNvGrpSpPr/>
          <p:nvPr/>
        </p:nvGrpSpPr>
        <p:grpSpPr>
          <a:xfrm>
            <a:off x="1862773" y="97018"/>
            <a:ext cx="1214891" cy="1214891"/>
            <a:chOff x="2859873" y="853971"/>
            <a:chExt cx="1068600" cy="1068600"/>
          </a:xfrm>
        </p:grpSpPr>
        <p:sp>
          <p:nvSpPr>
            <p:cNvPr id="857" name="Google Shape;857;p45"/>
            <p:cNvSpPr/>
            <p:nvPr/>
          </p:nvSpPr>
          <p:spPr>
            <a:xfrm>
              <a:off x="2859873" y="853971"/>
              <a:ext cx="1068600" cy="1068600"/>
            </a:xfrm>
            <a:prstGeom prst="ellipse">
              <a:avLst/>
            </a:prstGeom>
            <a:solidFill>
              <a:srgbClr val="134F5C"/>
            </a:solidFill>
            <a:ln cap="flat" cmpd="sng" w="9525">
              <a:solidFill>
                <a:srgbClr val="D0E0E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8" name="Google Shape;858;p45"/>
            <p:cNvSpPr txBox="1"/>
            <p:nvPr/>
          </p:nvSpPr>
          <p:spPr>
            <a:xfrm>
              <a:off x="3012800" y="1022197"/>
              <a:ext cx="762600" cy="732300"/>
            </a:xfrm>
            <a:prstGeom prst="rect">
              <a:avLst/>
            </a:prstGeom>
            <a:solidFill>
              <a:srgbClr val="134F5C"/>
            </a:solid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900">
                  <a:solidFill>
                    <a:srgbClr val="FFFFFF"/>
                  </a:solidFill>
                  <a:latin typeface="Roboto"/>
                  <a:ea typeface="Roboto"/>
                  <a:cs typeface="Roboto"/>
                  <a:sym typeface="Roboto"/>
                </a:rPr>
                <a:t>SOLAR NEUTRINOS</a:t>
              </a:r>
              <a:endParaRPr sz="900">
                <a:solidFill>
                  <a:srgbClr val="FFFFFF"/>
                </a:solidFill>
                <a:latin typeface="Roboto"/>
                <a:ea typeface="Roboto"/>
                <a:cs typeface="Roboto"/>
                <a:sym typeface="Roboto"/>
              </a:endParaRPr>
            </a:p>
          </p:txBody>
        </p:sp>
      </p:grpSp>
      <p:grpSp>
        <p:nvGrpSpPr>
          <p:cNvPr id="859" name="Google Shape;859;p45"/>
          <p:cNvGrpSpPr/>
          <p:nvPr/>
        </p:nvGrpSpPr>
        <p:grpSpPr>
          <a:xfrm>
            <a:off x="1851657" y="3720925"/>
            <a:ext cx="1214891" cy="1214891"/>
            <a:chOff x="5214448" y="3234278"/>
            <a:chExt cx="1068600" cy="1068600"/>
          </a:xfrm>
        </p:grpSpPr>
        <p:sp>
          <p:nvSpPr>
            <p:cNvPr id="860" name="Google Shape;860;p45"/>
            <p:cNvSpPr/>
            <p:nvPr/>
          </p:nvSpPr>
          <p:spPr>
            <a:xfrm>
              <a:off x="5214448" y="3234278"/>
              <a:ext cx="1068600" cy="1068600"/>
            </a:xfrm>
            <a:prstGeom prst="ellipse">
              <a:avLst/>
            </a:prstGeom>
            <a:solidFill>
              <a:srgbClr val="134F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1" name="Google Shape;861;p45"/>
            <p:cNvSpPr txBox="1"/>
            <p:nvPr/>
          </p:nvSpPr>
          <p:spPr>
            <a:xfrm>
              <a:off x="5367375" y="3402503"/>
              <a:ext cx="762600" cy="732300"/>
            </a:xfrm>
            <a:prstGeom prst="rect">
              <a:avLst/>
            </a:prstGeom>
            <a:solidFill>
              <a:srgbClr val="134F5C"/>
            </a:solid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900">
                  <a:solidFill>
                    <a:srgbClr val="FFFFFF"/>
                  </a:solidFill>
                  <a:latin typeface="Roboto"/>
                  <a:ea typeface="Roboto"/>
                  <a:cs typeface="Roboto"/>
                  <a:sym typeface="Roboto"/>
                </a:rPr>
                <a:t>DARK MATTER DETECTORS </a:t>
              </a:r>
              <a:endParaRPr sz="900">
                <a:solidFill>
                  <a:srgbClr val="FFFFFF"/>
                </a:solidFill>
                <a:latin typeface="Roboto"/>
                <a:ea typeface="Roboto"/>
                <a:cs typeface="Roboto"/>
                <a:sym typeface="Roboto"/>
              </a:endParaRPr>
            </a:p>
          </p:txBody>
        </p:sp>
      </p:grpSp>
      <p:grpSp>
        <p:nvGrpSpPr>
          <p:cNvPr id="862" name="Google Shape;862;p45"/>
          <p:cNvGrpSpPr/>
          <p:nvPr/>
        </p:nvGrpSpPr>
        <p:grpSpPr>
          <a:xfrm>
            <a:off x="48196" y="1910608"/>
            <a:ext cx="1214891" cy="1214891"/>
            <a:chOff x="5214448" y="3234278"/>
            <a:chExt cx="1068600" cy="1068600"/>
          </a:xfrm>
        </p:grpSpPr>
        <p:sp>
          <p:nvSpPr>
            <p:cNvPr id="863" name="Google Shape;863;p45"/>
            <p:cNvSpPr/>
            <p:nvPr/>
          </p:nvSpPr>
          <p:spPr>
            <a:xfrm>
              <a:off x="5214448" y="3234278"/>
              <a:ext cx="1068600" cy="1068600"/>
            </a:xfrm>
            <a:prstGeom prst="ellipse">
              <a:avLst/>
            </a:prstGeom>
            <a:solidFill>
              <a:srgbClr val="F6B2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500"/>
            </a:p>
          </p:txBody>
        </p:sp>
        <p:sp>
          <p:nvSpPr>
            <p:cNvPr id="864" name="Google Shape;864;p45"/>
            <p:cNvSpPr txBox="1"/>
            <p:nvPr/>
          </p:nvSpPr>
          <p:spPr>
            <a:xfrm>
              <a:off x="5367375" y="3402503"/>
              <a:ext cx="762600" cy="732300"/>
            </a:xfrm>
            <a:prstGeom prst="rect">
              <a:avLst/>
            </a:prstGeom>
            <a:solidFill>
              <a:srgbClr val="F6B26B"/>
            </a:solid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900">
                  <a:solidFill>
                    <a:srgbClr val="FFFFFF"/>
                  </a:solidFill>
                  <a:latin typeface="Roboto"/>
                  <a:ea typeface="Roboto"/>
                  <a:cs typeface="Roboto"/>
                  <a:sym typeface="Roboto"/>
                </a:rPr>
                <a:t>SM</a:t>
              </a:r>
              <a:endParaRPr sz="900">
                <a:solidFill>
                  <a:srgbClr val="FFFFFF"/>
                </a:solidFill>
                <a:latin typeface="Roboto"/>
                <a:ea typeface="Roboto"/>
                <a:cs typeface="Roboto"/>
                <a:sym typeface="Roboto"/>
              </a:endParaRPr>
            </a:p>
          </p:txBody>
        </p:sp>
      </p:grpSp>
      <p:grpSp>
        <p:nvGrpSpPr>
          <p:cNvPr id="865" name="Google Shape;865;p45"/>
          <p:cNvGrpSpPr/>
          <p:nvPr/>
        </p:nvGrpSpPr>
        <p:grpSpPr>
          <a:xfrm>
            <a:off x="3669735" y="1910608"/>
            <a:ext cx="1214891" cy="1214891"/>
            <a:chOff x="5214448" y="3234278"/>
            <a:chExt cx="1068600" cy="1068600"/>
          </a:xfrm>
        </p:grpSpPr>
        <p:sp>
          <p:nvSpPr>
            <p:cNvPr id="866" name="Google Shape;866;p45"/>
            <p:cNvSpPr/>
            <p:nvPr/>
          </p:nvSpPr>
          <p:spPr>
            <a:xfrm>
              <a:off x="5214448" y="3234278"/>
              <a:ext cx="1068600" cy="1068600"/>
            </a:xfrm>
            <a:prstGeom prst="ellipse">
              <a:avLst/>
            </a:prstGeom>
            <a:solidFill>
              <a:srgbClr val="134F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7" name="Google Shape;867;p45"/>
            <p:cNvSpPr txBox="1"/>
            <p:nvPr/>
          </p:nvSpPr>
          <p:spPr>
            <a:xfrm>
              <a:off x="5367375" y="3402503"/>
              <a:ext cx="762600" cy="732300"/>
            </a:xfrm>
            <a:prstGeom prst="rect">
              <a:avLst/>
            </a:prstGeom>
            <a:solidFill>
              <a:srgbClr val="134F5C"/>
            </a:solid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900">
                  <a:solidFill>
                    <a:srgbClr val="FFFFFF"/>
                  </a:solidFill>
                  <a:latin typeface="Roboto"/>
                  <a:ea typeface="Roboto"/>
                  <a:cs typeface="Roboto"/>
                  <a:sym typeface="Roboto"/>
                </a:rPr>
                <a:t>BSM</a:t>
              </a:r>
              <a:endParaRPr sz="900">
                <a:solidFill>
                  <a:srgbClr val="FFFFFF"/>
                </a:solidFill>
                <a:latin typeface="Roboto"/>
                <a:ea typeface="Roboto"/>
                <a:cs typeface="Roboto"/>
                <a:sym typeface="Roboto"/>
              </a:endParaRPr>
            </a:p>
          </p:txBody>
        </p:sp>
      </p:grpSp>
      <p:cxnSp>
        <p:nvCxnSpPr>
          <p:cNvPr id="868" name="Google Shape;868;p45"/>
          <p:cNvCxnSpPr>
            <a:stCxn id="858" idx="2"/>
            <a:endCxn id="855" idx="0"/>
          </p:cNvCxnSpPr>
          <p:nvPr/>
        </p:nvCxnSpPr>
        <p:spPr>
          <a:xfrm flipH="1">
            <a:off x="2465336" y="1120825"/>
            <a:ext cx="4800" cy="923400"/>
          </a:xfrm>
          <a:prstGeom prst="straightConnector1">
            <a:avLst/>
          </a:prstGeom>
          <a:noFill/>
          <a:ln cap="flat" cmpd="sng" w="28575">
            <a:solidFill>
              <a:schemeClr val="dk1"/>
            </a:solidFill>
            <a:prstDash val="solid"/>
            <a:round/>
            <a:headEnd len="med" w="med" type="none"/>
            <a:tailEnd len="med" w="med" type="triangle"/>
          </a:ln>
        </p:spPr>
      </p:cxnSp>
      <p:cxnSp>
        <p:nvCxnSpPr>
          <p:cNvPr id="869" name="Google Shape;869;p45"/>
          <p:cNvCxnSpPr>
            <a:stCxn id="855" idx="2"/>
            <a:endCxn id="861" idx="0"/>
          </p:cNvCxnSpPr>
          <p:nvPr/>
        </p:nvCxnSpPr>
        <p:spPr>
          <a:xfrm flipH="1">
            <a:off x="2458967" y="2983775"/>
            <a:ext cx="6300" cy="928500"/>
          </a:xfrm>
          <a:prstGeom prst="straightConnector1">
            <a:avLst/>
          </a:prstGeom>
          <a:noFill/>
          <a:ln cap="flat" cmpd="sng" w="28575">
            <a:solidFill>
              <a:schemeClr val="dk1"/>
            </a:solidFill>
            <a:prstDash val="solid"/>
            <a:round/>
            <a:headEnd len="med" w="med" type="none"/>
            <a:tailEnd len="med" w="med" type="triangle"/>
          </a:ln>
        </p:spPr>
      </p:cxnSp>
      <p:cxnSp>
        <p:nvCxnSpPr>
          <p:cNvPr id="870" name="Google Shape;870;p45"/>
          <p:cNvCxnSpPr>
            <a:stCxn id="854" idx="7"/>
            <a:endCxn id="871" idx="2"/>
          </p:cNvCxnSpPr>
          <p:nvPr/>
        </p:nvCxnSpPr>
        <p:spPr>
          <a:xfrm rot="-5400000">
            <a:off x="3317127" y="867391"/>
            <a:ext cx="794700" cy="1038600"/>
          </a:xfrm>
          <a:prstGeom prst="bentConnector2">
            <a:avLst/>
          </a:prstGeom>
          <a:noFill/>
          <a:ln cap="flat" cmpd="sng" w="28575">
            <a:solidFill>
              <a:srgbClr val="FFFFFF"/>
            </a:solidFill>
            <a:prstDash val="solid"/>
            <a:round/>
            <a:headEnd len="med" w="med" type="none"/>
            <a:tailEnd len="med" w="med" type="none"/>
          </a:ln>
        </p:spPr>
      </p:cxnSp>
      <p:grpSp>
        <p:nvGrpSpPr>
          <p:cNvPr id="872" name="Google Shape;872;p45"/>
          <p:cNvGrpSpPr/>
          <p:nvPr/>
        </p:nvGrpSpPr>
        <p:grpSpPr>
          <a:xfrm>
            <a:off x="5172752" y="313240"/>
            <a:ext cx="1322273" cy="1352308"/>
            <a:chOff x="4303290" y="1676962"/>
            <a:chExt cx="1854000" cy="1854000"/>
          </a:xfrm>
        </p:grpSpPr>
        <p:sp>
          <p:nvSpPr>
            <p:cNvPr id="873" name="Google Shape;873;p45"/>
            <p:cNvSpPr/>
            <p:nvPr/>
          </p:nvSpPr>
          <p:spPr>
            <a:xfrm>
              <a:off x="4303290" y="1676962"/>
              <a:ext cx="1854000" cy="1854000"/>
            </a:xfrm>
            <a:prstGeom prst="ellipse">
              <a:avLst/>
            </a:prstGeom>
            <a:solidFill>
              <a:srgbClr val="414141"/>
            </a:solidFill>
            <a:ln cap="flat" cmpd="sng" w="28575">
              <a:solidFill>
                <a:srgbClr val="A2C4C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4" name="Google Shape;874;p45"/>
            <p:cNvSpPr txBox="1"/>
            <p:nvPr/>
          </p:nvSpPr>
          <p:spPr>
            <a:xfrm>
              <a:off x="4775251" y="2343240"/>
              <a:ext cx="1075200" cy="521400"/>
            </a:xfrm>
            <a:prstGeom prst="rect">
              <a:avLst/>
            </a:prstGeom>
            <a:solidFill>
              <a:srgbClr val="414141"/>
            </a:solid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1100">
                  <a:solidFill>
                    <a:srgbClr val="FFFFFF"/>
                  </a:solidFill>
                  <a:latin typeface="Roboto"/>
                  <a:ea typeface="Roboto"/>
                  <a:cs typeface="Roboto"/>
                  <a:sym typeface="Roboto"/>
                </a:rPr>
                <a:t>EvES</a:t>
              </a:r>
              <a:endParaRPr sz="1100">
                <a:solidFill>
                  <a:srgbClr val="FFFFFF"/>
                </a:solidFill>
                <a:latin typeface="Roboto"/>
                <a:ea typeface="Roboto"/>
                <a:cs typeface="Roboto"/>
                <a:sym typeface="Roboto"/>
              </a:endParaRPr>
            </a:p>
          </p:txBody>
        </p:sp>
      </p:grpSp>
      <p:grpSp>
        <p:nvGrpSpPr>
          <p:cNvPr id="875" name="Google Shape;875;p45"/>
          <p:cNvGrpSpPr/>
          <p:nvPr/>
        </p:nvGrpSpPr>
        <p:grpSpPr>
          <a:xfrm>
            <a:off x="4233769" y="313240"/>
            <a:ext cx="1322273" cy="1352308"/>
            <a:chOff x="2986712" y="1676962"/>
            <a:chExt cx="1854000" cy="1854000"/>
          </a:xfrm>
        </p:grpSpPr>
        <p:sp>
          <p:nvSpPr>
            <p:cNvPr id="871" name="Google Shape;871;p45"/>
            <p:cNvSpPr/>
            <p:nvPr/>
          </p:nvSpPr>
          <p:spPr>
            <a:xfrm>
              <a:off x="2986712" y="1676962"/>
              <a:ext cx="1854000" cy="1854000"/>
            </a:xfrm>
            <a:prstGeom prst="ellipse">
              <a:avLst/>
            </a:prstGeom>
            <a:solidFill>
              <a:srgbClr val="E69138"/>
            </a:solidFill>
            <a:ln cap="flat" cmpd="sng" w="28575">
              <a:solidFill>
                <a:srgbClr val="A2C4C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6" name="Google Shape;876;p45"/>
            <p:cNvSpPr txBox="1"/>
            <p:nvPr/>
          </p:nvSpPr>
          <p:spPr>
            <a:xfrm>
              <a:off x="3376088" y="2343240"/>
              <a:ext cx="1075200" cy="521400"/>
            </a:xfrm>
            <a:prstGeom prst="rect">
              <a:avLst/>
            </a:prstGeom>
            <a:solidFill>
              <a:srgbClr val="E69138"/>
            </a:solid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1100">
                  <a:solidFill>
                    <a:srgbClr val="FFFFFF"/>
                  </a:solidFill>
                  <a:latin typeface="Roboto"/>
                  <a:ea typeface="Roboto"/>
                  <a:cs typeface="Roboto"/>
                  <a:sym typeface="Roboto"/>
                </a:rPr>
                <a:t>CEvNS</a:t>
              </a:r>
              <a:endParaRPr sz="1100">
                <a:solidFill>
                  <a:srgbClr val="FFFFFF"/>
                </a:solidFill>
                <a:latin typeface="Roboto"/>
                <a:ea typeface="Roboto"/>
                <a:cs typeface="Roboto"/>
                <a:sym typeface="Roboto"/>
              </a:endParaRPr>
            </a:p>
          </p:txBody>
        </p:sp>
      </p:grpSp>
      <p:cxnSp>
        <p:nvCxnSpPr>
          <p:cNvPr id="877" name="Google Shape;877;p45"/>
          <p:cNvCxnSpPr>
            <a:stCxn id="860" idx="6"/>
            <a:endCxn id="878" idx="2"/>
          </p:cNvCxnSpPr>
          <p:nvPr/>
        </p:nvCxnSpPr>
        <p:spPr>
          <a:xfrm flipH="1" rot="10800000">
            <a:off x="3066548" y="2975970"/>
            <a:ext cx="2997600" cy="1352400"/>
          </a:xfrm>
          <a:prstGeom prst="bentConnector3">
            <a:avLst>
              <a:gd fmla="val 65095" name="adj1"/>
            </a:avLst>
          </a:prstGeom>
          <a:noFill/>
          <a:ln cap="flat" cmpd="sng" w="28575">
            <a:solidFill>
              <a:schemeClr val="dk1"/>
            </a:solidFill>
            <a:prstDash val="solid"/>
            <a:round/>
            <a:headEnd len="med" w="med" type="none"/>
            <a:tailEnd len="med" w="med" type="none"/>
          </a:ln>
        </p:spPr>
      </p:cxnSp>
      <p:grpSp>
        <p:nvGrpSpPr>
          <p:cNvPr id="879" name="Google Shape;879;p45"/>
          <p:cNvGrpSpPr/>
          <p:nvPr/>
        </p:nvGrpSpPr>
        <p:grpSpPr>
          <a:xfrm>
            <a:off x="6613310" y="3061042"/>
            <a:ext cx="1575344" cy="1575344"/>
            <a:chOff x="4303290" y="2158374"/>
            <a:chExt cx="1854000" cy="1854000"/>
          </a:xfrm>
        </p:grpSpPr>
        <p:sp>
          <p:nvSpPr>
            <p:cNvPr id="880" name="Google Shape;880;p45"/>
            <p:cNvSpPr/>
            <p:nvPr/>
          </p:nvSpPr>
          <p:spPr>
            <a:xfrm>
              <a:off x="4303290" y="2158374"/>
              <a:ext cx="1854000" cy="1854000"/>
            </a:xfrm>
            <a:prstGeom prst="ellipse">
              <a:avLst/>
            </a:prstGeom>
            <a:solidFill>
              <a:srgbClr val="3E4D4E"/>
            </a:solidFill>
            <a:ln cap="flat" cmpd="sng" w="28575">
              <a:solidFill>
                <a:srgbClr val="D4E0D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1" name="Google Shape;881;p45"/>
            <p:cNvSpPr txBox="1"/>
            <p:nvPr/>
          </p:nvSpPr>
          <p:spPr>
            <a:xfrm>
              <a:off x="4840703" y="2932716"/>
              <a:ext cx="1194300" cy="521400"/>
            </a:xfrm>
            <a:prstGeom prst="rect">
              <a:avLst/>
            </a:prstGeom>
            <a:solidFill>
              <a:srgbClr val="3E4D4E"/>
            </a:solid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 sz="1000">
                  <a:solidFill>
                    <a:srgbClr val="FFFFFF"/>
                  </a:solidFill>
                  <a:latin typeface="Roboto"/>
                  <a:ea typeface="Roboto"/>
                  <a:cs typeface="Roboto"/>
                  <a:sym typeface="Roboto"/>
                </a:rPr>
                <a:t>DIRECTIONAL DETECTORS</a:t>
              </a:r>
              <a:endParaRPr sz="1000">
                <a:solidFill>
                  <a:srgbClr val="FFFFFF"/>
                </a:solidFill>
                <a:latin typeface="Roboto"/>
                <a:ea typeface="Roboto"/>
                <a:cs typeface="Roboto"/>
                <a:sym typeface="Roboto"/>
              </a:endParaRPr>
            </a:p>
          </p:txBody>
        </p:sp>
      </p:grpSp>
      <p:grpSp>
        <p:nvGrpSpPr>
          <p:cNvPr id="882" name="Google Shape;882;p45"/>
          <p:cNvGrpSpPr/>
          <p:nvPr/>
        </p:nvGrpSpPr>
        <p:grpSpPr>
          <a:xfrm>
            <a:off x="5494614" y="3061042"/>
            <a:ext cx="1575344" cy="1575344"/>
            <a:chOff x="2986712" y="2158374"/>
            <a:chExt cx="1854000" cy="1854000"/>
          </a:xfrm>
        </p:grpSpPr>
        <p:sp>
          <p:nvSpPr>
            <p:cNvPr id="883" name="Google Shape;883;p45"/>
            <p:cNvSpPr/>
            <p:nvPr/>
          </p:nvSpPr>
          <p:spPr>
            <a:xfrm>
              <a:off x="2986712" y="2158374"/>
              <a:ext cx="1854000" cy="1854000"/>
            </a:xfrm>
            <a:prstGeom prst="ellipse">
              <a:avLst/>
            </a:prstGeom>
            <a:solidFill>
              <a:srgbClr val="B45F06"/>
            </a:solidFill>
            <a:ln cap="flat" cmpd="sng" w="28575">
              <a:solidFill>
                <a:srgbClr val="D4E0D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4" name="Google Shape;884;p45"/>
            <p:cNvSpPr txBox="1"/>
            <p:nvPr/>
          </p:nvSpPr>
          <p:spPr>
            <a:xfrm>
              <a:off x="3376111" y="2985133"/>
              <a:ext cx="1075200" cy="521400"/>
            </a:xfrm>
            <a:prstGeom prst="rect">
              <a:avLst/>
            </a:prstGeom>
            <a:solidFill>
              <a:srgbClr val="B45F06"/>
            </a:solid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 sz="1000">
                  <a:solidFill>
                    <a:srgbClr val="FFFFFF"/>
                  </a:solidFill>
                  <a:latin typeface="Roboto"/>
                  <a:ea typeface="Roboto"/>
                  <a:cs typeface="Roboto"/>
                  <a:sym typeface="Roboto"/>
                </a:rPr>
                <a:t>FUTURE MULTI TONNE SCALE DETECTORS</a:t>
              </a:r>
              <a:r>
                <a:rPr lang="en" sz="1100">
                  <a:solidFill>
                    <a:srgbClr val="FFFFFF"/>
                  </a:solidFill>
                  <a:latin typeface="Roboto"/>
                  <a:ea typeface="Roboto"/>
                  <a:cs typeface="Roboto"/>
                  <a:sym typeface="Roboto"/>
                </a:rPr>
                <a:t> </a:t>
              </a:r>
              <a:endParaRPr sz="1100">
                <a:solidFill>
                  <a:srgbClr val="FFFFFF"/>
                </a:solidFill>
                <a:latin typeface="Roboto"/>
                <a:ea typeface="Roboto"/>
                <a:cs typeface="Roboto"/>
                <a:sym typeface="Roboto"/>
              </a:endParaRPr>
            </a:p>
          </p:txBody>
        </p:sp>
      </p:grpSp>
      <p:grpSp>
        <p:nvGrpSpPr>
          <p:cNvPr id="885" name="Google Shape;885;p45"/>
          <p:cNvGrpSpPr/>
          <p:nvPr/>
        </p:nvGrpSpPr>
        <p:grpSpPr>
          <a:xfrm>
            <a:off x="6064025" y="2188200"/>
            <a:ext cx="1575344" cy="1575344"/>
            <a:chOff x="3656844" y="1131139"/>
            <a:chExt cx="1854000" cy="1854000"/>
          </a:xfrm>
        </p:grpSpPr>
        <p:sp>
          <p:nvSpPr>
            <p:cNvPr id="878" name="Google Shape;878;p45"/>
            <p:cNvSpPr/>
            <p:nvPr/>
          </p:nvSpPr>
          <p:spPr>
            <a:xfrm>
              <a:off x="3656844" y="1131139"/>
              <a:ext cx="1854000" cy="1854000"/>
            </a:xfrm>
            <a:prstGeom prst="ellipse">
              <a:avLst/>
            </a:prstGeom>
            <a:solidFill>
              <a:srgbClr val="42575B"/>
            </a:solidFill>
            <a:ln cap="flat" cmpd="sng" w="28575">
              <a:solidFill>
                <a:srgbClr val="D4E0D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6" name="Google Shape;886;p45"/>
            <p:cNvSpPr txBox="1"/>
            <p:nvPr/>
          </p:nvSpPr>
          <p:spPr>
            <a:xfrm>
              <a:off x="3938537" y="1797442"/>
              <a:ext cx="1290600" cy="521400"/>
            </a:xfrm>
            <a:prstGeom prst="rect">
              <a:avLst/>
            </a:prstGeom>
            <a:solidFill>
              <a:srgbClr val="42575B"/>
            </a:solid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 sz="1100">
                  <a:solidFill>
                    <a:srgbClr val="FFFFFF"/>
                  </a:solidFill>
                  <a:latin typeface="Roboto"/>
                  <a:ea typeface="Roboto"/>
                  <a:cs typeface="Roboto"/>
                  <a:sym typeface="Roboto"/>
                </a:rPr>
                <a:t>CURRENT DM DETECTORS</a:t>
              </a:r>
              <a:endParaRPr sz="1100">
                <a:solidFill>
                  <a:srgbClr val="FFFFFF"/>
                </a:solidFill>
                <a:latin typeface="Roboto"/>
                <a:ea typeface="Roboto"/>
                <a:cs typeface="Roboto"/>
                <a:sym typeface="Roboto"/>
              </a:endParaRPr>
            </a:p>
            <a:p>
              <a:pPr indent="0" lvl="0" marL="0" rtl="0" algn="l">
                <a:lnSpc>
                  <a:spcPct val="115000"/>
                </a:lnSpc>
                <a:spcBef>
                  <a:spcPts val="0"/>
                </a:spcBef>
                <a:spcAft>
                  <a:spcPts val="0"/>
                </a:spcAft>
                <a:buNone/>
              </a:pPr>
              <a:r>
                <a:rPr lang="en" sz="1100">
                  <a:solidFill>
                    <a:srgbClr val="FFFFFF"/>
                  </a:solidFill>
                  <a:latin typeface="Roboto"/>
                  <a:ea typeface="Roboto"/>
                  <a:cs typeface="Roboto"/>
                  <a:sym typeface="Roboto"/>
                </a:rPr>
                <a:t>PANDA_X</a:t>
              </a:r>
              <a:endParaRPr sz="1100">
                <a:solidFill>
                  <a:srgbClr val="FFFFFF"/>
                </a:solidFill>
                <a:latin typeface="Roboto"/>
                <a:ea typeface="Roboto"/>
                <a:cs typeface="Roboto"/>
                <a:sym typeface="Roboto"/>
              </a:endParaRPr>
            </a:p>
            <a:p>
              <a:pPr indent="0" lvl="0" marL="0" rtl="0" algn="l">
                <a:lnSpc>
                  <a:spcPct val="115000"/>
                </a:lnSpc>
                <a:spcBef>
                  <a:spcPts val="0"/>
                </a:spcBef>
                <a:spcAft>
                  <a:spcPts val="0"/>
                </a:spcAft>
                <a:buNone/>
              </a:pPr>
              <a:r>
                <a:rPr lang="en" sz="1100">
                  <a:solidFill>
                    <a:srgbClr val="FFFFFF"/>
                  </a:solidFill>
                  <a:latin typeface="Roboto"/>
                  <a:ea typeface="Roboto"/>
                  <a:cs typeface="Roboto"/>
                  <a:sym typeface="Roboto"/>
                </a:rPr>
                <a:t>XENON-nT</a:t>
              </a:r>
              <a:endParaRPr sz="1100">
                <a:solidFill>
                  <a:srgbClr val="FFFFFF"/>
                </a:solidFill>
                <a:latin typeface="Roboto"/>
                <a:ea typeface="Roboto"/>
                <a:cs typeface="Roboto"/>
                <a:sym typeface="Roboto"/>
              </a:endParaRPr>
            </a:p>
          </p:txBody>
        </p:sp>
      </p:grpSp>
      <p:cxnSp>
        <p:nvCxnSpPr>
          <p:cNvPr id="887" name="Google Shape;887;p45"/>
          <p:cNvCxnSpPr>
            <a:stCxn id="855" idx="1"/>
            <a:endCxn id="864" idx="3"/>
          </p:cNvCxnSpPr>
          <p:nvPr/>
        </p:nvCxnSpPr>
        <p:spPr>
          <a:xfrm flipH="1">
            <a:off x="1088970" y="2513951"/>
            <a:ext cx="612300" cy="4200"/>
          </a:xfrm>
          <a:prstGeom prst="straightConnector1">
            <a:avLst/>
          </a:prstGeom>
          <a:noFill/>
          <a:ln cap="flat" cmpd="sng" w="19050">
            <a:solidFill>
              <a:schemeClr val="dk1"/>
            </a:solidFill>
            <a:prstDash val="solid"/>
            <a:round/>
            <a:headEnd len="med" w="med" type="none"/>
            <a:tailEnd len="med" w="med" type="triangle"/>
          </a:ln>
        </p:spPr>
      </p:cxnSp>
      <p:cxnSp>
        <p:nvCxnSpPr>
          <p:cNvPr id="888" name="Google Shape;888;p45"/>
          <p:cNvCxnSpPr>
            <a:stCxn id="855" idx="3"/>
            <a:endCxn id="867" idx="1"/>
          </p:cNvCxnSpPr>
          <p:nvPr/>
        </p:nvCxnSpPr>
        <p:spPr>
          <a:xfrm>
            <a:off x="3229264" y="2513951"/>
            <a:ext cx="614400" cy="4200"/>
          </a:xfrm>
          <a:prstGeom prst="straightConnector1">
            <a:avLst/>
          </a:prstGeom>
          <a:noFill/>
          <a:ln cap="flat" cmpd="sng" w="19050">
            <a:solidFill>
              <a:schemeClr val="dk1"/>
            </a:solidFill>
            <a:prstDash val="solid"/>
            <a:round/>
            <a:headEnd len="med" w="med" type="none"/>
            <a:tailEnd len="med" w="med" type="triangle"/>
          </a:ln>
        </p:spPr>
      </p:cxnSp>
      <p:cxnSp>
        <p:nvCxnSpPr>
          <p:cNvPr id="889" name="Google Shape;889;p45"/>
          <p:cNvCxnSpPr>
            <a:stCxn id="871" idx="0"/>
          </p:cNvCxnSpPr>
          <p:nvPr/>
        </p:nvCxnSpPr>
        <p:spPr>
          <a:xfrm>
            <a:off x="4894905" y="313240"/>
            <a:ext cx="2414100" cy="0"/>
          </a:xfrm>
          <a:prstGeom prst="straightConnector1">
            <a:avLst/>
          </a:prstGeom>
          <a:noFill/>
          <a:ln cap="flat" cmpd="sng" w="9525">
            <a:solidFill>
              <a:schemeClr val="dk1"/>
            </a:solidFill>
            <a:prstDash val="solid"/>
            <a:round/>
            <a:headEnd len="med" w="med" type="none"/>
            <a:tailEnd len="med" w="med" type="triangle"/>
          </a:ln>
        </p:spPr>
      </p:cxnSp>
      <p:cxnSp>
        <p:nvCxnSpPr>
          <p:cNvPr id="890" name="Google Shape;890;p45"/>
          <p:cNvCxnSpPr>
            <a:stCxn id="873" idx="4"/>
          </p:cNvCxnSpPr>
          <p:nvPr/>
        </p:nvCxnSpPr>
        <p:spPr>
          <a:xfrm>
            <a:off x="5833888" y="1665547"/>
            <a:ext cx="1516500" cy="10500"/>
          </a:xfrm>
          <a:prstGeom prst="straightConnector1">
            <a:avLst/>
          </a:prstGeom>
          <a:noFill/>
          <a:ln cap="flat" cmpd="sng" w="9525">
            <a:solidFill>
              <a:schemeClr val="dk1"/>
            </a:solidFill>
            <a:prstDash val="solid"/>
            <a:round/>
            <a:headEnd len="med" w="med" type="none"/>
            <a:tailEnd len="med" w="med" type="triangle"/>
          </a:ln>
        </p:spPr>
      </p:cxnSp>
      <p:pic>
        <p:nvPicPr>
          <p:cNvPr id="891" name="Google Shape;891;p45"/>
          <p:cNvPicPr preferRelativeResize="0"/>
          <p:nvPr/>
        </p:nvPicPr>
        <p:blipFill>
          <a:blip r:embed="rId3">
            <a:alphaModFix/>
          </a:blip>
          <a:stretch>
            <a:fillRect/>
          </a:stretch>
        </p:blipFill>
        <p:spPr>
          <a:xfrm>
            <a:off x="6671850" y="1441938"/>
            <a:ext cx="2349300" cy="490425"/>
          </a:xfrm>
          <a:prstGeom prst="rect">
            <a:avLst/>
          </a:prstGeom>
          <a:noFill/>
          <a:ln>
            <a:noFill/>
          </a:ln>
        </p:spPr>
      </p:pic>
      <p:pic>
        <p:nvPicPr>
          <p:cNvPr id="892" name="Google Shape;892;p45"/>
          <p:cNvPicPr preferRelativeResize="0"/>
          <p:nvPr/>
        </p:nvPicPr>
        <p:blipFill>
          <a:blip r:embed="rId4">
            <a:alphaModFix/>
          </a:blip>
          <a:stretch>
            <a:fillRect/>
          </a:stretch>
        </p:blipFill>
        <p:spPr>
          <a:xfrm>
            <a:off x="6712150" y="199350"/>
            <a:ext cx="2259650" cy="49040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6" name="Shape 896"/>
        <p:cNvGrpSpPr/>
        <p:nvPr/>
      </p:nvGrpSpPr>
      <p:grpSpPr>
        <a:xfrm>
          <a:off x="0" y="0"/>
          <a:ext cx="0" cy="0"/>
          <a:chOff x="0" y="0"/>
          <a:chExt cx="0" cy="0"/>
        </a:xfrm>
      </p:grpSpPr>
      <p:pic>
        <p:nvPicPr>
          <p:cNvPr id="897" name="Google Shape;897;p46" title="Sun Fireball GIF"/>
          <p:cNvPicPr preferRelativeResize="0"/>
          <p:nvPr/>
        </p:nvPicPr>
        <p:blipFill>
          <a:blip r:embed="rId3">
            <a:alphaModFix/>
          </a:blip>
          <a:stretch>
            <a:fillRect/>
          </a:stretch>
        </p:blipFill>
        <p:spPr>
          <a:xfrm>
            <a:off x="538150" y="1369775"/>
            <a:ext cx="3891325" cy="2187900"/>
          </a:xfrm>
          <a:prstGeom prst="rect">
            <a:avLst/>
          </a:prstGeom>
          <a:noFill/>
          <a:ln>
            <a:noFill/>
          </a:ln>
        </p:spPr>
      </p:pic>
      <p:grpSp>
        <p:nvGrpSpPr>
          <p:cNvPr id="898" name="Google Shape;898;p46"/>
          <p:cNvGrpSpPr/>
          <p:nvPr/>
        </p:nvGrpSpPr>
        <p:grpSpPr>
          <a:xfrm>
            <a:off x="2008470" y="1171720"/>
            <a:ext cx="3569967" cy="3971869"/>
            <a:chOff x="4184863" y="1520198"/>
            <a:chExt cx="2958454" cy="3298347"/>
          </a:xfrm>
        </p:grpSpPr>
        <p:sp>
          <p:nvSpPr>
            <p:cNvPr id="899" name="Google Shape;899;p46"/>
            <p:cNvSpPr/>
            <p:nvPr/>
          </p:nvSpPr>
          <p:spPr>
            <a:xfrm rot="-3280088">
              <a:off x="4136321" y="2563569"/>
              <a:ext cx="3184127" cy="1211606"/>
            </a:xfrm>
            <a:custGeom>
              <a:rect b="b" l="l" r="r" t="t"/>
              <a:pathLst>
                <a:path extrusionOk="0" h="187" w="492">
                  <a:moveTo>
                    <a:pt x="457" y="0"/>
                  </a:moveTo>
                  <a:cubicBezTo>
                    <a:pt x="416" y="91"/>
                    <a:pt x="325" y="155"/>
                    <a:pt x="218" y="155"/>
                  </a:cubicBezTo>
                  <a:cubicBezTo>
                    <a:pt x="137" y="155"/>
                    <a:pt x="64" y="118"/>
                    <a:pt x="17" y="60"/>
                  </a:cubicBezTo>
                  <a:cubicBezTo>
                    <a:pt x="11" y="70"/>
                    <a:pt x="5" y="80"/>
                    <a:pt x="0" y="90"/>
                  </a:cubicBezTo>
                  <a:cubicBezTo>
                    <a:pt x="54" y="150"/>
                    <a:pt x="132" y="187"/>
                    <a:pt x="218" y="187"/>
                  </a:cubicBezTo>
                  <a:cubicBezTo>
                    <a:pt x="343" y="187"/>
                    <a:pt x="449" y="109"/>
                    <a:pt x="492" y="0"/>
                  </a:cubicBezTo>
                  <a:cubicBezTo>
                    <a:pt x="480" y="0"/>
                    <a:pt x="468" y="1"/>
                    <a:pt x="457" y="0"/>
                  </a:cubicBezTo>
                  <a:close/>
                </a:path>
              </a:pathLst>
            </a:custGeom>
            <a:solidFill>
              <a:srgbClr val="AAAAAA"/>
            </a:solidFill>
            <a:ln cap="flat" cmpd="sng" w="9525">
              <a:solidFill>
                <a:srgbClr val="FFFFFF"/>
              </a:solidFill>
              <a:prstDash val="solid"/>
              <a:miter lim="8000"/>
              <a:headEnd len="sm" w="sm" type="none"/>
              <a:tailEnd len="sm" w="sm" type="none"/>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00" name="Google Shape;900;p46"/>
            <p:cNvSpPr/>
            <p:nvPr/>
          </p:nvSpPr>
          <p:spPr>
            <a:xfrm rot="-3280088">
              <a:off x="4100923" y="2460157"/>
              <a:ext cx="2729637" cy="1205146"/>
            </a:xfrm>
            <a:custGeom>
              <a:rect b="b" l="l" r="r" t="t"/>
              <a:pathLst>
                <a:path extrusionOk="0" h="194" w="440">
                  <a:moveTo>
                    <a:pt x="262" y="39"/>
                  </a:moveTo>
                  <a:cubicBezTo>
                    <a:pt x="206" y="71"/>
                    <a:pt x="134" y="53"/>
                    <a:pt x="100" y="0"/>
                  </a:cubicBezTo>
                  <a:cubicBezTo>
                    <a:pt x="57" y="25"/>
                    <a:pt x="24" y="60"/>
                    <a:pt x="0" y="99"/>
                  </a:cubicBezTo>
                  <a:cubicBezTo>
                    <a:pt x="47" y="157"/>
                    <a:pt x="120" y="194"/>
                    <a:pt x="201" y="194"/>
                  </a:cubicBezTo>
                  <a:cubicBezTo>
                    <a:pt x="308" y="194"/>
                    <a:pt x="399" y="130"/>
                    <a:pt x="440" y="39"/>
                  </a:cubicBezTo>
                  <a:cubicBezTo>
                    <a:pt x="393" y="37"/>
                    <a:pt x="346" y="24"/>
                    <a:pt x="303" y="0"/>
                  </a:cubicBezTo>
                  <a:cubicBezTo>
                    <a:pt x="292" y="15"/>
                    <a:pt x="279" y="29"/>
                    <a:pt x="262" y="39"/>
                  </a:cubicBezTo>
                  <a:close/>
                </a:path>
              </a:pathLst>
            </a:custGeom>
            <a:solidFill>
              <a:srgbClr val="505050"/>
            </a:solidFill>
            <a:ln cap="flat" cmpd="sng" w="9525">
              <a:solidFill>
                <a:srgbClr val="FFFFFF"/>
              </a:solidFill>
              <a:prstDash val="solid"/>
              <a:miter lim="8000"/>
              <a:headEnd len="sm" w="sm" type="none"/>
              <a:tailEnd len="sm" w="sm" type="none"/>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01" name="Google Shape;901;p46"/>
            <p:cNvSpPr txBox="1"/>
            <p:nvPr/>
          </p:nvSpPr>
          <p:spPr>
            <a:xfrm rot="-3779206">
              <a:off x="4733052" y="2863735"/>
              <a:ext cx="1577952" cy="563236"/>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rgbClr val="FFFFFF"/>
                  </a:solidFill>
                  <a:latin typeface="Roboto"/>
                  <a:ea typeface="Roboto"/>
                  <a:cs typeface="Roboto"/>
                  <a:sym typeface="Roboto"/>
                </a:rPr>
                <a:t>SOLAR NEUTRINOS AT BOREXINO</a:t>
              </a:r>
              <a:endParaRPr sz="1000">
                <a:solidFill>
                  <a:srgbClr val="FFFFFF"/>
                </a:solidFill>
                <a:latin typeface="Roboto"/>
                <a:ea typeface="Roboto"/>
                <a:cs typeface="Roboto"/>
                <a:sym typeface="Roboto"/>
              </a:endParaRPr>
            </a:p>
          </p:txBody>
        </p:sp>
      </p:grpSp>
      <p:grpSp>
        <p:nvGrpSpPr>
          <p:cNvPr id="902" name="Google Shape;902;p46"/>
          <p:cNvGrpSpPr/>
          <p:nvPr/>
        </p:nvGrpSpPr>
        <p:grpSpPr>
          <a:xfrm>
            <a:off x="-676408" y="1369777"/>
            <a:ext cx="4132263" cy="3759848"/>
            <a:chOff x="1959887" y="1684671"/>
            <a:chExt cx="3424433" cy="3122279"/>
          </a:xfrm>
        </p:grpSpPr>
        <p:sp>
          <p:nvSpPr>
            <p:cNvPr id="903" name="Google Shape;903;p46"/>
            <p:cNvSpPr/>
            <p:nvPr/>
          </p:nvSpPr>
          <p:spPr>
            <a:xfrm rot="-3280088">
              <a:off x="2859669" y="1740600"/>
              <a:ext cx="1624870" cy="3045726"/>
            </a:xfrm>
            <a:custGeom>
              <a:rect b="b" l="l" r="r" t="t"/>
              <a:pathLst>
                <a:path extrusionOk="0" h="470" w="251">
                  <a:moveTo>
                    <a:pt x="32" y="286"/>
                  </a:moveTo>
                  <a:cubicBezTo>
                    <a:pt x="32" y="157"/>
                    <a:pt x="127" y="49"/>
                    <a:pt x="251" y="29"/>
                  </a:cubicBezTo>
                  <a:cubicBezTo>
                    <a:pt x="245" y="19"/>
                    <a:pt x="239" y="9"/>
                    <a:pt x="233" y="0"/>
                  </a:cubicBezTo>
                  <a:cubicBezTo>
                    <a:pt x="100" y="28"/>
                    <a:pt x="0" y="145"/>
                    <a:pt x="0" y="286"/>
                  </a:cubicBezTo>
                  <a:cubicBezTo>
                    <a:pt x="0" y="356"/>
                    <a:pt x="25" y="420"/>
                    <a:pt x="65" y="470"/>
                  </a:cubicBezTo>
                  <a:cubicBezTo>
                    <a:pt x="70" y="460"/>
                    <a:pt x="76" y="450"/>
                    <a:pt x="82" y="440"/>
                  </a:cubicBezTo>
                  <a:cubicBezTo>
                    <a:pt x="51" y="397"/>
                    <a:pt x="32" y="344"/>
                    <a:pt x="32" y="286"/>
                  </a:cubicBezTo>
                  <a:close/>
                </a:path>
              </a:pathLst>
            </a:custGeom>
            <a:solidFill>
              <a:srgbClr val="AAAAAA"/>
            </a:solidFill>
            <a:ln cap="flat" cmpd="sng" w="9525">
              <a:solidFill>
                <a:srgbClr val="FFFFFF"/>
              </a:solidFill>
              <a:prstDash val="solid"/>
              <a:miter lim="8000"/>
              <a:headEnd len="sm" w="sm" type="none"/>
              <a:tailEnd len="sm" w="sm" type="none"/>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04" name="Google Shape;904;p46"/>
            <p:cNvSpPr/>
            <p:nvPr/>
          </p:nvSpPr>
          <p:spPr>
            <a:xfrm rot="-3280089">
              <a:off x="3037225" y="1789647"/>
              <a:ext cx="1575644" cy="2550423"/>
            </a:xfrm>
            <a:custGeom>
              <a:rect b="b" l="l" r="r" t="t"/>
              <a:pathLst>
                <a:path extrusionOk="0" h="411" w="254">
                  <a:moveTo>
                    <a:pt x="152" y="311"/>
                  </a:moveTo>
                  <a:cubicBezTo>
                    <a:pt x="124" y="254"/>
                    <a:pt x="145" y="185"/>
                    <a:pt x="200" y="153"/>
                  </a:cubicBezTo>
                  <a:cubicBezTo>
                    <a:pt x="217" y="143"/>
                    <a:pt x="236" y="137"/>
                    <a:pt x="254" y="136"/>
                  </a:cubicBezTo>
                  <a:cubicBezTo>
                    <a:pt x="253" y="87"/>
                    <a:pt x="241" y="41"/>
                    <a:pt x="219" y="0"/>
                  </a:cubicBezTo>
                  <a:cubicBezTo>
                    <a:pt x="95" y="20"/>
                    <a:pt x="0" y="128"/>
                    <a:pt x="0" y="257"/>
                  </a:cubicBezTo>
                  <a:cubicBezTo>
                    <a:pt x="0" y="315"/>
                    <a:pt x="19" y="368"/>
                    <a:pt x="50" y="411"/>
                  </a:cubicBezTo>
                  <a:cubicBezTo>
                    <a:pt x="75" y="371"/>
                    <a:pt x="110" y="337"/>
                    <a:pt x="152" y="311"/>
                  </a:cubicBezTo>
                  <a:close/>
                </a:path>
              </a:pathLst>
            </a:custGeom>
            <a:solidFill>
              <a:srgbClr val="2F2F2F"/>
            </a:solidFill>
            <a:ln cap="flat" cmpd="sng" w="9525">
              <a:solidFill>
                <a:srgbClr val="FFFFFF"/>
              </a:solidFill>
              <a:prstDash val="solid"/>
              <a:miter lim="8000"/>
              <a:headEnd len="sm" w="sm" type="none"/>
              <a:tailEnd len="sm" w="sm" type="none"/>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05" name="Google Shape;905;p46"/>
            <p:cNvSpPr txBox="1"/>
            <p:nvPr/>
          </p:nvSpPr>
          <p:spPr>
            <a:xfrm flipH="1" rot="3725110">
              <a:off x="2866277" y="2863871"/>
              <a:ext cx="1577671" cy="563103"/>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chemeClr val="dk1"/>
                  </a:solidFill>
                  <a:latin typeface="Roboto"/>
                  <a:ea typeface="Roboto"/>
                  <a:cs typeface="Roboto"/>
                  <a:sym typeface="Roboto"/>
                </a:rPr>
                <a:t>D</a:t>
              </a:r>
              <a:r>
                <a:rPr lang="en" sz="1000">
                  <a:solidFill>
                    <a:schemeClr val="dk1"/>
                  </a:solidFill>
                  <a:latin typeface="Roboto"/>
                  <a:ea typeface="Roboto"/>
                  <a:cs typeface="Roboto"/>
                  <a:sym typeface="Roboto"/>
                </a:rPr>
                <a:t>IRECTIONAL DETECTORS</a:t>
              </a:r>
              <a:endParaRPr sz="1000">
                <a:solidFill>
                  <a:schemeClr val="dk1"/>
                </a:solidFill>
                <a:latin typeface="Roboto"/>
                <a:ea typeface="Roboto"/>
                <a:cs typeface="Roboto"/>
                <a:sym typeface="Roboto"/>
              </a:endParaRPr>
            </a:p>
            <a:p>
              <a:pPr indent="0" lvl="0" marL="0" rtl="0" algn="ctr">
                <a:spcBef>
                  <a:spcPts val="0"/>
                </a:spcBef>
                <a:spcAft>
                  <a:spcPts val="0"/>
                </a:spcAft>
                <a:buNone/>
              </a:pPr>
              <a:r>
                <a:t/>
              </a:r>
              <a:endParaRPr sz="1000">
                <a:solidFill>
                  <a:schemeClr val="dk1"/>
                </a:solidFill>
                <a:latin typeface="Roboto"/>
                <a:ea typeface="Roboto"/>
                <a:cs typeface="Roboto"/>
                <a:sym typeface="Roboto"/>
              </a:endParaRPr>
            </a:p>
          </p:txBody>
        </p:sp>
      </p:grpSp>
      <p:grpSp>
        <p:nvGrpSpPr>
          <p:cNvPr id="906" name="Google Shape;906;p46"/>
          <p:cNvGrpSpPr/>
          <p:nvPr/>
        </p:nvGrpSpPr>
        <p:grpSpPr>
          <a:xfrm>
            <a:off x="2008470" y="1171720"/>
            <a:ext cx="3569967" cy="3971869"/>
            <a:chOff x="4184863" y="1520198"/>
            <a:chExt cx="2958454" cy="3298347"/>
          </a:xfrm>
        </p:grpSpPr>
        <p:sp>
          <p:nvSpPr>
            <p:cNvPr id="907" name="Google Shape;907;p46"/>
            <p:cNvSpPr/>
            <p:nvPr/>
          </p:nvSpPr>
          <p:spPr>
            <a:xfrm rot="-3280088">
              <a:off x="4136321" y="2563569"/>
              <a:ext cx="3184127" cy="1211606"/>
            </a:xfrm>
            <a:custGeom>
              <a:rect b="b" l="l" r="r" t="t"/>
              <a:pathLst>
                <a:path extrusionOk="0" h="187" w="492">
                  <a:moveTo>
                    <a:pt x="457" y="0"/>
                  </a:moveTo>
                  <a:cubicBezTo>
                    <a:pt x="416" y="91"/>
                    <a:pt x="325" y="155"/>
                    <a:pt x="218" y="155"/>
                  </a:cubicBezTo>
                  <a:cubicBezTo>
                    <a:pt x="137" y="155"/>
                    <a:pt x="64" y="118"/>
                    <a:pt x="17" y="60"/>
                  </a:cubicBezTo>
                  <a:cubicBezTo>
                    <a:pt x="11" y="70"/>
                    <a:pt x="5" y="80"/>
                    <a:pt x="0" y="90"/>
                  </a:cubicBezTo>
                  <a:cubicBezTo>
                    <a:pt x="54" y="150"/>
                    <a:pt x="132" y="187"/>
                    <a:pt x="218" y="187"/>
                  </a:cubicBezTo>
                  <a:cubicBezTo>
                    <a:pt x="343" y="187"/>
                    <a:pt x="449" y="109"/>
                    <a:pt x="492" y="0"/>
                  </a:cubicBezTo>
                  <a:cubicBezTo>
                    <a:pt x="480" y="0"/>
                    <a:pt x="468" y="1"/>
                    <a:pt x="457" y="0"/>
                  </a:cubicBezTo>
                  <a:close/>
                </a:path>
              </a:pathLst>
            </a:custGeom>
            <a:solidFill>
              <a:srgbClr val="AAAAAA"/>
            </a:solidFill>
            <a:ln cap="flat" cmpd="sng" w="9525">
              <a:solidFill>
                <a:srgbClr val="FFFFFF"/>
              </a:solidFill>
              <a:prstDash val="solid"/>
              <a:miter lim="8000"/>
              <a:headEnd len="sm" w="sm" type="none"/>
              <a:tailEnd len="sm" w="sm" type="none"/>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08" name="Google Shape;908;p46"/>
            <p:cNvSpPr/>
            <p:nvPr/>
          </p:nvSpPr>
          <p:spPr>
            <a:xfrm rot="-3280088">
              <a:off x="4100923" y="2460157"/>
              <a:ext cx="2729637" cy="1205146"/>
            </a:xfrm>
            <a:custGeom>
              <a:rect b="b" l="l" r="r" t="t"/>
              <a:pathLst>
                <a:path extrusionOk="0" h="194" w="440">
                  <a:moveTo>
                    <a:pt x="262" y="39"/>
                  </a:moveTo>
                  <a:cubicBezTo>
                    <a:pt x="206" y="71"/>
                    <a:pt x="134" y="53"/>
                    <a:pt x="100" y="0"/>
                  </a:cubicBezTo>
                  <a:cubicBezTo>
                    <a:pt x="57" y="25"/>
                    <a:pt x="24" y="60"/>
                    <a:pt x="0" y="99"/>
                  </a:cubicBezTo>
                  <a:cubicBezTo>
                    <a:pt x="47" y="157"/>
                    <a:pt x="120" y="194"/>
                    <a:pt x="201" y="194"/>
                  </a:cubicBezTo>
                  <a:cubicBezTo>
                    <a:pt x="308" y="194"/>
                    <a:pt x="399" y="130"/>
                    <a:pt x="440" y="39"/>
                  </a:cubicBezTo>
                  <a:cubicBezTo>
                    <a:pt x="393" y="37"/>
                    <a:pt x="346" y="24"/>
                    <a:pt x="303" y="0"/>
                  </a:cubicBezTo>
                  <a:cubicBezTo>
                    <a:pt x="292" y="15"/>
                    <a:pt x="279" y="29"/>
                    <a:pt x="262" y="39"/>
                  </a:cubicBezTo>
                  <a:close/>
                </a:path>
              </a:pathLst>
            </a:custGeom>
            <a:solidFill>
              <a:srgbClr val="505050"/>
            </a:solidFill>
            <a:ln cap="flat" cmpd="sng" w="9525">
              <a:solidFill>
                <a:srgbClr val="FFFFFF"/>
              </a:solidFill>
              <a:prstDash val="solid"/>
              <a:miter lim="8000"/>
              <a:headEnd len="sm" w="sm" type="none"/>
              <a:tailEnd len="sm" w="sm" type="none"/>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09" name="Google Shape;909;p46"/>
            <p:cNvSpPr txBox="1"/>
            <p:nvPr/>
          </p:nvSpPr>
          <p:spPr>
            <a:xfrm rot="-3779206">
              <a:off x="4733052" y="2863735"/>
              <a:ext cx="1577952" cy="563236"/>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chemeClr val="dk1"/>
                  </a:solidFill>
                  <a:latin typeface="Roboto"/>
                  <a:ea typeface="Roboto"/>
                  <a:cs typeface="Roboto"/>
                  <a:sym typeface="Roboto"/>
                </a:rPr>
                <a:t>CURRENT DM DETECTORS</a:t>
              </a:r>
              <a:r>
                <a:rPr lang="en">
                  <a:solidFill>
                    <a:schemeClr val="dk1"/>
                  </a:solidFill>
                  <a:latin typeface="Roboto"/>
                  <a:ea typeface="Roboto"/>
                  <a:cs typeface="Roboto"/>
                  <a:sym typeface="Roboto"/>
                </a:rPr>
                <a:t>  </a:t>
              </a:r>
              <a:r>
                <a:rPr lang="en" sz="1000">
                  <a:solidFill>
                    <a:schemeClr val="dk1"/>
                  </a:solidFill>
                  <a:latin typeface="Roboto"/>
                  <a:ea typeface="Roboto"/>
                  <a:cs typeface="Roboto"/>
                  <a:sym typeface="Roboto"/>
                </a:rPr>
                <a:t>  </a:t>
              </a:r>
              <a:endParaRPr sz="1000">
                <a:solidFill>
                  <a:srgbClr val="FFFFFF"/>
                </a:solidFill>
                <a:latin typeface="Roboto"/>
                <a:ea typeface="Roboto"/>
                <a:cs typeface="Roboto"/>
                <a:sym typeface="Roboto"/>
              </a:endParaRPr>
            </a:p>
          </p:txBody>
        </p:sp>
      </p:grpSp>
      <p:sp>
        <p:nvSpPr>
          <p:cNvPr id="910" name="Google Shape;910;p46"/>
          <p:cNvSpPr/>
          <p:nvPr/>
        </p:nvSpPr>
        <p:spPr>
          <a:xfrm>
            <a:off x="5029933" y="100046"/>
            <a:ext cx="4012800" cy="4932300"/>
          </a:xfrm>
          <a:prstGeom prst="rect">
            <a:avLst/>
          </a:prstGeom>
          <a:solidFill>
            <a:srgbClr val="41414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1" name="Google Shape;911;p46"/>
          <p:cNvSpPr/>
          <p:nvPr/>
        </p:nvSpPr>
        <p:spPr>
          <a:xfrm>
            <a:off x="4910506" y="170254"/>
            <a:ext cx="4047900" cy="3013500"/>
          </a:xfrm>
          <a:prstGeom prst="rect">
            <a:avLst/>
          </a:prstGeom>
          <a:solidFill>
            <a:srgbClr val="FFFFFF"/>
          </a:solidFill>
          <a:ln cap="flat" cmpd="sng" w="19050">
            <a:solidFill>
              <a:srgbClr val="41414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2" name="Google Shape;912;p46"/>
          <p:cNvSpPr/>
          <p:nvPr/>
        </p:nvSpPr>
        <p:spPr>
          <a:xfrm>
            <a:off x="5029936" y="397689"/>
            <a:ext cx="3696300" cy="1577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900">
                <a:highlight>
                  <a:srgbClr val="FFFFFF"/>
                </a:highlight>
                <a:latin typeface="Roboto"/>
                <a:ea typeface="Roboto"/>
                <a:cs typeface="Roboto"/>
                <a:sym typeface="Roboto"/>
              </a:rPr>
              <a:t>SOLAR NEUTRINOS WITH CE𝜈NS AND FLAVOR-DEPENDENT RADIATIVE CORRECTIONS</a:t>
            </a:r>
            <a:r>
              <a:rPr b="1" lang="en" sz="1700">
                <a:highlight>
                  <a:srgbClr val="FFFFFF"/>
                </a:highlight>
                <a:latin typeface="Roboto"/>
                <a:ea typeface="Roboto"/>
                <a:cs typeface="Roboto"/>
                <a:sym typeface="Roboto"/>
              </a:rPr>
              <a:t> </a:t>
            </a:r>
            <a:endParaRPr b="1" sz="1700">
              <a:highlight>
                <a:srgbClr val="FFFFFF"/>
              </a:highlight>
              <a:latin typeface="Roboto"/>
              <a:ea typeface="Roboto"/>
              <a:cs typeface="Roboto"/>
              <a:sym typeface="Roboto"/>
            </a:endParaRPr>
          </a:p>
          <a:p>
            <a:pPr indent="0" lvl="0" marL="0" rtl="0" algn="l">
              <a:spcBef>
                <a:spcPts val="900"/>
              </a:spcBef>
              <a:spcAft>
                <a:spcPts val="0"/>
              </a:spcAft>
              <a:buNone/>
            </a:pPr>
            <a:r>
              <a:t/>
            </a:r>
            <a:endParaRPr b="1" sz="1600">
              <a:solidFill>
                <a:srgbClr val="414141"/>
              </a:solidFill>
              <a:latin typeface="Roboto"/>
              <a:ea typeface="Roboto"/>
              <a:cs typeface="Roboto"/>
              <a:sym typeface="Roboto"/>
            </a:endParaRPr>
          </a:p>
          <a:p>
            <a:pPr indent="0" lvl="0" marL="0" rtl="0" algn="l">
              <a:spcBef>
                <a:spcPts val="0"/>
              </a:spcBef>
              <a:spcAft>
                <a:spcPts val="0"/>
              </a:spcAft>
              <a:buNone/>
            </a:pPr>
            <a:r>
              <a:t/>
            </a:r>
            <a:endParaRPr sz="100">
              <a:solidFill>
                <a:srgbClr val="414141"/>
              </a:solidFill>
              <a:latin typeface="Roboto Medium"/>
              <a:ea typeface="Roboto Medium"/>
              <a:cs typeface="Roboto Medium"/>
              <a:sym typeface="Roboto Medium"/>
            </a:endParaRPr>
          </a:p>
        </p:txBody>
      </p:sp>
      <p:sp>
        <p:nvSpPr>
          <p:cNvPr id="913" name="Google Shape;913;p46"/>
          <p:cNvSpPr/>
          <p:nvPr/>
        </p:nvSpPr>
        <p:spPr>
          <a:xfrm>
            <a:off x="5139174" y="1991154"/>
            <a:ext cx="3587100" cy="1004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550">
                <a:solidFill>
                  <a:srgbClr val="414141"/>
                </a:solidFill>
                <a:highlight>
                  <a:srgbClr val="FFFFFF"/>
                </a:highlight>
                <a:latin typeface="Roboto"/>
                <a:ea typeface="Roboto"/>
                <a:cs typeface="Roboto"/>
                <a:sym typeface="Roboto"/>
              </a:rPr>
              <a:t>arxiv:</a:t>
            </a:r>
            <a:r>
              <a:rPr b="1" lang="en" sz="1550">
                <a:solidFill>
                  <a:srgbClr val="414141"/>
                </a:solidFill>
                <a:highlight>
                  <a:srgbClr val="FFFFFF"/>
                </a:highlight>
                <a:latin typeface="Roboto"/>
                <a:ea typeface="Roboto"/>
                <a:cs typeface="Roboto"/>
                <a:sym typeface="Roboto"/>
              </a:rPr>
              <a:t> </a:t>
            </a:r>
            <a:r>
              <a:rPr b="1" lang="en" sz="1550">
                <a:solidFill>
                  <a:srgbClr val="073763"/>
                </a:solidFill>
                <a:highlight>
                  <a:srgbClr val="FFFFFF"/>
                </a:highlight>
                <a:uFill>
                  <a:noFill/>
                </a:uFill>
                <a:latin typeface="Roboto"/>
                <a:ea typeface="Roboto"/>
                <a:cs typeface="Roboto"/>
                <a:sym typeface="Roboto"/>
                <a:hlinkClick r:id="rId4">
                  <a:extLst>
                    <a:ext uri="{A12FA001-AC4F-418D-AE19-62706E023703}">
                      <ahyp:hlinkClr val="tx"/>
                    </a:ext>
                  </a:extLst>
                </a:hlinkClick>
              </a:rPr>
              <a:t>2305.17827</a:t>
            </a:r>
            <a:endParaRPr b="1" sz="1750">
              <a:solidFill>
                <a:srgbClr val="073763"/>
              </a:solidFill>
              <a:highlight>
                <a:srgbClr val="FFFFFF"/>
              </a:highlight>
              <a:latin typeface="Roboto"/>
              <a:ea typeface="Roboto"/>
              <a:cs typeface="Roboto"/>
              <a:sym typeface="Roboto"/>
            </a:endParaRPr>
          </a:p>
          <a:p>
            <a:pPr indent="0" lvl="0" marL="0" rtl="0" algn="l">
              <a:lnSpc>
                <a:spcPct val="115000"/>
              </a:lnSpc>
              <a:spcBef>
                <a:spcPts val="0"/>
              </a:spcBef>
              <a:spcAft>
                <a:spcPts val="0"/>
              </a:spcAft>
              <a:buNone/>
            </a:pPr>
            <a:r>
              <a:rPr lang="en" sz="1350">
                <a:solidFill>
                  <a:srgbClr val="40A9FF"/>
                </a:solidFill>
                <a:highlight>
                  <a:srgbClr val="FFFFFF"/>
                </a:highlight>
                <a:uFill>
                  <a:noFill/>
                </a:uFill>
                <a:latin typeface="Roboto"/>
                <a:ea typeface="Roboto"/>
                <a:cs typeface="Roboto"/>
                <a:sym typeface="Roboto"/>
                <a:hlinkClick r:id="rId5">
                  <a:extLst>
                    <a:ext uri="{A12FA001-AC4F-418D-AE19-62706E023703}">
                      <ahyp:hlinkClr val="tx"/>
                    </a:ext>
                  </a:extLst>
                </a:hlinkClick>
              </a:rPr>
              <a:t>10.1103/PhysRevD.108.063023</a:t>
            </a:r>
            <a:r>
              <a:rPr lang="en" sz="1350">
                <a:highlight>
                  <a:srgbClr val="FFFFFF"/>
                </a:highlight>
                <a:latin typeface="Roboto"/>
                <a:ea typeface="Roboto"/>
                <a:cs typeface="Roboto"/>
                <a:sym typeface="Roboto"/>
              </a:rPr>
              <a:t> </a:t>
            </a:r>
            <a:endParaRPr sz="1750">
              <a:solidFill>
                <a:schemeClr val="lt1"/>
              </a:solidFill>
              <a:highlight>
                <a:srgbClr val="FFFFFF"/>
              </a:highlight>
              <a:latin typeface="Roboto"/>
              <a:ea typeface="Roboto"/>
              <a:cs typeface="Roboto"/>
              <a:sym typeface="Roboto"/>
            </a:endParaRPr>
          </a:p>
          <a:p>
            <a:pPr indent="0" lvl="0" marL="0" rtl="0" algn="l">
              <a:lnSpc>
                <a:spcPct val="115000"/>
              </a:lnSpc>
              <a:spcBef>
                <a:spcPts val="0"/>
              </a:spcBef>
              <a:spcAft>
                <a:spcPts val="0"/>
              </a:spcAft>
              <a:buNone/>
            </a:pPr>
            <a:r>
              <a:rPr lang="en" sz="1550">
                <a:solidFill>
                  <a:srgbClr val="414141"/>
                </a:solidFill>
                <a:highlight>
                  <a:srgbClr val="FFFFFF"/>
                </a:highlight>
                <a:latin typeface="Roboto"/>
                <a:ea typeface="Roboto"/>
                <a:cs typeface="Roboto"/>
                <a:sym typeface="Roboto"/>
              </a:rPr>
              <a:t>Nityasa Mishra, Louis E. Strigari</a:t>
            </a:r>
            <a:endParaRPr sz="1300">
              <a:solidFill>
                <a:srgbClr val="414141"/>
              </a:solidFill>
              <a:latin typeface="Roboto"/>
              <a:ea typeface="Roboto"/>
              <a:cs typeface="Roboto"/>
              <a:sym typeface="Roboto"/>
            </a:endParaRPr>
          </a:p>
        </p:txBody>
      </p:sp>
      <p:pic>
        <p:nvPicPr>
          <p:cNvPr id="914" name="Google Shape;914;p46"/>
          <p:cNvPicPr preferRelativeResize="0"/>
          <p:nvPr/>
        </p:nvPicPr>
        <p:blipFill rotWithShape="1">
          <a:blip r:embed="rId6">
            <a:alphaModFix/>
          </a:blip>
          <a:srcRect b="25441" l="54073" r="0" t="12108"/>
          <a:stretch/>
        </p:blipFill>
        <p:spPr>
          <a:xfrm>
            <a:off x="5029925" y="3183750"/>
            <a:ext cx="2482774" cy="1863450"/>
          </a:xfrm>
          <a:prstGeom prst="rect">
            <a:avLst/>
          </a:prstGeom>
          <a:noFill/>
          <a:ln>
            <a:noFill/>
          </a:ln>
        </p:spPr>
      </p:pic>
      <p:sp>
        <p:nvSpPr>
          <p:cNvPr id="915" name="Google Shape;915;p46"/>
          <p:cNvSpPr/>
          <p:nvPr/>
        </p:nvSpPr>
        <p:spPr>
          <a:xfrm rot="5400000">
            <a:off x="6681611" y="3020456"/>
            <a:ext cx="470700" cy="549600"/>
          </a:xfrm>
          <a:prstGeom prst="rightArrow">
            <a:avLst>
              <a:gd fmla="val 34239" name="adj1"/>
              <a:gd fmla="val 57035" name="adj2"/>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6" name="Google Shape;916;p46"/>
          <p:cNvSpPr/>
          <p:nvPr/>
        </p:nvSpPr>
        <p:spPr>
          <a:xfrm rot="-3275642">
            <a:off x="851149" y="-605319"/>
            <a:ext cx="3352152" cy="3811341"/>
          </a:xfrm>
          <a:custGeom>
            <a:rect b="b" l="l" r="r" t="t"/>
            <a:pathLst>
              <a:path extrusionOk="0" h="384" w="338">
                <a:moveTo>
                  <a:pt x="45" y="32"/>
                </a:moveTo>
                <a:cubicBezTo>
                  <a:pt x="189" y="32"/>
                  <a:pt x="306" y="148"/>
                  <a:pt x="306" y="292"/>
                </a:cubicBezTo>
                <a:cubicBezTo>
                  <a:pt x="306" y="325"/>
                  <a:pt x="300" y="355"/>
                  <a:pt x="289" y="384"/>
                </a:cubicBezTo>
                <a:cubicBezTo>
                  <a:pt x="301" y="384"/>
                  <a:pt x="312" y="384"/>
                  <a:pt x="324" y="383"/>
                </a:cubicBezTo>
                <a:cubicBezTo>
                  <a:pt x="333" y="354"/>
                  <a:pt x="338" y="324"/>
                  <a:pt x="338" y="292"/>
                </a:cubicBezTo>
                <a:cubicBezTo>
                  <a:pt x="338" y="131"/>
                  <a:pt x="207" y="0"/>
                  <a:pt x="45" y="0"/>
                </a:cubicBezTo>
                <a:cubicBezTo>
                  <a:pt x="30" y="0"/>
                  <a:pt x="15" y="1"/>
                  <a:pt x="0" y="3"/>
                </a:cubicBezTo>
                <a:cubicBezTo>
                  <a:pt x="6" y="13"/>
                  <a:pt x="12" y="23"/>
                  <a:pt x="18" y="33"/>
                </a:cubicBezTo>
                <a:cubicBezTo>
                  <a:pt x="27" y="32"/>
                  <a:pt x="36" y="32"/>
                  <a:pt x="45" y="32"/>
                </a:cubicBezTo>
                <a:close/>
              </a:path>
            </a:pathLst>
          </a:custGeom>
          <a:solidFill>
            <a:srgbClr val="AAAAAA"/>
          </a:solidFill>
          <a:ln cap="flat" cmpd="sng" w="9525">
            <a:solidFill>
              <a:srgbClr val="FFFFFF"/>
            </a:solidFill>
            <a:prstDash val="solid"/>
            <a:miter lim="8000"/>
            <a:headEnd len="sm" w="sm" type="none"/>
            <a:tailEnd len="sm" w="sm" type="none"/>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17" name="Google Shape;917;p46"/>
          <p:cNvSpPr/>
          <p:nvPr/>
        </p:nvSpPr>
        <p:spPr>
          <a:xfrm rot="-3275641">
            <a:off x="1245501" y="-169755"/>
            <a:ext cx="2742191" cy="3351691"/>
          </a:xfrm>
          <a:custGeom>
            <a:rect b="b" l="l" r="r" t="t"/>
            <a:pathLst>
              <a:path extrusionOk="0" h="352" w="288">
                <a:moveTo>
                  <a:pt x="27" y="0"/>
                </a:moveTo>
                <a:cubicBezTo>
                  <a:pt x="18" y="0"/>
                  <a:pt x="9" y="0"/>
                  <a:pt x="0" y="1"/>
                </a:cubicBezTo>
                <a:cubicBezTo>
                  <a:pt x="21" y="43"/>
                  <a:pt x="34" y="90"/>
                  <a:pt x="35" y="140"/>
                </a:cubicBezTo>
                <a:cubicBezTo>
                  <a:pt x="74" y="142"/>
                  <a:pt x="111" y="163"/>
                  <a:pt x="132" y="200"/>
                </a:cubicBezTo>
                <a:cubicBezTo>
                  <a:pt x="153" y="236"/>
                  <a:pt x="153" y="279"/>
                  <a:pt x="136" y="315"/>
                </a:cubicBezTo>
                <a:cubicBezTo>
                  <a:pt x="179" y="339"/>
                  <a:pt x="225" y="351"/>
                  <a:pt x="271" y="352"/>
                </a:cubicBezTo>
                <a:cubicBezTo>
                  <a:pt x="282" y="323"/>
                  <a:pt x="288" y="293"/>
                  <a:pt x="288" y="260"/>
                </a:cubicBezTo>
                <a:cubicBezTo>
                  <a:pt x="288" y="116"/>
                  <a:pt x="171" y="0"/>
                  <a:pt x="27" y="0"/>
                </a:cubicBezTo>
                <a:close/>
              </a:path>
            </a:pathLst>
          </a:custGeom>
          <a:solidFill>
            <a:srgbClr val="414141"/>
          </a:solidFill>
          <a:ln cap="flat" cmpd="sng" w="9525">
            <a:solidFill>
              <a:srgbClr val="FFFFFF"/>
            </a:solidFill>
            <a:prstDash val="solid"/>
            <a:miter lim="8000"/>
            <a:headEnd len="sm" w="sm" type="none"/>
            <a:tailEnd len="sm" w="sm" type="none"/>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18" name="Google Shape;918;p46"/>
          <p:cNvSpPr txBox="1"/>
          <p:nvPr/>
        </p:nvSpPr>
        <p:spPr>
          <a:xfrm>
            <a:off x="1195450" y="708075"/>
            <a:ext cx="2868167" cy="1028429"/>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dk1"/>
                </a:solidFill>
                <a:latin typeface="Roboto"/>
                <a:ea typeface="Roboto"/>
                <a:cs typeface="Roboto"/>
                <a:sym typeface="Roboto"/>
              </a:rPr>
              <a:t>FUTURE MULTI_TONNE SCALE DARK MATTER DETECTORS</a:t>
            </a:r>
            <a:r>
              <a:rPr lang="en">
                <a:solidFill>
                  <a:schemeClr val="dk1"/>
                </a:solidFill>
                <a:latin typeface="Roboto Mono"/>
                <a:ea typeface="Roboto Mono"/>
                <a:cs typeface="Roboto Mono"/>
                <a:sym typeface="Roboto Mono"/>
              </a:rPr>
              <a:t> </a:t>
            </a:r>
            <a:endParaRPr sz="2500">
              <a:solidFill>
                <a:schemeClr val="dk1"/>
              </a:solidFill>
              <a:latin typeface="Roboto Mono"/>
              <a:ea typeface="Roboto Mono"/>
              <a:cs typeface="Roboto Mono"/>
              <a:sym typeface="Roboto Mono"/>
            </a:endParaRPr>
          </a:p>
          <a:p>
            <a:pPr indent="0" lvl="0" marL="0" rtl="0" algn="ctr">
              <a:spcBef>
                <a:spcPts val="0"/>
              </a:spcBef>
              <a:spcAft>
                <a:spcPts val="0"/>
              </a:spcAft>
              <a:buNone/>
            </a:pPr>
            <a:r>
              <a:t/>
            </a:r>
            <a:endParaRPr sz="1600">
              <a:solidFill>
                <a:srgbClr val="FFFFFF"/>
              </a:solidFill>
              <a:latin typeface="Roboto"/>
              <a:ea typeface="Roboto"/>
              <a:cs typeface="Roboto"/>
              <a:sym typeface="Roboto"/>
            </a:endParaRPr>
          </a:p>
        </p:txBody>
      </p:sp>
      <p:sp>
        <p:nvSpPr>
          <p:cNvPr id="919" name="Google Shape;919;p46"/>
          <p:cNvSpPr txBox="1"/>
          <p:nvPr>
            <p:ph idx="4294967295" type="subTitle"/>
          </p:nvPr>
        </p:nvSpPr>
        <p:spPr>
          <a:xfrm>
            <a:off x="7512700" y="3183700"/>
            <a:ext cx="1530000" cy="1782600"/>
          </a:xfrm>
          <a:prstGeom prst="rect">
            <a:avLst/>
          </a:prstGeom>
          <a:ln>
            <a:noFill/>
          </a:ln>
        </p:spPr>
        <p:txBody>
          <a:bodyPr anchorCtr="0" anchor="t" bIns="91425" lIns="91425" spcFirstLastPara="1" rIns="91425" wrap="square" tIns="91425">
            <a:noAutofit/>
          </a:bodyPr>
          <a:lstStyle/>
          <a:p>
            <a:pPr indent="0" lvl="0" marL="0" rtl="0" algn="ctr">
              <a:lnSpc>
                <a:spcPct val="80000"/>
              </a:lnSpc>
              <a:spcBef>
                <a:spcPts val="0"/>
              </a:spcBef>
              <a:spcAft>
                <a:spcPts val="0"/>
              </a:spcAft>
              <a:buSzPts val="852"/>
              <a:buNone/>
            </a:pPr>
            <a:r>
              <a:rPr b="1" lang="en" sz="1527"/>
              <a:t>C</a:t>
            </a:r>
            <a:r>
              <a:rPr lang="en" sz="1527"/>
              <a:t>oherent </a:t>
            </a:r>
            <a:endParaRPr sz="1527"/>
          </a:p>
          <a:p>
            <a:pPr indent="0" lvl="0" marL="0" rtl="0" algn="ctr">
              <a:lnSpc>
                <a:spcPct val="80000"/>
              </a:lnSpc>
              <a:spcBef>
                <a:spcPts val="1200"/>
              </a:spcBef>
              <a:spcAft>
                <a:spcPts val="0"/>
              </a:spcAft>
              <a:buSzPts val="852"/>
              <a:buNone/>
            </a:pPr>
            <a:r>
              <a:rPr b="1" lang="en" sz="1527"/>
              <a:t>E</a:t>
            </a:r>
            <a:r>
              <a:rPr lang="en" sz="1527"/>
              <a:t>lastic </a:t>
            </a:r>
            <a:endParaRPr sz="1527"/>
          </a:p>
          <a:p>
            <a:pPr indent="0" lvl="0" marL="0" rtl="0" algn="ctr">
              <a:lnSpc>
                <a:spcPct val="80000"/>
              </a:lnSpc>
              <a:spcBef>
                <a:spcPts val="1200"/>
              </a:spcBef>
              <a:spcAft>
                <a:spcPts val="0"/>
              </a:spcAft>
              <a:buSzPts val="852"/>
              <a:buNone/>
            </a:pPr>
            <a:r>
              <a:rPr lang="en" sz="1527"/>
              <a:t>Neutrino</a:t>
            </a:r>
            <a:r>
              <a:rPr lang="en" sz="1527">
                <a:solidFill>
                  <a:srgbClr val="B7B7B7"/>
                </a:solidFill>
              </a:rPr>
              <a:t> </a:t>
            </a:r>
            <a:r>
              <a:rPr b="1" lang="en" sz="1527">
                <a:solidFill>
                  <a:srgbClr val="B7B7B7"/>
                </a:solidFill>
              </a:rPr>
              <a:t>(</a:t>
            </a:r>
            <a:r>
              <a:rPr b="1" lang="en" sz="1700">
                <a:solidFill>
                  <a:srgbClr val="B7B7B7"/>
                </a:solidFill>
                <a:latin typeface="Roboto"/>
                <a:ea typeface="Roboto"/>
                <a:cs typeface="Roboto"/>
                <a:sym typeface="Roboto"/>
              </a:rPr>
              <a:t>𝜈)</a:t>
            </a:r>
            <a:endParaRPr b="1" sz="1527">
              <a:solidFill>
                <a:srgbClr val="B7B7B7"/>
              </a:solidFill>
            </a:endParaRPr>
          </a:p>
          <a:p>
            <a:pPr indent="0" lvl="0" marL="0" rtl="0" algn="ctr">
              <a:lnSpc>
                <a:spcPct val="80000"/>
              </a:lnSpc>
              <a:spcBef>
                <a:spcPts val="1200"/>
              </a:spcBef>
              <a:spcAft>
                <a:spcPts val="0"/>
              </a:spcAft>
              <a:buSzPts val="852"/>
              <a:buNone/>
            </a:pPr>
            <a:r>
              <a:rPr b="1" lang="en" sz="1527"/>
              <a:t>N</a:t>
            </a:r>
            <a:r>
              <a:rPr lang="en" sz="1527"/>
              <a:t>ucleus </a:t>
            </a:r>
            <a:endParaRPr sz="1527"/>
          </a:p>
          <a:p>
            <a:pPr indent="0" lvl="0" marL="0" rtl="0" algn="ctr">
              <a:lnSpc>
                <a:spcPct val="80000"/>
              </a:lnSpc>
              <a:spcBef>
                <a:spcPts val="1200"/>
              </a:spcBef>
              <a:spcAft>
                <a:spcPts val="1200"/>
              </a:spcAft>
              <a:buSzPts val="852"/>
              <a:buNone/>
            </a:pPr>
            <a:r>
              <a:rPr b="1" lang="en" sz="1527"/>
              <a:t>S</a:t>
            </a:r>
            <a:r>
              <a:rPr lang="en" sz="1527"/>
              <a:t>cattering</a:t>
            </a:r>
            <a:endParaRPr sz="1527"/>
          </a:p>
        </p:txBody>
      </p:sp>
      <p:sp>
        <p:nvSpPr>
          <p:cNvPr id="920" name="Google Shape;920;p46"/>
          <p:cNvSpPr txBox="1"/>
          <p:nvPr>
            <p:ph idx="4294967295" type="title"/>
          </p:nvPr>
        </p:nvSpPr>
        <p:spPr>
          <a:xfrm>
            <a:off x="6545825" y="4238050"/>
            <a:ext cx="981000" cy="470700"/>
          </a:xfrm>
          <a:prstGeom prst="rect">
            <a:avLst/>
          </a:prstGeom>
          <a:ln>
            <a:noFill/>
          </a:ln>
        </p:spPr>
        <p:txBody>
          <a:bodyPr anchorCtr="0" anchor="t" bIns="91425" lIns="91425" spcFirstLastPara="1" rIns="91425" wrap="square" tIns="91425">
            <a:noAutofit/>
          </a:bodyPr>
          <a:lstStyle/>
          <a:p>
            <a:pPr indent="0" lvl="0" marL="0" rtl="0" algn="ctr">
              <a:spcBef>
                <a:spcPts val="0"/>
              </a:spcBef>
              <a:spcAft>
                <a:spcPts val="0"/>
              </a:spcAft>
              <a:buSzPts val="990"/>
              <a:buNone/>
            </a:pPr>
            <a:r>
              <a:rPr lang="en" sz="1779"/>
              <a:t>𝜎～N</a:t>
            </a:r>
            <a:r>
              <a:rPr baseline="30000" lang="en" sz="1779"/>
              <a:t>2</a:t>
            </a:r>
            <a:endParaRPr baseline="30000" sz="1679"/>
          </a:p>
          <a:p>
            <a:pPr indent="0" lvl="0" marL="0" rtl="0" algn="l">
              <a:spcBef>
                <a:spcPts val="0"/>
              </a:spcBef>
              <a:spcAft>
                <a:spcPts val="0"/>
              </a:spcAft>
              <a:buSzPts val="990"/>
              <a:buNone/>
            </a:pPr>
            <a:r>
              <a:t/>
            </a:r>
            <a:endParaRPr sz="1420"/>
          </a:p>
        </p:txBody>
      </p:sp>
      <p:sp>
        <p:nvSpPr>
          <p:cNvPr id="921" name="Google Shape;921;p4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922" name="Google Shape;922;p46"/>
          <p:cNvSpPr txBox="1"/>
          <p:nvPr/>
        </p:nvSpPr>
        <p:spPr>
          <a:xfrm>
            <a:off x="3365725" y="4636375"/>
            <a:ext cx="2272800" cy="361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 sz="1150">
                <a:solidFill>
                  <a:srgbClr val="021F03"/>
                </a:solidFill>
                <a:highlight>
                  <a:srgbClr val="95CD78"/>
                </a:highlight>
                <a:latin typeface="Roboto"/>
                <a:ea typeface="Roboto"/>
                <a:cs typeface="Roboto"/>
                <a:sym typeface="Roboto"/>
              </a:rPr>
              <a:t>See talk by Oleksandr Tomalak     </a:t>
            </a:r>
            <a:r>
              <a:rPr i="1" lang="en" sz="850">
                <a:solidFill>
                  <a:srgbClr val="021F03"/>
                </a:solidFill>
                <a:highlight>
                  <a:srgbClr val="95CD78"/>
                </a:highlight>
              </a:rPr>
              <a:t>  </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6" name="Shape 926"/>
        <p:cNvGrpSpPr/>
        <p:nvPr/>
      </p:nvGrpSpPr>
      <p:grpSpPr>
        <a:xfrm>
          <a:off x="0" y="0"/>
          <a:ext cx="0" cy="0"/>
          <a:chOff x="0" y="0"/>
          <a:chExt cx="0" cy="0"/>
        </a:xfrm>
      </p:grpSpPr>
      <p:sp>
        <p:nvSpPr>
          <p:cNvPr id="927" name="Google Shape;927;p47"/>
          <p:cNvSpPr txBox="1"/>
          <p:nvPr/>
        </p:nvSpPr>
        <p:spPr>
          <a:xfrm>
            <a:off x="265575" y="113050"/>
            <a:ext cx="4112100" cy="400200"/>
          </a:xfrm>
          <a:prstGeom prst="rect">
            <a:avLst/>
          </a:prstGeom>
          <a:noFill/>
          <a:ln cap="flat" cmpd="sng" w="38100">
            <a:solidFill>
              <a:srgbClr val="DD7E6B"/>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b="1" lang="en">
                <a:solidFill>
                  <a:srgbClr val="DD7E6B"/>
                </a:solidFill>
              </a:rPr>
              <a:t>TREE-LEVEL</a:t>
            </a:r>
            <a:endParaRPr b="1">
              <a:solidFill>
                <a:srgbClr val="DD7E6B"/>
              </a:solidFill>
            </a:endParaRPr>
          </a:p>
        </p:txBody>
      </p:sp>
      <p:sp>
        <p:nvSpPr>
          <p:cNvPr id="928" name="Google Shape;928;p47"/>
          <p:cNvSpPr txBox="1"/>
          <p:nvPr/>
        </p:nvSpPr>
        <p:spPr>
          <a:xfrm>
            <a:off x="265575" y="2485575"/>
            <a:ext cx="4112100" cy="400200"/>
          </a:xfrm>
          <a:prstGeom prst="rect">
            <a:avLst/>
          </a:prstGeom>
          <a:noFill/>
          <a:ln cap="flat" cmpd="sng" w="38100">
            <a:solidFill>
              <a:srgbClr val="76A5AF"/>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b="1" lang="en">
                <a:solidFill>
                  <a:srgbClr val="76A5AF"/>
                </a:solidFill>
              </a:rPr>
              <a:t>WITH RADIATIVE CORRECTION</a:t>
            </a:r>
            <a:endParaRPr b="1">
              <a:solidFill>
                <a:srgbClr val="76A5AF"/>
              </a:solidFill>
            </a:endParaRPr>
          </a:p>
        </p:txBody>
      </p:sp>
      <p:pic>
        <p:nvPicPr>
          <p:cNvPr id="929" name="Google Shape;929;p47"/>
          <p:cNvPicPr preferRelativeResize="0"/>
          <p:nvPr/>
        </p:nvPicPr>
        <p:blipFill>
          <a:blip r:embed="rId3">
            <a:alphaModFix/>
          </a:blip>
          <a:stretch>
            <a:fillRect/>
          </a:stretch>
        </p:blipFill>
        <p:spPr>
          <a:xfrm>
            <a:off x="1637825" y="662475"/>
            <a:ext cx="1367600" cy="1673875"/>
          </a:xfrm>
          <a:prstGeom prst="rect">
            <a:avLst/>
          </a:prstGeom>
          <a:noFill/>
          <a:ln cap="flat" cmpd="sng" w="38100">
            <a:solidFill>
              <a:srgbClr val="DD7E6B"/>
            </a:solidFill>
            <a:prstDash val="solid"/>
            <a:round/>
            <a:headEnd len="sm" w="sm" type="none"/>
            <a:tailEnd len="sm" w="sm" type="none"/>
          </a:ln>
        </p:spPr>
      </p:pic>
      <p:pic>
        <p:nvPicPr>
          <p:cNvPr id="930" name="Google Shape;930;p47"/>
          <p:cNvPicPr preferRelativeResize="0"/>
          <p:nvPr/>
        </p:nvPicPr>
        <p:blipFill rotWithShape="1">
          <a:blip r:embed="rId4">
            <a:alphaModFix/>
          </a:blip>
          <a:srcRect b="0" l="6986" r="57292" t="4834"/>
          <a:stretch/>
        </p:blipFill>
        <p:spPr>
          <a:xfrm>
            <a:off x="1024851" y="3035000"/>
            <a:ext cx="1480398" cy="1933726"/>
          </a:xfrm>
          <a:prstGeom prst="rect">
            <a:avLst/>
          </a:prstGeom>
          <a:noFill/>
          <a:ln cap="flat" cmpd="sng" w="38100">
            <a:solidFill>
              <a:srgbClr val="45818E"/>
            </a:solidFill>
            <a:prstDash val="solid"/>
            <a:round/>
            <a:headEnd len="sm" w="sm" type="none"/>
            <a:tailEnd len="sm" w="sm" type="none"/>
          </a:ln>
        </p:spPr>
      </p:pic>
      <p:pic>
        <p:nvPicPr>
          <p:cNvPr id="931" name="Google Shape;931;p47"/>
          <p:cNvPicPr preferRelativeResize="0"/>
          <p:nvPr/>
        </p:nvPicPr>
        <p:blipFill rotWithShape="1">
          <a:blip r:embed="rId4">
            <a:alphaModFix/>
          </a:blip>
          <a:srcRect b="0" l="58040" r="5750" t="12280"/>
          <a:stretch/>
        </p:blipFill>
        <p:spPr>
          <a:xfrm>
            <a:off x="2907842" y="3035000"/>
            <a:ext cx="1421121" cy="1933726"/>
          </a:xfrm>
          <a:prstGeom prst="rect">
            <a:avLst/>
          </a:prstGeom>
          <a:noFill/>
          <a:ln cap="flat" cmpd="sng" w="38100">
            <a:solidFill>
              <a:srgbClr val="45818E"/>
            </a:solidFill>
            <a:prstDash val="solid"/>
            <a:round/>
            <a:headEnd len="sm" w="sm" type="none"/>
            <a:tailEnd len="sm" w="sm" type="none"/>
          </a:ln>
        </p:spPr>
      </p:pic>
      <p:sp>
        <p:nvSpPr>
          <p:cNvPr id="932" name="Google Shape;932;p47"/>
          <p:cNvSpPr txBox="1"/>
          <p:nvPr>
            <p:ph type="title"/>
          </p:nvPr>
        </p:nvSpPr>
        <p:spPr>
          <a:xfrm>
            <a:off x="4668375" y="105875"/>
            <a:ext cx="4386000" cy="1063500"/>
          </a:xfrm>
          <a:prstGeom prst="rect">
            <a:avLst/>
          </a:prstGeom>
          <a:noFill/>
          <a:ln cap="flat" cmpd="sng" w="28575">
            <a:solidFill>
              <a:srgbClr val="CCCCCC"/>
            </a:solidFill>
            <a:prstDash val="solid"/>
            <a:round/>
            <a:headEnd len="sm" w="sm" type="none"/>
            <a:tailEnd len="sm" w="sm" type="none"/>
          </a:ln>
        </p:spPr>
        <p:txBody>
          <a:bodyPr anchorCtr="0" anchor="b" bIns="182875" lIns="0" spcFirstLastPara="1" rIns="0" wrap="square" tIns="182875">
            <a:noAutofit/>
          </a:bodyPr>
          <a:lstStyle/>
          <a:p>
            <a:pPr indent="0" lvl="0" marL="0" rtl="0" algn="ctr">
              <a:spcBef>
                <a:spcPts val="0"/>
              </a:spcBef>
              <a:spcAft>
                <a:spcPts val="0"/>
              </a:spcAft>
              <a:buSzPts val="891"/>
              <a:buNone/>
            </a:pPr>
            <a:r>
              <a:rPr lang="en" sz="1828">
                <a:solidFill>
                  <a:srgbClr val="EFEFEF"/>
                </a:solidFill>
                <a:latin typeface="EB Garamond"/>
                <a:ea typeface="EB Garamond"/>
                <a:cs typeface="EB Garamond"/>
                <a:sym typeface="EB Garamond"/>
              </a:rPr>
              <a:t>𝜎</a:t>
            </a:r>
            <a:r>
              <a:rPr baseline="-25000" lang="en" sz="1828">
                <a:solidFill>
                  <a:srgbClr val="EFEFEF"/>
                </a:solidFill>
                <a:latin typeface="EB Garamond"/>
                <a:ea typeface="EB Garamond"/>
                <a:cs typeface="EB Garamond"/>
                <a:sym typeface="EB Garamond"/>
              </a:rPr>
              <a:t>radiative corrections</a:t>
            </a:r>
            <a:r>
              <a:rPr lang="en" sz="1828">
                <a:solidFill>
                  <a:srgbClr val="EFEFEF"/>
                </a:solidFill>
                <a:latin typeface="EB Garamond"/>
                <a:ea typeface="EB Garamond"/>
                <a:cs typeface="EB Garamond"/>
                <a:sym typeface="EB Garamond"/>
              </a:rPr>
              <a:t> </a:t>
            </a:r>
            <a:r>
              <a:rPr lang="en" sz="1828">
                <a:solidFill>
                  <a:srgbClr val="EFEFEF"/>
                </a:solidFill>
                <a:latin typeface="EB Garamond"/>
                <a:ea typeface="EB Garamond"/>
                <a:cs typeface="EB Garamond"/>
                <a:sym typeface="EB Garamond"/>
              </a:rPr>
              <a:t>(</a:t>
            </a:r>
            <a:r>
              <a:rPr lang="en" sz="2278">
                <a:solidFill>
                  <a:srgbClr val="EFEFEF"/>
                </a:solidFill>
                <a:latin typeface="EB Garamond"/>
                <a:ea typeface="EB Garamond"/>
                <a:cs typeface="EB Garamond"/>
                <a:sym typeface="EB Garamond"/>
              </a:rPr>
              <a:t>𝜈</a:t>
            </a:r>
            <a:r>
              <a:rPr baseline="-25000" lang="en" sz="2848">
                <a:solidFill>
                  <a:srgbClr val="EFEFEF"/>
                </a:solidFill>
                <a:latin typeface="EB Garamond"/>
                <a:ea typeface="EB Garamond"/>
                <a:cs typeface="EB Garamond"/>
                <a:sym typeface="EB Garamond"/>
              </a:rPr>
              <a:t>𝜏</a:t>
            </a:r>
            <a:r>
              <a:rPr lang="en" sz="1828">
                <a:solidFill>
                  <a:srgbClr val="EFEFEF"/>
                </a:solidFill>
                <a:latin typeface="EB Garamond"/>
                <a:ea typeface="EB Garamond"/>
                <a:cs typeface="EB Garamond"/>
                <a:sym typeface="EB Garamond"/>
              </a:rPr>
              <a:t> &gt; </a:t>
            </a:r>
            <a:r>
              <a:rPr lang="en" sz="2278">
                <a:solidFill>
                  <a:srgbClr val="EFEFEF"/>
                </a:solidFill>
                <a:latin typeface="EB Garamond"/>
                <a:ea typeface="EB Garamond"/>
                <a:cs typeface="EB Garamond"/>
                <a:sym typeface="EB Garamond"/>
              </a:rPr>
              <a:t>𝜈</a:t>
            </a:r>
            <a:r>
              <a:rPr baseline="-25000" lang="en" sz="2848">
                <a:solidFill>
                  <a:srgbClr val="EFEFEF"/>
                </a:solidFill>
                <a:latin typeface="EB Garamond"/>
                <a:ea typeface="EB Garamond"/>
                <a:cs typeface="EB Garamond"/>
                <a:sym typeface="EB Garamond"/>
              </a:rPr>
              <a:t>𝜇</a:t>
            </a:r>
            <a:r>
              <a:rPr lang="en" sz="1828">
                <a:solidFill>
                  <a:srgbClr val="EFEFEF"/>
                </a:solidFill>
                <a:latin typeface="EB Garamond"/>
                <a:ea typeface="EB Garamond"/>
                <a:cs typeface="EB Garamond"/>
                <a:sym typeface="EB Garamond"/>
              </a:rPr>
              <a:t>&gt; </a:t>
            </a:r>
            <a:r>
              <a:rPr lang="en" sz="2278">
                <a:solidFill>
                  <a:srgbClr val="EFEFEF"/>
                </a:solidFill>
                <a:latin typeface="EB Garamond"/>
                <a:ea typeface="EB Garamond"/>
                <a:cs typeface="EB Garamond"/>
                <a:sym typeface="EB Garamond"/>
              </a:rPr>
              <a:t>𝜈</a:t>
            </a:r>
            <a:r>
              <a:rPr baseline="-25000" lang="en" sz="2848">
                <a:solidFill>
                  <a:srgbClr val="EFEFEF"/>
                </a:solidFill>
                <a:latin typeface="EB Garamond"/>
                <a:ea typeface="EB Garamond"/>
                <a:cs typeface="EB Garamond"/>
                <a:sym typeface="EB Garamond"/>
              </a:rPr>
              <a:t>e</a:t>
            </a:r>
            <a:r>
              <a:rPr lang="en" sz="1828">
                <a:solidFill>
                  <a:srgbClr val="EFEFEF"/>
                </a:solidFill>
                <a:latin typeface="EB Garamond"/>
                <a:ea typeface="EB Garamond"/>
                <a:cs typeface="EB Garamond"/>
                <a:sym typeface="EB Garamond"/>
              </a:rPr>
              <a:t>) &gt;</a:t>
            </a:r>
            <a:endParaRPr sz="1828">
              <a:solidFill>
                <a:srgbClr val="EFEFEF"/>
              </a:solidFill>
              <a:latin typeface="EB Garamond"/>
              <a:ea typeface="EB Garamond"/>
              <a:cs typeface="EB Garamond"/>
              <a:sym typeface="EB Garamond"/>
            </a:endParaRPr>
          </a:p>
          <a:p>
            <a:pPr indent="0" lvl="0" marL="0" rtl="0" algn="ctr">
              <a:spcBef>
                <a:spcPts val="1000"/>
              </a:spcBef>
              <a:spcAft>
                <a:spcPts val="1000"/>
              </a:spcAft>
              <a:buSzPts val="891"/>
              <a:buNone/>
            </a:pPr>
            <a:r>
              <a:rPr lang="en" sz="1828">
                <a:solidFill>
                  <a:srgbClr val="EFEFEF"/>
                </a:solidFill>
                <a:latin typeface="EB Garamond"/>
                <a:ea typeface="EB Garamond"/>
                <a:cs typeface="EB Garamond"/>
                <a:sym typeface="EB Garamond"/>
              </a:rPr>
              <a:t> </a:t>
            </a:r>
            <a:r>
              <a:rPr lang="en" sz="1828">
                <a:solidFill>
                  <a:srgbClr val="EFEFEF"/>
                </a:solidFill>
                <a:latin typeface="EB Garamond"/>
                <a:ea typeface="EB Garamond"/>
                <a:cs typeface="EB Garamond"/>
                <a:sym typeface="EB Garamond"/>
              </a:rPr>
              <a:t>𝜎</a:t>
            </a:r>
            <a:r>
              <a:rPr baseline="-25000" lang="en" sz="1828">
                <a:solidFill>
                  <a:srgbClr val="EFEFEF"/>
                </a:solidFill>
                <a:latin typeface="EB Garamond"/>
                <a:ea typeface="EB Garamond"/>
                <a:cs typeface="EB Garamond"/>
                <a:sym typeface="EB Garamond"/>
              </a:rPr>
              <a:t>tree-level </a:t>
            </a:r>
            <a:r>
              <a:rPr lang="en" sz="1828">
                <a:solidFill>
                  <a:srgbClr val="EFEFEF"/>
                </a:solidFill>
                <a:latin typeface="EB Garamond"/>
                <a:ea typeface="EB Garamond"/>
                <a:cs typeface="EB Garamond"/>
                <a:sym typeface="EB Garamond"/>
              </a:rPr>
              <a:t>(</a:t>
            </a:r>
            <a:r>
              <a:rPr lang="en" sz="2278">
                <a:solidFill>
                  <a:srgbClr val="EFEFEF"/>
                </a:solidFill>
                <a:latin typeface="EB Garamond"/>
                <a:ea typeface="EB Garamond"/>
                <a:cs typeface="EB Garamond"/>
                <a:sym typeface="EB Garamond"/>
              </a:rPr>
              <a:t>𝜈</a:t>
            </a:r>
            <a:r>
              <a:rPr baseline="-25000" lang="en" sz="2848">
                <a:solidFill>
                  <a:srgbClr val="EFEFEF"/>
                </a:solidFill>
                <a:latin typeface="EB Garamond"/>
                <a:ea typeface="EB Garamond"/>
                <a:cs typeface="EB Garamond"/>
                <a:sym typeface="EB Garamond"/>
              </a:rPr>
              <a:t>𝜏</a:t>
            </a:r>
            <a:r>
              <a:rPr lang="en" sz="1828">
                <a:solidFill>
                  <a:srgbClr val="EFEFEF"/>
                </a:solidFill>
                <a:latin typeface="EB Garamond"/>
                <a:ea typeface="EB Garamond"/>
                <a:cs typeface="EB Garamond"/>
                <a:sym typeface="EB Garamond"/>
              </a:rPr>
              <a:t> = </a:t>
            </a:r>
            <a:r>
              <a:rPr lang="en" sz="2278">
                <a:solidFill>
                  <a:srgbClr val="EFEFEF"/>
                </a:solidFill>
                <a:latin typeface="EB Garamond"/>
                <a:ea typeface="EB Garamond"/>
                <a:cs typeface="EB Garamond"/>
                <a:sym typeface="EB Garamond"/>
              </a:rPr>
              <a:t>𝜈</a:t>
            </a:r>
            <a:r>
              <a:rPr baseline="-25000" lang="en" sz="2848">
                <a:solidFill>
                  <a:srgbClr val="EFEFEF"/>
                </a:solidFill>
                <a:latin typeface="EB Garamond"/>
                <a:ea typeface="EB Garamond"/>
                <a:cs typeface="EB Garamond"/>
                <a:sym typeface="EB Garamond"/>
              </a:rPr>
              <a:t>𝜇</a:t>
            </a:r>
            <a:r>
              <a:rPr lang="en" sz="1828">
                <a:solidFill>
                  <a:srgbClr val="EFEFEF"/>
                </a:solidFill>
                <a:latin typeface="EB Garamond"/>
                <a:ea typeface="EB Garamond"/>
                <a:cs typeface="EB Garamond"/>
                <a:sym typeface="EB Garamond"/>
              </a:rPr>
              <a:t>= </a:t>
            </a:r>
            <a:r>
              <a:rPr lang="en" sz="2278">
                <a:solidFill>
                  <a:srgbClr val="EFEFEF"/>
                </a:solidFill>
                <a:latin typeface="EB Garamond"/>
                <a:ea typeface="EB Garamond"/>
                <a:cs typeface="EB Garamond"/>
                <a:sym typeface="EB Garamond"/>
              </a:rPr>
              <a:t>𝜈</a:t>
            </a:r>
            <a:r>
              <a:rPr baseline="-25000" lang="en" sz="2848">
                <a:solidFill>
                  <a:srgbClr val="EFEFEF"/>
                </a:solidFill>
                <a:latin typeface="EB Garamond"/>
                <a:ea typeface="EB Garamond"/>
                <a:cs typeface="EB Garamond"/>
                <a:sym typeface="EB Garamond"/>
              </a:rPr>
              <a:t>e</a:t>
            </a:r>
            <a:r>
              <a:rPr lang="en" sz="1828">
                <a:solidFill>
                  <a:srgbClr val="EFEFEF"/>
                </a:solidFill>
                <a:latin typeface="EB Garamond"/>
                <a:ea typeface="EB Garamond"/>
                <a:cs typeface="EB Garamond"/>
                <a:sym typeface="EB Garamond"/>
              </a:rPr>
              <a:t> )</a:t>
            </a:r>
            <a:endParaRPr baseline="-25000" sz="2648">
              <a:solidFill>
                <a:schemeClr val="lt1"/>
              </a:solidFill>
            </a:endParaRPr>
          </a:p>
        </p:txBody>
      </p:sp>
      <p:sp>
        <p:nvSpPr>
          <p:cNvPr id="933" name="Google Shape;933;p4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934" name="Google Shape;934;p47"/>
          <p:cNvSpPr txBox="1"/>
          <p:nvPr/>
        </p:nvSpPr>
        <p:spPr>
          <a:xfrm rot="-5400000">
            <a:off x="-445875" y="3724813"/>
            <a:ext cx="1977000" cy="554100"/>
          </a:xfrm>
          <a:prstGeom prst="rect">
            <a:avLst/>
          </a:prstGeom>
          <a:noFill/>
          <a:ln cap="flat" cmpd="sng" w="38100">
            <a:solidFill>
              <a:srgbClr val="45818E"/>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lang="en" sz="1200">
                <a:solidFill>
                  <a:srgbClr val="45818E"/>
                </a:solidFill>
              </a:rPr>
              <a:t>arXiv:2011.05960 : </a:t>
            </a:r>
            <a:endParaRPr sz="1200">
              <a:solidFill>
                <a:srgbClr val="45818E"/>
              </a:solidFill>
            </a:endParaRPr>
          </a:p>
          <a:p>
            <a:pPr indent="0" lvl="0" marL="0" rtl="0" algn="ctr">
              <a:spcBef>
                <a:spcPts val="0"/>
              </a:spcBef>
              <a:spcAft>
                <a:spcPts val="0"/>
              </a:spcAft>
              <a:buNone/>
            </a:pPr>
            <a:r>
              <a:rPr lang="en" sz="1200">
                <a:solidFill>
                  <a:srgbClr val="45818E"/>
                </a:solidFill>
              </a:rPr>
              <a:t>Tomalak et al </a:t>
            </a:r>
            <a:endParaRPr sz="1100">
              <a:solidFill>
                <a:srgbClr val="45818E"/>
              </a:solidFill>
            </a:endParaRPr>
          </a:p>
        </p:txBody>
      </p:sp>
      <p:grpSp>
        <p:nvGrpSpPr>
          <p:cNvPr id="935" name="Google Shape;935;p47"/>
          <p:cNvGrpSpPr/>
          <p:nvPr/>
        </p:nvGrpSpPr>
        <p:grpSpPr>
          <a:xfrm>
            <a:off x="4636743" y="1248330"/>
            <a:ext cx="4449258" cy="3742055"/>
            <a:chOff x="4731475" y="2430800"/>
            <a:chExt cx="4323026" cy="2562700"/>
          </a:xfrm>
        </p:grpSpPr>
        <p:pic>
          <p:nvPicPr>
            <p:cNvPr id="936" name="Google Shape;936;p47"/>
            <p:cNvPicPr preferRelativeResize="0"/>
            <p:nvPr/>
          </p:nvPicPr>
          <p:blipFill rotWithShape="1">
            <a:blip r:embed="rId5">
              <a:alphaModFix/>
            </a:blip>
            <a:srcRect b="39686" l="47495" r="11149" t="10537"/>
            <a:stretch/>
          </p:blipFill>
          <p:spPr>
            <a:xfrm>
              <a:off x="6965366" y="2719050"/>
              <a:ext cx="1811833" cy="1420499"/>
            </a:xfrm>
            <a:prstGeom prst="rect">
              <a:avLst/>
            </a:prstGeom>
            <a:noFill/>
            <a:ln cap="flat" cmpd="sng" w="28575">
              <a:solidFill>
                <a:schemeClr val="dk1"/>
              </a:solidFill>
              <a:prstDash val="solid"/>
              <a:round/>
              <a:headEnd len="sm" w="sm" type="none"/>
              <a:tailEnd len="sm" w="sm" type="none"/>
            </a:ln>
          </p:spPr>
        </p:pic>
        <p:grpSp>
          <p:nvGrpSpPr>
            <p:cNvPr id="937" name="Google Shape;937;p47"/>
            <p:cNvGrpSpPr/>
            <p:nvPr/>
          </p:nvGrpSpPr>
          <p:grpSpPr>
            <a:xfrm>
              <a:off x="4731475" y="2430800"/>
              <a:ext cx="4323026" cy="2562700"/>
              <a:chOff x="4731475" y="2430800"/>
              <a:chExt cx="4323026" cy="2562700"/>
            </a:xfrm>
          </p:grpSpPr>
          <p:sp>
            <p:nvSpPr>
              <p:cNvPr id="938" name="Google Shape;938;p47"/>
              <p:cNvSpPr/>
              <p:nvPr/>
            </p:nvSpPr>
            <p:spPr>
              <a:xfrm>
                <a:off x="6965375" y="2719050"/>
                <a:ext cx="1811700" cy="1420500"/>
              </a:xfrm>
              <a:prstGeom prst="rect">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939" name="Google Shape;939;p47"/>
              <p:cNvPicPr preferRelativeResize="0"/>
              <p:nvPr/>
            </p:nvPicPr>
            <p:blipFill rotWithShape="1">
              <a:blip r:embed="rId6">
                <a:alphaModFix/>
              </a:blip>
              <a:srcRect b="0" l="2744" r="6370" t="0"/>
              <a:stretch/>
            </p:blipFill>
            <p:spPr>
              <a:xfrm>
                <a:off x="4731475" y="2430800"/>
                <a:ext cx="4323026" cy="2562700"/>
              </a:xfrm>
              <a:prstGeom prst="rect">
                <a:avLst/>
              </a:prstGeom>
              <a:noFill/>
              <a:ln>
                <a:noFill/>
              </a:ln>
            </p:spPr>
          </p:pic>
        </p:grpSp>
      </p:grpSp>
      <p:pic>
        <p:nvPicPr>
          <p:cNvPr id="940" name="Google Shape;940;p47"/>
          <p:cNvPicPr preferRelativeResize="0"/>
          <p:nvPr/>
        </p:nvPicPr>
        <p:blipFill rotWithShape="1">
          <a:blip r:embed="rId7">
            <a:alphaModFix/>
          </a:blip>
          <a:srcRect b="0" l="2695" r="0" t="0"/>
          <a:stretch/>
        </p:blipFill>
        <p:spPr>
          <a:xfrm>
            <a:off x="6558925" y="1560175"/>
            <a:ext cx="2334900" cy="1870500"/>
          </a:xfrm>
          <a:prstGeom prst="rect">
            <a:avLst/>
          </a:prstGeom>
          <a:noFill/>
          <a:ln cap="flat" cmpd="sng" w="9525">
            <a:solidFill>
              <a:schemeClr val="lt1"/>
            </a:solidFill>
            <a:prstDash val="solid"/>
            <a:round/>
            <a:headEnd len="sm" w="sm" type="none"/>
            <a:tailEnd len="sm" w="sm" type="none"/>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4" name="Shape 944"/>
        <p:cNvGrpSpPr/>
        <p:nvPr/>
      </p:nvGrpSpPr>
      <p:grpSpPr>
        <a:xfrm>
          <a:off x="0" y="0"/>
          <a:ext cx="0" cy="0"/>
          <a:chOff x="0" y="0"/>
          <a:chExt cx="0" cy="0"/>
        </a:xfrm>
      </p:grpSpPr>
      <p:pic>
        <p:nvPicPr>
          <p:cNvPr id="945" name="Google Shape;945;p48"/>
          <p:cNvPicPr preferRelativeResize="0"/>
          <p:nvPr/>
        </p:nvPicPr>
        <p:blipFill rotWithShape="1">
          <a:blip r:embed="rId3">
            <a:alphaModFix/>
          </a:blip>
          <a:srcRect b="91946" l="4963" r="69227" t="0"/>
          <a:stretch/>
        </p:blipFill>
        <p:spPr>
          <a:xfrm>
            <a:off x="5135475" y="823825"/>
            <a:ext cx="2473774" cy="681675"/>
          </a:xfrm>
          <a:prstGeom prst="rect">
            <a:avLst/>
          </a:prstGeom>
          <a:noFill/>
          <a:ln cap="flat" cmpd="sng" w="28575">
            <a:solidFill>
              <a:schemeClr val="lt2"/>
            </a:solidFill>
            <a:prstDash val="solid"/>
            <a:round/>
            <a:headEnd len="sm" w="sm" type="none"/>
            <a:tailEnd len="sm" w="sm" type="none"/>
          </a:ln>
        </p:spPr>
      </p:pic>
      <p:pic>
        <p:nvPicPr>
          <p:cNvPr id="946" name="Google Shape;946;p48"/>
          <p:cNvPicPr preferRelativeResize="0"/>
          <p:nvPr/>
        </p:nvPicPr>
        <p:blipFill rotWithShape="1">
          <a:blip r:embed="rId3">
            <a:alphaModFix/>
          </a:blip>
          <a:srcRect b="0" l="0" r="66842" t="7252"/>
          <a:stretch/>
        </p:blipFill>
        <p:spPr>
          <a:xfrm>
            <a:off x="156118" y="149446"/>
            <a:ext cx="2368066" cy="4834262"/>
          </a:xfrm>
          <a:prstGeom prst="rect">
            <a:avLst/>
          </a:prstGeom>
          <a:noFill/>
          <a:ln>
            <a:noFill/>
          </a:ln>
        </p:spPr>
      </p:pic>
      <p:pic>
        <p:nvPicPr>
          <p:cNvPr id="947" name="Google Shape;947;p48"/>
          <p:cNvPicPr preferRelativeResize="0"/>
          <p:nvPr/>
        </p:nvPicPr>
        <p:blipFill rotWithShape="1">
          <a:blip r:embed="rId3">
            <a:alphaModFix/>
          </a:blip>
          <a:srcRect b="0" l="64360" r="0" t="7252"/>
          <a:stretch/>
        </p:blipFill>
        <p:spPr>
          <a:xfrm>
            <a:off x="2524183" y="149446"/>
            <a:ext cx="2545300" cy="4834262"/>
          </a:xfrm>
          <a:prstGeom prst="rect">
            <a:avLst/>
          </a:prstGeom>
          <a:noFill/>
          <a:ln>
            <a:noFill/>
          </a:ln>
        </p:spPr>
      </p:pic>
      <p:sp>
        <p:nvSpPr>
          <p:cNvPr id="948" name="Google Shape;948;p48"/>
          <p:cNvSpPr/>
          <p:nvPr/>
        </p:nvSpPr>
        <p:spPr>
          <a:xfrm>
            <a:off x="156118" y="137124"/>
            <a:ext cx="15300" cy="126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9" name="Google Shape;949;p48"/>
          <p:cNvSpPr/>
          <p:nvPr/>
        </p:nvSpPr>
        <p:spPr>
          <a:xfrm>
            <a:off x="159967" y="161683"/>
            <a:ext cx="4909500" cy="4834200"/>
          </a:xfrm>
          <a:prstGeom prst="rect">
            <a:avLst/>
          </a:prstGeom>
          <a:noFill/>
          <a:ln cap="flat" cmpd="sng" w="2857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950" name="Google Shape;950;p48"/>
          <p:cNvCxnSpPr/>
          <p:nvPr/>
        </p:nvCxnSpPr>
        <p:spPr>
          <a:xfrm>
            <a:off x="2524183" y="155620"/>
            <a:ext cx="0" cy="4840200"/>
          </a:xfrm>
          <a:prstGeom prst="straightConnector1">
            <a:avLst/>
          </a:prstGeom>
          <a:noFill/>
          <a:ln cap="flat" cmpd="sng" w="19050">
            <a:solidFill>
              <a:schemeClr val="dk1"/>
            </a:solidFill>
            <a:prstDash val="solid"/>
            <a:round/>
            <a:headEnd len="med" w="med" type="none"/>
            <a:tailEnd len="med" w="med" type="none"/>
          </a:ln>
        </p:spPr>
      </p:cxnSp>
      <p:sp>
        <p:nvSpPr>
          <p:cNvPr id="951" name="Google Shape;951;p48"/>
          <p:cNvSpPr txBox="1"/>
          <p:nvPr/>
        </p:nvSpPr>
        <p:spPr>
          <a:xfrm>
            <a:off x="5135475" y="4000250"/>
            <a:ext cx="14664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pic>
        <p:nvPicPr>
          <p:cNvPr id="952" name="Google Shape;952;p48"/>
          <p:cNvPicPr preferRelativeResize="0"/>
          <p:nvPr/>
        </p:nvPicPr>
        <p:blipFill rotWithShape="1">
          <a:blip r:embed="rId3">
            <a:alphaModFix/>
          </a:blip>
          <a:srcRect b="91946" l="55335" r="0" t="0"/>
          <a:stretch/>
        </p:blipFill>
        <p:spPr>
          <a:xfrm>
            <a:off x="5135475" y="155625"/>
            <a:ext cx="3874074" cy="595475"/>
          </a:xfrm>
          <a:prstGeom prst="rect">
            <a:avLst/>
          </a:prstGeom>
          <a:noFill/>
          <a:ln cap="flat" cmpd="sng" w="28575">
            <a:solidFill>
              <a:schemeClr val="lt2"/>
            </a:solidFill>
            <a:prstDash val="solid"/>
            <a:round/>
            <a:headEnd len="sm" w="sm" type="none"/>
            <a:tailEnd len="sm" w="sm" type="none"/>
          </a:ln>
        </p:spPr>
      </p:pic>
      <p:sp>
        <p:nvSpPr>
          <p:cNvPr id="953" name="Google Shape;953;p48"/>
          <p:cNvSpPr txBox="1"/>
          <p:nvPr>
            <p:ph type="title"/>
          </p:nvPr>
        </p:nvSpPr>
        <p:spPr>
          <a:xfrm>
            <a:off x="5135413" y="1630638"/>
            <a:ext cx="3874200" cy="941100"/>
          </a:xfrm>
          <a:prstGeom prst="rect">
            <a:avLst/>
          </a:prstGeom>
          <a:ln cap="flat" cmpd="sng" w="28575">
            <a:solidFill>
              <a:schemeClr val="dk1"/>
            </a:solidFill>
            <a:prstDash val="solid"/>
            <a:round/>
            <a:headEnd len="sm" w="sm" type="none"/>
            <a:tailEnd len="sm" w="sm" type="none"/>
          </a:ln>
        </p:spPr>
        <p:txBody>
          <a:bodyPr anchorCtr="0" anchor="b" bIns="91425" lIns="91425" spcFirstLastPara="1" rIns="91425" wrap="square" tIns="91425">
            <a:noAutofit/>
          </a:bodyPr>
          <a:lstStyle/>
          <a:p>
            <a:pPr indent="0" lvl="0" marL="0" rtl="0" algn="ctr">
              <a:spcBef>
                <a:spcPts val="0"/>
              </a:spcBef>
              <a:spcAft>
                <a:spcPts val="0"/>
              </a:spcAft>
              <a:buSzPts val="990"/>
              <a:buNone/>
            </a:pPr>
            <a:r>
              <a:rPr b="1" lang="en" sz="2720"/>
              <a:t>XENON TARGET</a:t>
            </a:r>
            <a:endParaRPr b="1" sz="2720"/>
          </a:p>
          <a:p>
            <a:pPr indent="0" lvl="0" marL="0" rtl="0" algn="ctr">
              <a:spcBef>
                <a:spcPts val="0"/>
              </a:spcBef>
              <a:spcAft>
                <a:spcPts val="0"/>
              </a:spcAft>
              <a:buSzPts val="990"/>
              <a:buNone/>
            </a:pPr>
            <a:r>
              <a:rPr b="1" lang="en" sz="2120"/>
              <a:t>ERROR ELLIPSES</a:t>
            </a:r>
            <a:endParaRPr b="1" sz="2120"/>
          </a:p>
        </p:txBody>
      </p:sp>
      <p:sp>
        <p:nvSpPr>
          <p:cNvPr id="954" name="Google Shape;954;p48"/>
          <p:cNvSpPr/>
          <p:nvPr/>
        </p:nvSpPr>
        <p:spPr>
          <a:xfrm>
            <a:off x="7675250" y="809025"/>
            <a:ext cx="1345800" cy="696600"/>
          </a:xfrm>
          <a:prstGeom prst="rect">
            <a:avLst/>
          </a:prstGeom>
          <a:solidFill>
            <a:schemeClr val="dk1"/>
          </a:solidFill>
          <a:ln cap="flat" cmpd="sng" w="2857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lang="en" sz="1200">
                <a:solidFill>
                  <a:srgbClr val="434343"/>
                </a:solidFill>
              </a:rPr>
              <a:t>flux prior:2.5%</a:t>
            </a:r>
            <a:endParaRPr b="1" sz="1200">
              <a:solidFill>
                <a:srgbClr val="434343"/>
              </a:solidFill>
            </a:endParaRPr>
          </a:p>
          <a:p>
            <a:pPr indent="0" lvl="0" marL="0" rtl="0" algn="ctr">
              <a:lnSpc>
                <a:spcPct val="115000"/>
              </a:lnSpc>
              <a:spcBef>
                <a:spcPts val="0"/>
              </a:spcBef>
              <a:spcAft>
                <a:spcPts val="0"/>
              </a:spcAft>
              <a:buNone/>
            </a:pPr>
            <a:r>
              <a:rPr b="1" lang="en" sz="1200">
                <a:solidFill>
                  <a:srgbClr val="434343"/>
                </a:solidFill>
              </a:rPr>
              <a:t>Exp:100 ton-y</a:t>
            </a:r>
            <a:r>
              <a:rPr b="1" lang="en" sz="1300">
                <a:solidFill>
                  <a:srgbClr val="434343"/>
                </a:solidFill>
              </a:rPr>
              <a:t>r</a:t>
            </a:r>
            <a:endParaRPr b="1" sz="1300">
              <a:solidFill>
                <a:srgbClr val="434343"/>
              </a:solidFill>
            </a:endParaRPr>
          </a:p>
        </p:txBody>
      </p:sp>
      <p:pic>
        <p:nvPicPr>
          <p:cNvPr id="955" name="Google Shape;955;p48"/>
          <p:cNvPicPr preferRelativeResize="0"/>
          <p:nvPr/>
        </p:nvPicPr>
        <p:blipFill rotWithShape="1">
          <a:blip r:embed="rId4">
            <a:alphaModFix/>
          </a:blip>
          <a:srcRect b="3372" l="2913" r="2192" t="0"/>
          <a:stretch/>
        </p:blipFill>
        <p:spPr>
          <a:xfrm>
            <a:off x="5135475" y="2704025"/>
            <a:ext cx="3874075" cy="1255325"/>
          </a:xfrm>
          <a:prstGeom prst="rect">
            <a:avLst/>
          </a:prstGeom>
          <a:noFill/>
          <a:ln cap="flat" cmpd="sng" w="28575">
            <a:solidFill>
              <a:schemeClr val="lt2"/>
            </a:solidFill>
            <a:prstDash val="solid"/>
            <a:round/>
            <a:headEnd len="sm" w="sm" type="none"/>
            <a:tailEnd len="sm" w="sm" type="none"/>
          </a:ln>
        </p:spPr>
      </p:pic>
      <p:pic>
        <p:nvPicPr>
          <p:cNvPr id="956" name="Google Shape;956;p48"/>
          <p:cNvPicPr preferRelativeResize="0"/>
          <p:nvPr/>
        </p:nvPicPr>
        <p:blipFill rotWithShape="1">
          <a:blip r:embed="rId5">
            <a:alphaModFix/>
          </a:blip>
          <a:srcRect b="0" l="7921" r="6072" t="6050"/>
          <a:stretch/>
        </p:blipFill>
        <p:spPr>
          <a:xfrm>
            <a:off x="5135475" y="4085900"/>
            <a:ext cx="2024700" cy="897800"/>
          </a:xfrm>
          <a:prstGeom prst="rect">
            <a:avLst/>
          </a:prstGeom>
          <a:noFill/>
          <a:ln cap="flat" cmpd="sng" w="28575">
            <a:solidFill>
              <a:schemeClr val="lt2"/>
            </a:solidFill>
            <a:prstDash val="solid"/>
            <a:round/>
            <a:headEnd len="sm" w="sm" type="none"/>
            <a:tailEnd len="sm" w="sm" type="none"/>
          </a:ln>
        </p:spPr>
      </p:pic>
      <p:pic>
        <p:nvPicPr>
          <p:cNvPr id="957" name="Google Shape;957;p48"/>
          <p:cNvPicPr preferRelativeResize="0"/>
          <p:nvPr/>
        </p:nvPicPr>
        <p:blipFill>
          <a:blip r:embed="rId6">
            <a:alphaModFix/>
          </a:blip>
          <a:stretch>
            <a:fillRect/>
          </a:stretch>
        </p:blipFill>
        <p:spPr>
          <a:xfrm>
            <a:off x="7226175" y="4091650"/>
            <a:ext cx="1783375" cy="393600"/>
          </a:xfrm>
          <a:prstGeom prst="rect">
            <a:avLst/>
          </a:prstGeom>
          <a:noFill/>
          <a:ln cap="flat" cmpd="sng" w="28575">
            <a:solidFill>
              <a:schemeClr val="lt2"/>
            </a:solidFill>
            <a:prstDash val="solid"/>
            <a:round/>
            <a:headEnd len="sm" w="sm" type="none"/>
            <a:tailEnd len="sm" w="sm" type="none"/>
          </a:ln>
        </p:spPr>
      </p:pic>
      <p:sp>
        <p:nvSpPr>
          <p:cNvPr id="958" name="Google Shape;958;p48"/>
          <p:cNvSpPr/>
          <p:nvPr/>
        </p:nvSpPr>
        <p:spPr>
          <a:xfrm>
            <a:off x="7226175" y="4540525"/>
            <a:ext cx="1783500" cy="443100"/>
          </a:xfrm>
          <a:prstGeom prst="rect">
            <a:avLst/>
          </a:prstGeom>
          <a:solidFill>
            <a:schemeClr val="dk1"/>
          </a:solidFill>
          <a:ln cap="flat" cmpd="sng" w="2857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lt1"/>
                </a:solidFill>
              </a:rPr>
              <a:t>sin</a:t>
            </a:r>
            <a:r>
              <a:rPr baseline="30000" lang="en">
                <a:solidFill>
                  <a:schemeClr val="lt1"/>
                </a:solidFill>
              </a:rPr>
              <a:t>2</a:t>
            </a:r>
            <a:r>
              <a:rPr lang="en">
                <a:solidFill>
                  <a:schemeClr val="lt1"/>
                </a:solidFill>
              </a:rPr>
              <a:t> </a:t>
            </a:r>
            <a:r>
              <a:rPr lang="en" sz="1600">
                <a:solidFill>
                  <a:schemeClr val="lt1"/>
                </a:solidFill>
              </a:rPr>
              <a:t>𝜃</a:t>
            </a:r>
            <a:r>
              <a:rPr baseline="-25000" lang="en" sz="1600">
                <a:solidFill>
                  <a:schemeClr val="lt1"/>
                </a:solidFill>
              </a:rPr>
              <a:t>w</a:t>
            </a:r>
            <a:r>
              <a:rPr lang="en">
                <a:solidFill>
                  <a:schemeClr val="lt1"/>
                </a:solidFill>
              </a:rPr>
              <a:t> = 0.2385</a:t>
            </a:r>
            <a:endParaRPr>
              <a:solidFill>
                <a:schemeClr val="lt1"/>
              </a:solidFill>
            </a:endParaRPr>
          </a:p>
        </p:txBody>
      </p:sp>
      <p:sp>
        <p:nvSpPr>
          <p:cNvPr id="959" name="Google Shape;959;p4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3" name="Shape 963"/>
        <p:cNvGrpSpPr/>
        <p:nvPr/>
      </p:nvGrpSpPr>
      <p:grpSpPr>
        <a:xfrm>
          <a:off x="0" y="0"/>
          <a:ext cx="0" cy="0"/>
          <a:chOff x="0" y="0"/>
          <a:chExt cx="0" cy="0"/>
        </a:xfrm>
      </p:grpSpPr>
      <p:sp>
        <p:nvSpPr>
          <p:cNvPr id="964" name="Google Shape;964;p4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965" name="Google Shape;965;p49"/>
          <p:cNvSpPr txBox="1"/>
          <p:nvPr/>
        </p:nvSpPr>
        <p:spPr>
          <a:xfrm>
            <a:off x="97375" y="48150"/>
            <a:ext cx="8923800" cy="1105500"/>
          </a:xfrm>
          <a:prstGeom prst="rect">
            <a:avLst/>
          </a:prstGeom>
          <a:noFill/>
          <a:ln cap="flat" cmpd="sng" w="28575">
            <a:solidFill>
              <a:schemeClr val="dk1"/>
            </a:solidFill>
            <a:prstDash val="solid"/>
            <a:round/>
            <a:headEnd len="sm" w="sm" type="none"/>
            <a:tailEnd len="sm" w="sm" type="none"/>
          </a:ln>
        </p:spPr>
        <p:txBody>
          <a:bodyPr anchorCtr="0" anchor="t" bIns="91425" lIns="91425" spcFirstLastPara="1" rIns="91425" wrap="square" tIns="91425">
            <a:spAutoFit/>
          </a:bodyPr>
          <a:lstStyle/>
          <a:p>
            <a:pPr indent="0" lvl="0" marL="0" rtl="0" algn="ctr">
              <a:lnSpc>
                <a:spcPct val="139926"/>
              </a:lnSpc>
              <a:spcBef>
                <a:spcPts val="0"/>
              </a:spcBef>
              <a:spcAft>
                <a:spcPts val="0"/>
              </a:spcAft>
              <a:buNone/>
            </a:pPr>
            <a:r>
              <a:rPr lang="en" sz="3150">
                <a:solidFill>
                  <a:schemeClr val="dk1"/>
                </a:solidFill>
                <a:latin typeface="Roboto"/>
                <a:ea typeface="Roboto"/>
                <a:cs typeface="Roboto"/>
                <a:sym typeface="Roboto"/>
              </a:rPr>
              <a:t>TIME IS AN ILLUSION. LUNCHTIME DOUBLY SO!</a:t>
            </a:r>
            <a:endParaRPr sz="3150">
              <a:solidFill>
                <a:schemeClr val="dk1"/>
              </a:solidFill>
              <a:latin typeface="Roboto"/>
              <a:ea typeface="Roboto"/>
              <a:cs typeface="Roboto"/>
              <a:sym typeface="Roboto"/>
            </a:endParaRPr>
          </a:p>
          <a:p>
            <a:pPr indent="0" lvl="0" marL="0" rtl="0" algn="r">
              <a:lnSpc>
                <a:spcPct val="50000"/>
              </a:lnSpc>
              <a:spcBef>
                <a:spcPts val="0"/>
              </a:spcBef>
              <a:spcAft>
                <a:spcPts val="0"/>
              </a:spcAft>
              <a:buNone/>
            </a:pPr>
            <a:r>
              <a:rPr lang="en" sz="2150">
                <a:solidFill>
                  <a:schemeClr val="dk1"/>
                </a:solidFill>
                <a:latin typeface="Roboto"/>
                <a:ea typeface="Roboto"/>
                <a:cs typeface="Roboto"/>
                <a:sym typeface="Roboto"/>
              </a:rPr>
              <a:t>-DOUGLAS ADAMS</a:t>
            </a:r>
            <a:r>
              <a:rPr lang="en" sz="3150">
                <a:solidFill>
                  <a:schemeClr val="dk1"/>
                </a:solidFill>
                <a:latin typeface="Roboto"/>
                <a:ea typeface="Roboto"/>
                <a:cs typeface="Roboto"/>
                <a:sym typeface="Roboto"/>
              </a:rPr>
              <a:t> </a:t>
            </a:r>
            <a:endParaRPr sz="3150">
              <a:solidFill>
                <a:schemeClr val="dk1"/>
              </a:solidFill>
              <a:latin typeface="Roboto"/>
              <a:ea typeface="Roboto"/>
              <a:cs typeface="Roboto"/>
              <a:sym typeface="Roboto"/>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9" name="Shape 969"/>
        <p:cNvGrpSpPr/>
        <p:nvPr/>
      </p:nvGrpSpPr>
      <p:grpSpPr>
        <a:xfrm>
          <a:off x="0" y="0"/>
          <a:ext cx="0" cy="0"/>
          <a:chOff x="0" y="0"/>
          <a:chExt cx="0" cy="0"/>
        </a:xfrm>
      </p:grpSpPr>
      <p:sp>
        <p:nvSpPr>
          <p:cNvPr id="970" name="Google Shape;970;p5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971" name="Google Shape;971;p50"/>
          <p:cNvSpPr txBox="1"/>
          <p:nvPr/>
        </p:nvSpPr>
        <p:spPr>
          <a:xfrm>
            <a:off x="97375" y="1294550"/>
            <a:ext cx="5616300" cy="3612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lt2"/>
                </a:solidFill>
              </a:rPr>
              <a:t>CONCLUSIONS:</a:t>
            </a:r>
            <a:endParaRPr sz="1800">
              <a:solidFill>
                <a:schemeClr val="lt2"/>
              </a:solidFill>
            </a:endParaRPr>
          </a:p>
          <a:p>
            <a:pPr indent="0" lvl="0" marL="0" rtl="0" algn="l">
              <a:spcBef>
                <a:spcPts val="0"/>
              </a:spcBef>
              <a:spcAft>
                <a:spcPts val="0"/>
              </a:spcAft>
              <a:buNone/>
            </a:pPr>
            <a:r>
              <a:t/>
            </a:r>
            <a:endParaRPr sz="1800">
              <a:solidFill>
                <a:schemeClr val="lt2"/>
              </a:solidFill>
            </a:endParaRPr>
          </a:p>
          <a:p>
            <a:pPr indent="-342900" lvl="0" marL="457200" rtl="0" algn="l">
              <a:spcBef>
                <a:spcPts val="0"/>
              </a:spcBef>
              <a:spcAft>
                <a:spcPts val="0"/>
              </a:spcAft>
              <a:buClr>
                <a:schemeClr val="lt2"/>
              </a:buClr>
              <a:buSzPts val="1800"/>
              <a:buChar char="-"/>
            </a:pPr>
            <a:r>
              <a:rPr lang="en" sz="1800">
                <a:solidFill>
                  <a:schemeClr val="lt2"/>
                </a:solidFill>
              </a:rPr>
              <a:t>Despite small statistics, recent measurements of solar </a:t>
            </a:r>
            <a:r>
              <a:rPr lang="en" sz="2000">
                <a:solidFill>
                  <a:srgbClr val="ADADAD"/>
                </a:solidFill>
              </a:rPr>
              <a:t>𝝂</a:t>
            </a:r>
            <a:r>
              <a:rPr lang="en" sz="1800">
                <a:solidFill>
                  <a:schemeClr val="lt2"/>
                </a:solidFill>
              </a:rPr>
              <a:t>s at DM detectors can</a:t>
            </a:r>
            <a:r>
              <a:rPr lang="en" sz="1800">
                <a:solidFill>
                  <a:schemeClr val="lt2"/>
                </a:solidFill>
              </a:rPr>
              <a:t> constrain new physics </a:t>
            </a:r>
            <a:endParaRPr sz="1800">
              <a:solidFill>
                <a:schemeClr val="lt2"/>
              </a:solidFill>
            </a:endParaRPr>
          </a:p>
          <a:p>
            <a:pPr indent="0" lvl="0" marL="0" rtl="0" algn="l">
              <a:spcBef>
                <a:spcPts val="0"/>
              </a:spcBef>
              <a:spcAft>
                <a:spcPts val="0"/>
              </a:spcAft>
              <a:buNone/>
            </a:pPr>
            <a:r>
              <a:t/>
            </a:r>
            <a:endParaRPr sz="1800">
              <a:solidFill>
                <a:schemeClr val="lt2"/>
              </a:solidFill>
            </a:endParaRPr>
          </a:p>
        </p:txBody>
      </p:sp>
      <p:sp>
        <p:nvSpPr>
          <p:cNvPr id="972" name="Google Shape;972;p50"/>
          <p:cNvSpPr txBox="1"/>
          <p:nvPr/>
        </p:nvSpPr>
        <p:spPr>
          <a:xfrm>
            <a:off x="97375" y="48150"/>
            <a:ext cx="8923800" cy="1105500"/>
          </a:xfrm>
          <a:prstGeom prst="rect">
            <a:avLst/>
          </a:prstGeom>
          <a:noFill/>
          <a:ln cap="flat" cmpd="sng" w="28575">
            <a:solidFill>
              <a:schemeClr val="dk1"/>
            </a:solidFill>
            <a:prstDash val="solid"/>
            <a:round/>
            <a:headEnd len="sm" w="sm" type="none"/>
            <a:tailEnd len="sm" w="sm" type="none"/>
          </a:ln>
        </p:spPr>
        <p:txBody>
          <a:bodyPr anchorCtr="0" anchor="t" bIns="91425" lIns="91425" spcFirstLastPara="1" rIns="91425" wrap="square" tIns="91425">
            <a:spAutoFit/>
          </a:bodyPr>
          <a:lstStyle/>
          <a:p>
            <a:pPr indent="0" lvl="0" marL="0" rtl="0" algn="ctr">
              <a:lnSpc>
                <a:spcPct val="139926"/>
              </a:lnSpc>
              <a:spcBef>
                <a:spcPts val="0"/>
              </a:spcBef>
              <a:spcAft>
                <a:spcPts val="0"/>
              </a:spcAft>
              <a:buNone/>
            </a:pPr>
            <a:r>
              <a:rPr lang="en" sz="3150">
                <a:solidFill>
                  <a:schemeClr val="dk1"/>
                </a:solidFill>
                <a:latin typeface="Roboto"/>
                <a:ea typeface="Roboto"/>
                <a:cs typeface="Roboto"/>
                <a:sym typeface="Roboto"/>
              </a:rPr>
              <a:t>TIME IS AN ILLUSION. LUNCHTIME DOUBLY SO!</a:t>
            </a:r>
            <a:endParaRPr sz="3150">
              <a:solidFill>
                <a:schemeClr val="dk1"/>
              </a:solidFill>
              <a:latin typeface="Roboto"/>
              <a:ea typeface="Roboto"/>
              <a:cs typeface="Roboto"/>
              <a:sym typeface="Roboto"/>
            </a:endParaRPr>
          </a:p>
          <a:p>
            <a:pPr indent="0" lvl="0" marL="0" rtl="0" algn="r">
              <a:lnSpc>
                <a:spcPct val="50000"/>
              </a:lnSpc>
              <a:spcBef>
                <a:spcPts val="0"/>
              </a:spcBef>
              <a:spcAft>
                <a:spcPts val="0"/>
              </a:spcAft>
              <a:buNone/>
            </a:pPr>
            <a:r>
              <a:rPr lang="en" sz="2150">
                <a:solidFill>
                  <a:schemeClr val="dk1"/>
                </a:solidFill>
                <a:latin typeface="Roboto"/>
                <a:ea typeface="Roboto"/>
                <a:cs typeface="Roboto"/>
                <a:sym typeface="Roboto"/>
              </a:rPr>
              <a:t>-DOUGLAS ADAMS</a:t>
            </a:r>
            <a:r>
              <a:rPr lang="en" sz="3150">
                <a:solidFill>
                  <a:schemeClr val="dk1"/>
                </a:solidFill>
                <a:latin typeface="Roboto"/>
                <a:ea typeface="Roboto"/>
                <a:cs typeface="Roboto"/>
                <a:sym typeface="Roboto"/>
              </a:rPr>
              <a:t> </a:t>
            </a:r>
            <a:endParaRPr sz="3150">
              <a:solidFill>
                <a:schemeClr val="dk1"/>
              </a:solidFill>
              <a:latin typeface="Roboto"/>
              <a:ea typeface="Roboto"/>
              <a:cs typeface="Roboto"/>
              <a:sym typeface="Roboto"/>
            </a:endParaRPr>
          </a:p>
        </p:txBody>
      </p:sp>
      <p:grpSp>
        <p:nvGrpSpPr>
          <p:cNvPr id="973" name="Google Shape;973;p50"/>
          <p:cNvGrpSpPr/>
          <p:nvPr/>
        </p:nvGrpSpPr>
        <p:grpSpPr>
          <a:xfrm>
            <a:off x="6210521" y="1557973"/>
            <a:ext cx="1980814" cy="1980814"/>
            <a:chOff x="3656844" y="1131139"/>
            <a:chExt cx="1854000" cy="1854000"/>
          </a:xfrm>
        </p:grpSpPr>
        <p:sp>
          <p:nvSpPr>
            <p:cNvPr id="974" name="Google Shape;974;p50"/>
            <p:cNvSpPr/>
            <p:nvPr/>
          </p:nvSpPr>
          <p:spPr>
            <a:xfrm>
              <a:off x="3656844" y="1131139"/>
              <a:ext cx="1854000" cy="1854000"/>
            </a:xfrm>
            <a:prstGeom prst="ellipse">
              <a:avLst/>
            </a:prstGeom>
            <a:solidFill>
              <a:srgbClr val="42575B"/>
            </a:solidFill>
            <a:ln cap="flat" cmpd="sng" w="28575">
              <a:solidFill>
                <a:srgbClr val="D4E0D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5" name="Google Shape;975;p50"/>
            <p:cNvSpPr txBox="1"/>
            <p:nvPr/>
          </p:nvSpPr>
          <p:spPr>
            <a:xfrm>
              <a:off x="3938537" y="1797442"/>
              <a:ext cx="1290600" cy="521400"/>
            </a:xfrm>
            <a:prstGeom prst="rect">
              <a:avLst/>
            </a:prstGeom>
            <a:solidFill>
              <a:srgbClr val="42575B"/>
            </a:solid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 sz="1100">
                  <a:solidFill>
                    <a:srgbClr val="FFFFFF"/>
                  </a:solidFill>
                  <a:latin typeface="Roboto"/>
                  <a:ea typeface="Roboto"/>
                  <a:cs typeface="Roboto"/>
                  <a:sym typeface="Roboto"/>
                </a:rPr>
                <a:t>CURRENT DM DETECTORS</a:t>
              </a:r>
              <a:endParaRPr sz="1100">
                <a:solidFill>
                  <a:srgbClr val="FFFFFF"/>
                </a:solidFill>
                <a:latin typeface="Roboto"/>
                <a:ea typeface="Roboto"/>
                <a:cs typeface="Roboto"/>
                <a:sym typeface="Roboto"/>
              </a:endParaRPr>
            </a:p>
            <a:p>
              <a:pPr indent="0" lvl="0" marL="0" rtl="0" algn="l">
                <a:lnSpc>
                  <a:spcPct val="115000"/>
                </a:lnSpc>
                <a:spcBef>
                  <a:spcPts val="0"/>
                </a:spcBef>
                <a:spcAft>
                  <a:spcPts val="0"/>
                </a:spcAft>
                <a:buNone/>
              </a:pPr>
              <a:r>
                <a:rPr lang="en" sz="1100">
                  <a:solidFill>
                    <a:srgbClr val="FFFFFF"/>
                  </a:solidFill>
                  <a:latin typeface="Roboto"/>
                  <a:ea typeface="Roboto"/>
                  <a:cs typeface="Roboto"/>
                  <a:sym typeface="Roboto"/>
                </a:rPr>
                <a:t>PANDA_X</a:t>
              </a:r>
              <a:endParaRPr sz="1100">
                <a:solidFill>
                  <a:srgbClr val="FFFFFF"/>
                </a:solidFill>
                <a:latin typeface="Roboto"/>
                <a:ea typeface="Roboto"/>
                <a:cs typeface="Roboto"/>
                <a:sym typeface="Roboto"/>
              </a:endParaRPr>
            </a:p>
            <a:p>
              <a:pPr indent="0" lvl="0" marL="0" rtl="0" algn="l">
                <a:lnSpc>
                  <a:spcPct val="115000"/>
                </a:lnSpc>
                <a:spcBef>
                  <a:spcPts val="0"/>
                </a:spcBef>
                <a:spcAft>
                  <a:spcPts val="0"/>
                </a:spcAft>
                <a:buNone/>
              </a:pPr>
              <a:r>
                <a:rPr lang="en" sz="1100">
                  <a:solidFill>
                    <a:srgbClr val="FFFFFF"/>
                  </a:solidFill>
                  <a:latin typeface="Roboto"/>
                  <a:ea typeface="Roboto"/>
                  <a:cs typeface="Roboto"/>
                  <a:sym typeface="Roboto"/>
                </a:rPr>
                <a:t>XENON-nT</a:t>
              </a:r>
              <a:endParaRPr sz="1100">
                <a:solidFill>
                  <a:srgbClr val="FFFFFF"/>
                </a:solidFill>
                <a:latin typeface="Roboto"/>
                <a:ea typeface="Roboto"/>
                <a:cs typeface="Roboto"/>
                <a:sym typeface="Roboto"/>
              </a:endParaRPr>
            </a:p>
          </p:txBody>
        </p:sp>
      </p:gr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9" name="Shape 979"/>
        <p:cNvGrpSpPr/>
        <p:nvPr/>
      </p:nvGrpSpPr>
      <p:grpSpPr>
        <a:xfrm>
          <a:off x="0" y="0"/>
          <a:ext cx="0" cy="0"/>
          <a:chOff x="0" y="0"/>
          <a:chExt cx="0" cy="0"/>
        </a:xfrm>
      </p:grpSpPr>
      <p:sp>
        <p:nvSpPr>
          <p:cNvPr id="980" name="Google Shape;980;p5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981" name="Google Shape;981;p51"/>
          <p:cNvSpPr txBox="1"/>
          <p:nvPr/>
        </p:nvSpPr>
        <p:spPr>
          <a:xfrm>
            <a:off x="97375" y="1294550"/>
            <a:ext cx="5616300" cy="3612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lt2"/>
                </a:solidFill>
              </a:rPr>
              <a:t>CONCLUSIONS:</a:t>
            </a:r>
            <a:endParaRPr sz="1800">
              <a:solidFill>
                <a:schemeClr val="lt2"/>
              </a:solidFill>
            </a:endParaRPr>
          </a:p>
          <a:p>
            <a:pPr indent="0" lvl="0" marL="0" rtl="0" algn="l">
              <a:spcBef>
                <a:spcPts val="0"/>
              </a:spcBef>
              <a:spcAft>
                <a:spcPts val="0"/>
              </a:spcAft>
              <a:buNone/>
            </a:pPr>
            <a:r>
              <a:t/>
            </a:r>
            <a:endParaRPr sz="1800">
              <a:solidFill>
                <a:schemeClr val="lt2"/>
              </a:solidFill>
            </a:endParaRPr>
          </a:p>
          <a:p>
            <a:pPr indent="-342900" lvl="0" marL="457200" rtl="0" algn="l">
              <a:spcBef>
                <a:spcPts val="0"/>
              </a:spcBef>
              <a:spcAft>
                <a:spcPts val="0"/>
              </a:spcAft>
              <a:buClr>
                <a:schemeClr val="lt2"/>
              </a:buClr>
              <a:buSzPts val="1800"/>
              <a:buChar char="-"/>
            </a:pPr>
            <a:r>
              <a:rPr lang="en" sz="1800">
                <a:solidFill>
                  <a:schemeClr val="lt2"/>
                </a:solidFill>
              </a:rPr>
              <a:t>Despite small statistics, recent measurements of solar </a:t>
            </a:r>
            <a:r>
              <a:rPr lang="en" sz="2000">
                <a:solidFill>
                  <a:srgbClr val="ADADAD"/>
                </a:solidFill>
              </a:rPr>
              <a:t>𝝂</a:t>
            </a:r>
            <a:r>
              <a:rPr lang="en" sz="1800">
                <a:solidFill>
                  <a:schemeClr val="lt2"/>
                </a:solidFill>
              </a:rPr>
              <a:t>s at DM detectors can constrain new physics </a:t>
            </a:r>
            <a:endParaRPr sz="1800">
              <a:solidFill>
                <a:schemeClr val="lt2"/>
              </a:solidFill>
            </a:endParaRPr>
          </a:p>
          <a:p>
            <a:pPr indent="-342900" lvl="0" marL="457200" rtl="0" algn="l">
              <a:spcBef>
                <a:spcPts val="0"/>
              </a:spcBef>
              <a:spcAft>
                <a:spcPts val="0"/>
              </a:spcAft>
              <a:buClr>
                <a:schemeClr val="lt2"/>
              </a:buClr>
              <a:buSzPts val="1800"/>
              <a:buChar char="-"/>
            </a:pPr>
            <a:r>
              <a:rPr lang="en" sz="1800">
                <a:solidFill>
                  <a:schemeClr val="lt2"/>
                </a:solidFill>
              </a:rPr>
              <a:t>Directionality can differentiate between SM and BSM scenarios for </a:t>
            </a:r>
            <a:r>
              <a:rPr lang="en" sz="2000">
                <a:solidFill>
                  <a:srgbClr val="ADADAD"/>
                </a:solidFill>
              </a:rPr>
              <a:t>𝝂</a:t>
            </a:r>
            <a:endParaRPr sz="1800">
              <a:solidFill>
                <a:schemeClr val="lt2"/>
              </a:solidFill>
            </a:endParaRPr>
          </a:p>
          <a:p>
            <a:pPr indent="0" lvl="0" marL="0" rtl="0" algn="l">
              <a:spcBef>
                <a:spcPts val="0"/>
              </a:spcBef>
              <a:spcAft>
                <a:spcPts val="0"/>
              </a:spcAft>
              <a:buNone/>
            </a:pPr>
            <a:r>
              <a:t/>
            </a:r>
            <a:endParaRPr sz="1800">
              <a:solidFill>
                <a:schemeClr val="lt2"/>
              </a:solidFill>
            </a:endParaRPr>
          </a:p>
        </p:txBody>
      </p:sp>
      <p:sp>
        <p:nvSpPr>
          <p:cNvPr id="982" name="Google Shape;982;p51"/>
          <p:cNvSpPr txBox="1"/>
          <p:nvPr/>
        </p:nvSpPr>
        <p:spPr>
          <a:xfrm>
            <a:off x="97375" y="48150"/>
            <a:ext cx="8923800" cy="1105500"/>
          </a:xfrm>
          <a:prstGeom prst="rect">
            <a:avLst/>
          </a:prstGeom>
          <a:noFill/>
          <a:ln cap="flat" cmpd="sng" w="28575">
            <a:solidFill>
              <a:schemeClr val="dk1"/>
            </a:solidFill>
            <a:prstDash val="solid"/>
            <a:round/>
            <a:headEnd len="sm" w="sm" type="none"/>
            <a:tailEnd len="sm" w="sm" type="none"/>
          </a:ln>
        </p:spPr>
        <p:txBody>
          <a:bodyPr anchorCtr="0" anchor="t" bIns="91425" lIns="91425" spcFirstLastPara="1" rIns="91425" wrap="square" tIns="91425">
            <a:spAutoFit/>
          </a:bodyPr>
          <a:lstStyle/>
          <a:p>
            <a:pPr indent="0" lvl="0" marL="0" rtl="0" algn="ctr">
              <a:lnSpc>
                <a:spcPct val="139926"/>
              </a:lnSpc>
              <a:spcBef>
                <a:spcPts val="0"/>
              </a:spcBef>
              <a:spcAft>
                <a:spcPts val="0"/>
              </a:spcAft>
              <a:buNone/>
            </a:pPr>
            <a:r>
              <a:rPr lang="en" sz="3150">
                <a:solidFill>
                  <a:schemeClr val="dk1"/>
                </a:solidFill>
                <a:latin typeface="Roboto"/>
                <a:ea typeface="Roboto"/>
                <a:cs typeface="Roboto"/>
                <a:sym typeface="Roboto"/>
              </a:rPr>
              <a:t>TIME IS AN ILLUSION. LUNCHTIME DOUBLY SO!</a:t>
            </a:r>
            <a:endParaRPr sz="3150">
              <a:solidFill>
                <a:schemeClr val="dk1"/>
              </a:solidFill>
              <a:latin typeface="Roboto"/>
              <a:ea typeface="Roboto"/>
              <a:cs typeface="Roboto"/>
              <a:sym typeface="Roboto"/>
            </a:endParaRPr>
          </a:p>
          <a:p>
            <a:pPr indent="0" lvl="0" marL="0" rtl="0" algn="r">
              <a:lnSpc>
                <a:spcPct val="50000"/>
              </a:lnSpc>
              <a:spcBef>
                <a:spcPts val="0"/>
              </a:spcBef>
              <a:spcAft>
                <a:spcPts val="0"/>
              </a:spcAft>
              <a:buNone/>
            </a:pPr>
            <a:r>
              <a:rPr lang="en" sz="2150">
                <a:solidFill>
                  <a:schemeClr val="dk1"/>
                </a:solidFill>
                <a:latin typeface="Roboto"/>
                <a:ea typeface="Roboto"/>
                <a:cs typeface="Roboto"/>
                <a:sym typeface="Roboto"/>
              </a:rPr>
              <a:t>-DOUGLAS ADAMS</a:t>
            </a:r>
            <a:r>
              <a:rPr lang="en" sz="3150">
                <a:solidFill>
                  <a:schemeClr val="dk1"/>
                </a:solidFill>
                <a:latin typeface="Roboto"/>
                <a:ea typeface="Roboto"/>
                <a:cs typeface="Roboto"/>
                <a:sym typeface="Roboto"/>
              </a:rPr>
              <a:t> </a:t>
            </a:r>
            <a:endParaRPr sz="3150">
              <a:solidFill>
                <a:schemeClr val="dk1"/>
              </a:solidFill>
              <a:latin typeface="Roboto"/>
              <a:ea typeface="Roboto"/>
              <a:cs typeface="Roboto"/>
              <a:sym typeface="Roboto"/>
            </a:endParaRPr>
          </a:p>
        </p:txBody>
      </p:sp>
      <p:grpSp>
        <p:nvGrpSpPr>
          <p:cNvPr id="983" name="Google Shape;983;p51"/>
          <p:cNvGrpSpPr/>
          <p:nvPr/>
        </p:nvGrpSpPr>
        <p:grpSpPr>
          <a:xfrm>
            <a:off x="6901184" y="2655471"/>
            <a:ext cx="1980814" cy="1980814"/>
            <a:chOff x="4303290" y="2158374"/>
            <a:chExt cx="1854000" cy="1854000"/>
          </a:xfrm>
        </p:grpSpPr>
        <p:sp>
          <p:nvSpPr>
            <p:cNvPr id="984" name="Google Shape;984;p51"/>
            <p:cNvSpPr/>
            <p:nvPr/>
          </p:nvSpPr>
          <p:spPr>
            <a:xfrm>
              <a:off x="4303290" y="2158374"/>
              <a:ext cx="1854000" cy="1854000"/>
            </a:xfrm>
            <a:prstGeom prst="ellipse">
              <a:avLst/>
            </a:prstGeom>
            <a:solidFill>
              <a:srgbClr val="3E4D4E"/>
            </a:solidFill>
            <a:ln cap="flat" cmpd="sng" w="28575">
              <a:solidFill>
                <a:srgbClr val="D4E0D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5" name="Google Shape;985;p51"/>
            <p:cNvSpPr txBox="1"/>
            <p:nvPr/>
          </p:nvSpPr>
          <p:spPr>
            <a:xfrm>
              <a:off x="4840703" y="2932716"/>
              <a:ext cx="1194300" cy="521400"/>
            </a:xfrm>
            <a:prstGeom prst="rect">
              <a:avLst/>
            </a:prstGeom>
            <a:solidFill>
              <a:srgbClr val="3E4D4E"/>
            </a:solid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 sz="1000">
                  <a:solidFill>
                    <a:srgbClr val="FFFFFF"/>
                  </a:solidFill>
                  <a:latin typeface="Roboto"/>
                  <a:ea typeface="Roboto"/>
                  <a:cs typeface="Roboto"/>
                  <a:sym typeface="Roboto"/>
                </a:rPr>
                <a:t>DIRECTIONAL DETECTORS</a:t>
              </a:r>
              <a:endParaRPr sz="1000">
                <a:solidFill>
                  <a:srgbClr val="FFFFFF"/>
                </a:solidFill>
                <a:latin typeface="Roboto"/>
                <a:ea typeface="Roboto"/>
                <a:cs typeface="Roboto"/>
                <a:sym typeface="Roboto"/>
              </a:endParaRPr>
            </a:p>
          </p:txBody>
        </p:sp>
      </p:grpSp>
      <p:grpSp>
        <p:nvGrpSpPr>
          <p:cNvPr id="986" name="Google Shape;986;p51"/>
          <p:cNvGrpSpPr/>
          <p:nvPr/>
        </p:nvGrpSpPr>
        <p:grpSpPr>
          <a:xfrm>
            <a:off x="6210521" y="1557973"/>
            <a:ext cx="1980814" cy="1980814"/>
            <a:chOff x="3656844" y="1131139"/>
            <a:chExt cx="1854000" cy="1854000"/>
          </a:xfrm>
        </p:grpSpPr>
        <p:sp>
          <p:nvSpPr>
            <p:cNvPr id="987" name="Google Shape;987;p51"/>
            <p:cNvSpPr/>
            <p:nvPr/>
          </p:nvSpPr>
          <p:spPr>
            <a:xfrm>
              <a:off x="3656844" y="1131139"/>
              <a:ext cx="1854000" cy="1854000"/>
            </a:xfrm>
            <a:prstGeom prst="ellipse">
              <a:avLst/>
            </a:prstGeom>
            <a:solidFill>
              <a:srgbClr val="42575B"/>
            </a:solidFill>
            <a:ln cap="flat" cmpd="sng" w="28575">
              <a:solidFill>
                <a:srgbClr val="D4E0D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8" name="Google Shape;988;p51"/>
            <p:cNvSpPr txBox="1"/>
            <p:nvPr/>
          </p:nvSpPr>
          <p:spPr>
            <a:xfrm>
              <a:off x="3938537" y="1797442"/>
              <a:ext cx="1290600" cy="521400"/>
            </a:xfrm>
            <a:prstGeom prst="rect">
              <a:avLst/>
            </a:prstGeom>
            <a:solidFill>
              <a:srgbClr val="42575B"/>
            </a:solid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 sz="1100">
                  <a:solidFill>
                    <a:srgbClr val="FFFFFF"/>
                  </a:solidFill>
                  <a:latin typeface="Roboto"/>
                  <a:ea typeface="Roboto"/>
                  <a:cs typeface="Roboto"/>
                  <a:sym typeface="Roboto"/>
                </a:rPr>
                <a:t>CURRENT DM DETECTORS</a:t>
              </a:r>
              <a:endParaRPr sz="1100">
                <a:solidFill>
                  <a:srgbClr val="FFFFFF"/>
                </a:solidFill>
                <a:latin typeface="Roboto"/>
                <a:ea typeface="Roboto"/>
                <a:cs typeface="Roboto"/>
                <a:sym typeface="Roboto"/>
              </a:endParaRPr>
            </a:p>
            <a:p>
              <a:pPr indent="0" lvl="0" marL="0" rtl="0" algn="l">
                <a:lnSpc>
                  <a:spcPct val="115000"/>
                </a:lnSpc>
                <a:spcBef>
                  <a:spcPts val="0"/>
                </a:spcBef>
                <a:spcAft>
                  <a:spcPts val="0"/>
                </a:spcAft>
                <a:buNone/>
              </a:pPr>
              <a:r>
                <a:rPr lang="en" sz="1100">
                  <a:solidFill>
                    <a:srgbClr val="FFFFFF"/>
                  </a:solidFill>
                  <a:latin typeface="Roboto"/>
                  <a:ea typeface="Roboto"/>
                  <a:cs typeface="Roboto"/>
                  <a:sym typeface="Roboto"/>
                </a:rPr>
                <a:t>PANDA_X</a:t>
              </a:r>
              <a:endParaRPr sz="1100">
                <a:solidFill>
                  <a:srgbClr val="FFFFFF"/>
                </a:solidFill>
                <a:latin typeface="Roboto"/>
                <a:ea typeface="Roboto"/>
                <a:cs typeface="Roboto"/>
                <a:sym typeface="Roboto"/>
              </a:endParaRPr>
            </a:p>
            <a:p>
              <a:pPr indent="0" lvl="0" marL="0" rtl="0" algn="l">
                <a:lnSpc>
                  <a:spcPct val="115000"/>
                </a:lnSpc>
                <a:spcBef>
                  <a:spcPts val="0"/>
                </a:spcBef>
                <a:spcAft>
                  <a:spcPts val="0"/>
                </a:spcAft>
                <a:buNone/>
              </a:pPr>
              <a:r>
                <a:rPr lang="en" sz="1100">
                  <a:solidFill>
                    <a:srgbClr val="FFFFFF"/>
                  </a:solidFill>
                  <a:latin typeface="Roboto"/>
                  <a:ea typeface="Roboto"/>
                  <a:cs typeface="Roboto"/>
                  <a:sym typeface="Roboto"/>
                </a:rPr>
                <a:t>XENON-nT</a:t>
              </a:r>
              <a:endParaRPr sz="1100">
                <a:solidFill>
                  <a:srgbClr val="FFFFFF"/>
                </a:solidFill>
                <a:latin typeface="Roboto"/>
                <a:ea typeface="Roboto"/>
                <a:cs typeface="Roboto"/>
                <a:sym typeface="Roboto"/>
              </a:endParaRPr>
            </a:p>
          </p:txBody>
        </p:sp>
      </p:gr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 name="Shape 86"/>
        <p:cNvGrpSpPr/>
        <p:nvPr/>
      </p:nvGrpSpPr>
      <p:grpSpPr>
        <a:xfrm>
          <a:off x="0" y="0"/>
          <a:ext cx="0" cy="0"/>
          <a:chOff x="0" y="0"/>
          <a:chExt cx="0" cy="0"/>
        </a:xfrm>
      </p:grpSpPr>
      <p:pic>
        <p:nvPicPr>
          <p:cNvPr id="87" name="Google Shape;87;p16"/>
          <p:cNvPicPr preferRelativeResize="0"/>
          <p:nvPr/>
        </p:nvPicPr>
        <p:blipFill>
          <a:blip r:embed="rId3">
            <a:alphaModFix/>
          </a:blip>
          <a:stretch>
            <a:fillRect/>
          </a:stretch>
        </p:blipFill>
        <p:spPr>
          <a:xfrm>
            <a:off x="9500" y="708195"/>
            <a:ext cx="5823725" cy="3693642"/>
          </a:xfrm>
          <a:prstGeom prst="rect">
            <a:avLst/>
          </a:prstGeom>
          <a:noFill/>
          <a:ln>
            <a:noFill/>
          </a:ln>
        </p:spPr>
      </p:pic>
      <p:pic>
        <p:nvPicPr>
          <p:cNvPr id="88" name="Google Shape;88;p16"/>
          <p:cNvPicPr preferRelativeResize="0"/>
          <p:nvPr/>
        </p:nvPicPr>
        <p:blipFill rotWithShape="1">
          <a:blip r:embed="rId4">
            <a:alphaModFix/>
          </a:blip>
          <a:srcRect b="0" l="58568" r="0" t="0"/>
          <a:stretch/>
        </p:blipFill>
        <p:spPr>
          <a:xfrm>
            <a:off x="5873025" y="34575"/>
            <a:ext cx="3270976" cy="5121757"/>
          </a:xfrm>
          <a:prstGeom prst="rect">
            <a:avLst/>
          </a:prstGeom>
          <a:noFill/>
          <a:ln>
            <a:noFill/>
          </a:ln>
        </p:spPr>
      </p:pic>
      <p:cxnSp>
        <p:nvCxnSpPr>
          <p:cNvPr id="89" name="Google Shape;89;p16"/>
          <p:cNvCxnSpPr/>
          <p:nvPr/>
        </p:nvCxnSpPr>
        <p:spPr>
          <a:xfrm rot="10800000">
            <a:off x="1795050" y="1741425"/>
            <a:ext cx="4438800" cy="500400"/>
          </a:xfrm>
          <a:prstGeom prst="straightConnector1">
            <a:avLst/>
          </a:prstGeom>
          <a:noFill/>
          <a:ln cap="flat" cmpd="sng" w="28575">
            <a:solidFill>
              <a:srgbClr val="980000"/>
            </a:solidFill>
            <a:prstDash val="solid"/>
            <a:round/>
            <a:headEnd len="med" w="med" type="none"/>
            <a:tailEnd len="med" w="med" type="triangle"/>
          </a:ln>
        </p:spPr>
      </p:cxnSp>
      <p:cxnSp>
        <p:nvCxnSpPr>
          <p:cNvPr id="90" name="Google Shape;90;p16"/>
          <p:cNvCxnSpPr/>
          <p:nvPr/>
        </p:nvCxnSpPr>
        <p:spPr>
          <a:xfrm rot="10800000">
            <a:off x="4708650" y="3287775"/>
            <a:ext cx="1525200" cy="270300"/>
          </a:xfrm>
          <a:prstGeom prst="straightConnector1">
            <a:avLst/>
          </a:prstGeom>
          <a:noFill/>
          <a:ln cap="flat" cmpd="sng" w="28575">
            <a:solidFill>
              <a:srgbClr val="980000"/>
            </a:solidFill>
            <a:prstDash val="solid"/>
            <a:round/>
            <a:headEnd len="med" w="med" type="none"/>
            <a:tailEnd len="med" w="med" type="triangle"/>
          </a:ln>
        </p:spPr>
      </p:cxnSp>
      <p:sp>
        <p:nvSpPr>
          <p:cNvPr id="91" name="Google Shape;91;p16"/>
          <p:cNvSpPr txBox="1"/>
          <p:nvPr/>
        </p:nvSpPr>
        <p:spPr>
          <a:xfrm>
            <a:off x="80675" y="60500"/>
            <a:ext cx="5681400" cy="549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800">
              <a:solidFill>
                <a:schemeClr val="lt2"/>
              </a:solidFill>
            </a:endParaRPr>
          </a:p>
        </p:txBody>
      </p:sp>
      <p:pic>
        <p:nvPicPr>
          <p:cNvPr id="92" name="Google Shape;92;p16"/>
          <p:cNvPicPr preferRelativeResize="0"/>
          <p:nvPr/>
        </p:nvPicPr>
        <p:blipFill rotWithShape="1">
          <a:blip r:embed="rId5">
            <a:alphaModFix/>
          </a:blip>
          <a:srcRect b="0" l="5508" r="0" t="0"/>
          <a:stretch/>
        </p:blipFill>
        <p:spPr>
          <a:xfrm>
            <a:off x="1868450" y="2250"/>
            <a:ext cx="1791750" cy="665500"/>
          </a:xfrm>
          <a:prstGeom prst="rect">
            <a:avLst/>
          </a:prstGeom>
          <a:noFill/>
          <a:ln>
            <a:noFill/>
          </a:ln>
        </p:spPr>
      </p:pic>
      <p:sp>
        <p:nvSpPr>
          <p:cNvPr id="93" name="Google Shape;93;p16"/>
          <p:cNvSpPr txBox="1"/>
          <p:nvPr/>
        </p:nvSpPr>
        <p:spPr>
          <a:xfrm>
            <a:off x="2854325" y="386000"/>
            <a:ext cx="134100" cy="147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chemeClr val="dk1"/>
                </a:solidFill>
              </a:rPr>
              <a:t>e</a:t>
            </a:r>
            <a:endParaRPr sz="900">
              <a:solidFill>
                <a:schemeClr val="dk1"/>
              </a:solidFill>
            </a:endParaRPr>
          </a:p>
        </p:txBody>
      </p:sp>
      <p:pic>
        <p:nvPicPr>
          <p:cNvPr id="94" name="Google Shape;94;p16"/>
          <p:cNvPicPr preferRelativeResize="0"/>
          <p:nvPr/>
        </p:nvPicPr>
        <p:blipFill rotWithShape="1">
          <a:blip r:embed="rId5">
            <a:alphaModFix/>
          </a:blip>
          <a:srcRect b="0" l="5508" r="0" t="0"/>
          <a:stretch/>
        </p:blipFill>
        <p:spPr>
          <a:xfrm>
            <a:off x="1868450" y="4442275"/>
            <a:ext cx="1791750" cy="665500"/>
          </a:xfrm>
          <a:prstGeom prst="rect">
            <a:avLst/>
          </a:prstGeom>
          <a:noFill/>
          <a:ln>
            <a:noFill/>
          </a:ln>
        </p:spPr>
      </p:pic>
      <p:sp>
        <p:nvSpPr>
          <p:cNvPr id="95" name="Google Shape;95;p16"/>
          <p:cNvSpPr txBox="1"/>
          <p:nvPr/>
        </p:nvSpPr>
        <p:spPr>
          <a:xfrm>
            <a:off x="2854325" y="4867325"/>
            <a:ext cx="134100" cy="147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600">
                <a:solidFill>
                  <a:schemeClr val="dk1"/>
                </a:solidFill>
              </a:rPr>
              <a:t>N</a:t>
            </a:r>
            <a:endParaRPr sz="700">
              <a:solidFill>
                <a:schemeClr val="dk1"/>
              </a:solidFill>
            </a:endParaRPr>
          </a:p>
        </p:txBody>
      </p:sp>
      <p:sp>
        <p:nvSpPr>
          <p:cNvPr id="96" name="Google Shape;96;p1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2" name="Shape 992"/>
        <p:cNvGrpSpPr/>
        <p:nvPr/>
      </p:nvGrpSpPr>
      <p:grpSpPr>
        <a:xfrm>
          <a:off x="0" y="0"/>
          <a:ext cx="0" cy="0"/>
          <a:chOff x="0" y="0"/>
          <a:chExt cx="0" cy="0"/>
        </a:xfrm>
      </p:grpSpPr>
      <p:sp>
        <p:nvSpPr>
          <p:cNvPr id="993" name="Google Shape;993;p5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994" name="Google Shape;994;p52"/>
          <p:cNvSpPr txBox="1"/>
          <p:nvPr/>
        </p:nvSpPr>
        <p:spPr>
          <a:xfrm>
            <a:off x="97375" y="1294550"/>
            <a:ext cx="5616300" cy="3612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1"/>
                </a:solidFill>
              </a:rPr>
              <a:t>CONCLUSIONS:</a:t>
            </a:r>
            <a:endParaRPr sz="1800">
              <a:solidFill>
                <a:schemeClr val="dk1"/>
              </a:solidFill>
            </a:endParaRPr>
          </a:p>
          <a:p>
            <a:pPr indent="0" lvl="0" marL="0" rtl="0" algn="l">
              <a:spcBef>
                <a:spcPts val="0"/>
              </a:spcBef>
              <a:spcAft>
                <a:spcPts val="0"/>
              </a:spcAft>
              <a:buNone/>
            </a:pPr>
            <a:r>
              <a:t/>
            </a:r>
            <a:endParaRPr sz="1800">
              <a:solidFill>
                <a:srgbClr val="ADADAD"/>
              </a:solidFill>
            </a:endParaRPr>
          </a:p>
          <a:p>
            <a:pPr indent="-342900" lvl="0" marL="457200" rtl="0" algn="l">
              <a:spcBef>
                <a:spcPts val="0"/>
              </a:spcBef>
              <a:spcAft>
                <a:spcPts val="0"/>
              </a:spcAft>
              <a:buClr>
                <a:srgbClr val="ADADAD"/>
              </a:buClr>
              <a:buSzPts val="1800"/>
              <a:buChar char="-"/>
            </a:pPr>
            <a:r>
              <a:rPr lang="en" sz="1800">
                <a:solidFill>
                  <a:srgbClr val="ADADAD"/>
                </a:solidFill>
              </a:rPr>
              <a:t>Despite small statistics, recent measurements of solar </a:t>
            </a:r>
            <a:r>
              <a:rPr lang="en" sz="2000">
                <a:solidFill>
                  <a:srgbClr val="ADADAD"/>
                </a:solidFill>
              </a:rPr>
              <a:t>𝝂</a:t>
            </a:r>
            <a:r>
              <a:rPr lang="en" sz="1800">
                <a:solidFill>
                  <a:srgbClr val="ADADAD"/>
                </a:solidFill>
              </a:rPr>
              <a:t>s at DM detectors can constrain new physics </a:t>
            </a:r>
            <a:endParaRPr sz="1800">
              <a:solidFill>
                <a:srgbClr val="ADADAD"/>
              </a:solidFill>
            </a:endParaRPr>
          </a:p>
          <a:p>
            <a:pPr indent="-342900" lvl="0" marL="457200" rtl="0" algn="l">
              <a:spcBef>
                <a:spcPts val="0"/>
              </a:spcBef>
              <a:spcAft>
                <a:spcPts val="0"/>
              </a:spcAft>
              <a:buClr>
                <a:srgbClr val="ADADAD"/>
              </a:buClr>
              <a:buSzPts val="1800"/>
              <a:buChar char="-"/>
            </a:pPr>
            <a:r>
              <a:rPr lang="en" sz="1800">
                <a:solidFill>
                  <a:srgbClr val="ADADAD"/>
                </a:solidFill>
              </a:rPr>
              <a:t>Directionality can differentiate between SM and BSM scenarios for </a:t>
            </a:r>
            <a:r>
              <a:rPr lang="en" sz="2000">
                <a:solidFill>
                  <a:srgbClr val="ADADAD"/>
                </a:solidFill>
              </a:rPr>
              <a:t>𝝂</a:t>
            </a:r>
            <a:endParaRPr sz="2000">
              <a:solidFill>
                <a:srgbClr val="ADADAD"/>
              </a:solidFill>
            </a:endParaRPr>
          </a:p>
          <a:p>
            <a:pPr indent="-342900" lvl="0" marL="457200" rtl="0" algn="l">
              <a:spcBef>
                <a:spcPts val="0"/>
              </a:spcBef>
              <a:spcAft>
                <a:spcPts val="0"/>
              </a:spcAft>
              <a:buClr>
                <a:schemeClr val="dk1"/>
              </a:buClr>
              <a:buSzPts val="1800"/>
              <a:buChar char="-"/>
            </a:pPr>
            <a:r>
              <a:rPr lang="en" sz="1800">
                <a:solidFill>
                  <a:srgbClr val="ADADAD"/>
                </a:solidFill>
              </a:rPr>
              <a:t>Future tonne scale detectors could help better inform about precision studies of SM physics</a:t>
            </a:r>
            <a:r>
              <a:rPr lang="en" sz="1800">
                <a:solidFill>
                  <a:schemeClr val="dk1"/>
                </a:solidFill>
              </a:rPr>
              <a:t>.</a:t>
            </a:r>
            <a:endParaRPr sz="1800">
              <a:solidFill>
                <a:schemeClr val="dk1"/>
              </a:solidFill>
            </a:endParaRPr>
          </a:p>
          <a:p>
            <a:pPr indent="0" lvl="0" marL="0" rtl="0" algn="l">
              <a:spcBef>
                <a:spcPts val="0"/>
              </a:spcBef>
              <a:spcAft>
                <a:spcPts val="0"/>
              </a:spcAft>
              <a:buNone/>
            </a:pPr>
            <a:r>
              <a:t/>
            </a:r>
            <a:endParaRPr sz="1800">
              <a:solidFill>
                <a:schemeClr val="dk1"/>
              </a:solidFill>
            </a:endParaRPr>
          </a:p>
          <a:p>
            <a:pPr indent="0" lvl="0" marL="0" rtl="0" algn="l">
              <a:spcBef>
                <a:spcPts val="0"/>
              </a:spcBef>
              <a:spcAft>
                <a:spcPts val="0"/>
              </a:spcAft>
              <a:buNone/>
            </a:pPr>
            <a:r>
              <a:rPr lang="en" sz="1800">
                <a:solidFill>
                  <a:schemeClr val="dk1"/>
                </a:solidFill>
              </a:rPr>
              <a:t>DM detectors provide complementary opportunities to study neutrino physics using solar neutrinos!!</a:t>
            </a:r>
            <a:endParaRPr sz="1800">
              <a:solidFill>
                <a:schemeClr val="dk1"/>
              </a:solidFill>
            </a:endParaRPr>
          </a:p>
        </p:txBody>
      </p:sp>
      <p:sp>
        <p:nvSpPr>
          <p:cNvPr id="995" name="Google Shape;995;p52"/>
          <p:cNvSpPr txBox="1"/>
          <p:nvPr/>
        </p:nvSpPr>
        <p:spPr>
          <a:xfrm>
            <a:off x="97375" y="48150"/>
            <a:ext cx="8923800" cy="1105500"/>
          </a:xfrm>
          <a:prstGeom prst="rect">
            <a:avLst/>
          </a:prstGeom>
          <a:noFill/>
          <a:ln cap="flat" cmpd="sng" w="28575">
            <a:solidFill>
              <a:schemeClr val="dk1"/>
            </a:solidFill>
            <a:prstDash val="solid"/>
            <a:round/>
            <a:headEnd len="sm" w="sm" type="none"/>
            <a:tailEnd len="sm" w="sm" type="none"/>
          </a:ln>
        </p:spPr>
        <p:txBody>
          <a:bodyPr anchorCtr="0" anchor="t" bIns="91425" lIns="91425" spcFirstLastPara="1" rIns="91425" wrap="square" tIns="91425">
            <a:spAutoFit/>
          </a:bodyPr>
          <a:lstStyle/>
          <a:p>
            <a:pPr indent="0" lvl="0" marL="0" rtl="0" algn="ctr">
              <a:lnSpc>
                <a:spcPct val="139926"/>
              </a:lnSpc>
              <a:spcBef>
                <a:spcPts val="0"/>
              </a:spcBef>
              <a:spcAft>
                <a:spcPts val="0"/>
              </a:spcAft>
              <a:buNone/>
            </a:pPr>
            <a:r>
              <a:rPr lang="en" sz="3150">
                <a:solidFill>
                  <a:schemeClr val="dk1"/>
                </a:solidFill>
                <a:latin typeface="Roboto"/>
                <a:ea typeface="Roboto"/>
                <a:cs typeface="Roboto"/>
                <a:sym typeface="Roboto"/>
              </a:rPr>
              <a:t>TIME IS AN ILLUSION. LUNCHTIME DOUBLY SO!</a:t>
            </a:r>
            <a:endParaRPr sz="3150">
              <a:solidFill>
                <a:schemeClr val="dk1"/>
              </a:solidFill>
              <a:latin typeface="Roboto"/>
              <a:ea typeface="Roboto"/>
              <a:cs typeface="Roboto"/>
              <a:sym typeface="Roboto"/>
            </a:endParaRPr>
          </a:p>
          <a:p>
            <a:pPr indent="0" lvl="0" marL="0" rtl="0" algn="r">
              <a:lnSpc>
                <a:spcPct val="50000"/>
              </a:lnSpc>
              <a:spcBef>
                <a:spcPts val="0"/>
              </a:spcBef>
              <a:spcAft>
                <a:spcPts val="0"/>
              </a:spcAft>
              <a:buNone/>
            </a:pPr>
            <a:r>
              <a:rPr lang="en" sz="2150">
                <a:solidFill>
                  <a:schemeClr val="dk1"/>
                </a:solidFill>
                <a:latin typeface="Roboto"/>
                <a:ea typeface="Roboto"/>
                <a:cs typeface="Roboto"/>
                <a:sym typeface="Roboto"/>
              </a:rPr>
              <a:t>-DOUGLAS ADAMS</a:t>
            </a:r>
            <a:r>
              <a:rPr lang="en" sz="3150">
                <a:solidFill>
                  <a:schemeClr val="dk1"/>
                </a:solidFill>
                <a:latin typeface="Roboto"/>
                <a:ea typeface="Roboto"/>
                <a:cs typeface="Roboto"/>
                <a:sym typeface="Roboto"/>
              </a:rPr>
              <a:t> </a:t>
            </a:r>
            <a:endParaRPr sz="3150">
              <a:solidFill>
                <a:schemeClr val="dk1"/>
              </a:solidFill>
              <a:latin typeface="Roboto"/>
              <a:ea typeface="Roboto"/>
              <a:cs typeface="Roboto"/>
              <a:sym typeface="Roboto"/>
            </a:endParaRPr>
          </a:p>
        </p:txBody>
      </p:sp>
      <p:grpSp>
        <p:nvGrpSpPr>
          <p:cNvPr id="996" name="Google Shape;996;p52"/>
          <p:cNvGrpSpPr/>
          <p:nvPr/>
        </p:nvGrpSpPr>
        <p:grpSpPr>
          <a:xfrm>
            <a:off x="6901184" y="2655471"/>
            <a:ext cx="1980814" cy="1980814"/>
            <a:chOff x="4303290" y="2158374"/>
            <a:chExt cx="1854000" cy="1854000"/>
          </a:xfrm>
        </p:grpSpPr>
        <p:sp>
          <p:nvSpPr>
            <p:cNvPr id="997" name="Google Shape;997;p52"/>
            <p:cNvSpPr/>
            <p:nvPr/>
          </p:nvSpPr>
          <p:spPr>
            <a:xfrm>
              <a:off x="4303290" y="2158374"/>
              <a:ext cx="1854000" cy="1854000"/>
            </a:xfrm>
            <a:prstGeom prst="ellipse">
              <a:avLst/>
            </a:prstGeom>
            <a:solidFill>
              <a:srgbClr val="3E4D4E"/>
            </a:solidFill>
            <a:ln cap="flat" cmpd="sng" w="28575">
              <a:solidFill>
                <a:srgbClr val="D4E0D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8" name="Google Shape;998;p52"/>
            <p:cNvSpPr txBox="1"/>
            <p:nvPr/>
          </p:nvSpPr>
          <p:spPr>
            <a:xfrm>
              <a:off x="4840703" y="2932716"/>
              <a:ext cx="1194300" cy="521400"/>
            </a:xfrm>
            <a:prstGeom prst="rect">
              <a:avLst/>
            </a:prstGeom>
            <a:solidFill>
              <a:srgbClr val="3E4D4E"/>
            </a:solid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 sz="1000">
                  <a:solidFill>
                    <a:srgbClr val="FFFFFF"/>
                  </a:solidFill>
                  <a:latin typeface="Roboto"/>
                  <a:ea typeface="Roboto"/>
                  <a:cs typeface="Roboto"/>
                  <a:sym typeface="Roboto"/>
                </a:rPr>
                <a:t>DIRECTIONAL DETECTORS</a:t>
              </a:r>
              <a:endParaRPr sz="1000">
                <a:solidFill>
                  <a:srgbClr val="FFFFFF"/>
                </a:solidFill>
                <a:latin typeface="Roboto"/>
                <a:ea typeface="Roboto"/>
                <a:cs typeface="Roboto"/>
                <a:sym typeface="Roboto"/>
              </a:endParaRPr>
            </a:p>
          </p:txBody>
        </p:sp>
      </p:grpSp>
      <p:grpSp>
        <p:nvGrpSpPr>
          <p:cNvPr id="999" name="Google Shape;999;p52"/>
          <p:cNvGrpSpPr/>
          <p:nvPr/>
        </p:nvGrpSpPr>
        <p:grpSpPr>
          <a:xfrm>
            <a:off x="5494553" y="2655471"/>
            <a:ext cx="1980814" cy="1980814"/>
            <a:chOff x="2986712" y="2158374"/>
            <a:chExt cx="1854000" cy="1854000"/>
          </a:xfrm>
        </p:grpSpPr>
        <p:sp>
          <p:nvSpPr>
            <p:cNvPr id="1000" name="Google Shape;1000;p52"/>
            <p:cNvSpPr/>
            <p:nvPr/>
          </p:nvSpPr>
          <p:spPr>
            <a:xfrm>
              <a:off x="2986712" y="2158374"/>
              <a:ext cx="1854000" cy="1854000"/>
            </a:xfrm>
            <a:prstGeom prst="ellipse">
              <a:avLst/>
            </a:prstGeom>
            <a:solidFill>
              <a:srgbClr val="414141"/>
            </a:solidFill>
            <a:ln cap="flat" cmpd="sng" w="28575">
              <a:solidFill>
                <a:srgbClr val="D4E0D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1" name="Google Shape;1001;p52"/>
            <p:cNvSpPr txBox="1"/>
            <p:nvPr/>
          </p:nvSpPr>
          <p:spPr>
            <a:xfrm>
              <a:off x="3376111" y="2985133"/>
              <a:ext cx="1075200" cy="521400"/>
            </a:xfrm>
            <a:prstGeom prst="rect">
              <a:avLst/>
            </a:prstGeom>
            <a:solidFill>
              <a:srgbClr val="414141"/>
            </a:solid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 sz="1000">
                  <a:solidFill>
                    <a:srgbClr val="FFFFFF"/>
                  </a:solidFill>
                  <a:latin typeface="Roboto"/>
                  <a:ea typeface="Roboto"/>
                  <a:cs typeface="Roboto"/>
                  <a:sym typeface="Roboto"/>
                </a:rPr>
                <a:t>FUTURE MULTI TONNE SCALE DETECTORS</a:t>
              </a:r>
              <a:r>
                <a:rPr lang="en" sz="1100">
                  <a:solidFill>
                    <a:srgbClr val="FFFFFF"/>
                  </a:solidFill>
                  <a:latin typeface="Roboto"/>
                  <a:ea typeface="Roboto"/>
                  <a:cs typeface="Roboto"/>
                  <a:sym typeface="Roboto"/>
                </a:rPr>
                <a:t> </a:t>
              </a:r>
              <a:endParaRPr sz="1100">
                <a:solidFill>
                  <a:srgbClr val="FFFFFF"/>
                </a:solidFill>
                <a:latin typeface="Roboto"/>
                <a:ea typeface="Roboto"/>
                <a:cs typeface="Roboto"/>
                <a:sym typeface="Roboto"/>
              </a:endParaRPr>
            </a:p>
          </p:txBody>
        </p:sp>
      </p:grpSp>
      <p:grpSp>
        <p:nvGrpSpPr>
          <p:cNvPr id="1002" name="Google Shape;1002;p52"/>
          <p:cNvGrpSpPr/>
          <p:nvPr/>
        </p:nvGrpSpPr>
        <p:grpSpPr>
          <a:xfrm>
            <a:off x="6210521" y="1557973"/>
            <a:ext cx="1980814" cy="1980814"/>
            <a:chOff x="3656844" y="1131139"/>
            <a:chExt cx="1854000" cy="1854000"/>
          </a:xfrm>
        </p:grpSpPr>
        <p:sp>
          <p:nvSpPr>
            <p:cNvPr id="1003" name="Google Shape;1003;p52"/>
            <p:cNvSpPr/>
            <p:nvPr/>
          </p:nvSpPr>
          <p:spPr>
            <a:xfrm>
              <a:off x="3656844" y="1131139"/>
              <a:ext cx="1854000" cy="1854000"/>
            </a:xfrm>
            <a:prstGeom prst="ellipse">
              <a:avLst/>
            </a:prstGeom>
            <a:solidFill>
              <a:srgbClr val="42575B"/>
            </a:solidFill>
            <a:ln cap="flat" cmpd="sng" w="28575">
              <a:solidFill>
                <a:srgbClr val="D4E0D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4" name="Google Shape;1004;p52"/>
            <p:cNvSpPr txBox="1"/>
            <p:nvPr/>
          </p:nvSpPr>
          <p:spPr>
            <a:xfrm>
              <a:off x="3938537" y="1797442"/>
              <a:ext cx="1290600" cy="521400"/>
            </a:xfrm>
            <a:prstGeom prst="rect">
              <a:avLst/>
            </a:prstGeom>
            <a:solidFill>
              <a:srgbClr val="42575B"/>
            </a:solid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 sz="1100">
                  <a:solidFill>
                    <a:srgbClr val="FFFFFF"/>
                  </a:solidFill>
                  <a:latin typeface="Roboto"/>
                  <a:ea typeface="Roboto"/>
                  <a:cs typeface="Roboto"/>
                  <a:sym typeface="Roboto"/>
                </a:rPr>
                <a:t>CURRENT DM DETECTORS</a:t>
              </a:r>
              <a:endParaRPr sz="1100">
                <a:solidFill>
                  <a:srgbClr val="FFFFFF"/>
                </a:solidFill>
                <a:latin typeface="Roboto"/>
                <a:ea typeface="Roboto"/>
                <a:cs typeface="Roboto"/>
                <a:sym typeface="Roboto"/>
              </a:endParaRPr>
            </a:p>
            <a:p>
              <a:pPr indent="0" lvl="0" marL="0" rtl="0" algn="l">
                <a:lnSpc>
                  <a:spcPct val="115000"/>
                </a:lnSpc>
                <a:spcBef>
                  <a:spcPts val="0"/>
                </a:spcBef>
                <a:spcAft>
                  <a:spcPts val="0"/>
                </a:spcAft>
                <a:buNone/>
              </a:pPr>
              <a:r>
                <a:rPr lang="en" sz="1100">
                  <a:solidFill>
                    <a:srgbClr val="FFFFFF"/>
                  </a:solidFill>
                  <a:latin typeface="Roboto"/>
                  <a:ea typeface="Roboto"/>
                  <a:cs typeface="Roboto"/>
                  <a:sym typeface="Roboto"/>
                </a:rPr>
                <a:t>PANDA_X</a:t>
              </a:r>
              <a:endParaRPr sz="1100">
                <a:solidFill>
                  <a:srgbClr val="FFFFFF"/>
                </a:solidFill>
                <a:latin typeface="Roboto"/>
                <a:ea typeface="Roboto"/>
                <a:cs typeface="Roboto"/>
                <a:sym typeface="Roboto"/>
              </a:endParaRPr>
            </a:p>
            <a:p>
              <a:pPr indent="0" lvl="0" marL="0" rtl="0" algn="l">
                <a:lnSpc>
                  <a:spcPct val="115000"/>
                </a:lnSpc>
                <a:spcBef>
                  <a:spcPts val="0"/>
                </a:spcBef>
                <a:spcAft>
                  <a:spcPts val="0"/>
                </a:spcAft>
                <a:buNone/>
              </a:pPr>
              <a:r>
                <a:rPr lang="en" sz="1100">
                  <a:solidFill>
                    <a:srgbClr val="FFFFFF"/>
                  </a:solidFill>
                  <a:latin typeface="Roboto"/>
                  <a:ea typeface="Roboto"/>
                  <a:cs typeface="Roboto"/>
                  <a:sym typeface="Roboto"/>
                </a:rPr>
                <a:t>XENON-nT</a:t>
              </a:r>
              <a:endParaRPr sz="1100">
                <a:solidFill>
                  <a:srgbClr val="FFFFFF"/>
                </a:solidFill>
                <a:latin typeface="Roboto"/>
                <a:ea typeface="Roboto"/>
                <a:cs typeface="Roboto"/>
                <a:sym typeface="Roboto"/>
              </a:endParaRPr>
            </a:p>
          </p:txBody>
        </p:sp>
      </p:gr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8" name="Shape 1008"/>
        <p:cNvGrpSpPr/>
        <p:nvPr/>
      </p:nvGrpSpPr>
      <p:grpSpPr>
        <a:xfrm>
          <a:off x="0" y="0"/>
          <a:ext cx="0" cy="0"/>
          <a:chOff x="0" y="0"/>
          <a:chExt cx="0" cy="0"/>
        </a:xfrm>
      </p:grpSpPr>
      <p:sp>
        <p:nvSpPr>
          <p:cNvPr id="1009" name="Google Shape;1009;p53"/>
          <p:cNvSpPr txBox="1"/>
          <p:nvPr>
            <p:ph type="title"/>
          </p:nvPr>
        </p:nvSpPr>
        <p:spPr>
          <a:xfrm>
            <a:off x="490250" y="1351900"/>
            <a:ext cx="6367800" cy="2166900"/>
          </a:xfrm>
          <a:prstGeom prst="rect">
            <a:avLst/>
          </a:prstGeom>
          <a:ln cap="flat" cmpd="sng" w="19050">
            <a:solidFill>
              <a:schemeClr val="dk1"/>
            </a:solidFill>
            <a:prstDash val="solid"/>
            <a:round/>
            <a:headEnd len="sm" w="sm" type="none"/>
            <a:tailEnd len="sm" w="sm" type="none"/>
          </a:ln>
        </p:spPr>
        <p:txBody>
          <a:bodyPr anchorCtr="0" anchor="ctr" bIns="91425" lIns="91425" spcFirstLastPara="1" rIns="91425" wrap="square" tIns="91425">
            <a:normAutofit/>
          </a:bodyPr>
          <a:lstStyle/>
          <a:p>
            <a:pPr indent="0" lvl="0" marL="0" rtl="0" algn="l">
              <a:spcBef>
                <a:spcPts val="0"/>
              </a:spcBef>
              <a:spcAft>
                <a:spcPts val="0"/>
              </a:spcAft>
              <a:buNone/>
            </a:pPr>
            <a:r>
              <a:rPr lang="en" sz="4133" u="sng"/>
              <a:t>BACK UP</a:t>
            </a:r>
            <a:endParaRPr sz="3033"/>
          </a:p>
        </p:txBody>
      </p:sp>
      <p:sp>
        <p:nvSpPr>
          <p:cNvPr id="1010" name="Google Shape;1010;p5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4" name="Shape 1014"/>
        <p:cNvGrpSpPr/>
        <p:nvPr/>
      </p:nvGrpSpPr>
      <p:grpSpPr>
        <a:xfrm>
          <a:off x="0" y="0"/>
          <a:ext cx="0" cy="0"/>
          <a:chOff x="0" y="0"/>
          <a:chExt cx="0" cy="0"/>
        </a:xfrm>
      </p:grpSpPr>
      <p:pic>
        <p:nvPicPr>
          <p:cNvPr id="1015" name="Google Shape;1015;p54"/>
          <p:cNvPicPr preferRelativeResize="0"/>
          <p:nvPr/>
        </p:nvPicPr>
        <p:blipFill rotWithShape="1">
          <a:blip r:embed="rId3">
            <a:alphaModFix/>
          </a:blip>
          <a:srcRect b="24614" l="0" r="1361" t="3370"/>
          <a:stretch/>
        </p:blipFill>
        <p:spPr>
          <a:xfrm>
            <a:off x="0" y="0"/>
            <a:ext cx="9144000" cy="5143500"/>
          </a:xfrm>
          <a:prstGeom prst="rect">
            <a:avLst/>
          </a:prstGeom>
          <a:noFill/>
          <a:ln cap="flat" cmpd="sng" w="38100">
            <a:solidFill>
              <a:schemeClr val="dk1"/>
            </a:solidFill>
            <a:prstDash val="solid"/>
            <a:round/>
            <a:headEnd len="sm" w="sm" type="none"/>
            <a:tailEnd len="sm" w="sm" type="none"/>
          </a:ln>
        </p:spPr>
      </p:pic>
      <p:sp>
        <p:nvSpPr>
          <p:cNvPr id="1016" name="Google Shape;1016;p5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1020" name="Shape 1020"/>
        <p:cNvGrpSpPr/>
        <p:nvPr/>
      </p:nvGrpSpPr>
      <p:grpSpPr>
        <a:xfrm>
          <a:off x="0" y="0"/>
          <a:ext cx="0" cy="0"/>
          <a:chOff x="0" y="0"/>
          <a:chExt cx="0" cy="0"/>
        </a:xfrm>
      </p:grpSpPr>
      <p:sp>
        <p:nvSpPr>
          <p:cNvPr id="1021" name="Google Shape;1021;p55"/>
          <p:cNvSpPr txBox="1"/>
          <p:nvPr>
            <p:ph type="title"/>
          </p:nvPr>
        </p:nvSpPr>
        <p:spPr>
          <a:xfrm>
            <a:off x="135313" y="138250"/>
            <a:ext cx="4157700" cy="941700"/>
          </a:xfrm>
          <a:prstGeom prst="rect">
            <a:avLst/>
          </a:prstGeom>
          <a:ln cap="flat" cmpd="sng" w="28575">
            <a:solidFill>
              <a:schemeClr val="dk1"/>
            </a:solidFill>
            <a:prstDash val="solid"/>
            <a:round/>
            <a:headEnd len="sm" w="sm" type="none"/>
            <a:tailEnd len="sm" w="sm" type="none"/>
          </a:ln>
        </p:spPr>
        <p:txBody>
          <a:bodyPr anchorCtr="0" anchor="b" bIns="91425" lIns="91425" spcFirstLastPara="1" rIns="91425" wrap="square" tIns="91425">
            <a:noAutofit/>
          </a:bodyPr>
          <a:lstStyle/>
          <a:p>
            <a:pPr indent="0" lvl="0" marL="0" rtl="0" algn="ctr">
              <a:spcBef>
                <a:spcPts val="0"/>
              </a:spcBef>
              <a:spcAft>
                <a:spcPts val="0"/>
              </a:spcAft>
              <a:buSzPts val="990"/>
              <a:buNone/>
            </a:pPr>
            <a:r>
              <a:rPr lang="en" sz="2650"/>
              <a:t>NEUTRINO OSCILLATIONS:</a:t>
            </a:r>
            <a:endParaRPr sz="1360"/>
          </a:p>
        </p:txBody>
      </p:sp>
      <p:sp>
        <p:nvSpPr>
          <p:cNvPr id="1022" name="Google Shape;1022;p55"/>
          <p:cNvSpPr txBox="1"/>
          <p:nvPr/>
        </p:nvSpPr>
        <p:spPr>
          <a:xfrm>
            <a:off x="135300" y="4008425"/>
            <a:ext cx="165300" cy="10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pic>
        <p:nvPicPr>
          <p:cNvPr id="1023" name="Google Shape;1023;p55"/>
          <p:cNvPicPr preferRelativeResize="0"/>
          <p:nvPr/>
        </p:nvPicPr>
        <p:blipFill rotWithShape="1">
          <a:blip r:embed="rId3">
            <a:alphaModFix/>
          </a:blip>
          <a:srcRect b="7275" l="1209" r="1267" t="4850"/>
          <a:stretch/>
        </p:blipFill>
        <p:spPr>
          <a:xfrm>
            <a:off x="135300" y="3364475"/>
            <a:ext cx="4636675" cy="1612900"/>
          </a:xfrm>
          <a:prstGeom prst="rect">
            <a:avLst/>
          </a:prstGeom>
          <a:noFill/>
          <a:ln cap="flat" cmpd="sng" w="28575">
            <a:solidFill>
              <a:schemeClr val="dk1"/>
            </a:solidFill>
            <a:prstDash val="solid"/>
            <a:round/>
            <a:headEnd len="sm" w="sm" type="none"/>
            <a:tailEnd len="sm" w="sm" type="none"/>
          </a:ln>
        </p:spPr>
      </p:pic>
      <p:pic>
        <p:nvPicPr>
          <p:cNvPr id="1024" name="Google Shape;1024;p55"/>
          <p:cNvPicPr preferRelativeResize="0"/>
          <p:nvPr/>
        </p:nvPicPr>
        <p:blipFill rotWithShape="1">
          <a:blip r:embed="rId4">
            <a:alphaModFix/>
          </a:blip>
          <a:srcRect b="0" l="2011" r="1267" t="0"/>
          <a:stretch/>
        </p:blipFill>
        <p:spPr>
          <a:xfrm>
            <a:off x="135313" y="1189000"/>
            <a:ext cx="4157676" cy="2066425"/>
          </a:xfrm>
          <a:prstGeom prst="rect">
            <a:avLst/>
          </a:prstGeom>
          <a:noFill/>
          <a:ln cap="flat" cmpd="sng" w="28575">
            <a:solidFill>
              <a:schemeClr val="dk1"/>
            </a:solidFill>
            <a:prstDash val="solid"/>
            <a:round/>
            <a:headEnd len="sm" w="sm" type="none"/>
            <a:tailEnd len="sm" w="sm" type="none"/>
          </a:ln>
        </p:spPr>
      </p:pic>
      <p:pic>
        <p:nvPicPr>
          <p:cNvPr id="1025" name="Google Shape;1025;p55"/>
          <p:cNvPicPr preferRelativeResize="0"/>
          <p:nvPr/>
        </p:nvPicPr>
        <p:blipFill rotWithShape="1">
          <a:blip r:embed="rId5">
            <a:alphaModFix/>
          </a:blip>
          <a:srcRect b="0" l="2085" r="0" t="0"/>
          <a:stretch/>
        </p:blipFill>
        <p:spPr>
          <a:xfrm>
            <a:off x="4402750" y="138250"/>
            <a:ext cx="4588850" cy="3117175"/>
          </a:xfrm>
          <a:prstGeom prst="rect">
            <a:avLst/>
          </a:prstGeom>
          <a:noFill/>
          <a:ln cap="flat" cmpd="sng" w="28575">
            <a:solidFill>
              <a:schemeClr val="dk1"/>
            </a:solidFill>
            <a:prstDash val="solid"/>
            <a:round/>
            <a:headEnd len="sm" w="sm" type="none"/>
            <a:tailEnd len="sm" w="sm" type="none"/>
          </a:ln>
        </p:spPr>
      </p:pic>
      <p:pic>
        <p:nvPicPr>
          <p:cNvPr id="1026" name="Google Shape;1026;p55"/>
          <p:cNvPicPr preferRelativeResize="0"/>
          <p:nvPr/>
        </p:nvPicPr>
        <p:blipFill rotWithShape="1">
          <a:blip r:embed="rId6">
            <a:alphaModFix/>
          </a:blip>
          <a:srcRect b="4059" l="0" r="0" t="5931"/>
          <a:stretch/>
        </p:blipFill>
        <p:spPr>
          <a:xfrm>
            <a:off x="4895900" y="3364475"/>
            <a:ext cx="4095699" cy="1612900"/>
          </a:xfrm>
          <a:prstGeom prst="rect">
            <a:avLst/>
          </a:prstGeom>
          <a:noFill/>
          <a:ln cap="flat" cmpd="sng" w="28575">
            <a:solidFill>
              <a:schemeClr val="dk1"/>
            </a:solidFill>
            <a:prstDash val="solid"/>
            <a:round/>
            <a:headEnd len="sm" w="sm" type="none"/>
            <a:tailEnd len="sm" w="sm" type="none"/>
          </a:ln>
        </p:spPr>
      </p:pic>
      <p:cxnSp>
        <p:nvCxnSpPr>
          <p:cNvPr id="1027" name="Google Shape;1027;p55"/>
          <p:cNvCxnSpPr/>
          <p:nvPr/>
        </p:nvCxnSpPr>
        <p:spPr>
          <a:xfrm flipH="1" rot="-5400000">
            <a:off x="1164275" y="3110000"/>
            <a:ext cx="518100" cy="481800"/>
          </a:xfrm>
          <a:prstGeom prst="bentConnector3">
            <a:avLst>
              <a:gd fmla="val 29820" name="adj1"/>
            </a:avLst>
          </a:prstGeom>
          <a:noFill/>
          <a:ln cap="flat" cmpd="sng" w="28575">
            <a:solidFill>
              <a:schemeClr val="dk1"/>
            </a:solidFill>
            <a:prstDash val="solid"/>
            <a:round/>
            <a:headEnd len="med" w="med" type="none"/>
            <a:tailEnd len="med" w="med" type="triangle"/>
          </a:ln>
        </p:spPr>
      </p:cxn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1" name="Shape 1031"/>
        <p:cNvGrpSpPr/>
        <p:nvPr/>
      </p:nvGrpSpPr>
      <p:grpSpPr>
        <a:xfrm>
          <a:off x="0" y="0"/>
          <a:ext cx="0" cy="0"/>
          <a:chOff x="0" y="0"/>
          <a:chExt cx="0" cy="0"/>
        </a:xfrm>
      </p:grpSpPr>
      <p:sp>
        <p:nvSpPr>
          <p:cNvPr id="1032" name="Google Shape;1032;p5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1033" name="Google Shape;1033;p56"/>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1034" name="Google Shape;1034;p56"/>
          <p:cNvPicPr preferRelativeResize="0"/>
          <p:nvPr/>
        </p:nvPicPr>
        <p:blipFill rotWithShape="1">
          <a:blip r:embed="rId3">
            <a:alphaModFix/>
          </a:blip>
          <a:srcRect b="2324" l="3250" r="7694" t="4695"/>
          <a:stretch/>
        </p:blipFill>
        <p:spPr>
          <a:xfrm>
            <a:off x="216550" y="121813"/>
            <a:ext cx="8710901" cy="4899875"/>
          </a:xfrm>
          <a:prstGeom prst="rect">
            <a:avLst/>
          </a:prstGeom>
          <a:noFill/>
          <a:ln cap="flat" cmpd="sng" w="76200">
            <a:solidFill>
              <a:srgbClr val="434343"/>
            </a:solidFill>
            <a:prstDash val="solid"/>
            <a:round/>
            <a:headEnd len="sm" w="sm" type="none"/>
            <a:tailEnd len="sm" w="sm" type="none"/>
          </a:ln>
        </p:spPr>
      </p:pic>
      <p:sp>
        <p:nvSpPr>
          <p:cNvPr id="1035" name="Google Shape;1035;p5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9" name="Shape 1039"/>
        <p:cNvGrpSpPr/>
        <p:nvPr/>
      </p:nvGrpSpPr>
      <p:grpSpPr>
        <a:xfrm>
          <a:off x="0" y="0"/>
          <a:ext cx="0" cy="0"/>
          <a:chOff x="0" y="0"/>
          <a:chExt cx="0" cy="0"/>
        </a:xfrm>
      </p:grpSpPr>
      <p:sp>
        <p:nvSpPr>
          <p:cNvPr id="1040" name="Google Shape;1040;p57"/>
          <p:cNvSpPr txBox="1"/>
          <p:nvPr>
            <p:ph type="title"/>
          </p:nvPr>
        </p:nvSpPr>
        <p:spPr>
          <a:xfrm>
            <a:off x="328300" y="369125"/>
            <a:ext cx="2288100" cy="9702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a:t>CE𝝂NS</a:t>
            </a:r>
            <a:endParaRPr/>
          </a:p>
        </p:txBody>
      </p:sp>
      <p:sp>
        <p:nvSpPr>
          <p:cNvPr id="1041" name="Google Shape;1041;p57"/>
          <p:cNvSpPr txBox="1"/>
          <p:nvPr>
            <p:ph idx="1" type="subTitle"/>
          </p:nvPr>
        </p:nvSpPr>
        <p:spPr>
          <a:xfrm>
            <a:off x="328300" y="1339325"/>
            <a:ext cx="2288100" cy="1662900"/>
          </a:xfrm>
          <a:prstGeom prst="rect">
            <a:avLst/>
          </a:prstGeom>
        </p:spPr>
        <p:txBody>
          <a:bodyPr anchorCtr="0" anchor="t" bIns="91425" lIns="91425" spcFirstLastPara="1" rIns="91425" wrap="square" tIns="91425">
            <a:noAutofit/>
          </a:bodyPr>
          <a:lstStyle/>
          <a:p>
            <a:pPr indent="0" lvl="0" marL="0" rtl="0" algn="ctr">
              <a:lnSpc>
                <a:spcPct val="80000"/>
              </a:lnSpc>
              <a:spcBef>
                <a:spcPts val="0"/>
              </a:spcBef>
              <a:spcAft>
                <a:spcPts val="0"/>
              </a:spcAft>
              <a:buSzPts val="852"/>
              <a:buNone/>
            </a:pPr>
            <a:r>
              <a:rPr lang="en" sz="2127"/>
              <a:t>Coherent </a:t>
            </a:r>
            <a:endParaRPr sz="2127"/>
          </a:p>
          <a:p>
            <a:pPr indent="0" lvl="0" marL="0" rtl="0" algn="ctr">
              <a:lnSpc>
                <a:spcPct val="80000"/>
              </a:lnSpc>
              <a:spcBef>
                <a:spcPts val="0"/>
              </a:spcBef>
              <a:spcAft>
                <a:spcPts val="0"/>
              </a:spcAft>
              <a:buSzPts val="852"/>
              <a:buNone/>
            </a:pPr>
            <a:r>
              <a:rPr lang="en" sz="2127"/>
              <a:t>Elastic </a:t>
            </a:r>
            <a:endParaRPr sz="2127"/>
          </a:p>
          <a:p>
            <a:pPr indent="0" lvl="0" marL="0" rtl="0" algn="ctr">
              <a:lnSpc>
                <a:spcPct val="80000"/>
              </a:lnSpc>
              <a:spcBef>
                <a:spcPts val="0"/>
              </a:spcBef>
              <a:spcAft>
                <a:spcPts val="0"/>
              </a:spcAft>
              <a:buSzPts val="852"/>
              <a:buNone/>
            </a:pPr>
            <a:r>
              <a:rPr lang="en" sz="2127"/>
              <a:t>Neutrino </a:t>
            </a:r>
            <a:endParaRPr sz="2127"/>
          </a:p>
          <a:p>
            <a:pPr indent="0" lvl="0" marL="0" rtl="0" algn="ctr">
              <a:lnSpc>
                <a:spcPct val="80000"/>
              </a:lnSpc>
              <a:spcBef>
                <a:spcPts val="0"/>
              </a:spcBef>
              <a:spcAft>
                <a:spcPts val="0"/>
              </a:spcAft>
              <a:buSzPts val="852"/>
              <a:buNone/>
            </a:pPr>
            <a:r>
              <a:rPr lang="en" sz="2127"/>
              <a:t>Nucleus </a:t>
            </a:r>
            <a:endParaRPr sz="2127"/>
          </a:p>
          <a:p>
            <a:pPr indent="0" lvl="0" marL="0" rtl="0" algn="ctr">
              <a:lnSpc>
                <a:spcPct val="80000"/>
              </a:lnSpc>
              <a:spcBef>
                <a:spcPts val="0"/>
              </a:spcBef>
              <a:spcAft>
                <a:spcPts val="0"/>
              </a:spcAft>
              <a:buSzPts val="852"/>
              <a:buNone/>
            </a:pPr>
            <a:r>
              <a:rPr lang="en" sz="2127"/>
              <a:t>Scattering</a:t>
            </a:r>
            <a:endParaRPr sz="2127"/>
          </a:p>
        </p:txBody>
      </p:sp>
      <p:sp>
        <p:nvSpPr>
          <p:cNvPr id="1042" name="Google Shape;1042;p57"/>
          <p:cNvSpPr txBox="1"/>
          <p:nvPr>
            <p:ph idx="2" type="body"/>
          </p:nvPr>
        </p:nvSpPr>
        <p:spPr>
          <a:xfrm>
            <a:off x="4939500" y="724200"/>
            <a:ext cx="3837000" cy="3695100"/>
          </a:xfrm>
          <a:prstGeom prst="rect">
            <a:avLst/>
          </a:prstGeom>
        </p:spPr>
        <p:txBody>
          <a:bodyPr anchorCtr="0" anchor="ctr" bIns="91425" lIns="91425" spcFirstLastPara="1" rIns="91425" wrap="square" tIns="91425">
            <a:normAutofit/>
          </a:bodyPr>
          <a:lstStyle/>
          <a:p>
            <a:pPr indent="0" lvl="0" marL="0" rtl="0" algn="l">
              <a:spcBef>
                <a:spcPts val="0"/>
              </a:spcBef>
              <a:spcAft>
                <a:spcPts val="1200"/>
              </a:spcAft>
              <a:buNone/>
            </a:pPr>
            <a:r>
              <a:t/>
            </a:r>
            <a:endParaRPr/>
          </a:p>
        </p:txBody>
      </p:sp>
      <p:pic>
        <p:nvPicPr>
          <p:cNvPr id="1043" name="Google Shape;1043;p57"/>
          <p:cNvPicPr preferRelativeResize="0"/>
          <p:nvPr/>
        </p:nvPicPr>
        <p:blipFill>
          <a:blip r:embed="rId3">
            <a:alphaModFix/>
          </a:blip>
          <a:stretch>
            <a:fillRect/>
          </a:stretch>
        </p:blipFill>
        <p:spPr>
          <a:xfrm>
            <a:off x="2724675" y="270625"/>
            <a:ext cx="6051825" cy="4591300"/>
          </a:xfrm>
          <a:prstGeom prst="rect">
            <a:avLst/>
          </a:prstGeom>
          <a:noFill/>
          <a:ln cap="flat" cmpd="sng" w="38100">
            <a:solidFill>
              <a:srgbClr val="666666"/>
            </a:solidFill>
            <a:prstDash val="solid"/>
            <a:round/>
            <a:headEnd len="sm" w="sm" type="none"/>
            <a:tailEnd len="sm" w="sm" type="none"/>
          </a:ln>
        </p:spPr>
      </p:pic>
      <p:pic>
        <p:nvPicPr>
          <p:cNvPr id="1044" name="Google Shape;1044;p57"/>
          <p:cNvPicPr preferRelativeResize="0"/>
          <p:nvPr/>
        </p:nvPicPr>
        <p:blipFill>
          <a:blip r:embed="rId4">
            <a:alphaModFix/>
          </a:blip>
          <a:stretch>
            <a:fillRect/>
          </a:stretch>
        </p:blipFill>
        <p:spPr>
          <a:xfrm>
            <a:off x="328300" y="2899225"/>
            <a:ext cx="2288089" cy="1962700"/>
          </a:xfrm>
          <a:prstGeom prst="rect">
            <a:avLst/>
          </a:prstGeom>
          <a:noFill/>
          <a:ln cap="flat" cmpd="sng" w="28575">
            <a:solidFill>
              <a:srgbClr val="666666"/>
            </a:solidFill>
            <a:prstDash val="solid"/>
            <a:round/>
            <a:headEnd len="sm" w="sm" type="none"/>
            <a:tailEnd len="sm" w="sm" type="none"/>
          </a:ln>
        </p:spPr>
      </p:pic>
      <p:sp>
        <p:nvSpPr>
          <p:cNvPr id="1045" name="Google Shape;1045;p5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9" name="Shape 1049"/>
        <p:cNvGrpSpPr/>
        <p:nvPr/>
      </p:nvGrpSpPr>
      <p:grpSpPr>
        <a:xfrm>
          <a:off x="0" y="0"/>
          <a:ext cx="0" cy="0"/>
          <a:chOff x="0" y="0"/>
          <a:chExt cx="0" cy="0"/>
        </a:xfrm>
      </p:grpSpPr>
      <p:sp>
        <p:nvSpPr>
          <p:cNvPr id="1050" name="Google Shape;1050;p58"/>
          <p:cNvSpPr txBox="1"/>
          <p:nvPr>
            <p:ph type="title"/>
          </p:nvPr>
        </p:nvSpPr>
        <p:spPr>
          <a:xfrm>
            <a:off x="3228475" y="149800"/>
            <a:ext cx="5750400" cy="635400"/>
          </a:xfrm>
          <a:prstGeom prst="rect">
            <a:avLst/>
          </a:prstGeom>
          <a:ln cap="flat" cmpd="sng" w="38100">
            <a:solidFill>
              <a:schemeClr val="dk1"/>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SzPts val="990"/>
              <a:buNone/>
            </a:pPr>
            <a:r>
              <a:rPr lang="en" sz="2380"/>
              <a:t>CE𝝂NS</a:t>
            </a:r>
            <a:r>
              <a:rPr lang="en" sz="2180"/>
              <a:t> → coherent enhancement </a:t>
            </a:r>
            <a:r>
              <a:rPr lang="en" sz="2880"/>
              <a:t>→</a:t>
            </a:r>
            <a:r>
              <a:rPr lang="en" sz="2180"/>
              <a:t> 𝜎～N</a:t>
            </a:r>
            <a:r>
              <a:rPr baseline="30000" lang="en" sz="2180"/>
              <a:t>2</a:t>
            </a:r>
            <a:endParaRPr baseline="30000" sz="2080"/>
          </a:p>
          <a:p>
            <a:pPr indent="0" lvl="0" marL="0" rtl="0" algn="l">
              <a:spcBef>
                <a:spcPts val="0"/>
              </a:spcBef>
              <a:spcAft>
                <a:spcPts val="0"/>
              </a:spcAft>
              <a:buSzPts val="990"/>
              <a:buNone/>
            </a:pPr>
            <a:r>
              <a:t/>
            </a:r>
            <a:endParaRPr sz="1820"/>
          </a:p>
        </p:txBody>
      </p:sp>
      <p:grpSp>
        <p:nvGrpSpPr>
          <p:cNvPr id="1051" name="Google Shape;1051;p58"/>
          <p:cNvGrpSpPr/>
          <p:nvPr/>
        </p:nvGrpSpPr>
        <p:grpSpPr>
          <a:xfrm>
            <a:off x="3228362" y="871578"/>
            <a:ext cx="5750381" cy="4091502"/>
            <a:chOff x="3187950" y="445025"/>
            <a:chExt cx="5791501" cy="4518500"/>
          </a:xfrm>
        </p:grpSpPr>
        <p:pic>
          <p:nvPicPr>
            <p:cNvPr id="1052" name="Google Shape;1052;p58"/>
            <p:cNvPicPr preferRelativeResize="0"/>
            <p:nvPr/>
          </p:nvPicPr>
          <p:blipFill rotWithShape="1">
            <a:blip r:embed="rId3">
              <a:alphaModFix/>
            </a:blip>
            <a:srcRect b="0" l="19020" r="22829" t="11063"/>
            <a:stretch/>
          </p:blipFill>
          <p:spPr>
            <a:xfrm>
              <a:off x="3187950" y="445025"/>
              <a:ext cx="5791501" cy="4518500"/>
            </a:xfrm>
            <a:prstGeom prst="rect">
              <a:avLst/>
            </a:prstGeom>
            <a:noFill/>
            <a:ln cap="flat" cmpd="sng" w="28575">
              <a:solidFill>
                <a:schemeClr val="lt2"/>
              </a:solidFill>
              <a:prstDash val="solid"/>
              <a:round/>
              <a:headEnd len="sm" w="sm" type="none"/>
              <a:tailEnd len="sm" w="sm" type="none"/>
            </a:ln>
          </p:spPr>
        </p:pic>
        <p:sp>
          <p:nvSpPr>
            <p:cNvPr id="1053" name="Google Shape;1053;p58"/>
            <p:cNvSpPr/>
            <p:nvPr/>
          </p:nvSpPr>
          <p:spPr>
            <a:xfrm>
              <a:off x="6502950" y="457200"/>
              <a:ext cx="2178300" cy="972300"/>
            </a:xfrm>
            <a:prstGeom prst="rect">
              <a:avLst/>
            </a:pr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4" name="Google Shape;1054;p58"/>
            <p:cNvSpPr/>
            <p:nvPr/>
          </p:nvSpPr>
          <p:spPr>
            <a:xfrm>
              <a:off x="7405000" y="1328775"/>
              <a:ext cx="222300" cy="210000"/>
            </a:xfrm>
            <a:prstGeom prst="ellipse">
              <a:avLst/>
            </a:pr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5" name="Google Shape;1055;p58"/>
            <p:cNvSpPr/>
            <p:nvPr/>
          </p:nvSpPr>
          <p:spPr>
            <a:xfrm>
              <a:off x="3895675" y="661500"/>
              <a:ext cx="4856100" cy="3966600"/>
            </a:xfrm>
            <a:prstGeom prst="rect">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056" name="Google Shape;1056;p58"/>
            <p:cNvCxnSpPr/>
            <p:nvPr/>
          </p:nvCxnSpPr>
          <p:spPr>
            <a:xfrm>
              <a:off x="6512250" y="458097"/>
              <a:ext cx="2159700" cy="0"/>
            </a:xfrm>
            <a:prstGeom prst="straightConnector1">
              <a:avLst/>
            </a:prstGeom>
            <a:noFill/>
            <a:ln cap="flat" cmpd="sng" w="28575">
              <a:solidFill>
                <a:schemeClr val="dk1"/>
              </a:solidFill>
              <a:prstDash val="solid"/>
              <a:round/>
              <a:headEnd len="med" w="med" type="none"/>
              <a:tailEnd len="med" w="med" type="none"/>
            </a:ln>
          </p:spPr>
        </p:cxnSp>
        <p:sp>
          <p:nvSpPr>
            <p:cNvPr id="1057" name="Google Shape;1057;p58"/>
            <p:cNvSpPr/>
            <p:nvPr/>
          </p:nvSpPr>
          <p:spPr>
            <a:xfrm>
              <a:off x="8832300" y="4864825"/>
              <a:ext cx="144900" cy="98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8" name="Google Shape;1058;p58"/>
            <p:cNvSpPr/>
            <p:nvPr/>
          </p:nvSpPr>
          <p:spPr>
            <a:xfrm>
              <a:off x="5047925" y="1889950"/>
              <a:ext cx="3624000" cy="972300"/>
            </a:xfrm>
            <a:prstGeom prst="ellipse">
              <a:avLst/>
            </a:pr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9" name="Google Shape;1059;p58"/>
            <p:cNvSpPr/>
            <p:nvPr/>
          </p:nvSpPr>
          <p:spPr>
            <a:xfrm>
              <a:off x="8101200" y="1953800"/>
              <a:ext cx="481500" cy="273600"/>
            </a:xfrm>
            <a:prstGeom prst="rect">
              <a:avLst/>
            </a:pr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1060" name="Google Shape;1060;p58"/>
          <p:cNvPicPr preferRelativeResize="0"/>
          <p:nvPr/>
        </p:nvPicPr>
        <p:blipFill rotWithShape="1">
          <a:blip r:embed="rId4">
            <a:alphaModFix/>
          </a:blip>
          <a:srcRect b="14880" l="1664" r="48640" t="11307"/>
          <a:stretch/>
        </p:blipFill>
        <p:spPr>
          <a:xfrm>
            <a:off x="127675" y="149800"/>
            <a:ext cx="2952449" cy="2463093"/>
          </a:xfrm>
          <a:prstGeom prst="rect">
            <a:avLst/>
          </a:prstGeom>
          <a:noFill/>
          <a:ln cap="flat" cmpd="sng" w="28575">
            <a:solidFill>
              <a:srgbClr val="999999"/>
            </a:solidFill>
            <a:prstDash val="solid"/>
            <a:round/>
            <a:headEnd len="sm" w="sm" type="none"/>
            <a:tailEnd len="sm" w="sm" type="none"/>
          </a:ln>
        </p:spPr>
      </p:pic>
      <p:pic>
        <p:nvPicPr>
          <p:cNvPr id="1061" name="Google Shape;1061;p58"/>
          <p:cNvPicPr preferRelativeResize="0"/>
          <p:nvPr/>
        </p:nvPicPr>
        <p:blipFill rotWithShape="1">
          <a:blip r:embed="rId4">
            <a:alphaModFix/>
          </a:blip>
          <a:srcRect b="18585" l="47927" r="0" t="7602"/>
          <a:stretch/>
        </p:blipFill>
        <p:spPr>
          <a:xfrm>
            <a:off x="127675" y="2612891"/>
            <a:ext cx="2952449" cy="2350633"/>
          </a:xfrm>
          <a:prstGeom prst="rect">
            <a:avLst/>
          </a:prstGeom>
          <a:noFill/>
          <a:ln cap="flat" cmpd="sng" w="28575">
            <a:solidFill>
              <a:srgbClr val="999999"/>
            </a:solidFill>
            <a:prstDash val="solid"/>
            <a:round/>
            <a:headEnd len="sm" w="sm" type="none"/>
            <a:tailEnd len="sm" w="sm" type="none"/>
          </a:ln>
        </p:spPr>
      </p:pic>
      <p:sp>
        <p:nvSpPr>
          <p:cNvPr id="1062" name="Google Shape;1062;p5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6" name="Shape 1066"/>
        <p:cNvGrpSpPr/>
        <p:nvPr/>
      </p:nvGrpSpPr>
      <p:grpSpPr>
        <a:xfrm>
          <a:off x="0" y="0"/>
          <a:ext cx="0" cy="0"/>
          <a:chOff x="0" y="0"/>
          <a:chExt cx="0" cy="0"/>
        </a:xfrm>
      </p:grpSpPr>
      <p:pic>
        <p:nvPicPr>
          <p:cNvPr id="1067" name="Google Shape;1067;p59"/>
          <p:cNvPicPr preferRelativeResize="0"/>
          <p:nvPr/>
        </p:nvPicPr>
        <p:blipFill rotWithShape="1">
          <a:blip r:embed="rId3">
            <a:alphaModFix/>
          </a:blip>
          <a:srcRect b="0" l="6986" r="57292" t="4834"/>
          <a:stretch/>
        </p:blipFill>
        <p:spPr>
          <a:xfrm>
            <a:off x="4939500" y="662475"/>
            <a:ext cx="1968851" cy="2571750"/>
          </a:xfrm>
          <a:prstGeom prst="rect">
            <a:avLst/>
          </a:prstGeom>
          <a:noFill/>
          <a:ln cap="flat" cmpd="sng" w="38100">
            <a:solidFill>
              <a:srgbClr val="45818E"/>
            </a:solidFill>
            <a:prstDash val="solid"/>
            <a:round/>
            <a:headEnd len="sm" w="sm" type="none"/>
            <a:tailEnd len="sm" w="sm" type="none"/>
          </a:ln>
        </p:spPr>
      </p:pic>
      <p:pic>
        <p:nvPicPr>
          <p:cNvPr id="1068" name="Google Shape;1068;p59"/>
          <p:cNvPicPr preferRelativeResize="0"/>
          <p:nvPr/>
        </p:nvPicPr>
        <p:blipFill rotWithShape="1">
          <a:blip r:embed="rId3">
            <a:alphaModFix/>
          </a:blip>
          <a:srcRect b="0" l="58040" r="5750" t="12280"/>
          <a:stretch/>
        </p:blipFill>
        <p:spPr>
          <a:xfrm>
            <a:off x="7094375" y="662475"/>
            <a:ext cx="1890026" cy="2571750"/>
          </a:xfrm>
          <a:prstGeom prst="rect">
            <a:avLst/>
          </a:prstGeom>
          <a:noFill/>
          <a:ln cap="flat" cmpd="sng" w="38100">
            <a:solidFill>
              <a:srgbClr val="45818E"/>
            </a:solidFill>
            <a:prstDash val="solid"/>
            <a:round/>
            <a:headEnd len="sm" w="sm" type="none"/>
            <a:tailEnd len="sm" w="sm" type="none"/>
          </a:ln>
        </p:spPr>
      </p:pic>
      <p:pic>
        <p:nvPicPr>
          <p:cNvPr id="1069" name="Google Shape;1069;p59"/>
          <p:cNvPicPr preferRelativeResize="0"/>
          <p:nvPr/>
        </p:nvPicPr>
        <p:blipFill>
          <a:blip r:embed="rId4">
            <a:alphaModFix/>
          </a:blip>
          <a:stretch>
            <a:fillRect/>
          </a:stretch>
        </p:blipFill>
        <p:spPr>
          <a:xfrm>
            <a:off x="1237438" y="662475"/>
            <a:ext cx="2101175" cy="2571750"/>
          </a:xfrm>
          <a:prstGeom prst="rect">
            <a:avLst/>
          </a:prstGeom>
          <a:noFill/>
          <a:ln cap="flat" cmpd="sng" w="38100">
            <a:solidFill>
              <a:srgbClr val="DD7E6B"/>
            </a:solidFill>
            <a:prstDash val="solid"/>
            <a:round/>
            <a:headEnd len="sm" w="sm" type="none"/>
            <a:tailEnd len="sm" w="sm" type="none"/>
          </a:ln>
        </p:spPr>
      </p:pic>
      <p:pic>
        <p:nvPicPr>
          <p:cNvPr id="1070" name="Google Shape;1070;p59"/>
          <p:cNvPicPr preferRelativeResize="0"/>
          <p:nvPr/>
        </p:nvPicPr>
        <p:blipFill rotWithShape="1">
          <a:blip r:embed="rId5">
            <a:alphaModFix/>
          </a:blip>
          <a:srcRect b="37745" l="27703" r="28140" t="31724"/>
          <a:stretch/>
        </p:blipFill>
        <p:spPr>
          <a:xfrm>
            <a:off x="265575" y="3383450"/>
            <a:ext cx="4044926" cy="761300"/>
          </a:xfrm>
          <a:prstGeom prst="rect">
            <a:avLst/>
          </a:prstGeom>
          <a:noFill/>
          <a:ln cap="flat" cmpd="sng" w="38100">
            <a:solidFill>
              <a:srgbClr val="DD7E6B"/>
            </a:solidFill>
            <a:prstDash val="solid"/>
            <a:round/>
            <a:headEnd len="sm" w="sm" type="none"/>
            <a:tailEnd len="sm" w="sm" type="none"/>
          </a:ln>
        </p:spPr>
      </p:pic>
      <p:pic>
        <p:nvPicPr>
          <p:cNvPr id="1071" name="Google Shape;1071;p59"/>
          <p:cNvPicPr preferRelativeResize="0"/>
          <p:nvPr/>
        </p:nvPicPr>
        <p:blipFill rotWithShape="1">
          <a:blip r:embed="rId5">
            <a:alphaModFix/>
          </a:blip>
          <a:srcRect b="6191" l="11161" r="61812" t="70013"/>
          <a:stretch/>
        </p:blipFill>
        <p:spPr>
          <a:xfrm>
            <a:off x="265575" y="4427049"/>
            <a:ext cx="2257199" cy="560275"/>
          </a:xfrm>
          <a:prstGeom prst="rect">
            <a:avLst/>
          </a:prstGeom>
          <a:noFill/>
          <a:ln cap="flat" cmpd="sng" w="38100">
            <a:solidFill>
              <a:srgbClr val="DD7E6B"/>
            </a:solidFill>
            <a:prstDash val="solid"/>
            <a:round/>
            <a:headEnd len="sm" w="sm" type="none"/>
            <a:tailEnd len="sm" w="sm" type="none"/>
          </a:ln>
        </p:spPr>
      </p:pic>
      <p:sp>
        <p:nvSpPr>
          <p:cNvPr id="1072" name="Google Shape;1072;p59"/>
          <p:cNvSpPr/>
          <p:nvPr/>
        </p:nvSpPr>
        <p:spPr>
          <a:xfrm>
            <a:off x="3231275" y="3608650"/>
            <a:ext cx="361200" cy="400200"/>
          </a:xfrm>
          <a:prstGeom prst="rect">
            <a:avLst/>
          </a:prstGeom>
          <a:noFill/>
          <a:ln cap="flat" cmpd="sng" w="28575">
            <a:solidFill>
              <a:srgbClr val="DD7E6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073" name="Google Shape;1073;p59"/>
          <p:cNvCxnSpPr>
            <a:stCxn id="1072" idx="2"/>
            <a:endCxn id="1071" idx="0"/>
          </p:cNvCxnSpPr>
          <p:nvPr/>
        </p:nvCxnSpPr>
        <p:spPr>
          <a:xfrm rot="5400000">
            <a:off x="2193875" y="3209050"/>
            <a:ext cx="418200" cy="2017800"/>
          </a:xfrm>
          <a:prstGeom prst="bentConnector3">
            <a:avLst>
              <a:gd fmla="val 50000" name="adj1"/>
            </a:avLst>
          </a:prstGeom>
          <a:noFill/>
          <a:ln cap="flat" cmpd="sng" w="28575">
            <a:solidFill>
              <a:srgbClr val="DD7E6B"/>
            </a:solidFill>
            <a:prstDash val="solid"/>
            <a:round/>
            <a:headEnd len="med" w="med" type="none"/>
            <a:tailEnd len="med" w="med" type="stealth"/>
          </a:ln>
        </p:spPr>
      </p:cxnSp>
      <p:sp>
        <p:nvSpPr>
          <p:cNvPr id="1074" name="Google Shape;1074;p59"/>
          <p:cNvSpPr txBox="1"/>
          <p:nvPr/>
        </p:nvSpPr>
        <p:spPr>
          <a:xfrm>
            <a:off x="265563" y="113050"/>
            <a:ext cx="4044900" cy="400200"/>
          </a:xfrm>
          <a:prstGeom prst="rect">
            <a:avLst/>
          </a:prstGeom>
          <a:noFill/>
          <a:ln cap="flat" cmpd="sng" w="38100">
            <a:solidFill>
              <a:srgbClr val="DD7E6B"/>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b="1" lang="en">
                <a:solidFill>
                  <a:srgbClr val="DD7E6B"/>
                </a:solidFill>
              </a:rPr>
              <a:t>TREE-LEVEL</a:t>
            </a:r>
            <a:endParaRPr b="1">
              <a:solidFill>
                <a:srgbClr val="DD7E6B"/>
              </a:solidFill>
            </a:endParaRPr>
          </a:p>
        </p:txBody>
      </p:sp>
      <p:sp>
        <p:nvSpPr>
          <p:cNvPr id="1075" name="Google Shape;1075;p59"/>
          <p:cNvSpPr txBox="1"/>
          <p:nvPr/>
        </p:nvSpPr>
        <p:spPr>
          <a:xfrm>
            <a:off x="4939488" y="113050"/>
            <a:ext cx="4044900" cy="400200"/>
          </a:xfrm>
          <a:prstGeom prst="rect">
            <a:avLst/>
          </a:prstGeom>
          <a:noFill/>
          <a:ln cap="flat" cmpd="sng" w="38100">
            <a:solidFill>
              <a:srgbClr val="76A5AF"/>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b="1" lang="en">
                <a:solidFill>
                  <a:srgbClr val="76A5AF"/>
                </a:solidFill>
              </a:rPr>
              <a:t>WITH RADIATIVE CORRECTION</a:t>
            </a:r>
            <a:endParaRPr b="1">
              <a:solidFill>
                <a:srgbClr val="76A5AF"/>
              </a:solidFill>
            </a:endParaRPr>
          </a:p>
        </p:txBody>
      </p:sp>
      <p:sp>
        <p:nvSpPr>
          <p:cNvPr id="1076" name="Google Shape;1076;p59"/>
          <p:cNvSpPr txBox="1"/>
          <p:nvPr/>
        </p:nvSpPr>
        <p:spPr>
          <a:xfrm>
            <a:off x="4939500" y="3383450"/>
            <a:ext cx="4044900" cy="923400"/>
          </a:xfrm>
          <a:prstGeom prst="rect">
            <a:avLst/>
          </a:prstGeom>
          <a:noFill/>
          <a:ln cap="flat" cmpd="sng" w="38100">
            <a:solidFill>
              <a:srgbClr val="45818E"/>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lang="en" sz="1600">
                <a:solidFill>
                  <a:srgbClr val="45818E"/>
                </a:solidFill>
              </a:rPr>
              <a:t>arXiv:2011.05960 : </a:t>
            </a:r>
            <a:endParaRPr sz="1600">
              <a:solidFill>
                <a:srgbClr val="45818E"/>
              </a:solidFill>
            </a:endParaRPr>
          </a:p>
          <a:p>
            <a:pPr indent="0" lvl="0" marL="0" rtl="0" algn="ctr">
              <a:spcBef>
                <a:spcPts val="0"/>
              </a:spcBef>
              <a:spcAft>
                <a:spcPts val="0"/>
              </a:spcAft>
              <a:buNone/>
            </a:pPr>
            <a:r>
              <a:rPr lang="en" sz="1600">
                <a:solidFill>
                  <a:srgbClr val="45818E"/>
                </a:solidFill>
              </a:rPr>
              <a:t>Oleksandr Tomalak, Pedro Machado, Vishvas Pandey, Ryan Plestid</a:t>
            </a:r>
            <a:endParaRPr sz="1600">
              <a:solidFill>
                <a:srgbClr val="45818E"/>
              </a:solidFill>
            </a:endParaRPr>
          </a:p>
        </p:txBody>
      </p:sp>
      <p:sp>
        <p:nvSpPr>
          <p:cNvPr id="1077" name="Google Shape;1077;p5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1" name="Shape 1081"/>
        <p:cNvGrpSpPr/>
        <p:nvPr/>
      </p:nvGrpSpPr>
      <p:grpSpPr>
        <a:xfrm>
          <a:off x="0" y="0"/>
          <a:ext cx="0" cy="0"/>
          <a:chOff x="0" y="0"/>
          <a:chExt cx="0" cy="0"/>
        </a:xfrm>
      </p:grpSpPr>
      <p:sp>
        <p:nvSpPr>
          <p:cNvPr id="1082" name="Google Shape;1082;p60"/>
          <p:cNvSpPr txBox="1"/>
          <p:nvPr/>
        </p:nvSpPr>
        <p:spPr>
          <a:xfrm>
            <a:off x="265563" y="113050"/>
            <a:ext cx="4044900" cy="400200"/>
          </a:xfrm>
          <a:prstGeom prst="rect">
            <a:avLst/>
          </a:prstGeom>
          <a:noFill/>
          <a:ln cap="flat" cmpd="sng" w="38100">
            <a:solidFill>
              <a:srgbClr val="DD7E6B"/>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b="1" lang="en">
                <a:solidFill>
                  <a:srgbClr val="DD7E6B"/>
                </a:solidFill>
              </a:rPr>
              <a:t>TREE-LEVEL</a:t>
            </a:r>
            <a:endParaRPr b="1">
              <a:solidFill>
                <a:srgbClr val="DD7E6B"/>
              </a:solidFill>
            </a:endParaRPr>
          </a:p>
        </p:txBody>
      </p:sp>
      <p:sp>
        <p:nvSpPr>
          <p:cNvPr id="1083" name="Google Shape;1083;p60"/>
          <p:cNvSpPr txBox="1"/>
          <p:nvPr/>
        </p:nvSpPr>
        <p:spPr>
          <a:xfrm>
            <a:off x="4939488" y="113050"/>
            <a:ext cx="4044900" cy="400200"/>
          </a:xfrm>
          <a:prstGeom prst="rect">
            <a:avLst/>
          </a:prstGeom>
          <a:noFill/>
          <a:ln cap="flat" cmpd="sng" w="38100">
            <a:solidFill>
              <a:srgbClr val="76A5AF"/>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b="1" lang="en">
                <a:solidFill>
                  <a:srgbClr val="76A5AF"/>
                </a:solidFill>
              </a:rPr>
              <a:t>WITH RADIATIVE CORRECTION</a:t>
            </a:r>
            <a:endParaRPr b="1">
              <a:solidFill>
                <a:srgbClr val="76A5AF"/>
              </a:solidFill>
            </a:endParaRPr>
          </a:p>
        </p:txBody>
      </p:sp>
      <p:pic>
        <p:nvPicPr>
          <p:cNvPr id="1084" name="Google Shape;1084;p60"/>
          <p:cNvPicPr preferRelativeResize="0"/>
          <p:nvPr/>
        </p:nvPicPr>
        <p:blipFill rotWithShape="1">
          <a:blip r:embed="rId3">
            <a:alphaModFix/>
          </a:blip>
          <a:srcRect b="0" l="6986" r="57292" t="4834"/>
          <a:stretch/>
        </p:blipFill>
        <p:spPr>
          <a:xfrm>
            <a:off x="4874248" y="662475"/>
            <a:ext cx="1968851" cy="2571750"/>
          </a:xfrm>
          <a:prstGeom prst="rect">
            <a:avLst/>
          </a:prstGeom>
          <a:noFill/>
          <a:ln cap="flat" cmpd="sng" w="38100">
            <a:solidFill>
              <a:srgbClr val="45818E"/>
            </a:solidFill>
            <a:prstDash val="solid"/>
            <a:round/>
            <a:headEnd len="sm" w="sm" type="none"/>
            <a:tailEnd len="sm" w="sm" type="none"/>
          </a:ln>
        </p:spPr>
      </p:pic>
      <p:pic>
        <p:nvPicPr>
          <p:cNvPr id="1085" name="Google Shape;1085;p60"/>
          <p:cNvPicPr preferRelativeResize="0"/>
          <p:nvPr/>
        </p:nvPicPr>
        <p:blipFill rotWithShape="1">
          <a:blip r:embed="rId3">
            <a:alphaModFix/>
          </a:blip>
          <a:srcRect b="0" l="58040" r="5750" t="12280"/>
          <a:stretch/>
        </p:blipFill>
        <p:spPr>
          <a:xfrm>
            <a:off x="7094375" y="662475"/>
            <a:ext cx="1890026" cy="2571750"/>
          </a:xfrm>
          <a:prstGeom prst="rect">
            <a:avLst/>
          </a:prstGeom>
          <a:noFill/>
          <a:ln cap="flat" cmpd="sng" w="38100">
            <a:solidFill>
              <a:srgbClr val="45818E"/>
            </a:solidFill>
            <a:prstDash val="solid"/>
            <a:round/>
            <a:headEnd len="sm" w="sm" type="none"/>
            <a:tailEnd len="sm" w="sm" type="none"/>
          </a:ln>
        </p:spPr>
      </p:pic>
      <p:pic>
        <p:nvPicPr>
          <p:cNvPr id="1086" name="Google Shape;1086;p60"/>
          <p:cNvPicPr preferRelativeResize="0"/>
          <p:nvPr/>
        </p:nvPicPr>
        <p:blipFill>
          <a:blip r:embed="rId4">
            <a:alphaModFix/>
          </a:blip>
          <a:stretch>
            <a:fillRect/>
          </a:stretch>
        </p:blipFill>
        <p:spPr>
          <a:xfrm>
            <a:off x="1237438" y="662475"/>
            <a:ext cx="2101175" cy="2571750"/>
          </a:xfrm>
          <a:prstGeom prst="rect">
            <a:avLst/>
          </a:prstGeom>
          <a:noFill/>
          <a:ln cap="flat" cmpd="sng" w="38100">
            <a:solidFill>
              <a:srgbClr val="DD7E6B"/>
            </a:solidFill>
            <a:prstDash val="solid"/>
            <a:round/>
            <a:headEnd len="sm" w="sm" type="none"/>
            <a:tailEnd len="sm" w="sm" type="none"/>
          </a:ln>
        </p:spPr>
      </p:pic>
      <p:pic>
        <p:nvPicPr>
          <p:cNvPr id="1087" name="Google Shape;1087;p60"/>
          <p:cNvPicPr preferRelativeResize="0"/>
          <p:nvPr/>
        </p:nvPicPr>
        <p:blipFill rotWithShape="1">
          <a:blip r:embed="rId5">
            <a:alphaModFix/>
          </a:blip>
          <a:srcRect b="37745" l="27703" r="28140" t="31724"/>
          <a:stretch/>
        </p:blipFill>
        <p:spPr>
          <a:xfrm>
            <a:off x="265575" y="3383450"/>
            <a:ext cx="4044926" cy="761300"/>
          </a:xfrm>
          <a:prstGeom prst="rect">
            <a:avLst/>
          </a:prstGeom>
          <a:noFill/>
          <a:ln cap="flat" cmpd="sng" w="38100">
            <a:solidFill>
              <a:srgbClr val="DD7E6B"/>
            </a:solidFill>
            <a:prstDash val="solid"/>
            <a:round/>
            <a:headEnd len="sm" w="sm" type="none"/>
            <a:tailEnd len="sm" w="sm" type="none"/>
          </a:ln>
        </p:spPr>
      </p:pic>
      <p:pic>
        <p:nvPicPr>
          <p:cNvPr id="1088" name="Google Shape;1088;p60"/>
          <p:cNvPicPr preferRelativeResize="0"/>
          <p:nvPr/>
        </p:nvPicPr>
        <p:blipFill rotWithShape="1">
          <a:blip r:embed="rId6">
            <a:alphaModFix/>
          </a:blip>
          <a:srcRect b="29897" l="27233" r="28011" t="35745"/>
          <a:stretch/>
        </p:blipFill>
        <p:spPr>
          <a:xfrm>
            <a:off x="4939500" y="3383450"/>
            <a:ext cx="4044900" cy="761300"/>
          </a:xfrm>
          <a:prstGeom prst="rect">
            <a:avLst/>
          </a:prstGeom>
          <a:noFill/>
          <a:ln cap="flat" cmpd="sng" w="38100">
            <a:solidFill>
              <a:srgbClr val="45818E"/>
            </a:solidFill>
            <a:prstDash val="solid"/>
            <a:round/>
            <a:headEnd len="sm" w="sm" type="none"/>
            <a:tailEnd len="sm" w="sm" type="none"/>
          </a:ln>
        </p:spPr>
      </p:pic>
      <p:pic>
        <p:nvPicPr>
          <p:cNvPr id="1089" name="Google Shape;1089;p60"/>
          <p:cNvPicPr preferRelativeResize="0"/>
          <p:nvPr/>
        </p:nvPicPr>
        <p:blipFill rotWithShape="1">
          <a:blip r:embed="rId6">
            <a:alphaModFix/>
          </a:blip>
          <a:srcRect b="0" l="28114" r="28162" t="78401"/>
          <a:stretch/>
        </p:blipFill>
        <p:spPr>
          <a:xfrm>
            <a:off x="4913425" y="4514600"/>
            <a:ext cx="4097051" cy="472725"/>
          </a:xfrm>
          <a:prstGeom prst="rect">
            <a:avLst/>
          </a:prstGeom>
          <a:noFill/>
          <a:ln cap="flat" cmpd="sng" w="38100">
            <a:solidFill>
              <a:srgbClr val="45818E"/>
            </a:solidFill>
            <a:prstDash val="solid"/>
            <a:round/>
            <a:headEnd len="sm" w="sm" type="none"/>
            <a:tailEnd len="sm" w="sm" type="none"/>
          </a:ln>
        </p:spPr>
      </p:pic>
      <p:sp>
        <p:nvSpPr>
          <p:cNvPr id="1090" name="Google Shape;1090;p60"/>
          <p:cNvSpPr/>
          <p:nvPr/>
        </p:nvSpPr>
        <p:spPr>
          <a:xfrm>
            <a:off x="8112150" y="3593038"/>
            <a:ext cx="711300" cy="472800"/>
          </a:xfrm>
          <a:prstGeom prst="rect">
            <a:avLst/>
          </a:prstGeom>
          <a:noFill/>
          <a:ln cap="flat" cmpd="sng" w="28575">
            <a:solidFill>
              <a:srgbClr val="134F5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091" name="Google Shape;1091;p60"/>
          <p:cNvCxnSpPr>
            <a:stCxn id="1090" idx="2"/>
            <a:endCxn id="1089" idx="0"/>
          </p:cNvCxnSpPr>
          <p:nvPr/>
        </p:nvCxnSpPr>
        <p:spPr>
          <a:xfrm rot="5400000">
            <a:off x="7490550" y="3537388"/>
            <a:ext cx="448800" cy="1505700"/>
          </a:xfrm>
          <a:prstGeom prst="bentConnector3">
            <a:avLst>
              <a:gd fmla="val 49996" name="adj1"/>
            </a:avLst>
          </a:prstGeom>
          <a:noFill/>
          <a:ln cap="flat" cmpd="sng" w="28575">
            <a:solidFill>
              <a:srgbClr val="45818E"/>
            </a:solidFill>
            <a:prstDash val="solid"/>
            <a:round/>
            <a:headEnd len="med" w="med" type="none"/>
            <a:tailEnd len="med" w="med" type="triangle"/>
          </a:ln>
        </p:spPr>
      </p:cxnSp>
      <p:sp>
        <p:nvSpPr>
          <p:cNvPr id="1092" name="Google Shape;1092;p60"/>
          <p:cNvSpPr/>
          <p:nvPr/>
        </p:nvSpPr>
        <p:spPr>
          <a:xfrm>
            <a:off x="3231275" y="3608650"/>
            <a:ext cx="361200" cy="400200"/>
          </a:xfrm>
          <a:prstGeom prst="rect">
            <a:avLst/>
          </a:prstGeom>
          <a:noFill/>
          <a:ln cap="flat" cmpd="sng" w="28575">
            <a:solidFill>
              <a:srgbClr val="DD7E6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093" name="Google Shape;1093;p60"/>
          <p:cNvPicPr preferRelativeResize="0"/>
          <p:nvPr/>
        </p:nvPicPr>
        <p:blipFill rotWithShape="1">
          <a:blip r:embed="rId5">
            <a:alphaModFix/>
          </a:blip>
          <a:srcRect b="37745" l="27703" r="28140" t="31724"/>
          <a:stretch/>
        </p:blipFill>
        <p:spPr>
          <a:xfrm>
            <a:off x="265575" y="3383450"/>
            <a:ext cx="4044926" cy="761300"/>
          </a:xfrm>
          <a:prstGeom prst="rect">
            <a:avLst/>
          </a:prstGeom>
          <a:noFill/>
          <a:ln cap="flat" cmpd="sng" w="38100">
            <a:solidFill>
              <a:srgbClr val="DD7E6B"/>
            </a:solidFill>
            <a:prstDash val="solid"/>
            <a:round/>
            <a:headEnd len="sm" w="sm" type="none"/>
            <a:tailEnd len="sm" w="sm" type="none"/>
          </a:ln>
        </p:spPr>
      </p:pic>
      <p:pic>
        <p:nvPicPr>
          <p:cNvPr id="1094" name="Google Shape;1094;p60"/>
          <p:cNvPicPr preferRelativeResize="0"/>
          <p:nvPr/>
        </p:nvPicPr>
        <p:blipFill rotWithShape="1">
          <a:blip r:embed="rId5">
            <a:alphaModFix/>
          </a:blip>
          <a:srcRect b="5420" l="53647" r="2590" t="68380"/>
          <a:stretch/>
        </p:blipFill>
        <p:spPr>
          <a:xfrm>
            <a:off x="265575" y="4383275"/>
            <a:ext cx="4044926" cy="604050"/>
          </a:xfrm>
          <a:prstGeom prst="rect">
            <a:avLst/>
          </a:prstGeom>
          <a:noFill/>
          <a:ln cap="flat" cmpd="sng" w="38100">
            <a:solidFill>
              <a:srgbClr val="DD7E6B"/>
            </a:solidFill>
            <a:prstDash val="solid"/>
            <a:round/>
            <a:headEnd len="sm" w="sm" type="none"/>
            <a:tailEnd len="sm" w="sm" type="none"/>
          </a:ln>
        </p:spPr>
      </p:pic>
      <p:sp>
        <p:nvSpPr>
          <p:cNvPr id="1095" name="Google Shape;1095;p60"/>
          <p:cNvSpPr/>
          <p:nvPr/>
        </p:nvSpPr>
        <p:spPr>
          <a:xfrm>
            <a:off x="3231275" y="3608650"/>
            <a:ext cx="1079100" cy="400200"/>
          </a:xfrm>
          <a:prstGeom prst="rect">
            <a:avLst/>
          </a:prstGeom>
          <a:noFill/>
          <a:ln cap="flat" cmpd="sng" w="28575">
            <a:solidFill>
              <a:srgbClr val="DD7E6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6" name="Google Shape;1096;p6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0" name="Shape 1100"/>
        <p:cNvGrpSpPr/>
        <p:nvPr/>
      </p:nvGrpSpPr>
      <p:grpSpPr>
        <a:xfrm>
          <a:off x="0" y="0"/>
          <a:ext cx="0" cy="0"/>
          <a:chOff x="0" y="0"/>
          <a:chExt cx="0" cy="0"/>
        </a:xfrm>
      </p:grpSpPr>
      <p:pic>
        <p:nvPicPr>
          <p:cNvPr id="1101" name="Google Shape;1101;p61"/>
          <p:cNvPicPr preferRelativeResize="0"/>
          <p:nvPr/>
        </p:nvPicPr>
        <p:blipFill rotWithShape="1">
          <a:blip r:embed="rId3">
            <a:alphaModFix/>
          </a:blip>
          <a:srcRect b="0" l="5327" r="7761" t="0"/>
          <a:stretch/>
        </p:blipFill>
        <p:spPr>
          <a:xfrm>
            <a:off x="89975" y="1041025"/>
            <a:ext cx="4407851" cy="3303609"/>
          </a:xfrm>
          <a:prstGeom prst="rect">
            <a:avLst/>
          </a:prstGeom>
          <a:noFill/>
          <a:ln>
            <a:noFill/>
          </a:ln>
        </p:spPr>
      </p:pic>
      <p:pic>
        <p:nvPicPr>
          <p:cNvPr id="1102" name="Google Shape;1102;p61"/>
          <p:cNvPicPr preferRelativeResize="0"/>
          <p:nvPr/>
        </p:nvPicPr>
        <p:blipFill rotWithShape="1">
          <a:blip r:embed="rId4">
            <a:alphaModFix/>
          </a:blip>
          <a:srcRect b="0" l="3472" r="7017" t="0"/>
          <a:stretch/>
        </p:blipFill>
        <p:spPr>
          <a:xfrm>
            <a:off x="4443125" y="1041025"/>
            <a:ext cx="4539384" cy="3303599"/>
          </a:xfrm>
          <a:prstGeom prst="rect">
            <a:avLst/>
          </a:prstGeom>
          <a:noFill/>
          <a:ln>
            <a:noFill/>
          </a:ln>
        </p:spPr>
      </p:pic>
      <p:pic>
        <p:nvPicPr>
          <p:cNvPr id="1103" name="Google Shape;1103;p61"/>
          <p:cNvPicPr preferRelativeResize="0"/>
          <p:nvPr/>
        </p:nvPicPr>
        <p:blipFill rotWithShape="1">
          <a:blip r:embed="rId5">
            <a:alphaModFix/>
          </a:blip>
          <a:srcRect b="6626" l="4725" r="0" t="11660"/>
          <a:stretch/>
        </p:blipFill>
        <p:spPr>
          <a:xfrm>
            <a:off x="1151500" y="4508900"/>
            <a:ext cx="3666575" cy="497875"/>
          </a:xfrm>
          <a:prstGeom prst="rect">
            <a:avLst/>
          </a:prstGeom>
          <a:noFill/>
          <a:ln cap="flat" cmpd="sng" w="28575">
            <a:solidFill>
              <a:srgbClr val="C27BA0"/>
            </a:solidFill>
            <a:prstDash val="solid"/>
            <a:round/>
            <a:headEnd len="sm" w="sm" type="none"/>
            <a:tailEnd len="sm" w="sm" type="none"/>
          </a:ln>
        </p:spPr>
      </p:pic>
      <p:sp>
        <p:nvSpPr>
          <p:cNvPr id="1104" name="Google Shape;1104;p61"/>
          <p:cNvSpPr txBox="1"/>
          <p:nvPr>
            <p:ph idx="4294967295" type="title"/>
          </p:nvPr>
        </p:nvSpPr>
        <p:spPr>
          <a:xfrm>
            <a:off x="134250" y="215225"/>
            <a:ext cx="8848200" cy="572700"/>
          </a:xfrm>
          <a:prstGeom prst="rect">
            <a:avLst/>
          </a:prstGeom>
          <a:ln cap="flat" cmpd="sng" w="28575">
            <a:solidFill>
              <a:schemeClr val="dk1"/>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SzPts val="990"/>
              <a:buNone/>
            </a:pPr>
            <a:r>
              <a:rPr b="1" lang="en" sz="2720"/>
              <a:t>CE𝝂NS </a:t>
            </a:r>
            <a:r>
              <a:rPr lang="en" sz="2720"/>
              <a:t>DIFFERENTIAL CROSS-SECTION</a:t>
            </a:r>
            <a:endParaRPr sz="2720"/>
          </a:p>
        </p:txBody>
      </p:sp>
      <p:pic>
        <p:nvPicPr>
          <p:cNvPr id="1105" name="Google Shape;1105;p61"/>
          <p:cNvPicPr preferRelativeResize="0"/>
          <p:nvPr/>
        </p:nvPicPr>
        <p:blipFill rotWithShape="1">
          <a:blip r:embed="rId6">
            <a:alphaModFix/>
          </a:blip>
          <a:srcRect b="0" l="9791" r="9557" t="0"/>
          <a:stretch/>
        </p:blipFill>
        <p:spPr>
          <a:xfrm>
            <a:off x="6175225" y="4437850"/>
            <a:ext cx="1477400" cy="639975"/>
          </a:xfrm>
          <a:prstGeom prst="rect">
            <a:avLst/>
          </a:prstGeom>
          <a:noFill/>
          <a:ln cap="flat" cmpd="sng" w="28575">
            <a:solidFill>
              <a:srgbClr val="B45F06"/>
            </a:solidFill>
            <a:prstDash val="solid"/>
            <a:round/>
            <a:headEnd len="sm" w="sm" type="none"/>
            <a:tailEnd len="sm" w="sm" type="none"/>
          </a:ln>
        </p:spPr>
      </p:pic>
      <p:cxnSp>
        <p:nvCxnSpPr>
          <p:cNvPr id="1106" name="Google Shape;1106;p61"/>
          <p:cNvCxnSpPr>
            <a:endCxn id="1105" idx="1"/>
          </p:cNvCxnSpPr>
          <p:nvPr/>
        </p:nvCxnSpPr>
        <p:spPr>
          <a:xfrm>
            <a:off x="3997225" y="3989238"/>
            <a:ext cx="2178000" cy="768600"/>
          </a:xfrm>
          <a:prstGeom prst="bentConnector3">
            <a:avLst>
              <a:gd fmla="val 50000" name="adj1"/>
            </a:avLst>
          </a:prstGeom>
          <a:noFill/>
          <a:ln cap="flat" cmpd="sng" w="28575">
            <a:solidFill>
              <a:srgbClr val="B45F06"/>
            </a:solidFill>
            <a:prstDash val="solid"/>
            <a:round/>
            <a:headEnd len="med" w="med" type="none"/>
            <a:tailEnd len="med" w="med" type="triangle"/>
          </a:ln>
        </p:spPr>
      </p:cxnSp>
      <p:cxnSp>
        <p:nvCxnSpPr>
          <p:cNvPr id="1107" name="Google Shape;1107;p61"/>
          <p:cNvCxnSpPr>
            <a:endCxn id="1105" idx="3"/>
          </p:cNvCxnSpPr>
          <p:nvPr/>
        </p:nvCxnSpPr>
        <p:spPr>
          <a:xfrm rot="5400000">
            <a:off x="7520025" y="4132938"/>
            <a:ext cx="757500" cy="492300"/>
          </a:xfrm>
          <a:prstGeom prst="bentConnector2">
            <a:avLst/>
          </a:prstGeom>
          <a:noFill/>
          <a:ln cap="flat" cmpd="sng" w="28575">
            <a:solidFill>
              <a:srgbClr val="B45F06"/>
            </a:solidFill>
            <a:prstDash val="solid"/>
            <a:round/>
            <a:headEnd len="med" w="med" type="none"/>
            <a:tailEnd len="med" w="med" type="triangle"/>
          </a:ln>
        </p:spPr>
      </p:cxnSp>
      <p:sp>
        <p:nvSpPr>
          <p:cNvPr id="1108" name="Google Shape;1108;p6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 name="Shape 100"/>
        <p:cNvGrpSpPr/>
        <p:nvPr/>
      </p:nvGrpSpPr>
      <p:grpSpPr>
        <a:xfrm>
          <a:off x="0" y="0"/>
          <a:ext cx="0" cy="0"/>
          <a:chOff x="0" y="0"/>
          <a:chExt cx="0" cy="0"/>
        </a:xfrm>
      </p:grpSpPr>
      <p:sp>
        <p:nvSpPr>
          <p:cNvPr id="101" name="Google Shape;101;p1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102" name="Google Shape;102;p17"/>
          <p:cNvPicPr preferRelativeResize="0"/>
          <p:nvPr/>
        </p:nvPicPr>
        <p:blipFill>
          <a:blip r:embed="rId3">
            <a:alphaModFix/>
          </a:blip>
          <a:stretch>
            <a:fillRect/>
          </a:stretch>
        </p:blipFill>
        <p:spPr>
          <a:xfrm>
            <a:off x="1106350" y="1105750"/>
            <a:ext cx="6931300" cy="3785426"/>
          </a:xfrm>
          <a:prstGeom prst="rect">
            <a:avLst/>
          </a:prstGeom>
          <a:noFill/>
          <a:ln>
            <a:noFill/>
          </a:ln>
        </p:spPr>
      </p:pic>
      <p:sp>
        <p:nvSpPr>
          <p:cNvPr id="103" name="Google Shape;103;p17"/>
          <p:cNvSpPr txBox="1"/>
          <p:nvPr>
            <p:ph idx="4294967295" type="title"/>
          </p:nvPr>
        </p:nvSpPr>
        <p:spPr>
          <a:xfrm>
            <a:off x="198000" y="293825"/>
            <a:ext cx="8748000" cy="663900"/>
          </a:xfrm>
          <a:prstGeom prst="rect">
            <a:avLst/>
          </a:prstGeom>
          <a:ln cap="flat" cmpd="sng" w="19050">
            <a:solidFill>
              <a:schemeClr val="dk1"/>
            </a:solidFill>
            <a:prstDash val="solid"/>
            <a:round/>
            <a:headEnd len="sm" w="sm" type="none"/>
            <a:tailEnd len="sm" w="sm" type="none"/>
          </a:ln>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sz="3577"/>
              <a:t>SIGNAL </a:t>
            </a:r>
            <a:r>
              <a:rPr lang="en"/>
              <a:t> </a:t>
            </a:r>
            <a:endParaRPr/>
          </a:p>
        </p:txBody>
      </p:sp>
      <p:sp>
        <p:nvSpPr>
          <p:cNvPr id="104" name="Google Shape;104;p17"/>
          <p:cNvSpPr/>
          <p:nvPr/>
        </p:nvSpPr>
        <p:spPr>
          <a:xfrm>
            <a:off x="5541075" y="3555300"/>
            <a:ext cx="2081100" cy="528000"/>
          </a:xfrm>
          <a:prstGeom prst="rect">
            <a:avLst/>
          </a:prstGeom>
          <a:solidFill>
            <a:srgbClr val="00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2" name="Shape 1112"/>
        <p:cNvGrpSpPr/>
        <p:nvPr/>
      </p:nvGrpSpPr>
      <p:grpSpPr>
        <a:xfrm>
          <a:off x="0" y="0"/>
          <a:ext cx="0" cy="0"/>
          <a:chOff x="0" y="0"/>
          <a:chExt cx="0" cy="0"/>
        </a:xfrm>
      </p:grpSpPr>
      <p:pic>
        <p:nvPicPr>
          <p:cNvPr id="1113" name="Google Shape;1113;p62"/>
          <p:cNvPicPr preferRelativeResize="0"/>
          <p:nvPr/>
        </p:nvPicPr>
        <p:blipFill rotWithShape="1">
          <a:blip r:embed="rId3">
            <a:alphaModFix/>
          </a:blip>
          <a:srcRect b="0" l="5327" r="7761" t="0"/>
          <a:stretch/>
        </p:blipFill>
        <p:spPr>
          <a:xfrm>
            <a:off x="89975" y="1041025"/>
            <a:ext cx="4407851" cy="3303609"/>
          </a:xfrm>
          <a:prstGeom prst="rect">
            <a:avLst/>
          </a:prstGeom>
          <a:noFill/>
          <a:ln>
            <a:noFill/>
          </a:ln>
        </p:spPr>
      </p:pic>
      <p:pic>
        <p:nvPicPr>
          <p:cNvPr id="1114" name="Google Shape;1114;p62"/>
          <p:cNvPicPr preferRelativeResize="0"/>
          <p:nvPr/>
        </p:nvPicPr>
        <p:blipFill rotWithShape="1">
          <a:blip r:embed="rId4">
            <a:alphaModFix/>
          </a:blip>
          <a:srcRect b="0" l="3472" r="7017" t="0"/>
          <a:stretch/>
        </p:blipFill>
        <p:spPr>
          <a:xfrm>
            <a:off x="4443125" y="1041025"/>
            <a:ext cx="4539384" cy="3303599"/>
          </a:xfrm>
          <a:prstGeom prst="rect">
            <a:avLst/>
          </a:prstGeom>
          <a:noFill/>
          <a:ln>
            <a:noFill/>
          </a:ln>
        </p:spPr>
      </p:pic>
      <p:pic>
        <p:nvPicPr>
          <p:cNvPr id="1115" name="Google Shape;1115;p62"/>
          <p:cNvPicPr preferRelativeResize="0"/>
          <p:nvPr/>
        </p:nvPicPr>
        <p:blipFill rotWithShape="1">
          <a:blip r:embed="rId5">
            <a:alphaModFix/>
          </a:blip>
          <a:srcRect b="0" l="9791" r="9557" t="0"/>
          <a:stretch/>
        </p:blipFill>
        <p:spPr>
          <a:xfrm>
            <a:off x="6175225" y="4437850"/>
            <a:ext cx="1477400" cy="639975"/>
          </a:xfrm>
          <a:prstGeom prst="rect">
            <a:avLst/>
          </a:prstGeom>
          <a:noFill/>
          <a:ln cap="flat" cmpd="sng" w="28575">
            <a:solidFill>
              <a:srgbClr val="B45F06"/>
            </a:solidFill>
            <a:prstDash val="solid"/>
            <a:round/>
            <a:headEnd len="sm" w="sm" type="none"/>
            <a:tailEnd len="sm" w="sm" type="none"/>
          </a:ln>
        </p:spPr>
      </p:pic>
      <p:pic>
        <p:nvPicPr>
          <p:cNvPr id="1116" name="Google Shape;1116;p62"/>
          <p:cNvPicPr preferRelativeResize="0"/>
          <p:nvPr/>
        </p:nvPicPr>
        <p:blipFill rotWithShape="1">
          <a:blip r:embed="rId6">
            <a:alphaModFix/>
          </a:blip>
          <a:srcRect b="6626" l="4725" r="0" t="11660"/>
          <a:stretch/>
        </p:blipFill>
        <p:spPr>
          <a:xfrm>
            <a:off x="1151500" y="4508900"/>
            <a:ext cx="3666575" cy="497875"/>
          </a:xfrm>
          <a:prstGeom prst="rect">
            <a:avLst/>
          </a:prstGeom>
          <a:noFill/>
          <a:ln cap="flat" cmpd="sng" w="28575">
            <a:solidFill>
              <a:srgbClr val="C27BA0"/>
            </a:solidFill>
            <a:prstDash val="solid"/>
            <a:round/>
            <a:headEnd len="sm" w="sm" type="none"/>
            <a:tailEnd len="sm" w="sm" type="none"/>
          </a:ln>
        </p:spPr>
      </p:pic>
      <p:cxnSp>
        <p:nvCxnSpPr>
          <p:cNvPr id="1117" name="Google Shape;1117;p62"/>
          <p:cNvCxnSpPr>
            <a:endCxn id="1118" idx="1"/>
          </p:cNvCxnSpPr>
          <p:nvPr/>
        </p:nvCxnSpPr>
        <p:spPr>
          <a:xfrm flipH="1" rot="-5400000">
            <a:off x="652525" y="1982100"/>
            <a:ext cx="2990700" cy="2560800"/>
          </a:xfrm>
          <a:prstGeom prst="bentConnector2">
            <a:avLst/>
          </a:prstGeom>
          <a:noFill/>
          <a:ln cap="flat" cmpd="sng" w="28575">
            <a:solidFill>
              <a:srgbClr val="76A5AF"/>
            </a:solidFill>
            <a:prstDash val="solid"/>
            <a:round/>
            <a:headEnd len="med" w="med" type="none"/>
            <a:tailEnd len="med" w="med" type="triangle"/>
          </a:ln>
        </p:spPr>
      </p:cxnSp>
      <p:sp>
        <p:nvSpPr>
          <p:cNvPr id="1118" name="Google Shape;1118;p62"/>
          <p:cNvSpPr/>
          <p:nvPr/>
        </p:nvSpPr>
        <p:spPr>
          <a:xfrm>
            <a:off x="3428275" y="4621050"/>
            <a:ext cx="568800" cy="273600"/>
          </a:xfrm>
          <a:prstGeom prst="rect">
            <a:avLst/>
          </a:prstGeom>
          <a:noFill/>
          <a:ln cap="flat" cmpd="sng" w="28575">
            <a:solidFill>
              <a:srgbClr val="76A5A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119" name="Google Shape;1119;p62"/>
          <p:cNvCxnSpPr>
            <a:endCxn id="1118" idx="3"/>
          </p:cNvCxnSpPr>
          <p:nvPr/>
        </p:nvCxnSpPr>
        <p:spPr>
          <a:xfrm rot="5400000">
            <a:off x="3218575" y="2698650"/>
            <a:ext cx="2837700" cy="1280700"/>
          </a:xfrm>
          <a:prstGeom prst="bentConnector2">
            <a:avLst/>
          </a:prstGeom>
          <a:noFill/>
          <a:ln cap="flat" cmpd="sng" w="28575">
            <a:solidFill>
              <a:srgbClr val="76A5AF"/>
            </a:solidFill>
            <a:prstDash val="solid"/>
            <a:round/>
            <a:headEnd len="med" w="med" type="none"/>
            <a:tailEnd len="med" w="med" type="triangle"/>
          </a:ln>
        </p:spPr>
      </p:cxnSp>
      <p:sp>
        <p:nvSpPr>
          <p:cNvPr id="1120" name="Google Shape;1120;p62"/>
          <p:cNvSpPr txBox="1"/>
          <p:nvPr>
            <p:ph idx="4294967295" type="title"/>
          </p:nvPr>
        </p:nvSpPr>
        <p:spPr>
          <a:xfrm>
            <a:off x="89975" y="284850"/>
            <a:ext cx="8810100" cy="591900"/>
          </a:xfrm>
          <a:prstGeom prst="rect">
            <a:avLst/>
          </a:prstGeom>
          <a:noFill/>
          <a:ln cap="flat" cmpd="sng" w="28575">
            <a:solidFill>
              <a:srgbClr val="CCCCCC"/>
            </a:solidFill>
            <a:prstDash val="solid"/>
            <a:round/>
            <a:headEnd len="sm" w="sm" type="none"/>
            <a:tailEnd len="sm" w="sm" type="none"/>
          </a:ln>
        </p:spPr>
        <p:txBody>
          <a:bodyPr anchorCtr="0" anchor="t" bIns="0" lIns="0" spcFirstLastPara="1" rIns="0" wrap="square" tIns="0">
            <a:noAutofit/>
          </a:bodyPr>
          <a:lstStyle/>
          <a:p>
            <a:pPr indent="0" lvl="0" marL="0" rtl="0" algn="ctr">
              <a:spcBef>
                <a:spcPts val="0"/>
              </a:spcBef>
              <a:spcAft>
                <a:spcPts val="0"/>
              </a:spcAft>
              <a:buSzPts val="891"/>
              <a:buNone/>
            </a:pPr>
            <a:r>
              <a:rPr lang="en" sz="1828">
                <a:solidFill>
                  <a:srgbClr val="EFEFEF"/>
                </a:solidFill>
                <a:latin typeface="EB Garamond"/>
                <a:ea typeface="EB Garamond"/>
                <a:cs typeface="EB Garamond"/>
                <a:sym typeface="EB Garamond"/>
              </a:rPr>
              <a:t>Cross-section for </a:t>
            </a:r>
            <a:r>
              <a:rPr lang="en" sz="2278">
                <a:solidFill>
                  <a:srgbClr val="EFEFEF"/>
                </a:solidFill>
                <a:latin typeface="EB Garamond"/>
                <a:ea typeface="EB Garamond"/>
                <a:cs typeface="EB Garamond"/>
                <a:sym typeface="EB Garamond"/>
              </a:rPr>
              <a:t>𝜈</a:t>
            </a:r>
            <a:r>
              <a:rPr baseline="-25000" lang="en" sz="2848">
                <a:solidFill>
                  <a:srgbClr val="EFEFEF"/>
                </a:solidFill>
                <a:latin typeface="EB Garamond"/>
                <a:ea typeface="EB Garamond"/>
                <a:cs typeface="EB Garamond"/>
                <a:sym typeface="EB Garamond"/>
              </a:rPr>
              <a:t>𝜏</a:t>
            </a:r>
            <a:r>
              <a:rPr lang="en" sz="1828">
                <a:solidFill>
                  <a:srgbClr val="EFEFEF"/>
                </a:solidFill>
                <a:latin typeface="EB Garamond"/>
                <a:ea typeface="EB Garamond"/>
                <a:cs typeface="EB Garamond"/>
                <a:sym typeface="EB Garamond"/>
              </a:rPr>
              <a:t> &gt; </a:t>
            </a:r>
            <a:r>
              <a:rPr lang="en" sz="2278">
                <a:solidFill>
                  <a:srgbClr val="EFEFEF"/>
                </a:solidFill>
                <a:latin typeface="EB Garamond"/>
                <a:ea typeface="EB Garamond"/>
                <a:cs typeface="EB Garamond"/>
                <a:sym typeface="EB Garamond"/>
              </a:rPr>
              <a:t>𝜈</a:t>
            </a:r>
            <a:r>
              <a:rPr baseline="-25000" lang="en" sz="2848">
                <a:solidFill>
                  <a:srgbClr val="EFEFEF"/>
                </a:solidFill>
                <a:latin typeface="EB Garamond"/>
                <a:ea typeface="EB Garamond"/>
                <a:cs typeface="EB Garamond"/>
                <a:sym typeface="EB Garamond"/>
              </a:rPr>
              <a:t>𝜇</a:t>
            </a:r>
            <a:r>
              <a:rPr lang="en" sz="1828">
                <a:solidFill>
                  <a:srgbClr val="EFEFEF"/>
                </a:solidFill>
                <a:latin typeface="EB Garamond"/>
                <a:ea typeface="EB Garamond"/>
                <a:cs typeface="EB Garamond"/>
                <a:sym typeface="EB Garamond"/>
              </a:rPr>
              <a:t>&gt; </a:t>
            </a:r>
            <a:r>
              <a:rPr lang="en" sz="2278">
                <a:solidFill>
                  <a:srgbClr val="EFEFEF"/>
                </a:solidFill>
                <a:latin typeface="EB Garamond"/>
                <a:ea typeface="EB Garamond"/>
                <a:cs typeface="EB Garamond"/>
                <a:sym typeface="EB Garamond"/>
              </a:rPr>
              <a:t>𝜈</a:t>
            </a:r>
            <a:r>
              <a:rPr baseline="-25000" lang="en" sz="2848">
                <a:solidFill>
                  <a:srgbClr val="EFEFEF"/>
                </a:solidFill>
                <a:latin typeface="EB Garamond"/>
                <a:ea typeface="EB Garamond"/>
                <a:cs typeface="EB Garamond"/>
                <a:sym typeface="EB Garamond"/>
              </a:rPr>
              <a:t>e</a:t>
            </a:r>
            <a:r>
              <a:rPr lang="en" sz="1828">
                <a:solidFill>
                  <a:srgbClr val="EFEFEF"/>
                </a:solidFill>
                <a:latin typeface="EB Garamond"/>
                <a:ea typeface="EB Garamond"/>
                <a:cs typeface="EB Garamond"/>
                <a:sym typeface="EB Garamond"/>
              </a:rPr>
              <a:t> radiative corrections  &gt;  Cross-section for tree-level (</a:t>
            </a:r>
            <a:r>
              <a:rPr lang="en" sz="2278">
                <a:solidFill>
                  <a:srgbClr val="EFEFEF"/>
                </a:solidFill>
                <a:latin typeface="EB Garamond"/>
                <a:ea typeface="EB Garamond"/>
                <a:cs typeface="EB Garamond"/>
                <a:sym typeface="EB Garamond"/>
              </a:rPr>
              <a:t>𝜈</a:t>
            </a:r>
            <a:r>
              <a:rPr baseline="-25000" lang="en" sz="2848">
                <a:solidFill>
                  <a:srgbClr val="EFEFEF"/>
                </a:solidFill>
                <a:latin typeface="EB Garamond"/>
                <a:ea typeface="EB Garamond"/>
                <a:cs typeface="EB Garamond"/>
                <a:sym typeface="EB Garamond"/>
              </a:rPr>
              <a:t>𝜏</a:t>
            </a:r>
            <a:r>
              <a:rPr lang="en" sz="1828">
                <a:solidFill>
                  <a:srgbClr val="EFEFEF"/>
                </a:solidFill>
                <a:latin typeface="EB Garamond"/>
                <a:ea typeface="EB Garamond"/>
                <a:cs typeface="EB Garamond"/>
                <a:sym typeface="EB Garamond"/>
              </a:rPr>
              <a:t> = </a:t>
            </a:r>
            <a:r>
              <a:rPr lang="en" sz="2278">
                <a:solidFill>
                  <a:srgbClr val="EFEFEF"/>
                </a:solidFill>
                <a:latin typeface="EB Garamond"/>
                <a:ea typeface="EB Garamond"/>
                <a:cs typeface="EB Garamond"/>
                <a:sym typeface="EB Garamond"/>
              </a:rPr>
              <a:t>𝜈</a:t>
            </a:r>
            <a:r>
              <a:rPr baseline="-25000" lang="en" sz="2848">
                <a:solidFill>
                  <a:srgbClr val="EFEFEF"/>
                </a:solidFill>
                <a:latin typeface="EB Garamond"/>
                <a:ea typeface="EB Garamond"/>
                <a:cs typeface="EB Garamond"/>
                <a:sym typeface="EB Garamond"/>
              </a:rPr>
              <a:t>𝜇</a:t>
            </a:r>
            <a:r>
              <a:rPr lang="en" sz="1828">
                <a:solidFill>
                  <a:srgbClr val="EFEFEF"/>
                </a:solidFill>
                <a:latin typeface="EB Garamond"/>
                <a:ea typeface="EB Garamond"/>
                <a:cs typeface="EB Garamond"/>
                <a:sym typeface="EB Garamond"/>
              </a:rPr>
              <a:t>= </a:t>
            </a:r>
            <a:r>
              <a:rPr lang="en" sz="2278">
                <a:solidFill>
                  <a:srgbClr val="EFEFEF"/>
                </a:solidFill>
                <a:latin typeface="EB Garamond"/>
                <a:ea typeface="EB Garamond"/>
                <a:cs typeface="EB Garamond"/>
                <a:sym typeface="EB Garamond"/>
              </a:rPr>
              <a:t>𝜈</a:t>
            </a:r>
            <a:r>
              <a:rPr baseline="-25000" lang="en" sz="2848">
                <a:solidFill>
                  <a:srgbClr val="EFEFEF"/>
                </a:solidFill>
                <a:latin typeface="EB Garamond"/>
                <a:ea typeface="EB Garamond"/>
                <a:cs typeface="EB Garamond"/>
                <a:sym typeface="EB Garamond"/>
              </a:rPr>
              <a:t>e</a:t>
            </a:r>
            <a:r>
              <a:rPr lang="en" sz="1828">
                <a:solidFill>
                  <a:srgbClr val="EFEFEF"/>
                </a:solidFill>
                <a:latin typeface="EB Garamond"/>
                <a:ea typeface="EB Garamond"/>
                <a:cs typeface="EB Garamond"/>
                <a:sym typeface="EB Garamond"/>
              </a:rPr>
              <a:t> )</a:t>
            </a:r>
            <a:endParaRPr baseline="-25000" sz="2748">
              <a:solidFill>
                <a:srgbClr val="EFEFEF"/>
              </a:solidFill>
              <a:latin typeface="EB Garamond"/>
              <a:ea typeface="EB Garamond"/>
              <a:cs typeface="EB Garamond"/>
              <a:sym typeface="EB Garamond"/>
            </a:endParaRPr>
          </a:p>
          <a:p>
            <a:pPr indent="0" lvl="0" marL="0" rtl="0" algn="ctr">
              <a:spcBef>
                <a:spcPts val="1000"/>
              </a:spcBef>
              <a:spcAft>
                <a:spcPts val="1000"/>
              </a:spcAft>
              <a:buSzPts val="891"/>
              <a:buNone/>
            </a:pPr>
            <a:r>
              <a:t/>
            </a:r>
            <a:endParaRPr baseline="-25000" sz="2648">
              <a:solidFill>
                <a:schemeClr val="lt1"/>
              </a:solidFill>
            </a:endParaRPr>
          </a:p>
        </p:txBody>
      </p:sp>
      <p:sp>
        <p:nvSpPr>
          <p:cNvPr id="1121" name="Google Shape;1121;p6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5" name="Shape 1125"/>
        <p:cNvGrpSpPr/>
        <p:nvPr/>
      </p:nvGrpSpPr>
      <p:grpSpPr>
        <a:xfrm>
          <a:off x="0" y="0"/>
          <a:ext cx="0" cy="0"/>
          <a:chOff x="0" y="0"/>
          <a:chExt cx="0" cy="0"/>
        </a:xfrm>
      </p:grpSpPr>
      <p:grpSp>
        <p:nvGrpSpPr>
          <p:cNvPr id="1126" name="Google Shape;1126;p63"/>
          <p:cNvGrpSpPr/>
          <p:nvPr/>
        </p:nvGrpSpPr>
        <p:grpSpPr>
          <a:xfrm>
            <a:off x="0" y="1091850"/>
            <a:ext cx="9144001" cy="3214851"/>
            <a:chOff x="0" y="1091850"/>
            <a:chExt cx="9144001" cy="3214851"/>
          </a:xfrm>
        </p:grpSpPr>
        <p:pic>
          <p:nvPicPr>
            <p:cNvPr id="1127" name="Google Shape;1127;p63"/>
            <p:cNvPicPr preferRelativeResize="0"/>
            <p:nvPr/>
          </p:nvPicPr>
          <p:blipFill rotWithShape="1">
            <a:blip r:embed="rId3">
              <a:alphaModFix/>
            </a:blip>
            <a:srcRect b="0" l="0" r="6349" t="0"/>
            <a:stretch/>
          </p:blipFill>
          <p:spPr>
            <a:xfrm>
              <a:off x="4521726" y="1091876"/>
              <a:ext cx="4622275" cy="3214825"/>
            </a:xfrm>
            <a:prstGeom prst="rect">
              <a:avLst/>
            </a:prstGeom>
            <a:noFill/>
            <a:ln cap="flat" cmpd="sng" w="28575">
              <a:solidFill>
                <a:schemeClr val="dk1"/>
              </a:solidFill>
              <a:prstDash val="solid"/>
              <a:round/>
              <a:headEnd len="sm" w="sm" type="none"/>
              <a:tailEnd len="sm" w="sm" type="none"/>
            </a:ln>
          </p:spPr>
        </p:pic>
        <p:pic>
          <p:nvPicPr>
            <p:cNvPr id="1128" name="Google Shape;1128;p63"/>
            <p:cNvPicPr preferRelativeResize="0"/>
            <p:nvPr/>
          </p:nvPicPr>
          <p:blipFill rotWithShape="1">
            <a:blip r:embed="rId4">
              <a:alphaModFix/>
            </a:blip>
            <a:srcRect b="0" l="0" r="6349" t="0"/>
            <a:stretch/>
          </p:blipFill>
          <p:spPr>
            <a:xfrm>
              <a:off x="0" y="1091850"/>
              <a:ext cx="4622226" cy="3214825"/>
            </a:xfrm>
            <a:prstGeom prst="rect">
              <a:avLst/>
            </a:prstGeom>
            <a:noFill/>
            <a:ln cap="flat" cmpd="sng" w="28575">
              <a:solidFill>
                <a:schemeClr val="dk1"/>
              </a:solidFill>
              <a:prstDash val="solid"/>
              <a:round/>
              <a:headEnd len="sm" w="sm" type="none"/>
              <a:tailEnd len="sm" w="sm" type="none"/>
            </a:ln>
          </p:spPr>
        </p:pic>
      </p:grpSp>
      <p:sp>
        <p:nvSpPr>
          <p:cNvPr id="1129" name="Google Shape;1129;p63"/>
          <p:cNvSpPr txBox="1"/>
          <p:nvPr>
            <p:ph type="title"/>
          </p:nvPr>
        </p:nvSpPr>
        <p:spPr>
          <a:xfrm>
            <a:off x="134250" y="118300"/>
            <a:ext cx="8848200" cy="817800"/>
          </a:xfrm>
          <a:prstGeom prst="rect">
            <a:avLst/>
          </a:prstGeom>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SzPts val="990"/>
              <a:buNone/>
            </a:pPr>
            <a:r>
              <a:rPr lang="en" sz="2720"/>
              <a:t>EVENT RATE:   </a:t>
            </a:r>
            <a:endParaRPr sz="2720"/>
          </a:p>
        </p:txBody>
      </p:sp>
      <p:pic>
        <p:nvPicPr>
          <p:cNvPr id="1130" name="Google Shape;1130;p63"/>
          <p:cNvPicPr preferRelativeResize="0"/>
          <p:nvPr/>
        </p:nvPicPr>
        <p:blipFill rotWithShape="1">
          <a:blip r:embed="rId5">
            <a:alphaModFix/>
          </a:blip>
          <a:srcRect b="14212" l="0" r="0" t="12188"/>
          <a:stretch/>
        </p:blipFill>
        <p:spPr>
          <a:xfrm>
            <a:off x="2286075" y="4394225"/>
            <a:ext cx="4622275" cy="670150"/>
          </a:xfrm>
          <a:prstGeom prst="rect">
            <a:avLst/>
          </a:prstGeom>
          <a:noFill/>
          <a:ln>
            <a:noFill/>
          </a:ln>
        </p:spPr>
      </p:pic>
      <p:sp>
        <p:nvSpPr>
          <p:cNvPr id="1131" name="Google Shape;1131;p6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5" name="Shape 1135"/>
        <p:cNvGrpSpPr/>
        <p:nvPr/>
      </p:nvGrpSpPr>
      <p:grpSpPr>
        <a:xfrm>
          <a:off x="0" y="0"/>
          <a:ext cx="0" cy="0"/>
          <a:chOff x="0" y="0"/>
          <a:chExt cx="0" cy="0"/>
        </a:xfrm>
      </p:grpSpPr>
      <p:sp>
        <p:nvSpPr>
          <p:cNvPr id="1136" name="Google Shape;1136;p64"/>
          <p:cNvSpPr txBox="1"/>
          <p:nvPr>
            <p:ph type="title"/>
          </p:nvPr>
        </p:nvSpPr>
        <p:spPr>
          <a:xfrm>
            <a:off x="134250" y="118300"/>
            <a:ext cx="8848200" cy="817800"/>
          </a:xfrm>
          <a:prstGeom prst="rect">
            <a:avLst/>
          </a:prstGeom>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SzPts val="990"/>
              <a:buNone/>
            </a:pPr>
            <a:r>
              <a:rPr lang="en" sz="2720"/>
              <a:t>EVENTS:   </a:t>
            </a:r>
            <a:endParaRPr sz="2720"/>
          </a:p>
        </p:txBody>
      </p:sp>
      <p:pic>
        <p:nvPicPr>
          <p:cNvPr id="1137" name="Google Shape;1137;p64"/>
          <p:cNvPicPr preferRelativeResize="0"/>
          <p:nvPr/>
        </p:nvPicPr>
        <p:blipFill rotWithShape="1">
          <a:blip r:embed="rId3">
            <a:alphaModFix/>
          </a:blip>
          <a:srcRect b="0" l="0" r="6182" t="0"/>
          <a:stretch/>
        </p:blipFill>
        <p:spPr>
          <a:xfrm>
            <a:off x="0" y="1088500"/>
            <a:ext cx="4675848" cy="3246537"/>
          </a:xfrm>
          <a:prstGeom prst="rect">
            <a:avLst/>
          </a:prstGeom>
          <a:noFill/>
          <a:ln>
            <a:noFill/>
          </a:ln>
        </p:spPr>
      </p:pic>
      <p:pic>
        <p:nvPicPr>
          <p:cNvPr id="1138" name="Google Shape;1138;p64"/>
          <p:cNvPicPr preferRelativeResize="0"/>
          <p:nvPr/>
        </p:nvPicPr>
        <p:blipFill rotWithShape="1">
          <a:blip r:embed="rId4">
            <a:alphaModFix/>
          </a:blip>
          <a:srcRect b="0" l="2744" r="6370" t="0"/>
          <a:stretch/>
        </p:blipFill>
        <p:spPr>
          <a:xfrm>
            <a:off x="4611625" y="1088500"/>
            <a:ext cx="4541598" cy="3246526"/>
          </a:xfrm>
          <a:prstGeom prst="rect">
            <a:avLst/>
          </a:prstGeom>
          <a:noFill/>
          <a:ln>
            <a:noFill/>
          </a:ln>
        </p:spPr>
      </p:pic>
      <p:pic>
        <p:nvPicPr>
          <p:cNvPr id="1139" name="Google Shape;1139;p64"/>
          <p:cNvPicPr preferRelativeResize="0"/>
          <p:nvPr/>
        </p:nvPicPr>
        <p:blipFill rotWithShape="1">
          <a:blip r:embed="rId5">
            <a:alphaModFix/>
          </a:blip>
          <a:srcRect b="11569" l="6202" r="3910" t="8082"/>
          <a:stretch/>
        </p:blipFill>
        <p:spPr>
          <a:xfrm>
            <a:off x="3614300" y="4394200"/>
            <a:ext cx="2166850" cy="667575"/>
          </a:xfrm>
          <a:prstGeom prst="rect">
            <a:avLst/>
          </a:prstGeom>
          <a:noFill/>
          <a:ln cap="flat" cmpd="sng" w="28575">
            <a:solidFill>
              <a:schemeClr val="lt2"/>
            </a:solidFill>
            <a:prstDash val="solid"/>
            <a:round/>
            <a:headEnd len="sm" w="sm" type="none"/>
            <a:tailEnd len="sm" w="sm" type="none"/>
          </a:ln>
        </p:spPr>
      </p:pic>
      <p:pic>
        <p:nvPicPr>
          <p:cNvPr id="1140" name="Google Shape;1140;p64"/>
          <p:cNvPicPr preferRelativeResize="0"/>
          <p:nvPr/>
        </p:nvPicPr>
        <p:blipFill rotWithShape="1">
          <a:blip r:embed="rId6">
            <a:alphaModFix/>
          </a:blip>
          <a:srcRect b="39686" l="47495" r="11149" t="10537"/>
          <a:stretch/>
        </p:blipFill>
        <p:spPr>
          <a:xfrm>
            <a:off x="6814100" y="1442900"/>
            <a:ext cx="2041050" cy="1600200"/>
          </a:xfrm>
          <a:prstGeom prst="rect">
            <a:avLst/>
          </a:prstGeom>
          <a:noFill/>
          <a:ln cap="flat" cmpd="sng" w="28575">
            <a:solidFill>
              <a:schemeClr val="dk1"/>
            </a:solidFill>
            <a:prstDash val="solid"/>
            <a:round/>
            <a:headEnd len="sm" w="sm" type="none"/>
            <a:tailEnd len="sm" w="sm" type="none"/>
          </a:ln>
        </p:spPr>
      </p:pic>
      <p:sp>
        <p:nvSpPr>
          <p:cNvPr id="1141" name="Google Shape;1141;p64"/>
          <p:cNvSpPr/>
          <p:nvPr/>
        </p:nvSpPr>
        <p:spPr>
          <a:xfrm>
            <a:off x="6809975" y="1463300"/>
            <a:ext cx="2049300" cy="1559400"/>
          </a:xfrm>
          <a:prstGeom prst="rect">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2" name="Google Shape;1142;p6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6" name="Shape 1146"/>
        <p:cNvGrpSpPr/>
        <p:nvPr/>
      </p:nvGrpSpPr>
      <p:grpSpPr>
        <a:xfrm>
          <a:off x="0" y="0"/>
          <a:ext cx="0" cy="0"/>
          <a:chOff x="0" y="0"/>
          <a:chExt cx="0" cy="0"/>
        </a:xfrm>
      </p:grpSpPr>
      <p:sp>
        <p:nvSpPr>
          <p:cNvPr id="1147" name="Google Shape;1147;p65"/>
          <p:cNvSpPr txBox="1"/>
          <p:nvPr>
            <p:ph type="title"/>
          </p:nvPr>
        </p:nvSpPr>
        <p:spPr>
          <a:xfrm>
            <a:off x="265500" y="1233175"/>
            <a:ext cx="4045200" cy="820800"/>
          </a:xfrm>
          <a:prstGeom prst="rect">
            <a:avLst/>
          </a:prstGeom>
          <a:ln cap="flat" cmpd="sng" w="28575">
            <a:solidFill>
              <a:schemeClr val="dk1"/>
            </a:solidFill>
            <a:prstDash val="solid"/>
            <a:round/>
            <a:headEnd len="sm" w="sm" type="none"/>
            <a:tailEnd len="sm" w="sm" type="none"/>
          </a:ln>
        </p:spPr>
        <p:txBody>
          <a:bodyPr anchorCtr="0" anchor="b" bIns="91425" lIns="91425" spcFirstLastPara="1" rIns="91425" wrap="square" tIns="91425">
            <a:spAutoFit/>
          </a:bodyPr>
          <a:lstStyle/>
          <a:p>
            <a:pPr indent="0" lvl="0" marL="0" rtl="0" algn="ctr">
              <a:spcBef>
                <a:spcPts val="0"/>
              </a:spcBef>
              <a:spcAft>
                <a:spcPts val="0"/>
              </a:spcAft>
              <a:buNone/>
            </a:pPr>
            <a:r>
              <a:rPr lang="en" sz="3833" u="sng"/>
              <a:t>CONCLUSION:</a:t>
            </a:r>
            <a:r>
              <a:rPr lang="en" sz="4133" u="sng">
                <a:solidFill>
                  <a:srgbClr val="000000"/>
                </a:solidFill>
              </a:rPr>
              <a:t> </a:t>
            </a:r>
            <a:endParaRPr sz="3700"/>
          </a:p>
        </p:txBody>
      </p:sp>
      <p:sp>
        <p:nvSpPr>
          <p:cNvPr id="1148" name="Google Shape;1148;p65"/>
          <p:cNvSpPr txBox="1"/>
          <p:nvPr>
            <p:ph idx="1" type="subTitle"/>
          </p:nvPr>
        </p:nvSpPr>
        <p:spPr>
          <a:xfrm>
            <a:off x="265500" y="2172450"/>
            <a:ext cx="4045200" cy="1585500"/>
          </a:xfrm>
          <a:prstGeom prst="rect">
            <a:avLst/>
          </a:prstGeom>
          <a:ln cap="flat" cmpd="sng" w="28575">
            <a:solidFill>
              <a:schemeClr val="dk1"/>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lang="en" sz="1300">
                <a:solidFill>
                  <a:schemeClr val="dk1"/>
                </a:solidFill>
              </a:rPr>
              <a:t>Within the context of a full three-flavor analysis that includes the</a:t>
            </a:r>
            <a:endParaRPr sz="1300">
              <a:solidFill>
                <a:schemeClr val="dk1"/>
              </a:solidFill>
            </a:endParaRPr>
          </a:p>
          <a:p>
            <a:pPr indent="0" lvl="0" marL="0" rtl="0" algn="ctr">
              <a:spcBef>
                <a:spcPts val="0"/>
              </a:spcBef>
              <a:spcAft>
                <a:spcPts val="0"/>
              </a:spcAft>
              <a:buNone/>
            </a:pPr>
            <a:r>
              <a:rPr lang="en" sz="1300">
                <a:solidFill>
                  <a:schemeClr val="dk1"/>
                </a:solidFill>
              </a:rPr>
              <a:t>effects of matter oscillations in the Sun and the Earth, we find that detectors with exposure ∼ 100 ton-year would be able to</a:t>
            </a:r>
            <a:endParaRPr sz="1300">
              <a:solidFill>
                <a:schemeClr val="dk1"/>
              </a:solidFill>
            </a:endParaRPr>
          </a:p>
          <a:p>
            <a:pPr indent="0" lvl="0" marL="0" rtl="0" algn="ctr">
              <a:spcBef>
                <a:spcPts val="0"/>
              </a:spcBef>
              <a:spcAft>
                <a:spcPts val="0"/>
              </a:spcAft>
              <a:buNone/>
            </a:pPr>
            <a:r>
              <a:rPr lang="en" sz="1300">
                <a:solidFill>
                  <a:schemeClr val="dk1"/>
                </a:solidFill>
              </a:rPr>
              <a:t>measure a cross section value that deviates from the tree-level prediction.</a:t>
            </a:r>
            <a:endParaRPr sz="2500">
              <a:solidFill>
                <a:schemeClr val="dk1"/>
              </a:solidFill>
            </a:endParaRPr>
          </a:p>
        </p:txBody>
      </p:sp>
      <p:sp>
        <p:nvSpPr>
          <p:cNvPr id="1149" name="Google Shape;1149;p65"/>
          <p:cNvSpPr txBox="1"/>
          <p:nvPr>
            <p:ph type="title"/>
          </p:nvPr>
        </p:nvSpPr>
        <p:spPr>
          <a:xfrm>
            <a:off x="4859275" y="1233175"/>
            <a:ext cx="4045200" cy="1177200"/>
          </a:xfrm>
          <a:prstGeom prst="rect">
            <a:avLst/>
          </a:prstGeom>
          <a:ln cap="flat" cmpd="sng" w="28575">
            <a:solidFill>
              <a:schemeClr val="dk1"/>
            </a:solidFill>
            <a:prstDash val="solid"/>
            <a:round/>
            <a:headEnd len="sm" w="sm" type="none"/>
            <a:tailEnd len="sm" w="sm" type="none"/>
          </a:ln>
        </p:spPr>
        <p:txBody>
          <a:bodyPr anchorCtr="0" anchor="b" bIns="91425" lIns="91425" spcFirstLastPara="1" rIns="91425" wrap="square" tIns="91425">
            <a:normAutofit fontScale="90000"/>
          </a:bodyPr>
          <a:lstStyle/>
          <a:p>
            <a:pPr indent="0" lvl="0" marL="0" rtl="0" algn="ctr">
              <a:spcBef>
                <a:spcPts val="0"/>
              </a:spcBef>
              <a:spcAft>
                <a:spcPts val="0"/>
              </a:spcAft>
              <a:buNone/>
            </a:pPr>
            <a:r>
              <a:rPr lang="en" sz="4133" u="sng"/>
              <a:t>FUTURE ASPECTS</a:t>
            </a:r>
            <a:r>
              <a:rPr lang="en" sz="4133" u="sng">
                <a:solidFill>
                  <a:srgbClr val="000000"/>
                </a:solidFill>
              </a:rPr>
              <a:t> </a:t>
            </a:r>
            <a:endParaRPr sz="3700"/>
          </a:p>
        </p:txBody>
      </p:sp>
      <p:sp>
        <p:nvSpPr>
          <p:cNvPr id="1150" name="Google Shape;1150;p65"/>
          <p:cNvSpPr txBox="1"/>
          <p:nvPr>
            <p:ph idx="1" type="subTitle"/>
          </p:nvPr>
        </p:nvSpPr>
        <p:spPr>
          <a:xfrm>
            <a:off x="4859275" y="2520525"/>
            <a:ext cx="4045200" cy="1400700"/>
          </a:xfrm>
          <a:prstGeom prst="rect">
            <a:avLst/>
          </a:prstGeom>
          <a:ln cap="flat" cmpd="sng" w="28575">
            <a:solidFill>
              <a:schemeClr val="dk1"/>
            </a:solidFill>
            <a:prstDash val="solid"/>
            <a:round/>
            <a:headEnd len="sm" w="sm" type="none"/>
            <a:tailEnd len="sm" w="sm" type="none"/>
          </a:ln>
        </p:spPr>
        <p:txBody>
          <a:bodyPr anchorCtr="0" anchor="t" bIns="91425" lIns="91425" spcFirstLastPara="1" rIns="91425" wrap="square" tIns="91425">
            <a:spAutoFit/>
          </a:bodyPr>
          <a:lstStyle/>
          <a:p>
            <a:pPr indent="-311150" lvl="0" marL="457200" rtl="0" algn="l">
              <a:spcBef>
                <a:spcPts val="0"/>
              </a:spcBef>
              <a:spcAft>
                <a:spcPts val="0"/>
              </a:spcAft>
              <a:buClr>
                <a:schemeClr val="dk1"/>
              </a:buClr>
              <a:buSzPts val="1300"/>
              <a:buChar char="●"/>
            </a:pPr>
            <a:r>
              <a:rPr lang="en" sz="1300">
                <a:solidFill>
                  <a:schemeClr val="dk1"/>
                </a:solidFill>
              </a:rPr>
              <a:t>Rigorous monte-carlo based simulation analysis with backgrounds</a:t>
            </a:r>
            <a:endParaRPr sz="1300">
              <a:solidFill>
                <a:schemeClr val="dk1"/>
              </a:solidFill>
            </a:endParaRPr>
          </a:p>
          <a:p>
            <a:pPr indent="-311150" lvl="0" marL="457200" rtl="0" algn="l">
              <a:spcBef>
                <a:spcPts val="0"/>
              </a:spcBef>
              <a:spcAft>
                <a:spcPts val="0"/>
              </a:spcAft>
              <a:buClr>
                <a:schemeClr val="dk1"/>
              </a:buClr>
              <a:buSzPts val="1300"/>
              <a:buChar char="●"/>
            </a:pPr>
            <a:r>
              <a:rPr lang="en" sz="1300">
                <a:solidFill>
                  <a:schemeClr val="dk1"/>
                </a:solidFill>
              </a:rPr>
              <a:t>Analysis with other neutral current channels </a:t>
            </a:r>
            <a:endParaRPr sz="1300">
              <a:solidFill>
                <a:schemeClr val="dk1"/>
              </a:solidFill>
            </a:endParaRPr>
          </a:p>
          <a:p>
            <a:pPr indent="0" lvl="0" marL="457200" rtl="0" algn="l">
              <a:spcBef>
                <a:spcPts val="0"/>
              </a:spcBef>
              <a:spcAft>
                <a:spcPts val="0"/>
              </a:spcAft>
              <a:buNone/>
            </a:pPr>
            <a:r>
              <a:rPr lang="en" sz="1400">
                <a:solidFill>
                  <a:schemeClr val="accent2"/>
                </a:solidFill>
              </a:rPr>
              <a:t>arXiv:2306.03160 </a:t>
            </a:r>
            <a:r>
              <a:rPr lang="en" sz="1300">
                <a:solidFill>
                  <a:schemeClr val="accent2"/>
                </a:solidFill>
                <a:uFill>
                  <a:noFill/>
                </a:uFill>
                <a:hlinkClick r:id="rId3">
                  <a:extLst>
                    <a:ext uri="{A12FA001-AC4F-418D-AE19-62706E023703}">
                      <ahyp:hlinkClr val="tx"/>
                    </a:ext>
                  </a:extLst>
                </a:hlinkClick>
              </a:rPr>
              <a:t>Vedran Brdar</a:t>
            </a:r>
            <a:r>
              <a:rPr lang="en" sz="1300">
                <a:solidFill>
                  <a:schemeClr val="accent2"/>
                </a:solidFill>
              </a:rPr>
              <a:t>,</a:t>
            </a:r>
            <a:r>
              <a:rPr lang="en" sz="1300">
                <a:solidFill>
                  <a:schemeClr val="accent2"/>
                </a:solidFill>
                <a:uFill>
                  <a:noFill/>
                </a:uFill>
                <a:hlinkClick r:id="rId4">
                  <a:extLst>
                    <a:ext uri="{A12FA001-AC4F-418D-AE19-62706E023703}">
                      <ahyp:hlinkClr val="tx"/>
                    </a:ext>
                  </a:extLst>
                </a:hlinkClick>
              </a:rPr>
              <a:t> Xun-Jie Xu</a:t>
            </a:r>
            <a:endParaRPr sz="1300">
              <a:solidFill>
                <a:schemeClr val="dk1"/>
              </a:solidFill>
            </a:endParaRPr>
          </a:p>
          <a:p>
            <a:pPr indent="-311150" lvl="0" marL="457200" rtl="0" algn="l">
              <a:spcBef>
                <a:spcPts val="0"/>
              </a:spcBef>
              <a:spcAft>
                <a:spcPts val="0"/>
              </a:spcAft>
              <a:buClr>
                <a:schemeClr val="dk1"/>
              </a:buClr>
              <a:buSzPts val="1300"/>
              <a:buChar char="●"/>
            </a:pPr>
            <a:r>
              <a:rPr lang="en" sz="1300">
                <a:solidFill>
                  <a:schemeClr val="dk1"/>
                </a:solidFill>
              </a:rPr>
              <a:t>BSM physics </a:t>
            </a:r>
            <a:endParaRPr sz="1300">
              <a:solidFill>
                <a:schemeClr val="dk1"/>
              </a:solidFill>
            </a:endParaRPr>
          </a:p>
          <a:p>
            <a:pPr indent="0" lvl="0" marL="0" rtl="0" algn="l">
              <a:spcBef>
                <a:spcPts val="0"/>
              </a:spcBef>
              <a:spcAft>
                <a:spcPts val="0"/>
              </a:spcAft>
              <a:buNone/>
            </a:pPr>
            <a:r>
              <a:t/>
            </a:r>
            <a:endParaRPr sz="1300">
              <a:solidFill>
                <a:schemeClr val="dk1"/>
              </a:solidFill>
            </a:endParaRPr>
          </a:p>
        </p:txBody>
      </p:sp>
      <p:sp>
        <p:nvSpPr>
          <p:cNvPr id="1151" name="Google Shape;1151;p6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5" name="Shape 1155"/>
        <p:cNvGrpSpPr/>
        <p:nvPr/>
      </p:nvGrpSpPr>
      <p:grpSpPr>
        <a:xfrm>
          <a:off x="0" y="0"/>
          <a:ext cx="0" cy="0"/>
          <a:chOff x="0" y="0"/>
          <a:chExt cx="0" cy="0"/>
        </a:xfrm>
      </p:grpSpPr>
      <p:sp>
        <p:nvSpPr>
          <p:cNvPr id="1156" name="Google Shape;1156;p6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1157" name="Google Shape;1157;p66"/>
          <p:cNvPicPr preferRelativeResize="0"/>
          <p:nvPr/>
        </p:nvPicPr>
        <p:blipFill>
          <a:blip r:embed="rId3">
            <a:alphaModFix/>
          </a:blip>
          <a:stretch>
            <a:fillRect/>
          </a:stretch>
        </p:blipFill>
        <p:spPr>
          <a:xfrm>
            <a:off x="152400" y="152400"/>
            <a:ext cx="8427924" cy="4838700"/>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1" name="Shape 1161"/>
        <p:cNvGrpSpPr/>
        <p:nvPr/>
      </p:nvGrpSpPr>
      <p:grpSpPr>
        <a:xfrm>
          <a:off x="0" y="0"/>
          <a:ext cx="0" cy="0"/>
          <a:chOff x="0" y="0"/>
          <a:chExt cx="0" cy="0"/>
        </a:xfrm>
      </p:grpSpPr>
      <p:sp>
        <p:nvSpPr>
          <p:cNvPr id="1162" name="Google Shape;1162;p6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1163" name="Google Shape;1163;p67"/>
          <p:cNvPicPr preferRelativeResize="0"/>
          <p:nvPr/>
        </p:nvPicPr>
        <p:blipFill>
          <a:blip r:embed="rId3">
            <a:alphaModFix/>
          </a:blip>
          <a:stretch>
            <a:fillRect/>
          </a:stretch>
        </p:blipFill>
        <p:spPr>
          <a:xfrm>
            <a:off x="152400" y="152400"/>
            <a:ext cx="8455051" cy="4838701"/>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7" name="Shape 1167"/>
        <p:cNvGrpSpPr/>
        <p:nvPr/>
      </p:nvGrpSpPr>
      <p:grpSpPr>
        <a:xfrm>
          <a:off x="0" y="0"/>
          <a:ext cx="0" cy="0"/>
          <a:chOff x="0" y="0"/>
          <a:chExt cx="0" cy="0"/>
        </a:xfrm>
      </p:grpSpPr>
      <p:sp>
        <p:nvSpPr>
          <p:cNvPr id="1168" name="Google Shape;1168;p6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1169" name="Google Shape;1169;p68"/>
          <p:cNvPicPr preferRelativeResize="0"/>
          <p:nvPr/>
        </p:nvPicPr>
        <p:blipFill>
          <a:blip r:embed="rId3">
            <a:alphaModFix/>
          </a:blip>
          <a:stretch>
            <a:fillRect/>
          </a:stretch>
        </p:blipFill>
        <p:spPr>
          <a:xfrm>
            <a:off x="584850" y="152400"/>
            <a:ext cx="7887588" cy="4838699"/>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3" name="Shape 1173"/>
        <p:cNvGrpSpPr/>
        <p:nvPr/>
      </p:nvGrpSpPr>
      <p:grpSpPr>
        <a:xfrm>
          <a:off x="0" y="0"/>
          <a:ext cx="0" cy="0"/>
          <a:chOff x="0" y="0"/>
          <a:chExt cx="0" cy="0"/>
        </a:xfrm>
      </p:grpSpPr>
      <p:pic>
        <p:nvPicPr>
          <p:cNvPr id="1174" name="Google Shape;1174;p69"/>
          <p:cNvPicPr preferRelativeResize="0"/>
          <p:nvPr/>
        </p:nvPicPr>
        <p:blipFill rotWithShape="1">
          <a:blip r:embed="rId3">
            <a:alphaModFix/>
          </a:blip>
          <a:srcRect b="0" l="0" r="38998" t="0"/>
          <a:stretch/>
        </p:blipFill>
        <p:spPr>
          <a:xfrm>
            <a:off x="188725" y="113575"/>
            <a:ext cx="8752123" cy="4916350"/>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8" name="Shape 1178"/>
        <p:cNvGrpSpPr/>
        <p:nvPr/>
      </p:nvGrpSpPr>
      <p:grpSpPr>
        <a:xfrm>
          <a:off x="0" y="0"/>
          <a:ext cx="0" cy="0"/>
          <a:chOff x="0" y="0"/>
          <a:chExt cx="0" cy="0"/>
        </a:xfrm>
      </p:grpSpPr>
      <p:sp>
        <p:nvSpPr>
          <p:cNvPr id="1179" name="Google Shape;1179;p7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1180" name="Google Shape;1180;p70"/>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1181" name="Google Shape;1181;p70"/>
          <p:cNvPicPr preferRelativeResize="0"/>
          <p:nvPr/>
        </p:nvPicPr>
        <p:blipFill rotWithShape="1">
          <a:blip r:embed="rId3">
            <a:alphaModFix/>
          </a:blip>
          <a:srcRect b="0" l="1488" r="3063" t="0"/>
          <a:stretch/>
        </p:blipFill>
        <p:spPr>
          <a:xfrm>
            <a:off x="107713" y="167250"/>
            <a:ext cx="8928573" cy="4809001"/>
          </a:xfrm>
          <a:prstGeom prst="rect">
            <a:avLst/>
          </a:prstGeom>
          <a:noFill/>
          <a:ln cap="flat" cmpd="sng" w="76200">
            <a:solidFill>
              <a:schemeClr val="dk2"/>
            </a:solidFill>
            <a:prstDash val="solid"/>
            <a:round/>
            <a:headEnd len="sm" w="sm" type="none"/>
            <a:tailEnd len="sm" w="sm" type="none"/>
          </a:ln>
        </p:spPr>
      </p:pic>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5" name="Shape 1185"/>
        <p:cNvGrpSpPr/>
        <p:nvPr/>
      </p:nvGrpSpPr>
      <p:grpSpPr>
        <a:xfrm>
          <a:off x="0" y="0"/>
          <a:ext cx="0" cy="0"/>
          <a:chOff x="0" y="0"/>
          <a:chExt cx="0" cy="0"/>
        </a:xfrm>
      </p:grpSpPr>
      <p:pic>
        <p:nvPicPr>
          <p:cNvPr id="1186" name="Google Shape;1186;p71"/>
          <p:cNvPicPr preferRelativeResize="0"/>
          <p:nvPr/>
        </p:nvPicPr>
        <p:blipFill>
          <a:blip r:embed="rId3">
            <a:alphaModFix/>
          </a:blip>
          <a:stretch>
            <a:fillRect/>
          </a:stretch>
        </p:blipFill>
        <p:spPr>
          <a:xfrm>
            <a:off x="1116125" y="152400"/>
            <a:ext cx="6911733" cy="4838701"/>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 name="Shape 108"/>
        <p:cNvGrpSpPr/>
        <p:nvPr/>
      </p:nvGrpSpPr>
      <p:grpSpPr>
        <a:xfrm>
          <a:off x="0" y="0"/>
          <a:ext cx="0" cy="0"/>
          <a:chOff x="0" y="0"/>
          <a:chExt cx="0" cy="0"/>
        </a:xfrm>
      </p:grpSpPr>
      <p:sp>
        <p:nvSpPr>
          <p:cNvPr id="109" name="Google Shape;109;p1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110" name="Google Shape;110;p18"/>
          <p:cNvPicPr preferRelativeResize="0"/>
          <p:nvPr/>
        </p:nvPicPr>
        <p:blipFill>
          <a:blip r:embed="rId3">
            <a:alphaModFix/>
          </a:blip>
          <a:stretch>
            <a:fillRect/>
          </a:stretch>
        </p:blipFill>
        <p:spPr>
          <a:xfrm>
            <a:off x="1106350" y="1105750"/>
            <a:ext cx="6931300" cy="3785426"/>
          </a:xfrm>
          <a:prstGeom prst="rect">
            <a:avLst/>
          </a:prstGeom>
          <a:noFill/>
          <a:ln>
            <a:noFill/>
          </a:ln>
        </p:spPr>
      </p:pic>
      <p:sp>
        <p:nvSpPr>
          <p:cNvPr id="111" name="Google Shape;111;p18"/>
          <p:cNvSpPr txBox="1"/>
          <p:nvPr>
            <p:ph idx="4294967295" type="title"/>
          </p:nvPr>
        </p:nvSpPr>
        <p:spPr>
          <a:xfrm>
            <a:off x="198000" y="293825"/>
            <a:ext cx="8748000" cy="663900"/>
          </a:xfrm>
          <a:prstGeom prst="rect">
            <a:avLst/>
          </a:prstGeom>
          <a:ln cap="flat" cmpd="sng" w="19050">
            <a:solidFill>
              <a:schemeClr val="dk1"/>
            </a:solidFill>
            <a:prstDash val="solid"/>
            <a:round/>
            <a:headEnd len="sm" w="sm" type="none"/>
            <a:tailEnd len="sm" w="sm" type="none"/>
          </a:ln>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sz="3577"/>
              <a:t>SIGNAL </a:t>
            </a:r>
            <a:r>
              <a:rPr lang="en"/>
              <a:t> </a:t>
            </a:r>
            <a:endParaRPr/>
          </a:p>
        </p:txBody>
      </p:sp>
      <p:sp>
        <p:nvSpPr>
          <p:cNvPr id="112" name="Google Shape;112;p18"/>
          <p:cNvSpPr/>
          <p:nvPr/>
        </p:nvSpPr>
        <p:spPr>
          <a:xfrm>
            <a:off x="5541075" y="3555300"/>
            <a:ext cx="2081100" cy="528000"/>
          </a:xfrm>
          <a:prstGeom prst="rect">
            <a:avLst/>
          </a:prstGeom>
          <a:solidFill>
            <a:srgbClr val="00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descr="a penguin with a mohawk is pointing a gun at a jar with a heart in it (Provided by Tenor)" id="113" name="Google Shape;113;p18"/>
          <p:cNvPicPr preferRelativeResize="0"/>
          <p:nvPr/>
        </p:nvPicPr>
        <p:blipFill>
          <a:blip r:embed="rId4">
            <a:alphaModFix/>
          </a:blip>
          <a:stretch>
            <a:fillRect/>
          </a:stretch>
        </p:blipFill>
        <p:spPr>
          <a:xfrm>
            <a:off x="6093075" y="3555300"/>
            <a:ext cx="1284625" cy="1284625"/>
          </a:xfrm>
          <a:prstGeom prst="rect">
            <a:avLst/>
          </a:prstGeom>
          <a:noFill/>
          <a:ln>
            <a:noFill/>
          </a:ln>
        </p:spPr>
      </p:pic>
      <p:sp>
        <p:nvSpPr>
          <p:cNvPr id="114" name="Google Shape;114;p18"/>
          <p:cNvSpPr txBox="1"/>
          <p:nvPr/>
        </p:nvSpPr>
        <p:spPr>
          <a:xfrm>
            <a:off x="5946275" y="4339050"/>
            <a:ext cx="1956900" cy="455400"/>
          </a:xfrm>
          <a:prstGeom prst="rect">
            <a:avLst/>
          </a:prstGeom>
          <a:noFill/>
          <a:ln cap="flat" cmpd="sng" w="9525">
            <a:solidFill>
              <a:srgbClr val="FCE5CD"/>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b="1" lang="en" sz="1800">
                <a:solidFill>
                  <a:schemeClr val="accent4"/>
                </a:solidFill>
              </a:rPr>
              <a:t>NEW PHYSICS</a:t>
            </a:r>
            <a:r>
              <a:rPr lang="en" sz="1800">
                <a:solidFill>
                  <a:schemeClr val="lt2"/>
                </a:solidFill>
              </a:rPr>
              <a:t> </a:t>
            </a:r>
            <a:endParaRPr sz="1800">
              <a:solidFill>
                <a:schemeClr val="lt2"/>
              </a:solidFill>
            </a:endParaRPr>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0" name="Shape 1190"/>
        <p:cNvGrpSpPr/>
        <p:nvPr/>
      </p:nvGrpSpPr>
      <p:grpSpPr>
        <a:xfrm>
          <a:off x="0" y="0"/>
          <a:ext cx="0" cy="0"/>
          <a:chOff x="0" y="0"/>
          <a:chExt cx="0" cy="0"/>
        </a:xfrm>
      </p:grpSpPr>
      <p:pic>
        <p:nvPicPr>
          <p:cNvPr id="1191" name="Google Shape;1191;p72"/>
          <p:cNvPicPr preferRelativeResize="0"/>
          <p:nvPr/>
        </p:nvPicPr>
        <p:blipFill>
          <a:blip r:embed="rId3">
            <a:alphaModFix/>
          </a:blip>
          <a:stretch>
            <a:fillRect/>
          </a:stretch>
        </p:blipFill>
        <p:spPr>
          <a:xfrm>
            <a:off x="1116138" y="152400"/>
            <a:ext cx="6911733" cy="4838701"/>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5" name="Shape 1195"/>
        <p:cNvGrpSpPr/>
        <p:nvPr/>
      </p:nvGrpSpPr>
      <p:grpSpPr>
        <a:xfrm>
          <a:off x="0" y="0"/>
          <a:ext cx="0" cy="0"/>
          <a:chOff x="0" y="0"/>
          <a:chExt cx="0" cy="0"/>
        </a:xfrm>
      </p:grpSpPr>
      <p:pic>
        <p:nvPicPr>
          <p:cNvPr id="1196" name="Google Shape;1196;p73"/>
          <p:cNvPicPr preferRelativeResize="0"/>
          <p:nvPr/>
        </p:nvPicPr>
        <p:blipFill>
          <a:blip r:embed="rId3">
            <a:alphaModFix/>
          </a:blip>
          <a:stretch>
            <a:fillRect/>
          </a:stretch>
        </p:blipFill>
        <p:spPr>
          <a:xfrm>
            <a:off x="1116750" y="152400"/>
            <a:ext cx="6910500" cy="4838700"/>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0" name="Shape 1200"/>
        <p:cNvGrpSpPr/>
        <p:nvPr/>
      </p:nvGrpSpPr>
      <p:grpSpPr>
        <a:xfrm>
          <a:off x="0" y="0"/>
          <a:ext cx="0" cy="0"/>
          <a:chOff x="0" y="0"/>
          <a:chExt cx="0" cy="0"/>
        </a:xfrm>
      </p:grpSpPr>
      <p:sp>
        <p:nvSpPr>
          <p:cNvPr id="1201" name="Google Shape;1201;p74"/>
          <p:cNvSpPr txBox="1"/>
          <p:nvPr>
            <p:ph type="title"/>
          </p:nvPr>
        </p:nvSpPr>
        <p:spPr>
          <a:xfrm>
            <a:off x="117500" y="175325"/>
            <a:ext cx="5973600" cy="917100"/>
          </a:xfrm>
          <a:prstGeom prst="rect">
            <a:avLst/>
          </a:prstGeom>
          <a:ln cap="flat" cmpd="sng" w="9525">
            <a:solidFill>
              <a:schemeClr val="dk1"/>
            </a:solidFill>
            <a:prstDash val="solid"/>
            <a:round/>
            <a:headEnd len="sm" w="sm" type="none"/>
            <a:tailEnd len="sm" w="sm" type="none"/>
          </a:ln>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latin typeface="Roboto"/>
                <a:ea typeface="Roboto"/>
                <a:cs typeface="Roboto"/>
                <a:sym typeface="Roboto"/>
              </a:rPr>
              <a:t>MICRO-PATTERN GASEOUS DETECTORS (MPGDS) </a:t>
            </a:r>
            <a:r>
              <a:rPr lang="en" sz="2355">
                <a:solidFill>
                  <a:schemeClr val="lt2"/>
                </a:solidFill>
                <a:latin typeface="Roboto"/>
                <a:ea typeface="Roboto"/>
                <a:cs typeface="Roboto"/>
                <a:sym typeface="Roboto"/>
              </a:rPr>
              <a:t>e.g. CYGNO-30 (30 m</a:t>
            </a:r>
            <a:r>
              <a:rPr baseline="30000" lang="en" sz="2355">
                <a:solidFill>
                  <a:schemeClr val="lt2"/>
                </a:solidFill>
                <a:latin typeface="Roboto"/>
                <a:ea typeface="Roboto"/>
                <a:cs typeface="Roboto"/>
                <a:sym typeface="Roboto"/>
              </a:rPr>
              <a:t>3</a:t>
            </a:r>
            <a:r>
              <a:rPr lang="en" sz="2355">
                <a:solidFill>
                  <a:schemeClr val="lt2"/>
                </a:solidFill>
                <a:latin typeface="Roboto"/>
                <a:ea typeface="Roboto"/>
                <a:cs typeface="Roboto"/>
                <a:sym typeface="Roboto"/>
              </a:rPr>
              <a:t>)</a:t>
            </a:r>
            <a:endParaRPr sz="3355">
              <a:latin typeface="Roboto"/>
              <a:ea typeface="Roboto"/>
              <a:cs typeface="Roboto"/>
              <a:sym typeface="Roboto"/>
            </a:endParaRPr>
          </a:p>
        </p:txBody>
      </p:sp>
      <p:pic>
        <p:nvPicPr>
          <p:cNvPr id="1202" name="Google Shape;1202;p74"/>
          <p:cNvPicPr preferRelativeResize="0"/>
          <p:nvPr/>
        </p:nvPicPr>
        <p:blipFill rotWithShape="1">
          <a:blip r:embed="rId3">
            <a:alphaModFix/>
          </a:blip>
          <a:srcRect b="0" l="1095" r="50867" t="0"/>
          <a:stretch/>
        </p:blipFill>
        <p:spPr>
          <a:xfrm>
            <a:off x="6344900" y="0"/>
            <a:ext cx="2799100" cy="2670426"/>
          </a:xfrm>
          <a:prstGeom prst="rect">
            <a:avLst/>
          </a:prstGeom>
          <a:noFill/>
          <a:ln>
            <a:noFill/>
          </a:ln>
        </p:spPr>
      </p:pic>
      <p:pic>
        <p:nvPicPr>
          <p:cNvPr id="1203" name="Google Shape;1203;p74"/>
          <p:cNvPicPr preferRelativeResize="0"/>
          <p:nvPr/>
        </p:nvPicPr>
        <p:blipFill rotWithShape="1">
          <a:blip r:embed="rId3">
            <a:alphaModFix/>
          </a:blip>
          <a:srcRect b="0" l="48980" r="2815" t="0"/>
          <a:stretch/>
        </p:blipFill>
        <p:spPr>
          <a:xfrm>
            <a:off x="6344900" y="2421625"/>
            <a:ext cx="2799100" cy="2721881"/>
          </a:xfrm>
          <a:prstGeom prst="rect">
            <a:avLst/>
          </a:prstGeom>
          <a:noFill/>
          <a:ln>
            <a:noFill/>
          </a:ln>
        </p:spPr>
      </p:pic>
      <p:sp>
        <p:nvSpPr>
          <p:cNvPr id="1204" name="Google Shape;1204;p74"/>
          <p:cNvSpPr txBox="1"/>
          <p:nvPr/>
        </p:nvSpPr>
        <p:spPr>
          <a:xfrm>
            <a:off x="1899425" y="4675325"/>
            <a:ext cx="4816200" cy="345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650">
                <a:solidFill>
                  <a:schemeClr val="dk1"/>
                </a:solidFill>
                <a:latin typeface="Roboto"/>
                <a:ea typeface="Roboto"/>
                <a:cs typeface="Roboto"/>
                <a:sym typeface="Roboto"/>
              </a:rPr>
              <a:t>Lisotti, O’Hare et al. </a:t>
            </a:r>
            <a:r>
              <a:rPr lang="en" sz="1600">
                <a:solidFill>
                  <a:schemeClr val="dk1"/>
                </a:solidFill>
              </a:rPr>
              <a:t> arXiv:2404.03690</a:t>
            </a:r>
            <a:endParaRPr sz="1600">
              <a:solidFill>
                <a:schemeClr val="dk1"/>
              </a:solidFill>
            </a:endParaRPr>
          </a:p>
        </p:txBody>
      </p:sp>
      <p:sp>
        <p:nvSpPr>
          <p:cNvPr id="1205" name="Google Shape;1205;p7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1206" name="Google Shape;1206;p74"/>
          <p:cNvSpPr txBox="1"/>
          <p:nvPr>
            <p:ph idx="4294967295" type="body"/>
          </p:nvPr>
        </p:nvSpPr>
        <p:spPr>
          <a:xfrm>
            <a:off x="70700" y="2420925"/>
            <a:ext cx="2976300" cy="2122800"/>
          </a:xfrm>
          <a:prstGeom prst="rect">
            <a:avLst/>
          </a:prstGeom>
          <a:ln cap="flat" cmpd="sng" w="9525">
            <a:solidFill>
              <a:schemeClr val="dk1"/>
            </a:solidFill>
            <a:prstDash val="solid"/>
            <a:round/>
            <a:headEnd len="sm" w="sm" type="none"/>
            <a:tailEnd len="sm" w="sm" type="none"/>
          </a:ln>
        </p:spPr>
        <p:txBody>
          <a:bodyPr anchorCtr="0" anchor="t" bIns="91425" lIns="91425" spcFirstLastPara="1" rIns="91425" wrap="square" tIns="91425">
            <a:normAutofit/>
          </a:bodyPr>
          <a:lstStyle/>
          <a:p>
            <a:pPr indent="-323850" lvl="0" marL="285750" rtl="0" algn="l">
              <a:lnSpc>
                <a:spcPct val="130000"/>
              </a:lnSpc>
              <a:spcBef>
                <a:spcPts val="0"/>
              </a:spcBef>
              <a:spcAft>
                <a:spcPts val="0"/>
              </a:spcAft>
              <a:buSzPts val="1500"/>
              <a:buChar char="●"/>
            </a:pPr>
            <a:r>
              <a:rPr b="1" lang="en" sz="1500">
                <a:latin typeface="Roboto"/>
                <a:ea typeface="Roboto"/>
                <a:cs typeface="Roboto"/>
                <a:sym typeface="Roboto"/>
              </a:rPr>
              <a:t>Energy resolution</a:t>
            </a:r>
            <a:r>
              <a:rPr lang="en" sz="1500">
                <a:latin typeface="Roboto"/>
                <a:ea typeface="Roboto"/>
                <a:cs typeface="Roboto"/>
                <a:sym typeface="Roboto"/>
              </a:rPr>
              <a:t>: ∼ 10% fractional Er resolution</a:t>
            </a:r>
            <a:endParaRPr sz="1500">
              <a:latin typeface="Roboto"/>
              <a:ea typeface="Roboto"/>
              <a:cs typeface="Roboto"/>
              <a:sym typeface="Roboto"/>
            </a:endParaRPr>
          </a:p>
          <a:p>
            <a:pPr indent="-323850" lvl="0" marL="285750" rtl="0" algn="l">
              <a:lnSpc>
                <a:spcPct val="130000"/>
              </a:lnSpc>
              <a:spcBef>
                <a:spcPts val="0"/>
              </a:spcBef>
              <a:spcAft>
                <a:spcPts val="0"/>
              </a:spcAft>
              <a:buSzPts val="1500"/>
              <a:buChar char="●"/>
            </a:pPr>
            <a:r>
              <a:rPr b="1" lang="en" sz="1500">
                <a:latin typeface="Roboto"/>
                <a:ea typeface="Roboto"/>
                <a:cs typeface="Roboto"/>
                <a:sym typeface="Roboto"/>
              </a:rPr>
              <a:t>Angular resolution</a:t>
            </a:r>
            <a:r>
              <a:rPr lang="en" sz="1500">
                <a:latin typeface="Roboto"/>
                <a:ea typeface="Roboto"/>
                <a:cs typeface="Roboto"/>
                <a:sym typeface="Roboto"/>
              </a:rPr>
              <a:t>: 10–30°, Er dependent</a:t>
            </a:r>
            <a:endParaRPr sz="1500">
              <a:latin typeface="Roboto"/>
              <a:ea typeface="Roboto"/>
              <a:cs typeface="Roboto"/>
              <a:sym typeface="Roboto"/>
            </a:endParaRPr>
          </a:p>
          <a:p>
            <a:pPr indent="-323850" lvl="0" marL="285750" rtl="0" algn="l">
              <a:lnSpc>
                <a:spcPct val="130000"/>
              </a:lnSpc>
              <a:spcBef>
                <a:spcPts val="0"/>
              </a:spcBef>
              <a:spcAft>
                <a:spcPts val="0"/>
              </a:spcAft>
              <a:buSzPts val="1500"/>
              <a:buFont typeface="Roboto"/>
              <a:buChar char="●"/>
            </a:pPr>
            <a:r>
              <a:rPr b="1" lang="en" sz="1500">
                <a:solidFill>
                  <a:srgbClr val="ADADAD"/>
                </a:solidFill>
                <a:latin typeface="Roboto"/>
                <a:ea typeface="Roboto"/>
                <a:cs typeface="Roboto"/>
                <a:sym typeface="Roboto"/>
              </a:rPr>
              <a:t>Threshold</a:t>
            </a:r>
            <a:r>
              <a:rPr lang="en" sz="1500">
                <a:latin typeface="Roboto"/>
                <a:ea typeface="Roboto"/>
                <a:cs typeface="Roboto"/>
                <a:sym typeface="Roboto"/>
              </a:rPr>
              <a:t>: 10 keV </a:t>
            </a:r>
            <a:endParaRPr sz="1500">
              <a:latin typeface="Roboto"/>
              <a:ea typeface="Roboto"/>
              <a:cs typeface="Roboto"/>
              <a:sym typeface="Roboto"/>
            </a:endParaRPr>
          </a:p>
          <a:p>
            <a:pPr indent="-323850" lvl="0" marL="285750" rtl="0" algn="l">
              <a:lnSpc>
                <a:spcPct val="130000"/>
              </a:lnSpc>
              <a:spcBef>
                <a:spcPts val="0"/>
              </a:spcBef>
              <a:spcAft>
                <a:spcPts val="0"/>
              </a:spcAft>
              <a:buSzPts val="1500"/>
              <a:buFont typeface="Roboto"/>
              <a:buChar char="●"/>
            </a:pPr>
            <a:r>
              <a:rPr b="1" lang="en" sz="1500">
                <a:latin typeface="Roboto"/>
                <a:ea typeface="Roboto"/>
                <a:cs typeface="Roboto"/>
                <a:sym typeface="Roboto"/>
              </a:rPr>
              <a:t>Head-Tail efficiency</a:t>
            </a:r>
            <a:endParaRPr b="1" sz="1500">
              <a:latin typeface="Roboto"/>
              <a:ea typeface="Roboto"/>
              <a:cs typeface="Roboto"/>
              <a:sym typeface="Roboto"/>
            </a:endParaRPr>
          </a:p>
        </p:txBody>
      </p:sp>
      <p:sp>
        <p:nvSpPr>
          <p:cNvPr id="1207" name="Google Shape;1207;p74"/>
          <p:cNvSpPr txBox="1"/>
          <p:nvPr>
            <p:ph type="title"/>
          </p:nvPr>
        </p:nvSpPr>
        <p:spPr>
          <a:xfrm>
            <a:off x="70700" y="1959818"/>
            <a:ext cx="2976300" cy="461100"/>
          </a:xfrm>
          <a:prstGeom prst="rect">
            <a:avLst/>
          </a:prstGeom>
          <a:ln cap="flat" cmpd="sng" w="19050">
            <a:solidFill>
              <a:schemeClr val="lt2"/>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SzPts val="990"/>
              <a:buNone/>
            </a:pPr>
            <a:r>
              <a:rPr lang="en" sz="2020">
                <a:solidFill>
                  <a:schemeClr val="lt2"/>
                </a:solidFill>
                <a:latin typeface="Roboto"/>
                <a:ea typeface="Roboto"/>
                <a:cs typeface="Roboto"/>
                <a:sym typeface="Roboto"/>
              </a:rPr>
              <a:t>DETECTOR EFFECTS</a:t>
            </a:r>
            <a:r>
              <a:rPr lang="en" sz="2020">
                <a:latin typeface="Roboto"/>
                <a:ea typeface="Roboto"/>
                <a:cs typeface="Roboto"/>
                <a:sym typeface="Roboto"/>
              </a:rPr>
              <a:t> </a:t>
            </a:r>
            <a:endParaRPr sz="2020">
              <a:solidFill>
                <a:schemeClr val="lt2"/>
              </a:solidFill>
              <a:latin typeface="Roboto"/>
              <a:ea typeface="Roboto"/>
              <a:cs typeface="Roboto"/>
              <a:sym typeface="Roboto"/>
            </a:endParaRPr>
          </a:p>
        </p:txBody>
      </p:sp>
      <p:sp>
        <p:nvSpPr>
          <p:cNvPr id="1208" name="Google Shape;1208;p74"/>
          <p:cNvSpPr txBox="1"/>
          <p:nvPr>
            <p:ph type="title"/>
          </p:nvPr>
        </p:nvSpPr>
        <p:spPr>
          <a:xfrm>
            <a:off x="3173900" y="1954175"/>
            <a:ext cx="3044100" cy="461100"/>
          </a:xfrm>
          <a:prstGeom prst="rect">
            <a:avLst/>
          </a:prstGeom>
          <a:ln cap="flat" cmpd="sng" w="19050">
            <a:solidFill>
              <a:srgbClr val="B7B7B7"/>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SzPts val="990"/>
              <a:buNone/>
            </a:pPr>
            <a:r>
              <a:rPr lang="en" sz="2020">
                <a:solidFill>
                  <a:srgbClr val="ADADAD"/>
                </a:solidFill>
                <a:latin typeface="Roboto"/>
                <a:ea typeface="Roboto"/>
                <a:cs typeface="Roboto"/>
                <a:sym typeface="Roboto"/>
              </a:rPr>
              <a:t>BACKGROUND MODEL</a:t>
            </a:r>
            <a:r>
              <a:rPr lang="en" sz="2020">
                <a:solidFill>
                  <a:srgbClr val="ADADAD"/>
                </a:solidFill>
              </a:rPr>
              <a:t>   </a:t>
            </a:r>
            <a:endParaRPr sz="2020">
              <a:solidFill>
                <a:srgbClr val="ADADAD"/>
              </a:solidFill>
            </a:endParaRPr>
          </a:p>
        </p:txBody>
      </p:sp>
      <p:sp>
        <p:nvSpPr>
          <p:cNvPr id="1209" name="Google Shape;1209;p74"/>
          <p:cNvSpPr txBox="1"/>
          <p:nvPr/>
        </p:nvSpPr>
        <p:spPr>
          <a:xfrm>
            <a:off x="117500" y="1092275"/>
            <a:ext cx="6126000" cy="740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lt2"/>
                </a:solidFill>
                <a:latin typeface="Roboto"/>
                <a:ea typeface="Roboto"/>
                <a:cs typeface="Roboto"/>
                <a:sym typeface="Roboto"/>
              </a:rPr>
              <a:t>TPCs using gaseous targets (He:CF</a:t>
            </a:r>
            <a:r>
              <a:rPr baseline="-25000" lang="en" sz="1800">
                <a:solidFill>
                  <a:schemeClr val="lt2"/>
                </a:solidFill>
                <a:latin typeface="Roboto"/>
                <a:ea typeface="Roboto"/>
                <a:cs typeface="Roboto"/>
                <a:sym typeface="Roboto"/>
              </a:rPr>
              <a:t>4</a:t>
            </a:r>
            <a:r>
              <a:rPr lang="en" sz="1800">
                <a:solidFill>
                  <a:schemeClr val="lt2"/>
                </a:solidFill>
                <a:latin typeface="Roboto"/>
                <a:ea typeface="Roboto"/>
                <a:cs typeface="Roboto"/>
                <a:sym typeface="Roboto"/>
              </a:rPr>
              <a:t> 60:40 ratio</a:t>
            </a:r>
            <a:r>
              <a:rPr baseline="-25000" lang="en" sz="1800">
                <a:solidFill>
                  <a:schemeClr val="lt2"/>
                </a:solidFill>
                <a:latin typeface="Roboto"/>
                <a:ea typeface="Roboto"/>
                <a:cs typeface="Roboto"/>
                <a:sym typeface="Roboto"/>
              </a:rPr>
              <a:t> </a:t>
            </a:r>
            <a:r>
              <a:rPr lang="en" sz="1800">
                <a:solidFill>
                  <a:schemeClr val="lt2"/>
                </a:solidFill>
                <a:latin typeface="Roboto"/>
                <a:ea typeface="Roboto"/>
                <a:cs typeface="Roboto"/>
                <a:sym typeface="Roboto"/>
              </a:rPr>
              <a:t>)</a:t>
            </a:r>
            <a:endParaRPr sz="1800">
              <a:solidFill>
                <a:schemeClr val="lt2"/>
              </a:solidFill>
              <a:latin typeface="Roboto"/>
              <a:ea typeface="Roboto"/>
              <a:cs typeface="Roboto"/>
              <a:sym typeface="Roboto"/>
            </a:endParaRPr>
          </a:p>
          <a:p>
            <a:pPr indent="0" lvl="0" marL="0" rtl="0" algn="l">
              <a:spcBef>
                <a:spcPts val="0"/>
              </a:spcBef>
              <a:spcAft>
                <a:spcPts val="0"/>
              </a:spcAft>
              <a:buNone/>
            </a:pPr>
            <a:r>
              <a:rPr b="1" lang="en" sz="1700">
                <a:solidFill>
                  <a:schemeClr val="lt2"/>
                </a:solidFill>
                <a:latin typeface="Roboto"/>
                <a:ea typeface="Roboto"/>
                <a:cs typeface="Roboto"/>
                <a:sym typeface="Roboto"/>
              </a:rPr>
              <a:t>↪</a:t>
            </a:r>
            <a:r>
              <a:rPr lang="en" sz="1600">
                <a:solidFill>
                  <a:schemeClr val="lt2"/>
                </a:solidFill>
                <a:latin typeface="Roboto"/>
                <a:ea typeface="Roboto"/>
                <a:cs typeface="Roboto"/>
                <a:sym typeface="Roboto"/>
              </a:rPr>
              <a:t> Enable the full 3-D spatial reconstruction of ionisation tracks</a:t>
            </a:r>
            <a:endParaRPr sz="1600">
              <a:solidFill>
                <a:schemeClr val="lt2"/>
              </a:solidFill>
              <a:latin typeface="Roboto"/>
              <a:ea typeface="Roboto"/>
              <a:cs typeface="Roboto"/>
              <a:sym typeface="Roboto"/>
            </a:endParaRPr>
          </a:p>
          <a:p>
            <a:pPr indent="0" lvl="0" marL="0" rtl="0" algn="l">
              <a:spcBef>
                <a:spcPts val="0"/>
              </a:spcBef>
              <a:spcAft>
                <a:spcPts val="0"/>
              </a:spcAft>
              <a:buNone/>
            </a:pPr>
            <a:r>
              <a:t/>
            </a:r>
            <a:endParaRPr sz="1800">
              <a:solidFill>
                <a:schemeClr val="lt2"/>
              </a:solidFill>
              <a:latin typeface="Roboto"/>
              <a:ea typeface="Roboto"/>
              <a:cs typeface="Roboto"/>
              <a:sym typeface="Roboto"/>
            </a:endParaRPr>
          </a:p>
          <a:p>
            <a:pPr indent="0" lvl="0" marL="0" rtl="0" algn="l">
              <a:spcBef>
                <a:spcPts val="0"/>
              </a:spcBef>
              <a:spcAft>
                <a:spcPts val="0"/>
              </a:spcAft>
              <a:buNone/>
            </a:pPr>
            <a:r>
              <a:t/>
            </a:r>
            <a:endParaRPr sz="1800">
              <a:solidFill>
                <a:schemeClr val="lt2"/>
              </a:solidFill>
            </a:endParaRPr>
          </a:p>
        </p:txBody>
      </p:sp>
      <p:pic>
        <p:nvPicPr>
          <p:cNvPr id="1210" name="Google Shape;1210;p74"/>
          <p:cNvPicPr preferRelativeResize="0"/>
          <p:nvPr/>
        </p:nvPicPr>
        <p:blipFill>
          <a:blip r:embed="rId4">
            <a:alphaModFix/>
          </a:blip>
          <a:stretch>
            <a:fillRect/>
          </a:stretch>
        </p:blipFill>
        <p:spPr>
          <a:xfrm>
            <a:off x="3173900" y="2421625"/>
            <a:ext cx="3044100" cy="1403300"/>
          </a:xfrm>
          <a:prstGeom prst="rect">
            <a:avLst/>
          </a:prstGeom>
          <a:noFill/>
          <a:ln cap="flat" cmpd="sng" w="9525">
            <a:solidFill>
              <a:schemeClr val="dk1"/>
            </a:solidFill>
            <a:prstDash val="solid"/>
            <a:round/>
            <a:headEnd len="sm" w="sm" type="none"/>
            <a:tailEnd len="sm" w="sm" type="none"/>
          </a:ln>
        </p:spPr>
      </p:pic>
      <p:sp>
        <p:nvSpPr>
          <p:cNvPr id="1211" name="Google Shape;1211;p74"/>
          <p:cNvSpPr txBox="1"/>
          <p:nvPr/>
        </p:nvSpPr>
        <p:spPr>
          <a:xfrm>
            <a:off x="3195950" y="3831275"/>
            <a:ext cx="3000000" cy="652500"/>
          </a:xfrm>
          <a:prstGeom prst="rect">
            <a:avLst/>
          </a:prstGeom>
          <a:noFill/>
          <a:ln>
            <a:noFill/>
          </a:ln>
        </p:spPr>
        <p:txBody>
          <a:bodyPr anchorCtr="0" anchor="t" bIns="91425" lIns="91425" spcFirstLastPara="1" rIns="91425" wrap="square" tIns="91425">
            <a:spAutoFit/>
          </a:bodyPr>
          <a:lstStyle/>
          <a:p>
            <a:pPr indent="-325120" lvl="0" marL="285750" rtl="0" algn="l">
              <a:spcBef>
                <a:spcPts val="0"/>
              </a:spcBef>
              <a:spcAft>
                <a:spcPts val="0"/>
              </a:spcAft>
              <a:buClr>
                <a:srgbClr val="ADADAD"/>
              </a:buClr>
              <a:buSzPts val="1520"/>
              <a:buFont typeface="Roboto"/>
              <a:buChar char="●"/>
            </a:pPr>
            <a:r>
              <a:rPr lang="en" sz="1520">
                <a:solidFill>
                  <a:srgbClr val="ADADAD"/>
                </a:solidFill>
                <a:latin typeface="Roboto"/>
                <a:ea typeface="Roboto"/>
                <a:cs typeface="Roboto"/>
                <a:sym typeface="Roboto"/>
              </a:rPr>
              <a:t>Isotropic background</a:t>
            </a:r>
            <a:endParaRPr sz="1520">
              <a:solidFill>
                <a:srgbClr val="ADADAD"/>
              </a:solidFill>
              <a:latin typeface="Roboto"/>
              <a:ea typeface="Roboto"/>
              <a:cs typeface="Roboto"/>
              <a:sym typeface="Roboto"/>
            </a:endParaRPr>
          </a:p>
          <a:p>
            <a:pPr indent="-325120" lvl="0" marL="285750" rtl="0" algn="l">
              <a:spcBef>
                <a:spcPts val="0"/>
              </a:spcBef>
              <a:spcAft>
                <a:spcPts val="0"/>
              </a:spcAft>
              <a:buClr>
                <a:srgbClr val="ADADAD"/>
              </a:buClr>
              <a:buSzPts val="1520"/>
              <a:buFont typeface="Roboto"/>
              <a:buChar char="●"/>
            </a:pPr>
            <a:r>
              <a:rPr lang="en" sz="1520">
                <a:solidFill>
                  <a:srgbClr val="ADADAD"/>
                </a:solidFill>
                <a:latin typeface="Roboto"/>
                <a:ea typeface="Roboto"/>
                <a:cs typeface="Roboto"/>
                <a:sym typeface="Roboto"/>
              </a:rPr>
              <a:t>R</a:t>
            </a:r>
            <a:r>
              <a:rPr lang="en" sz="1020">
                <a:solidFill>
                  <a:srgbClr val="ADADAD"/>
                </a:solidFill>
                <a:latin typeface="Roboto"/>
                <a:ea typeface="Roboto"/>
                <a:cs typeface="Roboto"/>
                <a:sym typeface="Roboto"/>
              </a:rPr>
              <a:t>bg</a:t>
            </a:r>
            <a:r>
              <a:rPr lang="en" sz="1520">
                <a:solidFill>
                  <a:srgbClr val="ADADAD"/>
                </a:solidFill>
                <a:latin typeface="Roboto"/>
                <a:ea typeface="Roboto"/>
                <a:cs typeface="Roboto"/>
                <a:sym typeface="Roboto"/>
              </a:rPr>
              <a:t> = n x R</a:t>
            </a:r>
            <a:r>
              <a:rPr lang="en" sz="1220">
                <a:solidFill>
                  <a:srgbClr val="ADADAD"/>
                </a:solidFill>
                <a:latin typeface="Roboto"/>
                <a:ea typeface="Roboto"/>
                <a:cs typeface="Roboto"/>
                <a:sym typeface="Roboto"/>
              </a:rPr>
              <a:t>𝝂</a:t>
            </a:r>
            <a:endParaRPr sz="1220">
              <a:solidFill>
                <a:srgbClr val="ADADAD"/>
              </a:solidFill>
              <a:latin typeface="Roboto"/>
              <a:ea typeface="Roboto"/>
              <a:cs typeface="Roboto"/>
              <a:sym typeface="Roboto"/>
            </a:endParaRPr>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5" name="Shape 1215"/>
        <p:cNvGrpSpPr/>
        <p:nvPr/>
      </p:nvGrpSpPr>
      <p:grpSpPr>
        <a:xfrm>
          <a:off x="0" y="0"/>
          <a:ext cx="0" cy="0"/>
          <a:chOff x="0" y="0"/>
          <a:chExt cx="0" cy="0"/>
        </a:xfrm>
      </p:grpSpPr>
      <p:sp>
        <p:nvSpPr>
          <p:cNvPr id="1216" name="Google Shape;1216;p75"/>
          <p:cNvSpPr/>
          <p:nvPr/>
        </p:nvSpPr>
        <p:spPr>
          <a:xfrm>
            <a:off x="522050" y="3065125"/>
            <a:ext cx="3109500" cy="1728900"/>
          </a:xfrm>
          <a:prstGeom prst="rect">
            <a:avLst/>
          </a:pr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217" name="Google Shape;1217;p75"/>
          <p:cNvSpPr txBox="1"/>
          <p:nvPr>
            <p:ph type="title"/>
          </p:nvPr>
        </p:nvSpPr>
        <p:spPr>
          <a:xfrm>
            <a:off x="311700" y="445025"/>
            <a:ext cx="8520600" cy="572700"/>
          </a:xfrm>
          <a:prstGeom prst="rect">
            <a:avLst/>
          </a:prstGeom>
          <a:ln cap="flat" cmpd="sng" w="28575">
            <a:solidFill>
              <a:schemeClr val="dk1"/>
            </a:solidFill>
            <a:prstDash val="solid"/>
            <a:round/>
            <a:headEnd len="sm" w="sm" type="none"/>
            <a:tailEnd len="sm" w="sm" type="none"/>
          </a:ln>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DENSITY MATRIX FORMALISM</a:t>
            </a:r>
            <a:endParaRPr/>
          </a:p>
        </p:txBody>
      </p:sp>
      <p:sp>
        <p:nvSpPr>
          <p:cNvPr id="1218" name="Google Shape;1218;p75"/>
          <p:cNvSpPr txBox="1"/>
          <p:nvPr>
            <p:ph idx="1" type="body"/>
          </p:nvPr>
        </p:nvSpPr>
        <p:spPr>
          <a:xfrm>
            <a:off x="311700" y="1152475"/>
            <a:ext cx="3999900" cy="572700"/>
          </a:xfrm>
          <a:prstGeom prst="rect">
            <a:avLst/>
          </a:prstGeom>
          <a:ln cap="flat" cmpd="sng" w="19050">
            <a:solidFill>
              <a:schemeClr val="lt2"/>
            </a:solidFill>
            <a:prstDash val="solid"/>
            <a:round/>
            <a:headEnd len="sm" w="sm" type="none"/>
            <a:tailEnd len="sm" w="sm" type="none"/>
          </a:ln>
        </p:spPr>
        <p:txBody>
          <a:bodyPr anchorCtr="0" anchor="t" bIns="91425" lIns="91425" spcFirstLastPara="1" rIns="91425" wrap="square" tIns="91425">
            <a:normAutofit/>
          </a:bodyPr>
          <a:lstStyle/>
          <a:p>
            <a:pPr indent="0" lvl="0" marL="0" rtl="0" algn="l">
              <a:spcBef>
                <a:spcPts val="0"/>
              </a:spcBef>
              <a:spcAft>
                <a:spcPts val="1200"/>
              </a:spcAft>
              <a:buNone/>
            </a:pPr>
            <a:r>
              <a:rPr lang="en" sz="2000"/>
              <a:t>SM flavor conserving case</a:t>
            </a:r>
            <a:endParaRPr sz="2000"/>
          </a:p>
        </p:txBody>
      </p:sp>
      <p:sp>
        <p:nvSpPr>
          <p:cNvPr id="1219" name="Google Shape;1219;p75"/>
          <p:cNvSpPr txBox="1"/>
          <p:nvPr>
            <p:ph idx="2" type="body"/>
          </p:nvPr>
        </p:nvSpPr>
        <p:spPr>
          <a:xfrm>
            <a:off x="4832400" y="1152475"/>
            <a:ext cx="3999900" cy="572700"/>
          </a:xfrm>
          <a:prstGeom prst="rect">
            <a:avLst/>
          </a:prstGeom>
          <a:ln cap="flat" cmpd="sng" w="19050">
            <a:solidFill>
              <a:schemeClr val="lt2"/>
            </a:solidFill>
            <a:prstDash val="solid"/>
            <a:round/>
            <a:headEnd len="sm" w="sm" type="none"/>
            <a:tailEnd len="sm" w="sm" type="none"/>
          </a:ln>
        </p:spPr>
        <p:txBody>
          <a:bodyPr anchorCtr="0" anchor="t" bIns="91425" lIns="91425" spcFirstLastPara="1" rIns="91425" wrap="square" tIns="91425">
            <a:normAutofit/>
          </a:bodyPr>
          <a:lstStyle/>
          <a:p>
            <a:pPr indent="0" lvl="0" marL="0" rtl="0" algn="l">
              <a:spcBef>
                <a:spcPts val="0"/>
              </a:spcBef>
              <a:spcAft>
                <a:spcPts val="1200"/>
              </a:spcAft>
              <a:buNone/>
            </a:pPr>
            <a:r>
              <a:rPr lang="en" sz="2000"/>
              <a:t>New physics flavor violating case</a:t>
            </a:r>
            <a:endParaRPr sz="2000"/>
          </a:p>
        </p:txBody>
      </p:sp>
      <p:pic>
        <p:nvPicPr>
          <p:cNvPr id="1220" name="Google Shape;1220;p75"/>
          <p:cNvPicPr preferRelativeResize="0"/>
          <p:nvPr/>
        </p:nvPicPr>
        <p:blipFill rotWithShape="1">
          <a:blip r:embed="rId3">
            <a:alphaModFix/>
          </a:blip>
          <a:srcRect b="6489" l="2075" r="0" t="0"/>
          <a:stretch/>
        </p:blipFill>
        <p:spPr>
          <a:xfrm>
            <a:off x="45700" y="1900225"/>
            <a:ext cx="4265900" cy="828400"/>
          </a:xfrm>
          <a:prstGeom prst="rect">
            <a:avLst/>
          </a:prstGeom>
          <a:noFill/>
          <a:ln>
            <a:noFill/>
          </a:ln>
        </p:spPr>
      </p:pic>
      <p:pic>
        <p:nvPicPr>
          <p:cNvPr id="1221" name="Google Shape;1221;p75"/>
          <p:cNvPicPr preferRelativeResize="0"/>
          <p:nvPr/>
        </p:nvPicPr>
        <p:blipFill>
          <a:blip r:embed="rId4">
            <a:alphaModFix/>
          </a:blip>
          <a:stretch>
            <a:fillRect/>
          </a:stretch>
        </p:blipFill>
        <p:spPr>
          <a:xfrm>
            <a:off x="4750343" y="1900229"/>
            <a:ext cx="4265908" cy="733548"/>
          </a:xfrm>
          <a:prstGeom prst="rect">
            <a:avLst/>
          </a:prstGeom>
          <a:noFill/>
          <a:ln>
            <a:noFill/>
          </a:ln>
        </p:spPr>
      </p:pic>
      <p:cxnSp>
        <p:nvCxnSpPr>
          <p:cNvPr id="1222" name="Google Shape;1222;p75"/>
          <p:cNvCxnSpPr/>
          <p:nvPr/>
        </p:nvCxnSpPr>
        <p:spPr>
          <a:xfrm flipH="1">
            <a:off x="5906400" y="2421575"/>
            <a:ext cx="1203900" cy="895800"/>
          </a:xfrm>
          <a:prstGeom prst="straightConnector1">
            <a:avLst/>
          </a:prstGeom>
          <a:noFill/>
          <a:ln cap="flat" cmpd="sng" w="28575">
            <a:solidFill>
              <a:srgbClr val="980000"/>
            </a:solidFill>
            <a:prstDash val="solid"/>
            <a:round/>
            <a:headEnd len="med" w="med" type="none"/>
            <a:tailEnd len="med" w="med" type="triangle"/>
          </a:ln>
        </p:spPr>
      </p:cxnSp>
      <p:cxnSp>
        <p:nvCxnSpPr>
          <p:cNvPr id="1223" name="Google Shape;1223;p75"/>
          <p:cNvCxnSpPr/>
          <p:nvPr/>
        </p:nvCxnSpPr>
        <p:spPr>
          <a:xfrm>
            <a:off x="7563075" y="2565975"/>
            <a:ext cx="0" cy="789900"/>
          </a:xfrm>
          <a:prstGeom prst="straightConnector1">
            <a:avLst/>
          </a:prstGeom>
          <a:noFill/>
          <a:ln cap="flat" cmpd="sng" w="28575">
            <a:solidFill>
              <a:srgbClr val="980000"/>
            </a:solidFill>
            <a:prstDash val="solid"/>
            <a:round/>
            <a:headEnd len="med" w="med" type="none"/>
            <a:tailEnd len="med" w="med" type="triangle"/>
          </a:ln>
        </p:spPr>
      </p:cxnSp>
      <p:sp>
        <p:nvSpPr>
          <p:cNvPr id="1224" name="Google Shape;1224;p75"/>
          <p:cNvSpPr txBox="1"/>
          <p:nvPr/>
        </p:nvSpPr>
        <p:spPr>
          <a:xfrm>
            <a:off x="4750350" y="3259475"/>
            <a:ext cx="1695300" cy="318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lt2"/>
                </a:solidFill>
              </a:rPr>
              <a:t>Density Matrix</a:t>
            </a:r>
            <a:endParaRPr sz="1800">
              <a:solidFill>
                <a:schemeClr val="lt2"/>
              </a:solidFill>
            </a:endParaRPr>
          </a:p>
        </p:txBody>
      </p:sp>
      <p:sp>
        <p:nvSpPr>
          <p:cNvPr id="1225" name="Google Shape;1225;p75"/>
          <p:cNvSpPr txBox="1"/>
          <p:nvPr/>
        </p:nvSpPr>
        <p:spPr>
          <a:xfrm>
            <a:off x="6884400" y="3259475"/>
            <a:ext cx="1695300" cy="318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lt2"/>
                </a:solidFill>
              </a:rPr>
              <a:t>Generalised Cross-section</a:t>
            </a:r>
            <a:endParaRPr sz="1800">
              <a:solidFill>
                <a:schemeClr val="lt2"/>
              </a:solidFill>
            </a:endParaRPr>
          </a:p>
        </p:txBody>
      </p:sp>
      <p:pic>
        <p:nvPicPr>
          <p:cNvPr id="1226" name="Google Shape;1226;p75"/>
          <p:cNvPicPr preferRelativeResize="0"/>
          <p:nvPr/>
        </p:nvPicPr>
        <p:blipFill>
          <a:blip r:embed="rId5">
            <a:alphaModFix/>
          </a:blip>
          <a:stretch>
            <a:fillRect/>
          </a:stretch>
        </p:blipFill>
        <p:spPr>
          <a:xfrm>
            <a:off x="6840838" y="4018150"/>
            <a:ext cx="2244714" cy="269825"/>
          </a:xfrm>
          <a:prstGeom prst="rect">
            <a:avLst/>
          </a:prstGeom>
          <a:noFill/>
          <a:ln>
            <a:noFill/>
          </a:ln>
        </p:spPr>
      </p:pic>
      <p:pic>
        <p:nvPicPr>
          <p:cNvPr id="1227" name="Google Shape;1227;p75"/>
          <p:cNvPicPr preferRelativeResize="0"/>
          <p:nvPr/>
        </p:nvPicPr>
        <p:blipFill>
          <a:blip r:embed="rId6">
            <a:alphaModFix/>
          </a:blip>
          <a:stretch>
            <a:fillRect/>
          </a:stretch>
        </p:blipFill>
        <p:spPr>
          <a:xfrm>
            <a:off x="4387188" y="3652400"/>
            <a:ext cx="2343950" cy="1001300"/>
          </a:xfrm>
          <a:prstGeom prst="rect">
            <a:avLst/>
          </a:prstGeom>
          <a:noFill/>
          <a:ln>
            <a:noFill/>
          </a:ln>
        </p:spPr>
      </p:pic>
      <p:pic>
        <p:nvPicPr>
          <p:cNvPr id="1228" name="Google Shape;1228;p75"/>
          <p:cNvPicPr preferRelativeResize="0"/>
          <p:nvPr/>
        </p:nvPicPr>
        <p:blipFill>
          <a:blip r:embed="rId7">
            <a:alphaModFix/>
          </a:blip>
          <a:stretch>
            <a:fillRect/>
          </a:stretch>
        </p:blipFill>
        <p:spPr>
          <a:xfrm>
            <a:off x="523325" y="3048975"/>
            <a:ext cx="3109600" cy="1172300"/>
          </a:xfrm>
          <a:prstGeom prst="rect">
            <a:avLst/>
          </a:prstGeom>
          <a:noFill/>
          <a:ln>
            <a:noFill/>
          </a:ln>
        </p:spPr>
      </p:pic>
      <p:pic>
        <p:nvPicPr>
          <p:cNvPr id="1229" name="Google Shape;1229;p75"/>
          <p:cNvPicPr preferRelativeResize="0"/>
          <p:nvPr/>
        </p:nvPicPr>
        <p:blipFill>
          <a:blip r:embed="rId8">
            <a:alphaModFix/>
          </a:blip>
          <a:stretch>
            <a:fillRect/>
          </a:stretch>
        </p:blipFill>
        <p:spPr>
          <a:xfrm>
            <a:off x="1675525" y="4221275"/>
            <a:ext cx="1006242" cy="572700"/>
          </a:xfrm>
          <a:prstGeom prst="rect">
            <a:avLst/>
          </a:prstGeom>
          <a:noFill/>
          <a:ln>
            <a:noFill/>
          </a:ln>
        </p:spPr>
      </p:pic>
      <p:pic>
        <p:nvPicPr>
          <p:cNvPr id="1230" name="Google Shape;1230;p75"/>
          <p:cNvPicPr preferRelativeResize="0"/>
          <p:nvPr/>
        </p:nvPicPr>
        <p:blipFill>
          <a:blip r:embed="rId9">
            <a:alphaModFix/>
          </a:blip>
          <a:stretch>
            <a:fillRect/>
          </a:stretch>
        </p:blipFill>
        <p:spPr>
          <a:xfrm>
            <a:off x="1635725" y="4415125"/>
            <a:ext cx="185000" cy="185000"/>
          </a:xfrm>
          <a:prstGeom prst="rect">
            <a:avLst/>
          </a:prstGeom>
          <a:noFill/>
          <a:ln>
            <a:noFill/>
          </a:ln>
        </p:spPr>
      </p:pic>
      <p:cxnSp>
        <p:nvCxnSpPr>
          <p:cNvPr id="1231" name="Google Shape;1231;p75"/>
          <p:cNvCxnSpPr>
            <a:endCxn id="1228" idx="3"/>
          </p:cNvCxnSpPr>
          <p:nvPr/>
        </p:nvCxnSpPr>
        <p:spPr>
          <a:xfrm flipH="1">
            <a:off x="3632925" y="2595025"/>
            <a:ext cx="1965300" cy="1040100"/>
          </a:xfrm>
          <a:prstGeom prst="straightConnector1">
            <a:avLst/>
          </a:prstGeom>
          <a:noFill/>
          <a:ln cap="flat" cmpd="sng" w="28575">
            <a:solidFill>
              <a:srgbClr val="6D9EEB"/>
            </a:solidFill>
            <a:prstDash val="solid"/>
            <a:round/>
            <a:headEnd len="med" w="med" type="none"/>
            <a:tailEnd len="med" w="med" type="triangle"/>
          </a:ln>
        </p:spPr>
      </p:cxnSp>
      <p:cxnSp>
        <p:nvCxnSpPr>
          <p:cNvPr id="1232" name="Google Shape;1232;p75"/>
          <p:cNvCxnSpPr/>
          <p:nvPr/>
        </p:nvCxnSpPr>
        <p:spPr>
          <a:xfrm flipH="1" rot="10800000">
            <a:off x="2708525" y="2633225"/>
            <a:ext cx="9600" cy="491400"/>
          </a:xfrm>
          <a:prstGeom prst="straightConnector1">
            <a:avLst/>
          </a:prstGeom>
          <a:noFill/>
          <a:ln cap="flat" cmpd="sng" w="28575">
            <a:solidFill>
              <a:srgbClr val="6D9EEB"/>
            </a:solidFill>
            <a:prstDash val="solid"/>
            <a:round/>
            <a:headEnd len="med" w="med" type="none"/>
            <a:tailEnd len="med" w="med" type="triangle"/>
          </a:ln>
        </p:spPr>
      </p:cxnSp>
      <p:sp>
        <p:nvSpPr>
          <p:cNvPr id="1233" name="Google Shape;1233;p75"/>
          <p:cNvSpPr txBox="1"/>
          <p:nvPr/>
        </p:nvSpPr>
        <p:spPr>
          <a:xfrm>
            <a:off x="6884400" y="4405675"/>
            <a:ext cx="2131800" cy="269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chemeClr val="lt2"/>
                </a:solidFill>
              </a:rPr>
              <a:t>Takes care of the flavor violating interference terms</a:t>
            </a:r>
            <a:endParaRPr sz="1200">
              <a:solidFill>
                <a:schemeClr val="lt2"/>
              </a:solidFill>
            </a:endParaRPr>
          </a:p>
        </p:txBody>
      </p:sp>
      <p:sp>
        <p:nvSpPr>
          <p:cNvPr id="1234" name="Google Shape;1234;p7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8" name="Shape 1238"/>
        <p:cNvGrpSpPr/>
        <p:nvPr/>
      </p:nvGrpSpPr>
      <p:grpSpPr>
        <a:xfrm>
          <a:off x="0" y="0"/>
          <a:ext cx="0" cy="0"/>
          <a:chOff x="0" y="0"/>
          <a:chExt cx="0" cy="0"/>
        </a:xfrm>
      </p:grpSpPr>
      <p:sp>
        <p:nvSpPr>
          <p:cNvPr id="1239" name="Google Shape;1239;p76"/>
          <p:cNvSpPr/>
          <p:nvPr/>
        </p:nvSpPr>
        <p:spPr>
          <a:xfrm>
            <a:off x="398400" y="705675"/>
            <a:ext cx="8238300" cy="4307400"/>
          </a:xfrm>
          <a:prstGeom prst="rect">
            <a:avLst/>
          </a:pr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240" name="Google Shape;1240;p76"/>
          <p:cNvSpPr txBox="1"/>
          <p:nvPr>
            <p:ph idx="12" type="sldNum"/>
          </p:nvPr>
        </p:nvSpPr>
        <p:spPr>
          <a:xfrm>
            <a:off x="8472458" y="47394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1241" name="Google Shape;1241;p76"/>
          <p:cNvPicPr preferRelativeResize="0"/>
          <p:nvPr/>
        </p:nvPicPr>
        <p:blipFill>
          <a:blip r:embed="rId3">
            <a:alphaModFix/>
          </a:blip>
          <a:stretch>
            <a:fillRect/>
          </a:stretch>
        </p:blipFill>
        <p:spPr>
          <a:xfrm>
            <a:off x="692700" y="1193075"/>
            <a:ext cx="4859595" cy="823839"/>
          </a:xfrm>
          <a:prstGeom prst="rect">
            <a:avLst/>
          </a:prstGeom>
          <a:noFill/>
          <a:ln>
            <a:noFill/>
          </a:ln>
        </p:spPr>
      </p:pic>
      <p:pic>
        <p:nvPicPr>
          <p:cNvPr id="1242" name="Google Shape;1242;p76"/>
          <p:cNvPicPr preferRelativeResize="0"/>
          <p:nvPr/>
        </p:nvPicPr>
        <p:blipFill rotWithShape="1">
          <a:blip r:embed="rId4">
            <a:alphaModFix/>
          </a:blip>
          <a:srcRect b="0" l="0" r="0" t="35872"/>
          <a:stretch/>
        </p:blipFill>
        <p:spPr>
          <a:xfrm>
            <a:off x="1491686" y="2016925"/>
            <a:ext cx="6407863" cy="1503250"/>
          </a:xfrm>
          <a:prstGeom prst="rect">
            <a:avLst/>
          </a:prstGeom>
          <a:noFill/>
          <a:ln>
            <a:noFill/>
          </a:ln>
        </p:spPr>
      </p:pic>
      <p:pic>
        <p:nvPicPr>
          <p:cNvPr id="1243" name="Google Shape;1243;p76"/>
          <p:cNvPicPr preferRelativeResize="0"/>
          <p:nvPr/>
        </p:nvPicPr>
        <p:blipFill>
          <a:blip r:embed="rId5">
            <a:alphaModFix/>
          </a:blip>
          <a:stretch>
            <a:fillRect/>
          </a:stretch>
        </p:blipFill>
        <p:spPr>
          <a:xfrm>
            <a:off x="3791242" y="3626911"/>
            <a:ext cx="4681207" cy="1234564"/>
          </a:xfrm>
          <a:prstGeom prst="rect">
            <a:avLst/>
          </a:prstGeom>
          <a:noFill/>
          <a:ln>
            <a:noFill/>
          </a:ln>
        </p:spPr>
      </p:pic>
      <p:pic>
        <p:nvPicPr>
          <p:cNvPr id="1244" name="Google Shape;1244;p76"/>
          <p:cNvPicPr preferRelativeResize="0"/>
          <p:nvPr/>
        </p:nvPicPr>
        <p:blipFill rotWithShape="1">
          <a:blip r:embed="rId6">
            <a:alphaModFix/>
          </a:blip>
          <a:srcRect b="0" l="6985" r="0" t="0"/>
          <a:stretch/>
        </p:blipFill>
        <p:spPr>
          <a:xfrm>
            <a:off x="504051" y="3626900"/>
            <a:ext cx="3250800" cy="499075"/>
          </a:xfrm>
          <a:prstGeom prst="rect">
            <a:avLst/>
          </a:prstGeom>
          <a:noFill/>
          <a:ln>
            <a:noFill/>
          </a:ln>
        </p:spPr>
      </p:pic>
      <p:pic>
        <p:nvPicPr>
          <p:cNvPr id="1245" name="Google Shape;1245;p76"/>
          <p:cNvPicPr preferRelativeResize="0"/>
          <p:nvPr/>
        </p:nvPicPr>
        <p:blipFill>
          <a:blip r:embed="rId7">
            <a:alphaModFix/>
          </a:blip>
          <a:stretch>
            <a:fillRect/>
          </a:stretch>
        </p:blipFill>
        <p:spPr>
          <a:xfrm>
            <a:off x="1094550" y="705678"/>
            <a:ext cx="2656743" cy="490925"/>
          </a:xfrm>
          <a:prstGeom prst="rect">
            <a:avLst/>
          </a:prstGeom>
          <a:noFill/>
          <a:ln>
            <a:noFill/>
          </a:ln>
        </p:spPr>
      </p:pic>
      <p:pic>
        <p:nvPicPr>
          <p:cNvPr id="1246" name="Google Shape;1246;p76"/>
          <p:cNvPicPr preferRelativeResize="0"/>
          <p:nvPr/>
        </p:nvPicPr>
        <p:blipFill>
          <a:blip r:embed="rId8">
            <a:alphaModFix/>
          </a:blip>
          <a:stretch>
            <a:fillRect/>
          </a:stretch>
        </p:blipFill>
        <p:spPr>
          <a:xfrm>
            <a:off x="3908000" y="803004"/>
            <a:ext cx="2302300" cy="347700"/>
          </a:xfrm>
          <a:prstGeom prst="rect">
            <a:avLst/>
          </a:prstGeom>
          <a:noFill/>
          <a:ln>
            <a:noFill/>
          </a:ln>
        </p:spPr>
      </p:pic>
      <p:sp>
        <p:nvSpPr>
          <p:cNvPr id="1247" name="Google Shape;1247;p76"/>
          <p:cNvSpPr/>
          <p:nvPr/>
        </p:nvSpPr>
        <p:spPr>
          <a:xfrm>
            <a:off x="6781375" y="2770125"/>
            <a:ext cx="1635900" cy="750000"/>
          </a:xfrm>
          <a:prstGeom prst="rect">
            <a:avLst/>
          </a:pr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248" name="Google Shape;1248;p76"/>
          <p:cNvSpPr/>
          <p:nvPr/>
        </p:nvSpPr>
        <p:spPr>
          <a:xfrm>
            <a:off x="1161625" y="777800"/>
            <a:ext cx="2589600" cy="347700"/>
          </a:xfrm>
          <a:prstGeom prst="rect">
            <a:avLst/>
          </a:prstGeom>
          <a:noFill/>
          <a:ln cap="flat" cmpd="sng" w="19050">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249" name="Google Shape;1249;p76"/>
          <p:cNvSpPr/>
          <p:nvPr/>
        </p:nvSpPr>
        <p:spPr>
          <a:xfrm>
            <a:off x="3908000" y="777300"/>
            <a:ext cx="2378400" cy="347700"/>
          </a:xfrm>
          <a:prstGeom prst="rect">
            <a:avLst/>
          </a:prstGeom>
          <a:noFill/>
          <a:ln cap="flat" cmpd="sng" w="19050">
            <a:solidFill>
              <a:srgbClr val="0B5394"/>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250" name="Google Shape;1250;p76"/>
          <p:cNvSpPr/>
          <p:nvPr/>
        </p:nvSpPr>
        <p:spPr>
          <a:xfrm>
            <a:off x="471500" y="3672425"/>
            <a:ext cx="3339300" cy="499200"/>
          </a:xfrm>
          <a:prstGeom prst="rect">
            <a:avLst/>
          </a:prstGeom>
          <a:noFill/>
          <a:ln cap="flat" cmpd="sng" w="19050">
            <a:solidFill>
              <a:srgbClr val="0B5394"/>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251" name="Google Shape;1251;p76"/>
          <p:cNvSpPr/>
          <p:nvPr/>
        </p:nvSpPr>
        <p:spPr>
          <a:xfrm>
            <a:off x="3908000" y="3628475"/>
            <a:ext cx="4625100" cy="1234500"/>
          </a:xfrm>
          <a:prstGeom prst="rect">
            <a:avLst/>
          </a:prstGeom>
          <a:noFill/>
          <a:ln cap="flat" cmpd="sng" w="19050">
            <a:solidFill>
              <a:srgbClr val="FF99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252" name="Google Shape;1252;p76"/>
          <p:cNvSpPr/>
          <p:nvPr/>
        </p:nvSpPr>
        <p:spPr>
          <a:xfrm>
            <a:off x="2370900" y="2016925"/>
            <a:ext cx="3250800" cy="689100"/>
          </a:xfrm>
          <a:prstGeom prst="rect">
            <a:avLst/>
          </a:prstGeom>
          <a:noFill/>
          <a:ln cap="flat" cmpd="sng" w="19050">
            <a:solidFill>
              <a:srgbClr val="0B5394"/>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253" name="Google Shape;1253;p76"/>
          <p:cNvSpPr/>
          <p:nvPr/>
        </p:nvSpPr>
        <p:spPr>
          <a:xfrm>
            <a:off x="5621700" y="2016850"/>
            <a:ext cx="2163900" cy="689100"/>
          </a:xfrm>
          <a:prstGeom prst="rect">
            <a:avLst/>
          </a:prstGeom>
          <a:noFill/>
          <a:ln cap="flat" cmpd="sng" w="19050">
            <a:solidFill>
              <a:srgbClr val="FF99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254" name="Google Shape;1254;p76"/>
          <p:cNvSpPr txBox="1"/>
          <p:nvPr>
            <p:ph type="title"/>
          </p:nvPr>
        </p:nvSpPr>
        <p:spPr>
          <a:xfrm>
            <a:off x="246900" y="82650"/>
            <a:ext cx="8520600" cy="572700"/>
          </a:xfrm>
          <a:prstGeom prst="rect">
            <a:avLst/>
          </a:prstGeom>
          <a:ln cap="flat" cmpd="sng" w="28575">
            <a:solidFill>
              <a:schemeClr val="dk1"/>
            </a:solidFill>
            <a:prstDash val="solid"/>
            <a:round/>
            <a:headEnd len="sm" w="sm" type="none"/>
            <a:tailEnd len="sm" w="sm" type="none"/>
          </a:ln>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DENSITY MATRIX FORMALISM</a:t>
            </a:r>
            <a:endParaRPr/>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8" name="Shape 1258"/>
        <p:cNvGrpSpPr/>
        <p:nvPr/>
      </p:nvGrpSpPr>
      <p:grpSpPr>
        <a:xfrm>
          <a:off x="0" y="0"/>
          <a:ext cx="0" cy="0"/>
          <a:chOff x="0" y="0"/>
          <a:chExt cx="0" cy="0"/>
        </a:xfrm>
      </p:grpSpPr>
      <p:pic>
        <p:nvPicPr>
          <p:cNvPr id="1259" name="Google Shape;1259;p77"/>
          <p:cNvPicPr preferRelativeResize="0"/>
          <p:nvPr/>
        </p:nvPicPr>
        <p:blipFill rotWithShape="1">
          <a:blip r:embed="rId3">
            <a:alphaModFix/>
          </a:blip>
          <a:srcRect b="0" l="0" r="52148" t="0"/>
          <a:stretch/>
        </p:blipFill>
        <p:spPr>
          <a:xfrm>
            <a:off x="5444087" y="2015388"/>
            <a:ext cx="1714032" cy="435681"/>
          </a:xfrm>
          <a:prstGeom prst="rect">
            <a:avLst/>
          </a:prstGeom>
          <a:noFill/>
          <a:ln>
            <a:noFill/>
          </a:ln>
        </p:spPr>
      </p:pic>
      <p:pic>
        <p:nvPicPr>
          <p:cNvPr id="1260" name="Google Shape;1260;p77"/>
          <p:cNvPicPr preferRelativeResize="0"/>
          <p:nvPr/>
        </p:nvPicPr>
        <p:blipFill>
          <a:blip r:embed="rId4">
            <a:alphaModFix/>
          </a:blip>
          <a:stretch>
            <a:fillRect/>
          </a:stretch>
        </p:blipFill>
        <p:spPr>
          <a:xfrm>
            <a:off x="5444075" y="2526225"/>
            <a:ext cx="3621576" cy="1023050"/>
          </a:xfrm>
          <a:prstGeom prst="rect">
            <a:avLst/>
          </a:prstGeom>
          <a:noFill/>
          <a:ln>
            <a:noFill/>
          </a:ln>
        </p:spPr>
      </p:pic>
      <p:pic>
        <p:nvPicPr>
          <p:cNvPr id="1261" name="Google Shape;1261;p77"/>
          <p:cNvPicPr preferRelativeResize="0"/>
          <p:nvPr/>
        </p:nvPicPr>
        <p:blipFill rotWithShape="1">
          <a:blip r:embed="rId3">
            <a:alphaModFix/>
          </a:blip>
          <a:srcRect b="0" l="52148" r="0" t="0"/>
          <a:stretch/>
        </p:blipFill>
        <p:spPr>
          <a:xfrm>
            <a:off x="7351631" y="2015381"/>
            <a:ext cx="1714032" cy="435681"/>
          </a:xfrm>
          <a:prstGeom prst="rect">
            <a:avLst/>
          </a:prstGeom>
          <a:noFill/>
          <a:ln>
            <a:noFill/>
          </a:ln>
        </p:spPr>
      </p:pic>
      <p:sp>
        <p:nvSpPr>
          <p:cNvPr id="1262" name="Google Shape;1262;p77"/>
          <p:cNvSpPr txBox="1"/>
          <p:nvPr/>
        </p:nvSpPr>
        <p:spPr>
          <a:xfrm>
            <a:off x="5444075" y="1504625"/>
            <a:ext cx="3621600" cy="435600"/>
          </a:xfrm>
          <a:prstGeom prst="rect">
            <a:avLst/>
          </a:prstGeom>
          <a:noFill/>
          <a:ln cap="flat" cmpd="sng" w="9525">
            <a:solidFill>
              <a:schemeClr val="lt2"/>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 sz="1800">
                <a:solidFill>
                  <a:schemeClr val="lt2"/>
                </a:solidFill>
                <a:latin typeface="Roboto"/>
                <a:ea typeface="Roboto"/>
                <a:cs typeface="Roboto"/>
                <a:sym typeface="Roboto"/>
              </a:rPr>
              <a:t>HEAVY MEDIATOR</a:t>
            </a:r>
            <a:endParaRPr sz="1800">
              <a:solidFill>
                <a:schemeClr val="lt2"/>
              </a:solidFill>
              <a:latin typeface="Roboto"/>
              <a:ea typeface="Roboto"/>
              <a:cs typeface="Roboto"/>
              <a:sym typeface="Roboto"/>
            </a:endParaRPr>
          </a:p>
        </p:txBody>
      </p:sp>
      <p:sp>
        <p:nvSpPr>
          <p:cNvPr id="1263" name="Google Shape;1263;p7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1264" name="Google Shape;1264;p77" title="NumberOfEvents.jpg"/>
          <p:cNvPicPr preferRelativeResize="0"/>
          <p:nvPr/>
        </p:nvPicPr>
        <p:blipFill>
          <a:blip r:embed="rId5">
            <a:alphaModFix/>
          </a:blip>
          <a:stretch>
            <a:fillRect/>
          </a:stretch>
        </p:blipFill>
        <p:spPr>
          <a:xfrm>
            <a:off x="91275" y="38700"/>
            <a:ext cx="5285325" cy="5066101"/>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8" name="Shape 1268"/>
        <p:cNvGrpSpPr/>
        <p:nvPr/>
      </p:nvGrpSpPr>
      <p:grpSpPr>
        <a:xfrm>
          <a:off x="0" y="0"/>
          <a:ext cx="0" cy="0"/>
          <a:chOff x="0" y="0"/>
          <a:chExt cx="0" cy="0"/>
        </a:xfrm>
      </p:grpSpPr>
      <p:pic>
        <p:nvPicPr>
          <p:cNvPr id="1269" name="Google Shape;1269;p78" title="RelativeDifference.png"/>
          <p:cNvPicPr preferRelativeResize="0"/>
          <p:nvPr/>
        </p:nvPicPr>
        <p:blipFill>
          <a:blip r:embed="rId3">
            <a:alphaModFix/>
          </a:blip>
          <a:stretch>
            <a:fillRect/>
          </a:stretch>
        </p:blipFill>
        <p:spPr>
          <a:xfrm>
            <a:off x="1788203" y="0"/>
            <a:ext cx="5567596" cy="5143501"/>
          </a:xfrm>
          <a:prstGeom prst="rect">
            <a:avLst/>
          </a:prstGeom>
          <a:noFill/>
          <a:ln>
            <a:noFill/>
          </a:ln>
        </p:spPr>
      </p:pic>
      <p:sp>
        <p:nvSpPr>
          <p:cNvPr id="1270" name="Google Shape;1270;p7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4" name="Shape 1274"/>
        <p:cNvGrpSpPr/>
        <p:nvPr/>
      </p:nvGrpSpPr>
      <p:grpSpPr>
        <a:xfrm>
          <a:off x="0" y="0"/>
          <a:ext cx="0" cy="0"/>
          <a:chOff x="0" y="0"/>
          <a:chExt cx="0" cy="0"/>
        </a:xfrm>
      </p:grpSpPr>
      <p:sp>
        <p:nvSpPr>
          <p:cNvPr id="1275" name="Google Shape;1275;p7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1276" name="Google Shape;1276;p79"/>
          <p:cNvPicPr preferRelativeResize="0"/>
          <p:nvPr/>
        </p:nvPicPr>
        <p:blipFill>
          <a:blip r:embed="rId3">
            <a:alphaModFix/>
          </a:blip>
          <a:stretch>
            <a:fillRect/>
          </a:stretch>
        </p:blipFill>
        <p:spPr>
          <a:xfrm>
            <a:off x="0" y="1576500"/>
            <a:ext cx="4513740" cy="3556525"/>
          </a:xfrm>
          <a:prstGeom prst="rect">
            <a:avLst/>
          </a:prstGeom>
          <a:noFill/>
          <a:ln>
            <a:noFill/>
          </a:ln>
        </p:spPr>
      </p:pic>
      <p:pic>
        <p:nvPicPr>
          <p:cNvPr id="1277" name="Google Shape;1277;p79"/>
          <p:cNvPicPr preferRelativeResize="0"/>
          <p:nvPr/>
        </p:nvPicPr>
        <p:blipFill>
          <a:blip r:embed="rId4">
            <a:alphaModFix/>
          </a:blip>
          <a:stretch>
            <a:fillRect/>
          </a:stretch>
        </p:blipFill>
        <p:spPr>
          <a:xfrm>
            <a:off x="4510838" y="1576500"/>
            <a:ext cx="4643025" cy="3556525"/>
          </a:xfrm>
          <a:prstGeom prst="rect">
            <a:avLst/>
          </a:prstGeom>
          <a:noFill/>
          <a:ln>
            <a:noFill/>
          </a:ln>
        </p:spPr>
      </p:pic>
      <p:grpSp>
        <p:nvGrpSpPr>
          <p:cNvPr id="1278" name="Google Shape;1278;p79"/>
          <p:cNvGrpSpPr/>
          <p:nvPr/>
        </p:nvGrpSpPr>
        <p:grpSpPr>
          <a:xfrm>
            <a:off x="500050" y="-9"/>
            <a:ext cx="2532803" cy="1576509"/>
            <a:chOff x="1928800" y="-9"/>
            <a:chExt cx="2532803" cy="1576509"/>
          </a:xfrm>
        </p:grpSpPr>
        <p:pic>
          <p:nvPicPr>
            <p:cNvPr id="1279" name="Google Shape;1279;p79" title="Exclusion_ERs_2d_5bg.png"/>
            <p:cNvPicPr preferRelativeResize="0"/>
            <p:nvPr/>
          </p:nvPicPr>
          <p:blipFill rotWithShape="1">
            <a:blip r:embed="rId5">
              <a:alphaModFix/>
            </a:blip>
            <a:srcRect b="0" l="0" r="66648" t="35421"/>
            <a:stretch/>
          </p:blipFill>
          <p:spPr>
            <a:xfrm>
              <a:off x="1928800" y="0"/>
              <a:ext cx="2532803" cy="1576501"/>
            </a:xfrm>
            <a:prstGeom prst="rect">
              <a:avLst/>
            </a:prstGeom>
            <a:noFill/>
            <a:ln>
              <a:noFill/>
            </a:ln>
          </p:spPr>
        </p:pic>
        <p:cxnSp>
          <p:nvCxnSpPr>
            <p:cNvPr id="1280" name="Google Shape;1280;p79"/>
            <p:cNvCxnSpPr/>
            <p:nvPr/>
          </p:nvCxnSpPr>
          <p:spPr>
            <a:xfrm>
              <a:off x="2253525" y="58350"/>
              <a:ext cx="2088900" cy="0"/>
            </a:xfrm>
            <a:prstGeom prst="straightConnector1">
              <a:avLst/>
            </a:prstGeom>
            <a:noFill/>
            <a:ln cap="flat" cmpd="sng" w="9525">
              <a:solidFill>
                <a:schemeClr val="dk2"/>
              </a:solidFill>
              <a:prstDash val="solid"/>
              <a:round/>
              <a:headEnd len="med" w="med" type="none"/>
              <a:tailEnd len="med" w="med" type="none"/>
            </a:ln>
          </p:spPr>
        </p:cxnSp>
        <p:cxnSp>
          <p:nvCxnSpPr>
            <p:cNvPr id="1281" name="Google Shape;1281;p79"/>
            <p:cNvCxnSpPr/>
            <p:nvPr/>
          </p:nvCxnSpPr>
          <p:spPr>
            <a:xfrm>
              <a:off x="2196978" y="-9"/>
              <a:ext cx="2202000" cy="0"/>
            </a:xfrm>
            <a:prstGeom prst="straightConnector1">
              <a:avLst/>
            </a:prstGeom>
            <a:noFill/>
            <a:ln cap="flat" cmpd="sng" w="28575">
              <a:solidFill>
                <a:schemeClr val="dk1"/>
              </a:solidFill>
              <a:prstDash val="solid"/>
              <a:round/>
              <a:headEnd len="med" w="med" type="none"/>
              <a:tailEnd len="med" w="med" type="none"/>
            </a:ln>
          </p:spPr>
        </p:cxnSp>
      </p:grpSp>
      <p:pic>
        <p:nvPicPr>
          <p:cNvPr id="1282" name="Google Shape;1282;p79" title="Exclusion_ERs_2d_5bg.png"/>
          <p:cNvPicPr preferRelativeResize="0"/>
          <p:nvPr/>
        </p:nvPicPr>
        <p:blipFill rotWithShape="1">
          <a:blip r:embed="rId5">
            <a:alphaModFix/>
          </a:blip>
          <a:srcRect b="90246" l="19327" r="18882" t="0"/>
          <a:stretch/>
        </p:blipFill>
        <p:spPr>
          <a:xfrm>
            <a:off x="3032850" y="642925"/>
            <a:ext cx="5832724" cy="313900"/>
          </a:xfrm>
          <a:prstGeom prst="rect">
            <a:avLst/>
          </a:prstGeom>
          <a:noFill/>
          <a:ln>
            <a:noFill/>
          </a:ln>
        </p:spPr>
      </p:pic>
      <p:sp>
        <p:nvSpPr>
          <p:cNvPr id="1283" name="Google Shape;1283;p79"/>
          <p:cNvSpPr/>
          <p:nvPr/>
        </p:nvSpPr>
        <p:spPr>
          <a:xfrm>
            <a:off x="1805625" y="838625"/>
            <a:ext cx="112500" cy="118200"/>
          </a:xfrm>
          <a:prstGeom prst="mathMultiply">
            <a:avLst>
              <a:gd fmla="val 23520" name="adj1"/>
            </a:avLst>
          </a:prstGeom>
          <a:solidFill>
            <a:srgbClr val="0B5394"/>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284" name="Google Shape;1284;p79"/>
          <p:cNvSpPr/>
          <p:nvPr/>
        </p:nvSpPr>
        <p:spPr>
          <a:xfrm>
            <a:off x="2003125" y="838625"/>
            <a:ext cx="112500" cy="118200"/>
          </a:xfrm>
          <a:prstGeom prst="mathMultiply">
            <a:avLst>
              <a:gd fmla="val 23520" name="adj1"/>
            </a:avLst>
          </a:prstGeom>
          <a:solidFill>
            <a:srgbClr val="E69138"/>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285" name="Google Shape;1285;p79"/>
          <p:cNvSpPr/>
          <p:nvPr/>
        </p:nvSpPr>
        <p:spPr>
          <a:xfrm>
            <a:off x="2181825" y="838625"/>
            <a:ext cx="112500" cy="118200"/>
          </a:xfrm>
          <a:prstGeom prst="mathMultiply">
            <a:avLst>
              <a:gd fmla="val 23520" name="adj1"/>
            </a:avLst>
          </a:prstGeom>
          <a:solidFill>
            <a:srgbClr val="93C47D"/>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9" name="Shape 1289"/>
        <p:cNvGrpSpPr/>
        <p:nvPr/>
      </p:nvGrpSpPr>
      <p:grpSpPr>
        <a:xfrm>
          <a:off x="0" y="0"/>
          <a:ext cx="0" cy="0"/>
          <a:chOff x="0" y="0"/>
          <a:chExt cx="0" cy="0"/>
        </a:xfrm>
      </p:grpSpPr>
      <p:sp>
        <p:nvSpPr>
          <p:cNvPr id="1290" name="Google Shape;1290;p8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pic>
        <p:nvPicPr>
          <p:cNvPr id="1291" name="Google Shape;1291;p80" title="Exclusion_ERs_2d_5bg.png"/>
          <p:cNvPicPr preferRelativeResize="0"/>
          <p:nvPr/>
        </p:nvPicPr>
        <p:blipFill>
          <a:blip r:embed="rId3">
            <a:alphaModFix/>
          </a:blip>
          <a:stretch>
            <a:fillRect/>
          </a:stretch>
        </p:blipFill>
        <p:spPr>
          <a:xfrm>
            <a:off x="0" y="2344425"/>
            <a:ext cx="9144003" cy="2799076"/>
          </a:xfrm>
          <a:prstGeom prst="rect">
            <a:avLst/>
          </a:prstGeom>
          <a:noFill/>
          <a:ln>
            <a:noFill/>
          </a:ln>
        </p:spPr>
      </p:pic>
      <p:pic>
        <p:nvPicPr>
          <p:cNvPr id="1292" name="Google Shape;1292;p80" title="Exclusion_ERs_2d_50bg.jpg"/>
          <p:cNvPicPr preferRelativeResize="0"/>
          <p:nvPr/>
        </p:nvPicPr>
        <p:blipFill>
          <a:blip r:embed="rId4">
            <a:alphaModFix/>
          </a:blip>
          <a:stretch>
            <a:fillRect/>
          </a:stretch>
        </p:blipFill>
        <p:spPr>
          <a:xfrm>
            <a:off x="0" y="0"/>
            <a:ext cx="9144003" cy="2702749"/>
          </a:xfrm>
          <a:prstGeom prst="rect">
            <a:avLst/>
          </a:prstGeom>
          <a:noFill/>
          <a:ln>
            <a:noFill/>
          </a:ln>
        </p:spPr>
      </p:pic>
      <p:sp>
        <p:nvSpPr>
          <p:cNvPr id="1293" name="Google Shape;1293;p8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7" name="Shape 1297"/>
        <p:cNvGrpSpPr/>
        <p:nvPr/>
      </p:nvGrpSpPr>
      <p:grpSpPr>
        <a:xfrm>
          <a:off x="0" y="0"/>
          <a:ext cx="0" cy="0"/>
          <a:chOff x="0" y="0"/>
          <a:chExt cx="0" cy="0"/>
        </a:xfrm>
      </p:grpSpPr>
      <p:pic>
        <p:nvPicPr>
          <p:cNvPr id="1298" name="Google Shape;1298;p81" title="LightMediator.png"/>
          <p:cNvPicPr preferRelativeResize="0"/>
          <p:nvPr/>
        </p:nvPicPr>
        <p:blipFill>
          <a:blip r:embed="rId3">
            <a:alphaModFix/>
          </a:blip>
          <a:stretch>
            <a:fillRect/>
          </a:stretch>
        </p:blipFill>
        <p:spPr>
          <a:xfrm>
            <a:off x="0" y="0"/>
            <a:ext cx="5983401" cy="5143501"/>
          </a:xfrm>
          <a:prstGeom prst="rect">
            <a:avLst/>
          </a:prstGeom>
          <a:noFill/>
          <a:ln>
            <a:noFill/>
          </a:ln>
        </p:spPr>
      </p:pic>
      <p:sp>
        <p:nvSpPr>
          <p:cNvPr id="1299" name="Google Shape;1299;p81"/>
          <p:cNvSpPr txBox="1"/>
          <p:nvPr/>
        </p:nvSpPr>
        <p:spPr>
          <a:xfrm>
            <a:off x="5821000" y="3330675"/>
            <a:ext cx="3448200" cy="534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chemeClr val="lt2"/>
                </a:solidFill>
                <a:latin typeface="Roboto"/>
                <a:ea typeface="Roboto"/>
                <a:cs typeface="Roboto"/>
                <a:sym typeface="Roboto"/>
              </a:rPr>
              <a:t>E𝝂eS bounds with </a:t>
            </a:r>
            <a:endParaRPr>
              <a:solidFill>
                <a:schemeClr val="lt2"/>
              </a:solidFill>
              <a:latin typeface="Roboto"/>
              <a:ea typeface="Roboto"/>
              <a:cs typeface="Roboto"/>
              <a:sym typeface="Roboto"/>
            </a:endParaRPr>
          </a:p>
          <a:p>
            <a:pPr indent="0" lvl="0" marL="0" rtl="0" algn="ctr">
              <a:spcBef>
                <a:spcPts val="0"/>
              </a:spcBef>
              <a:spcAft>
                <a:spcPts val="0"/>
              </a:spcAft>
              <a:buNone/>
            </a:pPr>
            <a:r>
              <a:rPr lang="en">
                <a:solidFill>
                  <a:schemeClr val="lt2"/>
                </a:solidFill>
                <a:latin typeface="Roboto"/>
                <a:ea typeface="Roboto"/>
                <a:cs typeface="Roboto"/>
                <a:sym typeface="Roboto"/>
              </a:rPr>
              <a:t>Panda-X + Xenon-nT+ LZ </a:t>
            </a:r>
            <a:endParaRPr>
              <a:solidFill>
                <a:schemeClr val="lt2"/>
              </a:solidFill>
              <a:latin typeface="Roboto"/>
              <a:ea typeface="Roboto"/>
              <a:cs typeface="Roboto"/>
              <a:sym typeface="Roboto"/>
            </a:endParaRPr>
          </a:p>
          <a:p>
            <a:pPr indent="0" lvl="0" marL="0" rtl="0" algn="ctr">
              <a:spcBef>
                <a:spcPts val="0"/>
              </a:spcBef>
              <a:spcAft>
                <a:spcPts val="0"/>
              </a:spcAft>
              <a:buNone/>
            </a:pPr>
            <a:r>
              <a:rPr lang="en">
                <a:solidFill>
                  <a:schemeClr val="lt2"/>
                </a:solidFill>
                <a:latin typeface="Roboto"/>
                <a:ea typeface="Roboto"/>
                <a:cs typeface="Roboto"/>
                <a:sym typeface="Roboto"/>
              </a:rPr>
              <a:t>De Romeri et al. , </a:t>
            </a:r>
            <a:r>
              <a:rPr b="1" lang="en">
                <a:solidFill>
                  <a:schemeClr val="lt2"/>
                </a:solidFill>
                <a:latin typeface="Roboto"/>
                <a:ea typeface="Roboto"/>
                <a:cs typeface="Roboto"/>
                <a:sym typeface="Roboto"/>
              </a:rPr>
              <a:t>arXiv: 2411.11749</a:t>
            </a:r>
            <a:endParaRPr b="1">
              <a:solidFill>
                <a:schemeClr val="lt2"/>
              </a:solidFill>
              <a:latin typeface="Roboto"/>
              <a:ea typeface="Roboto"/>
              <a:cs typeface="Roboto"/>
              <a:sym typeface="Roboto"/>
            </a:endParaRPr>
          </a:p>
        </p:txBody>
      </p:sp>
      <p:sp>
        <p:nvSpPr>
          <p:cNvPr id="1300" name="Google Shape;1300;p8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1301" name="Google Shape;1301;p81"/>
          <p:cNvPicPr preferRelativeResize="0"/>
          <p:nvPr/>
        </p:nvPicPr>
        <p:blipFill>
          <a:blip r:embed="rId4">
            <a:alphaModFix/>
          </a:blip>
          <a:stretch>
            <a:fillRect/>
          </a:stretch>
        </p:blipFill>
        <p:spPr>
          <a:xfrm>
            <a:off x="5337820" y="425170"/>
            <a:ext cx="3683325" cy="2872850"/>
          </a:xfrm>
          <a:prstGeom prst="rect">
            <a:avLst/>
          </a:prstGeom>
          <a:noFill/>
          <a:ln cap="flat" cmpd="sng" w="9525">
            <a:solidFill>
              <a:schemeClr val="lt1"/>
            </a:solidFill>
            <a:prstDash val="solid"/>
            <a:round/>
            <a:headEnd len="sm" w="sm" type="none"/>
            <a:tailEnd len="sm" w="sm" type="none"/>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 name="Shape 118"/>
        <p:cNvGrpSpPr/>
        <p:nvPr/>
      </p:nvGrpSpPr>
      <p:grpSpPr>
        <a:xfrm>
          <a:off x="0" y="0"/>
          <a:ext cx="0" cy="0"/>
          <a:chOff x="0" y="0"/>
          <a:chExt cx="0" cy="0"/>
        </a:xfrm>
      </p:grpSpPr>
      <p:sp>
        <p:nvSpPr>
          <p:cNvPr id="119" name="Google Shape;119;p1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120" name="Google Shape;120;p19"/>
          <p:cNvPicPr preferRelativeResize="0"/>
          <p:nvPr/>
        </p:nvPicPr>
        <p:blipFill>
          <a:blip r:embed="rId3">
            <a:alphaModFix/>
          </a:blip>
          <a:stretch>
            <a:fillRect/>
          </a:stretch>
        </p:blipFill>
        <p:spPr>
          <a:xfrm>
            <a:off x="1106350" y="1105750"/>
            <a:ext cx="6931300" cy="3785426"/>
          </a:xfrm>
          <a:prstGeom prst="rect">
            <a:avLst/>
          </a:prstGeom>
          <a:noFill/>
          <a:ln>
            <a:noFill/>
          </a:ln>
        </p:spPr>
      </p:pic>
      <p:sp>
        <p:nvSpPr>
          <p:cNvPr id="121" name="Google Shape;121;p19"/>
          <p:cNvSpPr txBox="1"/>
          <p:nvPr>
            <p:ph idx="4294967295" type="title"/>
          </p:nvPr>
        </p:nvSpPr>
        <p:spPr>
          <a:xfrm>
            <a:off x="198000" y="293825"/>
            <a:ext cx="8748000" cy="663900"/>
          </a:xfrm>
          <a:prstGeom prst="rect">
            <a:avLst/>
          </a:prstGeom>
          <a:ln cap="flat" cmpd="sng" w="19050">
            <a:solidFill>
              <a:schemeClr val="dk1"/>
            </a:solidFill>
            <a:prstDash val="solid"/>
            <a:round/>
            <a:headEnd len="sm" w="sm" type="none"/>
            <a:tailEnd len="sm" w="sm" type="none"/>
          </a:ln>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sz="3577"/>
              <a:t>SIGNAL </a:t>
            </a:r>
            <a:r>
              <a:rPr lang="en"/>
              <a:t> </a:t>
            </a:r>
            <a:endParaRPr/>
          </a:p>
        </p:txBody>
      </p:sp>
      <p:sp>
        <p:nvSpPr>
          <p:cNvPr id="122" name="Google Shape;122;p19"/>
          <p:cNvSpPr/>
          <p:nvPr/>
        </p:nvSpPr>
        <p:spPr>
          <a:xfrm>
            <a:off x="5541075" y="3555300"/>
            <a:ext cx="2081100" cy="528000"/>
          </a:xfrm>
          <a:prstGeom prst="rect">
            <a:avLst/>
          </a:prstGeom>
          <a:solidFill>
            <a:srgbClr val="00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descr="a penguin with a mohawk is pointing a gun at a jar with a heart in it (Provided by Tenor)" id="123" name="Google Shape;123;p19"/>
          <p:cNvPicPr preferRelativeResize="0"/>
          <p:nvPr/>
        </p:nvPicPr>
        <p:blipFill>
          <a:blip r:embed="rId4">
            <a:alphaModFix/>
          </a:blip>
          <a:stretch>
            <a:fillRect/>
          </a:stretch>
        </p:blipFill>
        <p:spPr>
          <a:xfrm>
            <a:off x="6093075" y="3555300"/>
            <a:ext cx="1284625" cy="1284625"/>
          </a:xfrm>
          <a:prstGeom prst="rect">
            <a:avLst/>
          </a:prstGeom>
          <a:noFill/>
          <a:ln>
            <a:noFill/>
          </a:ln>
        </p:spPr>
      </p:pic>
      <p:pic>
        <p:nvPicPr>
          <p:cNvPr descr="a dart is in the center of a red and white target . (Provided by Tenor)" id="124" name="Google Shape;124;p19"/>
          <p:cNvPicPr preferRelativeResize="0"/>
          <p:nvPr/>
        </p:nvPicPr>
        <p:blipFill>
          <a:blip r:embed="rId5">
            <a:alphaModFix/>
          </a:blip>
          <a:stretch>
            <a:fillRect/>
          </a:stretch>
        </p:blipFill>
        <p:spPr>
          <a:xfrm>
            <a:off x="4983225" y="1856746"/>
            <a:ext cx="838650" cy="714150"/>
          </a:xfrm>
          <a:prstGeom prst="rect">
            <a:avLst/>
          </a:prstGeom>
          <a:noFill/>
          <a:ln>
            <a:noFill/>
          </a:ln>
        </p:spPr>
      </p:pic>
      <p:sp>
        <p:nvSpPr>
          <p:cNvPr id="125" name="Google Shape;125;p19"/>
          <p:cNvSpPr txBox="1"/>
          <p:nvPr/>
        </p:nvSpPr>
        <p:spPr>
          <a:xfrm>
            <a:off x="5946275" y="4339050"/>
            <a:ext cx="1956900" cy="455400"/>
          </a:xfrm>
          <a:prstGeom prst="rect">
            <a:avLst/>
          </a:prstGeom>
          <a:noFill/>
          <a:ln cap="flat" cmpd="sng" w="9525">
            <a:solidFill>
              <a:srgbClr val="FCE5CD"/>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b="1" lang="en" sz="1800">
                <a:solidFill>
                  <a:schemeClr val="accent4"/>
                </a:solidFill>
              </a:rPr>
              <a:t>NEW PHYSICS</a:t>
            </a:r>
            <a:r>
              <a:rPr lang="en" sz="1800">
                <a:solidFill>
                  <a:schemeClr val="lt2"/>
                </a:solidFill>
              </a:rPr>
              <a:t> </a:t>
            </a:r>
            <a:endParaRPr sz="1800">
              <a:solidFill>
                <a:schemeClr val="lt2"/>
              </a:solidFill>
            </a:endParaRPr>
          </a:p>
        </p:txBody>
      </p:sp>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5" name="Shape 1305"/>
        <p:cNvGrpSpPr/>
        <p:nvPr/>
      </p:nvGrpSpPr>
      <p:grpSpPr>
        <a:xfrm>
          <a:off x="0" y="0"/>
          <a:ext cx="0" cy="0"/>
          <a:chOff x="0" y="0"/>
          <a:chExt cx="0" cy="0"/>
        </a:xfrm>
      </p:grpSpPr>
      <p:sp>
        <p:nvSpPr>
          <p:cNvPr id="1306" name="Google Shape;1306;p8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t/>
            </a:r>
            <a:endParaRPr/>
          </a:p>
        </p:txBody>
      </p:sp>
      <p:sp>
        <p:nvSpPr>
          <p:cNvPr id="1307" name="Google Shape;1307;p8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t/>
            </a:r>
            <a:endParaRPr/>
          </a:p>
        </p:txBody>
      </p:sp>
      <p:pic>
        <p:nvPicPr>
          <p:cNvPr id="1308" name="Google Shape;1308;p82"/>
          <p:cNvPicPr preferRelativeResize="0"/>
          <p:nvPr/>
        </p:nvPicPr>
        <p:blipFill>
          <a:blip r:embed="rId3">
            <a:alphaModFix/>
          </a:blip>
          <a:stretch>
            <a:fillRect/>
          </a:stretch>
        </p:blipFill>
        <p:spPr>
          <a:xfrm>
            <a:off x="655" y="0"/>
            <a:ext cx="9142691" cy="5143501"/>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 name="Shape 129"/>
        <p:cNvGrpSpPr/>
        <p:nvPr/>
      </p:nvGrpSpPr>
      <p:grpSpPr>
        <a:xfrm>
          <a:off x="0" y="0"/>
          <a:ext cx="0" cy="0"/>
          <a:chOff x="0" y="0"/>
          <a:chExt cx="0" cy="0"/>
        </a:xfrm>
      </p:grpSpPr>
      <p:sp>
        <p:nvSpPr>
          <p:cNvPr id="130" name="Google Shape;130;p2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131" name="Google Shape;131;p20"/>
          <p:cNvPicPr preferRelativeResize="0"/>
          <p:nvPr/>
        </p:nvPicPr>
        <p:blipFill>
          <a:blip r:embed="rId3">
            <a:alphaModFix/>
          </a:blip>
          <a:stretch>
            <a:fillRect/>
          </a:stretch>
        </p:blipFill>
        <p:spPr>
          <a:xfrm>
            <a:off x="1106350" y="1105750"/>
            <a:ext cx="6931300" cy="3785426"/>
          </a:xfrm>
          <a:prstGeom prst="rect">
            <a:avLst/>
          </a:prstGeom>
          <a:noFill/>
          <a:ln>
            <a:noFill/>
          </a:ln>
        </p:spPr>
      </p:pic>
      <p:sp>
        <p:nvSpPr>
          <p:cNvPr id="132" name="Google Shape;132;p20"/>
          <p:cNvSpPr txBox="1"/>
          <p:nvPr>
            <p:ph idx="4294967295" type="title"/>
          </p:nvPr>
        </p:nvSpPr>
        <p:spPr>
          <a:xfrm>
            <a:off x="198000" y="293825"/>
            <a:ext cx="8748000" cy="663900"/>
          </a:xfrm>
          <a:prstGeom prst="rect">
            <a:avLst/>
          </a:prstGeom>
          <a:ln cap="flat" cmpd="sng" w="19050">
            <a:solidFill>
              <a:schemeClr val="dk1"/>
            </a:solidFill>
            <a:prstDash val="solid"/>
            <a:round/>
            <a:headEnd len="sm" w="sm" type="none"/>
            <a:tailEnd len="sm" w="sm" type="none"/>
          </a:ln>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sz="3577"/>
              <a:t>SIGNAL </a:t>
            </a:r>
            <a:r>
              <a:rPr lang="en"/>
              <a:t> </a:t>
            </a:r>
            <a:endParaRPr/>
          </a:p>
        </p:txBody>
      </p:sp>
      <p:sp>
        <p:nvSpPr>
          <p:cNvPr id="133" name="Google Shape;133;p20"/>
          <p:cNvSpPr/>
          <p:nvPr/>
        </p:nvSpPr>
        <p:spPr>
          <a:xfrm>
            <a:off x="5541075" y="3555300"/>
            <a:ext cx="2081100" cy="528000"/>
          </a:xfrm>
          <a:prstGeom prst="rect">
            <a:avLst/>
          </a:prstGeom>
          <a:solidFill>
            <a:srgbClr val="00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descr="a penguin with a mohawk is pointing a gun at a jar with a heart in it (Provided by Tenor)" id="134" name="Google Shape;134;p20"/>
          <p:cNvPicPr preferRelativeResize="0"/>
          <p:nvPr/>
        </p:nvPicPr>
        <p:blipFill>
          <a:blip r:embed="rId4">
            <a:alphaModFix/>
          </a:blip>
          <a:stretch>
            <a:fillRect/>
          </a:stretch>
        </p:blipFill>
        <p:spPr>
          <a:xfrm>
            <a:off x="6093075" y="3555300"/>
            <a:ext cx="1284625" cy="1284625"/>
          </a:xfrm>
          <a:prstGeom prst="rect">
            <a:avLst/>
          </a:prstGeom>
          <a:noFill/>
          <a:ln>
            <a:noFill/>
          </a:ln>
        </p:spPr>
      </p:pic>
      <p:pic>
        <p:nvPicPr>
          <p:cNvPr descr="a dart is in the center of a red and white target . (Provided by Tenor)" id="135" name="Google Shape;135;p20"/>
          <p:cNvPicPr preferRelativeResize="0"/>
          <p:nvPr/>
        </p:nvPicPr>
        <p:blipFill>
          <a:blip r:embed="rId5">
            <a:alphaModFix/>
          </a:blip>
          <a:stretch>
            <a:fillRect/>
          </a:stretch>
        </p:blipFill>
        <p:spPr>
          <a:xfrm>
            <a:off x="4983225" y="1856746"/>
            <a:ext cx="838650" cy="714150"/>
          </a:xfrm>
          <a:prstGeom prst="rect">
            <a:avLst/>
          </a:prstGeom>
          <a:noFill/>
          <a:ln>
            <a:noFill/>
          </a:ln>
        </p:spPr>
      </p:pic>
      <p:pic>
        <p:nvPicPr>
          <p:cNvPr descr="a dart is in the center of a red and white target . (Provided by Tenor)" id="136" name="Google Shape;136;p20"/>
          <p:cNvPicPr preferRelativeResize="0"/>
          <p:nvPr/>
        </p:nvPicPr>
        <p:blipFill>
          <a:blip r:embed="rId5">
            <a:alphaModFix/>
          </a:blip>
          <a:stretch>
            <a:fillRect/>
          </a:stretch>
        </p:blipFill>
        <p:spPr>
          <a:xfrm>
            <a:off x="6888225" y="1856746"/>
            <a:ext cx="838650" cy="714150"/>
          </a:xfrm>
          <a:prstGeom prst="rect">
            <a:avLst/>
          </a:prstGeom>
          <a:noFill/>
          <a:ln>
            <a:noFill/>
          </a:ln>
        </p:spPr>
      </p:pic>
      <p:sp>
        <p:nvSpPr>
          <p:cNvPr id="137" name="Google Shape;137;p20"/>
          <p:cNvSpPr txBox="1"/>
          <p:nvPr/>
        </p:nvSpPr>
        <p:spPr>
          <a:xfrm>
            <a:off x="5946275" y="4339050"/>
            <a:ext cx="1956900" cy="455400"/>
          </a:xfrm>
          <a:prstGeom prst="rect">
            <a:avLst/>
          </a:prstGeom>
          <a:noFill/>
          <a:ln cap="flat" cmpd="sng" w="9525">
            <a:solidFill>
              <a:srgbClr val="FCE5CD"/>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b="1" lang="en" sz="1800">
                <a:solidFill>
                  <a:schemeClr val="accent4"/>
                </a:solidFill>
              </a:rPr>
              <a:t>NEW PHYSICS</a:t>
            </a:r>
            <a:r>
              <a:rPr lang="en" sz="1800">
                <a:solidFill>
                  <a:schemeClr val="lt2"/>
                </a:solidFill>
              </a:rPr>
              <a:t> </a:t>
            </a:r>
            <a:endParaRPr sz="1800">
              <a:solidFill>
                <a:schemeClr val="lt2"/>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 name="Shape 141"/>
        <p:cNvGrpSpPr/>
        <p:nvPr/>
      </p:nvGrpSpPr>
      <p:grpSpPr>
        <a:xfrm>
          <a:off x="0" y="0"/>
          <a:ext cx="0" cy="0"/>
          <a:chOff x="0" y="0"/>
          <a:chExt cx="0" cy="0"/>
        </a:xfrm>
      </p:grpSpPr>
      <p:sp>
        <p:nvSpPr>
          <p:cNvPr id="142" name="Google Shape;142;p2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grpSp>
        <p:nvGrpSpPr>
          <p:cNvPr id="143" name="Google Shape;143;p21"/>
          <p:cNvGrpSpPr/>
          <p:nvPr/>
        </p:nvGrpSpPr>
        <p:grpSpPr>
          <a:xfrm>
            <a:off x="1433019" y="1481703"/>
            <a:ext cx="2064497" cy="2064497"/>
            <a:chOff x="3664038" y="1663782"/>
            <a:chExt cx="1815900" cy="1815900"/>
          </a:xfrm>
        </p:grpSpPr>
        <p:sp>
          <p:nvSpPr>
            <p:cNvPr id="144" name="Google Shape;144;p21"/>
            <p:cNvSpPr/>
            <p:nvPr/>
          </p:nvSpPr>
          <p:spPr>
            <a:xfrm>
              <a:off x="3664038" y="1663782"/>
              <a:ext cx="1815900" cy="1815900"/>
            </a:xfrm>
            <a:prstGeom prst="ellipse">
              <a:avLst/>
            </a:prstGeom>
            <a:solidFill>
              <a:srgbClr val="1B786F"/>
            </a:solidFill>
            <a:ln>
              <a:noFill/>
            </a:ln>
            <a:effectLst>
              <a:outerShdw blurRad="228600" rotWithShape="0" algn="tl" dir="5400000" dist="50800">
                <a:srgbClr val="000000">
                  <a:alpha val="549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 name="Google Shape;145;p21"/>
            <p:cNvSpPr txBox="1"/>
            <p:nvPr/>
          </p:nvSpPr>
          <p:spPr>
            <a:xfrm>
              <a:off x="3899988" y="2158482"/>
              <a:ext cx="1344000" cy="8265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lang="en">
                  <a:solidFill>
                    <a:srgbClr val="FFFFFF"/>
                  </a:solidFill>
                  <a:latin typeface="Roboto"/>
                  <a:ea typeface="Roboto"/>
                  <a:cs typeface="Roboto"/>
                  <a:sym typeface="Roboto"/>
                </a:rPr>
                <a:t>Lorem ipsum congue</a:t>
              </a:r>
              <a:endParaRPr b="1">
                <a:solidFill>
                  <a:srgbClr val="FFFFFF"/>
                </a:solidFill>
                <a:latin typeface="Roboto"/>
                <a:ea typeface="Roboto"/>
                <a:cs typeface="Roboto"/>
                <a:sym typeface="Roboto"/>
              </a:endParaRPr>
            </a:p>
          </p:txBody>
        </p:sp>
      </p:grpSp>
      <p:grpSp>
        <p:nvGrpSpPr>
          <p:cNvPr id="146" name="Google Shape;146;p21"/>
          <p:cNvGrpSpPr/>
          <p:nvPr/>
        </p:nvGrpSpPr>
        <p:grpSpPr>
          <a:xfrm>
            <a:off x="1862773" y="97018"/>
            <a:ext cx="1214891" cy="1214891"/>
            <a:chOff x="2859873" y="853971"/>
            <a:chExt cx="1068600" cy="1068600"/>
          </a:xfrm>
        </p:grpSpPr>
        <p:sp>
          <p:nvSpPr>
            <p:cNvPr id="147" name="Google Shape;147;p21"/>
            <p:cNvSpPr/>
            <p:nvPr/>
          </p:nvSpPr>
          <p:spPr>
            <a:xfrm>
              <a:off x="2859873" y="853971"/>
              <a:ext cx="1068600" cy="1068600"/>
            </a:xfrm>
            <a:prstGeom prst="ellipse">
              <a:avLst/>
            </a:prstGeom>
            <a:solidFill>
              <a:srgbClr val="155B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 name="Google Shape;148;p21"/>
            <p:cNvSpPr txBox="1"/>
            <p:nvPr/>
          </p:nvSpPr>
          <p:spPr>
            <a:xfrm>
              <a:off x="3012800" y="1022197"/>
              <a:ext cx="762600" cy="7323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800">
                  <a:solidFill>
                    <a:srgbClr val="FFFFFF"/>
                  </a:solidFill>
                  <a:latin typeface="Roboto"/>
                  <a:ea typeface="Roboto"/>
                  <a:cs typeface="Roboto"/>
                  <a:sym typeface="Roboto"/>
                </a:rPr>
                <a:t>Lorem ipsum </a:t>
              </a:r>
              <a:endParaRPr sz="800">
                <a:solidFill>
                  <a:srgbClr val="FFFFFF"/>
                </a:solidFill>
                <a:latin typeface="Roboto"/>
                <a:ea typeface="Roboto"/>
                <a:cs typeface="Roboto"/>
                <a:sym typeface="Roboto"/>
              </a:endParaRPr>
            </a:p>
          </p:txBody>
        </p:sp>
      </p:grpSp>
      <p:grpSp>
        <p:nvGrpSpPr>
          <p:cNvPr id="149" name="Google Shape;149;p21"/>
          <p:cNvGrpSpPr/>
          <p:nvPr/>
        </p:nvGrpSpPr>
        <p:grpSpPr>
          <a:xfrm>
            <a:off x="567213" y="615897"/>
            <a:ext cx="3796109" cy="3796109"/>
            <a:chOff x="2902488" y="902232"/>
            <a:chExt cx="3339000" cy="3339000"/>
          </a:xfrm>
        </p:grpSpPr>
        <p:sp>
          <p:nvSpPr>
            <p:cNvPr id="150" name="Google Shape;150;p21"/>
            <p:cNvSpPr/>
            <p:nvPr/>
          </p:nvSpPr>
          <p:spPr>
            <a:xfrm rot="-5400000">
              <a:off x="2902488" y="902232"/>
              <a:ext cx="3339000" cy="3339000"/>
            </a:xfrm>
            <a:prstGeom prst="ellipse">
              <a:avLst/>
            </a:prstGeom>
            <a:noFill/>
            <a:ln cap="flat" cmpd="sng" w="19050">
              <a:solidFill>
                <a:srgbClr val="134F5C"/>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 name="Google Shape;151;p21"/>
            <p:cNvSpPr/>
            <p:nvPr/>
          </p:nvSpPr>
          <p:spPr>
            <a:xfrm>
              <a:off x="3123738" y="1123632"/>
              <a:ext cx="2896500" cy="2896200"/>
            </a:xfrm>
            <a:prstGeom prst="pie">
              <a:avLst>
                <a:gd fmla="val 21577108" name="adj1"/>
                <a:gd fmla="val 16214886" name="adj2"/>
              </a:avLst>
            </a:prstGeom>
            <a:solidFill>
              <a:srgbClr val="A2C4C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52" name="Google Shape;152;p21"/>
          <p:cNvGrpSpPr/>
          <p:nvPr/>
        </p:nvGrpSpPr>
        <p:grpSpPr>
          <a:xfrm>
            <a:off x="1851657" y="3720925"/>
            <a:ext cx="1214891" cy="1214891"/>
            <a:chOff x="5214448" y="3234278"/>
            <a:chExt cx="1068600" cy="1068600"/>
          </a:xfrm>
        </p:grpSpPr>
        <p:sp>
          <p:nvSpPr>
            <p:cNvPr id="153" name="Google Shape;153;p21"/>
            <p:cNvSpPr/>
            <p:nvPr/>
          </p:nvSpPr>
          <p:spPr>
            <a:xfrm>
              <a:off x="5214448" y="3234278"/>
              <a:ext cx="1068600" cy="1068600"/>
            </a:xfrm>
            <a:prstGeom prst="ellipse">
              <a:avLst/>
            </a:prstGeom>
            <a:solidFill>
              <a:srgbClr val="155B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 name="Google Shape;154;p21"/>
            <p:cNvSpPr txBox="1"/>
            <p:nvPr/>
          </p:nvSpPr>
          <p:spPr>
            <a:xfrm>
              <a:off x="5367375" y="3402503"/>
              <a:ext cx="762600" cy="7323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800">
                  <a:solidFill>
                    <a:srgbClr val="FFFFFF"/>
                  </a:solidFill>
                  <a:latin typeface="Roboto"/>
                  <a:ea typeface="Roboto"/>
                  <a:cs typeface="Roboto"/>
                  <a:sym typeface="Roboto"/>
                </a:rPr>
                <a:t>Lorem ipsum </a:t>
              </a:r>
              <a:endParaRPr sz="800">
                <a:solidFill>
                  <a:srgbClr val="FFFFFF"/>
                </a:solidFill>
                <a:latin typeface="Roboto"/>
                <a:ea typeface="Roboto"/>
                <a:cs typeface="Roboto"/>
                <a:sym typeface="Roboto"/>
              </a:endParaRPr>
            </a:p>
          </p:txBody>
        </p:sp>
      </p:grpSp>
      <p:grpSp>
        <p:nvGrpSpPr>
          <p:cNvPr id="155" name="Google Shape;155;p21"/>
          <p:cNvGrpSpPr/>
          <p:nvPr/>
        </p:nvGrpSpPr>
        <p:grpSpPr>
          <a:xfrm>
            <a:off x="48196" y="1910608"/>
            <a:ext cx="1214891" cy="1214891"/>
            <a:chOff x="5214448" y="3234278"/>
            <a:chExt cx="1068600" cy="1068600"/>
          </a:xfrm>
        </p:grpSpPr>
        <p:sp>
          <p:nvSpPr>
            <p:cNvPr id="156" name="Google Shape;156;p21"/>
            <p:cNvSpPr/>
            <p:nvPr/>
          </p:nvSpPr>
          <p:spPr>
            <a:xfrm>
              <a:off x="5214448" y="3234278"/>
              <a:ext cx="1068600" cy="1068600"/>
            </a:xfrm>
            <a:prstGeom prst="ellipse">
              <a:avLst/>
            </a:prstGeom>
            <a:solidFill>
              <a:srgbClr val="155B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 name="Google Shape;157;p21"/>
            <p:cNvSpPr txBox="1"/>
            <p:nvPr/>
          </p:nvSpPr>
          <p:spPr>
            <a:xfrm>
              <a:off x="5367375" y="3402503"/>
              <a:ext cx="762600" cy="7323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800">
                  <a:solidFill>
                    <a:srgbClr val="FFFFFF"/>
                  </a:solidFill>
                  <a:latin typeface="Roboto"/>
                  <a:ea typeface="Roboto"/>
                  <a:cs typeface="Roboto"/>
                  <a:sym typeface="Roboto"/>
                </a:rPr>
                <a:t>Lorem ipsum </a:t>
              </a:r>
              <a:endParaRPr sz="800">
                <a:solidFill>
                  <a:srgbClr val="FFFFFF"/>
                </a:solidFill>
                <a:latin typeface="Roboto"/>
                <a:ea typeface="Roboto"/>
                <a:cs typeface="Roboto"/>
                <a:sym typeface="Roboto"/>
              </a:endParaRPr>
            </a:p>
          </p:txBody>
        </p:sp>
      </p:grpSp>
      <p:grpSp>
        <p:nvGrpSpPr>
          <p:cNvPr id="158" name="Google Shape;158;p21"/>
          <p:cNvGrpSpPr/>
          <p:nvPr/>
        </p:nvGrpSpPr>
        <p:grpSpPr>
          <a:xfrm>
            <a:off x="3669735" y="1910608"/>
            <a:ext cx="1214891" cy="1214891"/>
            <a:chOff x="5214448" y="3234278"/>
            <a:chExt cx="1068600" cy="1068600"/>
          </a:xfrm>
        </p:grpSpPr>
        <p:sp>
          <p:nvSpPr>
            <p:cNvPr id="159" name="Google Shape;159;p21"/>
            <p:cNvSpPr/>
            <p:nvPr/>
          </p:nvSpPr>
          <p:spPr>
            <a:xfrm>
              <a:off x="5214448" y="3234278"/>
              <a:ext cx="1068600" cy="1068600"/>
            </a:xfrm>
            <a:prstGeom prst="ellipse">
              <a:avLst/>
            </a:prstGeom>
            <a:solidFill>
              <a:srgbClr val="155B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 name="Google Shape;160;p21"/>
            <p:cNvSpPr txBox="1"/>
            <p:nvPr/>
          </p:nvSpPr>
          <p:spPr>
            <a:xfrm>
              <a:off x="5367375" y="3402503"/>
              <a:ext cx="762600" cy="7323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800">
                  <a:solidFill>
                    <a:srgbClr val="FFFFFF"/>
                  </a:solidFill>
                  <a:latin typeface="Roboto"/>
                  <a:ea typeface="Roboto"/>
                  <a:cs typeface="Roboto"/>
                  <a:sym typeface="Roboto"/>
                </a:rPr>
                <a:t>Lorem ipsum </a:t>
              </a:r>
              <a:endParaRPr sz="800">
                <a:solidFill>
                  <a:srgbClr val="FFFFFF"/>
                </a:solidFill>
                <a:latin typeface="Roboto"/>
                <a:ea typeface="Roboto"/>
                <a:cs typeface="Roboto"/>
                <a:sym typeface="Roboto"/>
              </a:endParaRPr>
            </a:p>
          </p:txBody>
        </p:sp>
      </p:grpSp>
      <p:grpSp>
        <p:nvGrpSpPr>
          <p:cNvPr id="161" name="Google Shape;161;p21"/>
          <p:cNvGrpSpPr/>
          <p:nvPr/>
        </p:nvGrpSpPr>
        <p:grpSpPr>
          <a:xfrm>
            <a:off x="1433019" y="1481703"/>
            <a:ext cx="2064497" cy="2064497"/>
            <a:chOff x="3664038" y="1663782"/>
            <a:chExt cx="1815900" cy="1815900"/>
          </a:xfrm>
        </p:grpSpPr>
        <p:sp>
          <p:nvSpPr>
            <p:cNvPr id="162" name="Google Shape;162;p21"/>
            <p:cNvSpPr/>
            <p:nvPr/>
          </p:nvSpPr>
          <p:spPr>
            <a:xfrm>
              <a:off x="3664038" y="1663782"/>
              <a:ext cx="1815900" cy="1815900"/>
            </a:xfrm>
            <a:prstGeom prst="ellipse">
              <a:avLst/>
            </a:prstGeom>
            <a:solidFill>
              <a:srgbClr val="45818E"/>
            </a:solidFill>
            <a:ln>
              <a:noFill/>
            </a:ln>
            <a:effectLst>
              <a:outerShdw blurRad="228600" rotWithShape="0" algn="tl" dir="5400000" dist="50800">
                <a:srgbClr val="000000">
                  <a:alpha val="549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 name="Google Shape;163;p21"/>
            <p:cNvSpPr txBox="1"/>
            <p:nvPr/>
          </p:nvSpPr>
          <p:spPr>
            <a:xfrm>
              <a:off x="3899988" y="2158482"/>
              <a:ext cx="1344000" cy="826500"/>
            </a:xfrm>
            <a:prstGeom prst="rect">
              <a:avLst/>
            </a:prstGeom>
            <a:solidFill>
              <a:srgbClr val="45818E"/>
            </a:solid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lang="en" sz="1300">
                  <a:solidFill>
                    <a:srgbClr val="FFFFFF"/>
                  </a:solidFill>
                  <a:latin typeface="Roboto"/>
                  <a:ea typeface="Roboto"/>
                  <a:cs typeface="Roboto"/>
                  <a:sym typeface="Roboto"/>
                </a:rPr>
                <a:t>PROPAGATION + DETECTION</a:t>
              </a:r>
              <a:endParaRPr b="1" sz="1300">
                <a:solidFill>
                  <a:srgbClr val="FFFFFF"/>
                </a:solidFill>
                <a:latin typeface="Roboto"/>
                <a:ea typeface="Roboto"/>
                <a:cs typeface="Roboto"/>
                <a:sym typeface="Roboto"/>
              </a:endParaRPr>
            </a:p>
          </p:txBody>
        </p:sp>
      </p:grpSp>
      <p:grpSp>
        <p:nvGrpSpPr>
          <p:cNvPr id="164" name="Google Shape;164;p21"/>
          <p:cNvGrpSpPr/>
          <p:nvPr/>
        </p:nvGrpSpPr>
        <p:grpSpPr>
          <a:xfrm>
            <a:off x="1862773" y="97018"/>
            <a:ext cx="1214891" cy="1214891"/>
            <a:chOff x="2859873" y="853971"/>
            <a:chExt cx="1068600" cy="1068600"/>
          </a:xfrm>
        </p:grpSpPr>
        <p:sp>
          <p:nvSpPr>
            <p:cNvPr id="165" name="Google Shape;165;p21"/>
            <p:cNvSpPr/>
            <p:nvPr/>
          </p:nvSpPr>
          <p:spPr>
            <a:xfrm>
              <a:off x="2859873" y="853971"/>
              <a:ext cx="1068600" cy="1068600"/>
            </a:xfrm>
            <a:prstGeom prst="ellipse">
              <a:avLst/>
            </a:prstGeom>
            <a:solidFill>
              <a:srgbClr val="134F5C"/>
            </a:solidFill>
            <a:ln cap="flat" cmpd="sng" w="9525">
              <a:solidFill>
                <a:srgbClr val="D0E0E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 name="Google Shape;166;p21"/>
            <p:cNvSpPr txBox="1"/>
            <p:nvPr/>
          </p:nvSpPr>
          <p:spPr>
            <a:xfrm>
              <a:off x="3012800" y="1022197"/>
              <a:ext cx="762600" cy="732300"/>
            </a:xfrm>
            <a:prstGeom prst="rect">
              <a:avLst/>
            </a:prstGeom>
            <a:solidFill>
              <a:srgbClr val="134F5C"/>
            </a:solid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900">
                  <a:solidFill>
                    <a:srgbClr val="FFFFFF"/>
                  </a:solidFill>
                  <a:latin typeface="Roboto"/>
                  <a:ea typeface="Roboto"/>
                  <a:cs typeface="Roboto"/>
                  <a:sym typeface="Roboto"/>
                </a:rPr>
                <a:t>SOLAR NEUTRINOS</a:t>
              </a:r>
              <a:endParaRPr sz="900">
                <a:solidFill>
                  <a:srgbClr val="FFFFFF"/>
                </a:solidFill>
                <a:latin typeface="Roboto"/>
                <a:ea typeface="Roboto"/>
                <a:cs typeface="Roboto"/>
                <a:sym typeface="Roboto"/>
              </a:endParaRPr>
            </a:p>
          </p:txBody>
        </p:sp>
      </p:grpSp>
      <p:grpSp>
        <p:nvGrpSpPr>
          <p:cNvPr id="167" name="Google Shape;167;p21"/>
          <p:cNvGrpSpPr/>
          <p:nvPr/>
        </p:nvGrpSpPr>
        <p:grpSpPr>
          <a:xfrm>
            <a:off x="1851657" y="3720925"/>
            <a:ext cx="1214891" cy="1214891"/>
            <a:chOff x="5214448" y="3234278"/>
            <a:chExt cx="1068600" cy="1068600"/>
          </a:xfrm>
        </p:grpSpPr>
        <p:sp>
          <p:nvSpPr>
            <p:cNvPr id="168" name="Google Shape;168;p21"/>
            <p:cNvSpPr/>
            <p:nvPr/>
          </p:nvSpPr>
          <p:spPr>
            <a:xfrm>
              <a:off x="5214448" y="3234278"/>
              <a:ext cx="1068600" cy="1068600"/>
            </a:xfrm>
            <a:prstGeom prst="ellipse">
              <a:avLst/>
            </a:prstGeom>
            <a:solidFill>
              <a:srgbClr val="134F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 name="Google Shape;169;p21"/>
            <p:cNvSpPr txBox="1"/>
            <p:nvPr/>
          </p:nvSpPr>
          <p:spPr>
            <a:xfrm>
              <a:off x="5367375" y="3402503"/>
              <a:ext cx="762600" cy="732300"/>
            </a:xfrm>
            <a:prstGeom prst="rect">
              <a:avLst/>
            </a:prstGeom>
            <a:solidFill>
              <a:srgbClr val="134F5C"/>
            </a:solid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900">
                  <a:solidFill>
                    <a:srgbClr val="FFFFFF"/>
                  </a:solidFill>
                  <a:latin typeface="Roboto"/>
                  <a:ea typeface="Roboto"/>
                  <a:cs typeface="Roboto"/>
                  <a:sym typeface="Roboto"/>
                </a:rPr>
                <a:t>DARK MATTER DETECTORS </a:t>
              </a:r>
              <a:endParaRPr sz="900">
                <a:solidFill>
                  <a:srgbClr val="FFFFFF"/>
                </a:solidFill>
                <a:latin typeface="Roboto"/>
                <a:ea typeface="Roboto"/>
                <a:cs typeface="Roboto"/>
                <a:sym typeface="Roboto"/>
              </a:endParaRPr>
            </a:p>
          </p:txBody>
        </p:sp>
      </p:grpSp>
      <p:grpSp>
        <p:nvGrpSpPr>
          <p:cNvPr id="170" name="Google Shape;170;p21"/>
          <p:cNvGrpSpPr/>
          <p:nvPr/>
        </p:nvGrpSpPr>
        <p:grpSpPr>
          <a:xfrm>
            <a:off x="48196" y="1910608"/>
            <a:ext cx="1214891" cy="1214891"/>
            <a:chOff x="5214448" y="3234278"/>
            <a:chExt cx="1068600" cy="1068600"/>
          </a:xfrm>
        </p:grpSpPr>
        <p:sp>
          <p:nvSpPr>
            <p:cNvPr id="171" name="Google Shape;171;p21"/>
            <p:cNvSpPr/>
            <p:nvPr/>
          </p:nvSpPr>
          <p:spPr>
            <a:xfrm>
              <a:off x="5214448" y="3234278"/>
              <a:ext cx="1068600" cy="1068600"/>
            </a:xfrm>
            <a:prstGeom prst="ellipse">
              <a:avLst/>
            </a:prstGeom>
            <a:solidFill>
              <a:srgbClr val="134F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500"/>
            </a:p>
          </p:txBody>
        </p:sp>
        <p:sp>
          <p:nvSpPr>
            <p:cNvPr id="172" name="Google Shape;172;p21"/>
            <p:cNvSpPr txBox="1"/>
            <p:nvPr/>
          </p:nvSpPr>
          <p:spPr>
            <a:xfrm>
              <a:off x="5367375" y="3402503"/>
              <a:ext cx="762600" cy="732300"/>
            </a:xfrm>
            <a:prstGeom prst="rect">
              <a:avLst/>
            </a:prstGeom>
            <a:solidFill>
              <a:srgbClr val="134F5C"/>
            </a:solid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900">
                  <a:solidFill>
                    <a:srgbClr val="FFFFFF"/>
                  </a:solidFill>
                  <a:latin typeface="Roboto"/>
                  <a:ea typeface="Roboto"/>
                  <a:cs typeface="Roboto"/>
                  <a:sym typeface="Roboto"/>
                </a:rPr>
                <a:t>SM</a:t>
              </a:r>
              <a:endParaRPr sz="900">
                <a:solidFill>
                  <a:srgbClr val="FFFFFF"/>
                </a:solidFill>
                <a:latin typeface="Roboto"/>
                <a:ea typeface="Roboto"/>
                <a:cs typeface="Roboto"/>
                <a:sym typeface="Roboto"/>
              </a:endParaRPr>
            </a:p>
          </p:txBody>
        </p:sp>
      </p:grpSp>
      <p:grpSp>
        <p:nvGrpSpPr>
          <p:cNvPr id="173" name="Google Shape;173;p21"/>
          <p:cNvGrpSpPr/>
          <p:nvPr/>
        </p:nvGrpSpPr>
        <p:grpSpPr>
          <a:xfrm>
            <a:off x="3669735" y="1910608"/>
            <a:ext cx="1214891" cy="1214891"/>
            <a:chOff x="5214448" y="3234278"/>
            <a:chExt cx="1068600" cy="1068600"/>
          </a:xfrm>
        </p:grpSpPr>
        <p:sp>
          <p:nvSpPr>
            <p:cNvPr id="174" name="Google Shape;174;p21"/>
            <p:cNvSpPr/>
            <p:nvPr/>
          </p:nvSpPr>
          <p:spPr>
            <a:xfrm>
              <a:off x="5214448" y="3234278"/>
              <a:ext cx="1068600" cy="1068600"/>
            </a:xfrm>
            <a:prstGeom prst="ellipse">
              <a:avLst/>
            </a:prstGeom>
            <a:solidFill>
              <a:srgbClr val="134F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 name="Google Shape;175;p21"/>
            <p:cNvSpPr txBox="1"/>
            <p:nvPr/>
          </p:nvSpPr>
          <p:spPr>
            <a:xfrm>
              <a:off x="5367375" y="3402503"/>
              <a:ext cx="762600" cy="732300"/>
            </a:xfrm>
            <a:prstGeom prst="rect">
              <a:avLst/>
            </a:prstGeom>
            <a:solidFill>
              <a:srgbClr val="134F5C"/>
            </a:solid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900">
                  <a:solidFill>
                    <a:srgbClr val="FFFFFF"/>
                  </a:solidFill>
                  <a:latin typeface="Roboto"/>
                  <a:ea typeface="Roboto"/>
                  <a:cs typeface="Roboto"/>
                  <a:sym typeface="Roboto"/>
                </a:rPr>
                <a:t>BSM</a:t>
              </a:r>
              <a:endParaRPr sz="900">
                <a:solidFill>
                  <a:srgbClr val="FFFFFF"/>
                </a:solidFill>
                <a:latin typeface="Roboto"/>
                <a:ea typeface="Roboto"/>
                <a:cs typeface="Roboto"/>
                <a:sym typeface="Roboto"/>
              </a:endParaRPr>
            </a:p>
          </p:txBody>
        </p:sp>
      </p:grpSp>
      <p:cxnSp>
        <p:nvCxnSpPr>
          <p:cNvPr id="176" name="Google Shape;176;p21"/>
          <p:cNvCxnSpPr>
            <a:stCxn id="166" idx="2"/>
            <a:endCxn id="163" idx="0"/>
          </p:cNvCxnSpPr>
          <p:nvPr/>
        </p:nvCxnSpPr>
        <p:spPr>
          <a:xfrm flipH="1">
            <a:off x="2465336" y="1120825"/>
            <a:ext cx="4800" cy="923400"/>
          </a:xfrm>
          <a:prstGeom prst="straightConnector1">
            <a:avLst/>
          </a:prstGeom>
          <a:noFill/>
          <a:ln cap="flat" cmpd="sng" w="28575">
            <a:solidFill>
              <a:schemeClr val="dk1"/>
            </a:solidFill>
            <a:prstDash val="solid"/>
            <a:round/>
            <a:headEnd len="med" w="med" type="none"/>
            <a:tailEnd len="med" w="med" type="triangle"/>
          </a:ln>
        </p:spPr>
      </p:cxnSp>
      <p:cxnSp>
        <p:nvCxnSpPr>
          <p:cNvPr id="177" name="Google Shape;177;p21"/>
          <p:cNvCxnSpPr>
            <a:stCxn id="163" idx="2"/>
            <a:endCxn id="169" idx="0"/>
          </p:cNvCxnSpPr>
          <p:nvPr/>
        </p:nvCxnSpPr>
        <p:spPr>
          <a:xfrm flipH="1">
            <a:off x="2458967" y="2983775"/>
            <a:ext cx="6300" cy="928500"/>
          </a:xfrm>
          <a:prstGeom prst="straightConnector1">
            <a:avLst/>
          </a:prstGeom>
          <a:noFill/>
          <a:ln cap="flat" cmpd="sng" w="28575">
            <a:solidFill>
              <a:schemeClr val="dk1"/>
            </a:solidFill>
            <a:prstDash val="solid"/>
            <a:round/>
            <a:headEnd len="med" w="med" type="none"/>
            <a:tailEnd len="med" w="med" type="triangle"/>
          </a:ln>
        </p:spPr>
      </p:cxnSp>
      <p:cxnSp>
        <p:nvCxnSpPr>
          <p:cNvPr id="178" name="Google Shape;178;p21"/>
          <p:cNvCxnSpPr>
            <a:stCxn id="162" idx="7"/>
            <a:endCxn id="179" idx="2"/>
          </p:cNvCxnSpPr>
          <p:nvPr/>
        </p:nvCxnSpPr>
        <p:spPr>
          <a:xfrm rot="-5400000">
            <a:off x="3317127" y="867391"/>
            <a:ext cx="794700" cy="1038600"/>
          </a:xfrm>
          <a:prstGeom prst="bentConnector2">
            <a:avLst/>
          </a:prstGeom>
          <a:noFill/>
          <a:ln cap="flat" cmpd="sng" w="28575">
            <a:solidFill>
              <a:srgbClr val="FFFFFF"/>
            </a:solidFill>
            <a:prstDash val="solid"/>
            <a:round/>
            <a:headEnd len="med" w="med" type="none"/>
            <a:tailEnd len="med" w="med" type="none"/>
          </a:ln>
        </p:spPr>
      </p:cxnSp>
      <p:grpSp>
        <p:nvGrpSpPr>
          <p:cNvPr id="180" name="Google Shape;180;p21"/>
          <p:cNvGrpSpPr/>
          <p:nvPr/>
        </p:nvGrpSpPr>
        <p:grpSpPr>
          <a:xfrm>
            <a:off x="5172752" y="313240"/>
            <a:ext cx="1322273" cy="1352308"/>
            <a:chOff x="4303290" y="1676962"/>
            <a:chExt cx="1854000" cy="1854000"/>
          </a:xfrm>
        </p:grpSpPr>
        <p:sp>
          <p:nvSpPr>
            <p:cNvPr id="181" name="Google Shape;181;p21"/>
            <p:cNvSpPr/>
            <p:nvPr/>
          </p:nvSpPr>
          <p:spPr>
            <a:xfrm>
              <a:off x="4303290" y="1676962"/>
              <a:ext cx="1854000" cy="1854000"/>
            </a:xfrm>
            <a:prstGeom prst="ellipse">
              <a:avLst/>
            </a:prstGeom>
            <a:solidFill>
              <a:srgbClr val="414141"/>
            </a:solidFill>
            <a:ln cap="flat" cmpd="sng" w="28575">
              <a:solidFill>
                <a:srgbClr val="A2C4C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 name="Google Shape;182;p21"/>
            <p:cNvSpPr txBox="1"/>
            <p:nvPr/>
          </p:nvSpPr>
          <p:spPr>
            <a:xfrm>
              <a:off x="4775251" y="2343240"/>
              <a:ext cx="1075200" cy="521400"/>
            </a:xfrm>
            <a:prstGeom prst="rect">
              <a:avLst/>
            </a:prstGeom>
            <a:solidFill>
              <a:srgbClr val="414141"/>
            </a:solid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1100">
                  <a:solidFill>
                    <a:srgbClr val="FFFFFF"/>
                  </a:solidFill>
                  <a:latin typeface="Roboto"/>
                  <a:ea typeface="Roboto"/>
                  <a:cs typeface="Roboto"/>
                  <a:sym typeface="Roboto"/>
                </a:rPr>
                <a:t>EvES</a:t>
              </a:r>
              <a:endParaRPr sz="1100">
                <a:solidFill>
                  <a:srgbClr val="FFFFFF"/>
                </a:solidFill>
                <a:latin typeface="Roboto"/>
                <a:ea typeface="Roboto"/>
                <a:cs typeface="Roboto"/>
                <a:sym typeface="Roboto"/>
              </a:endParaRPr>
            </a:p>
          </p:txBody>
        </p:sp>
      </p:grpSp>
      <p:grpSp>
        <p:nvGrpSpPr>
          <p:cNvPr id="183" name="Google Shape;183;p21"/>
          <p:cNvGrpSpPr/>
          <p:nvPr/>
        </p:nvGrpSpPr>
        <p:grpSpPr>
          <a:xfrm>
            <a:off x="4233769" y="313240"/>
            <a:ext cx="1322273" cy="1352308"/>
            <a:chOff x="2986712" y="1676962"/>
            <a:chExt cx="1854000" cy="1854000"/>
          </a:xfrm>
        </p:grpSpPr>
        <p:sp>
          <p:nvSpPr>
            <p:cNvPr id="179" name="Google Shape;179;p21"/>
            <p:cNvSpPr/>
            <p:nvPr/>
          </p:nvSpPr>
          <p:spPr>
            <a:xfrm>
              <a:off x="2986712" y="1676962"/>
              <a:ext cx="1854000" cy="1854000"/>
            </a:xfrm>
            <a:prstGeom prst="ellipse">
              <a:avLst/>
            </a:prstGeom>
            <a:solidFill>
              <a:srgbClr val="505050"/>
            </a:solidFill>
            <a:ln cap="flat" cmpd="sng" w="28575">
              <a:solidFill>
                <a:srgbClr val="A2C4C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 name="Google Shape;184;p21"/>
            <p:cNvSpPr txBox="1"/>
            <p:nvPr/>
          </p:nvSpPr>
          <p:spPr>
            <a:xfrm>
              <a:off x="3376088" y="2343240"/>
              <a:ext cx="1075200" cy="521400"/>
            </a:xfrm>
            <a:prstGeom prst="rect">
              <a:avLst/>
            </a:prstGeom>
            <a:solidFill>
              <a:srgbClr val="505050"/>
            </a:solid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1100">
                  <a:solidFill>
                    <a:srgbClr val="FFFFFF"/>
                  </a:solidFill>
                  <a:latin typeface="Roboto"/>
                  <a:ea typeface="Roboto"/>
                  <a:cs typeface="Roboto"/>
                  <a:sym typeface="Roboto"/>
                </a:rPr>
                <a:t>CEvNS</a:t>
              </a:r>
              <a:endParaRPr sz="1100">
                <a:solidFill>
                  <a:srgbClr val="FFFFFF"/>
                </a:solidFill>
                <a:latin typeface="Roboto"/>
                <a:ea typeface="Roboto"/>
                <a:cs typeface="Roboto"/>
                <a:sym typeface="Roboto"/>
              </a:endParaRPr>
            </a:p>
          </p:txBody>
        </p:sp>
      </p:grpSp>
      <p:cxnSp>
        <p:nvCxnSpPr>
          <p:cNvPr id="185" name="Google Shape;185;p21"/>
          <p:cNvCxnSpPr>
            <a:stCxn id="168" idx="6"/>
            <a:endCxn id="186" idx="2"/>
          </p:cNvCxnSpPr>
          <p:nvPr/>
        </p:nvCxnSpPr>
        <p:spPr>
          <a:xfrm flipH="1" rot="10800000">
            <a:off x="3066548" y="2975970"/>
            <a:ext cx="2997600" cy="1352400"/>
          </a:xfrm>
          <a:prstGeom prst="bentConnector3">
            <a:avLst>
              <a:gd fmla="val 65095" name="adj1"/>
            </a:avLst>
          </a:prstGeom>
          <a:noFill/>
          <a:ln cap="flat" cmpd="sng" w="28575">
            <a:solidFill>
              <a:schemeClr val="dk1"/>
            </a:solidFill>
            <a:prstDash val="solid"/>
            <a:round/>
            <a:headEnd len="med" w="med" type="none"/>
            <a:tailEnd len="med" w="med" type="none"/>
          </a:ln>
        </p:spPr>
      </p:cxnSp>
      <p:grpSp>
        <p:nvGrpSpPr>
          <p:cNvPr id="187" name="Google Shape;187;p21"/>
          <p:cNvGrpSpPr/>
          <p:nvPr/>
        </p:nvGrpSpPr>
        <p:grpSpPr>
          <a:xfrm>
            <a:off x="6613310" y="3061042"/>
            <a:ext cx="1575344" cy="1575344"/>
            <a:chOff x="4303290" y="2158374"/>
            <a:chExt cx="1854000" cy="1854000"/>
          </a:xfrm>
        </p:grpSpPr>
        <p:sp>
          <p:nvSpPr>
            <p:cNvPr id="188" name="Google Shape;188;p21"/>
            <p:cNvSpPr/>
            <p:nvPr/>
          </p:nvSpPr>
          <p:spPr>
            <a:xfrm>
              <a:off x="4303290" y="2158374"/>
              <a:ext cx="1854000" cy="1854000"/>
            </a:xfrm>
            <a:prstGeom prst="ellipse">
              <a:avLst/>
            </a:prstGeom>
            <a:solidFill>
              <a:srgbClr val="3E4D4E"/>
            </a:solidFill>
            <a:ln cap="flat" cmpd="sng" w="28575">
              <a:solidFill>
                <a:srgbClr val="D4E0D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 name="Google Shape;189;p21"/>
            <p:cNvSpPr txBox="1"/>
            <p:nvPr/>
          </p:nvSpPr>
          <p:spPr>
            <a:xfrm>
              <a:off x="4840703" y="2932716"/>
              <a:ext cx="1194300" cy="521400"/>
            </a:xfrm>
            <a:prstGeom prst="rect">
              <a:avLst/>
            </a:prstGeom>
            <a:solidFill>
              <a:srgbClr val="3E4D4E"/>
            </a:solid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 sz="1000">
                  <a:solidFill>
                    <a:srgbClr val="FFFFFF"/>
                  </a:solidFill>
                  <a:latin typeface="Roboto"/>
                  <a:ea typeface="Roboto"/>
                  <a:cs typeface="Roboto"/>
                  <a:sym typeface="Roboto"/>
                </a:rPr>
                <a:t>DIRECTIONAL DETECTORS</a:t>
              </a:r>
              <a:endParaRPr sz="1000">
                <a:solidFill>
                  <a:srgbClr val="FFFFFF"/>
                </a:solidFill>
                <a:latin typeface="Roboto"/>
                <a:ea typeface="Roboto"/>
                <a:cs typeface="Roboto"/>
                <a:sym typeface="Roboto"/>
              </a:endParaRPr>
            </a:p>
          </p:txBody>
        </p:sp>
      </p:grpSp>
      <p:grpSp>
        <p:nvGrpSpPr>
          <p:cNvPr id="190" name="Google Shape;190;p21"/>
          <p:cNvGrpSpPr/>
          <p:nvPr/>
        </p:nvGrpSpPr>
        <p:grpSpPr>
          <a:xfrm>
            <a:off x="5494614" y="3061042"/>
            <a:ext cx="1575344" cy="1575344"/>
            <a:chOff x="2986712" y="2158374"/>
            <a:chExt cx="1854000" cy="1854000"/>
          </a:xfrm>
        </p:grpSpPr>
        <p:sp>
          <p:nvSpPr>
            <p:cNvPr id="191" name="Google Shape;191;p21"/>
            <p:cNvSpPr/>
            <p:nvPr/>
          </p:nvSpPr>
          <p:spPr>
            <a:xfrm>
              <a:off x="2986712" y="2158374"/>
              <a:ext cx="1854000" cy="1854000"/>
            </a:xfrm>
            <a:prstGeom prst="ellipse">
              <a:avLst/>
            </a:prstGeom>
            <a:solidFill>
              <a:srgbClr val="414141"/>
            </a:solidFill>
            <a:ln cap="flat" cmpd="sng" w="28575">
              <a:solidFill>
                <a:srgbClr val="D4E0D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 name="Google Shape;192;p21"/>
            <p:cNvSpPr txBox="1"/>
            <p:nvPr/>
          </p:nvSpPr>
          <p:spPr>
            <a:xfrm>
              <a:off x="3376111" y="2985133"/>
              <a:ext cx="1075200" cy="521400"/>
            </a:xfrm>
            <a:prstGeom prst="rect">
              <a:avLst/>
            </a:prstGeom>
            <a:solidFill>
              <a:srgbClr val="414141"/>
            </a:solid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 sz="1000">
                  <a:solidFill>
                    <a:srgbClr val="FFFFFF"/>
                  </a:solidFill>
                  <a:latin typeface="Roboto"/>
                  <a:ea typeface="Roboto"/>
                  <a:cs typeface="Roboto"/>
                  <a:sym typeface="Roboto"/>
                </a:rPr>
                <a:t>FUTURE MULTI TONNE SCALE DETECTORS</a:t>
              </a:r>
              <a:r>
                <a:rPr lang="en" sz="1100">
                  <a:solidFill>
                    <a:srgbClr val="FFFFFF"/>
                  </a:solidFill>
                  <a:latin typeface="Roboto"/>
                  <a:ea typeface="Roboto"/>
                  <a:cs typeface="Roboto"/>
                  <a:sym typeface="Roboto"/>
                </a:rPr>
                <a:t> </a:t>
              </a:r>
              <a:endParaRPr sz="1100">
                <a:solidFill>
                  <a:srgbClr val="FFFFFF"/>
                </a:solidFill>
                <a:latin typeface="Roboto"/>
                <a:ea typeface="Roboto"/>
                <a:cs typeface="Roboto"/>
                <a:sym typeface="Roboto"/>
              </a:endParaRPr>
            </a:p>
          </p:txBody>
        </p:sp>
      </p:grpSp>
      <p:grpSp>
        <p:nvGrpSpPr>
          <p:cNvPr id="193" name="Google Shape;193;p21"/>
          <p:cNvGrpSpPr/>
          <p:nvPr/>
        </p:nvGrpSpPr>
        <p:grpSpPr>
          <a:xfrm>
            <a:off x="6064025" y="2188200"/>
            <a:ext cx="1575344" cy="1575344"/>
            <a:chOff x="3656844" y="1131139"/>
            <a:chExt cx="1854000" cy="1854000"/>
          </a:xfrm>
        </p:grpSpPr>
        <p:sp>
          <p:nvSpPr>
            <p:cNvPr id="186" name="Google Shape;186;p21"/>
            <p:cNvSpPr/>
            <p:nvPr/>
          </p:nvSpPr>
          <p:spPr>
            <a:xfrm>
              <a:off x="3656844" y="1131139"/>
              <a:ext cx="1854000" cy="1854000"/>
            </a:xfrm>
            <a:prstGeom prst="ellipse">
              <a:avLst/>
            </a:prstGeom>
            <a:solidFill>
              <a:srgbClr val="42575B"/>
            </a:solidFill>
            <a:ln cap="flat" cmpd="sng" w="28575">
              <a:solidFill>
                <a:srgbClr val="D4E0D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 name="Google Shape;194;p21"/>
            <p:cNvSpPr txBox="1"/>
            <p:nvPr/>
          </p:nvSpPr>
          <p:spPr>
            <a:xfrm>
              <a:off x="3938537" y="1797442"/>
              <a:ext cx="1290600" cy="521400"/>
            </a:xfrm>
            <a:prstGeom prst="rect">
              <a:avLst/>
            </a:prstGeom>
            <a:solidFill>
              <a:srgbClr val="42575B"/>
            </a:solid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 sz="1100">
                  <a:solidFill>
                    <a:srgbClr val="FFFFFF"/>
                  </a:solidFill>
                  <a:latin typeface="Roboto"/>
                  <a:ea typeface="Roboto"/>
                  <a:cs typeface="Roboto"/>
                  <a:sym typeface="Roboto"/>
                </a:rPr>
                <a:t>CURRENT DM DETECTORS</a:t>
              </a:r>
              <a:endParaRPr sz="1100">
                <a:solidFill>
                  <a:srgbClr val="FFFFFF"/>
                </a:solidFill>
                <a:latin typeface="Roboto"/>
                <a:ea typeface="Roboto"/>
                <a:cs typeface="Roboto"/>
                <a:sym typeface="Roboto"/>
              </a:endParaRPr>
            </a:p>
            <a:p>
              <a:pPr indent="0" lvl="0" marL="0" rtl="0" algn="l">
                <a:lnSpc>
                  <a:spcPct val="115000"/>
                </a:lnSpc>
                <a:spcBef>
                  <a:spcPts val="0"/>
                </a:spcBef>
                <a:spcAft>
                  <a:spcPts val="0"/>
                </a:spcAft>
                <a:buNone/>
              </a:pPr>
              <a:r>
                <a:rPr lang="en" sz="1100">
                  <a:solidFill>
                    <a:srgbClr val="FFFFFF"/>
                  </a:solidFill>
                  <a:latin typeface="Roboto"/>
                  <a:ea typeface="Roboto"/>
                  <a:cs typeface="Roboto"/>
                  <a:sym typeface="Roboto"/>
                </a:rPr>
                <a:t>PANDA_X</a:t>
              </a:r>
              <a:endParaRPr sz="1100">
                <a:solidFill>
                  <a:srgbClr val="FFFFFF"/>
                </a:solidFill>
                <a:latin typeface="Roboto"/>
                <a:ea typeface="Roboto"/>
                <a:cs typeface="Roboto"/>
                <a:sym typeface="Roboto"/>
              </a:endParaRPr>
            </a:p>
            <a:p>
              <a:pPr indent="0" lvl="0" marL="0" rtl="0" algn="l">
                <a:lnSpc>
                  <a:spcPct val="115000"/>
                </a:lnSpc>
                <a:spcBef>
                  <a:spcPts val="0"/>
                </a:spcBef>
                <a:spcAft>
                  <a:spcPts val="0"/>
                </a:spcAft>
                <a:buNone/>
              </a:pPr>
              <a:r>
                <a:rPr lang="en" sz="1100">
                  <a:solidFill>
                    <a:srgbClr val="FFFFFF"/>
                  </a:solidFill>
                  <a:latin typeface="Roboto"/>
                  <a:ea typeface="Roboto"/>
                  <a:cs typeface="Roboto"/>
                  <a:sym typeface="Roboto"/>
                </a:rPr>
                <a:t>XENON-nT</a:t>
              </a:r>
              <a:endParaRPr sz="1100">
                <a:solidFill>
                  <a:srgbClr val="FFFFFF"/>
                </a:solidFill>
                <a:latin typeface="Roboto"/>
                <a:ea typeface="Roboto"/>
                <a:cs typeface="Roboto"/>
                <a:sym typeface="Roboto"/>
              </a:endParaRPr>
            </a:p>
          </p:txBody>
        </p:sp>
      </p:grpSp>
      <p:cxnSp>
        <p:nvCxnSpPr>
          <p:cNvPr id="195" name="Google Shape;195;p21"/>
          <p:cNvCxnSpPr>
            <a:stCxn id="163" idx="1"/>
            <a:endCxn id="172" idx="3"/>
          </p:cNvCxnSpPr>
          <p:nvPr/>
        </p:nvCxnSpPr>
        <p:spPr>
          <a:xfrm flipH="1">
            <a:off x="1088970" y="2513951"/>
            <a:ext cx="612300" cy="4200"/>
          </a:xfrm>
          <a:prstGeom prst="straightConnector1">
            <a:avLst/>
          </a:prstGeom>
          <a:noFill/>
          <a:ln cap="flat" cmpd="sng" w="19050">
            <a:solidFill>
              <a:schemeClr val="dk1"/>
            </a:solidFill>
            <a:prstDash val="solid"/>
            <a:round/>
            <a:headEnd len="med" w="med" type="none"/>
            <a:tailEnd len="med" w="med" type="triangle"/>
          </a:ln>
        </p:spPr>
      </p:cxnSp>
      <p:cxnSp>
        <p:nvCxnSpPr>
          <p:cNvPr id="196" name="Google Shape;196;p21"/>
          <p:cNvCxnSpPr>
            <a:stCxn id="163" idx="3"/>
            <a:endCxn id="175" idx="1"/>
          </p:cNvCxnSpPr>
          <p:nvPr/>
        </p:nvCxnSpPr>
        <p:spPr>
          <a:xfrm>
            <a:off x="3229264" y="2513951"/>
            <a:ext cx="614400" cy="4200"/>
          </a:xfrm>
          <a:prstGeom prst="straightConnector1">
            <a:avLst/>
          </a:prstGeom>
          <a:noFill/>
          <a:ln cap="flat" cmpd="sng" w="19050">
            <a:solidFill>
              <a:schemeClr val="dk1"/>
            </a:solidFill>
            <a:prstDash val="solid"/>
            <a:round/>
            <a:headEnd len="med" w="med" type="none"/>
            <a:tailEnd len="med" w="med" type="triangle"/>
          </a:ln>
        </p:spPr>
      </p:cxnSp>
      <p:cxnSp>
        <p:nvCxnSpPr>
          <p:cNvPr id="197" name="Google Shape;197;p21"/>
          <p:cNvCxnSpPr>
            <a:stCxn id="179" idx="0"/>
          </p:cNvCxnSpPr>
          <p:nvPr/>
        </p:nvCxnSpPr>
        <p:spPr>
          <a:xfrm>
            <a:off x="4894905" y="313240"/>
            <a:ext cx="2414100" cy="0"/>
          </a:xfrm>
          <a:prstGeom prst="straightConnector1">
            <a:avLst/>
          </a:prstGeom>
          <a:noFill/>
          <a:ln cap="flat" cmpd="sng" w="9525">
            <a:solidFill>
              <a:schemeClr val="dk1"/>
            </a:solidFill>
            <a:prstDash val="solid"/>
            <a:round/>
            <a:headEnd len="med" w="med" type="none"/>
            <a:tailEnd len="med" w="med" type="triangle"/>
          </a:ln>
        </p:spPr>
      </p:cxnSp>
      <p:cxnSp>
        <p:nvCxnSpPr>
          <p:cNvPr id="198" name="Google Shape;198;p21"/>
          <p:cNvCxnSpPr>
            <a:stCxn id="181" idx="4"/>
          </p:cNvCxnSpPr>
          <p:nvPr/>
        </p:nvCxnSpPr>
        <p:spPr>
          <a:xfrm>
            <a:off x="5833888" y="1665547"/>
            <a:ext cx="1516500" cy="10500"/>
          </a:xfrm>
          <a:prstGeom prst="straightConnector1">
            <a:avLst/>
          </a:prstGeom>
          <a:noFill/>
          <a:ln cap="flat" cmpd="sng" w="9525">
            <a:solidFill>
              <a:schemeClr val="dk1"/>
            </a:solidFill>
            <a:prstDash val="solid"/>
            <a:round/>
            <a:headEnd len="med" w="med" type="none"/>
            <a:tailEnd len="med" w="med" type="triangle"/>
          </a:ln>
        </p:spPr>
      </p:cxnSp>
      <p:pic>
        <p:nvPicPr>
          <p:cNvPr id="199" name="Google Shape;199;p21"/>
          <p:cNvPicPr preferRelativeResize="0"/>
          <p:nvPr/>
        </p:nvPicPr>
        <p:blipFill>
          <a:blip r:embed="rId3">
            <a:alphaModFix/>
          </a:blip>
          <a:stretch>
            <a:fillRect/>
          </a:stretch>
        </p:blipFill>
        <p:spPr>
          <a:xfrm>
            <a:off x="6671850" y="1441938"/>
            <a:ext cx="2349300" cy="490425"/>
          </a:xfrm>
          <a:prstGeom prst="rect">
            <a:avLst/>
          </a:prstGeom>
          <a:noFill/>
          <a:ln>
            <a:noFill/>
          </a:ln>
        </p:spPr>
      </p:pic>
      <p:pic>
        <p:nvPicPr>
          <p:cNvPr id="200" name="Google Shape;200;p21"/>
          <p:cNvPicPr preferRelativeResize="0"/>
          <p:nvPr/>
        </p:nvPicPr>
        <p:blipFill>
          <a:blip r:embed="rId4">
            <a:alphaModFix/>
          </a:blip>
          <a:stretch>
            <a:fillRect/>
          </a:stretch>
        </p:blipFill>
        <p:spPr>
          <a:xfrm>
            <a:off x="6712150" y="199350"/>
            <a:ext cx="2259650" cy="490400"/>
          </a:xfrm>
          <a:prstGeom prst="rect">
            <a:avLst/>
          </a:prstGeom>
          <a:noFill/>
          <a:ln>
            <a:noFill/>
          </a:ln>
        </p:spPr>
      </p:pic>
      <p:sp>
        <p:nvSpPr>
          <p:cNvPr id="201" name="Google Shape;201;p21"/>
          <p:cNvSpPr txBox="1"/>
          <p:nvPr/>
        </p:nvSpPr>
        <p:spPr>
          <a:xfrm>
            <a:off x="3365725" y="4636375"/>
            <a:ext cx="2272800" cy="361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 sz="1150">
                <a:solidFill>
                  <a:srgbClr val="021F03"/>
                </a:solidFill>
                <a:highlight>
                  <a:srgbClr val="95CD78"/>
                </a:highlight>
                <a:latin typeface="Roboto"/>
                <a:ea typeface="Roboto"/>
                <a:cs typeface="Roboto"/>
                <a:sym typeface="Roboto"/>
              </a:rPr>
              <a:t>See talk by Valentina De Romeri     </a:t>
            </a:r>
            <a:r>
              <a:rPr i="1" lang="en" sz="850">
                <a:solidFill>
                  <a:srgbClr val="021F03"/>
                </a:solidFill>
                <a:highlight>
                  <a:srgbClr val="95CD78"/>
                </a:highlight>
              </a:rPr>
              <a:t>  </a:t>
            </a:r>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Dark">
  <a:themeElements>
    <a:clrScheme name="Simple Dark">
      <a:dk1>
        <a:srgbClr val="FFFFFF"/>
      </a:dk1>
      <a:lt1>
        <a:srgbClr val="212121"/>
      </a:lt1>
      <a:dk2>
        <a:srgbClr val="303030"/>
      </a:dk2>
      <a:lt2>
        <a:srgbClr val="ADADAD"/>
      </a:lt2>
      <a:accent1>
        <a:srgbClr val="009688"/>
      </a:accent1>
      <a:accent2>
        <a:srgbClr val="EEEEEE"/>
      </a:accent2>
      <a:accent3>
        <a:srgbClr val="78909C"/>
      </a:accent3>
      <a:accent4>
        <a:srgbClr val="FFAB40"/>
      </a:accent4>
      <a:accent5>
        <a:srgbClr val="4DD0E1"/>
      </a:accent5>
      <a:accent6>
        <a:srgbClr val="EEFF41"/>
      </a:accent6>
      <a:hlink>
        <a:srgbClr val="4DD0E1"/>
      </a:hlink>
      <a:folHlink>
        <a:srgbClr val="4DD0E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