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665" r:id="rId2"/>
    <p:sldId id="481" r:id="rId3"/>
    <p:sldId id="2005" r:id="rId4"/>
    <p:sldId id="1956" r:id="rId5"/>
    <p:sldId id="2023" r:id="rId6"/>
    <p:sldId id="1945" r:id="rId7"/>
    <p:sldId id="1937" r:id="rId8"/>
    <p:sldId id="1979" r:id="rId9"/>
    <p:sldId id="2024" r:id="rId10"/>
    <p:sldId id="2025" r:id="rId11"/>
    <p:sldId id="2016" r:id="rId12"/>
    <p:sldId id="1992" r:id="rId13"/>
    <p:sldId id="1949" r:id="rId14"/>
    <p:sldId id="1994" r:id="rId15"/>
    <p:sldId id="1995" r:id="rId16"/>
    <p:sldId id="1987" r:id="rId17"/>
    <p:sldId id="2007" r:id="rId18"/>
    <p:sldId id="2000" r:id="rId19"/>
    <p:sldId id="2002" r:id="rId20"/>
    <p:sldId id="2037" r:id="rId21"/>
    <p:sldId id="2021" r:id="rId22"/>
    <p:sldId id="2033" r:id="rId23"/>
    <p:sldId id="1955" r:id="rId24"/>
    <p:sldId id="1986" r:id="rId25"/>
    <p:sldId id="348" r:id="rId26"/>
    <p:sldId id="2034" r:id="rId27"/>
    <p:sldId id="2035" r:id="rId28"/>
    <p:sldId id="2036" r:id="rId29"/>
    <p:sldId id="2022" r:id="rId30"/>
    <p:sldId id="2017" r:id="rId31"/>
    <p:sldId id="1997" r:id="rId32"/>
  </p:sldIdLst>
  <p:sldSz cx="9144000" cy="6858000" type="screen4x3"/>
  <p:notesSz cx="6877050" cy="9163050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D2"/>
    <a:srgbClr val="FF40FF"/>
    <a:srgbClr val="0432FF"/>
    <a:srgbClr val="FFFF99"/>
    <a:srgbClr val="FFFFCC"/>
    <a:srgbClr val="EFFFAE"/>
    <a:srgbClr val="FF0066"/>
    <a:srgbClr val="929000"/>
    <a:srgbClr val="EFFFF4"/>
    <a:srgbClr val="DE1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9"/>
    <p:restoredTop sz="96110"/>
  </p:normalViewPr>
  <p:slideViewPr>
    <p:cSldViewPr>
      <p:cViewPr varScale="1">
        <p:scale>
          <a:sx n="117" d="100"/>
          <a:sy n="117" d="100"/>
        </p:scale>
        <p:origin x="200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notesViewPr>
    <p:cSldViewPr>
      <p:cViewPr varScale="1">
        <p:scale>
          <a:sx n="96" d="100"/>
          <a:sy n="96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3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63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92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9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71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0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6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46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9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85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1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23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5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1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22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9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1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3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00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4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7/2/25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7/2/25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7/2/25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4800" y="6248400"/>
            <a:ext cx="1752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BB36-8467-F3E5-61A0-5B37287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pic>
        <p:nvPicPr>
          <p:cNvPr id="8" name="Picture 7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3181E37B-712F-9477-A64B-2B7E897E2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76200"/>
            <a:ext cx="1231564" cy="7609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5131F4-90C4-5D48-B2DB-E03FF3D7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4417C1FB-4F39-ECC1-A552-C02C8A2E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76200"/>
            <a:ext cx="1231564" cy="7609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A61460-AA36-3C49-95BE-6F0467E25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248400"/>
            <a:ext cx="381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A5275A8-1530-0B43-A316-1571205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D2CB81-7E8A-B04F-9010-60F46C61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A657A9-50BA-B84D-9310-D83DE6AD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76511D7-2B68-8445-9211-98889C50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B7061A-6915-8C49-AE9B-EC670EFB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E3D05F-5C2B-D246-8FD7-D0DA3640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B49106-7695-8142-BA0B-D34BCB7E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57EA20-CDBF-BE47-A70A-8624E230D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E7087-1461-D942-9383-44CA043B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2904F9-125A-424B-9B22-BB376640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chemeClr val="accent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C93AB89-E7A8-B94C-9233-33825352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 sz="1600" smtClean="0">
                <a:solidFill>
                  <a:srgbClr val="C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9F1C98-038E-4F4B-A16E-1047000C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248400"/>
            <a:ext cx="457200" cy="457200"/>
          </a:xfrm>
          <a:prstGeom prst="rect">
            <a:avLst/>
          </a:prstGeom>
        </p:spPr>
        <p:txBody>
          <a:bodyPr/>
          <a:lstStyle>
            <a:lvl1pPr>
              <a:defRPr sz="1600" smtClean="0">
                <a:solidFill>
                  <a:srgbClr val="00B050"/>
                </a:solidFill>
                <a:latin typeface="+mj-lt"/>
              </a:defRPr>
            </a:lvl1pPr>
          </a:lstStyle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7/2/25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DEC4405-7F65-6844-4C6D-900BCF3308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0849554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슬라이드" r:id="rId15" imgW="7772400" imgH="10058400" progId="TCLayout.ActiveDocument.1">
                  <p:embed/>
                </p:oleObj>
              </mc:Choice>
              <mc:Fallback>
                <p:oleObj name="think-cell 슬라이드" r:id="rId1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0952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4.0292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401.09529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pdf/10.1103/PhysRevD.107.L0319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journals.aps.org/prl/abstract/10.1103/PhysRevLett.126.201801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0676FEF9-159B-B441-A6FF-3FA176EE1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91" y="457200"/>
            <a:ext cx="887420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altLang="ko-KR" sz="5400" b="1" u="sng" dirty="0" err="1">
                <a:ea typeface="ＭＳ Ｐゴシック" pitchFamily="-84" charset="-128"/>
                <a:cs typeface="ＭＳ Ｐゴシック" pitchFamily="-84" charset="-128"/>
              </a:rPr>
              <a:t>DA</a:t>
            </a:r>
            <a:r>
              <a:rPr lang="en-US" altLang="ko-KR" sz="5400" b="1" dirty="0" err="1">
                <a:ea typeface="ＭＳ Ｐゴシック" pitchFamily="-84" charset="-128"/>
                <a:cs typeface="ＭＳ Ｐゴシック" pitchFamily="-84" charset="-128"/>
              </a:rPr>
              <a:t>rk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altLang="ko-KR" sz="5400" b="1" u="sng" dirty="0"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essenger </a:t>
            </a:r>
            <a:r>
              <a:rPr lang="en-US" altLang="ko-KR" sz="5400" b="1" u="sng" dirty="0">
                <a:ea typeface="ＭＳ Ｐゴシック" pitchFamily="-84" charset="-128"/>
                <a:cs typeface="ＭＳ Ｐゴシック" pitchFamily="-84" charset="-128"/>
              </a:rPr>
              <a:t>S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earches at an </a:t>
            </a:r>
            <a:r>
              <a:rPr lang="en-US" altLang="ko-KR" sz="5400" b="1" u="sng" dirty="0"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altLang="ko-KR" sz="5400" b="1" dirty="0">
                <a:ea typeface="ＭＳ Ｐゴシック" pitchFamily="-84" charset="-128"/>
                <a:cs typeface="ＭＳ Ｐゴシック" pitchFamily="-84" charset="-128"/>
              </a:rPr>
              <a:t>ccelerator, the DAMSA –Net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15213D7-2B32-48DC-03C2-2E7D0EDF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3442781"/>
            <a:ext cx="6781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solidFill>
                  <a:srgbClr val="FF40FF"/>
                </a:solidFill>
                <a:latin typeface="Monotype Corsiva" pitchFamily="-84" charset="0"/>
              </a:rPr>
              <a:t>Jaehoon</a:t>
            </a:r>
            <a:r>
              <a:rPr lang="en-US" sz="3200" b="1" dirty="0">
                <a:solidFill>
                  <a:srgbClr val="FF40FF"/>
                </a:solidFill>
                <a:latin typeface="Monotype Corsiva" pitchFamily="-84" charset="0"/>
              </a:rPr>
              <a:t> Yu</a:t>
            </a:r>
          </a:p>
          <a:p>
            <a:pPr algn="ctr"/>
            <a:r>
              <a:rPr lang="en-US" sz="3200" b="1" dirty="0">
                <a:solidFill>
                  <a:srgbClr val="FF40FF"/>
                </a:solidFill>
                <a:latin typeface="Monotype Corsiva" pitchFamily="-84" charset="0"/>
              </a:rPr>
              <a:t>University of Texas, Arlington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F977A97-510B-845A-7108-D9F08CCD1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91" y="2360474"/>
            <a:ext cx="86487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Monotype Corsiva" pitchFamily="-84" charset="0"/>
              </a:rPr>
              <a:t>CETUP*2025</a:t>
            </a:r>
          </a:p>
          <a:p>
            <a:pPr algn="ctr"/>
            <a:r>
              <a:rPr lang="en-US" sz="2800" b="1" dirty="0">
                <a:solidFill>
                  <a:schemeClr val="accent2"/>
                </a:solidFill>
                <a:latin typeface="Monotype Corsiva" pitchFamily="-84" charset="0"/>
              </a:rPr>
              <a:t>July 2, 2025</a:t>
            </a:r>
          </a:p>
        </p:txBody>
      </p:sp>
      <p:pic>
        <p:nvPicPr>
          <p:cNvPr id="7" name="Picture 6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CD1CC5F5-195F-7401-601B-9CA2E9659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079"/>
            <a:ext cx="1231564" cy="76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65DE97-F1F5-974B-B9FC-C7A68CC6D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95" y="1295400"/>
            <a:ext cx="7772400" cy="48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44"/>
            <a:ext cx="8305800" cy="609600"/>
          </a:xfrm>
        </p:spPr>
        <p:txBody>
          <a:bodyPr/>
          <a:lstStyle/>
          <a:p>
            <a:pPr lvl="0" latinLnBrk="1"/>
            <a:r>
              <a:rPr lang="en-US" b="1" dirty="0"/>
              <a:t>More Realistic DAMSA &amp; the ceiling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2" y="568190"/>
            <a:ext cx="8991598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question: Can we access the targeted parameter space with a dramatically smaller scale experiment (</a:t>
            </a:r>
            <a:r>
              <a:rPr lang="en-US" sz="2800" dirty="0">
                <a:hlinkClick r:id="rId3"/>
              </a:rPr>
              <a:t>2401.09529</a:t>
            </a:r>
            <a:r>
              <a:rPr lang="en-US" sz="2800" dirty="0"/>
              <a:t>)?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/>
              <a:t>0.   Concept Study: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D</a:t>
            </a:r>
            <a:r>
              <a:rPr lang="en-US" sz="2400" baseline="-25000" dirty="0" err="1"/>
              <a:t>vac</a:t>
            </a:r>
            <a:r>
              <a:rPr lang="en-US" sz="2400" dirty="0"/>
              <a:t>=10m,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=10m,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=1yr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Smaller scale: </a:t>
            </a:r>
            <a:r>
              <a:rPr lang="en-US" sz="2400" dirty="0" err="1"/>
              <a:t>L</a:t>
            </a:r>
            <a:r>
              <a:rPr lang="en-US" sz="2400" baseline="-25000" dirty="0" err="1"/>
              <a:t>dump</a:t>
            </a:r>
            <a:r>
              <a:rPr lang="en-US" sz="2400" dirty="0"/>
              <a:t>=1m, </a:t>
            </a:r>
            <a:r>
              <a:rPr lang="en-US" sz="2400" dirty="0" err="1"/>
              <a:t>D</a:t>
            </a:r>
            <a:r>
              <a:rPr lang="en-US" sz="2400" baseline="-25000" dirty="0" err="1"/>
              <a:t>vac</a:t>
            </a:r>
            <a:r>
              <a:rPr lang="en-US" sz="2400" dirty="0"/>
              <a:t>=1m, </a:t>
            </a:r>
            <a:r>
              <a:rPr lang="en-US" sz="2400" dirty="0" err="1"/>
              <a:t>L</a:t>
            </a:r>
            <a:r>
              <a:rPr lang="en-US" sz="2400" baseline="-25000" dirty="0" err="1"/>
              <a:t>vac</a:t>
            </a:r>
            <a:r>
              <a:rPr lang="en-US" sz="2400" dirty="0"/>
              <a:t>=1m, </a:t>
            </a:r>
            <a:r>
              <a:rPr lang="en-US" sz="2400" dirty="0" err="1">
                <a:latin typeface="Symbol" pitchFamily="2" charset="2"/>
              </a:rPr>
              <a:t>q</a:t>
            </a:r>
            <a:r>
              <a:rPr lang="en-US" sz="2400" baseline="-25000" dirty="0" err="1"/>
              <a:t>det</a:t>
            </a:r>
            <a:r>
              <a:rPr lang="en-US" sz="2400" dirty="0"/>
              <a:t>=0.05rad, </a:t>
            </a:r>
            <a:r>
              <a:rPr lang="en-US" sz="2400" dirty="0" err="1"/>
              <a:t>N</a:t>
            </a:r>
            <a:r>
              <a:rPr lang="en-US" sz="2400" baseline="-25000" dirty="0" err="1"/>
              <a:t>yr</a:t>
            </a:r>
            <a:r>
              <a:rPr lang="en-US" sz="2400" dirty="0"/>
              <a:t>=3mo 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Reduce the detector radius to 0.1m from 1.1m, same depth (10</a:t>
            </a:r>
            <a:r>
              <a:rPr lang="en-US" sz="2400" baseline="30000" dirty="0"/>
              <a:t>-2</a:t>
            </a:r>
            <a:r>
              <a:rPr lang="en-US" sz="2400" dirty="0"/>
              <a:t>)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Reduce the vacuum chamber radius and length to 0.1m from 1m (10</a:t>
            </a:r>
            <a:r>
              <a:rPr lang="en-US" sz="2400" baseline="30000" dirty="0"/>
              <a:t>-3</a:t>
            </a:r>
            <a:r>
              <a:rPr lang="en-US" sz="2400" dirty="0"/>
              <a:t>)</a:t>
            </a:r>
          </a:p>
          <a:p>
            <a:pPr marL="914400" lvl="1" indent="-457200">
              <a:lnSpc>
                <a:spcPct val="90000"/>
              </a:lnSpc>
              <a:buAutoNum type="arabicPeriod"/>
            </a:pPr>
            <a:r>
              <a:rPr lang="en-US" sz="2400" dirty="0"/>
              <a:t>Reduce the W dump length to 0.5m (case 1) &amp; 0.25m (case 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D4D17E-E873-D04D-91CA-32CC20801577}"/>
              </a:ext>
            </a:extLst>
          </p:cNvPr>
          <p:cNvGrpSpPr/>
          <p:nvPr/>
        </p:nvGrpSpPr>
        <p:grpSpPr>
          <a:xfrm>
            <a:off x="852474" y="3124200"/>
            <a:ext cx="7224726" cy="3382201"/>
            <a:chOff x="383852" y="2021013"/>
            <a:chExt cx="8561329" cy="4342418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9DA62673-4527-5440-AB46-D121FD216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52138" y="2608973"/>
              <a:ext cx="3726283" cy="3333043"/>
            </a:xfrm>
            <a:prstGeom prst="can">
              <a:avLst>
                <a:gd name="adj" fmla="val 14528"/>
              </a:avLst>
            </a:prstGeom>
            <a:solidFill>
              <a:srgbClr val="729FCF">
                <a:alpha val="50000"/>
              </a:srgbClr>
            </a:solidFill>
            <a:ln w="9525" cap="flat">
              <a:solidFill>
                <a:srgbClr val="3465A4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">
              <a:extLst>
                <a:ext uri="{FF2B5EF4-FFF2-40B4-BE49-F238E27FC236}">
                  <a16:creationId xmlns:a16="http://schemas.microsoft.com/office/drawing/2014/main" id="{93FE25D9-CC9D-5E42-A11E-781771D7E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852" y="4151131"/>
              <a:ext cx="976357" cy="176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FB258829-7F09-5241-8FEB-872F4433C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522259" y="3580597"/>
              <a:ext cx="995605" cy="1168239"/>
            </a:xfrm>
            <a:prstGeom prst="can">
              <a:avLst>
                <a:gd name="adj" fmla="val 10819"/>
              </a:avLst>
            </a:prstGeom>
            <a:solidFill>
              <a:srgbClr val="E8F2A1">
                <a:alpha val="50000"/>
              </a:srgbClr>
            </a:solidFill>
            <a:ln w="9525" cap="flat">
              <a:solidFill>
                <a:srgbClr val="AFD095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ED775245-F1E9-2848-95B8-EB622478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291" y="2021013"/>
              <a:ext cx="6681999" cy="213188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B2E75E35-96A8-F84C-A7AC-1DB7EA45C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0" y="4151131"/>
              <a:ext cx="6643308" cy="22123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9844D8E-88CF-0C4D-82A0-0B3133F09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08952" y="3311160"/>
              <a:ext cx="965993" cy="1736725"/>
            </a:xfrm>
            <a:prstGeom prst="can">
              <a:avLst>
                <a:gd name="adj" fmla="val 27343"/>
              </a:avLst>
            </a:prstGeom>
            <a:solidFill>
              <a:srgbClr val="FFD7D7">
                <a:alpha val="50000"/>
              </a:srgbClr>
            </a:solidFill>
            <a:ln w="9525" cap="flat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433117ED-9728-5442-8153-342CDC86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1" y="4171223"/>
              <a:ext cx="6952890" cy="907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037BFEDC-FA0E-064B-A1AE-9957A4E16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121" y="3684185"/>
              <a:ext cx="976357" cy="276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Proton</a:t>
              </a:r>
            </a:p>
          </p:txBody>
        </p:sp>
      </p:grpSp>
      <p:sp>
        <p:nvSpPr>
          <p:cNvPr id="30" name="Text Box 10">
            <a:extLst>
              <a:ext uri="{FF2B5EF4-FFF2-40B4-BE49-F238E27FC236}">
                <a16:creationId xmlns:a16="http://schemas.microsoft.com/office/drawing/2014/main" id="{5F0EA1BA-876E-3641-90F5-C50B8A7ED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18999" y="4276402"/>
            <a:ext cx="1235706" cy="87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W Dump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L=0.5/0.25m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R=0.5m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CA31066-6F21-CE4D-86AD-427E80F8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087" y="4405647"/>
            <a:ext cx="416913" cy="5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Vacuum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L=0.1m, 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E1888D-B7CA-DC4A-A690-E592FE36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447" y="4464761"/>
            <a:ext cx="904730" cy="5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Detector</a:t>
            </a:r>
          </a:p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R=0.1m</a:t>
            </a:r>
            <a:endParaRPr lang="en-US" altLang="en-US" sz="1800" b="1" dirty="0">
              <a:solidFill>
                <a:srgbClr val="00B050"/>
              </a:solidFill>
              <a:highlight>
                <a:srgbClr val="FF40FF"/>
              </a:highlight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BE824-E9B4-9D83-7CCB-12528165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F6023F-9D75-AC0D-7E6D-76563F30A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591" y="-1"/>
            <a:ext cx="4590809" cy="6852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D053B-1260-B92E-3291-C60377436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399" y="0"/>
            <a:ext cx="6553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Impact of Exp. Param. to the Ceiling</a:t>
            </a:r>
          </a:p>
        </p:txBody>
      </p:sp>
      <p:pic>
        <p:nvPicPr>
          <p:cNvPr id="7" name="Picture 6" descr="A diagram of a beam-dump&#10;&#10;Description automatically generated">
            <a:extLst>
              <a:ext uri="{FF2B5EF4-FFF2-40B4-BE49-F238E27FC236}">
                <a16:creationId xmlns:a16="http://schemas.microsoft.com/office/drawing/2014/main" id="{1F45BE32-C9BA-0AE8-DE62-72CA9D974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182"/>
            <a:ext cx="9124122" cy="5700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6F11F-D4E6-7079-1445-6EF255A2342C}"/>
              </a:ext>
            </a:extLst>
          </p:cNvPr>
          <p:cNvSpPr txBox="1"/>
          <p:nvPr/>
        </p:nvSpPr>
        <p:spPr>
          <a:xfrm>
            <a:off x="1524000" y="3164926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For the given baseline, access to the ceiling affected little by the detector dimension or the stat.</a:t>
            </a:r>
          </a:p>
        </p:txBody>
      </p:sp>
    </p:spTree>
    <p:extLst>
      <p:ext uri="{BB962C8B-B14F-4D97-AF65-F5344CB8AC3E}">
        <p14:creationId xmlns:p14="http://schemas.microsoft.com/office/powerpoint/2010/main" val="231542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12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166688"/>
            <a:ext cx="8915400" cy="533400"/>
          </a:xfrm>
        </p:spPr>
        <p:txBody>
          <a:bodyPr/>
          <a:lstStyle/>
          <a:p>
            <a:pPr lvl="0" latinLnBrk="1"/>
            <a:r>
              <a:rPr lang="en-US" sz="4800" b="1" dirty="0"/>
              <a:t>DAMSA Pathfinder Strategy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838200"/>
            <a:ext cx="89535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Given the confidence of Little DAMSA sensitivity, DAMSA can be a very small detector </a:t>
            </a:r>
            <a:r>
              <a:rPr lang="en-US" sz="2800" dirty="0">
                <a:sym typeface="Wingdings" pitchFamily="2" charset="2"/>
              </a:rPr>
              <a:t>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DAMSA becomes more REAL!!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Primary goals are to demonstrate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Physics case feasibility </a:t>
            </a:r>
            <a:r>
              <a:rPr lang="en-US" sz="2400" dirty="0">
                <a:sym typeface="Wingdings" pitchFamily="2" charset="2"/>
              </a:rPr>
              <a:t> can we access the target parameter space?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Background validation and handling </a:t>
            </a:r>
            <a:r>
              <a:rPr lang="en-US" sz="2400" dirty="0">
                <a:sym typeface="Wingdings" pitchFamily="2" charset="2"/>
              </a:rPr>
              <a:t> did we make a mistake?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Physics before the beam dump facility (e.g. F2D2@Fermilab) is ready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Produce physics, as the collaboration builds up the experiment and seek funds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Strategy for the pathfinder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Find a pathway to focus on physics case feasibility test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Need a facility that has as little neutron background from the dump as possible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Electron beams will do better job than hadron beams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Focus on the fast-decaying particles with high coupling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FE9E7-8486-106B-273D-5A2C9EB8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A8892-81CC-5A15-474A-9A715AEE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6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8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E774-34A7-474C-AF62-5CC7DD5252D5}" type="slidenum">
              <a:rPr lang="en-US" b="0"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13</a:t>
            </a:fld>
            <a:endParaRPr lang="en-US" b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09" y="-76200"/>
            <a:ext cx="8686800" cy="838200"/>
          </a:xfrm>
        </p:spPr>
        <p:txBody>
          <a:bodyPr/>
          <a:lstStyle/>
          <a:p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DAMSA Detector Concept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926" y="609600"/>
            <a:ext cx="8647983" cy="5638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Physics driven requirements to accomplish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Sub-ns timing difference resolution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Good vertex pointing resolution for 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  <a:cs typeface="Arial Narrow" panose="020B0604020202020204" pitchFamily="34" charset="0"/>
                <a:sym typeface="Wingdings" pitchFamily="2" charset="2"/>
              </a:rPr>
              <a:t>gg</a:t>
            </a: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and 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+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-</a:t>
            </a:r>
            <a:endParaRPr lang="en-US" dirty="0">
              <a:solidFill>
                <a:srgbClr val="7030A0"/>
              </a:solidFill>
              <a:latin typeface="Arial Narrow" panose="020B0604020202020204" pitchFamily="34" charset="0"/>
              <a:cs typeface="Arial Narrow" panose="020B0604020202020204" pitchFamily="34" charset="0"/>
              <a:sym typeface="Wingdings" pitchFamily="2" charset="2"/>
            </a:endParaRP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Low E threshold identification of 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+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e</a:t>
            </a:r>
            <a:r>
              <a:rPr lang="en-US" baseline="30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-</a:t>
            </a:r>
          </a:p>
          <a:p>
            <a:pPr marL="1371600" lvl="2" indent="-514350">
              <a:spcBef>
                <a:spcPts val="0"/>
              </a:spcBef>
            </a:pP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Charge identification to help further background mitigation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As fine an energy resolution as reasonably accomplishable</a:t>
            </a:r>
          </a:p>
          <a:p>
            <a:pPr marL="571500" indent="-514350">
              <a:spcBef>
                <a:spcPts val="0"/>
              </a:spcBef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A proposed configuration – from up to down stream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20cm(D)x30cm(L) vacuum chamber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~6 rad-hard Si-tracking layers under B field for charge ID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44cm depth (24.5X</a:t>
            </a:r>
            <a:r>
              <a:rPr lang="en-US" baseline="-25000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0</a:t>
            </a: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) of highly granular </a:t>
            </a:r>
            <a:r>
              <a:rPr lang="en-US" dirty="0" err="1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CsI</a:t>
            </a:r>
            <a:r>
              <a:rPr lang="en-US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total absorption ECAL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7/2/25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DAMSA-Net</a:t>
            </a:r>
          </a:p>
        </p:txBody>
      </p:sp>
    </p:spTree>
    <p:extLst>
      <p:ext uri="{BB962C8B-B14F-4D97-AF65-F5344CB8AC3E}">
        <p14:creationId xmlns:p14="http://schemas.microsoft.com/office/powerpoint/2010/main" val="9122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5344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The Little DAMSA Experiment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533400"/>
            <a:ext cx="9143999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</a:rPr>
              <a:t>The goal: Mount and complete a </a:t>
            </a:r>
            <a:r>
              <a:rPr lang="en-US" sz="2400" b="1" u="sng" dirty="0">
                <a:solidFill>
                  <a:srgbClr val="FF40FF"/>
                </a:solidFill>
              </a:rPr>
              <a:t>physics path finder in the next 3 </a:t>
            </a:r>
            <a:r>
              <a:rPr lang="en-US" sz="2400" b="1" u="sng" dirty="0" err="1">
                <a:solidFill>
                  <a:srgbClr val="FF40FF"/>
                </a:solidFill>
              </a:rPr>
              <a:t>yrs</a:t>
            </a:r>
            <a:endParaRPr lang="en-US" sz="2400" b="1" u="sng" dirty="0">
              <a:solidFill>
                <a:srgbClr val="FF40F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/>
              <a:t>Beam: 300MeV e-beams at Fermilab’s FAST </a:t>
            </a:r>
            <a:r>
              <a:rPr lang="en-US" sz="2400" dirty="0">
                <a:sym typeface="Wingdings" pitchFamily="2" charset="2"/>
              </a:rPr>
              <a:t> greatly reduced neutron backgrounds, compared to proton beams,  provides flexibility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Target: 5cm x 5cm x 10cm W target (~28.5X</a:t>
            </a:r>
            <a:r>
              <a:rPr lang="en-US" sz="2400" baseline="-25000" dirty="0"/>
              <a:t>0</a:t>
            </a:r>
            <a:r>
              <a:rPr lang="en-US" sz="24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Vacuum decay chamber : 10cm (r) x 30cm (L)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Enable the two EM particles from the vertex in vacuum to be separated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Detector: 6 layers of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10cmx10cm Si tracker under B=1T permanent magnet </a:t>
            </a:r>
            <a:r>
              <a:rPr lang="en-US" sz="2400" dirty="0"/>
              <a:t>+ 44 layers of </a:t>
            </a:r>
            <a:r>
              <a:rPr lang="en-US" sz="2400" dirty="0">
                <a:solidFill>
                  <a:srgbClr val="FF0000"/>
                </a:solidFill>
              </a:rPr>
              <a:t>12x12x1cm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 4D </a:t>
            </a:r>
            <a:r>
              <a:rPr lang="en-US" sz="2400" dirty="0" err="1">
                <a:solidFill>
                  <a:srgbClr val="FF0000"/>
                </a:solidFill>
              </a:rPr>
              <a:t>CsI</a:t>
            </a:r>
            <a:r>
              <a:rPr lang="en-US" sz="2400" dirty="0">
                <a:solidFill>
                  <a:srgbClr val="FF0000"/>
                </a:solidFill>
              </a:rPr>
              <a:t> total absorption </a:t>
            </a:r>
            <a:r>
              <a:rPr lang="en-US" sz="2400" dirty="0" err="1">
                <a:solidFill>
                  <a:srgbClr val="FF0000"/>
                </a:solidFill>
              </a:rPr>
              <a:t>Ecal</a:t>
            </a:r>
            <a:r>
              <a:rPr lang="en-US" sz="2400" dirty="0">
                <a:solidFill>
                  <a:srgbClr val="FF0000"/>
                </a:solidFill>
              </a:rPr>
              <a:t> (24.5X</a:t>
            </a:r>
            <a:r>
              <a:rPr lang="en-US" sz="2400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endParaRPr lang="en-US" sz="20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 descr="A diagram of a section of a section of a section of a section of a section of a section of a section of a section of a section of a section of a section of a section of&#10;&#10;Description automatically generated">
            <a:extLst>
              <a:ext uri="{FF2B5EF4-FFF2-40B4-BE49-F238E27FC236}">
                <a16:creationId xmlns:a16="http://schemas.microsoft.com/office/drawing/2014/main" id="{DC49FA48-CC10-ED7A-A2A9-95D8C803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886200"/>
            <a:ext cx="6944139" cy="2826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8171D1-351B-4F1E-794B-BD1393C0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4" y="3167315"/>
            <a:ext cx="8750710" cy="35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omputer&#10;&#10;Description automatically generated">
            <a:extLst>
              <a:ext uri="{FF2B5EF4-FFF2-40B4-BE49-F238E27FC236}">
                <a16:creationId xmlns:a16="http://schemas.microsoft.com/office/drawing/2014/main" id="{4BEBA7EA-01AF-B4BE-6150-857B3495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5200"/>
            <a:ext cx="7848600" cy="2841735"/>
          </a:xfrm>
          <a:prstGeom prst="rect">
            <a:avLst/>
          </a:prstGeom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Tracker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799" y="1905000"/>
            <a:ext cx="6629401" cy="3880556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dirty="0"/>
              <a:t>Position resolution of 35 – 50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m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per track &lt;35ps (single hit resolution &lt;50ps)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Picture 1" descr="A hand holding a circular object with a grid&#10;&#10;Description automatically generated">
            <a:extLst>
              <a:ext uri="{FF2B5EF4-FFF2-40B4-BE49-F238E27FC236}">
                <a16:creationId xmlns:a16="http://schemas.microsoft.com/office/drawing/2014/main" id="{1032D2E3-47BE-2FF6-EC78-9EFFB48B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04056"/>
            <a:ext cx="2333092" cy="1749819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6304734-6A9A-32EF-D2AD-C74E20B59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12" y="488725"/>
            <a:ext cx="8207188" cy="27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800" kern="0" dirty="0">
                <a:solidFill>
                  <a:srgbClr val="FF0000"/>
                </a:solidFill>
              </a:rPr>
              <a:t>KNU in SK </a:t>
            </a:r>
            <a:r>
              <a:rPr lang="en-US" sz="2800" kern="0" dirty="0"/>
              <a:t>responsible for CMS forward LGAD detector</a:t>
            </a:r>
          </a:p>
          <a:p>
            <a:pPr>
              <a:spcBef>
                <a:spcPts val="300"/>
              </a:spcBef>
            </a:pPr>
            <a:r>
              <a:rPr lang="en-US" sz="2800" kern="0" dirty="0"/>
              <a:t>The Low Gain Avalanche Diode (LGAD) consists of 16x16 pixels of 1.3x1.3mm</a:t>
            </a:r>
            <a:r>
              <a:rPr lang="en-US" sz="2800" kern="0" baseline="30000" dirty="0"/>
              <a:t>2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F054E4-153E-2181-2AD9-4A1D58A1D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94525"/>
            <a:ext cx="8882743" cy="56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kern="0" dirty="0"/>
              <a:t>High radiation tolerance </a:t>
            </a:r>
            <a:r>
              <a:rPr lang="en-US" sz="2800" kern="0" dirty="0">
                <a:sym typeface="Wingdings" pitchFamily="2" charset="2"/>
              </a:rPr>
              <a:t> DAMSA can be a testing ground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2363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" grpId="0" uiExpand="1" build="p"/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– The ECAL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39044"/>
            <a:ext cx="8763001" cy="548075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U. of Chicago built </a:t>
            </a:r>
            <a:r>
              <a:rPr lang="en-US" sz="2800" dirty="0" err="1"/>
              <a:t>CsI</a:t>
            </a:r>
            <a:r>
              <a:rPr lang="en-US" sz="2800" dirty="0"/>
              <a:t> ECAL for K-</a:t>
            </a:r>
            <a:r>
              <a:rPr lang="en-US" sz="2800" dirty="0" err="1"/>
              <a:t>TeV</a:t>
            </a:r>
            <a:r>
              <a:rPr lang="en-US" sz="2800" dirty="0"/>
              <a:t> experiment at Fermilab and the KOTO experiment at KEK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Timing resolution of 200ps accomplished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Has 16 of 5x5x50cm</a:t>
            </a:r>
            <a:r>
              <a:rPr lang="en-US" sz="2400" baseline="30000" dirty="0"/>
              <a:t>3</a:t>
            </a:r>
            <a:r>
              <a:rPr lang="en-US" sz="2400" dirty="0"/>
              <a:t> undoped </a:t>
            </a:r>
            <a:r>
              <a:rPr lang="en-US" sz="2400" dirty="0" err="1"/>
              <a:t>CsI</a:t>
            </a:r>
            <a:r>
              <a:rPr lang="en-US" sz="2400" dirty="0"/>
              <a:t> crystal blocks in hand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343FC48-DA55-0EE4-1770-4DC59D613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99" y="2362200"/>
            <a:ext cx="563880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spcBef>
                <a:spcPts val="600"/>
              </a:spcBef>
            </a:pPr>
            <a:r>
              <a:rPr lang="en-US" sz="2400" kern="0" dirty="0"/>
              <a:t>Each of these can be cut into 80 or so 1x1x12cm</a:t>
            </a:r>
            <a:r>
              <a:rPr lang="en-US" sz="2400" kern="0" baseline="30000" dirty="0"/>
              <a:t>3</a:t>
            </a:r>
            <a:r>
              <a:rPr lang="en-US" sz="2400" kern="0" dirty="0"/>
              <a:t> bars, read out by 2 </a:t>
            </a:r>
            <a:r>
              <a:rPr lang="en-US" sz="2400" kern="0" dirty="0" err="1"/>
              <a:t>SiPM’s</a:t>
            </a:r>
            <a:r>
              <a:rPr lang="en-US" sz="2400" kern="0" dirty="0"/>
              <a:t> mounted on either end </a:t>
            </a:r>
            <a:r>
              <a:rPr lang="en-US" sz="2400" kern="0" dirty="0">
                <a:sym typeface="Wingdings" pitchFamily="2" charset="2"/>
              </a:rPr>
              <a:t> could provide ~mm level shower position resolution</a:t>
            </a:r>
            <a:endParaRPr lang="en-US" sz="2400" kern="0" dirty="0"/>
          </a:p>
          <a:p>
            <a:pPr lvl="1">
              <a:spcBef>
                <a:spcPts val="600"/>
              </a:spcBef>
            </a:pPr>
            <a:r>
              <a:rPr lang="en-US" sz="2400" kern="0" dirty="0"/>
              <a:t>These bars need to be cut, polished, wrapped and </a:t>
            </a:r>
            <a:r>
              <a:rPr lang="en-US" sz="2400" kern="0" dirty="0" err="1"/>
              <a:t>SiPM</a:t>
            </a:r>
            <a:r>
              <a:rPr lang="en-US" sz="2400" kern="0" dirty="0"/>
              <a:t> mounted </a:t>
            </a:r>
            <a:r>
              <a:rPr lang="en-US" sz="2400" kern="0" dirty="0">
                <a:sym typeface="Wingdings" pitchFamily="2" charset="2"/>
              </a:rPr>
              <a:t> worked with the Ukrainian company, </a:t>
            </a:r>
            <a:r>
              <a:rPr lang="en-US" sz="2400" kern="0" dirty="0" err="1">
                <a:sym typeface="Wingdings" pitchFamily="2" charset="2"/>
              </a:rPr>
              <a:t>ISMa</a:t>
            </a:r>
            <a:r>
              <a:rPr lang="en-US" sz="2400" kern="0" dirty="0">
                <a:sym typeface="Wingdings" pitchFamily="2" charset="2"/>
              </a:rPr>
              <a:t> (Institute for Scintillation Materials) for initial evaluation of UC Crystals and the performance of the cut pieces</a:t>
            </a:r>
            <a:endParaRPr lang="en-US" sz="2400" kern="0" dirty="0"/>
          </a:p>
        </p:txBody>
      </p:sp>
      <p:pic>
        <p:nvPicPr>
          <p:cNvPr id="5" name="Picture 4" descr="A large round object with many small squares&#10;&#10;Description automatically generated">
            <a:extLst>
              <a:ext uri="{FF2B5EF4-FFF2-40B4-BE49-F238E27FC236}">
                <a16:creationId xmlns:a16="http://schemas.microsoft.com/office/drawing/2014/main" id="{FE72D6F0-01EF-0670-CA2E-F3D101F70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" y="2362200"/>
            <a:ext cx="365760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539044"/>
          </a:xfrm>
        </p:spPr>
        <p:txBody>
          <a:bodyPr/>
          <a:lstStyle/>
          <a:p>
            <a:pPr lvl="0" latinLnBrk="1"/>
            <a:r>
              <a:rPr lang="en-US" sz="4000" b="1" dirty="0"/>
              <a:t>Progress On ECAL Crystal Bars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91444"/>
            <a:ext cx="8915400" cy="54807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Ukrainian </a:t>
            </a:r>
            <a:r>
              <a:rPr lang="en-US" sz="2800" dirty="0" err="1"/>
              <a:t>ISMa</a:t>
            </a:r>
            <a:r>
              <a:rPr lang="en-US" sz="2800" dirty="0"/>
              <a:t> has been very helpful with DAMSA at no costs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Produced 50 crystal bars of 1x1x12cm</a:t>
            </a:r>
            <a:r>
              <a:rPr lang="en-US" sz="2800" baseline="30000" dirty="0"/>
              <a:t>3</a:t>
            </a:r>
            <a:r>
              <a:rPr lang="en-US" sz="2800" dirty="0"/>
              <a:t> using one 5x5x50cm</a:t>
            </a:r>
            <a:r>
              <a:rPr lang="en-US" sz="2800" baseline="30000" dirty="0"/>
              <a:t>3</a:t>
            </a:r>
            <a:r>
              <a:rPr lang="en-US" sz="2800" dirty="0"/>
              <a:t> U. Chicago </a:t>
            </a:r>
            <a:r>
              <a:rPr lang="en-US" sz="2800" dirty="0" err="1"/>
              <a:t>CsI</a:t>
            </a:r>
            <a:r>
              <a:rPr lang="en-US" sz="2800" dirty="0"/>
              <a:t> crystal block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Bars are cut, polished, FTPE reflector wrapped &amp; </a:t>
            </a:r>
            <a:r>
              <a:rPr lang="en-US" sz="2400" dirty="0" err="1"/>
              <a:t>QCed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/>
              <a:t>All 50 bars have been distributed to five collaborating institutions</a:t>
            </a:r>
            <a:endParaRPr lang="en-US" sz="2400" dirty="0">
              <a:sym typeface="Wingdings" pitchFamily="2" charset="2"/>
            </a:endParaRPr>
          </a:p>
          <a:p>
            <a:pPr lvl="2">
              <a:spcBef>
                <a:spcPts val="0"/>
              </a:spcBef>
            </a:pPr>
            <a:r>
              <a:rPr lang="en-US" sz="2000" dirty="0">
                <a:sym typeface="Wingdings" pitchFamily="2" charset="2"/>
              </a:rPr>
              <a:t>SNU, KNU, BNL, UCR and FNAL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800" dirty="0" err="1"/>
              <a:t>ISMa</a:t>
            </a:r>
            <a:r>
              <a:rPr lang="en-US" sz="2800" dirty="0"/>
              <a:t> engineers claim that they can produce as small as 0.3x0.3x6cm</a:t>
            </a:r>
            <a:r>
              <a:rPr lang="en-US" sz="2800" baseline="30000" dirty="0"/>
              <a:t>3 </a:t>
            </a:r>
            <a:r>
              <a:rPr lang="en-US" sz="2800" dirty="0"/>
              <a:t>fully processed bars and as small as 0.1x0.1x6cm</a:t>
            </a:r>
            <a:r>
              <a:rPr lang="en-US" sz="2800" baseline="30000" dirty="0"/>
              <a:t>3 </a:t>
            </a:r>
            <a:r>
              <a:rPr lang="en-US" sz="2800" dirty="0"/>
              <a:t>unprocessed bars</a:t>
            </a:r>
          </a:p>
          <a:p>
            <a:pPr>
              <a:spcBef>
                <a:spcPts val="0"/>
              </a:spcBef>
            </a:pPr>
            <a:r>
              <a:rPr lang="en-US" sz="2800" dirty="0" err="1"/>
              <a:t>ISMa</a:t>
            </a:r>
            <a:r>
              <a:rPr lang="en-US" sz="2800" dirty="0"/>
              <a:t> provided cost estimates for producing fully processed crystal bars with </a:t>
            </a:r>
            <a:r>
              <a:rPr lang="en-US" sz="2800" dirty="0" err="1"/>
              <a:t>SiPM</a:t>
            </a:r>
            <a:r>
              <a:rPr lang="en-US" sz="2800" dirty="0"/>
              <a:t> mounted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DOE suggested two other companies as backup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Working with another company, UK, RMD who provided cost estimate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 descr="A group of white plastic sticks on a white piece of paper&#10;&#10;Description automatically generated">
            <a:extLst>
              <a:ext uri="{FF2B5EF4-FFF2-40B4-BE49-F238E27FC236}">
                <a16:creationId xmlns:a16="http://schemas.microsoft.com/office/drawing/2014/main" id="{6BED10D2-B3BD-D0C0-FA1A-D8665EEF2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31621" y="608895"/>
            <a:ext cx="5480756" cy="411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DAMSA – A Phased Approach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763001" cy="2293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Phase 0 </a:t>
            </a:r>
            <a:r>
              <a:rPr lang="en-US" sz="2800" dirty="0">
                <a:sym typeface="Wingdings" pitchFamily="2" charset="2"/>
              </a:rPr>
              <a:t> e-beam background validator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Measure and validate the MC neutron and photon </a:t>
            </a:r>
            <a:r>
              <a:rPr lang="en-US" sz="2400" dirty="0" err="1"/>
              <a:t>bck</a:t>
            </a:r>
            <a:r>
              <a:rPr lang="en-US" sz="2400" dirty="0"/>
              <a:t> counts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Phase 1 </a:t>
            </a:r>
            <a:r>
              <a:rPr lang="en-US" sz="2800" dirty="0">
                <a:sym typeface="Wingdings" pitchFamily="2" charset="2"/>
              </a:rPr>
              <a:t> The a2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800" dirty="0">
                <a:sym typeface="Wingdings" pitchFamily="2" charset="2"/>
              </a:rPr>
              <a:t> demonstrator @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Build a path finder with only W target, vacuum decay chamber and an ECAL + charged particle veto counters which occupy the same location and space as the tracker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6856C-31F6-904A-9A37-B408A097987A}"/>
              </a:ext>
            </a:extLst>
          </p:cNvPr>
          <p:cNvGrpSpPr/>
          <p:nvPr/>
        </p:nvGrpSpPr>
        <p:grpSpPr>
          <a:xfrm>
            <a:off x="381000" y="3092373"/>
            <a:ext cx="8451541" cy="3384627"/>
            <a:chOff x="685799" y="3048000"/>
            <a:chExt cx="7772400" cy="3003627"/>
          </a:xfrm>
        </p:grpSpPr>
        <p:pic>
          <p:nvPicPr>
            <p:cNvPr id="3" name="Picture 2" descr="A diagram of a building&#10;&#10;Description automatically generated">
              <a:extLst>
                <a:ext uri="{FF2B5EF4-FFF2-40B4-BE49-F238E27FC236}">
                  <a16:creationId xmlns:a16="http://schemas.microsoft.com/office/drawing/2014/main" id="{4F3A3066-0362-D111-E32F-55ABF260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99" y="3048000"/>
              <a:ext cx="7772400" cy="300362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1EB698-E8C9-990D-996B-459D8980BFC5}"/>
                </a:ext>
              </a:extLst>
            </p:cNvPr>
            <p:cNvSpPr txBox="1"/>
            <p:nvPr/>
          </p:nvSpPr>
          <p:spPr>
            <a:xfrm>
              <a:off x="4233267" y="3059286"/>
              <a:ext cx="4020825" cy="355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  <a:latin typeface="+mj-lt"/>
                </a:rPr>
                <a:t>DAMSA Path-Finder (DPF, Phases 0 and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5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1" cy="609600"/>
          </a:xfrm>
        </p:spPr>
        <p:txBody>
          <a:bodyPr/>
          <a:lstStyle/>
          <a:p>
            <a:pPr lvl="0" latinLnBrk="1"/>
            <a:r>
              <a:rPr lang="en-US" sz="4000" b="1" dirty="0"/>
              <a:t>DAMSA Path-Finder Expectation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40DF47-1039-08CF-2973-686F3483D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920945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56638F-24C2-6608-CA7D-996DD9E5A127}"/>
              </a:ext>
            </a:extLst>
          </p:cNvPr>
          <p:cNvSpPr/>
          <p:nvPr/>
        </p:nvSpPr>
        <p:spPr bwMode="auto">
          <a:xfrm>
            <a:off x="6019801" y="2590800"/>
            <a:ext cx="2286000" cy="342405"/>
          </a:xfrm>
          <a:prstGeom prst="rect">
            <a:avLst/>
          </a:prstGeom>
          <a:solidFill>
            <a:srgbClr val="EFFFD2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558F0A-8285-98AD-79BA-F43F469785F6}"/>
              </a:ext>
            </a:extLst>
          </p:cNvPr>
          <p:cNvSpPr txBox="1"/>
          <p:nvPr/>
        </p:nvSpPr>
        <p:spPr>
          <a:xfrm>
            <a:off x="1018678" y="5706187"/>
            <a:ext cx="7287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j-lt"/>
              </a:rPr>
              <a:t>Even w/ 10</a:t>
            </a:r>
            <a:r>
              <a:rPr lang="en-US" sz="2000" baseline="30000" dirty="0">
                <a:solidFill>
                  <a:srgbClr val="C00000"/>
                </a:solidFill>
                <a:latin typeface="+mj-lt"/>
              </a:rPr>
              <a:t>14</a:t>
            </a:r>
            <a:r>
              <a:rPr lang="en-US" sz="2000" dirty="0">
                <a:solidFill>
                  <a:srgbClr val="C00000"/>
                </a:solidFill>
                <a:latin typeface="+mj-lt"/>
              </a:rPr>
              <a:t> EOT could already help accessing the target parameter space!</a:t>
            </a:r>
          </a:p>
        </p:txBody>
      </p:sp>
    </p:spTree>
    <p:extLst>
      <p:ext uri="{BB962C8B-B14F-4D97-AF65-F5344CB8AC3E}">
        <p14:creationId xmlns:p14="http://schemas.microsoft.com/office/powerpoint/2010/main" val="19523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3799" y="5486400"/>
            <a:ext cx="457200" cy="45720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2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26165" y="0"/>
            <a:ext cx="82296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Physics Motivation For DSP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60" y="576470"/>
            <a:ext cx="8713305" cy="207935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0"/>
              </a:rPr>
              <a:t>Direct searches have challenges in kinematic reach, leaving low mass range un-explored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3282C28-5B27-B646-9A2D-FD5F65978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4" y="1588406"/>
            <a:ext cx="3746996" cy="42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Strategy: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Search for dark sector particles in unexplored kinematic regime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Make and discover DSPs in an accelerator</a:t>
            </a:r>
          </a:p>
          <a:p>
            <a:pPr lvl="1">
              <a:lnSpc>
                <a:spcPct val="90000"/>
              </a:lnSpc>
            </a:pPr>
            <a:r>
              <a:rPr lang="en-US" kern="0" dirty="0">
                <a:latin typeface="Arial Narrow" charset="0"/>
                <a:ea typeface="ＭＳ Ｐゴシック" charset="0"/>
              </a:rPr>
              <a:t>Establish the infra to better understand DM 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F4E6E0A-EAD7-4F05-3292-5B46826B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21536"/>
            <a:ext cx="5210944" cy="4474464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BA68565-45FB-1F48-A213-FCBB15148B8C}"/>
              </a:ext>
            </a:extLst>
          </p:cNvPr>
          <p:cNvSpPr/>
          <p:nvPr/>
        </p:nvSpPr>
        <p:spPr bwMode="auto">
          <a:xfrm flipH="1">
            <a:off x="4346713" y="2362200"/>
            <a:ext cx="1063488" cy="2934653"/>
          </a:xfrm>
          <a:prstGeom prst="rightArrow">
            <a:avLst/>
          </a:prstGeom>
          <a:solidFill>
            <a:srgbClr val="92D050">
              <a:alpha val="3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Focus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rgbClr val="FF0000"/>
              </a:solidFill>
              <a:latin typeface="+mj-l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 here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4372-3DFF-C0C6-15BE-6F241437A54B}"/>
              </a:ext>
            </a:extLst>
          </p:cNvPr>
          <p:cNvSpPr/>
          <p:nvPr/>
        </p:nvSpPr>
        <p:spPr>
          <a:xfrm>
            <a:off x="5548700" y="3377724"/>
            <a:ext cx="228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Future: </a:t>
            </a:r>
            <a:r>
              <a:rPr lang="en-US" sz="1800" dirty="0" err="1">
                <a:solidFill>
                  <a:schemeClr val="bg1"/>
                </a:solidFill>
                <a:latin typeface="Open Sans"/>
              </a:rPr>
              <a:t>SuperCDMS</a:t>
            </a:r>
            <a:r>
              <a:rPr lang="en-US" sz="1800" dirty="0">
                <a:solidFill>
                  <a:schemeClr val="bg1"/>
                </a:solidFill>
                <a:latin typeface="Open Sans"/>
              </a:rPr>
              <a:t> SNOLAB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25FB87-9669-5ED5-FC62-8BECB25AF86E}"/>
              </a:ext>
            </a:extLst>
          </p:cNvPr>
          <p:cNvSpPr/>
          <p:nvPr/>
        </p:nvSpPr>
        <p:spPr>
          <a:xfrm>
            <a:off x="4520881" y="5181600"/>
            <a:ext cx="3099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Open Sans"/>
              </a:rPr>
              <a:t>Solar Neutrino Background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CD7C9E02-8061-A740-9B72-8D2035CA55C4}"/>
              </a:ext>
            </a:extLst>
          </p:cNvPr>
          <p:cNvSpPr/>
          <p:nvPr/>
        </p:nvSpPr>
        <p:spPr bwMode="auto">
          <a:xfrm rot="18808504">
            <a:off x="6787442" y="2067059"/>
            <a:ext cx="1519467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03F7FE-8A49-30AC-F060-ACA2A85A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223AE-D5E0-4CE3-0C3D-D3FDAA41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  <p:bldP spid="5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Potential Phase 1 Detector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763001" cy="2293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Phase 1 </a:t>
            </a:r>
            <a:r>
              <a:rPr lang="en-US" sz="2800" dirty="0">
                <a:sym typeface="Wingdings" pitchFamily="2" charset="2"/>
              </a:rPr>
              <a:t> The a2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800" dirty="0">
                <a:sym typeface="Wingdings" pitchFamily="2" charset="2"/>
              </a:rPr>
              <a:t> demonstrator @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Build a path finder with only W target, vacuum decay chamber and an ECAL + charged particle veto counters which occupy the same location and space as the tracker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BNL has two prototype detectors of the fine granular calorimeter using the 3DST (1x1x1cm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  <a:r>
              <a:rPr lang="en-US" sz="2400" dirty="0" err="1"/>
              <a:t>scint</a:t>
            </a:r>
            <a:r>
              <a:rPr lang="en-US" sz="2400" dirty="0"/>
              <a:t>. Cubes)technology, being used in ND280 </a:t>
            </a:r>
            <a:r>
              <a:rPr lang="en-US" sz="2400" dirty="0">
                <a:sym typeface="Wingdings" pitchFamily="2" charset="2"/>
              </a:rPr>
              <a:t> fully equipped with the DAQ system which as many spare channels</a:t>
            </a:r>
            <a:endParaRPr lang="en-US" sz="24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D01EDE-DB7A-2E86-6B66-5B66F974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0400"/>
            <a:ext cx="8632372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24EFB-80BF-73B2-3551-EFD3BB3E0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85" y="3211286"/>
            <a:ext cx="4058023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016622-FFAC-9C85-948D-12C7F26D5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893" y="3211286"/>
            <a:ext cx="4106200" cy="30726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49A09D4-3118-9775-9BFE-01813D7FF201}"/>
              </a:ext>
            </a:extLst>
          </p:cNvPr>
          <p:cNvGrpSpPr/>
          <p:nvPr/>
        </p:nvGrpSpPr>
        <p:grpSpPr>
          <a:xfrm>
            <a:off x="734593" y="1240740"/>
            <a:ext cx="7772400" cy="4585965"/>
            <a:chOff x="644993" y="1513791"/>
            <a:chExt cx="7772400" cy="45859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FB9D1C-AAF6-E225-A31A-482D4550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993" y="1513791"/>
              <a:ext cx="7772400" cy="45859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1E040F-635A-AABD-4374-D8DC4D8FE8ED}"/>
                </a:ext>
              </a:extLst>
            </p:cNvPr>
            <p:cNvSpPr txBox="1"/>
            <p:nvPr/>
          </p:nvSpPr>
          <p:spPr>
            <a:xfrm>
              <a:off x="2895600" y="3424535"/>
              <a:ext cx="4367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Potential Baseline ECAL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7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76200"/>
            <a:ext cx="8686801" cy="609600"/>
          </a:xfrm>
        </p:spPr>
        <p:txBody>
          <a:bodyPr/>
          <a:lstStyle/>
          <a:p>
            <a:pPr lvl="0" latinLnBrk="1"/>
            <a:r>
              <a:rPr lang="en-US" b="1" dirty="0"/>
              <a:t>DAMSA – Phased Approach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763001" cy="229351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Phase 0 </a:t>
            </a:r>
            <a:r>
              <a:rPr lang="en-US" sz="2800" dirty="0">
                <a:sym typeface="Wingdings" pitchFamily="2" charset="2"/>
              </a:rPr>
              <a:t> e-beam background validator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Measure and validate the MC neutron and photon </a:t>
            </a:r>
            <a:r>
              <a:rPr lang="en-US" sz="2400" dirty="0" err="1"/>
              <a:t>bck</a:t>
            </a:r>
            <a:r>
              <a:rPr lang="en-US" sz="2400" dirty="0"/>
              <a:t> counts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Phase 1 </a:t>
            </a:r>
            <a:r>
              <a:rPr lang="en-US" sz="2800" dirty="0">
                <a:sym typeface="Wingdings" pitchFamily="2" charset="2"/>
              </a:rPr>
              <a:t> The a2</a:t>
            </a:r>
            <a:r>
              <a:rPr lang="en-US" sz="28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2800" dirty="0">
                <a:sym typeface="Wingdings" pitchFamily="2" charset="2"/>
              </a:rPr>
              <a:t> demonstrator @ e-beam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/>
              <a:t>Build a path finder with only W target, vacuum decay chamber and an ECAL + charged particle veto counters which occupy the same location and space as the tracker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/>
              <a:t>Phase 2 </a:t>
            </a:r>
            <a:r>
              <a:rPr lang="en-US" sz="2800" dirty="0">
                <a:sym typeface="Wingdings" pitchFamily="2" charset="2"/>
              </a:rPr>
              <a:t> The a2e demonstrator @ e-beam</a:t>
            </a:r>
          </a:p>
          <a:p>
            <a:pPr lvl="1">
              <a:lnSpc>
                <a:spcPct val="90000"/>
              </a:lnSpc>
              <a:spcBef>
                <a:spcPts val="72"/>
              </a:spcBef>
            </a:pPr>
            <a:r>
              <a:rPr lang="en-US" sz="2400" dirty="0">
                <a:sym typeface="Wingdings" pitchFamily="2" charset="2"/>
              </a:rPr>
              <a:t>Complete and insert the tracker and the magnet</a:t>
            </a:r>
          </a:p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>
                <a:sym typeface="Wingdings" pitchFamily="2" charset="2"/>
              </a:rPr>
              <a:t>Phase 3  The full scale DAMSA @ p-beams</a:t>
            </a:r>
            <a:endParaRPr lang="en-US" sz="28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FF0066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6856C-31F6-904A-9A37-B408A097987A}"/>
              </a:ext>
            </a:extLst>
          </p:cNvPr>
          <p:cNvGrpSpPr/>
          <p:nvPr/>
        </p:nvGrpSpPr>
        <p:grpSpPr>
          <a:xfrm>
            <a:off x="283535" y="2808033"/>
            <a:ext cx="8479465" cy="3384627"/>
            <a:chOff x="685799" y="3048000"/>
            <a:chExt cx="7798080" cy="3003627"/>
          </a:xfrm>
        </p:grpSpPr>
        <p:pic>
          <p:nvPicPr>
            <p:cNvPr id="3" name="Picture 2" descr="A diagram of a building&#10;&#10;Description automatically generated">
              <a:extLst>
                <a:ext uri="{FF2B5EF4-FFF2-40B4-BE49-F238E27FC236}">
                  <a16:creationId xmlns:a16="http://schemas.microsoft.com/office/drawing/2014/main" id="{4F3A3066-0362-D111-E32F-55ABF2609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99" y="3048000"/>
              <a:ext cx="7772400" cy="300362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1EB698-E8C9-990D-996B-459D8980BFC5}"/>
                </a:ext>
              </a:extLst>
            </p:cNvPr>
            <p:cNvSpPr txBox="1"/>
            <p:nvPr/>
          </p:nvSpPr>
          <p:spPr>
            <a:xfrm>
              <a:off x="4507279" y="3059286"/>
              <a:ext cx="3976600" cy="355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  <a:latin typeface="+mj-lt"/>
                </a:rPr>
                <a:t>DAMSA Path-Finder (DPF, Stages 0 and 1)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94E17D-7356-EDF5-3168-AAF9DFA33E0C}"/>
              </a:ext>
            </a:extLst>
          </p:cNvPr>
          <p:cNvGrpSpPr/>
          <p:nvPr/>
        </p:nvGrpSpPr>
        <p:grpSpPr>
          <a:xfrm>
            <a:off x="250878" y="2779613"/>
            <a:ext cx="8534400" cy="3384627"/>
            <a:chOff x="1066800" y="3962400"/>
            <a:chExt cx="6934200" cy="2743200"/>
          </a:xfrm>
        </p:grpSpPr>
        <p:pic>
          <p:nvPicPr>
            <p:cNvPr id="12" name="Picture 11" descr="A diagram of a computer model&#10;&#10;Description automatically generated with medium confidence">
              <a:extLst>
                <a:ext uri="{FF2B5EF4-FFF2-40B4-BE49-F238E27FC236}">
                  <a16:creationId xmlns:a16="http://schemas.microsoft.com/office/drawing/2014/main" id="{4B975CD4-62EC-8945-DDCB-704CE397C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3962400"/>
              <a:ext cx="6934200" cy="2743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D2C271-1970-94B6-1BD4-69F2978CAE7A}"/>
                </a:ext>
              </a:extLst>
            </p:cNvPr>
            <p:cNvSpPr txBox="1"/>
            <p:nvPr/>
          </p:nvSpPr>
          <p:spPr>
            <a:xfrm>
              <a:off x="1143000" y="4009935"/>
              <a:ext cx="3517890" cy="324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  <a:latin typeface="+mj-lt"/>
                </a:rPr>
                <a:t>DAMSA Physics Expander (Phases 2 and 3)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813B3-9AD9-C7E4-8A49-319BFF256726}"/>
              </a:ext>
            </a:extLst>
          </p:cNvPr>
          <p:cNvSpPr/>
          <p:nvPr/>
        </p:nvSpPr>
        <p:spPr bwMode="auto">
          <a:xfrm>
            <a:off x="4114800" y="3505200"/>
            <a:ext cx="1347228" cy="1940278"/>
          </a:xfrm>
          <a:prstGeom prst="rect">
            <a:avLst/>
          </a:prstGeom>
          <a:solidFill>
            <a:srgbClr val="EFFFD2">
              <a:alpha val="36958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4BA488-C674-B8EC-933F-6999FB7C791F}"/>
              </a:ext>
            </a:extLst>
          </p:cNvPr>
          <p:cNvGrpSpPr/>
          <p:nvPr/>
        </p:nvGrpSpPr>
        <p:grpSpPr>
          <a:xfrm>
            <a:off x="738791" y="3962402"/>
            <a:ext cx="7666416" cy="2819400"/>
            <a:chOff x="1066800" y="4209903"/>
            <a:chExt cx="6934200" cy="2743200"/>
          </a:xfrm>
        </p:grpSpPr>
        <p:pic>
          <p:nvPicPr>
            <p:cNvPr id="20" name="Picture 19" descr="A diagram of a computer model&#10;&#10;Description automatically generated with medium confidence">
              <a:extLst>
                <a:ext uri="{FF2B5EF4-FFF2-40B4-BE49-F238E27FC236}">
                  <a16:creationId xmlns:a16="http://schemas.microsoft.com/office/drawing/2014/main" id="{6B83184B-50A3-B064-6DEC-718EDB8F6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4209903"/>
              <a:ext cx="6934200" cy="2743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618966-FF0B-91A6-0F54-86B831192621}"/>
                </a:ext>
              </a:extLst>
            </p:cNvPr>
            <p:cNvSpPr txBox="1"/>
            <p:nvPr/>
          </p:nvSpPr>
          <p:spPr>
            <a:xfrm>
              <a:off x="1143000" y="4265449"/>
              <a:ext cx="3916182" cy="38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  <a:latin typeface="+mj-lt"/>
                </a:rPr>
                <a:t>DAMSA Physics Expander (Phases 2 and 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0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22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1" cy="609600"/>
          </a:xfrm>
        </p:spPr>
        <p:txBody>
          <a:bodyPr>
            <a:normAutofit fontScale="90000"/>
          </a:bodyPr>
          <a:lstStyle/>
          <a:p>
            <a:pPr lvl="0" latinLnBrk="1"/>
            <a:r>
              <a:rPr lang="en-US" altLang="ko-KR" b="1" dirty="0"/>
              <a:t>Beam Related Background Mitigation</a:t>
            </a:r>
            <a:endParaRPr lang="en-US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762000"/>
            <a:ext cx="8991601" cy="556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Two beam related background components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Fast component : Particles exiting from the target/dump, immediately enter the experiment together with the signal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Slow component : Particles (primarily neutrons) lingering around after a beam interaction, entering the experiment at random times and affecting the subsequent beam interactions 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Beam configurations could help mitigating and minimizing both the components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Adjusting the number of particles in each beam pulse for fast components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Adjusting the beam pulse separation (or the repetition rate) for slow components, allowing slow neutrons to be absorbed by the water in atmosphere before the next pulse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C33307-897D-9F83-B2B6-399A66B7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C9FB-226F-2B2A-7C51-1D070C8B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6/18/25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DAMSA@CERN BDF </a:t>
            </a:r>
            <a:r>
              <a:rPr lang="en-US" sz="3200" b="1" dirty="0"/>
              <a:t>(</a:t>
            </a:r>
            <a:r>
              <a:rPr lang="en-US" sz="3200" b="1" dirty="0">
                <a:hlinkClick r:id="rId3"/>
              </a:rPr>
              <a:t>2504.02923</a:t>
            </a:r>
            <a:r>
              <a:rPr lang="en-US" sz="3200" b="1" dirty="0"/>
              <a:t>)</a:t>
            </a:r>
            <a:endParaRPr lang="en-US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1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>
                <a:sym typeface="Wingdings" pitchFamily="2" charset="2"/>
              </a:rPr>
              <a:t>SHiP</a:t>
            </a:r>
            <a:r>
              <a:rPr lang="en-US" sz="2800" dirty="0">
                <a:sym typeface="Wingdings" pitchFamily="2" charset="2"/>
              </a:rPr>
              <a:t> approved at CERN SPS ECN3 experimental area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Plan on completing the construction and begin experiment commissioning in 2032 with 1 year data taking in 2033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DAMSA can be placed in front of </a:t>
            </a:r>
            <a:r>
              <a:rPr lang="en-US" sz="2800" dirty="0" err="1">
                <a:sym typeface="Wingdings" pitchFamily="2" charset="2"/>
              </a:rPr>
              <a:t>SHiP</a:t>
            </a:r>
            <a:r>
              <a:rPr lang="en-US" sz="2800" dirty="0">
                <a:sym typeface="Wingdings" pitchFamily="2" charset="2"/>
              </a:rPr>
              <a:t>, behind the shield in 2032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pic>
        <p:nvPicPr>
          <p:cNvPr id="5" name="Picture 4" descr="A drawing of a thermometer&#10;&#10;Description automatically generated">
            <a:extLst>
              <a:ext uri="{FF2B5EF4-FFF2-40B4-BE49-F238E27FC236}">
                <a16:creationId xmlns:a16="http://schemas.microsoft.com/office/drawing/2014/main" id="{7E3A37DF-3AC8-3CD4-91BC-6AF2291C3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34841"/>
            <a:ext cx="8229600" cy="236575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31EE187-D1B1-22EB-FF5D-E323AFA61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611189"/>
            <a:ext cx="8661400" cy="1733338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B1CE3ED-CDCD-FF8D-1F9C-F1A98E04F785}"/>
              </a:ext>
            </a:extLst>
          </p:cNvPr>
          <p:cNvSpPr/>
          <p:nvPr/>
        </p:nvSpPr>
        <p:spPr bwMode="auto">
          <a:xfrm rot="5400000">
            <a:off x="3429000" y="1732673"/>
            <a:ext cx="5410200" cy="3372727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F21AC3-4157-2AC8-274B-5429E00EF65B}"/>
              </a:ext>
            </a:extLst>
          </p:cNvPr>
          <p:cNvGrpSpPr/>
          <p:nvPr/>
        </p:nvGrpSpPr>
        <p:grpSpPr>
          <a:xfrm>
            <a:off x="4051301" y="1584789"/>
            <a:ext cx="4688790" cy="4358810"/>
            <a:chOff x="4508501" y="3300412"/>
            <a:chExt cx="4688790" cy="4358810"/>
          </a:xfrm>
        </p:grpSpPr>
        <p:pic>
          <p:nvPicPr>
            <p:cNvPr id="12" name="Picture 11" descr="A graph of 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85C2C49E-A6E1-0BF6-F330-91018029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8501" y="3300412"/>
              <a:ext cx="4508500" cy="4114800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51FC7DFC-0FFB-7E3F-C05D-2D519F6BF191}"/>
                </a:ext>
              </a:extLst>
            </p:cNvPr>
            <p:cNvSpPr/>
            <p:nvPr/>
          </p:nvSpPr>
          <p:spPr bwMode="auto">
            <a:xfrm rot="5400000">
              <a:off x="4851278" y="3313210"/>
              <a:ext cx="4219135" cy="4472890"/>
            </a:xfrm>
            <a:prstGeom prst="wedgeRoundRectCallout">
              <a:avLst>
                <a:gd name="adj1" fmla="val -7373"/>
                <a:gd name="adj2" fmla="val 91740"/>
                <a:gd name="adj3" fmla="val 16667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7D8CF50-E162-7311-1D5C-9C575671700D}"/>
              </a:ext>
            </a:extLst>
          </p:cNvPr>
          <p:cNvSpPr/>
          <p:nvPr/>
        </p:nvSpPr>
        <p:spPr bwMode="auto">
          <a:xfrm>
            <a:off x="5562600" y="3124200"/>
            <a:ext cx="914400" cy="762000"/>
          </a:xfrm>
          <a:prstGeom prst="ellipse">
            <a:avLst/>
          </a:prstGeom>
          <a:solidFill>
            <a:srgbClr val="EFFFD2">
              <a:alpha val="42000"/>
            </a:srgbClr>
          </a:solidFill>
          <a:ln w="5715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328C82E-D9F5-5C1D-1E08-BA6F945D7C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4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1" uiExpand="1" build="p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DAMSA-Net Sensitivity Potential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C485D-04B9-2D10-0F24-ECD3F9F4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" y="681751"/>
            <a:ext cx="8382000" cy="58061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493AF6-A4B1-F169-2C71-F4AA9C9A3BA8}"/>
              </a:ext>
            </a:extLst>
          </p:cNvPr>
          <p:cNvSpPr txBox="1"/>
          <p:nvPr/>
        </p:nvSpPr>
        <p:spPr>
          <a:xfrm>
            <a:off x="6751025" y="2200870"/>
            <a:ext cx="185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Fixed 1m baseline</a:t>
            </a:r>
          </a:p>
          <a:p>
            <a:r>
              <a:rPr lang="en-US" sz="1800" dirty="0">
                <a:latin typeface="+mj-lt"/>
              </a:rPr>
              <a:t>Solid lines w/</a:t>
            </a:r>
          </a:p>
          <a:p>
            <a:r>
              <a:rPr lang="en-US" sz="1800" dirty="0">
                <a:latin typeface="+mj-lt"/>
              </a:rPr>
              <a:t>Smaller dimensions</a:t>
            </a:r>
          </a:p>
          <a:p>
            <a:r>
              <a:rPr lang="en-US" sz="1800" dirty="0">
                <a:latin typeface="+mj-lt"/>
              </a:rPr>
              <a:t>&amp; 3mo data taking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869EC-0647-4804-B551-DF18B3D234DB}"/>
              </a:ext>
            </a:extLst>
          </p:cNvPr>
          <p:cNvSpPr txBox="1"/>
          <p:nvPr/>
        </p:nvSpPr>
        <p:spPr>
          <a:xfrm>
            <a:off x="5486400" y="5181600"/>
            <a:ext cx="3048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>
                <a:sym typeface="Wingdings" pitchFamily="2" charset="2"/>
              </a:rPr>
              <a:t>DK, JY, </a:t>
            </a:r>
            <a:r>
              <a:rPr lang="en-US" sz="1200" kern="0" dirty="0" err="1">
                <a:sym typeface="Wingdings" pitchFamily="2" charset="2"/>
              </a:rPr>
              <a:t>H.Kim</a:t>
            </a:r>
            <a:r>
              <a:rPr lang="en-US" sz="1200" kern="0" dirty="0">
                <a:sym typeface="Wingdings" pitchFamily="2" charset="2"/>
              </a:rPr>
              <a:t>, </a:t>
            </a:r>
            <a:r>
              <a:rPr lang="en-US" sz="1200" kern="0" dirty="0" err="1">
                <a:sym typeface="Wingdings" pitchFamily="2" charset="2"/>
              </a:rPr>
              <a:t>J.C.Park</a:t>
            </a:r>
            <a:r>
              <a:rPr lang="en-US" sz="1200" kern="0" dirty="0">
                <a:sym typeface="Wingdings" pitchFamily="2" charset="2"/>
              </a:rPr>
              <a:t>, </a:t>
            </a:r>
            <a:r>
              <a:rPr lang="en-US" sz="1200" kern="0" dirty="0">
                <a:sym typeface="Wingdings" pitchFamily="2" charset="2"/>
                <a:hlinkClick r:id="rId4"/>
              </a:rPr>
              <a:t>2401.09529</a:t>
            </a:r>
            <a:r>
              <a:rPr lang="en-US" sz="1200" kern="0" dirty="0">
                <a:sym typeface="Wingdings" pitchFamily="2" charset="2"/>
              </a:rPr>
              <a:t> (2024)</a:t>
            </a:r>
            <a:endParaRPr lang="en-US" sz="1050" kern="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867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06395" y="0"/>
            <a:ext cx="8056605" cy="6477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84" charset="-128"/>
                <a:cs typeface="ＭＳ Ｐゴシック" pitchFamily="-84" charset="-128"/>
              </a:rPr>
              <a:t>Timelines for Some Beam Facilities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47700"/>
            <a:ext cx="8991600" cy="54483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"/>
              </a:spcBef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Many accelerator facilities shut down through early 2030s</a:t>
            </a:r>
          </a:p>
          <a:p>
            <a:pPr lvl="1"/>
            <a:r>
              <a:rPr lang="en-US" sz="2400" dirty="0">
                <a:cs typeface="Arial Narrow"/>
              </a:rPr>
              <a:t>Fermilab accelerator complex will go into LBNF switch-over prep</a:t>
            </a:r>
            <a:endParaRPr lang="en-US" sz="2000" dirty="0">
              <a:cs typeface="Arial Narrow"/>
            </a:endParaRPr>
          </a:p>
          <a:p>
            <a:pPr lvl="2"/>
            <a:r>
              <a:rPr lang="en-US" sz="2000" dirty="0">
                <a:cs typeface="Arial Narrow"/>
              </a:rPr>
              <a:t>LBNF beam to be ready in 2031</a:t>
            </a:r>
          </a:p>
          <a:p>
            <a:pPr lvl="2"/>
            <a:r>
              <a:rPr lang="en-US" sz="2000" dirty="0">
                <a:cs typeface="Arial Narrow"/>
              </a:rPr>
              <a:t>FAST 300MeV e-beam available through the shutdown period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CERN LHC High Lum upgrade prep</a:t>
            </a:r>
          </a:p>
          <a:p>
            <a:pPr lvl="2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LHC shutdown July 2026</a:t>
            </a:r>
          </a:p>
          <a:p>
            <a:pPr lvl="2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Beams return early 2030 for commissioning</a:t>
            </a:r>
          </a:p>
          <a:p>
            <a:pPr lvl="2"/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SHiP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 facility to commission in ~2032 (experiment in 2033)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PAL’s new 10GeV e-beam facility potentially available in early 2030s</a:t>
            </a:r>
          </a:p>
          <a:p>
            <a:pPr lvl="2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But existing electron beams for light source will continue operating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J-PARC beam to return in 2028 with 1MW power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SLAC LCLS 8GeV upgrade: beam to return in 2028</a:t>
            </a:r>
          </a:p>
          <a:p>
            <a:pPr lvl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Potential for DAMSA at 12GeV e beams at Jefferson Lab in discussion</a:t>
            </a:r>
          </a:p>
        </p:txBody>
      </p:sp>
    </p:spTree>
    <p:extLst>
      <p:ext uri="{BB962C8B-B14F-4D97-AF65-F5344CB8AC3E}">
        <p14:creationId xmlns:p14="http://schemas.microsoft.com/office/powerpoint/2010/main" val="187536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"/>
                            </p:stCondLst>
                            <p:childTnLst>
                              <p:par>
                                <p:cTn id="4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16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16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"/>
                            </p:stCondLst>
                            <p:childTnLst>
                              <p:par>
                                <p:cTn id="5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16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26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DAMSA@PAL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1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PAL in Korea operating light source (</a:t>
            </a:r>
            <a:r>
              <a:rPr lang="en-US" sz="2800" dirty="0" err="1">
                <a:sym typeface="Wingdings" pitchFamily="2" charset="2"/>
              </a:rPr>
              <a:t>E</a:t>
            </a:r>
            <a:r>
              <a:rPr lang="en-US" sz="2800" baseline="-25000" dirty="0" err="1">
                <a:sym typeface="Wingdings" pitchFamily="2" charset="2"/>
              </a:rPr>
              <a:t>e</a:t>
            </a:r>
            <a:r>
              <a:rPr lang="en-US" sz="2800" dirty="0">
                <a:sym typeface="Wingdings" pitchFamily="2" charset="2"/>
              </a:rPr>
              <a:t> = 3GeV and 10GeV)</a:t>
            </a:r>
            <a:endParaRPr lang="en-US" sz="2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The facility will continue operating the source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B1CE3ED-CDCD-FF8D-1F9C-F1A98E04F785}"/>
              </a:ext>
            </a:extLst>
          </p:cNvPr>
          <p:cNvSpPr/>
          <p:nvPr/>
        </p:nvSpPr>
        <p:spPr bwMode="auto">
          <a:xfrm rot="5400000">
            <a:off x="3429000" y="1732673"/>
            <a:ext cx="5410200" cy="3372727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17EED-ECFA-FBB1-8376-822A2425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33600"/>
            <a:ext cx="8534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EC7EB4-318F-BC91-705B-E7548708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" y="685800"/>
            <a:ext cx="8888896" cy="5932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CBA76-EB91-9548-A779-9F48B1AE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685800"/>
          </a:xfrm>
        </p:spPr>
        <p:txBody>
          <a:bodyPr/>
          <a:lstStyle/>
          <a:p>
            <a:r>
              <a:rPr lang="en-US" sz="4000" b="1" dirty="0"/>
              <a:t>DAMSA Sensitivity at PAL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93AF6-A4B1-F169-2C71-F4AA9C9A3BA8}"/>
              </a:ext>
            </a:extLst>
          </p:cNvPr>
          <p:cNvSpPr txBox="1"/>
          <p:nvPr/>
        </p:nvSpPr>
        <p:spPr>
          <a:xfrm>
            <a:off x="6751025" y="2200870"/>
            <a:ext cx="185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Fixed 1m dump, 0.8m baseline</a:t>
            </a:r>
          </a:p>
          <a:p>
            <a:r>
              <a:rPr lang="en-US" sz="1800" dirty="0">
                <a:latin typeface="+mj-lt"/>
              </a:rPr>
              <a:t>10</a:t>
            </a:r>
            <a:r>
              <a:rPr lang="en-US" sz="1800" baseline="30000" dirty="0">
                <a:latin typeface="+mj-lt"/>
              </a:rPr>
              <a:t>7</a:t>
            </a:r>
            <a:r>
              <a:rPr lang="en-US" sz="1800" dirty="0">
                <a:latin typeface="+mj-lt"/>
              </a:rPr>
              <a:t> /pulse</a:t>
            </a:r>
          </a:p>
          <a:p>
            <a:r>
              <a:rPr lang="en-US" sz="1800" dirty="0">
                <a:latin typeface="+mj-lt"/>
              </a:rPr>
              <a:t>No background</a:t>
            </a:r>
          </a:p>
        </p:txBody>
      </p:sp>
    </p:spTree>
    <p:extLst>
      <p:ext uri="{BB962C8B-B14F-4D97-AF65-F5344CB8AC3E}">
        <p14:creationId xmlns:p14="http://schemas.microsoft.com/office/powerpoint/2010/main" val="31938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28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b="1" dirty="0"/>
              <a:t>DAMSA@PAL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1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PAL in Korea operating light source (</a:t>
            </a:r>
            <a:r>
              <a:rPr lang="en-US" sz="2800" dirty="0" err="1">
                <a:sym typeface="Wingdings" pitchFamily="2" charset="2"/>
              </a:rPr>
              <a:t>E</a:t>
            </a:r>
            <a:r>
              <a:rPr lang="en-US" sz="2800" baseline="-25000" dirty="0" err="1">
                <a:sym typeface="Wingdings" pitchFamily="2" charset="2"/>
              </a:rPr>
              <a:t>e</a:t>
            </a:r>
            <a:r>
              <a:rPr lang="en-US" sz="2800" dirty="0">
                <a:sym typeface="Wingdings" pitchFamily="2" charset="2"/>
              </a:rPr>
              <a:t> = 3GeV and 10GeV)</a:t>
            </a:r>
            <a:endParaRPr lang="en-US" sz="2400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The facility will continue operating the source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DAMSA can be placed in front of one of their two dumps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ym typeface="Wingdings" pitchFamily="2" charset="2"/>
              </a:rPr>
              <a:t>Had a detailed meeting with PAL leadership on 6/18/25  visited the 3 GeV dump  leadership favorable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B1CE3ED-CDCD-FF8D-1F9C-F1A98E04F785}"/>
              </a:ext>
            </a:extLst>
          </p:cNvPr>
          <p:cNvSpPr/>
          <p:nvPr/>
        </p:nvSpPr>
        <p:spPr bwMode="auto">
          <a:xfrm rot="5400000">
            <a:off x="3429000" y="1732673"/>
            <a:ext cx="5410200" cy="3372727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17EED-ECFA-FBB1-8376-822A2425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998093"/>
            <a:ext cx="6096000" cy="2286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D21880C-4DC0-C801-0773-8BFB9FD72E34}"/>
              </a:ext>
            </a:extLst>
          </p:cNvPr>
          <p:cNvGrpSpPr/>
          <p:nvPr/>
        </p:nvGrpSpPr>
        <p:grpSpPr>
          <a:xfrm>
            <a:off x="-17665" y="3105104"/>
            <a:ext cx="4427304" cy="3430845"/>
            <a:chOff x="-17665" y="3105104"/>
            <a:chExt cx="4427304" cy="34308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9771A5-2FCF-9B4E-96D4-F079CC99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98" y="3276600"/>
              <a:ext cx="3831771" cy="3027150"/>
            </a:xfrm>
            <a:prstGeom prst="rect">
              <a:avLst/>
            </a:prstGeom>
          </p:spPr>
        </p:pic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id="{C3C29FC7-E7E4-BF97-3B67-18E61ED7BB81}"/>
                </a:ext>
              </a:extLst>
            </p:cNvPr>
            <p:cNvSpPr/>
            <p:nvPr/>
          </p:nvSpPr>
          <p:spPr bwMode="auto">
            <a:xfrm rot="5400000" flipV="1">
              <a:off x="480564" y="2606875"/>
              <a:ext cx="3430845" cy="4427304"/>
            </a:xfrm>
            <a:prstGeom prst="wedgeRoundRectCallout">
              <a:avLst>
                <a:gd name="adj1" fmla="val -11207"/>
                <a:gd name="adj2" fmla="val 125984"/>
                <a:gd name="adj3" fmla="val 16667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687B3AFB-30AF-C400-554A-A0141DE5C234}"/>
              </a:ext>
            </a:extLst>
          </p:cNvPr>
          <p:cNvSpPr/>
          <p:nvPr/>
        </p:nvSpPr>
        <p:spPr bwMode="auto">
          <a:xfrm>
            <a:off x="1902739" y="4267200"/>
            <a:ext cx="1221461" cy="1046414"/>
          </a:xfrm>
          <a:prstGeom prst="ellipse">
            <a:avLst/>
          </a:prstGeom>
          <a:solidFill>
            <a:srgbClr val="EFFFD2">
              <a:alpha val="42000"/>
            </a:srgbClr>
          </a:solidFill>
          <a:ln w="57150" cap="flat" cmpd="sng" algn="ctr">
            <a:solidFill>
              <a:srgbClr val="FF4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8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29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1" cy="609600"/>
          </a:xfrm>
        </p:spPr>
        <p:txBody>
          <a:bodyPr>
            <a:normAutofit fontScale="90000"/>
          </a:bodyPr>
          <a:lstStyle/>
          <a:p>
            <a:pPr lvl="0" latinLnBrk="1"/>
            <a:r>
              <a:rPr lang="en-US" b="1" dirty="0"/>
              <a:t>Where is the DAMSA experiment?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99" y="762000"/>
            <a:ext cx="8839201" cy="5562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DAMSA has been introduced to the community in the past &gt;3.5 years, more intensely since 2023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Multiple presentations made at conferences, workshops and seminars in the U.S., SK and CERN since 2023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>
                <a:sym typeface="Wingdings" pitchFamily="2" charset="2"/>
              </a:rPr>
              <a:t>US funding agencies and facilities (FNAL, CERN) informed</a:t>
            </a: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DAMSA Proto-collaboration established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Lead Investigators: </a:t>
            </a:r>
            <a:r>
              <a:rPr lang="en-US" dirty="0" err="1">
                <a:sym typeface="Wingdings" pitchFamily="2" charset="2"/>
              </a:rPr>
              <a:t>J.Yu</a:t>
            </a:r>
            <a:r>
              <a:rPr lang="en-US" dirty="0">
                <a:sym typeface="Wingdings" pitchFamily="2" charset="2"/>
              </a:rPr>
              <a:t> (UTA), J. Estrada (FNAL), UK Yang (SNU)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13 US + 11 SK institutions on DAMSA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A healthy mixture of theorists and experimentalists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Funding applications being submitted (some success in SK)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Collaborators work on crystal characterization &amp; ECAL R&amp;D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C33307-897D-9F83-B2B6-399A66B7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7C9FB-226F-2B2A-7C51-1D070C8B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09600"/>
          </a:xfrm>
        </p:spPr>
        <p:txBody>
          <a:bodyPr/>
          <a:lstStyle/>
          <a:p>
            <a:pPr lvl="0" latinLnBrk="1"/>
            <a:r>
              <a:rPr lang="en-US" sz="4800" b="1" dirty="0"/>
              <a:t>What is DAMSA?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29" y="762000"/>
            <a:ext cx="9066871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very short baseline, table-top scale dark sector particle (DSP) search and discovery experiment at an accelerator </a:t>
            </a:r>
          </a:p>
          <a:p>
            <a:pPr>
              <a:lnSpc>
                <a:spcPct val="90000"/>
              </a:lnSpc>
            </a:pPr>
            <a:r>
              <a:rPr lang="en-US" dirty="0"/>
              <a:t>Stands for </a:t>
            </a:r>
            <a:r>
              <a:rPr lang="en-US" b="1" u="sng" dirty="0" err="1">
                <a:solidFill>
                  <a:srgbClr val="FF0000"/>
                </a:solidFill>
              </a:rPr>
              <a:t>DA</a:t>
            </a:r>
            <a:r>
              <a:rPr lang="en-US" dirty="0" err="1"/>
              <a:t>ark</a:t>
            </a:r>
            <a:r>
              <a:rPr lang="en-US" dirty="0"/>
              <a:t> </a:t>
            </a:r>
            <a:r>
              <a:rPr lang="en-US" b="1" u="sng" dirty="0">
                <a:solidFill>
                  <a:srgbClr val="FF0000"/>
                </a:solidFill>
              </a:rPr>
              <a:t>M</a:t>
            </a:r>
            <a:r>
              <a:rPr lang="en-US" dirty="0"/>
              <a:t>essenger </a:t>
            </a:r>
            <a:r>
              <a:rPr lang="en-US" b="1" u="sng" dirty="0">
                <a:solidFill>
                  <a:srgbClr val="FF0000"/>
                </a:solidFill>
              </a:rPr>
              <a:t>S</a:t>
            </a:r>
            <a:r>
              <a:rPr lang="en-US" dirty="0"/>
              <a:t>earches at an </a:t>
            </a:r>
            <a:r>
              <a:rPr lang="en-US" b="1" u="sng" dirty="0">
                <a:solidFill>
                  <a:srgbClr val="FF0000"/>
                </a:solidFill>
              </a:rPr>
              <a:t>A</a:t>
            </a:r>
            <a:r>
              <a:rPr lang="en-US" dirty="0"/>
              <a:t>ccelerator (DAMSA, pronounced da-am-</a:t>
            </a:r>
            <a:r>
              <a:rPr lang="en-US" dirty="0" err="1"/>
              <a:t>sa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ko-KR" altLang="en-US" sz="2400" dirty="0" err="1"/>
              <a:t>담사</a:t>
            </a:r>
            <a:r>
              <a:rPr lang="en-US" altLang="ko-KR" sz="2400" dirty="0"/>
              <a:t> (</a:t>
            </a:r>
            <a:r>
              <a:rPr lang="ja-JP" altLang="en-US" sz="2400"/>
              <a:t>潭思</a:t>
            </a:r>
            <a:r>
              <a:rPr lang="en-US" altLang="ko-KR" sz="2400" dirty="0"/>
              <a:t>) = </a:t>
            </a:r>
            <a:r>
              <a:rPr lang="ko-KR" altLang="en-US" sz="2400" dirty="0" err="1"/>
              <a:t>깊은생각</a:t>
            </a:r>
            <a:r>
              <a:rPr lang="ko-KR" altLang="en-US" sz="2400" dirty="0"/>
              <a:t> </a:t>
            </a:r>
            <a:r>
              <a:rPr lang="en-US" altLang="ko-KR" dirty="0"/>
              <a:t>– Rumination or Reflection</a:t>
            </a:r>
          </a:p>
          <a:p>
            <a:pPr lvl="2">
              <a:lnSpc>
                <a:spcPct val="90000"/>
              </a:lnSpc>
            </a:pPr>
            <a:r>
              <a:rPr lang="en-US" altLang="ko-KR" dirty="0">
                <a:hlinkClick r:id="rId3"/>
              </a:rPr>
              <a:t>J. Yu </a:t>
            </a:r>
            <a:r>
              <a:rPr lang="en-US" altLang="ko-KR" i="1" dirty="0">
                <a:hlinkClick r:id="rId3"/>
              </a:rPr>
              <a:t>et al</a:t>
            </a:r>
            <a:r>
              <a:rPr lang="en-US" altLang="ko-KR" dirty="0">
                <a:hlinkClick r:id="rId3"/>
              </a:rPr>
              <a:t>., PRD 107, L031901 (2023) </a:t>
            </a:r>
            <a:r>
              <a:rPr lang="en-US" altLang="ko-KR" dirty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Aims to discover DSP’s in the low mass (few 100s of MeV/c</a:t>
            </a:r>
            <a:r>
              <a:rPr lang="en-US" baseline="30000" dirty="0"/>
              <a:t>2</a:t>
            </a:r>
            <a:r>
              <a:rPr lang="en-US" dirty="0"/>
              <a:t>) regime at an accelerator</a:t>
            </a:r>
            <a:endParaRPr lang="en-US" dirty="0"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Originally developed for “now-delayed” 600MeV proton beams at a nuclear rare isotope facility (RAON) in Korea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DAMSA can be at any </a:t>
            </a:r>
            <a:r>
              <a:rPr lang="en-US" dirty="0" err="1"/>
              <a:t>accl</a:t>
            </a:r>
            <a:r>
              <a:rPr lang="en-US" dirty="0"/>
              <a:t>. facility, including CERN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BFE9E7-8486-106B-273D-5A2C9EB8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64BA5-04E1-5988-FC38-2FC3B216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30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" y="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Conclusions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" y="533400"/>
            <a:ext cx="8801103" cy="5334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3000" dirty="0">
                <a:sym typeface="Wingdings" pitchFamily="2" charset="2"/>
              </a:rPr>
              <a:t>DAMSA is a table-top DSP search and </a:t>
            </a:r>
            <a:r>
              <a:rPr lang="en-US" sz="3000" b="1" u="sng" dirty="0">
                <a:solidFill>
                  <a:srgbClr val="FF40FF"/>
                </a:solidFill>
                <a:sym typeface="Wingdings" pitchFamily="2" charset="2"/>
              </a:rPr>
              <a:t>discovery</a:t>
            </a:r>
            <a:r>
              <a:rPr lang="en-US" sz="3000" dirty="0">
                <a:sym typeface="Wingdings" pitchFamily="2" charset="2"/>
              </a:rPr>
              <a:t> exp.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3000" dirty="0">
                <a:sym typeface="Wingdings" pitchFamily="2" charset="2"/>
              </a:rPr>
              <a:t>DAMSA has been making steady and serious progress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600" dirty="0">
                <a:sym typeface="Wingdings" pitchFamily="2" charset="2"/>
              </a:rPr>
              <a:t>Aim to take data before the end of this decade, before DUNE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600" dirty="0">
                <a:sym typeface="Wingdings" pitchFamily="2" charset="2"/>
              </a:rPr>
              <a:t>First neutron background validation measurement performed!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600" dirty="0">
                <a:sym typeface="Wingdings" pitchFamily="2" charset="2"/>
              </a:rPr>
              <a:t>Conceptual Design Report writing in progress</a:t>
            </a:r>
            <a:endParaRPr lang="en-US" sz="2600" b="1" u="sng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3000" dirty="0">
                <a:sym typeface="Wingdings" pitchFamily="2" charset="2"/>
              </a:rPr>
              <a:t>DAMSA proto-collaboration established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600" dirty="0">
                <a:sym typeface="Wingdings" pitchFamily="2" charset="2"/>
              </a:rPr>
              <a:t>There is room for more collaborators!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3000" dirty="0">
                <a:sym typeface="Wingdings" pitchFamily="2" charset="2"/>
              </a:rPr>
              <a:t>A </a:t>
            </a:r>
            <a:r>
              <a:rPr lang="en-US" dirty="0">
                <a:sym typeface="Wingdings" pitchFamily="2" charset="2"/>
              </a:rPr>
              <a:t>proof-of-concept </a:t>
            </a:r>
            <a:r>
              <a:rPr lang="en-US" sz="3000" dirty="0">
                <a:sym typeface="Wingdings" pitchFamily="2" charset="2"/>
              </a:rPr>
              <a:t>Path-Finder experiment is being developed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600" dirty="0">
                <a:sym typeface="Wingdings" pitchFamily="2" charset="2"/>
              </a:rPr>
              <a:t>Crystal processing has been exercised  Costs better known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sz="3000" dirty="0">
                <a:sym typeface="Wingdings" pitchFamily="2" charset="2"/>
              </a:rPr>
              <a:t>DAMSA presents an excellent opportunity for to lead in DSP production &amp; discovery in beams, through the strong partnership with HEP communities around the world!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C904F-9640-0114-8FAA-FCD90987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DE295-64BC-2204-C80E-10CD19C3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pic>
        <p:nvPicPr>
          <p:cNvPr id="5" name="Picture 4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01B9EA4E-6BBD-1B0B-726C-D0853792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86880"/>
            <a:ext cx="8458200" cy="43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8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7/2/25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DAMSA-Net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31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76200"/>
            <a:ext cx="8991601" cy="609600"/>
          </a:xfrm>
        </p:spPr>
        <p:txBody>
          <a:bodyPr/>
          <a:lstStyle/>
          <a:p>
            <a:pPr lvl="0" latinLnBrk="1"/>
            <a:r>
              <a:rPr lang="en-US" sz="4800" b="1" dirty="0"/>
              <a:t>CETUP*2025 Parting Questions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38851"/>
            <a:ext cx="8915399" cy="5357149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C00000"/>
                </a:solidFill>
                <a:sym typeface="Wingdings" pitchFamily="2" charset="2"/>
              </a:rPr>
              <a:t>The strength of DAMSA experiment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itchFamily="2" charset="2"/>
              </a:rPr>
              <a:t>Table-top size at an extremely short baseline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ym typeface="Wingdings" pitchFamily="2" charset="2"/>
              </a:rPr>
              <a:t>What other physic topics can we do with the DAMSA experiment at different CMS energies?</a:t>
            </a:r>
          </a:p>
          <a:p>
            <a:pPr lvl="1">
              <a:lnSpc>
                <a:spcPct val="90000"/>
              </a:lnSpc>
            </a:pPr>
            <a:r>
              <a:rPr lang="en-US" sz="3200" dirty="0">
                <a:sym typeface="Wingdings" pitchFamily="2" charset="2"/>
              </a:rPr>
              <a:t>Are there sure-shot SM measurements for DAMSA?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ym typeface="Wingdings" pitchFamily="2" charset="2"/>
              </a:rPr>
              <a:t>What modifications to DAMSA experimental configuration that could dramatically expand the physics reach at different beam energies?</a:t>
            </a:r>
          </a:p>
          <a:p>
            <a:pPr>
              <a:lnSpc>
                <a:spcPct val="90000"/>
              </a:lnSpc>
            </a:pPr>
            <a:r>
              <a:rPr lang="en-US" sz="3600" dirty="0">
                <a:sym typeface="Wingdings" pitchFamily="2" charset="2"/>
              </a:rPr>
              <a:t>What are the tools necessary to assess DAMSA physics reach in a timely manner?</a:t>
            </a:r>
          </a:p>
        </p:txBody>
      </p:sp>
    </p:spTree>
    <p:extLst>
      <p:ext uri="{BB962C8B-B14F-4D97-AF65-F5344CB8AC3E}">
        <p14:creationId xmlns:p14="http://schemas.microsoft.com/office/powerpoint/2010/main" val="36995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6200"/>
            <a:ext cx="8763000" cy="609600"/>
          </a:xfrm>
        </p:spPr>
        <p:txBody>
          <a:bodyPr/>
          <a:lstStyle/>
          <a:p>
            <a:pPr lvl="0" latinLnBrk="1"/>
            <a:r>
              <a:rPr lang="en-US" sz="4000" b="1" dirty="0"/>
              <a:t> Unique Opportunity on Dark Sector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839" y="838200"/>
            <a:ext cx="8746761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Many DM search experiments in beams BUT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None of them at a super-short baseline (&lt;1m)!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Yes, it presents a significant challenge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Very high radiation, including neutrons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This makes DAMSA unique!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DAMSA is a table-top size experiment with good physics cases and provides an excellent opportunity to enhance international collaboration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Takes advantage of the ceiling effect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313EC7-AB78-C949-A0FA-25574267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EDAC7-5A3D-7403-CE65-86420008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A741864-6889-226F-9A34-1785C6C5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14" y="2286000"/>
            <a:ext cx="5134186" cy="3962400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52EF81B-C2D2-F049-A062-37871DEB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609600"/>
            <a:ext cx="4114800" cy="1518356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9387-AE02-FF40-8DC3-FBC6431E85BA}" type="slidenum">
              <a:rPr lang="en-US"/>
              <a:pPr/>
              <a:t>5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Physics Strategy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12747"/>
            <a:ext cx="4419600" cy="16732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Photons are the sources for dark sector particle production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Benchmark: Axion-like particles (ALP) in </a:t>
            </a:r>
            <a:r>
              <a:rPr lang="en-US" sz="2000" b="1" u="sng" dirty="0">
                <a:solidFill>
                  <a:srgbClr val="FF0000"/>
                </a:solidFill>
              </a:rPr>
              <a:t>two-photon</a:t>
            </a:r>
            <a:r>
              <a:rPr lang="en-US" sz="2000" dirty="0"/>
              <a:t> final state via the </a:t>
            </a:r>
            <a:r>
              <a:rPr lang="en-US" sz="2000" dirty="0" err="1"/>
              <a:t>Primakoff</a:t>
            </a:r>
            <a:r>
              <a:rPr lang="en-US" sz="2000" dirty="0"/>
              <a:t> process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61436F3-FD4B-9F4F-9D1E-1188A2B9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09" y="2286000"/>
            <a:ext cx="420599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Produce</a:t>
            </a:r>
            <a:r>
              <a:rPr lang="en-US" sz="2600" kern="0" dirty="0">
                <a:solidFill>
                  <a:srgbClr val="FF40FF"/>
                </a:solidFill>
              </a:rPr>
              <a:t> as many photons as possible from the beam</a:t>
            </a:r>
          </a:p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Capture</a:t>
            </a:r>
            <a:r>
              <a:rPr lang="en-US" sz="2600" kern="0" dirty="0">
                <a:solidFill>
                  <a:srgbClr val="FF40FF"/>
                </a:solidFill>
              </a:rPr>
              <a:t> as many ALPs in as wide a mass range as possible</a:t>
            </a:r>
          </a:p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Mitigate </a:t>
            </a:r>
            <a:r>
              <a:rPr lang="en-US" sz="2600" kern="0" dirty="0">
                <a:solidFill>
                  <a:srgbClr val="FF40FF"/>
                </a:solidFill>
              </a:rPr>
              <a:t>the backgrounds from neutral particles, using </a:t>
            </a:r>
            <a:r>
              <a:rPr lang="en-US" sz="2600" b="1" u="sng" kern="0" dirty="0">
                <a:solidFill>
                  <a:srgbClr val="0432FF"/>
                </a:solidFill>
              </a:rPr>
              <a:t>two EM particle final states</a:t>
            </a:r>
          </a:p>
          <a:p>
            <a:pPr>
              <a:lnSpc>
                <a:spcPct val="90000"/>
              </a:lnSpc>
            </a:pPr>
            <a:r>
              <a:rPr lang="en-US" sz="2600" b="1" kern="0" dirty="0">
                <a:solidFill>
                  <a:srgbClr val="FF0000"/>
                </a:solidFill>
              </a:rPr>
              <a:t>Place</a:t>
            </a:r>
            <a:r>
              <a:rPr lang="en-US" sz="2600" kern="0" dirty="0">
                <a:solidFill>
                  <a:srgbClr val="FF40FF"/>
                </a:solidFill>
              </a:rPr>
              <a:t> the detector very close to the beam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E7CD3227-A417-CC27-4952-4E47D45DA0B7}"/>
              </a:ext>
            </a:extLst>
          </p:cNvPr>
          <p:cNvSpPr/>
          <p:nvPr/>
        </p:nvSpPr>
        <p:spPr bwMode="auto">
          <a:xfrm rot="18808504">
            <a:off x="7500219" y="3229088"/>
            <a:ext cx="1523619" cy="1406188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Focus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here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AED16-CB89-E5C2-CD98-B7B1098F212D}"/>
              </a:ext>
            </a:extLst>
          </p:cNvPr>
          <p:cNvSpPr txBox="1"/>
          <p:nvPr/>
        </p:nvSpPr>
        <p:spPr>
          <a:xfrm>
            <a:off x="6096000" y="2161401"/>
            <a:ext cx="3124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0" dirty="0" err="1">
                <a:sym typeface="Wingdings" pitchFamily="2" charset="2"/>
              </a:rPr>
              <a:t>Brdar</a:t>
            </a:r>
            <a:r>
              <a:rPr lang="en-US" sz="1200" kern="0" dirty="0">
                <a:sym typeface="Wingdings" pitchFamily="2" charset="2"/>
              </a:rPr>
              <a:t>, JY, </a:t>
            </a:r>
            <a:r>
              <a:rPr lang="en-US" sz="1200" i="1" kern="0" dirty="0">
                <a:sym typeface="Wingdings" pitchFamily="2" charset="2"/>
              </a:rPr>
              <a:t>et al</a:t>
            </a:r>
            <a:r>
              <a:rPr lang="en-US" sz="1200" kern="0" dirty="0">
                <a:sym typeface="Wingdings" pitchFamily="2" charset="2"/>
              </a:rPr>
              <a:t>., </a:t>
            </a:r>
            <a:r>
              <a:rPr lang="en-US" sz="1200" kern="0" dirty="0">
                <a:sym typeface="Wingdings" pitchFamily="2" charset="2"/>
                <a:hlinkClick r:id="rId5"/>
              </a:rPr>
              <a:t>PRL126, 201801</a:t>
            </a:r>
            <a:r>
              <a:rPr lang="en-US" sz="1200" kern="0" dirty="0">
                <a:sym typeface="Wingdings" pitchFamily="2" charset="2"/>
              </a:rPr>
              <a:t> (2021)</a:t>
            </a:r>
            <a:endParaRPr lang="en-US" sz="1050" kern="0" dirty="0">
              <a:sym typeface="Wingdings" pitchFamily="2" charset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4B1D-E78D-8A93-8728-BEA48805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FE42E9-2C3F-F9CD-6695-50BE066F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F6E72-022F-21BA-FED1-7449CC94F9AB}"/>
              </a:ext>
            </a:extLst>
          </p:cNvPr>
          <p:cNvSpPr/>
          <p:nvPr/>
        </p:nvSpPr>
        <p:spPr bwMode="auto">
          <a:xfrm>
            <a:off x="7543800" y="3124200"/>
            <a:ext cx="1447800" cy="1143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A9770-B8BD-F889-F3A6-3A3CFB98D9E6}"/>
              </a:ext>
            </a:extLst>
          </p:cNvPr>
          <p:cNvSpPr txBox="1"/>
          <p:nvPr/>
        </p:nvSpPr>
        <p:spPr>
          <a:xfrm>
            <a:off x="4724400" y="2362200"/>
            <a:ext cx="2667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What is the most peculiar feature of the DUNE sensitivity reach?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AC4A8-109A-DB95-DCDF-C7D367C4032B}"/>
              </a:ext>
            </a:extLst>
          </p:cNvPr>
          <p:cNvSpPr txBox="1"/>
          <p:nvPr/>
        </p:nvSpPr>
        <p:spPr>
          <a:xfrm rot="3356928">
            <a:off x="7009623" y="3150479"/>
            <a:ext cx="2531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This edge limited (ceiling) by the distance from the source to the detector</a:t>
            </a:r>
          </a:p>
        </p:txBody>
      </p:sp>
      <p:pic>
        <p:nvPicPr>
          <p:cNvPr id="8" name="Picture 7" descr="A person sitting on a blue couch&#10;&#10;Description automatically generated">
            <a:extLst>
              <a:ext uri="{FF2B5EF4-FFF2-40B4-BE49-F238E27FC236}">
                <a16:creationId xmlns:a16="http://schemas.microsoft.com/office/drawing/2014/main" id="{6F3AC6DA-CDFF-BD4E-087F-F3A6DDF9E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4813" y="414663"/>
            <a:ext cx="6851495" cy="60221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86D2C9-5DAD-9D68-D755-227A827CE6C5}"/>
              </a:ext>
            </a:extLst>
          </p:cNvPr>
          <p:cNvSpPr/>
          <p:nvPr/>
        </p:nvSpPr>
        <p:spPr bwMode="auto">
          <a:xfrm>
            <a:off x="5113695" y="1752600"/>
            <a:ext cx="906105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4" grpId="0" animBg="1"/>
      <p:bldP spid="11" grpId="0"/>
      <p:bldP spid="12" grpId="0" animBg="1"/>
      <p:bldP spid="12" grpId="1" animBg="1"/>
      <p:bldP spid="13" grpId="0"/>
      <p:bldP spid="13" grpId="1"/>
      <p:bldP spid="14" grpId="0"/>
      <p:bldP spid="14" grpId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644"/>
            <a:ext cx="8077200" cy="609600"/>
          </a:xfrm>
        </p:spPr>
        <p:txBody>
          <a:bodyPr/>
          <a:lstStyle/>
          <a:p>
            <a:pPr lvl="0" latinLnBrk="1"/>
            <a:r>
              <a:rPr lang="en-US" b="1" dirty="0"/>
              <a:t>DAMSA Exp. Concept 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568190"/>
            <a:ext cx="8762999" cy="55400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Inject and absorb as many protons and produce as large number of </a:t>
            </a:r>
            <a:r>
              <a:rPr lang="en-US" sz="2800" dirty="0">
                <a:latin typeface="Symbol" pitchFamily="2" charset="2"/>
              </a:rPr>
              <a:t>g </a:t>
            </a:r>
            <a:r>
              <a:rPr lang="en-US" sz="2800" dirty="0"/>
              <a:t>in the </a:t>
            </a:r>
            <a:r>
              <a:rPr lang="en-US" sz="2800" b="1" u="sng" dirty="0">
                <a:solidFill>
                  <a:srgbClr val="FF0000"/>
                </a:solidFill>
              </a:rPr>
              <a:t>dump</a:t>
            </a:r>
            <a:r>
              <a:rPr lang="en-US" sz="2800" dirty="0"/>
              <a:t>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Allow higher coupling ALP’s to </a:t>
            </a:r>
            <a:r>
              <a:rPr lang="en-US" sz="2800" b="1" u="sng" dirty="0">
                <a:solidFill>
                  <a:srgbClr val="FF0000"/>
                </a:solidFill>
              </a:rPr>
              <a:t>decay in the vacuum </a:t>
            </a:r>
            <a:r>
              <a:rPr lang="en-US" sz="2800" dirty="0"/>
              <a:t>w/ as small number of neutrons escaping the dump as possible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Place the </a:t>
            </a:r>
            <a:r>
              <a:rPr lang="en-US" sz="2800" b="1" u="sng" dirty="0">
                <a:solidFill>
                  <a:srgbClr val="FF0000"/>
                </a:solidFill>
              </a:rPr>
              <a:t>detector as close to the dump as possible</a:t>
            </a:r>
            <a:r>
              <a:rPr lang="en-US" sz="2800" b="1" u="sng" dirty="0"/>
              <a:t> </a:t>
            </a:r>
            <a:r>
              <a:rPr lang="en-US" sz="2800" dirty="0"/>
              <a:t>on axis to expand the mass reach to higher mass region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3B3307-DBCC-5C46-ACD1-B2DA5E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" y="6182755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D4D17E-E873-D04D-91CA-32CC20801577}"/>
              </a:ext>
            </a:extLst>
          </p:cNvPr>
          <p:cNvGrpSpPr/>
          <p:nvPr/>
        </p:nvGrpSpPr>
        <p:grpSpPr>
          <a:xfrm>
            <a:off x="852474" y="2895597"/>
            <a:ext cx="7224726" cy="3382201"/>
            <a:chOff x="383852" y="2021013"/>
            <a:chExt cx="8561329" cy="4342418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9DA62673-4527-5440-AB46-D121FD216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725407" y="3018370"/>
              <a:ext cx="1884119" cy="2237412"/>
            </a:xfrm>
            <a:prstGeom prst="can">
              <a:avLst>
                <a:gd name="adj" fmla="val 14528"/>
              </a:avLst>
            </a:prstGeom>
            <a:solidFill>
              <a:srgbClr val="729FCF">
                <a:alpha val="50000"/>
              </a:srgbClr>
            </a:solidFill>
            <a:ln w="9525" cap="flat">
              <a:solidFill>
                <a:srgbClr val="3465A4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">
              <a:extLst>
                <a:ext uri="{FF2B5EF4-FFF2-40B4-BE49-F238E27FC236}">
                  <a16:creationId xmlns:a16="http://schemas.microsoft.com/office/drawing/2014/main" id="{93FE25D9-CC9D-5E42-A11E-781771D7E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852" y="4151131"/>
              <a:ext cx="976357" cy="1769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AutoShape 4">
              <a:extLst>
                <a:ext uri="{FF2B5EF4-FFF2-40B4-BE49-F238E27FC236}">
                  <a16:creationId xmlns:a16="http://schemas.microsoft.com/office/drawing/2014/main" id="{08B2C483-4144-3945-BC0B-8CEEC2F964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875891" y="3880414"/>
              <a:ext cx="1881809" cy="504667"/>
            </a:xfrm>
            <a:prstGeom prst="can">
              <a:avLst>
                <a:gd name="adj" fmla="val 24157"/>
              </a:avLst>
            </a:prstGeom>
            <a:solidFill>
              <a:srgbClr val="FF972F">
                <a:alpha val="50000"/>
              </a:srgbClr>
            </a:solidFill>
            <a:ln w="9525" cap="flat">
              <a:solidFill>
                <a:srgbClr val="FFBF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FB258829-7F09-5241-8FEB-872F4433C4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65555" y="2931902"/>
              <a:ext cx="3625637" cy="2587835"/>
            </a:xfrm>
            <a:prstGeom prst="can">
              <a:avLst>
                <a:gd name="adj" fmla="val 10819"/>
              </a:avLst>
            </a:prstGeom>
            <a:solidFill>
              <a:srgbClr val="E8F2A1">
                <a:alpha val="50000"/>
              </a:srgbClr>
            </a:solidFill>
            <a:ln w="9525" cap="flat">
              <a:solidFill>
                <a:srgbClr val="AFD095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ED775245-F1E9-2848-95B8-EB6224785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92291" y="2021013"/>
              <a:ext cx="6681999" cy="213188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B2E75E35-96A8-F84C-A7AC-1DB7EA45C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0" y="4151131"/>
              <a:ext cx="6643308" cy="221230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AutoShape 8">
              <a:extLst>
                <a:ext uri="{FF2B5EF4-FFF2-40B4-BE49-F238E27FC236}">
                  <a16:creationId xmlns:a16="http://schemas.microsoft.com/office/drawing/2014/main" id="{49844D8E-88CF-0C4D-82A0-0B3133F09B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201509" y="3356806"/>
              <a:ext cx="3625637" cy="1736725"/>
            </a:xfrm>
            <a:prstGeom prst="can">
              <a:avLst>
                <a:gd name="adj" fmla="val 27343"/>
              </a:avLst>
            </a:prstGeom>
            <a:solidFill>
              <a:srgbClr val="FFD7D7">
                <a:alpha val="50000"/>
              </a:srgbClr>
            </a:solidFill>
            <a:ln w="9525" cap="flat">
              <a:solidFill>
                <a:srgbClr val="FF0000">
                  <a:alpha val="5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>
              <a:extLst>
                <a:ext uri="{FF2B5EF4-FFF2-40B4-BE49-F238E27FC236}">
                  <a16:creationId xmlns:a16="http://schemas.microsoft.com/office/drawing/2014/main" id="{433117ED-9728-5442-8153-342CDC86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2291" y="4171223"/>
              <a:ext cx="6952890" cy="907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037BFEDC-FA0E-064B-A1AE-9957A4E16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121" y="3684185"/>
              <a:ext cx="976357" cy="276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6002" rIns="0" bIns="0"/>
            <a:lstStyle>
              <a:lvl1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1pPr>
              <a:lvl2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2pPr>
              <a:lvl3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3pPr>
              <a:lvl4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4pPr>
              <a:lvl5pPr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</a:tabLst>
                <a:defRPr>
                  <a:solidFill>
                    <a:srgbClr val="000000"/>
                  </a:solidFill>
                  <a:latin typeface="Book Antiqua" panose="02040602050305030304" pitchFamily="18" charset="0"/>
                  <a:ea typeface="굴림" panose="020B0600000101010101" pitchFamily="34" charset="-127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altLang="en-US" sz="1800" b="1" dirty="0">
                  <a:solidFill>
                    <a:srgbClr val="FF0000"/>
                  </a:solidFill>
                  <a:latin typeface="+mn-lt"/>
                </a:rPr>
                <a:t>Proton</a:t>
              </a:r>
            </a:p>
          </p:txBody>
        </p:sp>
      </p:grpSp>
      <p:sp>
        <p:nvSpPr>
          <p:cNvPr id="30" name="Text Box 10">
            <a:extLst>
              <a:ext uri="{FF2B5EF4-FFF2-40B4-BE49-F238E27FC236}">
                <a16:creationId xmlns:a16="http://schemas.microsoft.com/office/drawing/2014/main" id="{5F0EA1BA-876E-3641-90F5-C50B8A7EDA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351125" y="4125875"/>
            <a:ext cx="685122" cy="81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W Dump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L=1m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R=0.5m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CA31066-6F21-CE4D-86AD-427E80F85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505201"/>
            <a:ext cx="2144678" cy="5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Vacuum Decay Volume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L=1m, R=1.1m 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E1888D-B7CA-DC4A-A690-E592FE36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36783"/>
            <a:ext cx="904730" cy="5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Detector</a:t>
            </a:r>
          </a:p>
          <a:p>
            <a:pPr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R=1.1m</a:t>
            </a:r>
            <a:endParaRPr lang="en-US" altLang="en-US" sz="1800" b="1" dirty="0">
              <a:solidFill>
                <a:srgbClr val="00B050"/>
              </a:solidFill>
              <a:highlight>
                <a:srgbClr val="FF40FF"/>
              </a:highlight>
              <a:latin typeface="+mn-lt"/>
            </a:endParaRP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220837AF-7170-1F4E-9A32-2AD1B202F55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94109" y="4381444"/>
            <a:ext cx="1543692" cy="27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600" b="1" dirty="0">
                <a:solidFill>
                  <a:schemeClr val="accent2"/>
                </a:solidFill>
                <a:latin typeface="+mn-lt"/>
              </a:rPr>
              <a:t>Absorber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4FCFB3D-30A8-BF51-8CB8-E2CF3A8895AC}"/>
              </a:ext>
            </a:extLst>
          </p:cNvPr>
          <p:cNvCxnSpPr>
            <a:cxnSpLocks/>
          </p:cNvCxnSpPr>
          <p:nvPr/>
        </p:nvCxnSpPr>
        <p:spPr bwMode="auto">
          <a:xfrm>
            <a:off x="3886200" y="4495800"/>
            <a:ext cx="2895600" cy="0"/>
          </a:xfrm>
          <a:prstGeom prst="straightConnector1">
            <a:avLst/>
          </a:prstGeom>
          <a:noFill/>
          <a:ln w="38100" cap="flat" cmpd="sng" algn="ctr">
            <a:solidFill>
              <a:srgbClr val="FF0066"/>
            </a:solidFill>
            <a:prstDash val="solid"/>
            <a:round/>
            <a:headEnd type="stealth"/>
            <a:tailEnd type="none"/>
          </a:ln>
          <a:effectLst/>
        </p:spPr>
      </p:cxnSp>
      <p:sp>
        <p:nvSpPr>
          <p:cNvPr id="3" name="Text Box 10">
            <a:extLst>
              <a:ext uri="{FF2B5EF4-FFF2-40B4-BE49-F238E27FC236}">
                <a16:creationId xmlns:a16="http://schemas.microsoft.com/office/drawing/2014/main" id="{E5AB1612-577B-AAC0-2425-D3FBA064E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686" y="4638069"/>
            <a:ext cx="2770514" cy="64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6002" rIns="0" bIns="0"/>
          <a:lstStyle>
            <a:lvl1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1pPr>
            <a:lvl2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2pPr>
            <a:lvl3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3pPr>
            <a:lvl4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4pPr>
            <a:lvl5pPr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rgbClr val="000000"/>
                </a:solidFill>
                <a:latin typeface="Book Antiqua" panose="02040602050305030304" pitchFamily="18" charset="0"/>
                <a:ea typeface="굴림" panose="020B0600000101010101" pitchFamily="34" charset="-127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Effective Detection Range </a:t>
            </a:r>
          </a:p>
          <a:p>
            <a:pPr algn="ctr">
              <a:lnSpc>
                <a:spcPct val="93000"/>
              </a:lnSpc>
            </a:pPr>
            <a:r>
              <a:rPr lang="en-US" altLang="en-US" sz="1800" b="1" dirty="0">
                <a:solidFill>
                  <a:srgbClr val="FF0000"/>
                </a:solidFill>
                <a:latin typeface="+mn-lt"/>
              </a:rPr>
              <a:t>(~1m from the source)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E813-469A-EF32-098D-A62A3C0F1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921769-E680-E449-9B28-3A8E1D12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30" grpId="0"/>
      <p:bldP spid="31" grpId="0"/>
      <p:bldP spid="32" grpId="0"/>
      <p:bldP spid="3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7/2/25</a:t>
            </a: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7259" y="152400"/>
            <a:ext cx="8534400" cy="609600"/>
          </a:xfrm>
        </p:spPr>
        <p:txBody>
          <a:bodyPr/>
          <a:lstStyle/>
          <a:p>
            <a:pPr lvl="0" latinLnBrk="1"/>
            <a:r>
              <a:rPr lang="en-US" sz="6600" b="1" dirty="0"/>
              <a:t>The three key elements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534" y="1219200"/>
            <a:ext cx="8705850" cy="50292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800" dirty="0"/>
              <a:t>The beam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dump</a:t>
            </a:r>
          </a:p>
          <a:p>
            <a:pPr algn="ctr">
              <a:lnSpc>
                <a:spcPct val="90000"/>
              </a:lnSpc>
            </a:pPr>
            <a:endParaRPr lang="en-US" sz="4800" dirty="0"/>
          </a:p>
          <a:p>
            <a:pPr algn="ctr">
              <a:lnSpc>
                <a:spcPct val="90000"/>
              </a:lnSpc>
            </a:pPr>
            <a:r>
              <a:rPr lang="en-US" sz="4800" dirty="0"/>
              <a:t>The detector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1250CC-D6C9-C52F-4B53-9E9A325C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B4B2E-00C9-EB3F-69F5-4D7F1696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4EAA23-4DFF-B583-F8AF-0D503C41E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021" y="1219200"/>
            <a:ext cx="87058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4800" kern="0" dirty="0"/>
              <a:t>The bad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ugly</a:t>
            </a:r>
          </a:p>
          <a:p>
            <a:pPr algn="ctr">
              <a:lnSpc>
                <a:spcPct val="90000"/>
              </a:lnSpc>
            </a:pPr>
            <a:endParaRPr lang="en-US" sz="4800" kern="0" dirty="0"/>
          </a:p>
          <a:p>
            <a:pPr algn="ctr">
              <a:lnSpc>
                <a:spcPct val="90000"/>
              </a:lnSpc>
            </a:pPr>
            <a:r>
              <a:rPr lang="en-US" sz="4800" kern="0" dirty="0"/>
              <a:t>The good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06D52-9DD8-42E2-FC19-7D0437765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22" y="4511122"/>
            <a:ext cx="1679022" cy="167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1E767-A2F6-237C-83DE-646343435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22" y="2725461"/>
            <a:ext cx="1679022" cy="1679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44967-34D9-F2F8-E5DA-F80D3A0B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22" y="939800"/>
            <a:ext cx="1679022" cy="1679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834327-5FF7-E85E-F508-1A55DD5CA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42" y="1464433"/>
            <a:ext cx="2775857" cy="388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F16EE-4FD9-38A5-C779-183DA5C4B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68" y="1464433"/>
            <a:ext cx="2690132" cy="38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  <p:bldP spid="4" grpId="0" uiExpand="1" build="p"/>
      <p:bldP spid="4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9E774-34A7-474C-AF62-5CC7DD5252D5}" type="slidenum">
              <a:rPr lang="en-US" b="0">
                <a:latin typeface="Arial Narrow" panose="020B0604020202020204" pitchFamily="34" charset="0"/>
                <a:cs typeface="Arial Narrow" panose="020B0604020202020204" pitchFamily="34" charset="0"/>
              </a:rPr>
              <a:pPr/>
              <a:t>8</a:t>
            </a:fld>
            <a:endParaRPr lang="en-US" b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838200"/>
          </a:xfrm>
        </p:spPr>
        <p:txBody>
          <a:bodyPr/>
          <a:lstStyle/>
          <a:p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Detector Design Concept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7/2/25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DAMSA-Net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6EF69-6724-B050-EDE2-37B0560DA787}"/>
              </a:ext>
            </a:extLst>
          </p:cNvPr>
          <p:cNvGrpSpPr/>
          <p:nvPr/>
        </p:nvGrpSpPr>
        <p:grpSpPr>
          <a:xfrm>
            <a:off x="1295400" y="1883218"/>
            <a:ext cx="1905000" cy="3331665"/>
            <a:chOff x="1528125" y="1943100"/>
            <a:chExt cx="1425074" cy="23622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1335E9-3F2D-438D-081A-2743054B59A0}"/>
                </a:ext>
              </a:extLst>
            </p:cNvPr>
            <p:cNvSpPr/>
            <p:nvPr/>
          </p:nvSpPr>
          <p:spPr bwMode="auto">
            <a:xfrm>
              <a:off x="1528125" y="1943100"/>
              <a:ext cx="1425074" cy="2362200"/>
            </a:xfrm>
            <a:prstGeom prst="rect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EF029D-41C6-D6B4-1DFD-6354B18E0EA5}"/>
                </a:ext>
              </a:extLst>
            </p:cNvPr>
            <p:cNvSpPr txBox="1"/>
            <p:nvPr/>
          </p:nvSpPr>
          <p:spPr>
            <a:xfrm>
              <a:off x="1699136" y="2597370"/>
              <a:ext cx="1067983" cy="98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Vacuum Decay Chamber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3C0C4E-1B6F-C8A4-BB45-FC5C9C95FDC0}"/>
              </a:ext>
            </a:extLst>
          </p:cNvPr>
          <p:cNvGrpSpPr/>
          <p:nvPr/>
        </p:nvGrpSpPr>
        <p:grpSpPr>
          <a:xfrm>
            <a:off x="4217756" y="939966"/>
            <a:ext cx="3707047" cy="5079834"/>
            <a:chOff x="4751153" y="1676400"/>
            <a:chExt cx="3707047" cy="34433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C350A4-ADF6-9432-E0C4-B9DA18E908F9}"/>
                </a:ext>
              </a:extLst>
            </p:cNvPr>
            <p:cNvSpPr/>
            <p:nvPr/>
          </p:nvSpPr>
          <p:spPr bwMode="auto">
            <a:xfrm>
              <a:off x="4810506" y="1696222"/>
              <a:ext cx="821089" cy="342353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618AE55-F8EE-8993-ACD3-5DA0481E4F29}"/>
                </a:ext>
              </a:extLst>
            </p:cNvPr>
            <p:cNvSpPr/>
            <p:nvPr/>
          </p:nvSpPr>
          <p:spPr bwMode="auto">
            <a:xfrm>
              <a:off x="5641501" y="1681866"/>
              <a:ext cx="1940240" cy="342353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FCEF1A1-A6C4-EE4E-6162-B17DFBE5546A}"/>
                </a:ext>
              </a:extLst>
            </p:cNvPr>
            <p:cNvSpPr/>
            <p:nvPr/>
          </p:nvSpPr>
          <p:spPr bwMode="auto">
            <a:xfrm>
              <a:off x="7596180" y="1676400"/>
              <a:ext cx="862020" cy="342353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0FEFAE-44FF-9FA2-669A-EC512AA92702}"/>
                </a:ext>
              </a:extLst>
            </p:cNvPr>
            <p:cNvSpPr txBox="1"/>
            <p:nvPr/>
          </p:nvSpPr>
          <p:spPr>
            <a:xfrm rot="16200000">
              <a:off x="3599225" y="2933381"/>
              <a:ext cx="3134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HD HG-ECAL - </a:t>
              </a:r>
              <a:r>
                <a:rPr lang="en-US" dirty="0">
                  <a:latin typeface="Symbol" pitchFamily="2" charset="2"/>
                  <a:cs typeface="Arial Narrow" panose="020B0604020202020204" pitchFamily="34" charset="0"/>
                </a:rPr>
                <a:t>g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converter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(4 low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layers ~3X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07DC0F-4F93-015D-3124-3728C5D34F42}"/>
                </a:ext>
              </a:extLst>
            </p:cNvPr>
            <p:cNvSpPr txBox="1"/>
            <p:nvPr/>
          </p:nvSpPr>
          <p:spPr>
            <a:xfrm rot="16200000">
              <a:off x="5412331" y="2867491"/>
              <a:ext cx="21597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2DST  W-</a:t>
              </a:r>
              <a:r>
                <a:rPr lang="en-US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Scint</a:t>
              </a:r>
              <a:endParaRPr lang="en-US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(~13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1346A6-9561-E35D-D07D-8F65C8816D16}"/>
                </a:ext>
              </a:extLst>
            </p:cNvPr>
            <p:cNvSpPr txBox="1"/>
            <p:nvPr/>
          </p:nvSpPr>
          <p:spPr>
            <a:xfrm rot="16200000">
              <a:off x="7040076" y="2889976"/>
              <a:ext cx="1979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Tail catcher </a:t>
              </a:r>
            </a:p>
            <a:p>
              <a:pPr algn="ctr"/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ECAL (~5 X</a:t>
              </a:r>
              <a:r>
                <a:rPr lang="en-US" baseline="-25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US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7CDE490-B2D0-1497-F578-887687D7B29D}"/>
              </a:ext>
            </a:extLst>
          </p:cNvPr>
          <p:cNvGrpSpPr/>
          <p:nvPr/>
        </p:nvGrpSpPr>
        <p:grpSpPr>
          <a:xfrm>
            <a:off x="2504434" y="1549564"/>
            <a:ext cx="1848613" cy="4464340"/>
            <a:chOff x="2504434" y="1549564"/>
            <a:chExt cx="1848613" cy="446434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CE2ED0-F61A-0BF2-31E5-8F646AD7CB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1549564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DB983A-BDE8-AEE3-3BFC-D6F3F867D9B0}"/>
                </a:ext>
              </a:extLst>
            </p:cNvPr>
            <p:cNvSpPr txBox="1"/>
            <p:nvPr/>
          </p:nvSpPr>
          <p:spPr>
            <a:xfrm>
              <a:off x="2504434" y="5552239"/>
              <a:ext cx="1848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Magnet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DE7E5B-E80C-93C4-3069-9496411BEF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5566" y="5493640"/>
              <a:ext cx="1381637" cy="0"/>
            </a:xfrm>
            <a:prstGeom prst="lin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782BC-32A6-DAC6-8887-FD7077247C58}"/>
              </a:ext>
            </a:extLst>
          </p:cNvPr>
          <p:cNvGrpSpPr/>
          <p:nvPr/>
        </p:nvGrpSpPr>
        <p:grpSpPr>
          <a:xfrm>
            <a:off x="3352803" y="1615552"/>
            <a:ext cx="838200" cy="3815401"/>
            <a:chOff x="3352803" y="1615552"/>
            <a:chExt cx="838200" cy="381540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30BA25-1D31-5DF5-F90B-B91E90B8DB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280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E6C7821-38E2-7244-A738-B198D940E5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8808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06C9D5-E4DE-838D-3A63-A6027EA215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5723" y="1671375"/>
              <a:ext cx="0" cy="3703754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E6089F-739C-9A64-1F23-34BF27AE567D}"/>
                </a:ext>
              </a:extLst>
            </p:cNvPr>
            <p:cNvSpPr txBox="1"/>
            <p:nvPr/>
          </p:nvSpPr>
          <p:spPr>
            <a:xfrm rot="16200000">
              <a:off x="2685030" y="3292420"/>
              <a:ext cx="1999265" cy="461665"/>
            </a:xfrm>
            <a:prstGeom prst="rect">
              <a:avLst/>
            </a:prstGeom>
            <a:solidFill>
              <a:srgbClr val="FFFFCC">
                <a:alpha val="65637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 layers of Si </a:t>
              </a:r>
              <a:r>
                <a:rPr lang="en-US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trk</a:t>
              </a:r>
              <a:endPara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EA8EA3-59C0-79BF-41A7-93926954B3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2336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A2C85BC-EBC4-C8D2-393F-7C060AFF42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1003" y="1615552"/>
              <a:ext cx="0" cy="3815401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B96B13-7C85-CD73-40C8-A290BA1E8D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20443" y="1831612"/>
              <a:ext cx="0" cy="3383280"/>
            </a:xfrm>
            <a:prstGeom prst="line">
              <a:avLst/>
            </a:prstGeom>
            <a:noFill/>
            <a:ln w="38100" cap="flat" cmpd="sng" algn="ctr">
              <a:solidFill>
                <a:srgbClr val="FF4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036FD7-FD18-683C-BF01-47A6C840DCC5}"/>
              </a:ext>
            </a:extLst>
          </p:cNvPr>
          <p:cNvGrpSpPr/>
          <p:nvPr/>
        </p:nvGrpSpPr>
        <p:grpSpPr>
          <a:xfrm>
            <a:off x="638175" y="1169734"/>
            <a:ext cx="8496300" cy="4747131"/>
            <a:chOff x="685800" y="3287619"/>
            <a:chExt cx="8496300" cy="3107589"/>
          </a:xfrm>
        </p:grpSpPr>
        <p:pic>
          <p:nvPicPr>
            <p:cNvPr id="8" name="그림 5">
              <a:extLst>
                <a:ext uri="{FF2B5EF4-FFF2-40B4-BE49-F238E27FC236}">
                  <a16:creationId xmlns:a16="http://schemas.microsoft.com/office/drawing/2014/main" id="{F3CFCEF9-6333-BF9C-7309-3F7ADC02C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3310196"/>
              <a:ext cx="7772400" cy="28620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C0FD-C80F-3ED9-6328-2146E8B72499}"/>
                </a:ext>
              </a:extLst>
            </p:cNvPr>
            <p:cNvSpPr txBox="1"/>
            <p:nvPr/>
          </p:nvSpPr>
          <p:spPr>
            <a:xfrm>
              <a:off x="1925994" y="5821371"/>
              <a:ext cx="188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D=1m, L=1m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937E19-AA42-2FC0-7276-D2DA137F55FA}"/>
                </a:ext>
              </a:extLst>
            </p:cNvPr>
            <p:cNvSpPr txBox="1"/>
            <p:nvPr/>
          </p:nvSpPr>
          <p:spPr>
            <a:xfrm>
              <a:off x="5122080" y="5933543"/>
              <a:ext cx="2188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D=10m, L=10m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E4F15A-0F9C-9E45-7043-D68C03CD6AB5}"/>
                </a:ext>
              </a:extLst>
            </p:cNvPr>
            <p:cNvSpPr txBox="1"/>
            <p:nvPr/>
          </p:nvSpPr>
          <p:spPr>
            <a:xfrm>
              <a:off x="7848600" y="4363883"/>
              <a:ext cx="133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D=10m, L = full containment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E94F68-6E45-EDB2-AAEF-386FDD3E004C}"/>
                </a:ext>
              </a:extLst>
            </p:cNvPr>
            <p:cNvSpPr txBox="1"/>
            <p:nvPr/>
          </p:nvSpPr>
          <p:spPr>
            <a:xfrm>
              <a:off x="1889049" y="3287619"/>
              <a:ext cx="234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 TO SCALE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6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0"/>
            <a:ext cx="8839200" cy="609600"/>
          </a:xfrm>
        </p:spPr>
        <p:txBody>
          <a:bodyPr/>
          <a:lstStyle/>
          <a:p>
            <a:pPr lvl="0" latinLnBrk="1"/>
            <a:r>
              <a:rPr lang="en-US" b="1" dirty="0"/>
              <a:t>Physics Driven DAMSA Detector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90678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Discover dark sector particles beyond 2</a:t>
            </a:r>
            <a:r>
              <a:rPr lang="en-US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dirty="0">
                <a:sym typeface="Wingdings" pitchFamily="2" charset="2"/>
              </a:rPr>
              <a:t> ALP, such as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Dark photon / ALP to 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m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m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HNL, Low mass dark matter, </a:t>
            </a:r>
            <a:r>
              <a:rPr lang="en-US" dirty="0" err="1">
                <a:sym typeface="Wingdings" pitchFamily="2" charset="2"/>
              </a:rPr>
              <a:t>etc</a:t>
            </a:r>
            <a:endParaRPr lang="en-US" dirty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Based on the signal and neutron background mitigation studies, using GEANT4  Detector assumptions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Fine granularity for a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superb shower position and angular resolutions </a:t>
            </a:r>
            <a:r>
              <a:rPr lang="en-US" dirty="0">
                <a:sym typeface="Wingdings" pitchFamily="2" charset="2"/>
              </a:rPr>
              <a:t>for 2 EM particle vertex pointing &amp; DCA precision better than 1cm in the vacuum decay volume</a:t>
            </a:r>
          </a:p>
          <a:p>
            <a:pPr lvl="1">
              <a:lnSpc>
                <a:spcPct val="90000"/>
              </a:lnSpc>
            </a:pP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Fast timing </a:t>
            </a:r>
            <a:r>
              <a:rPr lang="en-US" dirty="0">
                <a:sym typeface="Wingdings" pitchFamily="2" charset="2"/>
              </a:rPr>
              <a:t>capability at sub-ns level (~100ps) for two EM particle arrival time differences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Capability of measuring up to 500 MeV photons with as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fine a mass resolution</a:t>
            </a:r>
            <a:r>
              <a:rPr lang="en-US" dirty="0">
                <a:sym typeface="Wingdings" pitchFamily="2" charset="2"/>
              </a:rPr>
              <a:t> as accomplishable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Capability to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distinguish charged particles </a:t>
            </a:r>
            <a:r>
              <a:rPr lang="en-US" dirty="0">
                <a:sym typeface="Wingdings" pitchFamily="2" charset="2"/>
              </a:rPr>
              <a:t>from neutrals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5688C-1440-3D29-3AD7-CA7B1AE1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BA8C37-6F92-7950-DD3B-B1F20722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DAMSA-Net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EC5FB-35EA-7562-0FF6-0D84791F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1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159410</TotalTime>
  <Words>2494</Words>
  <Application>Microsoft Macintosh PowerPoint</Application>
  <PresentationFormat>On-screen Show (4:3)</PresentationFormat>
  <Paragraphs>365</Paragraphs>
  <Slides>31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Monotype Corsiva</vt:lpstr>
      <vt:lpstr>Open Sans</vt:lpstr>
      <vt:lpstr>Symbol</vt:lpstr>
      <vt:lpstr>Times New Roman</vt:lpstr>
      <vt:lpstr>phys1443-spring02</vt:lpstr>
      <vt:lpstr>think-cell 슬라이드</vt:lpstr>
      <vt:lpstr>PowerPoint Presentation</vt:lpstr>
      <vt:lpstr>Physics Motivation For DSP</vt:lpstr>
      <vt:lpstr>What is DAMSA?</vt:lpstr>
      <vt:lpstr> Unique Opportunity on Dark Sector</vt:lpstr>
      <vt:lpstr>DAMSA Physics Strategy</vt:lpstr>
      <vt:lpstr>DAMSA Exp. Concept </vt:lpstr>
      <vt:lpstr>The three key elements</vt:lpstr>
      <vt:lpstr>Detector Design Concept</vt:lpstr>
      <vt:lpstr>Physics Driven DAMSA Detector</vt:lpstr>
      <vt:lpstr>More Realistic DAMSA &amp; the ceiling</vt:lpstr>
      <vt:lpstr>Impact of Exp. Param. to the Ceiling</vt:lpstr>
      <vt:lpstr>DAMSA Pathfinder Strategy</vt:lpstr>
      <vt:lpstr>DAMSA Detector Concept</vt:lpstr>
      <vt:lpstr>The Little DAMSA Experiment</vt:lpstr>
      <vt:lpstr>DAMSA – The Tracker </vt:lpstr>
      <vt:lpstr>DAMSA – The ECAL</vt:lpstr>
      <vt:lpstr>Progress On ECAL Crystal Bars</vt:lpstr>
      <vt:lpstr>DAMSA – A Phased Approach</vt:lpstr>
      <vt:lpstr>DAMSA Path-Finder Expectation</vt:lpstr>
      <vt:lpstr>Potential Phase 1 Detector</vt:lpstr>
      <vt:lpstr>DAMSA – Phased Approach</vt:lpstr>
      <vt:lpstr>Beam Related Background Mitigation</vt:lpstr>
      <vt:lpstr>DAMSA@CERN BDF (2504.02923)</vt:lpstr>
      <vt:lpstr>DAMSA-Net Sensitivity Potential</vt:lpstr>
      <vt:lpstr>Timelines for Some Beam Facilities</vt:lpstr>
      <vt:lpstr>DAMSA@PAL</vt:lpstr>
      <vt:lpstr>DAMSA Sensitivity at PAL</vt:lpstr>
      <vt:lpstr>DAMSA@PAL</vt:lpstr>
      <vt:lpstr>Where is the DAMSA experiment?</vt:lpstr>
      <vt:lpstr>Conclusions</vt:lpstr>
      <vt:lpstr>CETUP*2025 Parting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3017</cp:revision>
  <cp:lastPrinted>2024-08-07T17:22:55Z</cp:lastPrinted>
  <dcterms:created xsi:type="dcterms:W3CDTF">2012-01-19T04:21:20Z</dcterms:created>
  <dcterms:modified xsi:type="dcterms:W3CDTF">2025-07-02T17:15:24Z</dcterms:modified>
</cp:coreProperties>
</file>