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66" r:id="rId3"/>
    <p:sldId id="294" r:id="rId4"/>
    <p:sldId id="267" r:id="rId5"/>
    <p:sldId id="269" r:id="rId6"/>
    <p:sldId id="268" r:id="rId7"/>
    <p:sldId id="272" r:id="rId8"/>
    <p:sldId id="270" r:id="rId9"/>
    <p:sldId id="281" r:id="rId10"/>
    <p:sldId id="282" r:id="rId11"/>
    <p:sldId id="283" r:id="rId12"/>
    <p:sldId id="284" r:id="rId13"/>
    <p:sldId id="274" r:id="rId14"/>
    <p:sldId id="287" r:id="rId15"/>
    <p:sldId id="275" r:id="rId16"/>
    <p:sldId id="279" r:id="rId17"/>
    <p:sldId id="292" r:id="rId18"/>
    <p:sldId id="295" r:id="rId19"/>
    <p:sldId id="293" r:id="rId20"/>
    <p:sldId id="290" r:id="rId21"/>
    <p:sldId id="296" r:id="rId22"/>
    <p:sldId id="277" r:id="rId23"/>
    <p:sldId id="298" r:id="rId24"/>
    <p:sldId id="297" r:id="rId25"/>
    <p:sldId id="299" r:id="rId26"/>
    <p:sldId id="30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10"/>
    <p:restoredTop sz="94576"/>
  </p:normalViewPr>
  <p:slideViewPr>
    <p:cSldViewPr snapToGrid="0">
      <p:cViewPr varScale="1">
        <p:scale>
          <a:sx n="104" d="100"/>
          <a:sy n="104" d="100"/>
        </p:scale>
        <p:origin x="22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82C8F-F4D3-E846-9E32-6EA76D3FA1AD}" type="datetimeFigureOut">
              <a:rPr lang="en-US" smtClean="0"/>
              <a:t>7/2/25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7CAC1-7227-0B44-A21B-CA6ADA51D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81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7347-5460-454E-B57D-738AE90EFD7C}" type="datetime1">
              <a:rPr lang="en-US" smtClean="0"/>
              <a:t>7/2/25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78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31A3D-76A8-6B46-A76A-1CFBAD231E37}" type="datetime1">
              <a:rPr lang="en-US" smtClean="0"/>
              <a:t>7/2/25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5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C21D-9285-9B49-9F2C-35D6B2D888AF}" type="datetime1">
              <a:rPr lang="en-US" smtClean="0"/>
              <a:t>7/2/25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40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DD4D-5832-824A-A861-B813E2585EA5}" type="datetime1">
              <a:rPr lang="en-US" smtClean="0"/>
              <a:t>7/2/25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5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63A0-7AFE-C949-9211-1EA262802A80}" type="datetime1">
              <a:rPr lang="en-US" smtClean="0"/>
              <a:t>7/2/25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0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27F5-AE1C-E44C-A1A8-312D5FB7D3A0}" type="datetime1">
              <a:rPr lang="en-US" smtClean="0"/>
              <a:t>7/2/25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6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03C8-966C-6341-896F-FBE321995286}" type="datetime1">
              <a:rPr lang="en-US" smtClean="0"/>
              <a:t>7/2/25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93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A84A-F797-1E47-A9ED-66F6B86D478E}" type="datetime1">
              <a:rPr lang="en-US" smtClean="0"/>
              <a:t>7/2/25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2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8E08-2713-FB41-8B98-B3E2EF6C89DF}" type="datetime1">
              <a:rPr lang="en-US" smtClean="0"/>
              <a:t>7/2/25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1E73-8B1E-FB4A-98FE-D76219A1ABF9}" type="datetime1">
              <a:rPr lang="en-US" smtClean="0"/>
              <a:t>7/2/25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2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EF09-55C0-E846-9A87-63597C82EADB}" type="datetime1">
              <a:rPr lang="en-US" smtClean="0"/>
              <a:t>7/2/25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91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7CB1A817-A549-F648-8037-9165DA0506B9}" type="datetime1">
              <a:rPr lang="en-US" smtClean="0"/>
              <a:t>7/2/25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A6F6856A-9B7B-0347-A6D6-15B5CC758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29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7.12738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arxiv.org/abs/1910.01132" TargetMode="External"/><Relationship Id="rId4" Type="http://schemas.openxmlformats.org/officeDocument/2006/relationships/hyperlink" Target="https://arxiv.org/abs/1802.00009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hyperlink" Target="https://arxiv.org/abs/2407.12738" TargetMode="External"/><Relationship Id="rId7" Type="http://schemas.openxmlformats.org/officeDocument/2006/relationships/image" Target="../media/image38.emf"/><Relationship Id="rId2" Type="http://schemas.openxmlformats.org/officeDocument/2006/relationships/hyperlink" Target="https://arxiv.org/abs/2003.05339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7.01000" TargetMode="External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20.png"/><Relationship Id="rId7" Type="http://schemas.openxmlformats.org/officeDocument/2006/relationships/image" Target="../media/image4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hyperlink" Target="https://arxiv.org/abs/2507.0100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hyperlink" Target="https://arxiv.org/abs/2503.09691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mpa.mpa-garching.mpg.de/ccsnarchive/" TargetMode="External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hyperlink" Target="https://arxiv.org/abs/2503.09691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2307.03143" TargetMode="External"/><Relationship Id="rId5" Type="http://schemas.openxmlformats.org/officeDocument/2006/relationships/hyperlink" Target="https://arxiv.org/pdf/2010.14545" TargetMode="External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1910.04901" TargetMode="External"/><Relationship Id="rId13" Type="http://schemas.openxmlformats.org/officeDocument/2006/relationships/hyperlink" Target="https://arxiv.org/abs/2206.10630" TargetMode="External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hyperlink" Target="https://arxiv.org/abs/1903.08296" TargetMode="External"/><Relationship Id="rId2" Type="http://schemas.openxmlformats.org/officeDocument/2006/relationships/hyperlink" Target="https://arxiv.org/abs/2505.22463" TargetMode="Externa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hyperlink" Target="https://arxiv.org/abs/2301.08299" TargetMode="External"/><Relationship Id="rId5" Type="http://schemas.openxmlformats.org/officeDocument/2006/relationships/image" Target="../media/image51.png"/><Relationship Id="rId15" Type="http://schemas.openxmlformats.org/officeDocument/2006/relationships/hyperlink" Target="https://arxiv.org/abs/2310.07145" TargetMode="External"/><Relationship Id="rId10" Type="http://schemas.openxmlformats.org/officeDocument/2006/relationships/hyperlink" Target="https://arxiv.org/pdf/2107.07524" TargetMode="External"/><Relationship Id="rId4" Type="http://schemas.openxmlformats.org/officeDocument/2006/relationships/image" Target="../media/image50.png"/><Relationship Id="rId9" Type="http://schemas.openxmlformats.org/officeDocument/2006/relationships/hyperlink" Target="https://arxiv.org/pdf/2005.03681" TargetMode="External"/><Relationship Id="rId14" Type="http://schemas.openxmlformats.org/officeDocument/2006/relationships/hyperlink" Target="https://arxiv.org/pdf/2307.15565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abs/2505.2246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6.08085" TargetMode="External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211.01729" TargetMode="External"/><Relationship Id="rId3" Type="http://schemas.openxmlformats.org/officeDocument/2006/relationships/image" Target="../media/image60.emf"/><Relationship Id="rId7" Type="http://schemas.openxmlformats.org/officeDocument/2006/relationships/image" Target="../media/image63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hyperlink" Target="https://arxiv.org/abs/2506.08085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7.01000" TargetMode="Externa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hyperlink" Target="https://arxiv.org/pdf/2402.10264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hyperlink" Target="https://arxiv.org/abs/astro-ph/0101481" TargetMode="External"/><Relationship Id="rId7" Type="http://schemas.openxmlformats.org/officeDocument/2006/relationships/image" Target="../media/image22.emf"/><Relationship Id="rId12" Type="http://schemas.openxmlformats.org/officeDocument/2006/relationships/image" Target="../media/image27.emf"/><Relationship Id="rId2" Type="http://schemas.openxmlformats.org/officeDocument/2006/relationships/hyperlink" Target="https://arxiv.org/abs/astro-ph/990639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09.06339" TargetMode="External"/><Relationship Id="rId11" Type="http://schemas.openxmlformats.org/officeDocument/2006/relationships/image" Target="../media/image26.emf"/><Relationship Id="rId5" Type="http://schemas.openxmlformats.org/officeDocument/2006/relationships/hyperlink" Target="https://arxiv.org/abs/2209.02713" TargetMode="External"/><Relationship Id="rId10" Type="http://schemas.openxmlformats.org/officeDocument/2006/relationships/image" Target="../media/image25.png"/><Relationship Id="rId4" Type="http://schemas.openxmlformats.org/officeDocument/2006/relationships/hyperlink" Target="https://arxiv.org/abs/1801.01308" TargetMode="Externa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rxiv.org/abs/2507.01000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Much Of The Dark Matter Could Neutrinos Be?">
            <a:extLst>
              <a:ext uri="{FF2B5EF4-FFF2-40B4-BE49-F238E27FC236}">
                <a16:creationId xmlns:a16="http://schemas.microsoft.com/office/drawing/2014/main" id="{6B959A9D-2BB1-AC24-E56F-0990D385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5" b="16105"/>
          <a:stretch/>
        </p:blipFill>
        <p:spPr bwMode="auto">
          <a:xfrm>
            <a:off x="-15482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20AD5C-3975-3638-531A-FDC9BDFA8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137" y="1083753"/>
            <a:ext cx="10261600" cy="742965"/>
          </a:xfrm>
        </p:spPr>
        <p:txBody>
          <a:bodyPr>
            <a:normAutofit/>
          </a:bodyPr>
          <a:lstStyle/>
          <a:p>
            <a:r>
              <a:rPr lang="en-US" sz="4000" dirty="0">
                <a:ln w="22225">
                  <a:solidFill>
                    <a:schemeClr val="tx1"/>
                  </a:solidFill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</a:rPr>
              <a:t>Neutrino-Dark Matter Connection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505F5-FA04-BB5A-9F9A-17E58DBB05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190" y="2676491"/>
            <a:ext cx="10261600" cy="404498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Bhupal Dev</a:t>
            </a:r>
          </a:p>
          <a:p>
            <a:r>
              <a:rPr lang="en-US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Washington University in St. Louis</a:t>
            </a:r>
          </a:p>
          <a:p>
            <a:endParaRPr lang="en-US" sz="280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en-US" sz="280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CETUP* 2025</a:t>
            </a:r>
          </a:p>
          <a:p>
            <a:r>
              <a:rPr lang="en-US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Institute for Underground Science at SURF</a:t>
            </a:r>
          </a:p>
          <a:p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Lead/Deadwood, South Dakota</a:t>
            </a:r>
          </a:p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July 02, 2025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37809-DB94-680F-8671-8592468B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24C0F3-A3B4-CA5B-0393-890212A76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8" y="6373134"/>
            <a:ext cx="1939465" cy="484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3B641B-36DB-76AA-6DAB-C5FEDF54D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8" y="-3090"/>
            <a:ext cx="2175179" cy="6767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88A6E0-BA13-E089-69A6-3431D3A78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665" y="2745"/>
            <a:ext cx="2472258" cy="6650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831BA2-2532-E1EA-AA02-0B9195C7B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6526" y="6329742"/>
            <a:ext cx="1369972" cy="506998"/>
          </a:xfrm>
          <a:prstGeom prst="rect">
            <a:avLst/>
          </a:prstGeom>
        </p:spPr>
      </p:pic>
      <p:pic>
        <p:nvPicPr>
          <p:cNvPr id="13" name="Picture 12" descr="The PRISMA+ Cluster of Excellence at the Johannes Gutenberg-Universität  Mainz (Germany) has openings for Postdoctoral Research">
            <a:extLst>
              <a:ext uri="{FF2B5EF4-FFF2-40B4-BE49-F238E27FC236}">
                <a16:creationId xmlns:a16="http://schemas.microsoft.com/office/drawing/2014/main" id="{68A64364-31D3-1A21-D60B-F989A08C7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380" y="10886"/>
            <a:ext cx="2836182" cy="7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882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B9F5E-AA16-B67B-2075-A6E0B80D2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863600"/>
          </a:xfrm>
        </p:spPr>
        <p:txBody>
          <a:bodyPr/>
          <a:lstStyle/>
          <a:p>
            <a:pPr algn="ctr"/>
            <a:r>
              <a:rPr lang="en-US" dirty="0"/>
              <a:t>Recast Cosmological Constraints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BE8F6D-4933-AB41-F24B-AAF2D9E9E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919B9-CB43-71EF-9F9D-83B4BE641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920" y="1000126"/>
            <a:ext cx="8726160" cy="56149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11886F-CC04-DD84-48D5-8F1B6096BD3A}"/>
              </a:ext>
            </a:extLst>
          </p:cNvPr>
          <p:cNvSpPr txBox="1"/>
          <p:nvPr/>
        </p:nvSpPr>
        <p:spPr>
          <a:xfrm>
            <a:off x="7950875" y="447198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Dirac fermion DM, </a:t>
            </a:r>
          </a:p>
          <a:p>
            <a:r>
              <a:rPr lang="en-US" dirty="0">
                <a:solidFill>
                  <a:schemeClr val="bg1"/>
                </a:solidFill>
              </a:rPr>
              <a:t>Scalar mediator</a:t>
            </a:r>
          </a:p>
        </p:txBody>
      </p:sp>
    </p:spTree>
    <p:extLst>
      <p:ext uri="{BB962C8B-B14F-4D97-AF65-F5344CB8AC3E}">
        <p14:creationId xmlns:p14="http://schemas.microsoft.com/office/powerpoint/2010/main" val="3516735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CED07-CA29-BBCA-817C-BA0B3A8F3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6463"/>
          </a:xfrm>
        </p:spPr>
        <p:txBody>
          <a:bodyPr/>
          <a:lstStyle/>
          <a:p>
            <a:pPr algn="ctr"/>
            <a:r>
              <a:rPr lang="en-US" dirty="0"/>
              <a:t>Recast Astrophysical Constraints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1B1FAA-6D72-BDEC-D777-10984691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A diagram of a mass of the same mass&#10;&#10;Description automatically generated with medium confidence">
            <a:extLst>
              <a:ext uri="{FF2B5EF4-FFF2-40B4-BE49-F238E27FC236}">
                <a16:creationId xmlns:a16="http://schemas.microsoft.com/office/drawing/2014/main" id="{EC644602-C54E-84D4-BD24-9BDAAA3FD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1101044"/>
            <a:ext cx="9015015" cy="5524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E82132-D0C0-BB21-3D4C-304E5FEC766A}"/>
              </a:ext>
            </a:extLst>
          </p:cNvPr>
          <p:cNvSpPr txBox="1"/>
          <p:nvPr/>
        </p:nvSpPr>
        <p:spPr>
          <a:xfrm>
            <a:off x="8169018" y="448821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Dirac fermion DM, </a:t>
            </a:r>
          </a:p>
          <a:p>
            <a:r>
              <a:rPr lang="en-US" dirty="0">
                <a:solidFill>
                  <a:schemeClr val="bg1"/>
                </a:solidFill>
              </a:rPr>
              <a:t>Scalar mediator</a:t>
            </a:r>
          </a:p>
        </p:txBody>
      </p:sp>
    </p:spTree>
    <p:extLst>
      <p:ext uri="{BB962C8B-B14F-4D97-AF65-F5344CB8AC3E}">
        <p14:creationId xmlns:p14="http://schemas.microsoft.com/office/powerpoint/2010/main" val="2563065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4E59-1E80-C7D5-3148-8CDD6810B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863600"/>
          </a:xfrm>
        </p:spPr>
        <p:txBody>
          <a:bodyPr/>
          <a:lstStyle/>
          <a:p>
            <a:pPr algn="ctr"/>
            <a:r>
              <a:rPr lang="en-US" dirty="0"/>
              <a:t>Updated Laboratory Constraints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800B9F-9F4D-23D1-5FED-3AD611807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BA576713-E2CF-4D0E-64F7-CFA447D16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911" y="930728"/>
            <a:ext cx="9007827" cy="5790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92176F-C73E-1F0A-69E7-1896660ACDB0}"/>
              </a:ext>
            </a:extLst>
          </p:cNvPr>
          <p:cNvSpPr txBox="1"/>
          <p:nvPr/>
        </p:nvSpPr>
        <p:spPr>
          <a:xfrm>
            <a:off x="3322320" y="3667955"/>
            <a:ext cx="49834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BD, Kim, Sathyan, Sinha, Zhang, </a:t>
            </a:r>
            <a:r>
              <a:rPr lang="en-US" sz="16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2407.12738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Updated from 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Berryman, de Gouvea, Kelly, Zhang,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1802.00009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de Gouvea, BD, Dutta, Ghosh, Han, Zhang,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1910.01132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73D73E-BE5B-7DA2-F932-1626C1B1BC53}"/>
              </a:ext>
            </a:extLst>
          </p:cNvPr>
          <p:cNvSpPr txBox="1"/>
          <p:nvPr/>
        </p:nvSpPr>
        <p:spPr>
          <a:xfrm>
            <a:off x="8169018" y="448821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Dirac fermion DM, </a:t>
            </a:r>
          </a:p>
          <a:p>
            <a:r>
              <a:rPr lang="en-US" dirty="0">
                <a:solidFill>
                  <a:schemeClr val="bg1"/>
                </a:solidFill>
              </a:rPr>
              <a:t>Scalar mediator</a:t>
            </a:r>
          </a:p>
        </p:txBody>
      </p:sp>
    </p:spTree>
    <p:extLst>
      <p:ext uri="{BB962C8B-B14F-4D97-AF65-F5344CB8AC3E}">
        <p14:creationId xmlns:p14="http://schemas.microsoft.com/office/powerpoint/2010/main" val="3217642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A6116-2930-8D45-D75C-E5D789893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123986"/>
            <a:ext cx="10515600" cy="602284"/>
          </a:xfrm>
        </p:spPr>
        <p:txBody>
          <a:bodyPr>
            <a:normAutofit fontScale="90000"/>
          </a:bodyPr>
          <a:lstStyle/>
          <a:p>
            <a:r>
              <a:rPr lang="en-US" dirty="0"/>
              <a:t>Tree versus </a:t>
            </a:r>
            <a:r>
              <a:rPr lang="en-US" dirty="0" err="1"/>
              <a:t>Tree+Loop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31B63D-ABE9-ACC3-16B2-2E0355CC0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AFBCD1-12F2-28C7-50D7-AAB70FB06FEE}"/>
              </a:ext>
            </a:extLst>
          </p:cNvPr>
          <p:cNvSpPr txBox="1"/>
          <p:nvPr/>
        </p:nvSpPr>
        <p:spPr>
          <a:xfrm>
            <a:off x="8040523" y="142244"/>
            <a:ext cx="41514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Brdar, Lindner, Vogl, Xu,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2003.05339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BD, Kim, Sathyan, Sinha, Zhang, </a:t>
            </a:r>
            <a:r>
              <a:rPr lang="en-US" sz="1600" b="0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2407.12738</a:t>
            </a:r>
            <a:r>
              <a:rPr lang="en-US" sz="1600" b="0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-apple-system"/>
              </a:rPr>
              <a:t> </a:t>
            </a:r>
          </a:p>
          <a:p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02FD2C-014D-E4ED-1B9F-AF84554A8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8" y="738809"/>
            <a:ext cx="6158500" cy="1704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490CFB-1654-D317-636C-7E289458A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8" y="2616292"/>
            <a:ext cx="5913973" cy="418074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F8C2A2-7D00-B93B-9BEE-955BF79E7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616292"/>
            <a:ext cx="5913973" cy="411772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234C34-333E-355D-1C1C-908CEB70FA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0323" y="1142840"/>
            <a:ext cx="5560911" cy="65680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C7949E-14CA-F18C-7F4A-9CD29DDC56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0323" y="1925586"/>
            <a:ext cx="5696018" cy="53567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98425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633DC7-EBEA-513F-051A-6A9491DCC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579" y="842963"/>
            <a:ext cx="9006840" cy="597165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A58393-1FB9-857C-87F6-0B389F815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56" y="136525"/>
            <a:ext cx="11901487" cy="706438"/>
          </a:xfrm>
        </p:spPr>
        <p:txBody>
          <a:bodyPr/>
          <a:lstStyle/>
          <a:p>
            <a:pPr algn="ctr"/>
            <a:r>
              <a:rPr lang="en-US" dirty="0"/>
              <a:t>Combined Limits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57C8BC-663C-57DC-E496-3D588E0CF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C00CA8-9DBA-8FF4-AF5D-0B3DC495B8F3}"/>
              </a:ext>
            </a:extLst>
          </p:cNvPr>
          <p:cNvSpPr txBox="1"/>
          <p:nvPr/>
        </p:nvSpPr>
        <p:spPr>
          <a:xfrm>
            <a:off x="7950875" y="455965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Dirac fermion DM, </a:t>
            </a:r>
          </a:p>
          <a:p>
            <a:r>
              <a:rPr lang="en-US" dirty="0">
                <a:solidFill>
                  <a:schemeClr val="bg1"/>
                </a:solidFill>
              </a:rPr>
              <a:t>Scalar mediator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85DD9D-A86C-3C55-DA96-08ED423795A4}"/>
              </a:ext>
            </a:extLst>
          </p:cNvPr>
          <p:cNvSpPr txBox="1"/>
          <p:nvPr/>
        </p:nvSpPr>
        <p:spPr>
          <a:xfrm>
            <a:off x="-4763" y="6273225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BD, Kim, Sathyan, Sinha, Zhang,</a:t>
            </a:r>
          </a:p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2507.01000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9B60023-85E3-9109-3037-3205AEAC2313}"/>
              </a:ext>
            </a:extLst>
          </p:cNvPr>
          <p:cNvSpPr/>
          <p:nvPr/>
        </p:nvSpPr>
        <p:spPr>
          <a:xfrm>
            <a:off x="9494520" y="1325880"/>
            <a:ext cx="960120" cy="929640"/>
          </a:xfrm>
          <a:prstGeom prst="ellipse">
            <a:avLst/>
          </a:prstGeom>
          <a:solidFill>
            <a:schemeClr val="accent1">
              <a:alpha val="30269"/>
            </a:schemeClr>
          </a:solidFill>
          <a:ln>
            <a:solidFill>
              <a:schemeClr val="accent1">
                <a:shade val="15000"/>
                <a:alpha val="68136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493AD9-DC6F-0C03-0DA0-C9A9AB60C7EB}"/>
              </a:ext>
            </a:extLst>
          </p:cNvPr>
          <p:cNvSpPr txBox="1"/>
          <p:nvPr/>
        </p:nvSpPr>
        <p:spPr>
          <a:xfrm rot="18310106">
            <a:off x="10926364" y="2398815"/>
            <a:ext cx="1504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Benchmarks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9E5B7D52-CD55-0C00-03B2-E070244EA39D}"/>
              </a:ext>
            </a:extLst>
          </p:cNvPr>
          <p:cNvSpPr/>
          <p:nvPr/>
        </p:nvSpPr>
        <p:spPr>
          <a:xfrm rot="17290329">
            <a:off x="10389870" y="1673019"/>
            <a:ext cx="1173480" cy="11151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6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FF819D9-438A-8D84-A8BC-2019057859C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2643" y="84231"/>
                <a:ext cx="11966713" cy="9144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4000" dirty="0"/>
                  <a:t> Flux Attenuation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FF819D9-438A-8D84-A8BC-2019057859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2643" y="84231"/>
                <a:ext cx="11966713" cy="914400"/>
              </a:xfrm>
              <a:blipFill>
                <a:blip r:embed="rId2"/>
                <a:stretch>
                  <a:fillRect l="-212" t="-4110" b="-13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88F11D-64DB-B995-A36C-CA172B581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24DA92-D412-1D9F-D059-E5BE8DF00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53" y="895104"/>
            <a:ext cx="5513371" cy="892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B9F032-2DF4-8203-4D82-C2F0ABF40D0A}"/>
              </a:ext>
            </a:extLst>
          </p:cNvPr>
          <p:cNvSpPr txBox="1"/>
          <p:nvPr/>
        </p:nvSpPr>
        <p:spPr>
          <a:xfrm>
            <a:off x="402055" y="6413698"/>
            <a:ext cx="6100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BD, Kim, Sathyan, Sinha, Zhang, </a:t>
            </a:r>
            <a:r>
              <a:rPr lang="en-US" sz="14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2507.01000</a:t>
            </a:r>
            <a:r>
              <a:rPr lang="en-US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B5F4D-E5CC-2005-01DD-607277716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229" y="0"/>
            <a:ext cx="5332847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F5B5E1-DA91-EF00-64D1-C43044642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660" y="5131211"/>
            <a:ext cx="5728176" cy="109992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635BE0-0F18-A750-AFAF-2B761EA750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32" y="2384361"/>
            <a:ext cx="6158278" cy="89250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0C6653-9E04-A8B6-973E-828F06418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660" y="3922421"/>
            <a:ext cx="5650222" cy="88055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73DF5180-4D25-B47B-A7D6-175AAFDA6345}"/>
              </a:ext>
            </a:extLst>
          </p:cNvPr>
          <p:cNvSpPr/>
          <p:nvPr/>
        </p:nvSpPr>
        <p:spPr>
          <a:xfrm>
            <a:off x="2767166" y="1821355"/>
            <a:ext cx="849232" cy="48629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C0AFBA5E-D20D-D630-8FBA-FDEF42F5C3CC}"/>
              </a:ext>
            </a:extLst>
          </p:cNvPr>
          <p:cNvSpPr/>
          <p:nvPr/>
        </p:nvSpPr>
        <p:spPr>
          <a:xfrm>
            <a:off x="2767166" y="3284042"/>
            <a:ext cx="849232" cy="58957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9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9059-0AEB-EC79-8020-A8D6F5B92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478" y="136525"/>
            <a:ext cx="10515600" cy="761310"/>
          </a:xfrm>
        </p:spPr>
        <p:txBody>
          <a:bodyPr/>
          <a:lstStyle/>
          <a:p>
            <a:pPr algn="ctr"/>
            <a:r>
              <a:rPr lang="en-US" dirty="0"/>
              <a:t>DM Production in Supernova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E323B9-48D9-B2B3-33B5-3BD7BB184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73BDE-BFFE-B3C9-3BDD-9DA7BA333DA5}"/>
              </a:ext>
            </a:extLst>
          </p:cNvPr>
          <p:cNvSpPr txBox="1"/>
          <p:nvPr/>
        </p:nvSpPr>
        <p:spPr>
          <a:xfrm>
            <a:off x="4044040" y="6398432"/>
            <a:ext cx="3738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Cappiello, BD, Patwardhan,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2503.09691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C5EB16-9DAF-9A75-3DF8-6511ACED4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6" y="1043214"/>
            <a:ext cx="5854700" cy="439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B9F646-74CC-5E93-8AFC-544D350E7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43214"/>
            <a:ext cx="5854700" cy="4394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99706E-5EDC-76AE-9ED9-68AE884EE9BC}"/>
              </a:ext>
            </a:extLst>
          </p:cNvPr>
          <p:cNvSpPr txBox="1"/>
          <p:nvPr/>
        </p:nvSpPr>
        <p:spPr>
          <a:xfrm>
            <a:off x="362858" y="5536922"/>
            <a:ext cx="495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Highest DM emission around 1 sec post-bounce.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2F7881-A909-3CFA-C53E-7E24A272CC7D}"/>
              </a:ext>
            </a:extLst>
          </p:cNvPr>
          <p:cNvSpPr txBox="1"/>
          <p:nvPr/>
        </p:nvSpPr>
        <p:spPr>
          <a:xfrm>
            <a:off x="5697920" y="5555204"/>
            <a:ext cx="6650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Location of highest emission depends on the coupling (trapping).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3F0DB5-9037-3973-9226-2615AD5F63D5}"/>
              </a:ext>
            </a:extLst>
          </p:cNvPr>
          <p:cNvSpPr txBox="1"/>
          <p:nvPr/>
        </p:nvSpPr>
        <p:spPr>
          <a:xfrm>
            <a:off x="3408223" y="6010818"/>
            <a:ext cx="561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</a:t>
            </a:r>
            <a:r>
              <a:rPr lang="en-US" dirty="0" err="1">
                <a:hlinkClick r:id="rId5"/>
              </a:rPr>
              <a:t>Garching</a:t>
            </a:r>
            <a:r>
              <a:rPr lang="en-US" dirty="0">
                <a:hlinkClick r:id="rId5"/>
              </a:rPr>
              <a:t> Core-Collapse Supernova Data Archive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68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415F6-F5F0-F7C8-7F2F-5BE3F38E8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71" y="136525"/>
            <a:ext cx="11107057" cy="981075"/>
          </a:xfrm>
        </p:spPr>
        <p:txBody>
          <a:bodyPr/>
          <a:lstStyle/>
          <a:p>
            <a:pPr algn="ctr"/>
            <a:r>
              <a:rPr lang="en-US" dirty="0"/>
              <a:t>New SN1987A Limit on Neutrino-DM Interaction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836BA4-120F-3ABC-B556-F63BDDCF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2D0837-A0D6-7431-5C23-8307B83C31ED}"/>
              </a:ext>
            </a:extLst>
          </p:cNvPr>
          <p:cNvSpPr txBox="1"/>
          <p:nvPr/>
        </p:nvSpPr>
        <p:spPr>
          <a:xfrm>
            <a:off x="1068612" y="6017796"/>
            <a:ext cx="3738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Cappiello, BD, Patwardhan,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2503.09691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A3F88-61F5-5CB0-F893-8AD68BD94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99" y="1117600"/>
            <a:ext cx="5854700" cy="439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FAC97B-1207-2742-BA54-1BE8FC186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135" y="1117600"/>
            <a:ext cx="5854700" cy="439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256699-4D3F-2FE1-6F74-24FC50F5CD42}"/>
              </a:ext>
            </a:extLst>
          </p:cNvPr>
          <p:cNvSpPr txBox="1"/>
          <p:nvPr/>
        </p:nvSpPr>
        <p:spPr>
          <a:xfrm>
            <a:off x="6498092" y="5637451"/>
            <a:ext cx="4432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Cappiello, BD, Patwardhan (</a:t>
            </a:r>
            <a:r>
              <a:rPr lang="en-US" sz="16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work in progress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);</a:t>
            </a:r>
          </a:p>
          <a:p>
            <a:pPr algn="ctr"/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See also  </a:t>
            </a:r>
          </a:p>
          <a:p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Suliga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Tamborra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5"/>
              </a:rPr>
              <a:t>2010.14545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;</a:t>
            </a: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Manzari, </a:t>
            </a:r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Camalich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Spinner, Ziegler,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6"/>
              </a:rPr>
              <a:t>2307.03143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2DD07-6A3D-0E5D-FBAB-F3F8665BF4F3}"/>
              </a:ext>
            </a:extLst>
          </p:cNvPr>
          <p:cNvSpPr txBox="1"/>
          <p:nvPr/>
        </p:nvSpPr>
        <p:spPr>
          <a:xfrm>
            <a:off x="1818688" y="5641687"/>
            <a:ext cx="2237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Heavy mediator limit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057D2-ADE5-30DC-D055-55AEAB9189A8}"/>
              </a:ext>
            </a:extLst>
          </p:cNvPr>
          <p:cNvSpPr txBox="1"/>
          <p:nvPr/>
        </p:nvSpPr>
        <p:spPr>
          <a:xfrm rot="19981150">
            <a:off x="9724572" y="4310743"/>
            <a:ext cx="1311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6993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BA54-F1F1-F9F4-1B03-79682FA4A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6992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Sterile Neutrino DM Production in Early Universe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A7EEBF-8B2F-753F-C01C-8BB99BD3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652" y="6356349"/>
            <a:ext cx="2743200" cy="365125"/>
          </a:xfrm>
        </p:spPr>
        <p:txBody>
          <a:bodyPr/>
          <a:lstStyle/>
          <a:p>
            <a:fld id="{A6F6856A-9B7B-0347-A6D6-15B5CC758C7A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4314E-21A9-A892-BA66-A525A1FBA985}"/>
              </a:ext>
            </a:extLst>
          </p:cNvPr>
          <p:cNvSpPr txBox="1"/>
          <p:nvPr/>
        </p:nvSpPr>
        <p:spPr>
          <a:xfrm>
            <a:off x="8176838" y="6026157"/>
            <a:ext cx="4281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BD, Dutta, Goswami, Tang, Ramachandran,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2505.22463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8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A84A164E-D357-41DE-8BFC-8CCEB3D49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477" y="2636533"/>
            <a:ext cx="2251883" cy="5695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97B4FA-505C-FA08-1E73-DF254C8C0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43" y="2591130"/>
            <a:ext cx="2070100" cy="66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CB52A7-0BB8-C369-4621-8340B201B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38" y="3392289"/>
            <a:ext cx="3657600" cy="153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500797-0C6A-593B-1D70-7335BE7E2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542" y="2670949"/>
            <a:ext cx="1820333" cy="546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5529C5-2B8C-2317-4C59-260AB653F2C4}"/>
              </a:ext>
            </a:extLst>
          </p:cNvPr>
          <p:cNvSpPr txBox="1"/>
          <p:nvPr/>
        </p:nvSpPr>
        <p:spPr>
          <a:xfrm>
            <a:off x="807775" y="1998513"/>
            <a:ext cx="2357633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Active self-interaction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7E3C2-EBA0-E002-490A-E8AB654FCD61}"/>
              </a:ext>
            </a:extLst>
          </p:cNvPr>
          <p:cNvSpPr txBox="1"/>
          <p:nvPr/>
        </p:nvSpPr>
        <p:spPr>
          <a:xfrm>
            <a:off x="5186508" y="2028057"/>
            <a:ext cx="2384371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Sterile self-interaction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00BF69-B428-9C70-F437-DC18AD66D18A}"/>
              </a:ext>
            </a:extLst>
          </p:cNvPr>
          <p:cNvSpPr txBox="1"/>
          <p:nvPr/>
        </p:nvSpPr>
        <p:spPr>
          <a:xfrm>
            <a:off x="9366652" y="1978971"/>
            <a:ext cx="1893532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Active-sterile NSI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36E236-746E-F261-C325-DC67ADC55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4543" y="3584325"/>
            <a:ext cx="4015952" cy="102830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9FDF4E-8147-87C9-C48A-FBC10F0E3E03}"/>
              </a:ext>
            </a:extLst>
          </p:cNvPr>
          <p:cNvCxnSpPr>
            <a:cxnSpLocks/>
          </p:cNvCxnSpPr>
          <p:nvPr/>
        </p:nvCxnSpPr>
        <p:spPr>
          <a:xfrm>
            <a:off x="4182447" y="2077752"/>
            <a:ext cx="0" cy="4461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77381F-04CE-3082-B998-A6260A6E363C}"/>
              </a:ext>
            </a:extLst>
          </p:cNvPr>
          <p:cNvCxnSpPr>
            <a:cxnSpLocks/>
          </p:cNvCxnSpPr>
          <p:nvPr/>
        </p:nvCxnSpPr>
        <p:spPr>
          <a:xfrm>
            <a:off x="8362591" y="1978971"/>
            <a:ext cx="0" cy="44888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4091070-7830-D77E-5A0A-B3B1E8F3E69E}"/>
              </a:ext>
            </a:extLst>
          </p:cNvPr>
          <p:cNvSpPr txBox="1"/>
          <p:nvPr/>
        </p:nvSpPr>
        <p:spPr>
          <a:xfrm>
            <a:off x="14034" y="5177120"/>
            <a:ext cx="42817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de </a:t>
            </a:r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Gouvêa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Sen, Tangarife, Zhang,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1910.04901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Kelly, Sen, Tangarife, Zhang,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2005.03681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;</a:t>
            </a: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Alonso-Alvarez, Cline,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2107.07524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;</a:t>
            </a: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An, </a:t>
            </a:r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Gluscevic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Nadler, Zhang,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2301.08299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08F73A-2A1D-60EF-8225-0905924C5551}"/>
              </a:ext>
            </a:extLst>
          </p:cNvPr>
          <p:cNvSpPr txBox="1"/>
          <p:nvPr/>
        </p:nvSpPr>
        <p:spPr>
          <a:xfrm>
            <a:off x="4295747" y="5144404"/>
            <a:ext cx="3984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Johns, Fuller,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1903.08296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;</a:t>
            </a: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Bringmann, Depta, Hufnagel, Kersten, Ruderman, Schmidt-Hoberg,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2206.10630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;</a:t>
            </a: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Astros, Vogl,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2307.15565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;</a:t>
            </a:r>
          </a:p>
          <a:p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Balantekin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Fuller, Ray, Suliga,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2310.07145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983E36-4088-8726-9DFE-E1350B544164}"/>
              </a:ext>
            </a:extLst>
          </p:cNvPr>
          <p:cNvSpPr txBox="1"/>
          <p:nvPr/>
        </p:nvSpPr>
        <p:spPr>
          <a:xfrm>
            <a:off x="2154890" y="793979"/>
            <a:ext cx="8055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Minimal </a:t>
            </a:r>
            <a:r>
              <a:rPr lang="en-US" sz="2000" dirty="0" err="1"/>
              <a:t>Dodelson-Widrow</a:t>
            </a:r>
            <a:r>
              <a:rPr lang="en-US" sz="2000" dirty="0"/>
              <a:t> mechanism is ruled out by X-ray constraints.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Neutrino NSI can enhance the DM production.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886E4-C5B2-FC77-C317-D5F3D8E3C1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6658" y="3328690"/>
            <a:ext cx="2652509" cy="269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3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9E9F0-5102-5C00-1D38-C886BA9A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DM Production from Active-Sterile NSI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2A3400-5E52-EFF9-83CA-097D3D2A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7FF74-A697-5582-7D88-8BAEDD7A9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2" y="1384217"/>
            <a:ext cx="6035615" cy="485004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CC4366-4BC7-35B0-F827-269398E66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375003"/>
            <a:ext cx="5987142" cy="485004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F8890B-387E-5836-3D9C-3CF007F37ADE}"/>
              </a:ext>
            </a:extLst>
          </p:cNvPr>
          <p:cNvSpPr txBox="1"/>
          <p:nvPr/>
        </p:nvSpPr>
        <p:spPr>
          <a:xfrm>
            <a:off x="2380343" y="6382921"/>
            <a:ext cx="7081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BD, Dutta, Goswami, Tang, Ramachandran,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2505.22463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3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D270B-19B6-52FD-9211-583F9DF1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982"/>
            <a:ext cx="10515600" cy="6950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Does Dark Matter interact with Neutrinos?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D370EC-7C97-4AE6-D2BD-891062B3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E2F34-C9BF-491A-EDBE-B2D1F0DCE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60174"/>
            <a:ext cx="8991600" cy="5582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40B61E-5830-5EA7-39DB-0F98514587D1}"/>
              </a:ext>
            </a:extLst>
          </p:cNvPr>
          <p:cNvSpPr txBox="1"/>
          <p:nvPr/>
        </p:nvSpPr>
        <p:spPr>
          <a:xfrm>
            <a:off x="5852501" y="6077247"/>
            <a:ext cx="4351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How to see the ‘invisible’?</a:t>
            </a:r>
          </a:p>
        </p:txBody>
      </p:sp>
      <p:pic>
        <p:nvPicPr>
          <p:cNvPr id="1026" name="Picture 2" descr="Two ghosts inspired design&quot; Art Board ...">
            <a:extLst>
              <a:ext uri="{FF2B5EF4-FFF2-40B4-BE49-F238E27FC236}">
                <a16:creationId xmlns:a16="http://schemas.microsoft.com/office/drawing/2014/main" id="{8DE61396-1917-E748-D8B6-6553EA503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29" y="4909670"/>
            <a:ext cx="928913" cy="12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8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15042-43BB-4A8A-0833-01DDA7483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77486" cy="75087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Dark Radiation Mimicking Self-Interacting Neutrinos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30E837-F08C-AB40-EF22-E10A4F3F0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460" y="6362257"/>
            <a:ext cx="2743200" cy="365125"/>
          </a:xfrm>
        </p:spPr>
        <p:txBody>
          <a:bodyPr/>
          <a:lstStyle/>
          <a:p>
            <a:fld id="{A6F6856A-9B7B-0347-A6D6-15B5CC758C7A}" type="slidenum">
              <a:rPr lang="en-US" smtClean="0"/>
              <a:t>20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08D93-F4ED-AF21-A2D5-8E4135E8F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974" y="1660909"/>
            <a:ext cx="5328911" cy="4475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FE3DC-B0A7-5672-AB1A-D709B0AC8854}"/>
              </a:ext>
            </a:extLst>
          </p:cNvPr>
          <p:cNvSpPr txBox="1"/>
          <p:nvPr/>
        </p:nvSpPr>
        <p:spPr>
          <a:xfrm>
            <a:off x="5506850" y="1057928"/>
            <a:ext cx="9216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Das, BD, Gao, Ghosh, Kim,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2506.08085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 </a:t>
            </a:r>
            <a:endParaRPr lang="en-US" sz="160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545023-33E9-4FA6-6271-CC9783BAA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48" y="881584"/>
            <a:ext cx="7772400" cy="685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3DB2C0-79FF-526B-F1FD-E091CF211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78" y="1723718"/>
            <a:ext cx="5973535" cy="43848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573BE-FFB0-8E8C-A682-875AB272D72B}"/>
              </a:ext>
            </a:extLst>
          </p:cNvPr>
          <p:cNvSpPr txBox="1"/>
          <p:nvPr/>
        </p:nvSpPr>
        <p:spPr>
          <a:xfrm>
            <a:off x="1255059" y="2039323"/>
            <a:ext cx="1477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Free-streaming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ν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95A61-E7AD-68D1-EF1E-947503B6DDCC}"/>
              </a:ext>
            </a:extLst>
          </p:cNvPr>
          <p:cNvSpPr txBox="1"/>
          <p:nvPr/>
        </p:nvSpPr>
        <p:spPr>
          <a:xfrm>
            <a:off x="2842945" y="1885434"/>
            <a:ext cx="2500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Resonant conversion of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ν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χ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D3B5F-83B6-C1AB-20C4-0950B69760FD}"/>
              </a:ext>
            </a:extLst>
          </p:cNvPr>
          <p:cNvSpPr txBox="1"/>
          <p:nvPr/>
        </p:nvSpPr>
        <p:spPr>
          <a:xfrm>
            <a:off x="4597726" y="2343388"/>
            <a:ext cx="181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Free-streaming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ν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+Free-streaming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χ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8DD36F-0B88-8BDC-2CE4-A3CF32C36D9C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3653083" y="2193211"/>
            <a:ext cx="440132" cy="744489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C66B4B-094D-9DA4-EC61-A71895039124}"/>
              </a:ext>
            </a:extLst>
          </p:cNvPr>
          <p:cNvCxnSpPr>
            <a:cxnSpLocks/>
          </p:cNvCxnSpPr>
          <p:nvPr/>
        </p:nvCxnSpPr>
        <p:spPr>
          <a:xfrm flipH="1" flipV="1">
            <a:off x="2156608" y="2272723"/>
            <a:ext cx="42306" cy="633854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76E229-0E89-32DB-FAA5-FD08456F8A6C}"/>
              </a:ext>
            </a:extLst>
          </p:cNvPr>
          <p:cNvCxnSpPr>
            <a:cxnSpLocks/>
            <a:endCxn id="13" idx="2"/>
          </p:cNvCxnSpPr>
          <p:nvPr/>
        </p:nvCxnSpPr>
        <p:spPr>
          <a:xfrm flipH="1" flipV="1">
            <a:off x="5506850" y="2866608"/>
            <a:ext cx="414979" cy="1981163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87C3F40-8226-874F-AD96-5818B56190F7}"/>
              </a:ext>
            </a:extLst>
          </p:cNvPr>
          <p:cNvSpPr txBox="1"/>
          <p:nvPr/>
        </p:nvSpPr>
        <p:spPr>
          <a:xfrm>
            <a:off x="598469" y="6116936"/>
            <a:ext cx="10995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Behaves as flavor-specific or flavor-universal neutrino self-interactions, depending on </a:t>
            </a:r>
            <a:r>
              <a:rPr lang="en-US" i="1" dirty="0" err="1">
                <a:solidFill>
                  <a:srgbClr val="FFFF00"/>
                </a:solidFill>
              </a:rPr>
              <a:t>n</a:t>
            </a:r>
            <a:r>
              <a:rPr lang="en-US" i="1" baseline="-25000" dirty="0" err="1">
                <a:solidFill>
                  <a:srgbClr val="FFFF00"/>
                </a:solidFill>
              </a:rPr>
              <a:t>χ</a:t>
            </a:r>
            <a:r>
              <a:rPr lang="en-US" i="1" baseline="-25000" dirty="0">
                <a:solidFill>
                  <a:srgbClr val="FFFF00"/>
                </a:solidFill>
              </a:rPr>
              <a:t> </a:t>
            </a:r>
            <a:r>
              <a:rPr lang="en-US" baseline="-25000" dirty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Ameliorates tension between cosmology and neutrino oscillation experiments, while avoiding lab constraints.</a:t>
            </a:r>
          </a:p>
        </p:txBody>
      </p:sp>
    </p:spTree>
    <p:extLst>
      <p:ext uri="{BB962C8B-B14F-4D97-AF65-F5344CB8AC3E}">
        <p14:creationId xmlns:p14="http://schemas.microsoft.com/office/powerpoint/2010/main" val="77356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F87270-CB25-3C6D-9823-F88A9DB6A0C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36525"/>
                <a:ext cx="12085320" cy="854075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dirty="0"/>
                  <a:t>Cosmological Preference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-DR Interaction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F87270-CB25-3C6D-9823-F88A9DB6A0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36525"/>
                <a:ext cx="12085320" cy="854075"/>
              </a:xfrm>
              <a:blipFill>
                <a:blip r:embed="rId2"/>
                <a:stretch>
                  <a:fillRect t="-13043" b="-24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726E4D-8A77-734C-0915-9D47BBF3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70099F-8E79-3009-A15E-BFF64709D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" y="893444"/>
            <a:ext cx="5325746" cy="532574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CC9D7E-1D83-46D5-EBDB-EECE335D1270}"/>
              </a:ext>
            </a:extLst>
          </p:cNvPr>
          <p:cNvSpPr txBox="1"/>
          <p:nvPr/>
        </p:nvSpPr>
        <p:spPr>
          <a:xfrm>
            <a:off x="-2052843" y="6462354"/>
            <a:ext cx="9379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Das, BD, Gao, Ghosh, Kim,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2506.08085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 </a:t>
            </a:r>
            <a:endParaRPr lang="en-US" sz="160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6C68F2-60A7-3C10-BFFA-C868AD307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075" y="1516077"/>
            <a:ext cx="6156396" cy="105109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EAB777-2C40-BB6D-20B6-95E5F7DA1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224" y="3188538"/>
            <a:ext cx="4114800" cy="86868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0ACBDD-55E1-E893-FDB0-DFB828D43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2426" y="4684943"/>
            <a:ext cx="6662117" cy="136492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356AF0-D8AE-742A-FB19-C6F0E14F552A}"/>
              </a:ext>
            </a:extLst>
          </p:cNvPr>
          <p:cNvSpPr txBox="1"/>
          <p:nvPr/>
        </p:nvSpPr>
        <p:spPr>
          <a:xfrm>
            <a:off x="5870715" y="6462354"/>
            <a:ext cx="49311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See also Escudero, Schwetz, Terol-Calvo,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2211.01729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073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nsets And Sunrises In The Black Hills — Black Hills Hiking, Biking, and  More">
            <a:extLst>
              <a:ext uri="{FF2B5EF4-FFF2-40B4-BE49-F238E27FC236}">
                <a16:creationId xmlns:a16="http://schemas.microsoft.com/office/drawing/2014/main" id="{8C30D854-E643-EAD5-C357-3A95CA6E6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137"/>
            <a:ext cx="12192000" cy="56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1A1C93-9B38-5F75-0ABB-6DF7D5B25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431"/>
            <a:ext cx="10515600" cy="5757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CE55F-E829-A374-B98E-98052DD4F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1120291"/>
            <a:ext cx="11502886" cy="523605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Neither Neutrino nor Dark Sector is well understood.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Neutrinos could have nonstandard interactions with Dark Sector. </a:t>
            </a:r>
          </a:p>
          <a:p>
            <a:endParaRPr lang="en-US" dirty="0"/>
          </a:p>
          <a:p>
            <a:r>
              <a:rPr lang="en-US" dirty="0"/>
              <a:t> Observable consequences in cosmological and astrophysical data. </a:t>
            </a:r>
          </a:p>
          <a:p>
            <a:endParaRPr lang="en-US" dirty="0"/>
          </a:p>
          <a:p>
            <a:r>
              <a:rPr lang="en-US" dirty="0"/>
              <a:t>Complementary laboratory constraints on mediator mass and coupling. </a:t>
            </a:r>
          </a:p>
          <a:p>
            <a:endParaRPr lang="en-US" dirty="0"/>
          </a:p>
          <a:p>
            <a:r>
              <a:rPr lang="en-US" dirty="0"/>
              <a:t>Potentially observable effects in neutrino experiments. </a:t>
            </a:r>
          </a:p>
          <a:p>
            <a:endParaRPr lang="en-US" dirty="0"/>
          </a:p>
          <a:p>
            <a:r>
              <a:rPr lang="en-US" dirty="0"/>
              <a:t>Dark matter can also be produced from its interactions with neutrinos. </a:t>
            </a:r>
          </a:p>
          <a:p>
            <a:endParaRPr lang="en-US" dirty="0"/>
          </a:p>
          <a:p>
            <a:r>
              <a:rPr lang="en-US" dirty="0"/>
              <a:t>Preference for neutrino-dark sector interaction from cosmological data.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>
                <a:solidFill>
                  <a:srgbClr val="FFFF00"/>
                </a:solidFill>
              </a:rPr>
              <a:t>The future of dark is bright.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7F08A2-8872-A790-4ADB-EF4FC467F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94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6B689-F355-B971-2361-CBB940D2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5182"/>
            <a:ext cx="10515600" cy="2852737"/>
          </a:xfrm>
        </p:spPr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51C6E-0BF4-313C-A9F0-85CC69E2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48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3C99DDF-6051-9B59-196C-6B75AA7F3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671" y="136525"/>
            <a:ext cx="4495800" cy="497961"/>
          </a:xfrm>
        </p:spPr>
        <p:txBody>
          <a:bodyPr>
            <a:normAutofit fontScale="90000"/>
          </a:bodyPr>
          <a:lstStyle/>
          <a:p>
            <a:r>
              <a:rPr lang="en-US" dirty="0"/>
              <a:t>Cosmological Fits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9D37EF-483F-3B76-518C-23303D81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5728B4-6D8D-862C-4B71-6EDA9F38A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B4FD77-D9F8-477A-C2E9-BD592E158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671" y="634486"/>
            <a:ext cx="4987822" cy="291087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202A2B-69B9-5542-48CD-25AB19450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671" y="3645244"/>
            <a:ext cx="5094824" cy="273417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46860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3AB82-E1F5-6F29-72DD-FD5420178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563"/>
            <a:ext cx="10515600" cy="6234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Details of Lab Constraints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4A163B-5A25-CBC2-B636-6FBEDFEA4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954E42-1740-CD87-7F03-A9689BA48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793" y="988542"/>
            <a:ext cx="6482835" cy="90669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47BCB0-1D2B-6A48-DEC4-AEDD20770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108" y="2001795"/>
            <a:ext cx="7603929" cy="471968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649655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7993B-AB05-899C-3275-A87FBE8B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BBN Constraints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375F7-F99F-D28F-5157-D07C58BC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9DB18F-0580-18F0-7A6F-773A8752D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84" y="2940908"/>
            <a:ext cx="9941491" cy="378056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6D405B-2C72-92C0-B15E-4BB544A48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586" y="1570272"/>
            <a:ext cx="5234014" cy="96286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943800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E0AD34-8B80-A7B5-E987-4BBFC87D3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D9A71A-25BD-6DB7-5011-415788551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5"/>
            <a:ext cx="12182988" cy="402399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7186A5-BA1C-48EA-6729-668AF35D08C5}"/>
              </a:ext>
            </a:extLst>
          </p:cNvPr>
          <p:cNvSpPr txBox="1"/>
          <p:nvPr/>
        </p:nvSpPr>
        <p:spPr>
          <a:xfrm>
            <a:off x="779994" y="370534"/>
            <a:ext cx="3026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arXiv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2507.01000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(today)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60E051-2AAB-1DA2-36F8-2964E5FC6FCC}"/>
              </a:ext>
            </a:extLst>
          </p:cNvPr>
          <p:cNvSpPr txBox="1"/>
          <p:nvPr/>
        </p:nvSpPr>
        <p:spPr>
          <a:xfrm>
            <a:off x="5496348" y="401312"/>
            <a:ext cx="197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50+ pages (enjoy)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E1DDEB-3643-681D-F5F1-320DF7BFB5AB}"/>
              </a:ext>
            </a:extLst>
          </p:cNvPr>
          <p:cNvSpPr/>
          <p:nvPr/>
        </p:nvSpPr>
        <p:spPr>
          <a:xfrm>
            <a:off x="9707328" y="279094"/>
            <a:ext cx="2405901" cy="620984"/>
          </a:xfrm>
          <a:prstGeom prst="ellipse">
            <a:avLst/>
          </a:prstGeom>
          <a:solidFill>
            <a:schemeClr val="accent1">
              <a:alpha val="2966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290190-7FAC-31AE-CC63-D18915CF8D82}"/>
              </a:ext>
            </a:extLst>
          </p:cNvPr>
          <p:cNvSpPr txBox="1"/>
          <p:nvPr/>
        </p:nvSpPr>
        <p:spPr>
          <a:xfrm>
            <a:off x="1931963" y="4270426"/>
            <a:ext cx="8643777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Three types of constraints on “light” dark sector: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40AB-C8F4-01F1-CB6F-F20712F0AE40}"/>
              </a:ext>
            </a:extLst>
          </p:cNvPr>
          <p:cNvSpPr txBox="1"/>
          <p:nvPr/>
        </p:nvSpPr>
        <p:spPr>
          <a:xfrm>
            <a:off x="160484" y="5087027"/>
            <a:ext cx="12186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Cosmological</a:t>
            </a:r>
            <a:r>
              <a:rPr lang="en-US" sz="2400" dirty="0"/>
              <a:t> (BBN, CMB, Collisional Damping, Relic Density*, Neutrino Self-interaction)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Astrophysical</a:t>
            </a:r>
            <a:r>
              <a:rPr lang="en-US" sz="2400" dirty="0"/>
              <a:t> (Stellar and Supernova, High-Energy Neutrinos, Self-interacting DM)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Laboratory</a:t>
            </a:r>
            <a:r>
              <a:rPr lang="en-US" sz="2400" dirty="0"/>
              <a:t> (Meson, mu, tau and Z decays, double beta decays)</a:t>
            </a:r>
          </a:p>
        </p:txBody>
      </p:sp>
    </p:spTree>
    <p:extLst>
      <p:ext uri="{BB962C8B-B14F-4D97-AF65-F5344CB8AC3E}">
        <p14:creationId xmlns:p14="http://schemas.microsoft.com/office/powerpoint/2010/main" val="149179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83D3E-C6FC-0E13-34A8-90A1A156D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08"/>
            <a:ext cx="10515600" cy="960092"/>
          </a:xfrm>
        </p:spPr>
        <p:txBody>
          <a:bodyPr/>
          <a:lstStyle/>
          <a:p>
            <a:pPr algn="ctr"/>
            <a:r>
              <a:rPr lang="en-US" dirty="0"/>
              <a:t>Effects on CMB and BBN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AABB93-3A55-D238-4584-6E6C3A6A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81187E-C4BE-886A-B9DC-86AEE9284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76" y="934693"/>
            <a:ext cx="4953977" cy="3653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C8AC9-9D79-8395-A899-B71394612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07" y="934693"/>
            <a:ext cx="3911585" cy="2880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18959A-2334-B69E-60D3-B5D30AEC1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036" y="3959195"/>
            <a:ext cx="6502020" cy="2270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F33241-EB93-3DF4-0ACC-6DA688226071}"/>
              </a:ext>
            </a:extLst>
          </p:cNvPr>
          <p:cNvSpPr txBox="1"/>
          <p:nvPr/>
        </p:nvSpPr>
        <p:spPr>
          <a:xfrm>
            <a:off x="6597657" y="6356350"/>
            <a:ext cx="3867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MR10"/>
              </a:rPr>
              <a:t>Giovanetti,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CMR7"/>
              </a:rPr>
              <a:t>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MR10"/>
              </a:rPr>
              <a:t>Schmaltz,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CMR7"/>
              </a:rPr>
              <a:t>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MR10"/>
              </a:rPr>
              <a:t>Weiner,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MR1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2402.10264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7B0B7E-88D5-04C5-E4C9-AA04FCA4E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63" y="5094272"/>
            <a:ext cx="3975100" cy="660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39575A-901C-44BD-0EB0-611DE2077D40}"/>
              </a:ext>
            </a:extLst>
          </p:cNvPr>
          <p:cNvSpPr txBox="1"/>
          <p:nvPr/>
        </p:nvSpPr>
        <p:spPr>
          <a:xfrm>
            <a:off x="522246" y="6202000"/>
            <a:ext cx="3775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NimbusRomNo9L"/>
              </a:rPr>
              <a:t>Wilkinson, </a:t>
            </a:r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imbusRomNo9L"/>
              </a:rPr>
              <a:t>Bœhm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NimbusRomNo9L"/>
              </a:rPr>
              <a:t>, </a:t>
            </a:r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NimbusRomNo9L"/>
              </a:rPr>
              <a:t>Lesgourgues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NimbusRomNo9L"/>
              </a:rPr>
              <a:t>, </a:t>
            </a:r>
            <a:r>
              <a:rPr lang="en-US" sz="1600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NimbusRomNo9L"/>
              </a:rPr>
              <a:t>1401.7597</a:t>
            </a:r>
            <a:endParaRPr lang="en-US" sz="1600" u="sng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C7EF79-9FC7-17D1-2F64-49C3812C3669}"/>
              </a:ext>
            </a:extLst>
          </p:cNvPr>
          <p:cNvSpPr txBox="1"/>
          <p:nvPr/>
        </p:nvSpPr>
        <p:spPr>
          <a:xfrm>
            <a:off x="1500146" y="5793670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i="1" dirty="0"/>
              <a:t>T</a:t>
            </a:r>
            <a:r>
              <a:rPr lang="en-US" dirty="0"/>
              <a:t>-independent)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3E60AC-6E67-3EA8-258B-6E70963BDBA4}"/>
                  </a:ext>
                </a:extLst>
              </p:cNvPr>
              <p:cNvSpPr txBox="1"/>
              <p:nvPr/>
            </p:nvSpPr>
            <p:spPr>
              <a:xfrm>
                <a:off x="2756312" y="3121223"/>
                <a:ext cx="16959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1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1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/(</m:t>
                    </m:r>
                    <m:r>
                      <a:rPr lang="en-US" sz="1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sty m:val="p"/>
                      </m:rPr>
                      <a:rPr lang="en-US" sz="1400" b="0" i="0" baseline="-2500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int</m:t>
                    </m:r>
                    <m:r>
                      <a:rPr lang="en-US" sz="1400" b="0" i="1" baseline="-2500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1400" b="0" i="1" baseline="-2500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1400" b="0" i="1" baseline="-2500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3E60AC-6E67-3EA8-258B-6E70963BD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312" y="3121223"/>
                <a:ext cx="1695913" cy="307777"/>
              </a:xfrm>
              <a:prstGeom prst="rect">
                <a:avLst/>
              </a:prstGeom>
              <a:blipFill>
                <a:blip r:embed="rId7"/>
                <a:stretch>
                  <a:fillRect t="-3846" r="-741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CB9570-08E0-7B17-D3E1-4EF7FAB6105B}"/>
                  </a:ext>
                </a:extLst>
              </p:cNvPr>
              <p:cNvSpPr txBox="1"/>
              <p:nvPr/>
            </p:nvSpPr>
            <p:spPr>
              <a:xfrm>
                <a:off x="2538413" y="1645175"/>
                <a:ext cx="2085123" cy="317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dirty="0">
                    <a:solidFill>
                      <a:schemeClr val="accent6">
                        <a:lumMod val="50000"/>
                      </a:schemeClr>
                    </a:solidFill>
                  </a:rPr>
                  <a:t>1-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1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1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 sz="1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/(</m:t>
                    </m:r>
                    <m:r>
                      <a:rPr lang="en-US" sz="1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sty m:val="p"/>
                      </m:rPr>
                      <a:rPr lang="en-US" sz="1400" b="0" i="0" baseline="-2500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int</m:t>
                    </m:r>
                    <m:r>
                      <a:rPr lang="en-US" sz="1400" b="0" i="1" baseline="-2500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1400" b="0" i="1" baseline="-2500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1400" b="0" i="1" baseline="-2500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CB9570-08E0-7B17-D3E1-4EF7FAB61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413" y="1645175"/>
                <a:ext cx="2085123" cy="317203"/>
              </a:xfrm>
              <a:prstGeom prst="rect">
                <a:avLst/>
              </a:prstGeom>
              <a:blipFill>
                <a:blip r:embed="rId8"/>
                <a:stretch>
                  <a:fillRect l="-606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5E54A347-7411-3F93-0EAA-D05589EB05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7009" y="2681272"/>
            <a:ext cx="736600" cy="215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3A6D64-F254-8B8A-D2D2-7E2C69876118}"/>
              </a:ext>
            </a:extLst>
          </p:cNvPr>
          <p:cNvSpPr txBox="1"/>
          <p:nvPr/>
        </p:nvSpPr>
        <p:spPr>
          <a:xfrm>
            <a:off x="6654807" y="3121223"/>
            <a:ext cx="461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SM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5B94DE-E874-5FAE-2353-E187361C73EE}"/>
              </a:ext>
            </a:extLst>
          </p:cNvPr>
          <p:cNvSpPr txBox="1"/>
          <p:nvPr/>
        </p:nvSpPr>
        <p:spPr>
          <a:xfrm>
            <a:off x="6581567" y="807693"/>
            <a:ext cx="1756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Complete cooling</a:t>
            </a:r>
          </a:p>
        </p:txBody>
      </p:sp>
    </p:spTree>
    <p:extLst>
      <p:ext uri="{BB962C8B-B14F-4D97-AF65-F5344CB8AC3E}">
        <p14:creationId xmlns:p14="http://schemas.microsoft.com/office/powerpoint/2010/main" val="19543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054C8-FE6D-8FEF-6F15-20E780FB9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552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Collisional Damping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01DA94-36D8-B821-2A6F-122F571C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623A9-9540-40ED-BD6D-45036DC74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12" y="911086"/>
            <a:ext cx="5780162" cy="4411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43B914-F46C-6E23-233E-7F1867E20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017" y="907772"/>
            <a:ext cx="5739791" cy="4414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EB27E5-39F9-F7E0-DEBE-30000513F7CD}"/>
              </a:ext>
            </a:extLst>
          </p:cNvPr>
          <p:cNvSpPr txBox="1"/>
          <p:nvPr/>
        </p:nvSpPr>
        <p:spPr>
          <a:xfrm>
            <a:off x="82826" y="5423586"/>
            <a:ext cx="2368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Akita, Ando, </a:t>
            </a:r>
            <a:r>
              <a:rPr lang="en-US" sz="1600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2305.01913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D5115D-99E6-397A-55E9-B9E0D77B234F}"/>
              </a:ext>
            </a:extLst>
          </p:cNvPr>
          <p:cNvSpPr txBox="1"/>
          <p:nvPr/>
        </p:nvSpPr>
        <p:spPr>
          <a:xfrm>
            <a:off x="2803790" y="5534758"/>
            <a:ext cx="6796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Deviation from linear matter power spectrum.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Erases small-scale structure in galaxies.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Constraints from Milky-Way satellite galaxy observations.</a:t>
            </a:r>
          </a:p>
        </p:txBody>
      </p:sp>
    </p:spTree>
    <p:extLst>
      <p:ext uri="{BB962C8B-B14F-4D97-AF65-F5344CB8AC3E}">
        <p14:creationId xmlns:p14="http://schemas.microsoft.com/office/powerpoint/2010/main" val="411860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0961E-B8A2-BFF3-D29D-7E95B1E87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068"/>
            <a:ext cx="10515600" cy="52277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Flux Attenuation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2309E-C459-9F5D-F75A-3BFEB8A3D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33AB3-650A-6E70-A62F-6A36058D5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879"/>
            <a:ext cx="7791660" cy="2988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A68B-F53E-BFC4-1EDC-D04C03637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973" y="4395639"/>
            <a:ext cx="3892825" cy="991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853600-6BC5-2E4D-4D7A-C35D17927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204" y="5809176"/>
            <a:ext cx="5513371" cy="892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D3C7C0-6756-284F-02DC-74053FC1EDEC}"/>
              </a:ext>
            </a:extLst>
          </p:cNvPr>
          <p:cNvSpPr txBox="1"/>
          <p:nvPr/>
        </p:nvSpPr>
        <p:spPr>
          <a:xfrm>
            <a:off x="242209" y="6077247"/>
            <a:ext cx="25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Flux attenuation: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3105CC-3E8C-FFC3-2247-C2B91187D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820" y="1028842"/>
            <a:ext cx="5050511" cy="39669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49ED55-B8CC-28AE-2309-89F9E175417F}"/>
              </a:ext>
            </a:extLst>
          </p:cNvPr>
          <p:cNvSpPr txBox="1"/>
          <p:nvPr/>
        </p:nvSpPr>
        <p:spPr>
          <a:xfrm>
            <a:off x="8209505" y="4995755"/>
            <a:ext cx="38928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MR10"/>
              </a:rPr>
              <a:t>NGC 1068 bound: Cline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CMR7"/>
              </a:rPr>
              <a:t>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MR10"/>
              </a:rPr>
              <a:t>Puel, </a:t>
            </a:r>
            <a:r>
              <a:rPr lang="en-US" sz="1600" u="sng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MR10"/>
              </a:rPr>
              <a:t>2301.08756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029EDC-F054-D154-84CD-46BA01FB7D80}"/>
              </a:ext>
            </a:extLst>
          </p:cNvPr>
          <p:cNvSpPr txBox="1"/>
          <p:nvPr/>
        </p:nvSpPr>
        <p:spPr>
          <a:xfrm>
            <a:off x="8358899" y="5605947"/>
            <a:ext cx="3833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Depends on DM density profile.</a:t>
            </a:r>
          </a:p>
          <a:p>
            <a:r>
              <a:rPr lang="en-US" dirty="0"/>
              <a:t>Stronger constraints for spike profile.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C5A3C4-6D86-2854-F7BD-3D2E605C1FE2}"/>
              </a:ext>
            </a:extLst>
          </p:cNvPr>
          <p:cNvSpPr txBox="1"/>
          <p:nvPr/>
        </p:nvSpPr>
        <p:spPr>
          <a:xfrm>
            <a:off x="912238" y="5421281"/>
            <a:ext cx="5841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column density and/or large number density helps. </a:t>
            </a:r>
          </a:p>
        </p:txBody>
      </p:sp>
    </p:spTree>
    <p:extLst>
      <p:ext uri="{BB962C8B-B14F-4D97-AF65-F5344CB8AC3E}">
        <p14:creationId xmlns:p14="http://schemas.microsoft.com/office/powerpoint/2010/main" val="233063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B59FF-B482-069B-721E-9F0D0E736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27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DM Density Profiles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2DA19EA-DFEF-5462-018C-65350B752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319" y="1025105"/>
            <a:ext cx="3548681" cy="5807520"/>
          </a:xfrm>
        </p:spPr>
        <p:txBody>
          <a:bodyPr>
            <a:normAutofit fontScale="77500" lnSpcReduction="20000"/>
          </a:bodyPr>
          <a:lstStyle/>
          <a:p>
            <a:pPr marL="285750" indent="-285750"/>
            <a:r>
              <a:rPr lang="en-US" dirty="0"/>
              <a:t>Existence of spike profile still debatable. </a:t>
            </a:r>
          </a:p>
          <a:p>
            <a:pPr marL="0" indent="0">
              <a:buNone/>
            </a:pPr>
            <a:r>
              <a:rPr lang="en-US" sz="21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Gondolo</a:t>
            </a:r>
            <a:r>
              <a:rPr lang="en-US" sz="2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Silk, </a:t>
            </a:r>
            <a:r>
              <a:rPr lang="en-US" sz="21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9906391</a:t>
            </a:r>
            <a:endParaRPr lang="en-US" sz="2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1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Ullio</a:t>
            </a:r>
            <a:r>
              <a:rPr lang="en-US" sz="2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Zhao, </a:t>
            </a:r>
            <a:r>
              <a:rPr lang="en-US" sz="21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Kamionkowski</a:t>
            </a:r>
            <a:r>
              <a:rPr lang="en-US" sz="2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1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0101481</a:t>
            </a:r>
            <a:endParaRPr lang="en-US" sz="2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Lacroix, </a:t>
            </a:r>
            <a:r>
              <a:rPr lang="en-US" sz="21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1801.01308</a:t>
            </a:r>
            <a:endParaRPr lang="en-US" sz="2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sz="2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285750" indent="-285750"/>
            <a:r>
              <a:rPr lang="en-US" dirty="0"/>
              <a:t>Strong limits from high-energy neutrino point sources  using spike profile</a:t>
            </a:r>
          </a:p>
          <a:p>
            <a:pPr marL="0" indent="0">
              <a:buNone/>
            </a:pPr>
            <a:r>
              <a:rPr lang="en-US" sz="2100" dirty="0">
                <a:solidFill>
                  <a:schemeClr val="accent6">
                    <a:lumMod val="20000"/>
                    <a:lumOff val="80000"/>
                  </a:schemeClr>
                </a:solidFill>
                <a:latin typeface="CMR10"/>
              </a:rPr>
              <a:t>Cline et al, </a:t>
            </a:r>
            <a:r>
              <a:rPr lang="en-US" sz="2100" dirty="0">
                <a:solidFill>
                  <a:schemeClr val="accent6">
                    <a:lumMod val="20000"/>
                    <a:lumOff val="80000"/>
                  </a:schemeClr>
                </a:solidFill>
                <a:latin typeface="CMR1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2209.02713</a:t>
            </a:r>
            <a:endParaRPr lang="en-US" sz="2100" dirty="0">
              <a:solidFill>
                <a:schemeClr val="accent6">
                  <a:lumMod val="20000"/>
                  <a:lumOff val="80000"/>
                </a:schemeClr>
              </a:solidFill>
              <a:latin typeface="CMR10"/>
            </a:endParaRPr>
          </a:p>
          <a:p>
            <a:pPr marL="0" indent="0">
              <a:buNone/>
            </a:pPr>
            <a:r>
              <a:rPr lang="en-US" sz="2100" dirty="0">
                <a:solidFill>
                  <a:schemeClr val="accent6">
                    <a:lumMod val="20000"/>
                    <a:lumOff val="80000"/>
                  </a:schemeClr>
                </a:solidFill>
                <a:latin typeface="CMR10"/>
              </a:rPr>
              <a:t>Ferrer, Herrera, Ibarra, </a:t>
            </a:r>
            <a:r>
              <a:rPr lang="en-US" sz="2100" dirty="0">
                <a:solidFill>
                  <a:schemeClr val="accent6">
                    <a:lumMod val="20000"/>
                    <a:lumOff val="80000"/>
                  </a:schemeClr>
                </a:solidFill>
                <a:latin typeface="CMR1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2209.06339</a:t>
            </a:r>
            <a:endParaRPr lang="en-US" sz="2100" dirty="0">
              <a:solidFill>
                <a:schemeClr val="accent6">
                  <a:lumMod val="20000"/>
                  <a:lumOff val="80000"/>
                </a:schemeClr>
              </a:solidFill>
              <a:latin typeface="CMR10"/>
            </a:endParaRPr>
          </a:p>
          <a:p>
            <a:pPr marL="0" indent="0">
              <a:buNone/>
            </a:pPr>
            <a:r>
              <a:rPr lang="en-US" sz="2100" dirty="0">
                <a:solidFill>
                  <a:schemeClr val="accent6">
                    <a:lumMod val="20000"/>
                    <a:lumOff val="80000"/>
                  </a:schemeClr>
                </a:solidFill>
                <a:latin typeface="CMR10"/>
              </a:rPr>
              <a:t>Cline</a:t>
            </a:r>
            <a:r>
              <a:rPr lang="en-US" sz="2100" dirty="0">
                <a:solidFill>
                  <a:schemeClr val="accent6">
                    <a:lumMod val="20000"/>
                    <a:lumOff val="80000"/>
                  </a:schemeClr>
                </a:solidFill>
                <a:latin typeface="CMR7"/>
              </a:rPr>
              <a:t>, </a:t>
            </a:r>
            <a:r>
              <a:rPr lang="en-US" sz="2100" dirty="0">
                <a:solidFill>
                  <a:schemeClr val="accent6">
                    <a:lumMod val="20000"/>
                    <a:lumOff val="80000"/>
                  </a:schemeClr>
                </a:solidFill>
                <a:latin typeface="CMR10"/>
              </a:rPr>
              <a:t>Puel, </a:t>
            </a:r>
            <a:r>
              <a:rPr lang="en-US" sz="2100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CMR10"/>
              </a:rPr>
              <a:t>2301.08756</a:t>
            </a:r>
          </a:p>
          <a:p>
            <a:pPr marL="0" indent="0">
              <a:buNone/>
            </a:pPr>
            <a:endParaRPr lang="en-US" dirty="0"/>
          </a:p>
          <a:p>
            <a:pPr marL="285750" indent="-285750"/>
            <a:r>
              <a:rPr lang="en-US" dirty="0"/>
              <a:t>Galactic supernova directly behind the GC along line-of-sight will be an ideal source to see the flux attenuation effect.</a:t>
            </a:r>
          </a:p>
          <a:p>
            <a:pPr marL="0" indent="0">
              <a:buNone/>
            </a:pP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TeXGyreTermesX"/>
            </a:endParaRPr>
          </a:p>
          <a:p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DFEA87-2BFA-C99D-742A-88836371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6353B-E60F-513D-DAB5-BC0F096134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28" y="4102801"/>
            <a:ext cx="4278278" cy="2697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605FF6-0F51-B88C-2112-C8C5DA296E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4989" y="4169652"/>
            <a:ext cx="4172261" cy="2630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F42B0E-C783-B4D0-7518-2BB4B1D30F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38" y="1922088"/>
            <a:ext cx="3454400" cy="58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F0A13C-9C9E-929D-C99A-D53927A0F3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867" y="1025105"/>
            <a:ext cx="2730500" cy="81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43CACF-8457-0071-92EA-CEE876A8C0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28" y="2691617"/>
            <a:ext cx="3559246" cy="92026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79CCA6-0461-F2FD-34DC-DCCF06CE45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2594" y="962709"/>
            <a:ext cx="4958005" cy="329156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14469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B1A1-AD2C-39BF-79C9-9AD944698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95"/>
            <a:ext cx="10515600" cy="6505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Modeling Neutrino-DM Interactions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DD53E7-4BE9-EDD2-B977-E08D4DC61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1" y="956115"/>
            <a:ext cx="11860696" cy="4351338"/>
          </a:xfrm>
        </p:spPr>
        <p:txBody>
          <a:bodyPr>
            <a:normAutofit/>
          </a:bodyPr>
          <a:lstStyle/>
          <a:p>
            <a:r>
              <a:rPr lang="en-US" dirty="0"/>
              <a:t>Use a simplified model framework. UV-completion possible.</a:t>
            </a:r>
          </a:p>
          <a:p>
            <a:r>
              <a:rPr lang="en-US" dirty="0"/>
              <a:t>Categorize into DM and mediator types: Scalar,  Fermion, Vector. </a:t>
            </a:r>
          </a:p>
          <a:p>
            <a:r>
              <a:rPr lang="en-US" dirty="0"/>
              <a:t>Only 4 (or 3) free parameters: DM and mediator masses and couplings.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565E6A-AD18-6588-1950-54DC7E75C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840D3-D952-B6D0-9060-4E1DB9125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137" y="2609506"/>
            <a:ext cx="7662807" cy="2063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9850EA-A1D6-A336-A0C9-1A4CB9136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077" y="5083966"/>
            <a:ext cx="4357537" cy="14958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2FD19C-01DC-0CD0-DB36-B8CA0BC42EE7}"/>
              </a:ext>
            </a:extLst>
          </p:cNvPr>
          <p:cNvSpPr txBox="1"/>
          <p:nvPr/>
        </p:nvSpPr>
        <p:spPr>
          <a:xfrm>
            <a:off x="838200" y="5416403"/>
            <a:ext cx="3052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Differential scattering cross 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2EBB6-F617-D497-A1DA-D26CA899E2EA}"/>
              </a:ext>
            </a:extLst>
          </p:cNvPr>
          <p:cNvSpPr txBox="1"/>
          <p:nvPr/>
        </p:nvSpPr>
        <p:spPr>
          <a:xfrm>
            <a:off x="2814213" y="4714634"/>
            <a:ext cx="1143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</a:t>
            </a:r>
            <a:r>
              <a:rPr lang="en-US" dirty="0"/>
              <a:t>-channel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29584-0755-9C20-4190-18854343307A}"/>
              </a:ext>
            </a:extLst>
          </p:cNvPr>
          <p:cNvSpPr txBox="1"/>
          <p:nvPr/>
        </p:nvSpPr>
        <p:spPr>
          <a:xfrm>
            <a:off x="6015106" y="4708768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</a:t>
            </a:r>
            <a:r>
              <a:rPr lang="en-US" dirty="0"/>
              <a:t>-channel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2CFEC-4C8B-C861-262B-BBF5EA397159}"/>
              </a:ext>
            </a:extLst>
          </p:cNvPr>
          <p:cNvSpPr txBox="1"/>
          <p:nvPr/>
        </p:nvSpPr>
        <p:spPr>
          <a:xfrm>
            <a:off x="8413829" y="47087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u</a:t>
            </a:r>
            <a:r>
              <a:rPr lang="en-US" dirty="0"/>
              <a:t>-channel</a:t>
            </a:r>
          </a:p>
        </p:txBody>
      </p:sp>
    </p:spTree>
    <p:extLst>
      <p:ext uri="{BB962C8B-B14F-4D97-AF65-F5344CB8AC3E}">
        <p14:creationId xmlns:p14="http://schemas.microsoft.com/office/powerpoint/2010/main" val="139322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0B343-2CCB-D690-EE38-DDE5ADFCE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563"/>
            <a:ext cx="10515600" cy="5064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Comparison with Previous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DC5B07-A756-315D-671D-E57D20BF6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536B5-0890-CED3-BB52-C246CEBC9422}"/>
              </a:ext>
            </a:extLst>
          </p:cNvPr>
          <p:cNvSpPr txBox="1"/>
          <p:nvPr/>
        </p:nvSpPr>
        <p:spPr>
          <a:xfrm>
            <a:off x="8799257" y="3946737"/>
            <a:ext cx="3048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BD, Kim, Sathyan, Sinha, Zhang, </a:t>
            </a:r>
          </a:p>
          <a:p>
            <a:pPr algn="ctr"/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2507.01000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045525-F89B-620C-DF9F-2BED8CEB7A13}"/>
              </a:ext>
            </a:extLst>
          </p:cNvPr>
          <p:cNvSpPr txBox="1"/>
          <p:nvPr/>
        </p:nvSpPr>
        <p:spPr>
          <a:xfrm>
            <a:off x="8343291" y="5017149"/>
            <a:ext cx="3960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[54] Campo, Boehm, Palomares-Ruiz, Pascoli, </a:t>
            </a:r>
            <a:r>
              <a:rPr lang="en-US" sz="1600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1711.05283</a:t>
            </a: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[32] Arguelles, </a:t>
            </a:r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Kheirandish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Vincent,</a:t>
            </a:r>
          </a:p>
          <a:p>
            <a:r>
              <a:rPr lang="en-US" sz="1600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1703.00451</a:t>
            </a:r>
          </a:p>
        </p:txBody>
      </p:sp>
      <p:pic>
        <p:nvPicPr>
          <p:cNvPr id="10" name="Picture 9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E136D438-82A2-2F78-7EAE-5E22C96FA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290" y="918895"/>
            <a:ext cx="3848709" cy="2697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571A56-8DA5-6EC3-EA5B-AD1BE51D5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8" y="861696"/>
            <a:ext cx="8190230" cy="5788015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75200E-D3FF-0EAD-3C23-CD25FAC8A281}"/>
              </a:ext>
            </a:extLst>
          </p:cNvPr>
          <p:cNvCxnSpPr>
            <a:cxnSpLocks/>
          </p:cNvCxnSpPr>
          <p:nvPr/>
        </p:nvCxnSpPr>
        <p:spPr>
          <a:xfrm flipV="1">
            <a:off x="6797040" y="1431308"/>
            <a:ext cx="2443353" cy="2515429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25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1603</TotalTime>
  <Words>898</Words>
  <Application>Microsoft Macintosh PowerPoint</Application>
  <PresentationFormat>Widescreen</PresentationFormat>
  <Paragraphs>175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-apple-system</vt:lpstr>
      <vt:lpstr>Aptos</vt:lpstr>
      <vt:lpstr>Aptos Display</vt:lpstr>
      <vt:lpstr>Arial</vt:lpstr>
      <vt:lpstr>Cambria Math</vt:lpstr>
      <vt:lpstr>CMR10</vt:lpstr>
      <vt:lpstr>CMR7</vt:lpstr>
      <vt:lpstr>NimbusRomNo9L</vt:lpstr>
      <vt:lpstr>TeXGyreTermesX</vt:lpstr>
      <vt:lpstr>Office Theme</vt:lpstr>
      <vt:lpstr>Neutrino-Dark Matter Connection</vt:lpstr>
      <vt:lpstr>Does Dark Matter interact with Neutrinos?</vt:lpstr>
      <vt:lpstr>PowerPoint Presentation</vt:lpstr>
      <vt:lpstr>Effects on CMB and BBN</vt:lpstr>
      <vt:lpstr>Collisional Damping</vt:lpstr>
      <vt:lpstr>Flux Attenuation</vt:lpstr>
      <vt:lpstr>DM Density Profiles</vt:lpstr>
      <vt:lpstr>Modeling Neutrino-DM Interactions</vt:lpstr>
      <vt:lpstr>Comparison with Previous Results</vt:lpstr>
      <vt:lpstr>Recast Cosmological Constraints</vt:lpstr>
      <vt:lpstr>Recast Astrophysical Constraints</vt:lpstr>
      <vt:lpstr>Updated Laboratory Constraints</vt:lpstr>
      <vt:lpstr>Tree versus Tree+Loop</vt:lpstr>
      <vt:lpstr>Combined Limits</vt:lpstr>
      <vt:lpstr>ν Flux Attenuation</vt:lpstr>
      <vt:lpstr>DM Production in Supernova</vt:lpstr>
      <vt:lpstr>New SN1987A Limit on Neutrino-DM Interaction</vt:lpstr>
      <vt:lpstr>Sterile Neutrino DM Production in Early Universe</vt:lpstr>
      <vt:lpstr>DM Production from Active-Sterile NSI</vt:lpstr>
      <vt:lpstr>Dark Radiation Mimicking Self-Interacting Neutrinos</vt:lpstr>
      <vt:lpstr>Cosmological Preference for ν-DR Interaction</vt:lpstr>
      <vt:lpstr>Conclusions</vt:lpstr>
      <vt:lpstr>Backup Slides</vt:lpstr>
      <vt:lpstr>Cosmological Fits</vt:lpstr>
      <vt:lpstr>Details of Lab Constraints</vt:lpstr>
      <vt:lpstr>BBN Constraints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Dev, Bhupal</dc:creator>
  <cp:lastModifiedBy>Dev, Bhupal</cp:lastModifiedBy>
  <cp:revision>192</cp:revision>
  <dcterms:created xsi:type="dcterms:W3CDTF">2024-09-30T23:44:17Z</dcterms:created>
  <dcterms:modified xsi:type="dcterms:W3CDTF">2025-07-02T14:30:54Z</dcterms:modified>
</cp:coreProperties>
</file>