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40"/>
  </p:notesMasterIdLst>
  <p:handoutMasterIdLst>
    <p:handoutMasterId r:id="rId41"/>
  </p:handoutMasterIdLst>
  <p:sldIdLst>
    <p:sldId id="256" r:id="rId3"/>
    <p:sldId id="504" r:id="rId4"/>
    <p:sldId id="505" r:id="rId5"/>
    <p:sldId id="446" r:id="rId6"/>
    <p:sldId id="458" r:id="rId7"/>
    <p:sldId id="506" r:id="rId8"/>
    <p:sldId id="507" r:id="rId9"/>
    <p:sldId id="508" r:id="rId10"/>
    <p:sldId id="427" r:id="rId11"/>
    <p:sldId id="428" r:id="rId12"/>
    <p:sldId id="472" r:id="rId13"/>
    <p:sldId id="516" r:id="rId14"/>
    <p:sldId id="502" r:id="rId15"/>
    <p:sldId id="503" r:id="rId16"/>
    <p:sldId id="517" r:id="rId17"/>
    <p:sldId id="518" r:id="rId18"/>
    <p:sldId id="519" r:id="rId19"/>
    <p:sldId id="520" r:id="rId20"/>
    <p:sldId id="521" r:id="rId21"/>
    <p:sldId id="522" r:id="rId22"/>
    <p:sldId id="515" r:id="rId23"/>
    <p:sldId id="524" r:id="rId24"/>
    <p:sldId id="529" r:id="rId25"/>
    <p:sldId id="523" r:id="rId26"/>
    <p:sldId id="525" r:id="rId27"/>
    <p:sldId id="526" r:id="rId28"/>
    <p:sldId id="527" r:id="rId29"/>
    <p:sldId id="528" r:id="rId30"/>
    <p:sldId id="511" r:id="rId31"/>
    <p:sldId id="510" r:id="rId32"/>
    <p:sldId id="512" r:id="rId33"/>
    <p:sldId id="513" r:id="rId34"/>
    <p:sldId id="439" r:id="rId35"/>
    <p:sldId id="490" r:id="rId36"/>
    <p:sldId id="530" r:id="rId37"/>
    <p:sldId id="531" r:id="rId38"/>
    <p:sldId id="514" r:id="rId3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40606"/>
    <a:srgbClr val="006C00"/>
    <a:srgbClr val="008000"/>
    <a:srgbClr val="11FFF9"/>
    <a:srgbClr val="33FFFA"/>
    <a:srgbClr val="E1F4FF"/>
    <a:srgbClr val="D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>
      <p:cViewPr varScale="1">
        <p:scale>
          <a:sx n="70" d="100"/>
          <a:sy n="70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D60F985-1B12-485A-9243-0A7D0D163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7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63ED18-2FE7-4CE8-8618-1B5E7DFC7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74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fld id="{672E1D74-361B-4B83-BA63-D78E6EAA42D4}" type="slidenum">
              <a:rPr lang="en-US" sz="1200" b="0" smtClean="0">
                <a:latin typeface="Arial" charset="0"/>
                <a:cs typeface="Arial" charset="0"/>
              </a:rPr>
              <a:pPr eaLnBrk="1" hangingPunct="1"/>
              <a:t>1</a:t>
            </a:fld>
            <a:endParaRPr lang="en-US" sz="1200" b="0" smtClean="0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Titlepage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fld id="{F95C09C0-44D6-4AA0-902A-DE023A4C131F}" type="slidenum">
              <a:rPr lang="en-US" sz="1200" b="0" smtClean="0">
                <a:latin typeface="Arial" charset="0"/>
                <a:cs typeface="Arial" charset="0"/>
              </a:rPr>
              <a:pPr eaLnBrk="1" hangingPunct="1"/>
              <a:t>4</a:t>
            </a:fld>
            <a:endParaRPr lang="en-US" sz="1200" b="0" smtClean="0">
              <a:latin typeface="Arial" charset="0"/>
              <a:cs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fld id="{B88B8747-92C2-4939-85BC-0BD89E8F21DA}" type="slidenum">
              <a:rPr lang="en-US" sz="1200" b="0" smtClean="0">
                <a:latin typeface="Arial" charset="0"/>
                <a:cs typeface="Arial" charset="0"/>
              </a:rPr>
              <a:pPr eaLnBrk="1" hangingPunct="1"/>
              <a:t>5</a:t>
            </a:fld>
            <a:endParaRPr lang="en-US" sz="1200" b="0" smtClean="0">
              <a:latin typeface="Arial" charset="0"/>
              <a:cs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fld id="{E8BA77BB-066E-43E0-BDD4-790F3E487194}" type="slidenum">
              <a:rPr lang="en-US" sz="1200" b="0" smtClean="0">
                <a:latin typeface="Arial" charset="0"/>
                <a:cs typeface="Arial" charset="0"/>
              </a:rPr>
              <a:pPr eaLnBrk="1" hangingPunct="1"/>
              <a:t>6</a:t>
            </a:fld>
            <a:endParaRPr lang="en-US" sz="1200" b="0" smtClean="0">
              <a:latin typeface="Arial" charset="0"/>
              <a:cs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fld id="{8FCC7B81-1731-471C-8922-EAFE9F4E7950}" type="slidenum">
              <a:rPr lang="en-US" sz="1200" b="0" smtClean="0">
                <a:latin typeface="Arial" charset="0"/>
                <a:cs typeface="Arial" charset="0"/>
              </a:rPr>
              <a:pPr eaLnBrk="1" hangingPunct="1"/>
              <a:t>7</a:t>
            </a:fld>
            <a:endParaRPr lang="en-US" sz="1200" b="0" smtClean="0">
              <a:latin typeface="Arial" charset="0"/>
              <a:cs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fld id="{42926019-79B0-4D50-9F18-CA88B09DD932}" type="slidenum">
              <a:rPr lang="en-US" sz="1200" b="0" smtClean="0">
                <a:latin typeface="Arial" charset="0"/>
                <a:cs typeface="Arial" charset="0"/>
              </a:rPr>
              <a:pPr eaLnBrk="1" hangingPunct="1"/>
              <a:t>8</a:t>
            </a:fld>
            <a:endParaRPr lang="en-US" sz="1200" b="0" smtClean="0">
              <a:latin typeface="Arial" charset="0"/>
              <a:cs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fld id="{BDD4B697-8B67-4BFD-99A6-003863FEF693}" type="slidenum">
              <a:rPr lang="en-US" sz="1200" b="0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hangingPunct="1"/>
              <a:t>33</a:t>
            </a:fld>
            <a:endParaRPr lang="en-US" sz="1200" b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61785-0665-4A67-AC3F-173F044D1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8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230EC-178F-4325-BF05-622389384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5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49" y="381000"/>
            <a:ext cx="2076451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3" y="381000"/>
            <a:ext cx="6076951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A72C5-75D8-460E-852F-9B9C29E63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3" y="2057400"/>
            <a:ext cx="40005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33903" y="2057400"/>
            <a:ext cx="4000500" cy="114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33903" y="3352800"/>
            <a:ext cx="4000500" cy="114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CC805-5FBD-4B6E-AF73-EC063ACF6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65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3" y="2057400"/>
            <a:ext cx="4000500" cy="114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33903" y="2057400"/>
            <a:ext cx="4000500" cy="114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3" y="3352800"/>
            <a:ext cx="4000500" cy="114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3903" y="3352800"/>
            <a:ext cx="4000500" cy="114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8B361-BDC4-49BA-B604-ADF1EFBAA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69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588EF-A7E8-4F0A-820D-A1629640D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48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3133E-B3E4-4570-9BAA-6E9D8066E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93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DA35D-6FCF-4A94-ACA4-8DE0A9271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8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716AF-4E88-40C7-9C5E-22BADCE6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28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66191-9648-4863-B7E4-DE26FF2D4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2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EE542-1815-45BE-83BE-C76E38013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7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18609-8BB1-41C5-9554-3BFA9EE64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70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6A830-5F24-4DD7-B6BF-5ED848497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58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23998-E320-4421-8BB7-0111B5AA6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06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DBEA6-6A87-4BAA-844B-F7DDC5AF3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03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32B73-587E-42D8-865F-B671DD8E9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22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FEBD2-E3FB-4EBC-A332-4AB91CC84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7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20B02-7709-4AB8-B0C7-C699E9B6F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4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3" y="2057400"/>
            <a:ext cx="4000500" cy="24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3" y="2057400"/>
            <a:ext cx="4000500" cy="24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2DB29-1603-414A-A8C5-AF75FE17E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0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E39AD-0B20-4AF5-B79A-D63F7CD16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97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8C4B2-0C32-4C24-9D85-0E927E57F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02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D00E8-8704-4C7B-AF19-EE3EF553B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1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EEBCB-A8CF-4D6E-82E1-86A435681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D3622-06B3-4068-9E1B-080F41D71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My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057400"/>
            <a:ext cx="815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Zurab Tavartkiladze</a:t>
            </a:r>
          </a:p>
          <a:p>
            <a:pPr lvl="1"/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4724400"/>
            <a:ext cx="54102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4317F27-AAEE-44AD-9C22-810588738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  <p:sldLayoutId id="2147484200" r:id="rId12"/>
    <p:sldLayoutId id="21474842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609600" indent="-6096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cs typeface="+mn-cs"/>
        </a:defRPr>
      </a:lvl3pPr>
      <a:lvl4pPr marL="1752600" indent="-381000" algn="ctr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cs typeface="+mn-cs"/>
        </a:defRPr>
      </a:lvl4pPr>
      <a:lvl5pPr marL="2209800" indent="-3810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cs typeface="+mn-cs"/>
        </a:defRPr>
      </a:lvl5pPr>
      <a:lvl6pPr marL="2667000" indent="-381000" algn="ctr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cs typeface="+mn-cs"/>
        </a:defRPr>
      </a:lvl6pPr>
      <a:lvl7pPr marL="3124200" indent="-381000" algn="ctr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cs typeface="+mn-cs"/>
        </a:defRPr>
      </a:lvl7pPr>
      <a:lvl8pPr marL="3581400" indent="-381000" algn="ctr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cs typeface="+mn-cs"/>
        </a:defRPr>
      </a:lvl8pPr>
      <a:lvl9pPr marL="4038600" indent="-381000" algn="ctr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ZT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OSU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/>
            <a:r>
              <a:rPr lang="en-US" smtClean="0"/>
              <a:t>UNM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+mn-lt"/>
              </a:defRPr>
            </a:lvl1pPr>
          </a:lstStyle>
          <a:p>
            <a:pPr>
              <a:defRPr/>
            </a:pPr>
            <a:fld id="{3F2A1FEB-7E4C-4173-95EC-DB70554D3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3.wmf"/><Relationship Id="rId18" Type="http://schemas.openxmlformats.org/officeDocument/2006/relationships/image" Target="../media/image1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057400"/>
            <a:ext cx="8763000" cy="1828800"/>
          </a:xfrm>
        </p:spPr>
        <p:txBody>
          <a:bodyPr/>
          <a:lstStyle/>
          <a:p>
            <a:r>
              <a:rPr lang="en-US" sz="2800" b="1" dirty="0">
                <a:solidFill>
                  <a:srgbClr val="F40606"/>
                </a:solidFill>
                <a:effectLst/>
              </a:rPr>
              <a:t/>
            </a:r>
            <a:br>
              <a:rPr lang="en-US" sz="2800" b="1" dirty="0">
                <a:solidFill>
                  <a:srgbClr val="F40606"/>
                </a:solidFill>
                <a:effectLst/>
              </a:rPr>
            </a:br>
            <a:r>
              <a:rPr lang="en-US" sz="2800" b="1" dirty="0">
                <a:solidFill>
                  <a:srgbClr val="F40606"/>
                </a:solidFill>
                <a:effectLst/>
              </a:rPr>
              <a:t/>
            </a:r>
            <a:br>
              <a:rPr lang="en-US" sz="2800" b="1" dirty="0">
                <a:solidFill>
                  <a:srgbClr val="F40606"/>
                </a:solidFill>
                <a:effectLst/>
              </a:rPr>
            </a:br>
            <a:r>
              <a:rPr lang="en-US" sz="2800" b="1" dirty="0" smtClean="0">
                <a:solidFill>
                  <a:srgbClr val="F40606"/>
                </a:solidFill>
                <a:effectLst/>
              </a:rPr>
              <a:t/>
            </a:r>
            <a:br>
              <a:rPr lang="en-US" sz="2800" b="1" dirty="0" smtClean="0">
                <a:solidFill>
                  <a:srgbClr val="F40606"/>
                </a:solidFill>
                <a:effectLst/>
              </a:rPr>
            </a:br>
            <a:r>
              <a:rPr lang="en-US" sz="3200" b="1" dirty="0" smtClean="0">
                <a:solidFill>
                  <a:srgbClr val="FF0000"/>
                </a:solidFill>
                <a:effectLst/>
              </a:rPr>
              <a:t>Non-</a:t>
            </a:r>
            <a:r>
              <a:rPr lang="en-US" sz="3200" b="1" dirty="0" err="1" smtClean="0">
                <a:solidFill>
                  <a:srgbClr val="FF0000"/>
                </a:solidFill>
                <a:effectLst/>
              </a:rPr>
              <a:t>Abelian</a:t>
            </a:r>
            <a:r>
              <a:rPr lang="en-US" sz="32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Flavor Symmetry and </a:t>
            </a:r>
            <a:r>
              <a:rPr lang="en-US" sz="3200" b="1" dirty="0" smtClean="0">
                <a:solidFill>
                  <a:srgbClr val="FF0000"/>
                </a:solidFill>
                <a:effectLst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effectLst/>
              </a:rPr>
            </a:br>
            <a:r>
              <a:rPr lang="en-US" sz="3200" b="1" dirty="0" smtClean="0">
                <a:solidFill>
                  <a:srgbClr val="FF0000"/>
                </a:solidFill>
                <a:effectLst/>
              </a:rPr>
              <a:t>Neutrino 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Oscillations </a:t>
            </a:r>
            <a:r>
              <a:rPr lang="en-US" sz="3000" dirty="0" smtClean="0">
                <a:solidFill>
                  <a:srgbClr val="008000"/>
                </a:solidFill>
                <a:effectLst/>
              </a:rPr>
              <a:t/>
            </a:r>
            <a:br>
              <a:rPr lang="en-US" sz="3000" dirty="0" smtClean="0">
                <a:solidFill>
                  <a:srgbClr val="008000"/>
                </a:solidFill>
                <a:effectLst/>
              </a:rPr>
            </a:br>
            <a:r>
              <a:rPr lang="en-US" sz="3800" dirty="0">
                <a:solidFill>
                  <a:srgbClr val="008000"/>
                </a:solidFill>
                <a:effectLst/>
              </a:rPr>
              <a:t> </a:t>
            </a:r>
            <a:r>
              <a:rPr lang="en-US" sz="3800" dirty="0" smtClean="0">
                <a:solidFill>
                  <a:srgbClr val="008000"/>
                </a:solidFill>
                <a:effectLst/>
              </a:rPr>
              <a:t>    </a:t>
            </a:r>
            <a:r>
              <a:rPr lang="en-US" sz="3800" dirty="0">
                <a:solidFill>
                  <a:srgbClr val="008000"/>
                </a:solidFill>
                <a:effectLst/>
              </a:rPr>
              <a:t> </a:t>
            </a:r>
            <a:r>
              <a:rPr lang="en-US" sz="3800" dirty="0" smtClean="0">
                <a:solidFill>
                  <a:srgbClr val="008000"/>
                </a:solidFill>
                <a:effectLst/>
              </a:rPr>
              <a:t>                                   </a:t>
            </a:r>
            <a:r>
              <a:rPr lang="en-US" sz="2000" b="1" dirty="0" smtClean="0">
                <a:solidFill>
                  <a:srgbClr val="008000"/>
                </a:solidFill>
                <a:effectLst/>
              </a:rPr>
              <a:t>Based on work:</a:t>
            </a:r>
            <a:r>
              <a:rPr lang="en-US" sz="2000" i="1" dirty="0">
                <a:solidFill>
                  <a:srgbClr val="008000"/>
                </a:solidFill>
                <a:effectLst/>
              </a:rPr>
              <a:t/>
            </a:r>
            <a:br>
              <a:rPr lang="en-US" sz="2000" i="1" dirty="0">
                <a:solidFill>
                  <a:srgbClr val="008000"/>
                </a:solidFill>
                <a:effectLst/>
              </a:rPr>
            </a:br>
            <a:r>
              <a:rPr lang="en-US" sz="2000" i="1" dirty="0" smtClean="0">
                <a:solidFill>
                  <a:srgbClr val="008000"/>
                </a:solidFill>
                <a:effectLst/>
              </a:rPr>
              <a:t>                                                                        </a:t>
            </a:r>
            <a:r>
              <a:rPr lang="en-US" sz="2000" i="1" dirty="0" err="1" smtClean="0">
                <a:solidFill>
                  <a:srgbClr val="008000"/>
                </a:solidFill>
                <a:effectLst/>
              </a:rPr>
              <a:t>arXiv</a:t>
            </a:r>
            <a:r>
              <a:rPr lang="en-US" sz="2000" i="1" dirty="0">
                <a:solidFill>
                  <a:srgbClr val="008000"/>
                </a:solidFill>
                <a:effectLst/>
              </a:rPr>
              <a:t>: </a:t>
            </a:r>
            <a:r>
              <a:rPr lang="en-US" sz="2000" i="1" dirty="0" smtClean="0">
                <a:solidFill>
                  <a:srgbClr val="008000"/>
                </a:solidFill>
                <a:effectLst/>
              </a:rPr>
              <a:t>2507.???? (Z.T.)</a:t>
            </a:r>
            <a:br>
              <a:rPr lang="en-US" sz="2000" i="1" dirty="0" smtClean="0">
                <a:solidFill>
                  <a:srgbClr val="008000"/>
                </a:solidFill>
                <a:effectLst/>
              </a:rPr>
            </a:br>
            <a:r>
              <a:rPr lang="en-US" sz="2000" i="1" dirty="0" smtClean="0">
                <a:solidFill>
                  <a:srgbClr val="008000"/>
                </a:solidFill>
                <a:effectLst/>
              </a:rPr>
              <a:t>                                                </a:t>
            </a:r>
            <a:br>
              <a:rPr lang="en-US" sz="2000" i="1" dirty="0" smtClean="0">
                <a:solidFill>
                  <a:srgbClr val="008000"/>
                </a:solidFill>
                <a:effectLst/>
              </a:rPr>
            </a:br>
            <a:r>
              <a:rPr lang="en-US" sz="2000" i="1" dirty="0">
                <a:solidFill>
                  <a:srgbClr val="008000"/>
                </a:solidFill>
                <a:effectLst/>
              </a:rPr>
              <a:t> </a:t>
            </a:r>
            <a:r>
              <a:rPr lang="en-US" sz="2000" i="1" dirty="0" smtClean="0">
                <a:solidFill>
                  <a:srgbClr val="008000"/>
                </a:solidFill>
                <a:effectLst/>
              </a:rPr>
              <a:t>                                                </a:t>
            </a:r>
            <a:r>
              <a:rPr lang="en-US" sz="2500" dirty="0" smtClean="0">
                <a:solidFill>
                  <a:srgbClr val="008000"/>
                </a:solidFill>
                <a:effectLst/>
              </a:rPr>
              <a:t/>
            </a:r>
            <a:br>
              <a:rPr lang="en-US" sz="2500" dirty="0" smtClean="0">
                <a:solidFill>
                  <a:srgbClr val="008000"/>
                </a:solidFill>
                <a:effectLst/>
              </a:rPr>
            </a:br>
            <a:r>
              <a:rPr lang="en-US" sz="2500" dirty="0" smtClean="0">
                <a:solidFill>
                  <a:schemeClr val="tx1"/>
                </a:solidFill>
                <a:effectLst/>
              </a:rPr>
              <a:t>                                                        </a:t>
            </a:r>
            <a:r>
              <a:rPr lang="en-US" sz="3000" dirty="0" smtClean="0">
                <a:solidFill>
                  <a:schemeClr val="tx1"/>
                </a:solidFill>
                <a:effectLst/>
                <a:latin typeface="Sylfaen" pitchFamily="18" charset="0"/>
              </a:rPr>
              <a:t/>
            </a:r>
            <a:br>
              <a:rPr lang="en-US" sz="3000" dirty="0" smtClean="0">
                <a:solidFill>
                  <a:schemeClr val="tx1"/>
                </a:solidFill>
                <a:effectLst/>
                <a:latin typeface="Sylfaen" pitchFamily="18" charset="0"/>
              </a:rPr>
            </a:br>
            <a:r>
              <a:rPr lang="en-US" sz="2500" i="1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500" i="1" dirty="0" smtClean="0">
                <a:solidFill>
                  <a:schemeClr val="tx1"/>
                </a:solidFill>
                <a:effectLst/>
              </a:rPr>
            </a:br>
            <a:endParaRPr lang="en-US" sz="2500" i="1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76200"/>
            <a:ext cx="495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600" dirty="0">
                <a:solidFill>
                  <a:srgbClr val="0000FF"/>
                </a:solidFill>
                <a:latin typeface="Sylfaen" pitchFamily="18" charset="0"/>
                <a:cs typeface="Arial" charset="0"/>
              </a:rPr>
              <a:t>  Zurab Tavartkiladze</a:t>
            </a:r>
            <a:r>
              <a:rPr lang="en-US" sz="2600" b="0" dirty="0">
                <a:solidFill>
                  <a:srgbClr val="0000FF"/>
                </a:solidFill>
                <a:latin typeface="Sylfaen" pitchFamily="18" charset="0"/>
                <a:cs typeface="Arial" charset="0"/>
              </a:rPr>
              <a:t> 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600" b="0" dirty="0">
                <a:solidFill>
                  <a:srgbClr val="0000FF"/>
                </a:solidFill>
                <a:latin typeface="Sylfaen" pitchFamily="18" charset="0"/>
                <a:cs typeface="Arial" charset="0"/>
              </a:rPr>
              <a:t> </a:t>
            </a:r>
            <a:r>
              <a:rPr lang="en-US" sz="2600" b="0" dirty="0" smtClean="0">
                <a:solidFill>
                  <a:srgbClr val="0000FF"/>
                </a:solidFill>
                <a:latin typeface="Sylfaen" pitchFamily="18" charset="0"/>
                <a:cs typeface="Arial" charset="0"/>
              </a:rPr>
              <a:t>(</a:t>
            </a:r>
            <a:r>
              <a:rPr lang="en-US" sz="2600" b="0" dirty="0">
                <a:solidFill>
                  <a:srgbClr val="0000FF"/>
                </a:solidFill>
                <a:latin typeface="Sylfaen" pitchFamily="18" charset="0"/>
                <a:cs typeface="Arial" charset="0"/>
              </a:rPr>
              <a:t>Ilia State </a:t>
            </a:r>
            <a:r>
              <a:rPr lang="en-US" sz="2600" b="0" dirty="0" err="1">
                <a:solidFill>
                  <a:srgbClr val="0000FF"/>
                </a:solidFill>
                <a:latin typeface="Sylfaen" pitchFamily="18" charset="0"/>
                <a:cs typeface="Arial" charset="0"/>
              </a:rPr>
              <a:t>Univ</a:t>
            </a:r>
            <a:r>
              <a:rPr lang="en-US" sz="2600" b="0" dirty="0">
                <a:solidFill>
                  <a:srgbClr val="0000FF"/>
                </a:solidFill>
                <a:latin typeface="Sylfaen" pitchFamily="18" charset="0"/>
                <a:cs typeface="Arial" charset="0"/>
              </a:rPr>
              <a:t>, </a:t>
            </a:r>
            <a:r>
              <a:rPr lang="en-US" sz="2600" b="0" dirty="0" smtClean="0">
                <a:solidFill>
                  <a:srgbClr val="0000FF"/>
                </a:solidFill>
                <a:latin typeface="Sylfaen" pitchFamily="18" charset="0"/>
                <a:cs typeface="Arial" charset="0"/>
              </a:rPr>
              <a:t>Tbilisi, Georgia</a:t>
            </a:r>
            <a:r>
              <a:rPr lang="en-US" sz="2600" b="0" dirty="0">
                <a:solidFill>
                  <a:srgbClr val="0000FF"/>
                </a:solidFill>
                <a:latin typeface="Sylfaen" pitchFamily="18" charset="0"/>
                <a:cs typeface="Arial" charset="0"/>
              </a:rPr>
              <a:t>)</a:t>
            </a: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152401" y="152401"/>
            <a:ext cx="2378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AutoShape 2" descr="t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e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tes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tes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315200" y="76200"/>
            <a:ext cx="1752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b="0" dirty="0" smtClean="0">
                <a:solidFill>
                  <a:srgbClr val="0000FF"/>
                </a:solidFill>
              </a:rPr>
              <a:t>July 1, 2025</a:t>
            </a:r>
            <a:endParaRPr lang="en-US" b="0" dirty="0">
              <a:solidFill>
                <a:srgbClr val="0000FF"/>
              </a:solidFill>
            </a:endParaRPr>
          </a:p>
        </p:txBody>
      </p:sp>
      <p:sp>
        <p:nvSpPr>
          <p:cNvPr id="6" name="AutoShape 2" descr="https://indico.cern.ch/event/1034469/images/32083-dpf2021_dirac_v3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s://indico.cern.ch/event/1034469/images/32083-dpf2021_dirac_v3.p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6412468"/>
            <a:ext cx="89154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rgbClr val="0000FF"/>
                </a:solidFill>
              </a:rPr>
              <a:t>2023.07.30-12 Lead (SD), CETUP* 2025. Neutrino Physics Workshop </a:t>
            </a:r>
            <a:endParaRPr lang="en-US" sz="1900" dirty="0">
              <a:solidFill>
                <a:srgbClr val="0000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969566"/>
            <a:ext cx="2440060" cy="112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267076"/>
            <a:ext cx="3276600" cy="82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76200" y="381000"/>
            <a:ext cx="9067800" cy="506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l" eaLnBrk="1" hangingPunct="1"/>
            <a:r>
              <a:rPr lang="en-US" sz="2600" dirty="0">
                <a:solidFill>
                  <a:srgbClr val="0000FF"/>
                </a:solidFill>
              </a:rPr>
              <a:t>      </a:t>
            </a:r>
            <a:r>
              <a:rPr lang="en-US" sz="2600" dirty="0" smtClean="0">
                <a:solidFill>
                  <a:srgbClr val="0000FF"/>
                </a:solidFill>
              </a:rPr>
              <a:t>Non </a:t>
            </a:r>
            <a:r>
              <a:rPr lang="en-US" sz="2600" dirty="0" err="1" smtClean="0">
                <a:solidFill>
                  <a:srgbClr val="0000FF"/>
                </a:solidFill>
              </a:rPr>
              <a:t>Abelian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smtClean="0">
                <a:solidFill>
                  <a:srgbClr val="0000FF"/>
                </a:solidFill>
              </a:rPr>
              <a:t>, finite, discrete fl</a:t>
            </a:r>
            <a:r>
              <a:rPr lang="en-US" sz="2600" dirty="0" smtClean="0">
                <a:solidFill>
                  <a:srgbClr val="0000FF"/>
                </a:solidFill>
              </a:rPr>
              <a:t>avor</a:t>
            </a:r>
            <a:r>
              <a:rPr lang="en-US" sz="2600" dirty="0" smtClean="0">
                <a:solidFill>
                  <a:srgbClr val="0000FF"/>
                </a:solidFill>
              </a:rPr>
              <a:t> Symmetries </a:t>
            </a:r>
          </a:p>
          <a:p>
            <a:pPr algn="l" eaLnBrk="1" hangingPunct="1"/>
            <a:endParaRPr lang="en-US" sz="2600" dirty="0">
              <a:solidFill>
                <a:srgbClr val="0000FF"/>
              </a:solidFill>
            </a:endParaRPr>
          </a:p>
          <a:p>
            <a:pPr algn="l" eaLnBrk="1" hangingPunct="1"/>
            <a:r>
              <a:rPr lang="en-US" sz="2600" dirty="0" smtClean="0">
                <a:solidFill>
                  <a:srgbClr val="0000FF"/>
                </a:solidFill>
              </a:rPr>
              <a:t>               </a:t>
            </a:r>
            <a:r>
              <a:rPr lang="en-US" sz="2600" dirty="0" smtClean="0">
                <a:solidFill>
                  <a:srgbClr val="F40606"/>
                </a:solidFill>
              </a:rPr>
              <a:t>– More economical &amp; predictive</a:t>
            </a:r>
          </a:p>
          <a:p>
            <a:pPr algn="l" eaLnBrk="1" hangingPunct="1"/>
            <a:endParaRPr lang="en-US" sz="2600" dirty="0" smtClean="0">
              <a:solidFill>
                <a:srgbClr val="0000FF"/>
              </a:solidFill>
            </a:endParaRPr>
          </a:p>
          <a:p>
            <a:pPr algn="l" eaLnBrk="1" hangingPunct="1"/>
            <a:r>
              <a:rPr lang="en-US" sz="26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600" dirty="0" smtClean="0">
                <a:solidFill>
                  <a:srgbClr val="0000FF"/>
                </a:solidFill>
                <a:sym typeface="Wingdings" pitchFamily="2" charset="2"/>
              </a:rPr>
              <a:t>              </a:t>
            </a:r>
            <a:r>
              <a:rPr lang="en-US" sz="2600" dirty="0" smtClean="0">
                <a:solidFill>
                  <a:srgbClr val="0000FF"/>
                </a:solidFill>
                <a:sym typeface="Wingdings" pitchFamily="2" charset="2"/>
              </a:rPr>
              <a:t> </a:t>
            </a:r>
            <a:r>
              <a:rPr lang="en-US" sz="2600" dirty="0">
                <a:solidFill>
                  <a:srgbClr val="F40606"/>
                </a:solidFill>
                <a:sym typeface="Wingdings" pitchFamily="2" charset="2"/>
              </a:rPr>
              <a:t>R</a:t>
            </a:r>
            <a:r>
              <a:rPr lang="en-US" sz="2600" dirty="0" smtClean="0">
                <a:solidFill>
                  <a:srgbClr val="F40606"/>
                </a:solidFill>
                <a:sym typeface="Wingdings" pitchFamily="2" charset="2"/>
              </a:rPr>
              <a:t>ealized </a:t>
            </a:r>
            <a:r>
              <a:rPr lang="en-US" sz="2600" dirty="0" smtClean="0">
                <a:solidFill>
                  <a:srgbClr val="F40606"/>
                </a:solidFill>
                <a:sym typeface="Wingdings" pitchFamily="2" charset="2"/>
              </a:rPr>
              <a:t>by modular </a:t>
            </a:r>
            <a:r>
              <a:rPr lang="en-US" sz="2600" dirty="0" smtClean="0">
                <a:solidFill>
                  <a:srgbClr val="F40606"/>
                </a:solidFill>
                <a:sym typeface="Wingdings" pitchFamily="2" charset="2"/>
              </a:rPr>
              <a:t>transformations</a:t>
            </a:r>
          </a:p>
          <a:p>
            <a:pPr algn="l" eaLnBrk="1" hangingPunct="1"/>
            <a:endParaRPr lang="en-US" sz="2600" dirty="0">
              <a:solidFill>
                <a:srgbClr val="0000FF"/>
              </a:solidFill>
              <a:sym typeface="Wingdings" pitchFamily="2" charset="2"/>
            </a:endParaRPr>
          </a:p>
          <a:p>
            <a:pPr algn="l" eaLnBrk="1" hangingPunct="1"/>
            <a:endParaRPr lang="en-US" sz="2600" dirty="0" smtClean="0">
              <a:solidFill>
                <a:srgbClr val="0000FF"/>
              </a:solidFill>
              <a:sym typeface="Wingdings" pitchFamily="2" charset="2"/>
            </a:endParaRPr>
          </a:p>
          <a:p>
            <a:pPr algn="l" eaLnBrk="1" hangingPunct="1"/>
            <a:r>
              <a:rPr lang="en-US" sz="2600" dirty="0" smtClean="0">
                <a:solidFill>
                  <a:srgbClr val="0000FF"/>
                </a:solidFill>
                <a:sym typeface="Wingdings" pitchFamily="2" charset="2"/>
              </a:rPr>
              <a:t> See for reviews:</a:t>
            </a:r>
          </a:p>
          <a:p>
            <a:pPr algn="l" eaLnBrk="1" hangingPunct="1"/>
            <a:r>
              <a:rPr lang="en-US" sz="2600" dirty="0" smtClean="0">
                <a:solidFill>
                  <a:srgbClr val="0000FF"/>
                </a:solidFill>
                <a:sym typeface="Wingdings" pitchFamily="2" charset="2"/>
              </a:rPr>
              <a:t>                     </a:t>
            </a:r>
            <a:endParaRPr lang="en-US" sz="2600" dirty="0">
              <a:solidFill>
                <a:srgbClr val="0000FF"/>
              </a:solidFill>
              <a:sym typeface="Wingdings" pitchFamily="2" charset="2"/>
            </a:endParaRPr>
          </a:p>
          <a:p>
            <a:pPr algn="l" eaLnBrk="1" hangingPunct="1"/>
            <a:r>
              <a:rPr lang="en-US" sz="2600" dirty="0" smtClean="0">
                <a:solidFill>
                  <a:srgbClr val="0000FF"/>
                </a:solidFill>
                <a:sym typeface="Wingdings" pitchFamily="2" charset="2"/>
              </a:rPr>
              <a:t>            </a:t>
            </a:r>
          </a:p>
          <a:p>
            <a:pPr algn="l" eaLnBrk="1" hangingPunct="1"/>
            <a:endParaRPr lang="en-US" sz="1400" dirty="0">
              <a:solidFill>
                <a:srgbClr val="FF0000"/>
              </a:solidFill>
              <a:sym typeface="Wingdings" pitchFamily="2" charset="2"/>
            </a:endParaRPr>
          </a:p>
          <a:p>
            <a:pPr algn="l" eaLnBrk="1" hangingPunct="1"/>
            <a:r>
              <a:rPr lang="en-US" sz="14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endParaRPr lang="en-US" sz="1400" dirty="0">
              <a:solidFill>
                <a:srgbClr val="0000FF"/>
              </a:solidFill>
            </a:endParaRPr>
          </a:p>
          <a:p>
            <a:pPr algn="l" eaLnBrk="1" hangingPunct="1"/>
            <a:endParaRPr lang="en-US" sz="1400" dirty="0">
              <a:solidFill>
                <a:srgbClr val="0000FF"/>
              </a:solidFill>
            </a:endParaRPr>
          </a:p>
          <a:p>
            <a:pPr algn="l" eaLnBrk="1" hangingPunct="1"/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34"/>
          <p:cNvSpPr txBox="1">
            <a:spLocks noChangeArrowheads="1"/>
          </p:cNvSpPr>
          <p:nvPr/>
        </p:nvSpPr>
        <p:spPr bwMode="auto">
          <a:xfrm>
            <a:off x="769931" y="3810000"/>
            <a:ext cx="7078669" cy="210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l" eaLnBrk="1" hangingPunct="1"/>
            <a:r>
              <a:rPr lang="en-US" sz="2500" b="0" dirty="0" smtClean="0">
                <a:solidFill>
                  <a:srgbClr val="006C00"/>
                </a:solidFill>
              </a:rPr>
              <a:t>F</a:t>
            </a:r>
            <a:r>
              <a:rPr lang="en-US" sz="2500" b="0" dirty="0" smtClean="0">
                <a:solidFill>
                  <a:srgbClr val="006C00"/>
                </a:solidFill>
              </a:rPr>
              <a:t>. </a:t>
            </a:r>
            <a:r>
              <a:rPr lang="en-US" sz="2500" b="0" dirty="0" err="1" smtClean="0">
                <a:solidFill>
                  <a:srgbClr val="006C00"/>
                </a:solidFill>
              </a:rPr>
              <a:t>Feruglio</a:t>
            </a:r>
            <a:r>
              <a:rPr lang="en-US" sz="2500" b="0" dirty="0" smtClean="0">
                <a:solidFill>
                  <a:srgbClr val="006C00"/>
                </a:solidFill>
              </a:rPr>
              <a:t>,  </a:t>
            </a:r>
            <a:r>
              <a:rPr lang="en-US" sz="2500" b="0" dirty="0" err="1" smtClean="0">
                <a:solidFill>
                  <a:srgbClr val="006C00"/>
                </a:solidFill>
              </a:rPr>
              <a:t>hep-ph</a:t>
            </a:r>
            <a:r>
              <a:rPr lang="en-US" sz="2500" b="0" dirty="0" smtClean="0">
                <a:solidFill>
                  <a:srgbClr val="006C00"/>
                </a:solidFill>
              </a:rPr>
              <a:t>/1706.08749; </a:t>
            </a:r>
            <a:endParaRPr lang="en-US" sz="2500" b="0" dirty="0" smtClean="0">
              <a:solidFill>
                <a:srgbClr val="006C00"/>
              </a:solidFill>
            </a:endParaRPr>
          </a:p>
          <a:p>
            <a:pPr algn="l" eaLnBrk="1" hangingPunct="1"/>
            <a:r>
              <a:rPr lang="en-US" sz="2500" b="0" dirty="0" smtClean="0">
                <a:solidFill>
                  <a:srgbClr val="006C00"/>
                </a:solidFill>
              </a:rPr>
              <a:t>T. Kobayashi, M. </a:t>
            </a:r>
            <a:r>
              <a:rPr lang="en-US" sz="2500" b="0" dirty="0" err="1" smtClean="0">
                <a:solidFill>
                  <a:srgbClr val="006C00"/>
                </a:solidFill>
              </a:rPr>
              <a:t>Tanimoto</a:t>
            </a:r>
            <a:r>
              <a:rPr lang="en-US" sz="2500" b="0" dirty="0">
                <a:solidFill>
                  <a:srgbClr val="006C00"/>
                </a:solidFill>
              </a:rPr>
              <a:t>, </a:t>
            </a:r>
            <a:r>
              <a:rPr lang="en-US" sz="2500" b="0" dirty="0" smtClean="0">
                <a:solidFill>
                  <a:srgbClr val="006C00"/>
                </a:solidFill>
              </a:rPr>
              <a:t>2307.03384 [</a:t>
            </a:r>
            <a:r>
              <a:rPr lang="en-US" sz="2500" b="0" dirty="0" err="1" smtClean="0">
                <a:solidFill>
                  <a:srgbClr val="006C00"/>
                </a:solidFill>
              </a:rPr>
              <a:t>hep-ph</a:t>
            </a:r>
            <a:r>
              <a:rPr lang="en-US" sz="2500" b="0" dirty="0" smtClean="0">
                <a:solidFill>
                  <a:srgbClr val="006C00"/>
                </a:solidFill>
              </a:rPr>
              <a:t>]</a:t>
            </a:r>
          </a:p>
          <a:p>
            <a:pPr algn="l" eaLnBrk="1" hangingPunct="1"/>
            <a:r>
              <a:rPr lang="en-US" sz="2500" b="0" dirty="0" smtClean="0">
                <a:solidFill>
                  <a:srgbClr val="006C00"/>
                </a:solidFill>
              </a:rPr>
              <a:t>G.J. Ding, S. King, </a:t>
            </a:r>
            <a:r>
              <a:rPr lang="en-US" sz="2800" b="0" dirty="0" smtClean="0">
                <a:solidFill>
                  <a:srgbClr val="006C00"/>
                </a:solidFill>
              </a:rPr>
              <a:t>2311.09282 </a:t>
            </a:r>
            <a:r>
              <a:rPr lang="en-US" sz="2500" b="0" dirty="0">
                <a:solidFill>
                  <a:srgbClr val="006C00"/>
                </a:solidFill>
              </a:rPr>
              <a:t>[</a:t>
            </a:r>
            <a:r>
              <a:rPr lang="en-US" sz="2500" b="0" dirty="0" err="1">
                <a:solidFill>
                  <a:srgbClr val="006C00"/>
                </a:solidFill>
              </a:rPr>
              <a:t>hep-ph</a:t>
            </a:r>
            <a:r>
              <a:rPr lang="en-US" sz="2500" b="0" dirty="0">
                <a:solidFill>
                  <a:srgbClr val="006C00"/>
                </a:solidFill>
              </a:rPr>
              <a:t>]</a:t>
            </a:r>
          </a:p>
          <a:p>
            <a:r>
              <a:rPr lang="en-US" sz="2500" b="0" dirty="0" smtClean="0">
                <a:solidFill>
                  <a:srgbClr val="0000FF"/>
                </a:solidFill>
              </a:rPr>
              <a:t>&amp; refs. therein</a:t>
            </a:r>
            <a:endParaRPr lang="en-US" sz="2800" dirty="0">
              <a:solidFill>
                <a:srgbClr val="0000FF"/>
              </a:solidFill>
            </a:endParaRPr>
          </a:p>
          <a:p>
            <a:pPr eaLnBrk="1" hangingPunct="1"/>
            <a:endParaRPr lang="en-US" sz="2500" b="0" dirty="0">
              <a:solidFill>
                <a:srgbClr val="006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5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1"/>
              <p:cNvSpPr>
                <a:spLocks noChangeArrowheads="1"/>
              </p:cNvSpPr>
              <p:nvPr/>
            </p:nvSpPr>
            <p:spPr bwMode="auto">
              <a:xfrm>
                <a:off x="381000" y="71735"/>
                <a:ext cx="8305800" cy="3559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Model:  SM Extension with </a:t>
                </a:r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modular Flavor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𝝘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≅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𝑺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sub>
                    </m:sSub>
                  </m:oMath>
                </a14:m>
                <a:endParaRPr lang="en-US" sz="2400" dirty="0" smtClean="0">
                  <a:solidFill>
                    <a:srgbClr val="0000FF"/>
                  </a:solidFill>
                </a:endParaRPr>
              </a:p>
              <a:p>
                <a:endParaRPr lang="en-US" sz="2400" dirty="0">
                  <a:solidFill>
                    <a:srgbClr val="0000FF"/>
                  </a:solidFill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/>
                      </a:rPr>
                      <m:t>𝑭𝒍𝒂𝒗𝒐𝒓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</a:rPr>
                  <a:t>symmetry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𝝘</m:t>
                    </m:r>
                  </m:oMath>
                </a14:m>
                <a:endParaRPr lang="en-US" sz="2400" dirty="0" smtClean="0">
                  <a:solidFill>
                    <a:srgbClr val="0000FF"/>
                  </a:solidFill>
                </a:endParaRPr>
              </a:p>
              <a:p>
                <a:pPr algn="l"/>
                <a:endParaRPr lang="en-US" sz="2400" dirty="0" smtClean="0">
                  <a:solidFill>
                    <a:srgbClr val="0000FF"/>
                  </a:solidFill>
                </a:endParaRPr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300" i="1" smtClean="0">
                        <a:solidFill>
                          <a:srgbClr val="FF0000"/>
                        </a:solidFill>
                        <a:latin typeface="Cambria Math"/>
                      </a:rPr>
                      <m:t>τ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=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x+iy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- Complex scalar (modulus– the SM singlet),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𝝘</m:t>
                    </m:r>
                    <m:r>
                      <a:rPr lang="en-US" sz="2400" b="1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</a:rPr>
                  <a:t>breaking</a:t>
                </a:r>
              </a:p>
              <a:p>
                <a:pPr algn="l"/>
                <a:endParaRPr lang="en-US" sz="2400" dirty="0" smtClean="0">
                  <a:solidFill>
                    <a:srgbClr val="0000FF"/>
                  </a:solidFill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,…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</a:rPr>
                  <a:t> - SM singlet fermions – RHN’s</a:t>
                </a:r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71735"/>
                <a:ext cx="8305800" cy="3559372"/>
              </a:xfrm>
              <a:prstGeom prst="rect">
                <a:avLst/>
              </a:prstGeom>
              <a:blipFill rotWithShape="1">
                <a:blip r:embed="rId2"/>
                <a:stretch>
                  <a:fillRect l="-1175" t="-1370" r="-2129" b="-22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4900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551" y="4333875"/>
            <a:ext cx="2678049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68816"/>
            <a:ext cx="2602518" cy="46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24720"/>
            <a:ext cx="3010736" cy="50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87469"/>
            <a:ext cx="3820503" cy="50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40" y="5510213"/>
            <a:ext cx="375126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06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52400"/>
            <a:ext cx="8067675" cy="348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848100"/>
            <a:ext cx="88677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831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00100"/>
            <a:ext cx="67722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34"/>
          <p:cNvSpPr txBox="1">
            <a:spLocks noChangeArrowheads="1"/>
          </p:cNvSpPr>
          <p:nvPr/>
        </p:nvSpPr>
        <p:spPr bwMode="auto">
          <a:xfrm>
            <a:off x="895106" y="6153090"/>
            <a:ext cx="71820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b="0" dirty="0" smtClean="0">
                <a:solidFill>
                  <a:srgbClr val="FF0000"/>
                </a:solidFill>
              </a:rPr>
              <a:t> From: </a:t>
            </a:r>
            <a:r>
              <a:rPr lang="en-US" b="0" dirty="0" smtClean="0">
                <a:solidFill>
                  <a:srgbClr val="0000FF"/>
                </a:solidFill>
              </a:rPr>
              <a:t>T.M. </a:t>
            </a:r>
            <a:r>
              <a:rPr lang="en-US" b="0" dirty="0" err="1" smtClean="0">
                <a:solidFill>
                  <a:srgbClr val="0000FF"/>
                </a:solidFill>
              </a:rPr>
              <a:t>Apostol</a:t>
            </a:r>
            <a:r>
              <a:rPr lang="en-US" b="0" dirty="0" smtClean="0">
                <a:solidFill>
                  <a:srgbClr val="0000FF"/>
                </a:solidFill>
              </a:rPr>
              <a:t>, “Modular Functions &amp;…”, 2</a:t>
            </a:r>
            <a:r>
              <a:rPr lang="en-US" b="0" baseline="30000" dirty="0" smtClean="0">
                <a:solidFill>
                  <a:srgbClr val="0000FF"/>
                </a:solidFill>
              </a:rPr>
              <a:t>nd</a:t>
            </a:r>
            <a:r>
              <a:rPr lang="en-US" b="0" dirty="0" smtClean="0">
                <a:solidFill>
                  <a:srgbClr val="0000FF"/>
                </a:solidFill>
              </a:rPr>
              <a:t> ed., Springer</a:t>
            </a:r>
            <a:endParaRPr lang="en-US" b="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47800" y="76200"/>
                <a:ext cx="6324600" cy="573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dirty="0" smtClean="0">
                    <a:solidFill>
                      <a:srgbClr val="F40606"/>
                    </a:solidFill>
                  </a:rPr>
                  <a:t>Fundamental Domain of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𝝘</m:t>
                    </m:r>
                  </m:oMath>
                </a14:m>
                <a:r>
                  <a:rPr lang="en-US" sz="3000" dirty="0" smtClean="0">
                    <a:solidFill>
                      <a:srgbClr val="F40606"/>
                    </a:solidFill>
                  </a:rPr>
                  <a:t>  </a:t>
                </a:r>
                <a:endParaRPr lang="en-US" sz="3000" dirty="0">
                  <a:solidFill>
                    <a:srgbClr val="F40606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76200"/>
                <a:ext cx="6324600" cy="573427"/>
              </a:xfrm>
              <a:prstGeom prst="rect">
                <a:avLst/>
              </a:prstGeom>
              <a:blipFill rotWithShape="1">
                <a:blip r:embed="rId3"/>
                <a:stretch>
                  <a:fillRect t="-12766" b="-28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267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47" y="1381126"/>
            <a:ext cx="8239853" cy="425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34"/>
          <p:cNvSpPr txBox="1">
            <a:spLocks noChangeArrowheads="1"/>
          </p:cNvSpPr>
          <p:nvPr/>
        </p:nvSpPr>
        <p:spPr bwMode="auto">
          <a:xfrm>
            <a:off x="895106" y="6153090"/>
            <a:ext cx="71820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b="0" dirty="0" smtClean="0">
                <a:solidFill>
                  <a:srgbClr val="FF0000"/>
                </a:solidFill>
              </a:rPr>
              <a:t> From: </a:t>
            </a:r>
            <a:r>
              <a:rPr lang="en-US" b="0" dirty="0" smtClean="0">
                <a:solidFill>
                  <a:srgbClr val="0000FF"/>
                </a:solidFill>
              </a:rPr>
              <a:t>T.M. </a:t>
            </a:r>
            <a:r>
              <a:rPr lang="en-US" b="0" dirty="0" err="1" smtClean="0">
                <a:solidFill>
                  <a:srgbClr val="0000FF"/>
                </a:solidFill>
              </a:rPr>
              <a:t>Apostol</a:t>
            </a:r>
            <a:r>
              <a:rPr lang="en-US" b="0" dirty="0" smtClean="0">
                <a:solidFill>
                  <a:srgbClr val="0000FF"/>
                </a:solidFill>
              </a:rPr>
              <a:t>, “Modular Functions &amp;…”, 2</a:t>
            </a:r>
            <a:r>
              <a:rPr lang="en-US" b="0" baseline="30000" dirty="0" smtClean="0">
                <a:solidFill>
                  <a:srgbClr val="0000FF"/>
                </a:solidFill>
              </a:rPr>
              <a:t>nd</a:t>
            </a:r>
            <a:r>
              <a:rPr lang="en-US" b="0" dirty="0" smtClean="0">
                <a:solidFill>
                  <a:srgbClr val="0000FF"/>
                </a:solidFill>
              </a:rPr>
              <a:t> </a:t>
            </a:r>
            <a:r>
              <a:rPr lang="en-US" b="0" dirty="0" err="1" smtClean="0">
                <a:solidFill>
                  <a:srgbClr val="0000FF"/>
                </a:solidFill>
              </a:rPr>
              <a:t>ed</a:t>
            </a:r>
            <a:r>
              <a:rPr lang="en-US" b="0" dirty="0" smtClean="0">
                <a:solidFill>
                  <a:srgbClr val="0000FF"/>
                </a:solidFill>
              </a:rPr>
              <a:t>, Springer</a:t>
            </a:r>
            <a:endParaRPr lang="en-US" b="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76201"/>
            <a:ext cx="845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F40606"/>
                </a:solidFill>
              </a:rPr>
              <a:t> </a:t>
            </a:r>
            <a:r>
              <a:rPr lang="en-US" sz="3000" dirty="0">
                <a:solidFill>
                  <a:srgbClr val="F40606"/>
                </a:solidFill>
              </a:rPr>
              <a:t>U</a:t>
            </a:r>
            <a:r>
              <a:rPr lang="en-US" sz="3000" dirty="0" smtClean="0">
                <a:solidFill>
                  <a:srgbClr val="F40606"/>
                </a:solidFill>
              </a:rPr>
              <a:t>pper plane can be covered </a:t>
            </a:r>
          </a:p>
          <a:p>
            <a:r>
              <a:rPr lang="en-US" sz="3000" dirty="0" smtClean="0">
                <a:solidFill>
                  <a:srgbClr val="F40606"/>
                </a:solidFill>
              </a:rPr>
              <a:t>by </a:t>
            </a:r>
            <a:r>
              <a:rPr lang="en-US" sz="3000" dirty="0" smtClean="0">
                <a:solidFill>
                  <a:srgbClr val="0000FF"/>
                </a:solidFill>
              </a:rPr>
              <a:t>T &amp; S </a:t>
            </a:r>
            <a:r>
              <a:rPr lang="en-US" sz="3000" dirty="0" smtClean="0">
                <a:solidFill>
                  <a:srgbClr val="F40606"/>
                </a:solidFill>
              </a:rPr>
              <a:t>actions</a:t>
            </a:r>
            <a:endParaRPr lang="en-US" sz="3000" dirty="0">
              <a:solidFill>
                <a:srgbClr val="F406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87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477" y="4114800"/>
            <a:ext cx="3150323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19600"/>
            <a:ext cx="1501588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5867400"/>
            <a:ext cx="68294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799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28600"/>
            <a:ext cx="86106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8686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681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2" y="228600"/>
            <a:ext cx="908871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243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9067800" cy="429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 bwMode="auto">
              <a:xfrm>
                <a:off x="1143000" y="4800600"/>
                <a:ext cx="70866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  <a:cs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  <a:cs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  <a:cs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  <a:cs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  <a:cs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  <a:cs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  <a:cs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  <a:cs typeface="Arial" charset="0"/>
                  </a:defRPr>
                </a:lvl9pPr>
              </a:lstStyle>
              <a:p>
                <a:pPr algn="l"/>
                <a:r>
                  <a:rPr lang="en-US" sz="2800" b="1" dirty="0" smtClean="0">
                    <a:solidFill>
                      <a:srgbClr val="0000FF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𝝘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effectLst/>
                        <a:latin typeface="Cambria Math"/>
                        <a:ea typeface="Cambria Math"/>
                      </a:rPr>
                      <m:t>≅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𝑺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  <a:effectLst/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  <a:effectLst/>
                  </a:rPr>
                  <a:t>,</a:t>
                </a:r>
                <a:r>
                  <a:rPr lang="en-US" sz="2800" dirty="0">
                    <a:solidFill>
                      <a:srgbClr val="C00000"/>
                    </a:solidFill>
                    <a:effectLst/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𝝘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C00000"/>
                        </a:solidFill>
                        <a:effectLst/>
                        <a:latin typeface="Cambria Math"/>
                        <a:ea typeface="Cambria Math"/>
                      </a:rPr>
                      <m:t>≅ 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  <a:effectLst/>
                  </a:rPr>
                  <a:t> 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𝝘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𝟒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effectLst/>
                        <a:latin typeface="Cambria Math"/>
                        <a:ea typeface="Cambria Math"/>
                      </a:rPr>
                      <m:t>≅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  <a:effectLst/>
                  </a:rPr>
                  <a:t> 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𝝘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𝟓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effectLst/>
                        <a:latin typeface="Cambria Math"/>
                        <a:ea typeface="Cambria Math"/>
                      </a:rPr>
                      <m:t>≅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𝟓</m:t>
                        </m:r>
                      </m:sub>
                    </m:sSub>
                  </m:oMath>
                </a14:m>
                <a:endParaRPr lang="en-US" sz="2800" b="1" dirty="0">
                  <a:solidFill>
                    <a:srgbClr val="C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0" y="4800600"/>
                <a:ext cx="7086600" cy="609600"/>
              </a:xfrm>
              <a:prstGeom prst="rect">
                <a:avLst/>
              </a:prstGeom>
              <a:blipFill rotWithShape="1">
                <a:blip r:embed="rId3"/>
                <a:stretch>
                  <a:fillRect t="-4000" b="-19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34"/>
          <p:cNvSpPr txBox="1">
            <a:spLocks noChangeArrowheads="1"/>
          </p:cNvSpPr>
          <p:nvPr/>
        </p:nvSpPr>
        <p:spPr bwMode="auto">
          <a:xfrm>
            <a:off x="161802" y="6305490"/>
            <a:ext cx="783919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2500" b="0" dirty="0" smtClean="0">
                <a:solidFill>
                  <a:srgbClr val="FF0000"/>
                </a:solidFill>
              </a:rPr>
              <a:t> [**] </a:t>
            </a:r>
            <a:r>
              <a:rPr lang="en-US" sz="2500" b="0" dirty="0" smtClean="0">
                <a:solidFill>
                  <a:srgbClr val="006C00"/>
                </a:solidFill>
              </a:rPr>
              <a:t>F. </a:t>
            </a:r>
            <a:r>
              <a:rPr lang="en-US" sz="2500" b="0" dirty="0" err="1" smtClean="0">
                <a:solidFill>
                  <a:srgbClr val="006C00"/>
                </a:solidFill>
              </a:rPr>
              <a:t>Feruglio</a:t>
            </a:r>
            <a:r>
              <a:rPr lang="en-US" sz="2500" b="0" dirty="0" smtClean="0">
                <a:solidFill>
                  <a:srgbClr val="006C00"/>
                </a:solidFill>
              </a:rPr>
              <a:t>,  </a:t>
            </a:r>
            <a:r>
              <a:rPr lang="en-US" sz="2500" b="0" dirty="0" err="1" smtClean="0">
                <a:solidFill>
                  <a:srgbClr val="006C00"/>
                </a:solidFill>
              </a:rPr>
              <a:t>hep-ph</a:t>
            </a:r>
            <a:r>
              <a:rPr lang="en-US" sz="2500" b="0" dirty="0" smtClean="0">
                <a:solidFill>
                  <a:srgbClr val="006C00"/>
                </a:solidFill>
              </a:rPr>
              <a:t>/1706.08749; &amp; Refs. therein</a:t>
            </a:r>
            <a:endParaRPr lang="en-US" sz="2500" b="0" dirty="0">
              <a:solidFill>
                <a:srgbClr val="006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53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4630"/>
            <a:ext cx="8307945" cy="454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707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609600"/>
          </a:xfrm>
        </p:spPr>
        <p:txBody>
          <a:bodyPr/>
          <a:lstStyle/>
          <a:p>
            <a:pPr algn="l"/>
            <a:r>
              <a:rPr lang="en-US" sz="3000" b="1" dirty="0" smtClean="0">
                <a:solidFill>
                  <a:srgbClr val="0000FF"/>
                </a:solidFill>
                <a:effectLst/>
              </a:rPr>
              <a:t/>
            </a:r>
            <a:br>
              <a:rPr lang="en-US" sz="3000" b="1" dirty="0" smtClean="0">
                <a:solidFill>
                  <a:srgbClr val="0000FF"/>
                </a:solidFill>
                <a:effectLst/>
              </a:rPr>
            </a:br>
            <a:r>
              <a:rPr lang="en-US" sz="3000" b="1" dirty="0">
                <a:solidFill>
                  <a:srgbClr val="0000FF"/>
                </a:solidFill>
                <a:effectLst/>
              </a:rPr>
              <a:t/>
            </a:r>
            <a:br>
              <a:rPr lang="en-US" sz="3000" b="1" dirty="0">
                <a:solidFill>
                  <a:srgbClr val="0000FF"/>
                </a:solidFill>
                <a:effectLst/>
              </a:rPr>
            </a:br>
            <a:r>
              <a:rPr lang="en-US" sz="3000" b="1" dirty="0" smtClean="0">
                <a:solidFill>
                  <a:srgbClr val="0000FF"/>
                </a:solidFill>
                <a:effectLst/>
              </a:rPr>
              <a:t>SM Extension with:</a:t>
            </a:r>
            <a:r>
              <a:rPr lang="en-US" sz="3000" b="1" dirty="0" smtClean="0">
                <a:effectLst/>
              </a:rPr>
              <a:t/>
            </a:r>
            <a:br>
              <a:rPr lang="en-US" sz="3000" b="1" dirty="0" smtClean="0">
                <a:effectLst/>
              </a:rPr>
            </a:br>
            <a:r>
              <a:rPr lang="en-US" sz="3000" b="1" dirty="0" smtClean="0">
                <a:effectLst/>
              </a:rPr>
              <a:t/>
            </a:r>
            <a:br>
              <a:rPr lang="en-US" sz="3000" b="1" dirty="0" smtClean="0">
                <a:effectLst/>
              </a:rPr>
            </a:br>
            <a:endParaRPr lang="en-US" sz="3000" b="1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 bwMode="auto">
              <a:xfrm>
                <a:off x="228600" y="1066800"/>
                <a:ext cx="84582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  <a:cs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  <a:cs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  <a:cs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  <a:cs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  <a:cs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  <a:cs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  <a:cs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  <a:cs typeface="Arial" charset="0"/>
                  </a:defRPr>
                </a:lvl9pPr>
              </a:lstStyle>
              <a:p>
                <a:r>
                  <a:rPr lang="en-US" sz="3500" b="1" dirty="0" smtClean="0">
                    <a:effectLst/>
                  </a:rPr>
                  <a:t>Modular Flavor group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b="1" i="1" smtClean="0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3500" b="1" i="1" smtClean="0">
                            <a:effectLst/>
                            <a:latin typeface="Cambria Math"/>
                            <a:ea typeface="Cambria Math"/>
                          </a:rPr>
                          <m:t>𝝘</m:t>
                        </m:r>
                      </m:e>
                      <m:sub>
                        <m:r>
                          <a:rPr lang="en-US" sz="3500" b="1" i="1" smtClean="0">
                            <a:effectLst/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3500" b="1" i="1" smtClean="0">
                        <a:effectLst/>
                        <a:latin typeface="Cambria Math"/>
                        <a:ea typeface="Cambria Math"/>
                      </a:rPr>
                      <m:t>≅ </m:t>
                    </m:r>
                    <m:sSub>
                      <m:sSubPr>
                        <m:ctrlPr>
                          <a:rPr lang="en-US" sz="3500" b="1" i="1" smtClean="0">
                            <a:effectLst/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500" b="1" i="1" smtClean="0">
                            <a:effectLst/>
                            <a:latin typeface="Cambria Math"/>
                            <a:ea typeface="Cambria Math"/>
                          </a:rPr>
                          <m:t>𝑺</m:t>
                        </m:r>
                      </m:e>
                      <m:sub>
                        <m:r>
                          <a:rPr lang="en-US" sz="3500" b="1" i="1" smtClean="0">
                            <a:effectLst/>
                            <a:latin typeface="Cambria Math"/>
                            <a:ea typeface="Cambria Math"/>
                          </a:rPr>
                          <m:t>𝟑</m:t>
                        </m:r>
                      </m:sub>
                    </m:sSub>
                  </m:oMath>
                </a14:m>
                <a:endParaRPr lang="en-US" sz="3500" b="1" dirty="0">
                  <a:effectLst/>
                </a:endParaRP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066800"/>
                <a:ext cx="8458200" cy="762000"/>
              </a:xfrm>
              <a:prstGeom prst="rect">
                <a:avLst/>
              </a:prstGeom>
              <a:blipFill rotWithShape="1">
                <a:blip r:embed="rId2"/>
                <a:stretch>
                  <a:fillRect t="-4000" b="-20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 bwMode="auto">
          <a:xfrm>
            <a:off x="1295400" y="22860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r>
              <a:rPr lang="en-US" sz="3000" b="1" dirty="0" smtClean="0">
                <a:solidFill>
                  <a:srgbClr val="0000FF"/>
                </a:solidFill>
                <a:effectLst/>
              </a:rPr>
              <a:t/>
            </a:r>
            <a:br>
              <a:rPr lang="en-US" sz="3000" b="1" dirty="0" smtClean="0">
                <a:solidFill>
                  <a:srgbClr val="0000FF"/>
                </a:solidFill>
                <a:effectLst/>
              </a:rPr>
            </a:br>
            <a:r>
              <a:rPr lang="en-US" sz="3000" b="1" dirty="0" smtClean="0">
                <a:solidFill>
                  <a:srgbClr val="0000FF"/>
                </a:solidFill>
                <a:effectLst/>
              </a:rPr>
              <a:t/>
            </a:r>
            <a:br>
              <a:rPr lang="en-US" sz="3000" b="1" dirty="0" smtClean="0">
                <a:solidFill>
                  <a:srgbClr val="0000FF"/>
                </a:solidFill>
                <a:effectLst/>
              </a:rPr>
            </a:br>
            <a:r>
              <a:rPr lang="en-US" sz="3000" b="1" dirty="0" smtClean="0">
                <a:solidFill>
                  <a:srgbClr val="0000FF"/>
                </a:solidFill>
                <a:effectLst/>
              </a:rPr>
              <a:t>Minimal (6 elements) </a:t>
            </a:r>
          </a:p>
          <a:p>
            <a:r>
              <a:rPr lang="en-US" sz="3000" b="1" dirty="0" smtClean="0">
                <a:solidFill>
                  <a:srgbClr val="0000FF"/>
                </a:solidFill>
                <a:effectLst/>
              </a:rPr>
              <a:t>non-</a:t>
            </a:r>
            <a:r>
              <a:rPr lang="en-US" sz="3000" b="1" dirty="0" err="1" smtClean="0">
                <a:solidFill>
                  <a:srgbClr val="0000FF"/>
                </a:solidFill>
                <a:effectLst/>
              </a:rPr>
              <a:t>Abelian</a:t>
            </a:r>
            <a:r>
              <a:rPr lang="en-US" sz="3000" b="1" dirty="0" smtClean="0">
                <a:solidFill>
                  <a:srgbClr val="0000FF"/>
                </a:solidFill>
                <a:effectLst/>
              </a:rPr>
              <a:t>  </a:t>
            </a:r>
            <a:r>
              <a:rPr lang="en-US" sz="3000" dirty="0" smtClean="0">
                <a:solidFill>
                  <a:srgbClr val="0000FF"/>
                </a:solidFill>
                <a:effectLst/>
              </a:rPr>
              <a:t>finite discrete </a:t>
            </a:r>
            <a:r>
              <a:rPr lang="en-US" sz="3000" b="1" dirty="0" smtClean="0">
                <a:solidFill>
                  <a:srgbClr val="0000FF"/>
                </a:solidFill>
                <a:effectLst/>
              </a:rPr>
              <a:t>group </a:t>
            </a:r>
            <a:r>
              <a:rPr lang="en-US" sz="3000" b="1" dirty="0" smtClean="0">
                <a:effectLst/>
              </a:rPr>
              <a:t/>
            </a:r>
            <a:br>
              <a:rPr lang="en-US" sz="3000" b="1" dirty="0" smtClean="0">
                <a:effectLst/>
              </a:rPr>
            </a:br>
            <a:r>
              <a:rPr lang="en-US" sz="3000" b="1" dirty="0" smtClean="0">
                <a:effectLst/>
              </a:rPr>
              <a:t/>
            </a:r>
            <a:br>
              <a:rPr lang="en-US" sz="3000" b="1" dirty="0" smtClean="0">
                <a:effectLst/>
              </a:rPr>
            </a:br>
            <a:endParaRPr lang="en-US" sz="3000" b="1" dirty="0">
              <a:effectLst/>
            </a:endParaRPr>
          </a:p>
        </p:txBody>
      </p:sp>
      <p:sp>
        <p:nvSpPr>
          <p:cNvPr id="8" name="Bent Arrow 7"/>
          <p:cNvSpPr/>
          <p:nvPr/>
        </p:nvSpPr>
        <p:spPr bwMode="auto">
          <a:xfrm rot="10800000">
            <a:off x="6897783" y="1844179"/>
            <a:ext cx="682434" cy="975221"/>
          </a:xfrm>
          <a:prstGeom prst="bentArrow">
            <a:avLst>
              <a:gd name="adj1" fmla="val 25000"/>
              <a:gd name="adj2" fmla="val 25000"/>
              <a:gd name="adj3" fmla="val 23677"/>
              <a:gd name="adj4" fmla="val 68159"/>
            </a:avLst>
          </a:prstGeom>
          <a:solidFill>
            <a:srgbClr val="FF0000"/>
          </a:solidFill>
          <a:ln w="31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/>
              <p:cNvSpPr txBox="1">
                <a:spLocks/>
              </p:cNvSpPr>
              <p:nvPr/>
            </p:nvSpPr>
            <p:spPr bwMode="auto">
              <a:xfrm>
                <a:off x="381000" y="5181600"/>
                <a:ext cx="8610600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  <a:cs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  <a:cs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  <a:cs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  <a:cs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  <a:cs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  <a:cs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  <a:cs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  <a:cs typeface="Arial" charset="0"/>
                  </a:defRPr>
                </a:lvl9pPr>
              </a:lstStyle>
              <a:p>
                <a:pPr algn="l"/>
                <a:r>
                  <a:rPr lang="en-US" sz="3500" b="0" i="1" dirty="0" smtClean="0">
                    <a:solidFill>
                      <a:srgbClr val="0000FF"/>
                    </a:solidFill>
                    <a:effectLst/>
                  </a:rPr>
                  <a:t>Other finite modular groups:   </a:t>
                </a:r>
                <a:endParaRPr lang="en-US" sz="3500" b="0" i="1" dirty="0" smtClean="0">
                  <a:solidFill>
                    <a:srgbClr val="0000FF"/>
                  </a:solidFill>
                  <a:effectLst/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500" b="1" i="1" smtClean="0">
                            <a:solidFill>
                              <a:srgbClr val="0000FF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3500" b="1" i="1" smtClean="0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𝝘</m:t>
                        </m:r>
                      </m:e>
                      <m:sub>
                        <m:r>
                          <a:rPr lang="en-US" sz="3500" b="1" i="1" smtClean="0">
                            <a:solidFill>
                              <a:srgbClr val="0000FF"/>
                            </a:solidFill>
                            <a:effectLst/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3500" b="1" i="1" smtClean="0">
                        <a:solidFill>
                          <a:srgbClr val="0000FF"/>
                        </a:solidFill>
                        <a:effectLst/>
                        <a:latin typeface="Cambria Math"/>
                        <a:ea typeface="Cambria Math"/>
                      </a:rPr>
                      <m:t>≅ </m:t>
                    </m:r>
                    <m:sSub>
                      <m:sSubPr>
                        <m:ctrlPr>
                          <a:rPr lang="en-US" sz="3500" b="1" i="1" smtClean="0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500" b="1" i="1" smtClean="0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𝑨</m:t>
                        </m:r>
                      </m:e>
                      <m:sub>
                        <m:r>
                          <a:rPr lang="en-US" sz="3500" b="1" i="1" smtClean="0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3500" b="1" dirty="0" smtClean="0">
                    <a:solidFill>
                      <a:srgbClr val="0000FF"/>
                    </a:solidFill>
                    <a:effectLst/>
                  </a:rPr>
                  <a:t> 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3500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𝝘</m:t>
                        </m:r>
                      </m:e>
                      <m:sub>
                        <m:r>
                          <a:rPr lang="en-US" sz="3500" b="1" i="1" smtClean="0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𝟒</m:t>
                        </m:r>
                      </m:sub>
                    </m:sSub>
                    <m:r>
                      <a:rPr lang="en-US" sz="3500" i="1">
                        <a:solidFill>
                          <a:srgbClr val="0000FF"/>
                        </a:solidFill>
                        <a:effectLst/>
                        <a:latin typeface="Cambria Math"/>
                        <a:ea typeface="Cambria Math"/>
                      </a:rPr>
                      <m:t>≅ </m:t>
                    </m:r>
                    <m:sSub>
                      <m:sSubPr>
                        <m:ctrlPr>
                          <a:rPr lang="en-US" sz="3500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500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𝑺</m:t>
                        </m:r>
                      </m:e>
                      <m:sub>
                        <m:r>
                          <a:rPr lang="en-US" sz="3500" b="1" i="1" smtClean="0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3500" b="1" dirty="0" smtClean="0">
                    <a:solidFill>
                      <a:srgbClr val="0000FF"/>
                    </a:solidFill>
                    <a:effectLst/>
                  </a:rPr>
                  <a:t> 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3500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𝝘</m:t>
                        </m:r>
                      </m:e>
                      <m:sub>
                        <m:r>
                          <a:rPr lang="en-US" sz="3500" b="1" i="1" smtClean="0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𝟓</m:t>
                        </m:r>
                      </m:sub>
                    </m:sSub>
                    <m:r>
                      <a:rPr lang="en-US" sz="3500" i="1">
                        <a:solidFill>
                          <a:srgbClr val="0000FF"/>
                        </a:solidFill>
                        <a:effectLst/>
                        <a:latin typeface="Cambria Math"/>
                        <a:ea typeface="Cambria Math"/>
                      </a:rPr>
                      <m:t>≅ </m:t>
                    </m:r>
                    <m:sSub>
                      <m:sSubPr>
                        <m:ctrlPr>
                          <a:rPr lang="en-US" sz="3500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500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𝑺</m:t>
                        </m:r>
                      </m:e>
                      <m:sub>
                        <m:r>
                          <a:rPr lang="en-US" sz="3500" b="1" i="1" smtClean="0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𝟓</m:t>
                        </m:r>
                      </m:sub>
                    </m:sSub>
                  </m:oMath>
                </a14:m>
                <a:endParaRPr lang="en-US" sz="3500" b="1" dirty="0">
                  <a:solidFill>
                    <a:srgbClr val="0000FF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5181600"/>
                <a:ext cx="8610600" cy="1371600"/>
              </a:xfrm>
              <a:prstGeom prst="rect">
                <a:avLst/>
              </a:prstGeom>
              <a:blipFill rotWithShape="1">
                <a:blip r:embed="rId3"/>
                <a:stretch>
                  <a:fillRect l="-2125" b="-8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3662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3" y="838199"/>
            <a:ext cx="9024217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11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72" y="76200"/>
            <a:ext cx="3961703" cy="149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3657600" y="1198602"/>
            <a:ext cx="685800" cy="172998"/>
          </a:xfrm>
          <a:prstGeom prst="straightConnector1">
            <a:avLst/>
          </a:prstGeom>
          <a:noFill/>
          <a:ln w="412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114800" y="914400"/>
                <a:ext cx="2440905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𝑺</m:t>
                        </m:r>
                      </m:e>
                      <m:sub>
                        <m:r>
                          <a:rPr lang="en-US" sz="30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sub>
                    </m:sSub>
                    <m:r>
                      <a:rPr lang="en-US" sz="30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000" dirty="0" smtClean="0"/>
                  <a:t> </a:t>
                </a:r>
                <a:r>
                  <a:rPr lang="en-US" sz="3000" dirty="0" smtClean="0">
                    <a:solidFill>
                      <a:srgbClr val="F40606"/>
                    </a:solidFill>
                  </a:rPr>
                  <a:t>singlet</a:t>
                </a:r>
                <a:endParaRPr lang="en-US" sz="3000" dirty="0">
                  <a:solidFill>
                    <a:srgbClr val="F40606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914400"/>
                <a:ext cx="2440905" cy="553998"/>
              </a:xfrm>
              <a:prstGeom prst="rect">
                <a:avLst/>
              </a:prstGeom>
              <a:blipFill rotWithShape="1">
                <a:blip r:embed="rId3"/>
                <a:stretch>
                  <a:fillRect t="-15385" b="-3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44481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915400" cy="177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69" y="3830628"/>
            <a:ext cx="8372731" cy="302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61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272903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6" y="2752725"/>
            <a:ext cx="9072264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57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4" y="652945"/>
            <a:ext cx="7620000" cy="594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76200"/>
            <a:ext cx="6324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F40606"/>
                </a:solidFill>
              </a:rPr>
              <a:t>Fixed Points</a:t>
            </a:r>
            <a:endParaRPr lang="en-US" sz="3000" dirty="0">
              <a:solidFill>
                <a:srgbClr val="F40606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905000" y="3200400"/>
            <a:ext cx="1066800" cy="152400"/>
          </a:xfrm>
          <a:prstGeom prst="straightConnector1">
            <a:avLst/>
          </a:prstGeom>
          <a:noFill/>
          <a:ln w="412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 flipV="1">
            <a:off x="3962400" y="3048000"/>
            <a:ext cx="2286000" cy="152400"/>
          </a:xfrm>
          <a:prstGeom prst="straightConnector1">
            <a:avLst/>
          </a:prstGeom>
          <a:noFill/>
          <a:ln w="412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3962400" y="4724400"/>
            <a:ext cx="914400" cy="457200"/>
          </a:xfrm>
          <a:prstGeom prst="straightConnector1">
            <a:avLst/>
          </a:prstGeom>
          <a:noFill/>
          <a:ln w="412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2826182"/>
            <a:ext cx="2047875" cy="62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71800"/>
            <a:ext cx="990600" cy="40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741" y="4467225"/>
            <a:ext cx="1508459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132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153400" cy="664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9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3" y="137146"/>
            <a:ext cx="8583050" cy="298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86150"/>
            <a:ext cx="895458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107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04850"/>
            <a:ext cx="7094764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05000" y="152400"/>
            <a:ext cx="54102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2500" dirty="0">
                <a:solidFill>
                  <a:srgbClr val="FF0000"/>
                </a:solidFill>
              </a:rPr>
              <a:t>C</a:t>
            </a:r>
            <a:r>
              <a:rPr lang="en-US" sz="2500" dirty="0" smtClean="0">
                <a:solidFill>
                  <a:srgbClr val="FF0000"/>
                </a:solidFill>
              </a:rPr>
              <a:t>harged Lepton Mass Matrix</a:t>
            </a:r>
            <a:endParaRPr lang="en-US" sz="2500" dirty="0">
              <a:solidFill>
                <a:srgbClr val="FF0000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2295525" cy="538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4562475"/>
            <a:ext cx="61436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3352800" y="2819400"/>
            <a:ext cx="495300" cy="381000"/>
          </a:xfrm>
          <a:prstGeom prst="straightConnector1">
            <a:avLst/>
          </a:prstGeom>
          <a:noFill/>
          <a:ln w="412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5029201" y="2819400"/>
            <a:ext cx="619124" cy="381000"/>
          </a:xfrm>
          <a:prstGeom prst="straightConnector1">
            <a:avLst/>
          </a:prstGeom>
          <a:noFill/>
          <a:ln w="412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52600" y="3180546"/>
            <a:ext cx="25527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2500" dirty="0" smtClean="0">
                <a:solidFill>
                  <a:srgbClr val="FF0000"/>
                </a:solidFill>
              </a:rPr>
              <a:t>Not explained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19700" y="3276600"/>
            <a:ext cx="25527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2500" dirty="0" smtClean="0">
                <a:solidFill>
                  <a:srgbClr val="FF0000"/>
                </a:solidFill>
              </a:rPr>
              <a:t>Approximate </a:t>
            </a:r>
            <a:endParaRPr lang="en-US" sz="2500" dirty="0">
              <a:solidFill>
                <a:srgbClr val="FF0000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264" y="3256746"/>
            <a:ext cx="589336" cy="55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879" y="5714999"/>
            <a:ext cx="2909521" cy="72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538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05000" y="152400"/>
            <a:ext cx="54102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2500" dirty="0" smtClean="0">
                <a:solidFill>
                  <a:srgbClr val="FF0000"/>
                </a:solidFill>
              </a:rPr>
              <a:t>Neutrino</a:t>
            </a:r>
            <a:r>
              <a:rPr lang="en-US" sz="2500" dirty="0" smtClean="0">
                <a:solidFill>
                  <a:srgbClr val="FF0000"/>
                </a:solidFill>
              </a:rPr>
              <a:t> Mass Matrix</a:t>
            </a:r>
            <a:endParaRPr lang="en-US" sz="2500" dirty="0">
              <a:solidFill>
                <a:srgbClr val="FF0000"/>
              </a:solidFill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90625"/>
            <a:ext cx="1249136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3099624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11485"/>
            <a:ext cx="2295525" cy="165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3827710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38200" y="5638800"/>
            <a:ext cx="7239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marL="342900" indent="-342900" eaLnBrk="1" hangingPunct="1">
              <a:buFontTx/>
              <a:buChar char="-"/>
            </a:pPr>
            <a:r>
              <a:rPr lang="en-US" sz="2500" dirty="0" smtClean="0">
                <a:solidFill>
                  <a:srgbClr val="0000FF"/>
                </a:solidFill>
              </a:rPr>
              <a:t>From lepton number viol. Sector –</a:t>
            </a:r>
          </a:p>
          <a:p>
            <a:pPr marL="342900" indent="-342900" eaLnBrk="1" hangingPunct="1">
              <a:buFontTx/>
              <a:buChar char="-"/>
            </a:pPr>
            <a:r>
              <a:rPr lang="en-US" sz="2500" dirty="0" smtClean="0">
                <a:solidFill>
                  <a:srgbClr val="0000FF"/>
                </a:solidFill>
              </a:rPr>
              <a:t>Can be larger than </a:t>
            </a:r>
            <a:endParaRPr lang="en-US" sz="2500" dirty="0">
              <a:solidFill>
                <a:srgbClr val="0000FF"/>
              </a:solidFill>
            </a:endParaRPr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95800"/>
            <a:ext cx="553369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653088"/>
            <a:ext cx="4572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6153150"/>
            <a:ext cx="4095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389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05000" y="152400"/>
            <a:ext cx="54102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2500" dirty="0" smtClean="0">
                <a:solidFill>
                  <a:srgbClr val="FF0000"/>
                </a:solidFill>
              </a:rPr>
              <a:t>Neutrino</a:t>
            </a:r>
            <a:r>
              <a:rPr lang="en-US" sz="2500" dirty="0" smtClean="0">
                <a:solidFill>
                  <a:srgbClr val="FF0000"/>
                </a:solidFill>
              </a:rPr>
              <a:t> Mass Matrix</a:t>
            </a:r>
            <a:endParaRPr lang="en-US" sz="2500" dirty="0">
              <a:solidFill>
                <a:srgbClr val="FF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33425"/>
            <a:ext cx="3226329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79" y="1600200"/>
            <a:ext cx="6393321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3810000"/>
            <a:ext cx="84582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l" eaLnBrk="1" hangingPunct="1"/>
            <a:r>
              <a:rPr lang="en-US" sz="2500" dirty="0">
                <a:solidFill>
                  <a:srgbClr val="0000FF"/>
                </a:solidFill>
              </a:rPr>
              <a:t>T</a:t>
            </a:r>
            <a:r>
              <a:rPr lang="en-US" sz="2500" dirty="0" smtClean="0">
                <a:solidFill>
                  <a:srgbClr val="0000FF"/>
                </a:solidFill>
              </a:rPr>
              <a:t>his structure can </a:t>
            </a:r>
            <a:r>
              <a:rPr lang="en-US" sz="2500" dirty="0" err="1" smtClean="0">
                <a:solidFill>
                  <a:srgbClr val="0000FF"/>
                </a:solidFill>
              </a:rPr>
              <a:t>wotk</a:t>
            </a:r>
            <a:r>
              <a:rPr lang="en-US" sz="2500" dirty="0" smtClean="0">
                <a:solidFill>
                  <a:srgbClr val="0000FF"/>
                </a:solidFill>
              </a:rPr>
              <a:t> for both: </a:t>
            </a:r>
          </a:p>
          <a:p>
            <a:pPr eaLnBrk="1" hangingPunct="1"/>
            <a:r>
              <a:rPr lang="en-US" sz="2500" dirty="0" smtClean="0">
                <a:solidFill>
                  <a:srgbClr val="0000FF"/>
                </a:solidFill>
              </a:rPr>
              <a:t>NO and IO neutrinos</a:t>
            </a:r>
            <a:endParaRPr lang="en-US" sz="25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5081826"/>
            <a:ext cx="84582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l" eaLnBrk="1" hangingPunct="1"/>
            <a:r>
              <a:rPr lang="en-US" sz="2500" dirty="0" smtClean="0">
                <a:solidFill>
                  <a:srgbClr val="F40606"/>
                </a:solidFill>
              </a:rPr>
              <a:t>However,  IO is natural – approximate</a:t>
            </a:r>
            <a:endParaRPr lang="en-US" sz="2500" dirty="0">
              <a:solidFill>
                <a:srgbClr val="F40606"/>
              </a:solidFill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953000"/>
            <a:ext cx="73052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53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9095351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56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609600"/>
          </a:xfrm>
        </p:spPr>
        <p:txBody>
          <a:bodyPr/>
          <a:lstStyle/>
          <a:p>
            <a:pPr algn="l"/>
            <a:r>
              <a:rPr lang="en-US" sz="3000" b="1" dirty="0" smtClean="0">
                <a:solidFill>
                  <a:srgbClr val="0000FF"/>
                </a:solidFill>
                <a:effectLst/>
              </a:rPr>
              <a:t/>
            </a:r>
            <a:br>
              <a:rPr lang="en-US" sz="3000" b="1" dirty="0" smtClean="0">
                <a:solidFill>
                  <a:srgbClr val="0000FF"/>
                </a:solidFill>
                <a:effectLst/>
              </a:rPr>
            </a:br>
            <a:r>
              <a:rPr lang="en-US" sz="3000" b="1" dirty="0">
                <a:solidFill>
                  <a:srgbClr val="0000FF"/>
                </a:solidFill>
                <a:effectLst/>
              </a:rPr>
              <a:t/>
            </a:r>
            <a:br>
              <a:rPr lang="en-US" sz="3000" b="1" dirty="0">
                <a:solidFill>
                  <a:srgbClr val="0000FF"/>
                </a:solidFill>
                <a:effectLst/>
              </a:rPr>
            </a:br>
            <a:r>
              <a:rPr lang="en-US" sz="3000" b="1" dirty="0" smtClean="0">
                <a:solidFill>
                  <a:srgbClr val="0000FF"/>
                </a:solidFill>
                <a:effectLst/>
              </a:rPr>
              <a:t>Aim:</a:t>
            </a:r>
            <a:r>
              <a:rPr lang="en-US" sz="3000" b="1" dirty="0" smtClean="0">
                <a:effectLst/>
              </a:rPr>
              <a:t/>
            </a:r>
            <a:br>
              <a:rPr lang="en-US" sz="3000" b="1" dirty="0" smtClean="0">
                <a:effectLst/>
              </a:rPr>
            </a:br>
            <a:r>
              <a:rPr lang="en-US" sz="3000" b="1" dirty="0" smtClean="0">
                <a:effectLst/>
              </a:rPr>
              <a:t/>
            </a:r>
            <a:br>
              <a:rPr lang="en-US" sz="3000" b="1" dirty="0" smtClean="0">
                <a:effectLst/>
              </a:rPr>
            </a:br>
            <a:endParaRPr lang="en-US" sz="3000" b="1" dirty="0">
              <a:effectLst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04800" y="1447800"/>
            <a:ext cx="8305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algn="l"/>
            <a:r>
              <a:rPr lang="en-US" sz="3000" b="1" dirty="0" smtClean="0">
                <a:solidFill>
                  <a:srgbClr val="0000FF"/>
                </a:solidFill>
                <a:effectLst/>
              </a:rPr>
              <a:t/>
            </a:r>
            <a:br>
              <a:rPr lang="en-US" sz="3000" b="1" dirty="0" smtClean="0">
                <a:solidFill>
                  <a:srgbClr val="0000FF"/>
                </a:solidFill>
                <a:effectLst/>
              </a:rPr>
            </a:br>
            <a:r>
              <a:rPr lang="en-US" sz="3000" b="1" dirty="0" smtClean="0">
                <a:solidFill>
                  <a:srgbClr val="0000FF"/>
                </a:solidFill>
                <a:effectLst/>
              </a:rPr>
              <a:t/>
            </a:r>
            <a:br>
              <a:rPr lang="en-US" sz="3000" b="1" dirty="0" smtClean="0">
                <a:solidFill>
                  <a:srgbClr val="0000FF"/>
                </a:solidFill>
                <a:effectLst/>
              </a:rPr>
            </a:br>
            <a:r>
              <a:rPr lang="en-US" sz="3200" dirty="0"/>
              <a:t>● </a:t>
            </a:r>
            <a:r>
              <a:rPr lang="en-US" sz="3200" dirty="0" smtClean="0"/>
              <a:t> </a:t>
            </a:r>
            <a:r>
              <a:rPr lang="en-US" sz="3000" b="1" dirty="0" smtClean="0">
                <a:solidFill>
                  <a:srgbClr val="0000FF"/>
                </a:solidFill>
                <a:effectLst/>
              </a:rPr>
              <a:t>Build SM extension (non-SUSY) with modular flavor symmetry</a:t>
            </a:r>
            <a:endParaRPr lang="en-US" sz="3000" dirty="0">
              <a:solidFill>
                <a:srgbClr val="0000FF"/>
              </a:solidFill>
              <a:effectLst/>
            </a:endParaRPr>
          </a:p>
          <a:p>
            <a:r>
              <a:rPr lang="en-US" sz="3000" b="1" dirty="0" smtClean="0">
                <a:solidFill>
                  <a:srgbClr val="0000FF"/>
                </a:solidFill>
                <a:effectLst/>
              </a:rPr>
              <a:t>(Giving successful neutrino sector)</a:t>
            </a:r>
          </a:p>
          <a:p>
            <a:endParaRPr lang="en-US" sz="3000" dirty="0">
              <a:solidFill>
                <a:srgbClr val="0000FF"/>
              </a:solidFill>
              <a:effectLst/>
            </a:endParaRPr>
          </a:p>
          <a:p>
            <a:pPr algn="l"/>
            <a:r>
              <a:rPr lang="en-US" sz="2800" dirty="0"/>
              <a:t>● </a:t>
            </a:r>
            <a:r>
              <a:rPr lang="en-US" sz="3000" b="1" dirty="0" smtClean="0">
                <a:solidFill>
                  <a:srgbClr val="0000FF"/>
                </a:solidFill>
                <a:effectLst/>
              </a:rPr>
              <a:t>Have economical setup</a:t>
            </a:r>
          </a:p>
          <a:p>
            <a:endParaRPr lang="en-US" sz="3000" dirty="0" smtClean="0">
              <a:solidFill>
                <a:srgbClr val="0000FF"/>
              </a:solidFill>
              <a:effectLst/>
            </a:endParaRPr>
          </a:p>
          <a:p>
            <a:pPr algn="l"/>
            <a:r>
              <a:rPr lang="en-US" sz="2800" dirty="0"/>
              <a:t>● </a:t>
            </a:r>
            <a:r>
              <a:rPr lang="en-US" sz="3000" b="1" dirty="0" smtClean="0">
                <a:solidFill>
                  <a:srgbClr val="0000FF"/>
                </a:solidFill>
                <a:effectLst/>
              </a:rPr>
              <a:t>Examine: naturalness, predictive power  </a:t>
            </a:r>
          </a:p>
          <a:p>
            <a:r>
              <a:rPr lang="en-US" sz="3000" b="1" dirty="0" smtClean="0">
                <a:effectLst/>
              </a:rPr>
              <a:t/>
            </a:r>
            <a:br>
              <a:rPr lang="en-US" sz="3000" b="1" dirty="0" smtClean="0">
                <a:effectLst/>
              </a:rPr>
            </a:br>
            <a:r>
              <a:rPr lang="en-US" sz="3000" b="1" dirty="0" smtClean="0">
                <a:effectLst/>
              </a:rPr>
              <a:t/>
            </a:r>
            <a:br>
              <a:rPr lang="en-US" sz="3000" b="1" dirty="0" smtClean="0">
                <a:effectLst/>
              </a:rPr>
            </a:br>
            <a:endParaRPr lang="en-US" sz="3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6657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896178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66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429750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498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753201" cy="434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766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7042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685800"/>
                <a:ext cx="8915400" cy="5486400"/>
              </a:xfrm>
            </p:spPr>
            <p:txBody>
              <a:bodyPr/>
              <a:lstStyle/>
              <a:p>
                <a:pPr algn="l">
                  <a:buNone/>
                  <a:defRPr/>
                </a:pPr>
                <a:r>
                  <a:rPr lang="en-US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●</a:t>
                </a:r>
                <a:r>
                  <a:rPr lang="en-US" dirty="0" smtClean="0">
                    <a:sym typeface="Wingdings" pitchFamily="2" charset="2"/>
                  </a:rPr>
                  <a:t>  </a:t>
                </a:r>
                <a:r>
                  <a:rPr lang="en-US" dirty="0" smtClean="0">
                    <a:solidFill>
                      <a:srgbClr val="130BA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 </a:t>
                </a:r>
                <a:r>
                  <a:rPr lang="en-US" dirty="0" err="1" smtClean="0">
                    <a:solidFill>
                      <a:srgbClr val="130BA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Conidered</a:t>
                </a:r>
                <a:r>
                  <a:rPr lang="en-US" dirty="0" smtClean="0">
                    <a:solidFill>
                      <a:srgbClr val="130BA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 SM </a:t>
                </a:r>
                <a:r>
                  <a:rPr lang="en-US" dirty="0" smtClean="0">
                    <a:solidFill>
                      <a:srgbClr val="130BA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extension with </a:t>
                </a:r>
                <a:r>
                  <a:rPr lang="en-US" dirty="0" smtClean="0">
                    <a:solidFill>
                      <a:srgbClr val="130BA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min. Fl.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𝝘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effectLst/>
                        <a:latin typeface="Cambria Math"/>
                        <a:ea typeface="Cambria Math"/>
                      </a:rPr>
                      <m:t>≅ </m:t>
                    </m:r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𝟑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130BA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Wingdings" pitchFamily="2" charset="2"/>
                </a:endParaRPr>
              </a:p>
              <a:p>
                <a:pPr algn="l">
                  <a:buNone/>
                  <a:defRPr/>
                </a:pPr>
                <a:r>
                  <a:rPr lang="en-US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●</a:t>
                </a:r>
                <a:r>
                  <a:rPr lang="en-US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 </a:t>
                </a:r>
                <a:r>
                  <a:rPr lang="en-US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   </a:t>
                </a:r>
                <a:r>
                  <a:rPr lang="en-US" dirty="0" smtClean="0">
                    <a:solidFill>
                      <a:srgbClr val="130BA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Economical setup – </a:t>
                </a:r>
                <a:r>
                  <a:rPr lang="en-US" dirty="0" smtClean="0">
                    <a:solidFill>
                      <a:srgbClr val="F4060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no </a:t>
                </a:r>
                <a:r>
                  <a:rPr lang="en-US" dirty="0" err="1" smtClean="0">
                    <a:solidFill>
                      <a:srgbClr val="F4060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flavons</a:t>
                </a:r>
                <a:r>
                  <a:rPr lang="en-US" dirty="0" smtClean="0">
                    <a:solidFill>
                      <a:srgbClr val="F4060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 </a:t>
                </a:r>
                <a:endParaRPr lang="en-US" dirty="0" smtClean="0">
                  <a:solidFill>
                    <a:srgbClr val="130BA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Wingdings" pitchFamily="2" charset="2"/>
                </a:endParaRPr>
              </a:p>
              <a:p>
                <a:pPr algn="l">
                  <a:buNone/>
                  <a:defRPr/>
                </a:pPr>
                <a:r>
                  <a:rPr lang="en-US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● </a:t>
                </a:r>
                <a:r>
                  <a:rPr lang="en-US" dirty="0">
                    <a:solidFill>
                      <a:srgbClr val="130BA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 </a:t>
                </a:r>
                <a:r>
                  <a:rPr lang="en-US" dirty="0" smtClean="0">
                    <a:solidFill>
                      <a:srgbClr val="130BA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Lepton Sector investigated near  </a:t>
                </a:r>
                <a:r>
                  <a:rPr lang="el-GR" dirty="0" smtClean="0">
                    <a:solidFill>
                      <a:srgbClr val="F4060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τ</a:t>
                </a:r>
                <a:r>
                  <a:rPr lang="en-US" dirty="0" smtClean="0">
                    <a:solidFill>
                      <a:srgbClr val="F4060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4060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  <a:sym typeface="Wingdings" pitchFamily="2" charset="2"/>
                      </a:rPr>
                      <m:t>𝑖</m:t>
                    </m:r>
                    <m:r>
                      <a:rPr lang="en-US" b="0" i="1" smtClean="0">
                        <a:solidFill>
                          <a:srgbClr val="F4060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  <a:ea typeface="Cambria Math"/>
                        <a:sym typeface="Wingdings" pitchFamily="2" charset="2"/>
                      </a:rPr>
                      <m:t>∞</m:t>
                    </m:r>
                  </m:oMath>
                </a14:m>
                <a:r>
                  <a:rPr lang="en-US" dirty="0" smtClean="0">
                    <a:solidFill>
                      <a:srgbClr val="F4060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  </a:t>
                </a:r>
                <a:r>
                  <a:rPr lang="en-US" dirty="0">
                    <a:solidFill>
                      <a:srgbClr val="130BA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f</a:t>
                </a:r>
                <a:r>
                  <a:rPr lang="en-US" dirty="0" smtClean="0">
                    <a:solidFill>
                      <a:srgbClr val="130BA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ixed point </a:t>
                </a:r>
              </a:p>
              <a:p>
                <a:pPr algn="l">
                  <a:buNone/>
                  <a:defRPr/>
                </a:pPr>
                <a:r>
                  <a:rPr lang="en-US" dirty="0" smtClean="0">
                    <a:solidFill>
                      <a:srgbClr val="130BA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            </a:t>
                </a:r>
                <a:r>
                  <a:rPr lang="en-US" dirty="0" smtClean="0">
                    <a:solidFill>
                      <a:srgbClr val="F4060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   Interesting textures</a:t>
                </a:r>
                <a:endParaRPr lang="en-US" dirty="0" smtClean="0">
                  <a:solidFill>
                    <a:srgbClr val="F4060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Wingdings" pitchFamily="2" charset="2"/>
                </a:endParaRPr>
              </a:p>
              <a:p>
                <a:pPr algn="l">
                  <a:buNone/>
                  <a:defRPr/>
                </a:pPr>
                <a:r>
                  <a:rPr lang="en-US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●</a:t>
                </a:r>
                <a:r>
                  <a:rPr lang="en-US" dirty="0" smtClean="0">
                    <a:solidFill>
                      <a:srgbClr val="130BA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   IO Neutrino scenario </a:t>
                </a:r>
                <a:r>
                  <a:rPr lang="en-US" dirty="0" smtClean="0">
                    <a:solidFill>
                      <a:srgbClr val="130BA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preferred;  </a:t>
                </a:r>
              </a:p>
              <a:p>
                <a:pPr algn="l">
                  <a:buNone/>
                  <a:defRPr/>
                </a:pPr>
                <a:r>
                  <a:rPr lang="en-US" dirty="0">
                    <a:solidFill>
                      <a:srgbClr val="130BA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 </a:t>
                </a:r>
                <a:r>
                  <a:rPr lang="en-US" dirty="0" smtClean="0">
                    <a:solidFill>
                      <a:srgbClr val="130BA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              Explained suppressed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40606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rgbClr val="F40606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  <a:sym typeface="Wingdings" pitchFamily="2" charset="2"/>
                          </a:rPr>
                          <m:t>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40606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  <a:sym typeface="Wingdings" pitchFamily="2" charset="2"/>
                          </a:rPr>
                          <m:t>13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130BA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Wingdings" pitchFamily="2" charset="2"/>
                </a:endParaRPr>
              </a:p>
              <a:p>
                <a:pPr algn="l">
                  <a:buNone/>
                  <a:defRPr/>
                </a:pPr>
                <a:r>
                  <a:rPr lang="en-US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r>
                  <a:rPr lang="en-US" dirty="0" smtClean="0">
                    <a:solidFill>
                      <a:srgbClr val="130BA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 </a:t>
                </a:r>
                <a:r>
                  <a:rPr lang="en-US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-- </a:t>
                </a:r>
                <a:r>
                  <a:rPr lang="en-US" dirty="0" smtClean="0">
                    <a:solidFill>
                      <a:srgbClr val="130BA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Interesting </a:t>
                </a:r>
                <a:r>
                  <a:rPr lang="en-US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to </a:t>
                </a:r>
                <a:r>
                  <a:rPr lang="en-US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investigate</a:t>
                </a:r>
                <a:r>
                  <a:rPr lang="en-US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:</a:t>
                </a:r>
              </a:p>
              <a:p>
                <a:pPr algn="l">
                  <a:buNone/>
                  <a:defRPr/>
                </a:pPr>
                <a:r>
                  <a:rPr lang="en-US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               Other fixed points, Include quark sector</a:t>
                </a:r>
                <a:endParaRPr lang="en-US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Wingdings" pitchFamily="2" charset="2"/>
                </a:endParaRPr>
              </a:p>
              <a:p>
                <a:pPr algn="l">
                  <a:buNone/>
                  <a:defRPr/>
                </a:pPr>
                <a:r>
                  <a:rPr lang="en-US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                 Extend to </a:t>
                </a:r>
                <a:r>
                  <a:rPr lang="en-US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GUTs [like SU(5</a:t>
                </a:r>
                <a:r>
                  <a:rPr lang="en-US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), SO(10)] </a:t>
                </a:r>
              </a:p>
              <a:p>
                <a:pPr algn="l">
                  <a:buNone/>
                  <a:defRPr/>
                </a:pPr>
                <a:endParaRPr lang="en-US" dirty="0">
                  <a:solidFill>
                    <a:srgbClr val="130BA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Wingdings" pitchFamily="2" charset="2"/>
                </a:endParaRPr>
              </a:p>
              <a:p>
                <a:pPr algn="l">
                  <a:buNone/>
                  <a:defRPr/>
                </a:pPr>
                <a:endParaRPr lang="en-US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algn="l" eaLnBrk="1" hangingPunct="1"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r>
                  <a:rPr lang="en-US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r>
                  <a:rPr lang="en-US" dirty="0" smtClean="0">
                    <a:sym typeface="Wingdings" pitchFamily="2" charset="2"/>
                  </a:rPr>
                  <a:t> </a:t>
                </a:r>
              </a:p>
            </p:txBody>
          </p:sp>
        </mc:Choice>
        <mc:Fallback>
          <p:sp>
            <p:nvSpPr>
              <p:cNvPr id="8704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685800"/>
                <a:ext cx="8915400" cy="5486400"/>
              </a:xfrm>
              <a:blipFill rotWithShape="1">
                <a:blip r:embed="rId3"/>
                <a:stretch>
                  <a:fillRect l="-1847" t="-1667" b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2286000" y="76200"/>
            <a:ext cx="3581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 dirty="0">
                <a:solidFill>
                  <a:srgbClr val="DC547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SUMMARY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02451" y="6227802"/>
            <a:ext cx="23439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006600"/>
                </a:solidFill>
              </a:rPr>
              <a:t>Thank You</a:t>
            </a:r>
            <a:r>
              <a:rPr lang="en-US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256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73441" y="2951202"/>
            <a:ext cx="8160959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B</a:t>
            </a:r>
            <a:r>
              <a:rPr lang="en-US" sz="3000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ackup Slides</a:t>
            </a:r>
            <a:endParaRPr lang="en-US" sz="3000" b="0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511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94" y="838200"/>
            <a:ext cx="7118106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71" y="2138362"/>
            <a:ext cx="8642129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4057650"/>
            <a:ext cx="46101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2133600" y="177225"/>
                <a:ext cx="4724400" cy="5847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3200" b="0" dirty="0" smtClean="0">
                    <a:solidFill>
                      <a:srgbClr val="F4060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Genertors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F4060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40606"/>
                            </a:solidFill>
                            <a:latin typeface="Cambria Math"/>
                            <a:ea typeface="Cambria Math"/>
                          </a:rPr>
                          <m:t>𝝘</m:t>
                        </m:r>
                      </m:e>
                      <m:sub>
                        <m:r>
                          <a:rPr lang="en-US" sz="3200" i="1">
                            <a:solidFill>
                              <a:srgbClr val="F40606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≅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𝑺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sub>
                    </m:sSub>
                  </m:oMath>
                </a14:m>
                <a:endParaRPr lang="en-US" sz="3200" b="0" dirty="0">
                  <a:solidFill>
                    <a:srgbClr val="DC547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0" y="177225"/>
                <a:ext cx="4724400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5625" b="-38542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" y="3149025"/>
            <a:ext cx="47244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0" dirty="0" smtClean="0">
                <a:solidFill>
                  <a:srgbClr val="F406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Transformations: </a:t>
            </a:r>
            <a:endParaRPr lang="en-US" sz="3200" b="0" dirty="0">
              <a:solidFill>
                <a:srgbClr val="F4060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57026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44" y="609600"/>
            <a:ext cx="2303556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457200"/>
            <a:ext cx="63246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0" dirty="0" smtClean="0">
                <a:solidFill>
                  <a:srgbClr val="F406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Holomorphic weight 2 doublet: </a:t>
            </a:r>
            <a:endParaRPr lang="en-US" sz="3200" b="0" dirty="0">
              <a:solidFill>
                <a:srgbClr val="F4060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2400" y="1396425"/>
            <a:ext cx="31242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Expansions: </a:t>
            </a:r>
            <a:endParaRPr lang="en-US" sz="3200" b="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133600"/>
            <a:ext cx="84105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" y="2819400"/>
            <a:ext cx="8767763" cy="42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28600" y="3505200"/>
            <a:ext cx="52578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0" dirty="0" err="1" smtClean="0">
                <a:solidFill>
                  <a:srgbClr val="F406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Holom</a:t>
            </a:r>
            <a:r>
              <a:rPr lang="en-US" sz="3200" b="0" dirty="0" smtClean="0">
                <a:solidFill>
                  <a:srgbClr val="F406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weight 4 doublet: </a:t>
            </a:r>
            <a:endParaRPr lang="en-US" sz="3200" b="0" dirty="0">
              <a:solidFill>
                <a:srgbClr val="F4060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670" y="3590925"/>
            <a:ext cx="275313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02403"/>
            <a:ext cx="8901112" cy="98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6070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70"/>
            <a:ext cx="7634244" cy="684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688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7042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685800"/>
                <a:ext cx="8610600" cy="6019800"/>
              </a:xfrm>
            </p:spPr>
            <p:txBody>
              <a:bodyPr/>
              <a:lstStyle/>
              <a:p>
                <a:pPr algn="l" eaLnBrk="1" hangingPunct="1"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r>
                  <a:rPr lang="en-US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●</a:t>
                </a:r>
                <a:r>
                  <a:rPr lang="en-US" dirty="0" smtClean="0"/>
                  <a:t>    </a:t>
                </a:r>
                <a:r>
                  <a:rPr lang="en-US" dirty="0" smtClean="0">
                    <a:solidFill>
                      <a:srgbClr val="130BA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Intro: Shortcomings, Problems &amp; Puzzles of SM </a:t>
                </a:r>
                <a:r>
                  <a:rPr lang="en-US" dirty="0" smtClean="0">
                    <a:solidFill>
                      <a:srgbClr val="130BA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   </a:t>
                </a:r>
                <a:r>
                  <a:rPr lang="en-US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New Physics</a:t>
                </a:r>
                <a:endParaRPr lang="en-US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algn="l" eaLnBrk="1" hangingPunct="1">
                  <a:lnSpc>
                    <a:spcPct val="90000"/>
                  </a:lnSpc>
                  <a:buNone/>
                  <a:defRPr/>
                </a:pPr>
                <a:endParaRPr lang="en-US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algn="l" eaLnBrk="1" hangingPunct="1">
                  <a:lnSpc>
                    <a:spcPct val="90000"/>
                  </a:lnSpc>
                  <a:buNone/>
                  <a:defRPr/>
                </a:pPr>
                <a:r>
                  <a:rPr lang="en-US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●</a:t>
                </a:r>
                <a:r>
                  <a:rPr lang="en-US" dirty="0" smtClean="0">
                    <a:sym typeface="Wingdings" pitchFamily="2" charset="2"/>
                  </a:rPr>
                  <a:t>  </a:t>
                </a:r>
                <a:r>
                  <a:rPr lang="en-US" dirty="0" smtClean="0">
                    <a:solidFill>
                      <a:srgbClr val="130BA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Considered: lepton sector with </a:t>
                </a:r>
                <a:r>
                  <a:rPr lang="en-US" b="1" dirty="0" smtClean="0">
                    <a:solidFill>
                      <a:srgbClr val="C00000"/>
                    </a:solidFill>
                    <a:effectLst/>
                  </a:rPr>
                  <a:t>Modular </a:t>
                </a:r>
                <a:r>
                  <a:rPr lang="en-US" b="1" dirty="0">
                    <a:solidFill>
                      <a:srgbClr val="C00000"/>
                    </a:solidFill>
                    <a:effectLst/>
                  </a:rPr>
                  <a:t>Flavor group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𝝘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effectLst/>
                        <a:latin typeface="Cambria Math"/>
                        <a:ea typeface="Cambria Math"/>
                      </a:rPr>
                      <m:t>≅ </m:t>
                    </m:r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𝟑</m:t>
                        </m:r>
                      </m:sub>
                    </m:sSub>
                  </m:oMath>
                </a14:m>
                <a:endParaRPr lang="en-US" b="1" dirty="0">
                  <a:effectLst/>
                </a:endParaRPr>
              </a:p>
              <a:p>
                <a:pPr algn="l">
                  <a:buNone/>
                  <a:defRPr/>
                </a:pPr>
                <a:endParaRPr lang="en-US" dirty="0" smtClean="0">
                  <a:solidFill>
                    <a:srgbClr val="130BA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Wingdings" pitchFamily="2" charset="2"/>
                </a:endParaRPr>
              </a:p>
              <a:p>
                <a:pPr algn="l">
                  <a:buNone/>
                  <a:defRPr/>
                </a:pPr>
                <a:r>
                  <a:rPr lang="en-US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●</a:t>
                </a:r>
                <a:r>
                  <a:rPr lang="en-US" dirty="0" smtClean="0">
                    <a:solidFill>
                      <a:srgbClr val="130BA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  </a:t>
                </a:r>
                <a:r>
                  <a:rPr lang="en-US" dirty="0">
                    <a:solidFill>
                      <a:srgbClr val="130BA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E</a:t>
                </a:r>
                <a:r>
                  <a:rPr lang="en-US" dirty="0" smtClean="0">
                    <a:solidFill>
                      <a:srgbClr val="130BA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conomical setup</a:t>
                </a:r>
                <a:r>
                  <a:rPr lang="en-US" dirty="0">
                    <a:solidFill>
                      <a:srgbClr val="130BA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 </a:t>
                </a:r>
                <a:r>
                  <a:rPr lang="en-US" dirty="0" smtClean="0">
                    <a:solidFill>
                      <a:srgbClr val="130BA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no-</a:t>
                </a:r>
                <a:r>
                  <a:rPr lang="en-US" dirty="0" err="1" smtClean="0">
                    <a:solidFill>
                      <a:srgbClr val="130BA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flavons</a:t>
                </a:r>
                <a:r>
                  <a:rPr lang="en-US" dirty="0" smtClean="0">
                    <a:solidFill>
                      <a:srgbClr val="130BA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, texture matrices ;</a:t>
                </a:r>
              </a:p>
              <a:p>
                <a:pPr algn="l">
                  <a:buNone/>
                  <a:defRPr/>
                </a:pPr>
                <a:r>
                  <a:rPr lang="en-US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   </a:t>
                </a:r>
                <a:r>
                  <a:rPr lang="en-US" dirty="0" smtClean="0">
                    <a:solidFill>
                      <a:srgbClr val="130BA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  </a:t>
                </a:r>
                <a:r>
                  <a:rPr lang="en-US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-</a:t>
                </a:r>
                <a:r>
                  <a:rPr lang="en-US" dirty="0" smtClean="0">
                    <a:solidFill>
                      <a:srgbClr val="130BA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 successful </a:t>
                </a:r>
                <a:r>
                  <a:rPr lang="en-US" dirty="0">
                    <a:solidFill>
                      <a:srgbClr val="130BA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and Interesting </a:t>
                </a:r>
                <a:r>
                  <a:rPr lang="en-US" dirty="0" smtClean="0">
                    <a:solidFill>
                      <a:srgbClr val="130BA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pattern </a:t>
                </a:r>
                <a:r>
                  <a:rPr lang="en-US" dirty="0">
                    <a:solidFill>
                      <a:srgbClr val="130BA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for</a:t>
                </a:r>
                <a:r>
                  <a:rPr lang="en-US" dirty="0" smtClean="0">
                    <a:solidFill>
                      <a:srgbClr val="130BA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130BA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charged </a:t>
                </a:r>
                <a:r>
                  <a:rPr lang="en-US" dirty="0" smtClean="0">
                    <a:solidFill>
                      <a:srgbClr val="130BA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sym typeface="Wingdings" pitchFamily="2" charset="2"/>
                  </a:rPr>
                  <a:t>lepton masses &amp; neutrino oscillations</a:t>
                </a:r>
                <a:endParaRPr lang="en-US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algn="l" eaLnBrk="1" hangingPunct="1">
                  <a:lnSpc>
                    <a:spcPct val="90000"/>
                  </a:lnSpc>
                  <a:buNone/>
                  <a:defRPr/>
                </a:pPr>
                <a:r>
                  <a:rPr lang="en-US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</a:p>
              <a:p>
                <a:pPr algn="l" eaLnBrk="1" hangingPunct="1"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r>
                  <a:rPr lang="en-US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●   </a:t>
                </a:r>
                <a:r>
                  <a:rPr lang="en-US" dirty="0" smtClean="0">
                    <a:solidFill>
                      <a:srgbClr val="130BA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Summary</a:t>
                </a:r>
                <a:endParaRPr lang="en-US" dirty="0" smtClean="0">
                  <a:solidFill>
                    <a:srgbClr val="130BA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Wingdings" pitchFamily="2" charset="2"/>
                </a:endParaRPr>
              </a:p>
              <a:p>
                <a:pPr algn="l" eaLnBrk="1" hangingPunct="1"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r>
                  <a:rPr lang="en-US" dirty="0" smtClean="0">
                    <a:sym typeface="Wingdings" pitchFamily="2" charset="2"/>
                  </a:rPr>
                  <a:t> </a:t>
                </a:r>
              </a:p>
            </p:txBody>
          </p:sp>
        </mc:Choice>
        <mc:Fallback xmlns="">
          <p:sp>
            <p:nvSpPr>
              <p:cNvPr id="8704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685800"/>
                <a:ext cx="8610600" cy="6019800"/>
              </a:xfrm>
              <a:blipFill rotWithShape="1">
                <a:blip r:embed="rId3"/>
                <a:stretch>
                  <a:fillRect l="-1912" t="-2330" b="-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2286000" y="76200"/>
            <a:ext cx="3581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20680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11" name="Rectangle 15"/>
          <p:cNvSpPr>
            <a:spLocks noChangeArrowheads="1"/>
          </p:cNvSpPr>
          <p:nvPr/>
        </p:nvSpPr>
        <p:spPr bwMode="auto">
          <a:xfrm>
            <a:off x="685800" y="762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0" dirty="0" smtClean="0">
                <a:solidFill>
                  <a:srgbClr val="F406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Some </a:t>
            </a:r>
            <a:r>
              <a:rPr lang="en-US" sz="3200" b="0" dirty="0">
                <a:solidFill>
                  <a:srgbClr val="F406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s</a:t>
            </a:r>
            <a:r>
              <a:rPr lang="en-US" sz="3200" b="0" dirty="0" smtClean="0">
                <a:solidFill>
                  <a:srgbClr val="F406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hortcomings / puzzles  </a:t>
            </a:r>
            <a:r>
              <a:rPr lang="en-US" sz="3200" b="0" dirty="0">
                <a:solidFill>
                  <a:srgbClr val="F406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of SM: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066801"/>
            <a:ext cx="8915399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5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5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sz="2500" dirty="0" smtClean="0">
                <a:solidFill>
                  <a:srgbClr val="0000FF"/>
                </a:solidFill>
              </a:rPr>
              <a:t>Within the SM </a:t>
            </a:r>
          </a:p>
          <a:p>
            <a:pPr algn="l"/>
            <a:endParaRPr lang="en-US" sz="2500" dirty="0">
              <a:solidFill>
                <a:srgbClr val="0000FF"/>
              </a:solidFill>
            </a:endParaRPr>
          </a:p>
          <a:p>
            <a:pPr algn="l"/>
            <a:r>
              <a:rPr lang="en-US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●</a:t>
            </a:r>
            <a:r>
              <a:rPr lang="en-US" sz="2500" dirty="0">
                <a:solidFill>
                  <a:srgbClr val="0000FF"/>
                </a:solidFill>
              </a:rPr>
              <a:t> </a:t>
            </a:r>
            <a:r>
              <a:rPr lang="en-US" sz="2500" dirty="0" smtClean="0">
                <a:solidFill>
                  <a:srgbClr val="0000FF"/>
                </a:solidFill>
              </a:rPr>
              <a:t>Hierarchies of Ch. fermion masses / mixings</a:t>
            </a:r>
          </a:p>
          <a:p>
            <a:pPr algn="l"/>
            <a:endParaRPr lang="en-US" sz="2500" dirty="0">
              <a:solidFill>
                <a:srgbClr val="0000FF"/>
              </a:solidFill>
            </a:endParaRPr>
          </a:p>
          <a:p>
            <a:pPr algn="l"/>
            <a:r>
              <a:rPr lang="en-US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●</a:t>
            </a:r>
            <a:r>
              <a:rPr lang="en-US" sz="2500" dirty="0">
                <a:solidFill>
                  <a:srgbClr val="0000FF"/>
                </a:solidFill>
              </a:rPr>
              <a:t> </a:t>
            </a:r>
            <a:r>
              <a:rPr lang="en-US" sz="2500" dirty="0" smtClean="0">
                <a:solidFill>
                  <a:srgbClr val="0000FF"/>
                </a:solidFill>
              </a:rPr>
              <a:t>Neutrino oscillations masses </a:t>
            </a:r>
            <a:r>
              <a:rPr lang="en-US" sz="2500" dirty="0">
                <a:solidFill>
                  <a:srgbClr val="0000FF"/>
                </a:solidFill>
              </a:rPr>
              <a:t>/ </a:t>
            </a:r>
            <a:r>
              <a:rPr lang="en-US" sz="2500" dirty="0" smtClean="0">
                <a:solidFill>
                  <a:srgbClr val="0000FF"/>
                </a:solidFill>
              </a:rPr>
              <a:t>mixings -  </a:t>
            </a:r>
          </a:p>
          <a:p>
            <a:pPr algn="l"/>
            <a:r>
              <a:rPr lang="en-US" sz="2500" dirty="0" smtClean="0">
                <a:solidFill>
                  <a:srgbClr val="0000FF"/>
                </a:solidFill>
              </a:rPr>
              <a:t>                                    unexplained</a:t>
            </a:r>
          </a:p>
          <a:p>
            <a:pPr algn="l"/>
            <a:endParaRPr lang="en-US" sz="2500" dirty="0">
              <a:solidFill>
                <a:srgbClr val="0000FF"/>
              </a:solidFill>
            </a:endParaRPr>
          </a:p>
          <a:p>
            <a:pPr algn="l"/>
            <a:r>
              <a:rPr lang="en-US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● </a:t>
            </a:r>
            <a:r>
              <a:rPr lang="en-US" sz="2500" dirty="0" smtClean="0">
                <a:solidFill>
                  <a:srgbClr val="0000FF"/>
                </a:solidFill>
              </a:rPr>
              <a:t>Needed amount of the baryon asymmetry </a:t>
            </a:r>
          </a:p>
          <a:p>
            <a:pPr algn="l"/>
            <a:r>
              <a:rPr lang="en-US" sz="2500" dirty="0">
                <a:solidFill>
                  <a:srgbClr val="0000FF"/>
                </a:solidFill>
              </a:rPr>
              <a:t> </a:t>
            </a:r>
            <a:r>
              <a:rPr lang="en-US" sz="2500" dirty="0" smtClean="0">
                <a:solidFill>
                  <a:srgbClr val="0000FF"/>
                </a:solidFill>
              </a:rPr>
              <a:t>                             can’t </a:t>
            </a:r>
            <a:r>
              <a:rPr lang="en-US" sz="2500" dirty="0">
                <a:solidFill>
                  <a:srgbClr val="0000FF"/>
                </a:solidFill>
              </a:rPr>
              <a:t>be </a:t>
            </a:r>
            <a:r>
              <a:rPr lang="en-US" sz="2500" dirty="0" smtClean="0">
                <a:solidFill>
                  <a:srgbClr val="0000FF"/>
                </a:solidFill>
              </a:rPr>
              <a:t>generated 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…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9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ChangeArrowheads="1"/>
          </p:cNvSpPr>
          <p:nvPr/>
        </p:nvSpPr>
        <p:spPr bwMode="auto">
          <a:xfrm>
            <a:off x="1828800" y="228600"/>
            <a:ext cx="5562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●</a:t>
            </a: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 </a:t>
            </a:r>
            <a:r>
              <a:rPr lang="en-US" sz="2400" b="0">
                <a:solidFill>
                  <a:srgbClr val="F406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Charged  fermion masses &amp; mixings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64770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57200" y="2895600"/>
            <a:ext cx="199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40606"/>
                </a:solidFill>
                <a:cs typeface="Arial" charset="0"/>
              </a:rPr>
              <a:t>With  </a:t>
            </a:r>
            <a:r>
              <a:rPr lang="el-GR" sz="2400">
                <a:solidFill>
                  <a:srgbClr val="F40606"/>
                </a:solidFill>
              </a:rPr>
              <a:t>λ</a:t>
            </a:r>
            <a:r>
              <a:rPr lang="en-US" sz="2400">
                <a:solidFill>
                  <a:srgbClr val="F40606"/>
                </a:solidFill>
              </a:rPr>
              <a:t>=0.2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0" y="1066800"/>
            <a:ext cx="4011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8000"/>
                </a:solidFill>
                <a:cs typeface="Arial" charset="0"/>
              </a:rPr>
              <a:t>Observed Noticeable Hierarchies: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219200" y="4648200"/>
            <a:ext cx="670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6600"/>
                </a:solidFill>
                <a:cs typeface="Arial" charset="0"/>
              </a:rPr>
              <a:t>What  is  origin  of  these  hierarchies</a:t>
            </a:r>
            <a:r>
              <a:rPr lang="en-US" sz="2400" dirty="0" smtClean="0">
                <a:solidFill>
                  <a:srgbClr val="006600"/>
                </a:solidFill>
                <a:cs typeface="Arial" charset="0"/>
              </a:rPr>
              <a:t>?</a:t>
            </a:r>
            <a:endParaRPr lang="en-US" sz="2400" dirty="0">
              <a:solidFill>
                <a:srgbClr val="0066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0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2057" name="Text Box 6"/>
          <p:cNvSpPr txBox="1">
            <a:spLocks noChangeArrowheads="1"/>
          </p:cNvSpPr>
          <p:nvPr/>
        </p:nvSpPr>
        <p:spPr bwMode="auto">
          <a:xfrm>
            <a:off x="533400" y="3560802"/>
            <a:ext cx="7467600" cy="553998"/>
          </a:xfrm>
          <a:prstGeom prst="rect">
            <a:avLst/>
          </a:prstGeom>
          <a:solidFill>
            <a:srgbClr val="33FFFA"/>
          </a:solidFill>
          <a:ln w="9525" algn="ctr">
            <a:solidFill>
              <a:srgbClr val="00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F40606"/>
                </a:solidFill>
              </a:rPr>
              <a:t>●</a:t>
            </a:r>
            <a:r>
              <a:rPr lang="en-US" sz="3000" dirty="0">
                <a:solidFill>
                  <a:srgbClr val="006600"/>
                </a:solidFill>
              </a:rPr>
              <a:t>  Origin of these scales and mixings?  </a:t>
            </a:r>
          </a:p>
        </p:txBody>
      </p:sp>
      <p:sp>
        <p:nvSpPr>
          <p:cNvPr id="2058" name="Text Box 7"/>
          <p:cNvSpPr txBox="1">
            <a:spLocks noChangeArrowheads="1"/>
          </p:cNvSpPr>
          <p:nvPr/>
        </p:nvSpPr>
        <p:spPr bwMode="auto">
          <a:xfrm>
            <a:off x="0" y="42672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40606"/>
                </a:solidFill>
              </a:rPr>
              <a:t>Unexplained  in  </a:t>
            </a:r>
            <a:r>
              <a:rPr lang="en-US" sz="2400" dirty="0" smtClean="0">
                <a:solidFill>
                  <a:srgbClr val="F40606"/>
                </a:solidFill>
              </a:rPr>
              <a:t>SM</a:t>
            </a:r>
            <a:endParaRPr lang="en-US" sz="2400" dirty="0">
              <a:solidFill>
                <a:srgbClr val="F40606"/>
              </a:solidFill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147450" y="133290"/>
            <a:ext cx="5567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40606"/>
                </a:solidFill>
              </a:rPr>
              <a:t>Evidences for New Physics</a:t>
            </a:r>
            <a:r>
              <a:rPr lang="en-US" dirty="0" smtClean="0">
                <a:solidFill>
                  <a:srgbClr val="F40606"/>
                </a:solidFill>
              </a:rPr>
              <a:t>: </a:t>
            </a:r>
            <a:r>
              <a:rPr lang="en-US" dirty="0">
                <a:solidFill>
                  <a:srgbClr val="0000FF"/>
                </a:solidFill>
              </a:rPr>
              <a:t>Neutrino Data</a:t>
            </a:r>
          </a:p>
        </p:txBody>
      </p:sp>
      <p:pic>
        <p:nvPicPr>
          <p:cNvPr id="2067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7200"/>
            <a:ext cx="24955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" name="TextBox 18"/>
          <p:cNvSpPr txBox="1">
            <a:spLocks noChangeArrowheads="1"/>
          </p:cNvSpPr>
          <p:nvPr/>
        </p:nvSpPr>
        <p:spPr bwMode="auto">
          <a:xfrm>
            <a:off x="7281863" y="4648200"/>
            <a:ext cx="1709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00"/>
                </a:solidFill>
              </a:rPr>
              <a:t>Without New</a:t>
            </a:r>
          </a:p>
          <a:p>
            <a:pPr eaLnBrk="1" hangingPunct="1"/>
            <a:r>
              <a:rPr lang="en-US" sz="1800" dirty="0">
                <a:solidFill>
                  <a:srgbClr val="FF0000"/>
                </a:solidFill>
              </a:rPr>
              <a:t>Physics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4800600"/>
            <a:ext cx="19907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43000" y="60960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40606"/>
                </a:solidFill>
              </a:rPr>
              <a:t>Within SM no answer to these questions…</a:t>
            </a:r>
            <a:r>
              <a:rPr lang="en-US" dirty="0"/>
              <a:t>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68938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32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152400" y="4572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Arial" charset="0"/>
                <a:sym typeface="Wingdings" pitchFamily="2" charset="2"/>
              </a:rPr>
              <a:t>  </a:t>
            </a:r>
            <a:r>
              <a:rPr lang="en-US" sz="30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Arial" charset="0"/>
                <a:sym typeface="Wingdings" pitchFamily="2" charset="2"/>
              </a:rPr>
              <a:t>+</a:t>
            </a:r>
            <a:r>
              <a:rPr lang="en-US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Arial" charset="0"/>
                <a:sym typeface="Wingdings" pitchFamily="2" charset="2"/>
              </a:rPr>
              <a:t> </a:t>
            </a:r>
            <a:r>
              <a:rPr lang="en-US" sz="2500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Arial" charset="0"/>
                <a:sym typeface="Wingdings" pitchFamily="2" charset="2"/>
              </a:rPr>
              <a:t>RHN -</a:t>
            </a:r>
            <a:r>
              <a:rPr lang="en-US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Arial" charset="0"/>
                <a:sym typeface="Wingdings" pitchFamily="2" charset="2"/>
              </a:rPr>
              <a:t> </a:t>
            </a:r>
            <a:r>
              <a:rPr lang="el-GR" sz="2800" b="0" dirty="0" smtClean="0">
                <a:solidFill>
                  <a:srgbClr val="F406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  <a:sym typeface="Wingdings" pitchFamily="2" charset="2"/>
              </a:rPr>
              <a:t>ν</a:t>
            </a:r>
            <a:r>
              <a:rPr lang="en-US" sz="1400" b="0" dirty="0" smtClean="0">
                <a:solidFill>
                  <a:srgbClr val="F406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  <a:sym typeface="Wingdings" pitchFamily="2" charset="2"/>
              </a:rPr>
              <a:t>R  </a:t>
            </a:r>
            <a:endParaRPr 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2667000" y="152400"/>
            <a:ext cx="571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Neutrino masses via see-saw</a:t>
            </a:r>
            <a:r>
              <a:rPr lang="en-US" sz="2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  <a:p>
            <a:pPr marL="609600" indent="-609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à"/>
              <a:defRPr/>
            </a:pPr>
            <a:r>
              <a:rPr lang="en-US" sz="2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  <a:sym typeface="Wingdings" pitchFamily="2" charset="2"/>
              </a:rPr>
              <a:t> </a:t>
            </a:r>
            <a:r>
              <a:rPr lang="en-US" sz="32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  <a:sym typeface="Wingdings" pitchFamily="2" charset="2"/>
              </a:rPr>
              <a:t>Oscillations</a:t>
            </a:r>
          </a:p>
          <a:p>
            <a:pPr marL="609600" indent="-6096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à"/>
              <a:defRPr/>
            </a:pPr>
            <a:r>
              <a:rPr lang="en-US" sz="3200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  <a:sym typeface="Wingdings" pitchFamily="2" charset="2"/>
              </a:rPr>
              <a:t>Leptogenesis</a:t>
            </a:r>
            <a:endParaRPr lang="en-US" sz="3200" b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4107" name="AutoShape 9"/>
          <p:cNvSpPr>
            <a:spLocks noChangeArrowheads="1"/>
          </p:cNvSpPr>
          <p:nvPr/>
        </p:nvSpPr>
        <p:spPr bwMode="auto">
          <a:xfrm>
            <a:off x="7010400" y="4343400"/>
            <a:ext cx="371475" cy="381000"/>
          </a:xfrm>
          <a:prstGeom prst="triangle">
            <a:avLst>
              <a:gd name="adj" fmla="val 50000"/>
            </a:avLst>
          </a:prstGeom>
          <a:solidFill>
            <a:srgbClr val="808000"/>
          </a:solidFill>
          <a:ln w="9525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8" name="Line 10"/>
          <p:cNvSpPr>
            <a:spLocks noChangeShapeType="1"/>
          </p:cNvSpPr>
          <p:nvPr/>
        </p:nvSpPr>
        <p:spPr bwMode="auto">
          <a:xfrm flipH="1">
            <a:off x="6019800" y="3810000"/>
            <a:ext cx="2362200" cy="990600"/>
          </a:xfrm>
          <a:prstGeom prst="line">
            <a:avLst/>
          </a:prstGeom>
          <a:noFill/>
          <a:ln w="76200" cmpd="tri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9" name="AutoShape 11"/>
          <p:cNvSpPr>
            <a:spLocks noChangeArrowheads="1"/>
          </p:cNvSpPr>
          <p:nvPr/>
        </p:nvSpPr>
        <p:spPr bwMode="auto">
          <a:xfrm rot="-3976776">
            <a:off x="5992813" y="4181475"/>
            <a:ext cx="471487" cy="461963"/>
          </a:xfrm>
          <a:prstGeom prst="octagon">
            <a:avLst>
              <a:gd name="adj" fmla="val 29287"/>
            </a:avLst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10" name="Oval 12"/>
          <p:cNvSpPr>
            <a:spLocks noChangeArrowheads="1"/>
          </p:cNvSpPr>
          <p:nvPr/>
        </p:nvSpPr>
        <p:spPr bwMode="auto">
          <a:xfrm>
            <a:off x="8001000" y="3657600"/>
            <a:ext cx="228600" cy="228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098" name="Object 13"/>
          <p:cNvGraphicFramePr>
            <a:graphicFrameLocks noChangeAspect="1"/>
          </p:cNvGraphicFramePr>
          <p:nvPr/>
        </p:nvGraphicFramePr>
        <p:xfrm>
          <a:off x="8001000" y="3228975"/>
          <a:ext cx="6096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8" name="Equation" r:id="rId4" imgW="330120" imgH="190440" progId="Equation.DSMT4">
                  <p:embed/>
                </p:oleObj>
              </mc:Choice>
              <mc:Fallback>
                <p:oleObj name="Equation" r:id="rId4" imgW="3301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3228975"/>
                        <a:ext cx="6096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4"/>
          <p:cNvGraphicFramePr>
            <a:graphicFrameLocks noChangeAspect="1"/>
          </p:cNvGraphicFramePr>
          <p:nvPr/>
        </p:nvGraphicFramePr>
        <p:xfrm>
          <a:off x="5943600" y="3729038"/>
          <a:ext cx="45720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9" name="Equation" r:id="rId6" imgW="241200" imgH="203040" progId="Equation.DSMT4">
                  <p:embed/>
                </p:oleObj>
              </mc:Choice>
              <mc:Fallback>
                <p:oleObj name="Equation" r:id="rId6" imgW="241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729038"/>
                        <a:ext cx="457200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17">
            <a:hlinkClick r:id="" action="ppaction://ole?verb=0"/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228600" y="1600200"/>
          <a:ext cx="1714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70" name="Equation" r:id="rId8" imgW="1714320" imgH="317160" progId="Equation.DSMT4">
                  <p:embed/>
                </p:oleObj>
              </mc:Choice>
              <mc:Fallback>
                <p:oleObj name="Equation" r:id="rId8" imgW="171432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00200"/>
                        <a:ext cx="17145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21">
            <a:hlinkClick r:id="" action="ppaction://ole?verb=0"/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381000" y="2514600"/>
          <a:ext cx="12192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71" name="Equation" r:id="rId10" imgW="787320" imgH="355320" progId="Equation.DSMT4">
                  <p:embed/>
                </p:oleObj>
              </mc:Choice>
              <mc:Fallback>
                <p:oleObj name="Equation" r:id="rId10" imgW="7873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514600"/>
                        <a:ext cx="121920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24">
            <a:hlinkClick r:id="" action="ppaction://ole?verb=0"/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2362200" y="2514600"/>
          <a:ext cx="12192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72" name="Equation" r:id="rId12" imgW="774360" imgH="291960" progId="Equation.DSMT4">
                  <p:embed/>
                </p:oleObj>
              </mc:Choice>
              <mc:Fallback>
                <p:oleObj name="Equation" r:id="rId12" imgW="7743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514600"/>
                        <a:ext cx="12192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1" name="Line 19"/>
          <p:cNvSpPr>
            <a:spLocks noChangeShapeType="1"/>
          </p:cNvSpPr>
          <p:nvPr/>
        </p:nvSpPr>
        <p:spPr bwMode="auto">
          <a:xfrm flipH="1" flipV="1">
            <a:off x="1981200" y="1828800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12" name="Text Box 20"/>
          <p:cNvSpPr txBox="1">
            <a:spLocks noChangeArrowheads="1"/>
          </p:cNvSpPr>
          <p:nvPr/>
        </p:nvSpPr>
        <p:spPr bwMode="auto">
          <a:xfrm>
            <a:off x="2590800" y="1981200"/>
            <a:ext cx="1506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SM singlet</a:t>
            </a:r>
          </a:p>
        </p:txBody>
      </p:sp>
      <p:sp>
        <p:nvSpPr>
          <p:cNvPr id="4113" name="Text Box 27"/>
          <p:cNvSpPr txBox="1">
            <a:spLocks noChangeArrowheads="1"/>
          </p:cNvSpPr>
          <p:nvPr/>
        </p:nvSpPr>
        <p:spPr bwMode="auto">
          <a:xfrm>
            <a:off x="3890963" y="2590800"/>
            <a:ext cx="3729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30BAB"/>
                </a:solidFill>
                <a:sym typeface="Wingdings" pitchFamily="2" charset="2"/>
              </a:rPr>
              <a:t></a:t>
            </a:r>
            <a:r>
              <a:rPr lang="en-US" sz="1800">
                <a:sym typeface="Wingdings" pitchFamily="2" charset="2"/>
              </a:rPr>
              <a:t> </a:t>
            </a:r>
            <a:r>
              <a:rPr lang="el-GR" sz="1800">
                <a:solidFill>
                  <a:srgbClr val="F40606"/>
                </a:solidFill>
                <a:sym typeface="Wingdings" pitchFamily="2" charset="2"/>
              </a:rPr>
              <a:t>Δ</a:t>
            </a:r>
            <a:r>
              <a:rPr lang="en-US" sz="1800">
                <a:solidFill>
                  <a:srgbClr val="F40606"/>
                </a:solidFill>
                <a:sym typeface="Wingdings" pitchFamily="2" charset="2"/>
              </a:rPr>
              <a:t> L=2    Lepton number viol.</a:t>
            </a:r>
            <a:endParaRPr lang="el-GR" sz="1800">
              <a:solidFill>
                <a:srgbClr val="F40606"/>
              </a:solidFill>
            </a:endParaRPr>
          </a:p>
        </p:txBody>
      </p:sp>
      <p:graphicFrame>
        <p:nvGraphicFramePr>
          <p:cNvPr id="263196" name="Object 28">
            <a:hlinkClick r:id="" action="ppaction://ole?verb=0"/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304800" y="3962400"/>
          <a:ext cx="2139950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73" name="Equation" r:id="rId14" imgW="1346040" imgH="761760" progId="Equation.DSMT4">
                  <p:embed/>
                </p:oleObj>
              </mc:Choice>
              <mc:Fallback>
                <p:oleObj name="Equation" r:id="rId14" imgW="134604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962400"/>
                        <a:ext cx="2139950" cy="121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4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198938"/>
            <a:ext cx="1638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86400"/>
            <a:ext cx="14954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895975"/>
            <a:ext cx="54864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85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52400" y="152400"/>
            <a:ext cx="8839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Extension With Flavor Symmetry</a:t>
            </a:r>
            <a:endParaRPr lang="en-US" dirty="0">
              <a:solidFill>
                <a:srgbClr val="FF0000"/>
              </a:solidFill>
            </a:endParaRPr>
          </a:p>
          <a:p>
            <a:pPr algn="l" eaLnBrk="1" hangingPunct="1"/>
            <a:endParaRPr lang="en-US" dirty="0">
              <a:solidFill>
                <a:srgbClr val="0000FF"/>
              </a:solidFill>
            </a:endParaRPr>
          </a:p>
          <a:p>
            <a:pPr algn="l" eaLnBrk="1" hangingPunct="1"/>
            <a:r>
              <a:rPr lang="en-US" dirty="0">
                <a:solidFill>
                  <a:srgbClr val="0000FF"/>
                </a:solidFill>
              </a:rPr>
              <a:t>Flavor symmetry 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sz="1400" dirty="0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 distinguishing families can  explain hierarchies</a:t>
            </a:r>
          </a:p>
          <a:p>
            <a:pPr algn="l" eaLnBrk="1" hangingPunct="1"/>
            <a:endParaRPr lang="en-US" dirty="0">
              <a:solidFill>
                <a:srgbClr val="0000FF"/>
              </a:solidFill>
            </a:endParaRPr>
          </a:p>
          <a:p>
            <a:pPr algn="l" eaLnBrk="1" hangingPunct="1"/>
            <a:r>
              <a:rPr lang="en-US" dirty="0">
                <a:solidFill>
                  <a:srgbClr val="0000FF"/>
                </a:solidFill>
              </a:rPr>
              <a:t>  Simplest possibility: 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sz="1400" dirty="0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=U(1)</a:t>
            </a:r>
            <a:r>
              <a:rPr lang="en-US" sz="1400" dirty="0">
                <a:solidFill>
                  <a:srgbClr val="FF0000"/>
                </a:solidFill>
              </a:rPr>
              <a:t>F             </a:t>
            </a:r>
            <a:r>
              <a:rPr lang="en-US" sz="1600" dirty="0">
                <a:solidFill>
                  <a:srgbClr val="008000"/>
                </a:solidFill>
              </a:rPr>
              <a:t>(</a:t>
            </a:r>
            <a:r>
              <a:rPr lang="en-US" sz="1600" dirty="0" err="1">
                <a:solidFill>
                  <a:srgbClr val="008000"/>
                </a:solidFill>
              </a:rPr>
              <a:t>Froggatt</a:t>
            </a:r>
            <a:r>
              <a:rPr lang="en-US" sz="1600" dirty="0">
                <a:solidFill>
                  <a:srgbClr val="008000"/>
                </a:solidFill>
              </a:rPr>
              <a:t>, Nielsen’79)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32766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76914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48075"/>
            <a:ext cx="18478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29025"/>
            <a:ext cx="8763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95775"/>
            <a:ext cx="43434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5486400"/>
            <a:ext cx="14493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600700"/>
            <a:ext cx="4762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TextBox 10"/>
          <p:cNvSpPr txBox="1">
            <a:spLocks noChangeArrowheads="1"/>
          </p:cNvSpPr>
          <p:nvPr/>
        </p:nvSpPr>
        <p:spPr bwMode="auto">
          <a:xfrm>
            <a:off x="609600" y="3638550"/>
            <a:ext cx="793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With</a:t>
            </a:r>
          </a:p>
        </p:txBody>
      </p:sp>
      <p:sp>
        <p:nvSpPr>
          <p:cNvPr id="28683" name="TextBox 11"/>
          <p:cNvSpPr txBox="1">
            <a:spLocks noChangeArrowheads="1"/>
          </p:cNvSpPr>
          <p:nvPr/>
        </p:nvSpPr>
        <p:spPr bwMode="auto">
          <a:xfrm>
            <a:off x="3733800" y="3638550"/>
            <a:ext cx="128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coupling</a:t>
            </a:r>
          </a:p>
        </p:txBody>
      </p:sp>
      <p:sp>
        <p:nvSpPr>
          <p:cNvPr id="28684" name="TextBox 12"/>
          <p:cNvSpPr txBox="1">
            <a:spLocks noChangeArrowheads="1"/>
          </p:cNvSpPr>
          <p:nvPr/>
        </p:nvSpPr>
        <p:spPr bwMode="auto">
          <a:xfrm>
            <a:off x="6096000" y="3638550"/>
            <a:ext cx="151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forbidden!</a:t>
            </a:r>
          </a:p>
        </p:txBody>
      </p:sp>
      <p:sp>
        <p:nvSpPr>
          <p:cNvPr id="28685" name="TextBox 13"/>
          <p:cNvSpPr txBox="1">
            <a:spLocks noChangeArrowheads="1"/>
          </p:cNvSpPr>
          <p:nvPr/>
        </p:nvSpPr>
        <p:spPr bwMode="auto">
          <a:xfrm>
            <a:off x="5080000" y="4397375"/>
            <a:ext cx="246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buFont typeface="Wingdings" pitchFamily="2" charset="2"/>
              <a:buChar char="à"/>
            </a:pPr>
            <a:r>
              <a:rPr lang="en-US">
                <a:solidFill>
                  <a:srgbClr val="0000FF"/>
                </a:solidFill>
                <a:sym typeface="Wingdings" pitchFamily="2" charset="2"/>
              </a:rPr>
              <a:t>Suppressed 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</a:rPr>
              <a:t>couplings emerge</a:t>
            </a:r>
          </a:p>
        </p:txBody>
      </p:sp>
      <p:sp>
        <p:nvSpPr>
          <p:cNvPr id="28686" name="TextBox 14"/>
          <p:cNvSpPr txBox="1">
            <a:spLocks noChangeArrowheads="1"/>
          </p:cNvSpPr>
          <p:nvPr/>
        </p:nvSpPr>
        <p:spPr bwMode="auto">
          <a:xfrm>
            <a:off x="3352800" y="5619750"/>
            <a:ext cx="1928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- cut off scale</a:t>
            </a:r>
          </a:p>
        </p:txBody>
      </p:sp>
      <p:sp>
        <p:nvSpPr>
          <p:cNvPr id="28687" name="TextBox 15"/>
          <p:cNvSpPr txBox="1">
            <a:spLocks noChangeArrowheads="1"/>
          </p:cNvSpPr>
          <p:nvPr/>
        </p:nvSpPr>
        <p:spPr bwMode="auto">
          <a:xfrm>
            <a:off x="5334000" y="5638800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(simplest possibility               )</a:t>
            </a:r>
          </a:p>
        </p:txBody>
      </p:sp>
      <p:pic>
        <p:nvPicPr>
          <p:cNvPr id="28688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15000"/>
            <a:ext cx="9144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9" name="TextBox 17"/>
          <p:cNvSpPr txBox="1">
            <a:spLocks noChangeArrowheads="1"/>
          </p:cNvSpPr>
          <p:nvPr/>
        </p:nvSpPr>
        <p:spPr bwMode="auto">
          <a:xfrm>
            <a:off x="381000" y="6400800"/>
            <a:ext cx="6348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0000FF"/>
                </a:solidFill>
              </a:rPr>
              <a:t>Several/multiple flavons also can be considered</a:t>
            </a:r>
          </a:p>
        </p:txBody>
      </p:sp>
      <p:sp>
        <p:nvSpPr>
          <p:cNvPr id="28690" name="Line 19"/>
          <p:cNvSpPr>
            <a:spLocks noChangeShapeType="1"/>
          </p:cNvSpPr>
          <p:nvPr/>
        </p:nvSpPr>
        <p:spPr bwMode="auto">
          <a:xfrm flipH="1" flipV="1">
            <a:off x="7010400" y="29718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91" name="TextBox 19"/>
          <p:cNvSpPr txBox="1">
            <a:spLocks noChangeArrowheads="1"/>
          </p:cNvSpPr>
          <p:nvPr/>
        </p:nvSpPr>
        <p:spPr bwMode="auto">
          <a:xfrm>
            <a:off x="7543800" y="3048000"/>
            <a:ext cx="1125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0000FF"/>
                </a:solidFill>
              </a:rPr>
              <a:t>‘flavon’</a:t>
            </a:r>
          </a:p>
        </p:txBody>
      </p:sp>
      <p:cxnSp>
        <p:nvCxnSpPr>
          <p:cNvPr id="28692" name="Straight Connector 21"/>
          <p:cNvCxnSpPr>
            <a:cxnSpLocks noChangeShapeType="1"/>
          </p:cNvCxnSpPr>
          <p:nvPr/>
        </p:nvCxnSpPr>
        <p:spPr bwMode="auto">
          <a:xfrm>
            <a:off x="5029200" y="3581400"/>
            <a:ext cx="1066800" cy="533400"/>
          </a:xfrm>
          <a:prstGeom prst="line">
            <a:avLst/>
          </a:prstGeom>
          <a:noFill/>
          <a:ln w="158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3" name="Straight Connector 27"/>
          <p:cNvCxnSpPr>
            <a:cxnSpLocks noChangeShapeType="1"/>
          </p:cNvCxnSpPr>
          <p:nvPr/>
        </p:nvCxnSpPr>
        <p:spPr bwMode="auto">
          <a:xfrm flipV="1">
            <a:off x="5029200" y="3657600"/>
            <a:ext cx="990600" cy="457200"/>
          </a:xfrm>
          <a:prstGeom prst="line">
            <a:avLst/>
          </a:prstGeom>
          <a:noFill/>
          <a:ln w="158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7749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vartkiladze-ppc-09">
  <a:themeElements>
    <a:clrScheme name="Tavartkiladze-ppc-09 13">
      <a:dk1>
        <a:srgbClr val="000000"/>
      </a:dk1>
      <a:lt1>
        <a:srgbClr val="BDC4D9"/>
      </a:lt1>
      <a:dk2>
        <a:srgbClr val="DC547E"/>
      </a:dk2>
      <a:lt2>
        <a:srgbClr val="969696"/>
      </a:lt2>
      <a:accent1>
        <a:srgbClr val="FFFFFF"/>
      </a:accent1>
      <a:accent2>
        <a:srgbClr val="00BAB6"/>
      </a:accent2>
      <a:accent3>
        <a:srgbClr val="DBDEE9"/>
      </a:accent3>
      <a:accent4>
        <a:srgbClr val="000000"/>
      </a:accent4>
      <a:accent5>
        <a:srgbClr val="FFFFFF"/>
      </a:accent5>
      <a:accent6>
        <a:srgbClr val="00A8A5"/>
      </a:accent6>
      <a:hlink>
        <a:srgbClr val="8A8AD8"/>
      </a:hlink>
      <a:folHlink>
        <a:srgbClr val="242492"/>
      </a:folHlink>
    </a:clrScheme>
    <a:fontScheme name="Tavartkiladze-ppc-09">
      <a:majorFont>
        <a:latin typeface="Tahoma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lnDef>
  </a:objectDefaults>
  <a:extraClrSchemeLst>
    <a:extraClrScheme>
      <a:clrScheme name="Tavartkiladze-ppc-09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vartkiladze-ppc-09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vartkiladze-ppc-09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vartkiladze-ppc-09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vartkiladze-ppc-09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vartkiladze-ppc-09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vartkiladze-ppc-09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vartkiladze-ppc-09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vartkiladze-ppc-09 9">
        <a:dk1>
          <a:srgbClr val="000000"/>
        </a:dk1>
        <a:lt1>
          <a:srgbClr val="DCE2F4"/>
        </a:lt1>
        <a:dk2>
          <a:srgbClr val="EF6A41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EE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vartkiladze-ppc-09 10">
        <a:dk1>
          <a:srgbClr val="000000"/>
        </a:dk1>
        <a:lt1>
          <a:srgbClr val="72D07D"/>
        </a:lt1>
        <a:dk2>
          <a:srgbClr val="DC547E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BCE4BF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vartkiladze-ppc-09 11">
        <a:dk1>
          <a:srgbClr val="000000"/>
        </a:dk1>
        <a:lt1>
          <a:srgbClr val="A5E5B6"/>
        </a:lt1>
        <a:dk2>
          <a:srgbClr val="DC547E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CFF0D7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vartkiladze-ppc-09 12">
        <a:dk1>
          <a:srgbClr val="000000"/>
        </a:dk1>
        <a:lt1>
          <a:srgbClr val="B8EAC5"/>
        </a:lt1>
        <a:dk2>
          <a:srgbClr val="DC547E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D8F3DF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vartkiladze-ppc-09 13">
        <a:dk1>
          <a:srgbClr val="000000"/>
        </a:dk1>
        <a:lt1>
          <a:srgbClr val="BDC4D9"/>
        </a:lt1>
        <a:dk2>
          <a:srgbClr val="DC547E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DBDEE9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Tavartkiladze-ppc-09</Template>
  <TotalTime>8820</TotalTime>
  <Words>693</Words>
  <Application>Microsoft Office PowerPoint</Application>
  <PresentationFormat>On-screen Show (4:3)</PresentationFormat>
  <Paragraphs>145</Paragraphs>
  <Slides>37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Tavartkiladze-ppc-09</vt:lpstr>
      <vt:lpstr>Custom Design</vt:lpstr>
      <vt:lpstr>Equation</vt:lpstr>
      <vt:lpstr>   Non-Abelian Flavor Symmetry and  Neutrino Oscillations                                           Based on work:                                                                         arXiv: 2507.???? (Z.T.)                                                                                                                                                              </vt:lpstr>
      <vt:lpstr>  SM Extension with:  </vt:lpstr>
      <vt:lpstr>  Aim: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 SO(10) GUT:   Phenomenological and Cosmological Implications</dc:title>
  <dc:creator>Zurab Tavartkiladze</dc:creator>
  <cp:lastModifiedBy>zurab</cp:lastModifiedBy>
  <cp:revision>709</cp:revision>
  <dcterms:created xsi:type="dcterms:W3CDTF">2009-05-21T19:33:40Z</dcterms:created>
  <dcterms:modified xsi:type="dcterms:W3CDTF">2025-07-01T07:59:05Z</dcterms:modified>
</cp:coreProperties>
</file>