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56" r:id="rId2"/>
  </p:sldMasterIdLst>
  <p:notesMasterIdLst>
    <p:notesMasterId r:id="rId14"/>
  </p:notesMasterIdLst>
  <p:sldIdLst>
    <p:sldId id="273" r:id="rId3"/>
    <p:sldId id="279" r:id="rId4"/>
    <p:sldId id="291" r:id="rId5"/>
    <p:sldId id="288" r:id="rId6"/>
    <p:sldId id="290" r:id="rId7"/>
    <p:sldId id="289" r:id="rId8"/>
    <p:sldId id="295" r:id="rId9"/>
    <p:sldId id="293" r:id="rId10"/>
    <p:sldId id="292" r:id="rId11"/>
    <p:sldId id="294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1B2"/>
    <a:srgbClr val="CDCED0"/>
    <a:srgbClr val="134F33"/>
    <a:srgbClr val="00593A"/>
    <a:srgbClr val="5E7F6A"/>
    <a:srgbClr val="19191A"/>
    <a:srgbClr val="C6C6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7" autoAdjust="0"/>
    <p:restoredTop sz="94694"/>
  </p:normalViewPr>
  <p:slideViewPr>
    <p:cSldViewPr snapToGrid="0">
      <p:cViewPr varScale="1">
        <p:scale>
          <a:sx n="81" d="100"/>
          <a:sy n="81" d="100"/>
        </p:scale>
        <p:origin x="19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E05F5-3DDC-F349-8829-4229B9CF285B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CAF68-D951-8C41-9469-FD566B507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&#10;&#10;Description automatically generated">
            <a:extLst>
              <a:ext uri="{FF2B5EF4-FFF2-40B4-BE49-F238E27FC236}">
                <a16:creationId xmlns:a16="http://schemas.microsoft.com/office/drawing/2014/main" id="{E12C1143-995C-B7B3-9914-2E544956A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7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8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7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79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95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3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339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12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71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93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34"/>
            <a:ext cx="12192000" cy="947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89F9EF-A42D-8C84-B87B-7BE684A43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422400"/>
            <a:ext cx="10612120" cy="47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081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8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5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79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9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34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339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&#10;&#10;Description automatically generated">
            <a:extLst>
              <a:ext uri="{FF2B5EF4-FFF2-40B4-BE49-F238E27FC236}">
                <a16:creationId xmlns:a16="http://schemas.microsoft.com/office/drawing/2014/main" id="{E12C1143-995C-B7B3-9914-2E544956A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hape 54">
            <a:extLst>
              <a:ext uri="{FF2B5EF4-FFF2-40B4-BE49-F238E27FC236}">
                <a16:creationId xmlns:a16="http://schemas.microsoft.com/office/drawing/2014/main" id="{96190ACB-239C-9619-32C7-290A715784B4}"/>
              </a:ext>
            </a:extLst>
          </p:cNvPr>
          <p:cNvSpPr/>
          <p:nvPr userDrawn="1"/>
        </p:nvSpPr>
        <p:spPr>
          <a:xfrm>
            <a:off x="1859281" y="604702"/>
            <a:ext cx="8534399" cy="653847"/>
          </a:xfrm>
          <a:prstGeom prst="rect">
            <a:avLst/>
          </a:prstGeom>
          <a:ln w="12700">
            <a:miter lim="400000"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9442" tIns="49442" rIns="49442" bIns="49442">
            <a:spAutoFit/>
          </a:bodyPr>
          <a:lstStyle/>
          <a:p>
            <a:pPr algn="r">
              <a:defRPr sz="3200" b="1">
                <a:ln w="18415">
                  <a:solidFill>
                    <a:schemeClr val="accent3">
                      <a:lumOff val="44000"/>
                    </a:schemeClr>
                  </a:solidFill>
                </a:ln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lang="en-US" sz="3600" dirty="0">
                <a:ln w="6350">
                  <a:solidFill>
                    <a:schemeClr val="accent3">
                      <a:lumOff val="44000"/>
                    </a:schemeClr>
                  </a:solidFill>
                </a:ln>
              </a:rPr>
              <a:t>Title</a:t>
            </a:r>
          </a:p>
        </p:txBody>
      </p:sp>
      <p:sp>
        <p:nvSpPr>
          <p:cNvPr id="7" name="Shape 55">
            <a:extLst>
              <a:ext uri="{FF2B5EF4-FFF2-40B4-BE49-F238E27FC236}">
                <a16:creationId xmlns:a16="http://schemas.microsoft.com/office/drawing/2014/main" id="{FB5614FD-33C0-66FE-6AD4-0011186960D9}"/>
              </a:ext>
            </a:extLst>
          </p:cNvPr>
          <p:cNvSpPr/>
          <p:nvPr userDrawn="1"/>
        </p:nvSpPr>
        <p:spPr>
          <a:xfrm>
            <a:off x="4245314" y="1433846"/>
            <a:ext cx="6144059" cy="85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9442" tIns="49442" rIns="49442" bIns="49442">
            <a:spAutoFit/>
          </a:bodyPr>
          <a:lstStyle/>
          <a:p>
            <a:pPr algn="r">
              <a:lnSpc>
                <a:spcPct val="100000"/>
              </a:lnSpc>
              <a:spcAft>
                <a:spcPts val="600"/>
              </a:spcAft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defRPr>
            </a:pPr>
            <a:r>
              <a:rPr lang="en-US" sz="2400" dirty="0"/>
              <a:t>Name</a:t>
            </a:r>
            <a:endParaRPr sz="2400" dirty="0"/>
          </a:p>
          <a:p>
            <a:pPr algn="r">
              <a:lnSpc>
                <a:spcPct val="100000"/>
              </a:lnSpc>
              <a:spcAft>
                <a:spcPts val="600"/>
              </a:spcAft>
              <a:defRPr sz="1800" b="1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defRPr>
            </a:pPr>
            <a:r>
              <a:rPr lang="en-US" sz="2000" dirty="0"/>
              <a:t>Title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994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71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19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34"/>
            <a:ext cx="12192000" cy="9473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23-24,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SURF Strategic Advisory Committee – May 2022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89F9EF-A42D-8C84-B87B-7BE684A43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422400"/>
            <a:ext cx="10612120" cy="47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67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555475" y="6641727"/>
            <a:ext cx="9636525" cy="226598"/>
          </a:xfrm>
          <a:prstGeom prst="rect">
            <a:avLst/>
          </a:prstGeom>
          <a:solidFill>
            <a:srgbClr val="134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r="2208"/>
          <a:stretch/>
        </p:blipFill>
        <p:spPr>
          <a:xfrm>
            <a:off x="0" y="6636040"/>
            <a:ext cx="2928668" cy="227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9" y="6156990"/>
            <a:ext cx="1265749" cy="4790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3033" y="6663549"/>
            <a:ext cx="2573868" cy="172952"/>
          </a:xfrm>
          <a:prstGeom prst="rect">
            <a:avLst/>
          </a:prstGeom>
        </p:spPr>
        <p:txBody>
          <a:bodyPr vert="horz" lIns="109728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May 23-24,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1" y="6636040"/>
            <a:ext cx="690264" cy="2199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6A867815-C300-4B4A-A7A4-06541D8252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SURF Strategic Advisory Committee – May 2022 Review</a:t>
            </a:r>
          </a:p>
        </p:txBody>
      </p:sp>
      <p:pic>
        <p:nvPicPr>
          <p:cNvPr id="14" name="image1.jpg" descr="Banner.jp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94713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7130"/>
          </a:xfrm>
          <a:prstGeom prst="rect">
            <a:avLst/>
          </a:prstGeom>
          <a:solidFill>
            <a:srgbClr val="134F33">
              <a:alpha val="85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707C42-A8FB-C141-0F4A-922B2CFEF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680" y="1381760"/>
            <a:ext cx="10612120" cy="483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83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37" r:id="rId2"/>
    <p:sldLayoutId id="2147483733" r:id="rId3"/>
    <p:sldLayoutId id="2147483735" r:id="rId4"/>
    <p:sldLayoutId id="2147483736" r:id="rId5"/>
    <p:sldLayoutId id="2147483741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555475" y="6641727"/>
            <a:ext cx="9636525" cy="226598"/>
          </a:xfrm>
          <a:prstGeom prst="rect">
            <a:avLst/>
          </a:prstGeom>
          <a:solidFill>
            <a:srgbClr val="134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r="2208"/>
          <a:stretch/>
        </p:blipFill>
        <p:spPr>
          <a:xfrm>
            <a:off x="0" y="6636040"/>
            <a:ext cx="2928668" cy="227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9" y="6156990"/>
            <a:ext cx="1265749" cy="4790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3033" y="6663549"/>
            <a:ext cx="2573868" cy="172952"/>
          </a:xfrm>
          <a:prstGeom prst="rect">
            <a:avLst/>
          </a:prstGeom>
        </p:spPr>
        <p:txBody>
          <a:bodyPr vert="horz" lIns="109728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May 23-24,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1" y="6636040"/>
            <a:ext cx="690264" cy="2199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6A867815-C300-4B4A-A7A4-06541D8252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97659" y="6644096"/>
            <a:ext cx="4223112" cy="211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SURF Strategic Advisory Committee – May 2022 Review</a:t>
            </a:r>
          </a:p>
        </p:txBody>
      </p:sp>
      <p:pic>
        <p:nvPicPr>
          <p:cNvPr id="14" name="image1.jpg" descr="Banner.jp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94713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7130"/>
          </a:xfrm>
          <a:prstGeom prst="rect">
            <a:avLst/>
          </a:prstGeom>
          <a:solidFill>
            <a:srgbClr val="134F33">
              <a:alpha val="85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707C42-A8FB-C141-0F4A-922B2CFEF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680" y="1381760"/>
            <a:ext cx="10612120" cy="483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41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16219041-B28B-B07E-87DC-7B9A6B5D7C89}"/>
              </a:ext>
            </a:extLst>
          </p:cNvPr>
          <p:cNvSpPr txBox="1">
            <a:spLocks/>
          </p:cNvSpPr>
          <p:nvPr/>
        </p:nvSpPr>
        <p:spPr>
          <a:xfrm>
            <a:off x="220276" y="5328186"/>
            <a:ext cx="4445993" cy="103711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rPr>
              <a:t>Cultural Advisory Committee</a:t>
            </a:r>
          </a:p>
          <a:p>
            <a:r>
              <a:rPr lang="en-US" sz="2000" b="1" dirty="0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rPr>
              <a:t>January 11, 2024 </a:t>
            </a:r>
          </a:p>
        </p:txBody>
      </p:sp>
      <p:sp>
        <p:nvSpPr>
          <p:cNvPr id="3" name="Shape 54">
            <a:extLst>
              <a:ext uri="{FF2B5EF4-FFF2-40B4-BE49-F238E27FC236}">
                <a16:creationId xmlns:a16="http://schemas.microsoft.com/office/drawing/2014/main" id="{18CD5560-1A3F-016A-01C7-7FAC379A5164}"/>
              </a:ext>
            </a:extLst>
          </p:cNvPr>
          <p:cNvSpPr/>
          <p:nvPr/>
        </p:nvSpPr>
        <p:spPr>
          <a:xfrm>
            <a:off x="1859281" y="604702"/>
            <a:ext cx="8534399" cy="653847"/>
          </a:xfrm>
          <a:prstGeom prst="rect">
            <a:avLst/>
          </a:prstGeom>
          <a:ln w="12700">
            <a:miter lim="400000"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9442" tIns="49442" rIns="49442" bIns="49442">
            <a:spAutoFit/>
          </a:bodyPr>
          <a:lstStyle/>
          <a:p>
            <a:pPr algn="r">
              <a:defRPr sz="3200" b="1">
                <a:ln w="18415">
                  <a:solidFill>
                    <a:schemeClr val="accent3">
                      <a:lumOff val="44000"/>
                    </a:schemeClr>
                  </a:solidFill>
                </a:ln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lang="en-US" sz="3600" dirty="0">
                <a:ln w="6350">
                  <a:solidFill>
                    <a:schemeClr val="accent3">
                      <a:lumOff val="44000"/>
                    </a:schemeClr>
                  </a:solidFill>
                </a:ln>
              </a:rPr>
              <a:t>Education &amp; Outreach</a:t>
            </a:r>
          </a:p>
        </p:txBody>
      </p:sp>
      <p:sp>
        <p:nvSpPr>
          <p:cNvPr id="4" name="Shape 55">
            <a:extLst>
              <a:ext uri="{FF2B5EF4-FFF2-40B4-BE49-F238E27FC236}">
                <a16:creationId xmlns:a16="http://schemas.microsoft.com/office/drawing/2014/main" id="{15EF48B5-9915-17B7-953C-B9B53A991264}"/>
              </a:ext>
            </a:extLst>
          </p:cNvPr>
          <p:cNvSpPr/>
          <p:nvPr/>
        </p:nvSpPr>
        <p:spPr>
          <a:xfrm>
            <a:off x="4245314" y="1433846"/>
            <a:ext cx="6144059" cy="85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9442" tIns="49442" rIns="49442" bIns="49442">
            <a:spAutoFit/>
          </a:bodyPr>
          <a:lstStyle/>
          <a:p>
            <a:pPr algn="r">
              <a:lnSpc>
                <a:spcPct val="100000"/>
              </a:lnSpc>
              <a:spcAft>
                <a:spcPts val="600"/>
              </a:spcAft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defRPr>
            </a:pPr>
            <a:r>
              <a:rPr lang="en-US" sz="2400" dirty="0"/>
              <a:t>Nicol Reiner</a:t>
            </a:r>
            <a:endParaRPr sz="2400" dirty="0"/>
          </a:p>
          <a:p>
            <a:pPr algn="r">
              <a:lnSpc>
                <a:spcPct val="100000"/>
              </a:lnSpc>
              <a:spcAft>
                <a:spcPts val="600"/>
              </a:spcAft>
              <a:defRPr sz="1800" b="1">
                <a:solidFill>
                  <a:schemeClr val="accent3">
                    <a:lumOff val="44000"/>
                  </a:schemeClr>
                </a:solidFill>
                <a:effectLst>
                  <a:outerShdw blurRad="50800" dist="50800" dir="2700000" rotWithShape="0">
                    <a:srgbClr val="000000"/>
                  </a:outerShdw>
                </a:effectLst>
              </a:defRPr>
            </a:pPr>
            <a:r>
              <a:rPr lang="en-US" sz="2000" dirty="0"/>
              <a:t>Director of Education &amp; Outreach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881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5FC94F-48FD-45BB-2EC7-E2E931AF0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60" y="5209695"/>
            <a:ext cx="6028242" cy="139710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and Outreach: By the Numbers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6F5D1E2C-7D80-4C54-33DB-BAD8867403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978006"/>
              </p:ext>
            </p:extLst>
          </p:nvPr>
        </p:nvGraphicFramePr>
        <p:xfrm>
          <a:off x="256759" y="1198769"/>
          <a:ext cx="11640377" cy="390994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716158">
                  <a:extLst>
                    <a:ext uri="{9D8B030D-6E8A-4147-A177-3AD203B41FA5}">
                      <a16:colId xmlns:a16="http://schemas.microsoft.com/office/drawing/2014/main" val="3987185878"/>
                    </a:ext>
                  </a:extLst>
                </a:gridCol>
                <a:gridCol w="1609664">
                  <a:extLst>
                    <a:ext uri="{9D8B030D-6E8A-4147-A177-3AD203B41FA5}">
                      <a16:colId xmlns:a16="http://schemas.microsoft.com/office/drawing/2014/main" val="1221376944"/>
                    </a:ext>
                  </a:extLst>
                </a:gridCol>
                <a:gridCol w="1662911">
                  <a:extLst>
                    <a:ext uri="{9D8B030D-6E8A-4147-A177-3AD203B41FA5}">
                      <a16:colId xmlns:a16="http://schemas.microsoft.com/office/drawing/2014/main" val="3474744578"/>
                    </a:ext>
                  </a:extLst>
                </a:gridCol>
                <a:gridCol w="1662911">
                  <a:extLst>
                    <a:ext uri="{9D8B030D-6E8A-4147-A177-3AD203B41FA5}">
                      <a16:colId xmlns:a16="http://schemas.microsoft.com/office/drawing/2014/main" val="2385343010"/>
                    </a:ext>
                  </a:extLst>
                </a:gridCol>
                <a:gridCol w="1662911">
                  <a:extLst>
                    <a:ext uri="{9D8B030D-6E8A-4147-A177-3AD203B41FA5}">
                      <a16:colId xmlns:a16="http://schemas.microsoft.com/office/drawing/2014/main" val="3949113317"/>
                    </a:ext>
                  </a:extLst>
                </a:gridCol>
                <a:gridCol w="1662911">
                  <a:extLst>
                    <a:ext uri="{9D8B030D-6E8A-4147-A177-3AD203B41FA5}">
                      <a16:colId xmlns:a16="http://schemas.microsoft.com/office/drawing/2014/main" val="2855686083"/>
                    </a:ext>
                  </a:extLst>
                </a:gridCol>
                <a:gridCol w="1662911">
                  <a:extLst>
                    <a:ext uri="{9D8B030D-6E8A-4147-A177-3AD203B41FA5}">
                      <a16:colId xmlns:a16="http://schemas.microsoft.com/office/drawing/2014/main" val="2721445831"/>
                    </a:ext>
                  </a:extLst>
                </a:gridCol>
              </a:tblGrid>
              <a:tr h="7141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School Year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2018-2019</a:t>
                      </a:r>
                    </a:p>
                    <a:p>
                      <a:pPr algn="ctr"/>
                      <a:r>
                        <a:rPr lang="en-US" sz="1100" dirty="0"/>
                        <a:t>(pre-COVID)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2019-2020</a:t>
                      </a:r>
                    </a:p>
                    <a:p>
                      <a:pPr algn="ctr"/>
                      <a:r>
                        <a:rPr lang="en-US" sz="1100" dirty="0"/>
                        <a:t>(COVID begins)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2020-2021</a:t>
                      </a:r>
                    </a:p>
                    <a:p>
                      <a:pPr algn="ctr"/>
                      <a:r>
                        <a:rPr lang="en-US" sz="1100" dirty="0"/>
                        <a:t>(during COVID)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2021-2022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2022-2023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2023-2024</a:t>
                      </a:r>
                    </a:p>
                    <a:p>
                      <a:pPr algn="ctr"/>
                      <a:r>
                        <a:rPr lang="en-US" sz="1100" dirty="0"/>
                        <a:t>(July –  Dec)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249898"/>
                  </a:ext>
                </a:extLst>
              </a:tr>
              <a:tr h="5266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Field Trips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1,117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972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927328"/>
                  </a:ext>
                </a:extLst>
              </a:tr>
              <a:tr h="71417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Classroom</a:t>
                      </a:r>
                    </a:p>
                    <a:p>
                      <a:pPr algn="ctr"/>
                      <a:r>
                        <a:rPr lang="en-US" sz="1800" b="1" dirty="0"/>
                        <a:t>Presentations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6,704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3,704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2,005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14,038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12,799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5,828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515914"/>
                  </a:ext>
                </a:extLst>
              </a:tr>
              <a:tr h="71417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Curriculum</a:t>
                      </a:r>
                    </a:p>
                    <a:p>
                      <a:pPr algn="ctr"/>
                      <a:r>
                        <a:rPr lang="en-US" sz="1800" b="1" dirty="0"/>
                        <a:t>Units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3,598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3,236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3,384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3,718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2,554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2,100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945540"/>
                  </a:ext>
                </a:extLst>
              </a:tr>
              <a:tr h="5266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1,055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918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1,468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1,596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795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206029"/>
                  </a:ext>
                </a:extLst>
              </a:tr>
              <a:tr h="71417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 Student</a:t>
                      </a:r>
                    </a:p>
                    <a:p>
                      <a:pPr algn="ctr"/>
                      <a:r>
                        <a:rPr lang="en-US" sz="1800" b="1" dirty="0"/>
                        <a:t>Contacts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12,474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8,112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5,745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19,709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17,921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9,253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752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865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67815-C300-4B4A-A7A4-06541D82523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 Review Recommendations Status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SURF Cultural Advisory Committee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FA8A5A9-B645-F5B3-979A-509F62998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061751"/>
              </p:ext>
            </p:extLst>
          </p:nvPr>
        </p:nvGraphicFramePr>
        <p:xfrm>
          <a:off x="263471" y="1049866"/>
          <a:ext cx="11780594" cy="36271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53666">
                  <a:extLst>
                    <a:ext uri="{9D8B030D-6E8A-4147-A177-3AD203B41FA5}">
                      <a16:colId xmlns:a16="http://schemas.microsoft.com/office/drawing/2014/main" val="910297615"/>
                    </a:ext>
                  </a:extLst>
                </a:gridCol>
                <a:gridCol w="4609798">
                  <a:extLst>
                    <a:ext uri="{9D8B030D-6E8A-4147-A177-3AD203B41FA5}">
                      <a16:colId xmlns:a16="http://schemas.microsoft.com/office/drawing/2014/main" val="1856586037"/>
                    </a:ext>
                  </a:extLst>
                </a:gridCol>
                <a:gridCol w="6317130">
                  <a:extLst>
                    <a:ext uri="{9D8B030D-6E8A-4147-A177-3AD203B41FA5}">
                      <a16:colId xmlns:a16="http://schemas.microsoft.com/office/drawing/2014/main" val="884529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ID 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Recommendation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164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 universities to discuss the types of internships available at SURF with an emphasis on American Indian universities and colleges. 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On-going collaboration with IDEA for “best” next steps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Updated process created with HR for Jack Headley Internship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Continued work to connect with SD’s Native students – IES, LNI, TCUs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396850"/>
                  </a:ext>
                </a:extLst>
              </a:tr>
              <a:tr h="2264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Develop a process to evaluate the specific needs of each school when giving presentations.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000" dirty="0"/>
                        <a:t>Standardizing with ISO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Curriculum Standard is highest priority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Moving to guidance for presentations next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57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65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and Outreach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E3703-2BCE-69F1-00FC-059544A08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/>
          <a:stretch/>
        </p:blipFill>
        <p:spPr>
          <a:xfrm>
            <a:off x="443060" y="947130"/>
            <a:ext cx="11261998" cy="52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Sparking Conversations: Conference Exhibition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D9B17-755A-1139-EF98-21852C3C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1" y="1187080"/>
            <a:ext cx="4184085" cy="2394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9A11A-774E-C25E-AF4F-A6F614D39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6" r="15503"/>
          <a:stretch/>
        </p:blipFill>
        <p:spPr>
          <a:xfrm>
            <a:off x="4404332" y="1187080"/>
            <a:ext cx="3811396" cy="23947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AB4BDC-7DA2-28C3-CD54-28BB64112B11}"/>
              </a:ext>
            </a:extLst>
          </p:cNvPr>
          <p:cNvGrpSpPr/>
          <p:nvPr/>
        </p:nvGrpSpPr>
        <p:grpSpPr>
          <a:xfrm>
            <a:off x="8327945" y="1151777"/>
            <a:ext cx="3756024" cy="1672446"/>
            <a:chOff x="6614997" y="4376141"/>
            <a:chExt cx="4190634" cy="20033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6A0EFD-06BB-388D-1F82-465BFA0D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4997" y="4376141"/>
              <a:ext cx="4143671" cy="20033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02D7F6-9130-DE3C-E6C6-EB26CCF904F9}"/>
                </a:ext>
              </a:extLst>
            </p:cNvPr>
            <p:cNvSpPr txBox="1"/>
            <p:nvPr/>
          </p:nvSpPr>
          <p:spPr>
            <a:xfrm>
              <a:off x="8455284" y="5839428"/>
              <a:ext cx="2350347" cy="40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February 1-3, 2024</a:t>
              </a:r>
            </a:p>
          </p:txBody>
        </p:sp>
      </p:grp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2B7E04A4-3484-5F98-CC7C-C8C29F118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945" y="3069569"/>
            <a:ext cx="3520152" cy="356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2C9EE0-7ECB-CB8C-61A7-18316930D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94" y="3765743"/>
            <a:ext cx="7463843" cy="238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Relationships: Teacher Professional Development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3F0DA-3F41-93A0-F752-3D1B44653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9" y="1048990"/>
            <a:ext cx="8063345" cy="2822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0515E-C0A0-E485-82B3-3A03C9B2A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7"/>
          <a:stretch/>
        </p:blipFill>
        <p:spPr>
          <a:xfrm>
            <a:off x="8488416" y="1058656"/>
            <a:ext cx="3458095" cy="2802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E74A5-F46B-777D-81DB-7E41C99A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49" y="4052325"/>
            <a:ext cx="3889869" cy="2188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7C9837-0DC3-D65C-C244-F6A5A56DF9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9" r="9504"/>
          <a:stretch/>
        </p:blipFill>
        <p:spPr>
          <a:xfrm>
            <a:off x="7176124" y="4052325"/>
            <a:ext cx="4537927" cy="2237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663805-E59F-0394-8AF4-82C250B0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99" t="27071" r="7253" b="25091"/>
          <a:stretch/>
        </p:blipFill>
        <p:spPr>
          <a:xfrm>
            <a:off x="4209011" y="4042108"/>
            <a:ext cx="3961048" cy="24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9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Content:  Douglas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pic>
        <p:nvPicPr>
          <p:cNvPr id="6" name="Picture 2" descr="Douglas School District Home Page - Vogel-Math">
            <a:extLst>
              <a:ext uri="{FF2B5EF4-FFF2-40B4-BE49-F238E27FC236}">
                <a16:creationId xmlns:a16="http://schemas.microsoft.com/office/drawing/2014/main" id="{8C329900-D021-65B7-7968-D2FEED0EC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34" y="943430"/>
            <a:ext cx="11324830" cy="32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uglas School District">
            <a:extLst>
              <a:ext uri="{FF2B5EF4-FFF2-40B4-BE49-F238E27FC236}">
                <a16:creationId xmlns:a16="http://schemas.microsoft.com/office/drawing/2014/main" id="{B694F6D5-0EB2-71CD-F72A-C42E8D6B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05" y="3619339"/>
            <a:ext cx="40640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outh Dakota ACTE">
            <a:extLst>
              <a:ext uri="{FF2B5EF4-FFF2-40B4-BE49-F238E27FC236}">
                <a16:creationId xmlns:a16="http://schemas.microsoft.com/office/drawing/2014/main" id="{D4CAC220-DACE-8CC9-4517-CFE1CE50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35" y="4043207"/>
            <a:ext cx="5883034" cy="22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8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Cultivating Curiosity:  Bennett County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E0029DA-CB14-12F4-F7F2-A055D3E80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b="10101"/>
          <a:stretch/>
        </p:blipFill>
        <p:spPr bwMode="auto">
          <a:xfrm>
            <a:off x="0" y="953307"/>
            <a:ext cx="6426813" cy="511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5 simple ways to integrate STEAM education into elementary classrooms">
            <a:extLst>
              <a:ext uri="{FF2B5EF4-FFF2-40B4-BE49-F238E27FC236}">
                <a16:creationId xmlns:a16="http://schemas.microsoft.com/office/drawing/2014/main" id="{16BA4556-2445-CF10-005B-7FF98B4E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r="10644"/>
          <a:stretch/>
        </p:blipFill>
        <p:spPr bwMode="auto">
          <a:xfrm>
            <a:off x="9315510" y="947130"/>
            <a:ext cx="2882781" cy="21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8F90C-EF2E-CAD2-FDD4-CD87DCDA9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164" y="2851768"/>
            <a:ext cx="2823472" cy="282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B5138-C1A2-02BC-E786-514A3C32C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898" y="953306"/>
            <a:ext cx="2904321" cy="4879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99AC9-684B-9833-777D-D4A72C6A47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85"/>
          <a:stretch/>
        </p:blipFill>
        <p:spPr>
          <a:xfrm>
            <a:off x="6404898" y="5293556"/>
            <a:ext cx="5753723" cy="7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37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Communities: Cheyenne Eagle Butte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CED874-937E-753F-C4D9-5A5E41F40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16776" r="34452" b="8130"/>
          <a:stretch/>
        </p:blipFill>
        <p:spPr bwMode="auto">
          <a:xfrm>
            <a:off x="19815" y="947130"/>
            <a:ext cx="6231117" cy="51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hild in a garment">
            <a:extLst>
              <a:ext uri="{FF2B5EF4-FFF2-40B4-BE49-F238E27FC236}">
                <a16:creationId xmlns:a16="http://schemas.microsoft.com/office/drawing/2014/main" id="{E409AD08-D3F2-06BF-95A1-1B9C6B114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87" y="920532"/>
            <a:ext cx="3251313" cy="57501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DE0DA0-FE35-D1F1-9753-B1EAE293C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350" y="3770782"/>
            <a:ext cx="3805761" cy="2865257"/>
          </a:xfrm>
          <a:prstGeom prst="rect">
            <a:avLst/>
          </a:prstGeom>
        </p:spPr>
      </p:pic>
      <p:pic>
        <p:nvPicPr>
          <p:cNvPr id="16" name="Picture 15" descr="A group of people in safety vests and helmets&#10;&#10;Description automatically generated">
            <a:extLst>
              <a:ext uri="{FF2B5EF4-FFF2-40B4-BE49-F238E27FC236}">
                <a16:creationId xmlns:a16="http://schemas.microsoft.com/office/drawing/2014/main" id="{8AFC899B-67CE-FAC1-5159-AF9F60D5B2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 r="7286" b="13811"/>
          <a:stretch/>
        </p:blipFill>
        <p:spPr>
          <a:xfrm>
            <a:off x="4239549" y="955187"/>
            <a:ext cx="5069821" cy="2807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D50FD-AA05-E37F-F3DD-0CA847634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113" y="3021879"/>
            <a:ext cx="3098820" cy="3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44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E&amp;O: Breadth vs. Depth – Yes!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pic>
        <p:nvPicPr>
          <p:cNvPr id="6" name="Picture 5" descr="Gingerbread Layer Cake | America's Test Kitchen Recipe">
            <a:extLst>
              <a:ext uri="{FF2B5EF4-FFF2-40B4-BE49-F238E27FC236}">
                <a16:creationId xmlns:a16="http://schemas.microsoft.com/office/drawing/2014/main" id="{EB7085B8-EB17-3AB4-507E-5EB35E02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3" y="947130"/>
            <a:ext cx="4973053" cy="48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emon Sponge Vertical Layer Cake with Raspberry Buttercream Recipe | Dan  Langan | Food Network">
            <a:extLst>
              <a:ext uri="{FF2B5EF4-FFF2-40B4-BE49-F238E27FC236}">
                <a16:creationId xmlns:a16="http://schemas.microsoft.com/office/drawing/2014/main" id="{3D107ABD-CBE9-E089-F1E1-C3075CA82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r="7571"/>
          <a:stretch/>
        </p:blipFill>
        <p:spPr bwMode="auto">
          <a:xfrm>
            <a:off x="6009215" y="1718112"/>
            <a:ext cx="5547932" cy="49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26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11,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67815-C300-4B4A-A7A4-06541D8252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E&amp;O: Learning and 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A155-5875-0F3A-A38B-8A5DEB5A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SURF Cultural Advisory Committee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C516C4-CFB5-5108-0DF4-849BAB0E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00"/>
          <a:stretch/>
        </p:blipFill>
        <p:spPr>
          <a:xfrm>
            <a:off x="219225" y="2255546"/>
            <a:ext cx="3114157" cy="3077094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4EE8CA2B-1420-FCAC-FE8B-3706649D2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82" y="1891224"/>
            <a:ext cx="5367075" cy="3617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161098-9586-62C4-2671-ACE06AFEB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933" y="1985409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46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3515</TotalTime>
  <Words>323</Words>
  <Application>Microsoft Office PowerPoint</Application>
  <PresentationFormat>Widescreen</PresentationFormat>
  <Paragraphs>108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Office Theme</vt:lpstr>
      <vt:lpstr>1_Office Theme</vt:lpstr>
      <vt:lpstr>PowerPoint Presentation</vt:lpstr>
      <vt:lpstr>Education and Outreach</vt:lpstr>
      <vt:lpstr>Sparking Conversations: Conference Exhibition</vt:lpstr>
      <vt:lpstr>Building Relationships: Teacher Professional Development</vt:lpstr>
      <vt:lpstr>Connecting Content:  Douglas</vt:lpstr>
      <vt:lpstr>Cultivating Curiosity:  Bennett County</vt:lpstr>
      <vt:lpstr>Supporting Communities: Cheyenne Eagle Butte</vt:lpstr>
      <vt:lpstr>E&amp;O: Breadth vs. Depth – Yes!</vt:lpstr>
      <vt:lpstr>E&amp;O: Learning and Next Steps</vt:lpstr>
      <vt:lpstr>Education and Outreach: By the Numbers</vt:lpstr>
      <vt:lpstr>CAC Review Recommendations Status</vt:lpstr>
    </vt:vector>
  </TitlesOfParts>
  <Company>Black Hills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Webb, KariM</dc:creator>
  <cp:lastModifiedBy>Nicol Reiner</cp:lastModifiedBy>
  <cp:revision>51</cp:revision>
  <cp:lastPrinted>2016-09-29T17:00:07Z</cp:lastPrinted>
  <dcterms:created xsi:type="dcterms:W3CDTF">2016-09-28T17:31:43Z</dcterms:created>
  <dcterms:modified xsi:type="dcterms:W3CDTF">2024-01-08T19:20:24Z</dcterms:modified>
</cp:coreProperties>
</file>