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35"/>
  </p:notesMasterIdLst>
  <p:sldIdLst>
    <p:sldId id="920" r:id="rId2"/>
    <p:sldId id="1378" r:id="rId3"/>
    <p:sldId id="921" r:id="rId4"/>
    <p:sldId id="1233" r:id="rId5"/>
    <p:sldId id="791" r:id="rId6"/>
    <p:sldId id="796" r:id="rId7"/>
    <p:sldId id="1356" r:id="rId8"/>
    <p:sldId id="1347" r:id="rId9"/>
    <p:sldId id="1234" r:id="rId10"/>
    <p:sldId id="1235" r:id="rId11"/>
    <p:sldId id="871" r:id="rId12"/>
    <p:sldId id="1382" r:id="rId13"/>
    <p:sldId id="1353" r:id="rId14"/>
    <p:sldId id="1370" r:id="rId15"/>
    <p:sldId id="1365" r:id="rId16"/>
    <p:sldId id="1366" r:id="rId17"/>
    <p:sldId id="1379" r:id="rId18"/>
    <p:sldId id="1358" r:id="rId19"/>
    <p:sldId id="1372" r:id="rId20"/>
    <p:sldId id="1354" r:id="rId21"/>
    <p:sldId id="1373" r:id="rId22"/>
    <p:sldId id="1375" r:id="rId23"/>
    <p:sldId id="1368" r:id="rId24"/>
    <p:sldId id="1380" r:id="rId25"/>
    <p:sldId id="1377" r:id="rId26"/>
    <p:sldId id="1361" r:id="rId27"/>
    <p:sldId id="1376" r:id="rId28"/>
    <p:sldId id="1381" r:id="rId29"/>
    <p:sldId id="1364" r:id="rId30"/>
    <p:sldId id="1371" r:id="rId31"/>
    <p:sldId id="893" r:id="rId32"/>
    <p:sldId id="1110" r:id="rId33"/>
    <p:sldId id="1374" r:id="rId3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2" userDrawn="1">
          <p15:clr>
            <a:srgbClr val="A4A3A4"/>
          </p15:clr>
        </p15:guide>
        <p15:guide id="2" pos="5568" userDrawn="1">
          <p15:clr>
            <a:srgbClr val="A4A3A4"/>
          </p15:clr>
        </p15:guide>
        <p15:guide id="4" orient="horz" pos="96" userDrawn="1">
          <p15:clr>
            <a:srgbClr val="A4A3A4"/>
          </p15:clr>
        </p15:guide>
        <p15:guide id="5" orient="horz" pos="4128" userDrawn="1">
          <p15:clr>
            <a:srgbClr val="A4A3A4"/>
          </p15:clr>
        </p15:guide>
        <p15:guide id="6" pos="576" userDrawn="1">
          <p15:clr>
            <a:srgbClr val="A4A3A4"/>
          </p15:clr>
        </p15:guide>
        <p15:guide id="7" pos="192" userDrawn="1">
          <p15:clr>
            <a:srgbClr val="A4A3A4"/>
          </p15:clr>
        </p15:guide>
        <p15:guide id="8" pos="51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517"/>
    <a:srgbClr val="3D3DFF"/>
    <a:srgbClr val="FF0066"/>
    <a:srgbClr val="008A3E"/>
    <a:srgbClr val="CC0000"/>
    <a:srgbClr val="085091"/>
    <a:srgbClr val="626365"/>
    <a:srgbClr val="FF9999"/>
    <a:srgbClr val="FFCC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075" autoAdjust="0"/>
  </p:normalViewPr>
  <p:slideViewPr>
    <p:cSldViewPr>
      <p:cViewPr varScale="1">
        <p:scale>
          <a:sx n="79" d="100"/>
          <a:sy n="79" d="100"/>
        </p:scale>
        <p:origin x="1526" y="72"/>
      </p:cViewPr>
      <p:guideLst>
        <p:guide orient="horz" pos="4272"/>
        <p:guide pos="5568"/>
        <p:guide orient="horz" pos="96"/>
        <p:guide orient="horz" pos="4128"/>
        <p:guide pos="576"/>
        <p:guide pos="192"/>
        <p:guide pos="51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B6A59AD-74ED-4B20-9722-4E89C527641C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16B1E9C-8D23-4502-A728-362ADD330E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6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University of Maryland</a:t>
            </a:r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Brookhaven National Laboratory </a:t>
            </a:r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University of Maryland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Brookhaven National Laboratory 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University of Maryland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Brookhaven National Laboratory 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University of Maryland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Brookhaven National Laboratory 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University of Maryland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Brookhaven National Laboratory 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University of Maryland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Brookhaven National Laboratory 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University of Maryland</a:t>
            </a: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Brookhaven National Laboratory 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solidFill>
            <a:srgbClr val="2AA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381000" y="6504801"/>
            <a:ext cx="23673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Doojin Kim, Texas A&amp;M University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659104" y="6504801"/>
            <a:ext cx="10278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CETUP* 2024</a:t>
            </a: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91312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25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kumimoji="0" lang="en-US" dirty="0"/>
          </a:p>
        </p:txBody>
      </p:sp>
      <p:sp>
        <p:nvSpPr>
          <p:cNvPr id="9" name="직사각형 6"/>
          <p:cNvSpPr/>
          <p:nvPr userDrawn="1"/>
        </p:nvSpPr>
        <p:spPr>
          <a:xfrm>
            <a:off x="0" y="1371600"/>
            <a:ext cx="9144000" cy="76200"/>
          </a:xfrm>
          <a:prstGeom prst="rect">
            <a:avLst/>
          </a:prstGeom>
          <a:gradFill flip="none" rotWithShape="1">
            <a:gsLst>
              <a:gs pos="90000">
                <a:schemeClr val="bg1"/>
              </a:gs>
              <a:gs pos="0">
                <a:srgbClr val="2AA6AC"/>
              </a:gs>
            </a:gsLst>
            <a:lin ang="10800000" scaled="1"/>
            <a:tileRect/>
          </a:gra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직사각형 7"/>
          <p:cNvSpPr/>
          <p:nvPr userDrawn="1"/>
        </p:nvSpPr>
        <p:spPr>
          <a:xfrm>
            <a:off x="304800" y="1484811"/>
            <a:ext cx="8842248" cy="76200"/>
          </a:xfrm>
          <a:prstGeom prst="rect">
            <a:avLst/>
          </a:prstGeom>
          <a:gradFill flip="none" rotWithShape="1">
            <a:gsLst>
              <a:gs pos="90000">
                <a:schemeClr val="bg1"/>
              </a:gs>
              <a:gs pos="0">
                <a:srgbClr val="68D5DA"/>
              </a:gs>
            </a:gsLst>
            <a:lin ang="10800000" scaled="1"/>
            <a:tileRect/>
          </a:gra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직사각형 8"/>
          <p:cNvSpPr/>
          <p:nvPr userDrawn="1"/>
        </p:nvSpPr>
        <p:spPr>
          <a:xfrm>
            <a:off x="609600" y="1611085"/>
            <a:ext cx="8534400" cy="76200"/>
          </a:xfrm>
          <a:prstGeom prst="rect">
            <a:avLst/>
          </a:prstGeom>
          <a:gradFill flip="none" rotWithShape="1">
            <a:gsLst>
              <a:gs pos="90000">
                <a:schemeClr val="bg1"/>
              </a:gs>
              <a:gs pos="0">
                <a:srgbClr val="C5EFF1"/>
              </a:gs>
            </a:gsLst>
            <a:lin ang="10800000" scaled="1"/>
            <a:tileRect/>
          </a:gra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365125"/>
          </a:xfrm>
        </p:spPr>
        <p:txBody>
          <a:bodyPr/>
          <a:lstStyle>
            <a:lvl1pPr algn="ctr">
              <a:defRPr sz="1000">
                <a:latin typeface="+mj-lt"/>
              </a:defRPr>
            </a:lvl1pPr>
          </a:lstStyle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University of Maryland</a:t>
            </a: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Brookhaven National Laboratory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University of Maryland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Brookhaven National Laboratory 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한쪽 모서리는 잘리고 다른 쪽 모서리는 둥근 사각형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각 삼각형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University of Maryland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Brookhaven National Laboratory 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10" name="자유형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자유형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University of Maryland</a:t>
            </a:r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Brookhaven National Laboratory </a:t>
            </a: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자유형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자유형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oojin.kim@tam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0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30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33000">
              <a:schemeClr val="bg2">
                <a:tint val="83000"/>
                <a:satMod val="320000"/>
              </a:schemeClr>
            </a:gs>
            <a:gs pos="100000">
              <a:srgbClr val="165BB5"/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04800" y="1143000"/>
            <a:ext cx="8553450" cy="1828800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n w="25400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62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masis MT Pro Black" panose="02040A04050005020304" pitchFamily="18" charset="0"/>
              </a:rPr>
              <a:t>Detection of </a:t>
            </a:r>
            <a:br>
              <a:rPr lang="en-US" sz="3600" dirty="0">
                <a:ln w="25400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62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masis MT Pro Black" panose="02040A04050005020304" pitchFamily="18" charset="0"/>
              </a:rPr>
            </a:br>
            <a:r>
              <a:rPr lang="en-US" sz="3600" dirty="0">
                <a:ln w="25400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62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masis MT Pro Black" panose="02040A04050005020304" pitchFamily="18" charset="0"/>
              </a:rPr>
              <a:t>Cosmogenic (B)SM Signals with </a:t>
            </a:r>
            <a:br>
              <a:rPr lang="en-US" sz="3600" dirty="0">
                <a:ln w="25400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62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masis MT Pro Black" panose="02040A04050005020304" pitchFamily="18" charset="0"/>
              </a:rPr>
            </a:br>
            <a:r>
              <a:rPr lang="en-US" sz="3600" dirty="0">
                <a:ln w="25400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62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masis MT Pro Black" panose="02040A04050005020304" pitchFamily="18" charset="0"/>
              </a:rPr>
              <a:t>Nuclear Inelastic Scattering</a:t>
            </a:r>
          </a:p>
        </p:txBody>
      </p:sp>
      <p:sp>
        <p:nvSpPr>
          <p:cNvPr id="11" name="Subtitle 4"/>
          <p:cNvSpPr>
            <a:spLocks noGrp="1"/>
          </p:cNvSpPr>
          <p:nvPr>
            <p:ph type="subTitle" idx="1"/>
          </p:nvPr>
        </p:nvSpPr>
        <p:spPr>
          <a:xfrm>
            <a:off x="304800" y="4495800"/>
            <a:ext cx="8534400" cy="2057400"/>
          </a:xfrm>
        </p:spPr>
        <p:txBody>
          <a:bodyPr>
            <a:normAutofit/>
          </a:bodyPr>
          <a:lstStyle/>
          <a:p>
            <a:pPr algn="ctr"/>
            <a:r>
              <a:rPr lang="en-US" sz="2200" b="1" dirty="0">
                <a:solidFill>
                  <a:srgbClr val="FFFF00"/>
                </a:solidFill>
                <a:latin typeface="+mj-lt"/>
              </a:rPr>
              <a:t>Doojin Kim</a:t>
            </a:r>
          </a:p>
          <a:p>
            <a:pPr algn="ctr"/>
            <a:r>
              <a:rPr lang="en-US" sz="2200" b="1" dirty="0">
                <a:solidFill>
                  <a:srgbClr val="FFFF00"/>
                </a:solidFill>
              </a:rPr>
              <a:t>(</a:t>
            </a:r>
            <a:r>
              <a:rPr lang="en-US" sz="2200" b="1" dirty="0">
                <a:solidFill>
                  <a:srgbClr val="FFFF00"/>
                </a:solidFill>
                <a:highlight>
                  <a:srgbClr val="FFFF00"/>
                </a:highlight>
                <a:hlinkClick r:id="rId2"/>
              </a:rPr>
              <a:t>doojin.kim@tamu.edu</a:t>
            </a:r>
            <a:r>
              <a:rPr lang="en-US" sz="2200" b="1" dirty="0">
                <a:solidFill>
                  <a:srgbClr val="FFFF00"/>
                </a:solidFill>
              </a:rPr>
              <a:t>) 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  <a:latin typeface="+mj-lt"/>
              </a:rPr>
              <a:t>CETUP* 2024 Workshop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  <a:latin typeface="+mj-lt"/>
              </a:rPr>
              <a:t>SURF, Lead/Deadwood, SD, July 1</a:t>
            </a:r>
            <a:r>
              <a:rPr lang="en-US" sz="2000" baseline="30000" dirty="0">
                <a:solidFill>
                  <a:srgbClr val="FFFF00"/>
                </a:solidFill>
                <a:latin typeface="+mj-lt"/>
              </a:rPr>
              <a:t>st</a:t>
            </a:r>
            <a:r>
              <a:rPr lang="en-US" sz="2000" dirty="0">
                <a:solidFill>
                  <a:srgbClr val="FFFF00"/>
                </a:solidFill>
                <a:latin typeface="+mj-lt"/>
              </a:rPr>
              <a:t>, </a:t>
            </a:r>
            <a:r>
              <a:rPr lang="en-US" sz="2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2024</a:t>
            </a:r>
            <a:endParaRPr lang="en-US" sz="2200" dirty="0">
              <a:latin typeface="+mj-lt"/>
            </a:endParaRPr>
          </a:p>
        </p:txBody>
      </p:sp>
      <p:pic>
        <p:nvPicPr>
          <p:cNvPr id="8" name="Picture 2" descr="TAMU Physics &amp; Astronom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3733800"/>
            <a:ext cx="3733800" cy="513398"/>
          </a:xfrm>
          <a:prstGeom prst="rect">
            <a:avLst/>
          </a:prstGeom>
          <a:solidFill>
            <a:srgbClr val="7F2D35"/>
          </a:solidFill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15AA1C37-E75F-204B-AB9E-7FAB8C5C4673}"/>
              </a:ext>
            </a:extLst>
          </p:cNvPr>
          <p:cNvSpPr txBox="1">
            <a:spLocks/>
          </p:cNvSpPr>
          <p:nvPr/>
        </p:nvSpPr>
        <p:spPr>
          <a:xfrm>
            <a:off x="304800" y="1143000"/>
            <a:ext cx="8553450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600" dirty="0">
                <a:ln w="25400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62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masis MT Pro Black" panose="02040A04050005020304" pitchFamily="18" charset="0"/>
              </a:rPr>
              <a:t>Detection of </a:t>
            </a:r>
            <a:br>
              <a:rPr lang="en-US" sz="3600" dirty="0">
                <a:ln w="25400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62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masis MT Pro Black" panose="02040A04050005020304" pitchFamily="18" charset="0"/>
              </a:rPr>
            </a:br>
            <a:r>
              <a:rPr lang="en-US" sz="3600" dirty="0">
                <a:ln w="25400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62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masis MT Pro Black" panose="02040A04050005020304" pitchFamily="18" charset="0"/>
              </a:rPr>
              <a:t>Cosmogenic BDM Signals with </a:t>
            </a:r>
            <a:br>
              <a:rPr lang="en-US" sz="3600" dirty="0">
                <a:ln w="25400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62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masis MT Pro Black" panose="02040A04050005020304" pitchFamily="18" charset="0"/>
              </a:rPr>
            </a:br>
            <a:r>
              <a:rPr lang="en-US" sz="3600" dirty="0">
                <a:ln w="25400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62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masis MT Pro Black" panose="02040A04050005020304" pitchFamily="18" charset="0"/>
              </a:rPr>
              <a:t>Nuclear Inelastic Scattering</a:t>
            </a:r>
          </a:p>
        </p:txBody>
      </p:sp>
    </p:spTree>
    <p:extLst>
      <p:ext uri="{BB962C8B-B14F-4D97-AF65-F5344CB8AC3E}">
        <p14:creationId xmlns:p14="http://schemas.microsoft.com/office/powerpoint/2010/main" val="37794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59ED0-73E9-A3F6-4071-2D7C94878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Boost Dark-Matter Particles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79F563-7DB8-FFB5-8CA1-1D7970A6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23">
                <a:extLst>
                  <a:ext uri="{FF2B5EF4-FFF2-40B4-BE49-F238E27FC236}">
                    <a16:creationId xmlns:a16="http://schemas.microsoft.com/office/drawing/2014/main" id="{9DB973B6-134F-5205-98F1-B52E22F3C92B}"/>
                  </a:ext>
                </a:extLst>
              </p:cNvPr>
              <p:cNvSpPr txBox="1"/>
              <p:nvPr/>
            </p:nvSpPr>
            <p:spPr>
              <a:xfrm>
                <a:off x="533400" y="1676400"/>
                <a:ext cx="8077200" cy="4703467"/>
              </a:xfrm>
              <a:prstGeom prst="rect">
                <a:avLst/>
              </a:prstGeom>
              <a:noFill/>
              <a:effectLst>
                <a:glow rad="228600">
                  <a:srgbClr val="E98517">
                    <a:alpha val="40000"/>
                  </a:srgbClr>
                </a:glow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39725" indent="-339725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sz="1500" dirty="0">
                    <a:latin typeface="+mj-lt"/>
                  </a:rPr>
                  <a:t>Two-component boosted dark matter </a:t>
                </a:r>
                <a:r>
                  <a:rPr lang="en-US" sz="1200" dirty="0">
                    <a:solidFill>
                      <a:srgbClr val="E98517"/>
                    </a:solidFill>
                    <a:latin typeface="+mj-lt"/>
                  </a:rPr>
                  <a:t>[</a:t>
                </a:r>
                <a:r>
                  <a:rPr lang="en-US" sz="1200" dirty="0" err="1">
                    <a:solidFill>
                      <a:srgbClr val="E98517"/>
                    </a:solidFill>
                    <a:latin typeface="+mj-lt"/>
                  </a:rPr>
                  <a:t>Agashe</a:t>
                </a:r>
                <a:r>
                  <a:rPr lang="en-US" sz="1200" dirty="0">
                    <a:solidFill>
                      <a:srgbClr val="E98517"/>
                    </a:solidFill>
                    <a:latin typeface="+mj-lt"/>
                  </a:rPr>
                  <a:t>, Cui, </a:t>
                </a:r>
                <a:r>
                  <a:rPr lang="en-US" sz="1200" dirty="0" err="1">
                    <a:solidFill>
                      <a:srgbClr val="E98517"/>
                    </a:solidFill>
                    <a:latin typeface="+mj-lt"/>
                  </a:rPr>
                  <a:t>Necib</a:t>
                </a:r>
                <a:r>
                  <a:rPr lang="en-US" sz="1200" dirty="0">
                    <a:solidFill>
                      <a:srgbClr val="E98517"/>
                    </a:solidFill>
                    <a:latin typeface="+mj-lt"/>
                  </a:rPr>
                  <a:t>, Thaler, JCAP (2014)]</a:t>
                </a:r>
              </a:p>
              <a:p>
                <a:pPr marL="339725" indent="-339725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sz="1500" dirty="0">
                    <a:latin typeface="+mj-lt"/>
                  </a:rPr>
                  <a:t>Semi-annihilation in 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500" dirty="0">
                    <a:latin typeface="+mj-lt"/>
                  </a:rPr>
                  <a:t> models </a:t>
                </a:r>
                <a:r>
                  <a:rPr lang="en-US" sz="1200" dirty="0">
                    <a:solidFill>
                      <a:srgbClr val="E98517"/>
                    </a:solidFill>
                    <a:latin typeface="+mj-lt"/>
                  </a:rPr>
                  <a:t>[</a:t>
                </a:r>
                <a:r>
                  <a:rPr lang="en-US" sz="1200" dirty="0" err="1">
                    <a:solidFill>
                      <a:srgbClr val="E98517"/>
                    </a:solidFill>
                    <a:latin typeface="+mj-lt"/>
                  </a:rPr>
                  <a:t>D’Eramo</a:t>
                </a:r>
                <a:r>
                  <a:rPr lang="en-US" sz="1200" dirty="0">
                    <a:solidFill>
                      <a:srgbClr val="E98517"/>
                    </a:solidFill>
                    <a:latin typeface="+mj-lt"/>
                  </a:rPr>
                  <a:t>, Thaler, JHEP (2010)]</a:t>
                </a:r>
              </a:p>
              <a:p>
                <a:pPr marL="339725" indent="-339725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sz="1500" dirty="0">
                    <a:latin typeface="+mj-lt"/>
                  </a:rPr>
                  <a:t>Boosted dark matter from decaying dark matter </a:t>
                </a:r>
                <a:r>
                  <a:rPr lang="en-US" sz="1200" dirty="0">
                    <a:solidFill>
                      <a:srgbClr val="E98517"/>
                    </a:solidFill>
                    <a:latin typeface="+mj-lt"/>
                  </a:rPr>
                  <a:t>[Bhattacharya, Gandhi, Gupta, JCAP (2015); Kopp, Liu, Wang, JHEP (2015)]</a:t>
                </a:r>
              </a:p>
              <a:p>
                <a:pPr marL="339725" indent="-339725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sz="1500" dirty="0">
                    <a:latin typeface="+mj-lt"/>
                  </a:rPr>
                  <a:t>Fast-moving dark matter via induced nucleon decays </a:t>
                </a:r>
                <a:r>
                  <a:rPr lang="en-US" sz="1200" dirty="0">
                    <a:solidFill>
                      <a:srgbClr val="E98517"/>
                    </a:solidFill>
                    <a:latin typeface="+mj-lt"/>
                  </a:rPr>
                  <a:t>[Huang, Zhao, JHEP (2014)]</a:t>
                </a:r>
              </a:p>
              <a:p>
                <a:pPr marL="339725" indent="-339725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sz="1500" dirty="0">
                    <a:latin typeface="+mj-lt"/>
                  </a:rPr>
                  <a:t>Energetic cosmic-ray-induced boosted dark matter </a:t>
                </a:r>
                <a:r>
                  <a:rPr lang="en-US" sz="1200" dirty="0">
                    <a:solidFill>
                      <a:srgbClr val="E98517"/>
                    </a:solidFill>
                    <a:latin typeface="+mj-lt"/>
                  </a:rPr>
                  <a:t>[</a:t>
                </a:r>
                <a:r>
                  <a:rPr lang="en-US" sz="1200" dirty="0" err="1">
                    <a:solidFill>
                      <a:srgbClr val="E98517"/>
                    </a:solidFill>
                    <a:latin typeface="+mj-lt"/>
                  </a:rPr>
                  <a:t>Bringmann</a:t>
                </a:r>
                <a:r>
                  <a:rPr lang="en-US" sz="1200" dirty="0">
                    <a:solidFill>
                      <a:srgbClr val="E98517"/>
                    </a:solidFill>
                    <a:latin typeface="+mj-lt"/>
                  </a:rPr>
                  <a:t>, </a:t>
                </a:r>
                <a:r>
                  <a:rPr lang="en-US" sz="1200" dirty="0" err="1">
                    <a:solidFill>
                      <a:srgbClr val="E98517"/>
                    </a:solidFill>
                    <a:latin typeface="+mj-lt"/>
                  </a:rPr>
                  <a:t>Pospelov</a:t>
                </a:r>
                <a:r>
                  <a:rPr lang="en-US" sz="1200" dirty="0">
                    <a:solidFill>
                      <a:srgbClr val="E98517"/>
                    </a:solidFill>
                    <a:latin typeface="+mj-lt"/>
                  </a:rPr>
                  <a:t>, PRL (2019); </a:t>
                </a:r>
                <a:r>
                  <a:rPr lang="en-US" sz="1200" dirty="0" err="1">
                    <a:solidFill>
                      <a:srgbClr val="E98517"/>
                    </a:solidFill>
                    <a:latin typeface="+mj-lt"/>
                  </a:rPr>
                  <a:t>Ema</a:t>
                </a:r>
                <a:r>
                  <a:rPr lang="en-US" sz="1200" dirty="0">
                    <a:solidFill>
                      <a:srgbClr val="E98517"/>
                    </a:solidFill>
                    <a:latin typeface="+mj-lt"/>
                  </a:rPr>
                  <a:t>, Sala, Sato, PRL (2019)]</a:t>
                </a:r>
              </a:p>
              <a:p>
                <a:pPr marL="339725" indent="-339725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sz="1500" dirty="0">
                    <a:latin typeface="+mj-lt"/>
                  </a:rPr>
                  <a:t>Cosmic-ray neutrino-induced boosted dark matter </a:t>
                </a:r>
                <a:r>
                  <a:rPr lang="en-US" sz="1200" dirty="0">
                    <a:solidFill>
                      <a:srgbClr val="E98517"/>
                    </a:solidFill>
                    <a:latin typeface="+mj-lt"/>
                  </a:rPr>
                  <a:t>[Jho, Park, Park, Tseng, 2101.11262; Das, Sen, PRD (2021)]</a:t>
                </a:r>
              </a:p>
              <a:p>
                <a:pPr marL="339725" indent="-339725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sz="1500" dirty="0">
                    <a:latin typeface="+mj-lt"/>
                  </a:rPr>
                  <a:t>Evaporation at Sun </a:t>
                </a:r>
                <a:r>
                  <a:rPr lang="en-US" sz="1200" dirty="0">
                    <a:solidFill>
                      <a:srgbClr val="E98517"/>
                    </a:solidFill>
                    <a:latin typeface="+mj-lt"/>
                  </a:rPr>
                  <a:t>[</a:t>
                </a:r>
                <a:r>
                  <a:rPr lang="en-US" sz="1200" dirty="0" err="1">
                    <a:solidFill>
                      <a:srgbClr val="E98517"/>
                    </a:solidFill>
                    <a:latin typeface="+mj-lt"/>
                  </a:rPr>
                  <a:t>Kouvaris</a:t>
                </a:r>
                <a:r>
                  <a:rPr lang="en-US" sz="1200" dirty="0">
                    <a:solidFill>
                      <a:srgbClr val="E98517"/>
                    </a:solidFill>
                    <a:latin typeface="+mj-lt"/>
                  </a:rPr>
                  <a:t>, PRD (2015)]</a:t>
                </a:r>
              </a:p>
              <a:p>
                <a:pPr marL="339725" indent="-339725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sz="1500" dirty="0">
                    <a:latin typeface="+mj-lt"/>
                  </a:rPr>
                  <a:t>Astrophysical acceleration </a:t>
                </a:r>
                <a:r>
                  <a:rPr lang="en-US" sz="1200" dirty="0">
                    <a:solidFill>
                      <a:srgbClr val="E98517"/>
                    </a:solidFill>
                    <a:latin typeface="+mj-lt"/>
                  </a:rPr>
                  <a:t>[Hu, </a:t>
                </a:r>
                <a:r>
                  <a:rPr lang="en-US" sz="1200" dirty="0" err="1">
                    <a:solidFill>
                      <a:srgbClr val="E98517"/>
                    </a:solidFill>
                    <a:latin typeface="+mj-lt"/>
                  </a:rPr>
                  <a:t>Kusenko</a:t>
                </a:r>
                <a:r>
                  <a:rPr lang="en-US" sz="1200" dirty="0">
                    <a:solidFill>
                      <a:srgbClr val="E98517"/>
                    </a:solidFill>
                    <a:latin typeface="+mj-lt"/>
                  </a:rPr>
                  <a:t>, </a:t>
                </a:r>
                <a:r>
                  <a:rPr lang="en-US" sz="1200" dirty="0" err="1">
                    <a:solidFill>
                      <a:srgbClr val="E98517"/>
                    </a:solidFill>
                    <a:latin typeface="+mj-lt"/>
                  </a:rPr>
                  <a:t>Takhistov</a:t>
                </a:r>
                <a:r>
                  <a:rPr lang="en-US" sz="1200" dirty="0">
                    <a:solidFill>
                      <a:srgbClr val="E98517"/>
                    </a:solidFill>
                    <a:latin typeface="+mj-lt"/>
                  </a:rPr>
                  <a:t>, PLB (2017)]</a:t>
                </a:r>
              </a:p>
              <a:p>
                <a:pPr marL="339725" indent="-339725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sz="1500" dirty="0">
                    <a:latin typeface="+mj-lt"/>
                  </a:rPr>
                  <a:t>Supernova-induced boosted dark matter </a:t>
                </a:r>
                <a:r>
                  <a:rPr lang="en-US" sz="1200" dirty="0">
                    <a:solidFill>
                      <a:srgbClr val="E98517"/>
                    </a:solidFill>
                    <a:latin typeface="+mj-lt"/>
                  </a:rPr>
                  <a:t>[</a:t>
                </a:r>
                <a:r>
                  <a:rPr lang="en-US" sz="1200" dirty="0" err="1">
                    <a:solidFill>
                      <a:srgbClr val="E98517"/>
                    </a:solidFill>
                    <a:latin typeface="+mj-lt"/>
                  </a:rPr>
                  <a:t>Cappiello</a:t>
                </a:r>
                <a:r>
                  <a:rPr lang="en-US" sz="1200" dirty="0">
                    <a:solidFill>
                      <a:srgbClr val="E98517"/>
                    </a:solidFill>
                    <a:latin typeface="+mj-lt"/>
                  </a:rPr>
                  <a:t>, </a:t>
                </a:r>
                <a:r>
                  <a:rPr lang="en-US" sz="1200" dirty="0" err="1">
                    <a:solidFill>
                      <a:srgbClr val="E98517"/>
                    </a:solidFill>
                    <a:latin typeface="+mj-lt"/>
                  </a:rPr>
                  <a:t>Kozar</a:t>
                </a:r>
                <a:r>
                  <a:rPr lang="en-US" sz="1200" dirty="0">
                    <a:solidFill>
                      <a:srgbClr val="E98517"/>
                    </a:solidFill>
                    <a:latin typeface="+mj-lt"/>
                  </a:rPr>
                  <a:t>, Vincent, PRD (2023)]</a:t>
                </a:r>
              </a:p>
              <a:p>
                <a:pPr marL="339725" indent="-339725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sz="1500" dirty="0">
                    <a:latin typeface="+mj-lt"/>
                  </a:rPr>
                  <a:t>Cosmogenic boosted axion dark matter </a:t>
                </a:r>
                <a:r>
                  <a:rPr lang="en-US" sz="1200" dirty="0">
                    <a:solidFill>
                      <a:srgbClr val="E98517"/>
                    </a:solidFill>
                    <a:latin typeface="+mj-lt"/>
                  </a:rPr>
                  <a:t>[Cui, Kuo, </a:t>
                </a:r>
                <a:r>
                  <a:rPr lang="en-US" sz="1200" dirty="0" err="1">
                    <a:solidFill>
                      <a:srgbClr val="E98517"/>
                    </a:solidFill>
                    <a:latin typeface="+mj-lt"/>
                  </a:rPr>
                  <a:t>Pradler</a:t>
                </a:r>
                <a:r>
                  <a:rPr lang="en-US" sz="1200" dirty="0">
                    <a:solidFill>
                      <a:srgbClr val="E98517"/>
                    </a:solidFill>
                    <a:latin typeface="+mj-lt"/>
                  </a:rPr>
                  <a:t>, Tsai, PRD (2022)]</a:t>
                </a:r>
              </a:p>
              <a:p>
                <a:pPr marL="339725" indent="-339725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sz="1500" dirty="0">
                    <a:latin typeface="+mj-lt"/>
                  </a:rPr>
                  <a:t>Many more especially astrophysics-sourced. See also a Snowmass whitepaper</a:t>
                </a:r>
                <a:r>
                  <a:rPr lang="en-US" sz="1500" dirty="0">
                    <a:solidFill>
                      <a:srgbClr val="E98517"/>
                    </a:solidFill>
                    <a:latin typeface="+mj-lt"/>
                  </a:rPr>
                  <a:t> </a:t>
                </a:r>
                <a:r>
                  <a:rPr lang="en-US" sz="1200" dirty="0">
                    <a:solidFill>
                      <a:srgbClr val="E98517"/>
                    </a:solidFill>
                    <a:latin typeface="+mj-lt"/>
                  </a:rPr>
                  <a:t>[</a:t>
                </a:r>
                <a:r>
                  <a:rPr lang="en-US" sz="1200" b="1" dirty="0">
                    <a:solidFill>
                      <a:srgbClr val="E98517"/>
                    </a:solidFill>
                    <a:latin typeface="+mj-lt"/>
                  </a:rPr>
                  <a:t>DK</a:t>
                </a:r>
                <a:r>
                  <a:rPr lang="en-US" sz="1200" dirty="0">
                    <a:solidFill>
                      <a:srgbClr val="E98517"/>
                    </a:solidFill>
                    <a:latin typeface="+mj-lt"/>
                  </a:rPr>
                  <a:t>, Tsai et al, 2207.02882]</a:t>
                </a:r>
              </a:p>
            </p:txBody>
          </p:sp>
        </mc:Choice>
        <mc:Fallback xmlns="">
          <p:sp>
            <p:nvSpPr>
              <p:cNvPr id="4" name="TextBox 23">
                <a:extLst>
                  <a:ext uri="{FF2B5EF4-FFF2-40B4-BE49-F238E27FC236}">
                    <a16:creationId xmlns:a16="http://schemas.microsoft.com/office/drawing/2014/main" id="{9DB973B6-134F-5205-98F1-B52E22F3C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676400"/>
                <a:ext cx="8077200" cy="47034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glow rad="228600">
                  <a:srgbClr val="E98517">
                    <a:alpha val="40000"/>
                  </a:srgb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AEAF3F-270F-662E-72EF-4A8FE2005302}"/>
              </a:ext>
            </a:extLst>
          </p:cNvPr>
          <p:cNvCxnSpPr>
            <a:cxnSpLocks/>
          </p:cNvCxnSpPr>
          <p:nvPr/>
        </p:nvCxnSpPr>
        <p:spPr>
          <a:xfrm>
            <a:off x="990600" y="3704616"/>
            <a:ext cx="38404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33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Cosmogenic Boosted/Relativistic Dark Matter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Arc 3"/>
          <p:cNvSpPr/>
          <p:nvPr/>
        </p:nvSpPr>
        <p:spPr>
          <a:xfrm>
            <a:off x="1021490" y="2743200"/>
            <a:ext cx="7131910" cy="2133600"/>
          </a:xfrm>
          <a:prstGeom prst="arc">
            <a:avLst>
              <a:gd name="adj1" fmla="val 11522541"/>
              <a:gd name="adj2" fmla="val 2086714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 rot="20429348">
            <a:off x="1264701" y="2873647"/>
            <a:ext cx="1004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j-lt"/>
              </a:rPr>
              <a:t>Earth surface</a:t>
            </a:r>
          </a:p>
        </p:txBody>
      </p:sp>
      <p:pic>
        <p:nvPicPr>
          <p:cNvPr id="6" name="Picture 2" descr="Image results for super kamiokan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29000"/>
            <a:ext cx="1247784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dune far det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3999178"/>
            <a:ext cx="1146175" cy="64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956354" y="2070100"/>
            <a:ext cx="1310846" cy="1635859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267200" y="3308717"/>
            <a:ext cx="281724" cy="397243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93310" y="2388911"/>
            <a:ext cx="1601147" cy="1990148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705866" y="3962400"/>
            <a:ext cx="281724" cy="397243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Image result for Xenon 1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870" y="3337549"/>
            <a:ext cx="469988" cy="85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protoDU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37722"/>
            <a:ext cx="609600" cy="67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>
            <a:off x="6232096" y="2006648"/>
            <a:ext cx="1798725" cy="1579148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873750" y="3235901"/>
            <a:ext cx="358346" cy="349896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480565" y="2139254"/>
            <a:ext cx="281724" cy="397243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114800" y="2089150"/>
            <a:ext cx="381000" cy="43690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4800" y="4800600"/>
            <a:ext cx="8534400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latin typeface="+mj-lt"/>
              </a:rPr>
              <a:t>Simply </a:t>
            </a:r>
            <a:r>
              <a:rPr lang="en-US" sz="1600" b="1" dirty="0">
                <a:solidFill>
                  <a:srgbClr val="008A3E"/>
                </a:solidFill>
                <a:latin typeface="+mj-lt"/>
              </a:rPr>
              <a:t>waiting for signals </a:t>
            </a:r>
            <a:r>
              <a:rPr lang="en-US" sz="1600" dirty="0">
                <a:latin typeface="+mj-lt"/>
              </a:rPr>
              <a:t>coming from the universe today</a:t>
            </a:r>
          </a:p>
          <a:p>
            <a:pPr marL="339725" indent="-33972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latin typeface="+mj-lt"/>
              </a:rPr>
              <a:t>Models of creating boosted dark matter </a:t>
            </a:r>
            <a:r>
              <a:rPr lang="en-US" sz="1600" b="1" dirty="0">
                <a:solidFill>
                  <a:srgbClr val="3D3DFF"/>
                </a:solidFill>
                <a:latin typeface="+mj-lt"/>
              </a:rPr>
              <a:t>predict other particles</a:t>
            </a:r>
          </a:p>
          <a:p>
            <a:pPr marL="339725" indent="-33972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latin typeface="+mj-lt"/>
              </a:rPr>
              <a:t>(Often)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+mj-lt"/>
              </a:rPr>
              <a:t>probing cosmological/ambient dark matter </a:t>
            </a:r>
            <a:r>
              <a:rPr lang="en-US" sz="1600" dirty="0">
                <a:latin typeface="+mj-lt"/>
              </a:rPr>
              <a:t>(nonrelativistic) </a:t>
            </a:r>
            <a:r>
              <a:rPr lang="en-US" sz="1600" b="1" dirty="0">
                <a:solidFill>
                  <a:srgbClr val="FF0000"/>
                </a:solidFill>
                <a:latin typeface="+mj-lt"/>
              </a:rPr>
              <a:t>through its boosted “partners/population”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41041" y="2054423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Dark matter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88841" y="1752600"/>
            <a:ext cx="1336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Dark matter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67600" y="1673423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Dark matter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B7028C-2679-FC54-44FA-8206BBFFC997}"/>
              </a:ext>
            </a:extLst>
          </p:cNvPr>
          <p:cNvSpPr txBox="1"/>
          <p:nvPr/>
        </p:nvSpPr>
        <p:spPr>
          <a:xfrm>
            <a:off x="5898422" y="4223576"/>
            <a:ext cx="2508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D3DFF"/>
                </a:solidFill>
                <a:latin typeface="+mj-lt"/>
              </a:rPr>
              <a:t>Underground detectors, e.g., DUNE, JUNO, SK/HK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FD6E08-9229-3B01-8CAC-564A96B317F8}"/>
              </a:ext>
            </a:extLst>
          </p:cNvPr>
          <p:cNvSpPr txBox="1"/>
          <p:nvPr/>
        </p:nvSpPr>
        <p:spPr>
          <a:xfrm>
            <a:off x="4907822" y="2096523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D3DFF"/>
                </a:solidFill>
                <a:latin typeface="+mj-lt"/>
              </a:rPr>
              <a:t>Surface detectors, </a:t>
            </a:r>
          </a:p>
          <a:p>
            <a:r>
              <a:rPr lang="en-US" sz="1600" dirty="0">
                <a:solidFill>
                  <a:srgbClr val="3D3DFF"/>
                </a:solidFill>
                <a:latin typeface="+mj-lt"/>
              </a:rPr>
              <a:t>e.g., </a:t>
            </a:r>
            <a:r>
              <a:rPr lang="en-US" sz="1600" dirty="0" err="1">
                <a:solidFill>
                  <a:srgbClr val="3D3DFF"/>
                </a:solidFill>
                <a:latin typeface="+mj-lt"/>
              </a:rPr>
              <a:t>ProtoDUNE</a:t>
            </a:r>
            <a:r>
              <a:rPr lang="en-US" sz="1600" dirty="0">
                <a:solidFill>
                  <a:srgbClr val="3D3DFF"/>
                </a:solidFill>
                <a:latin typeface="+mj-lt"/>
              </a:rPr>
              <a:t>, SBN</a:t>
            </a:r>
          </a:p>
        </p:txBody>
      </p:sp>
    </p:spTree>
    <p:extLst>
      <p:ext uri="{BB962C8B-B14F-4D97-AF65-F5344CB8AC3E}">
        <p14:creationId xmlns:p14="http://schemas.microsoft.com/office/powerpoint/2010/main" val="4099207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7F91A-5B29-7B8F-19DD-D1104C41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Dark-Matter Interactions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F67839-C30D-8535-7A08-69655B409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357BC5-2289-3097-9F2F-8C66BBE50F6D}"/>
                  </a:ext>
                </a:extLst>
              </p:cNvPr>
              <p:cNvSpPr txBox="1"/>
              <p:nvPr/>
            </p:nvSpPr>
            <p:spPr>
              <a:xfrm>
                <a:off x="2482902" y="1946983"/>
                <a:ext cx="4178195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⊃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</m:acc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357BC5-2289-3097-9F2F-8C66BBE50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902" y="1946983"/>
                <a:ext cx="4178195" cy="491417"/>
              </a:xfrm>
              <a:prstGeom prst="rect">
                <a:avLst/>
              </a:prstGeom>
              <a:blipFill>
                <a:blip r:embed="rId2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7D8E47B4-521D-FD76-9DC8-2FC92716DE3F}"/>
              </a:ext>
            </a:extLst>
          </p:cNvPr>
          <p:cNvGrpSpPr>
            <a:grpSpLocks/>
          </p:cNvGrpSpPr>
          <p:nvPr/>
        </p:nvGrpSpPr>
        <p:grpSpPr bwMode="auto">
          <a:xfrm rot="13140517" flipH="1">
            <a:off x="2675127" y="3421352"/>
            <a:ext cx="822960" cy="253"/>
            <a:chOff x="1392" y="1488"/>
            <a:chExt cx="1584" cy="253"/>
          </a:xfrm>
        </p:grpSpPr>
        <p:sp>
          <p:nvSpPr>
            <p:cNvPr id="6" name="Line 21">
              <a:extLst>
                <a:ext uri="{FF2B5EF4-FFF2-40B4-BE49-F238E27FC236}">
                  <a16:creationId xmlns:a16="http://schemas.microsoft.com/office/drawing/2014/main" id="{7DB742BD-64DC-9312-5740-FE59893345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Line 22">
              <a:extLst>
                <a:ext uri="{FF2B5EF4-FFF2-40B4-BE49-F238E27FC236}">
                  <a16:creationId xmlns:a16="http://schemas.microsoft.com/office/drawing/2014/main" id="{7BB38109-A372-D295-39AA-5414C47EED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741"/>
              <a:ext cx="15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F9CD8FF-ED83-33B9-0C47-374E0B76526D}"/>
              </a:ext>
            </a:extLst>
          </p:cNvPr>
          <p:cNvGrpSpPr>
            <a:grpSpLocks/>
          </p:cNvGrpSpPr>
          <p:nvPr/>
        </p:nvGrpSpPr>
        <p:grpSpPr bwMode="auto">
          <a:xfrm rot="19601539" flipH="1">
            <a:off x="2642752" y="3915905"/>
            <a:ext cx="822960" cy="253"/>
            <a:chOff x="1392" y="1488"/>
            <a:chExt cx="1584" cy="253"/>
          </a:xfrm>
        </p:grpSpPr>
        <p:sp>
          <p:nvSpPr>
            <p:cNvPr id="9" name="Line 21">
              <a:extLst>
                <a:ext uri="{FF2B5EF4-FFF2-40B4-BE49-F238E27FC236}">
                  <a16:creationId xmlns:a16="http://schemas.microsoft.com/office/drawing/2014/main" id="{3BF766D6-71C4-E570-B229-25DB01740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Line 22">
              <a:extLst>
                <a:ext uri="{FF2B5EF4-FFF2-40B4-BE49-F238E27FC236}">
                  <a16:creationId xmlns:a16="http://schemas.microsoft.com/office/drawing/2014/main" id="{299C5611-0C72-5777-F2C4-7DF17B3770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741"/>
              <a:ext cx="15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1" name="Freeform 82">
            <a:extLst>
              <a:ext uri="{FF2B5EF4-FFF2-40B4-BE49-F238E27FC236}">
                <a16:creationId xmlns:a16="http://schemas.microsoft.com/office/drawing/2014/main" id="{C9BBCFB2-81B3-43A4-BBFD-3677B5579D71}"/>
              </a:ext>
            </a:extLst>
          </p:cNvPr>
          <p:cNvSpPr>
            <a:spLocks/>
          </p:cNvSpPr>
          <p:nvPr/>
        </p:nvSpPr>
        <p:spPr bwMode="auto">
          <a:xfrm>
            <a:off x="3406427" y="3614655"/>
            <a:ext cx="729191" cy="65726"/>
          </a:xfrm>
          <a:custGeom>
            <a:avLst/>
            <a:gdLst>
              <a:gd name="T0" fmla="*/ 0 w 2304"/>
              <a:gd name="T1" fmla="*/ 173038 h 192"/>
              <a:gd name="T2" fmla="*/ 172111 w 2304"/>
              <a:gd name="T3" fmla="*/ 0 h 192"/>
              <a:gd name="T4" fmla="*/ 344223 w 2304"/>
              <a:gd name="T5" fmla="*/ 173038 h 192"/>
              <a:gd name="T6" fmla="*/ 516334 w 2304"/>
              <a:gd name="T7" fmla="*/ 0 h 192"/>
              <a:gd name="T8" fmla="*/ 688446 w 2304"/>
              <a:gd name="T9" fmla="*/ 173038 h 192"/>
              <a:gd name="T10" fmla="*/ 860557 w 2304"/>
              <a:gd name="T11" fmla="*/ 0 h 192"/>
              <a:gd name="T12" fmla="*/ 1032669 w 2304"/>
              <a:gd name="T13" fmla="*/ 173038 h 192"/>
              <a:gd name="T14" fmla="*/ 1204780 w 2304"/>
              <a:gd name="T15" fmla="*/ 0 h 192"/>
              <a:gd name="T16" fmla="*/ 1376891 w 2304"/>
              <a:gd name="T17" fmla="*/ 173038 h 192"/>
              <a:gd name="T18" fmla="*/ 1549003 w 2304"/>
              <a:gd name="T19" fmla="*/ 0 h 192"/>
              <a:gd name="T20" fmla="*/ 1721114 w 2304"/>
              <a:gd name="T21" fmla="*/ 173038 h 192"/>
              <a:gd name="T22" fmla="*/ 1893226 w 2304"/>
              <a:gd name="T23" fmla="*/ 0 h 192"/>
              <a:gd name="T24" fmla="*/ 2065337 w 2304"/>
              <a:gd name="T25" fmla="*/ 173038 h 1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110A5E6-E269-1696-8DFF-B6CADC23A910}"/>
              </a:ext>
            </a:extLst>
          </p:cNvPr>
          <p:cNvGrpSpPr>
            <a:grpSpLocks/>
          </p:cNvGrpSpPr>
          <p:nvPr/>
        </p:nvGrpSpPr>
        <p:grpSpPr bwMode="auto">
          <a:xfrm rot="13140517" flipH="1">
            <a:off x="5808437" y="3944507"/>
            <a:ext cx="822960" cy="253"/>
            <a:chOff x="1392" y="1488"/>
            <a:chExt cx="1584" cy="253"/>
          </a:xfrm>
        </p:grpSpPr>
        <p:sp>
          <p:nvSpPr>
            <p:cNvPr id="13" name="Line 21">
              <a:extLst>
                <a:ext uri="{FF2B5EF4-FFF2-40B4-BE49-F238E27FC236}">
                  <a16:creationId xmlns:a16="http://schemas.microsoft.com/office/drawing/2014/main" id="{44FB0A1E-BD84-8745-5BD4-E066A43E2D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Line 22">
              <a:extLst>
                <a:ext uri="{FF2B5EF4-FFF2-40B4-BE49-F238E27FC236}">
                  <a16:creationId xmlns:a16="http://schemas.microsoft.com/office/drawing/2014/main" id="{5ACC324F-ED56-488F-6FD4-6542D001F4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741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A38C7B6-C879-14EA-78D1-E03A2ED15F69}"/>
              </a:ext>
            </a:extLst>
          </p:cNvPr>
          <p:cNvGrpSpPr>
            <a:grpSpLocks/>
          </p:cNvGrpSpPr>
          <p:nvPr/>
        </p:nvGrpSpPr>
        <p:grpSpPr bwMode="auto">
          <a:xfrm rot="19601539" flipH="1">
            <a:off x="5840813" y="3467858"/>
            <a:ext cx="822960" cy="253"/>
            <a:chOff x="1392" y="1488"/>
            <a:chExt cx="1584" cy="253"/>
          </a:xfrm>
        </p:grpSpPr>
        <p:sp>
          <p:nvSpPr>
            <p:cNvPr id="16" name="Line 21">
              <a:extLst>
                <a:ext uri="{FF2B5EF4-FFF2-40B4-BE49-F238E27FC236}">
                  <a16:creationId xmlns:a16="http://schemas.microsoft.com/office/drawing/2014/main" id="{44A40F7F-CE07-A6EB-AA4D-334C8FC46E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Line 22">
              <a:extLst>
                <a:ext uri="{FF2B5EF4-FFF2-40B4-BE49-F238E27FC236}">
                  <a16:creationId xmlns:a16="http://schemas.microsoft.com/office/drawing/2014/main" id="{3848AB3D-B3C8-8ABB-DD2A-2879C37AF7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741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8" name="Freeform 82">
            <a:extLst>
              <a:ext uri="{FF2B5EF4-FFF2-40B4-BE49-F238E27FC236}">
                <a16:creationId xmlns:a16="http://schemas.microsoft.com/office/drawing/2014/main" id="{092491F2-5302-3276-DCCC-00D06FC9A01B}"/>
              </a:ext>
            </a:extLst>
          </p:cNvPr>
          <p:cNvSpPr>
            <a:spLocks/>
          </p:cNvSpPr>
          <p:nvPr/>
        </p:nvSpPr>
        <p:spPr bwMode="auto">
          <a:xfrm>
            <a:off x="5181600" y="3624242"/>
            <a:ext cx="729191" cy="65726"/>
          </a:xfrm>
          <a:custGeom>
            <a:avLst/>
            <a:gdLst>
              <a:gd name="T0" fmla="*/ 0 w 2304"/>
              <a:gd name="T1" fmla="*/ 173038 h 192"/>
              <a:gd name="T2" fmla="*/ 172111 w 2304"/>
              <a:gd name="T3" fmla="*/ 0 h 192"/>
              <a:gd name="T4" fmla="*/ 344223 w 2304"/>
              <a:gd name="T5" fmla="*/ 173038 h 192"/>
              <a:gd name="T6" fmla="*/ 516334 w 2304"/>
              <a:gd name="T7" fmla="*/ 0 h 192"/>
              <a:gd name="T8" fmla="*/ 688446 w 2304"/>
              <a:gd name="T9" fmla="*/ 173038 h 192"/>
              <a:gd name="T10" fmla="*/ 860557 w 2304"/>
              <a:gd name="T11" fmla="*/ 0 h 192"/>
              <a:gd name="T12" fmla="*/ 1032669 w 2304"/>
              <a:gd name="T13" fmla="*/ 173038 h 192"/>
              <a:gd name="T14" fmla="*/ 1204780 w 2304"/>
              <a:gd name="T15" fmla="*/ 0 h 192"/>
              <a:gd name="T16" fmla="*/ 1376891 w 2304"/>
              <a:gd name="T17" fmla="*/ 173038 h 192"/>
              <a:gd name="T18" fmla="*/ 1549003 w 2304"/>
              <a:gd name="T19" fmla="*/ 0 h 192"/>
              <a:gd name="T20" fmla="*/ 1721114 w 2304"/>
              <a:gd name="T21" fmla="*/ 173038 h 192"/>
              <a:gd name="T22" fmla="*/ 1893226 w 2304"/>
              <a:gd name="T23" fmla="*/ 0 h 192"/>
              <a:gd name="T24" fmla="*/ 2065337 w 2304"/>
              <a:gd name="T25" fmla="*/ 173038 h 1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CF94DB5-8718-252A-50E2-C689C13E4BB0}"/>
                  </a:ext>
                </a:extLst>
              </p:cNvPr>
              <p:cNvSpPr txBox="1"/>
              <p:nvPr/>
            </p:nvSpPr>
            <p:spPr>
              <a:xfrm>
                <a:off x="2331143" y="2900470"/>
                <a:ext cx="379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CF94DB5-8718-252A-50E2-C689C13E4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143" y="2900470"/>
                <a:ext cx="379270" cy="369332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399B101-0B8A-511F-02FA-259B79E1F7F7}"/>
                  </a:ext>
                </a:extLst>
              </p:cNvPr>
              <p:cNvSpPr txBox="1"/>
              <p:nvPr/>
            </p:nvSpPr>
            <p:spPr>
              <a:xfrm>
                <a:off x="2288840" y="3935861"/>
                <a:ext cx="434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399B101-0B8A-511F-02FA-259B79E1F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840" y="3935861"/>
                <a:ext cx="434734" cy="369332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4B25946-411C-6977-E4F2-CFF364666102}"/>
                  </a:ext>
                </a:extLst>
              </p:cNvPr>
              <p:cNvSpPr txBox="1"/>
              <p:nvPr/>
            </p:nvSpPr>
            <p:spPr>
              <a:xfrm>
                <a:off x="3829872" y="3162379"/>
                <a:ext cx="4475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4B25946-411C-6977-E4F2-CFF364666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872" y="3162379"/>
                <a:ext cx="44755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3492B3-B476-2461-F411-2119601D83A6}"/>
                  </a:ext>
                </a:extLst>
              </p:cNvPr>
              <p:cNvSpPr txBox="1"/>
              <p:nvPr/>
            </p:nvSpPr>
            <p:spPr>
              <a:xfrm>
                <a:off x="5014438" y="3170220"/>
                <a:ext cx="4475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3492B3-B476-2461-F411-2119601D8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438" y="3170220"/>
                <a:ext cx="44755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A84DBAC-24A3-54E9-CA5C-5560E02433AC}"/>
                  </a:ext>
                </a:extLst>
              </p:cNvPr>
              <p:cNvSpPr txBox="1"/>
              <p:nvPr/>
            </p:nvSpPr>
            <p:spPr>
              <a:xfrm>
                <a:off x="6596927" y="3968278"/>
                <a:ext cx="379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A84DBAC-24A3-54E9-CA5C-5560E0243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927" y="3968278"/>
                <a:ext cx="379270" cy="369332"/>
              </a:xfrm>
              <a:prstGeom prst="rect">
                <a:avLst/>
              </a:prstGeom>
              <a:blipFill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57889A-6774-8A74-DBCE-D4F3463CBAF1}"/>
                  </a:ext>
                </a:extLst>
              </p:cNvPr>
              <p:cNvSpPr txBox="1"/>
              <p:nvPr/>
            </p:nvSpPr>
            <p:spPr>
              <a:xfrm>
                <a:off x="6691230" y="2992181"/>
                <a:ext cx="434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57889A-6774-8A74-DBCE-D4F3463CB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230" y="2992181"/>
                <a:ext cx="434734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F9715AE-314C-9E66-364C-C210975F0557}"/>
                  </a:ext>
                </a:extLst>
              </p:cNvPr>
              <p:cNvSpPr txBox="1"/>
              <p:nvPr/>
            </p:nvSpPr>
            <p:spPr>
              <a:xfrm>
                <a:off x="914400" y="4648200"/>
                <a:ext cx="4485395" cy="1598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dirty="0">
                    <a:latin typeface="+mj-lt"/>
                  </a:rPr>
                  <a:t>Example models containing the above interactions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+mj-lt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+mj-lt"/>
                          </a:rPr>
                          <m:t>𝑈</m:t>
                        </m:r>
                        <m:r>
                          <a:rPr lang="en-US" sz="1600" b="0" i="1" smtClean="0">
                            <a:latin typeface="+mj-lt"/>
                          </a:rPr>
                          <m:t>(1)</m:t>
                        </m:r>
                      </m:e>
                      <m:sub>
                        <m:r>
                          <a:rPr lang="en-US" sz="1600" b="0" i="1" smtClean="0">
                            <a:latin typeface="+mj-lt"/>
                          </a:rPr>
                          <m:t>𝑇</m:t>
                        </m:r>
                        <m:r>
                          <a:rPr lang="en-US" sz="1600" b="0" i="1" smtClean="0">
                            <a:latin typeface="+mj-lt"/>
                          </a:rPr>
                          <m:t>3</m:t>
                        </m:r>
                        <m:r>
                          <a:rPr lang="en-US" sz="1600" b="0" i="1" smtClean="0">
                            <a:latin typeface="+mj-lt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 </a:t>
                </a:r>
                <a:r>
                  <a:rPr lang="en-US" sz="1400" dirty="0">
                    <a:solidFill>
                      <a:srgbClr val="E98517"/>
                    </a:solidFill>
                    <a:latin typeface="+mj-lt"/>
                  </a:rPr>
                  <a:t>[Dutta, Ghosh, Kumar, PRD (2019)]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+mj-lt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+mj-lt"/>
                          </a:rPr>
                          <m:t>𝑈</m:t>
                        </m:r>
                        <m:r>
                          <a:rPr lang="en-US" sz="1600" b="0" i="1" smtClean="0">
                            <a:latin typeface="+mj-lt"/>
                          </a:rPr>
                          <m:t>(1)</m:t>
                        </m:r>
                      </m:e>
                      <m:sub>
                        <m:r>
                          <a:rPr lang="en-US" sz="1600" b="0" i="1" smtClean="0">
                            <a:latin typeface="+mj-lt"/>
                          </a:rPr>
                          <m:t>𝐵</m:t>
                        </m:r>
                        <m:r>
                          <a:rPr lang="en-US" sz="1600" b="0" i="1" smtClean="0">
                            <a:latin typeface="+mj-lt"/>
                          </a:rPr>
                          <m:t>−3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+mj-lt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+mj-lt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+mj-lt"/>
                                <a:ea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sz="1600" b="0" i="1" smtClean="0">
                                <a:latin typeface="+mj-lt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+mj-lt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 </a:t>
                </a:r>
                <a:r>
                  <a:rPr lang="en-US" sz="1400" dirty="0">
                    <a:solidFill>
                      <a:srgbClr val="E98517"/>
                    </a:solidFill>
                    <a:latin typeface="+mj-lt"/>
                  </a:rPr>
                  <a:t>[Farzan, </a:t>
                </a:r>
                <a:r>
                  <a:rPr lang="en-US" sz="1400" dirty="0" err="1">
                    <a:solidFill>
                      <a:srgbClr val="E98517"/>
                    </a:solidFill>
                    <a:latin typeface="+mj-lt"/>
                  </a:rPr>
                  <a:t>Heeck</a:t>
                </a:r>
                <a:r>
                  <a:rPr lang="en-US" sz="1400" dirty="0">
                    <a:solidFill>
                      <a:srgbClr val="E98517"/>
                    </a:solidFill>
                    <a:latin typeface="+mj-lt"/>
                  </a:rPr>
                  <a:t>, PRD (2016)]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+mj-lt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+mj-lt"/>
                          </a:rPr>
                          <m:t>𝑈</m:t>
                        </m:r>
                        <m:r>
                          <a:rPr lang="en-US" sz="1600" b="0" i="1" smtClean="0">
                            <a:latin typeface="+mj-lt"/>
                          </a:rPr>
                          <m:t>(1)</m:t>
                        </m:r>
                      </m:e>
                      <m:sub>
                        <m:r>
                          <a:rPr lang="en-US" sz="1600" b="0" i="1" smtClean="0">
                            <a:latin typeface="+mj-lt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 </a:t>
                </a:r>
                <a:r>
                  <a:rPr lang="en-US" sz="1400" dirty="0">
                    <a:solidFill>
                      <a:srgbClr val="E98517"/>
                    </a:solidFill>
                    <a:latin typeface="+mj-lt"/>
                  </a:rPr>
                  <a:t>[</a:t>
                </a:r>
                <a:r>
                  <a:rPr lang="en-US" sz="1400" dirty="0" err="1">
                    <a:solidFill>
                      <a:srgbClr val="E98517"/>
                    </a:solidFill>
                    <a:latin typeface="+mj-lt"/>
                  </a:rPr>
                  <a:t>deNiverville</a:t>
                </a:r>
                <a:r>
                  <a:rPr lang="en-US" sz="1400" dirty="0">
                    <a:solidFill>
                      <a:srgbClr val="E98517"/>
                    </a:solidFill>
                    <a:latin typeface="+mj-lt"/>
                  </a:rPr>
                  <a:t>, </a:t>
                </a:r>
                <a:r>
                  <a:rPr lang="en-US" sz="1400" dirty="0" err="1">
                    <a:solidFill>
                      <a:srgbClr val="E98517"/>
                    </a:solidFill>
                    <a:latin typeface="+mj-lt"/>
                  </a:rPr>
                  <a:t>Pospelov</a:t>
                </a:r>
                <a:r>
                  <a:rPr lang="en-US" sz="1400" dirty="0">
                    <a:solidFill>
                      <a:srgbClr val="E98517"/>
                    </a:solidFill>
                    <a:latin typeface="+mj-lt"/>
                  </a:rPr>
                  <a:t>, Ritz, PRD (2015)]</a:t>
                </a: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F9715AE-314C-9E66-364C-C210975F0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648200"/>
                <a:ext cx="4485395" cy="1598707"/>
              </a:xfrm>
              <a:prstGeom prst="rect">
                <a:avLst/>
              </a:prstGeom>
              <a:blipFill>
                <a:blip r:embed="rId9"/>
                <a:stretch>
                  <a:fillRect l="-679" b="-2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5132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68D2-A2CA-2D89-249E-0690C404B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Cosmic-Ray Boosted Dark Matter (CRDM)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CE7F6E-AF9D-C146-1EC5-F759944B5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C02F01-3F95-C32C-B30C-99C75D44C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416" y="4314026"/>
            <a:ext cx="2066784" cy="1612648"/>
          </a:xfrm>
          <a:prstGeom prst="rect">
            <a:avLst/>
          </a:prstGeom>
        </p:spPr>
      </p:pic>
      <p:pic>
        <p:nvPicPr>
          <p:cNvPr id="6" name="Picture 2" descr="Transparent Photo Milky Way - Milky Way Galaxy Png PNG Image | Transparent  PNG Free Download on SeekPNG">
            <a:extLst>
              <a:ext uri="{FF2B5EF4-FFF2-40B4-BE49-F238E27FC236}">
                <a16:creationId xmlns:a16="http://schemas.microsoft.com/office/drawing/2014/main" id="{1D262DF7-B725-7725-4979-13CDA1C95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97" y="1904076"/>
            <a:ext cx="2354254" cy="21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531537-0565-D3F7-923D-5597E212C767}"/>
              </a:ext>
            </a:extLst>
          </p:cNvPr>
          <p:cNvCxnSpPr>
            <a:cxnSpLocks/>
          </p:cNvCxnSpPr>
          <p:nvPr/>
        </p:nvCxnSpPr>
        <p:spPr>
          <a:xfrm flipV="1">
            <a:off x="2655651" y="2964658"/>
            <a:ext cx="533400" cy="53035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476FC5-5D60-034E-1C09-9F078C575058}"/>
              </a:ext>
            </a:extLst>
          </p:cNvPr>
          <p:cNvCxnSpPr/>
          <p:nvPr/>
        </p:nvCxnSpPr>
        <p:spPr>
          <a:xfrm flipH="1" flipV="1">
            <a:off x="2655651" y="2431258"/>
            <a:ext cx="533400" cy="533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5C30CAF-1469-28A1-3187-93CBB4123EA8}"/>
              </a:ext>
            </a:extLst>
          </p:cNvPr>
          <p:cNvCxnSpPr>
            <a:cxnSpLocks/>
          </p:cNvCxnSpPr>
          <p:nvPr/>
        </p:nvCxnSpPr>
        <p:spPr>
          <a:xfrm flipV="1">
            <a:off x="3200400" y="2431258"/>
            <a:ext cx="533400" cy="5303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EDBF956-7152-870C-4EFB-8D95F2ABC606}"/>
              </a:ext>
            </a:extLst>
          </p:cNvPr>
          <p:cNvCxnSpPr/>
          <p:nvPr/>
        </p:nvCxnSpPr>
        <p:spPr>
          <a:xfrm flipH="1" flipV="1">
            <a:off x="3200400" y="2971338"/>
            <a:ext cx="533400" cy="533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A2900750-BD94-FF0E-D2C3-0F6B0E94E662}"/>
              </a:ext>
            </a:extLst>
          </p:cNvPr>
          <p:cNvSpPr/>
          <p:nvPr/>
        </p:nvSpPr>
        <p:spPr>
          <a:xfrm>
            <a:off x="2938564" y="2742997"/>
            <a:ext cx="457200" cy="457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8D30726-0FFD-8C33-39F1-5822E8762117}"/>
                  </a:ext>
                </a:extLst>
              </p:cNvPr>
              <p:cNvSpPr txBox="1"/>
              <p:nvPr/>
            </p:nvSpPr>
            <p:spPr>
              <a:xfrm>
                <a:off x="1295400" y="3623846"/>
                <a:ext cx="16933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j-lt"/>
                    <a:ea typeface="Cambria Math" panose="02040503050406030204" pitchFamily="18" charset="0"/>
                  </a:rPr>
                  <a:t> </a:t>
                </a:r>
                <a:r>
                  <a:rPr lang="en-US" sz="1600" b="1" dirty="0">
                    <a:solidFill>
                      <a:srgbClr val="3D3DFF"/>
                    </a:solidFill>
                    <a:latin typeface="+mj-lt"/>
                    <a:ea typeface="Cambria Math" panose="02040503050406030204" pitchFamily="18" charset="0"/>
                  </a:rPr>
                  <a:t>Non-relativistic</a:t>
                </a:r>
                <a:r>
                  <a:rPr lang="en-US" sz="1600" dirty="0">
                    <a:latin typeface="+mj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endParaRPr lang="en-US" sz="1600" dirty="0">
                  <a:latin typeface="+mj-lt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8D30726-0FFD-8C33-39F1-5822E8762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623846"/>
                <a:ext cx="1693349" cy="338554"/>
              </a:xfrm>
              <a:prstGeom prst="rect">
                <a:avLst/>
              </a:prstGeom>
              <a:blipFill>
                <a:blip r:embed="rId5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29B4C5C-9D88-2EBD-1AB4-CC325DDA6129}"/>
                  </a:ext>
                </a:extLst>
              </p:cNvPr>
              <p:cNvSpPr txBox="1"/>
              <p:nvPr/>
            </p:nvSpPr>
            <p:spPr>
              <a:xfrm>
                <a:off x="3412051" y="3623846"/>
                <a:ext cx="10955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j-lt"/>
                    <a:ea typeface="Cambria Math" panose="02040503050406030204" pitchFamily="18" charset="0"/>
                  </a:rPr>
                  <a:t> </a:t>
                </a:r>
                <a:r>
                  <a:rPr lang="en-US" sz="1600" b="1" dirty="0">
                    <a:solidFill>
                      <a:srgbClr val="FF0000"/>
                    </a:solidFill>
                    <a:latin typeface="+mj-lt"/>
                    <a:ea typeface="Cambria Math" panose="02040503050406030204" pitchFamily="18" charset="0"/>
                  </a:rPr>
                  <a:t>Boosted</a:t>
                </a:r>
                <a:r>
                  <a:rPr lang="en-US" sz="1600" dirty="0">
                    <a:latin typeface="+mj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endParaRPr lang="en-US" sz="1600" dirty="0">
                  <a:latin typeface="+mj-lt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29B4C5C-9D88-2EBD-1AB4-CC325DDA6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051" y="3623846"/>
                <a:ext cx="1095556" cy="338554"/>
              </a:xfrm>
              <a:prstGeom prst="rect">
                <a:avLst/>
              </a:prstGeom>
              <a:blipFill>
                <a:blip r:embed="rId6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CDF01F27-FF65-0695-F03F-31C2C774DF83}"/>
              </a:ext>
            </a:extLst>
          </p:cNvPr>
          <p:cNvSpPr txBox="1"/>
          <p:nvPr/>
        </p:nvSpPr>
        <p:spPr>
          <a:xfrm>
            <a:off x="744343" y="1932387"/>
            <a:ext cx="2456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  <a:ea typeface="Cambria Math" panose="02040503050406030204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+mj-lt"/>
                <a:ea typeface="Cambria Math" panose="02040503050406030204" pitchFamily="18" charset="0"/>
              </a:rPr>
              <a:t>Energetic</a:t>
            </a:r>
            <a:r>
              <a:rPr lang="en-US" sz="1600" dirty="0">
                <a:latin typeface="+mj-lt"/>
                <a:ea typeface="Cambria Math" panose="02040503050406030204" pitchFamily="18" charset="0"/>
              </a:rPr>
              <a:t> </a:t>
            </a:r>
            <a:r>
              <a:rPr lang="en-US" sz="1600" dirty="0">
                <a:latin typeface="+mj-lt"/>
              </a:rPr>
              <a:t>SM (cosmic rays)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C7B6881-F26A-997D-BD7C-29C09E22EB03}"/>
              </a:ext>
            </a:extLst>
          </p:cNvPr>
          <p:cNvSpPr txBox="1"/>
          <p:nvPr/>
        </p:nvSpPr>
        <p:spPr>
          <a:xfrm>
            <a:off x="3660830" y="1941199"/>
            <a:ext cx="453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SM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859C593-CCBD-EC42-7D8D-7E27E03A04A5}"/>
              </a:ext>
            </a:extLst>
          </p:cNvPr>
          <p:cNvCxnSpPr>
            <a:cxnSpLocks/>
          </p:cNvCxnSpPr>
          <p:nvPr/>
        </p:nvCxnSpPr>
        <p:spPr>
          <a:xfrm flipV="1">
            <a:off x="5203487" y="5174661"/>
            <a:ext cx="533400" cy="5303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F21E3E6-88E2-6A84-F6E4-64AF32AAB6E2}"/>
              </a:ext>
            </a:extLst>
          </p:cNvPr>
          <p:cNvCxnSpPr/>
          <p:nvPr/>
        </p:nvCxnSpPr>
        <p:spPr>
          <a:xfrm flipH="1" flipV="1">
            <a:off x="5203487" y="4641261"/>
            <a:ext cx="533400" cy="533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F289B19-A1E2-EF30-45E3-EB59D2E1A129}"/>
              </a:ext>
            </a:extLst>
          </p:cNvPr>
          <p:cNvCxnSpPr>
            <a:cxnSpLocks/>
          </p:cNvCxnSpPr>
          <p:nvPr/>
        </p:nvCxnSpPr>
        <p:spPr>
          <a:xfrm flipV="1">
            <a:off x="5748236" y="4641261"/>
            <a:ext cx="533400" cy="53035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2AA16FB-8E5D-147B-3DBF-F3DD8333F0D5}"/>
              </a:ext>
            </a:extLst>
          </p:cNvPr>
          <p:cNvCxnSpPr/>
          <p:nvPr/>
        </p:nvCxnSpPr>
        <p:spPr>
          <a:xfrm flipH="1" flipV="1">
            <a:off x="5748236" y="5181341"/>
            <a:ext cx="533400" cy="533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67341FEA-01CF-F10F-0EAE-8BC87F16A6EE}"/>
              </a:ext>
            </a:extLst>
          </p:cNvPr>
          <p:cNvSpPr/>
          <p:nvPr/>
        </p:nvSpPr>
        <p:spPr>
          <a:xfrm>
            <a:off x="5486400" y="4953000"/>
            <a:ext cx="457200" cy="457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36FA58D-D128-D7A3-52EC-096A764691DA}"/>
                  </a:ext>
                </a:extLst>
              </p:cNvPr>
              <p:cNvSpPr txBox="1"/>
              <p:nvPr/>
            </p:nvSpPr>
            <p:spPr>
              <a:xfrm>
                <a:off x="4003019" y="4471984"/>
                <a:ext cx="10955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j-lt"/>
                    <a:ea typeface="Cambria Math" panose="02040503050406030204" pitchFamily="18" charset="0"/>
                  </a:rPr>
                  <a:t> </a:t>
                </a:r>
                <a:r>
                  <a:rPr lang="en-US" sz="1600" b="1" dirty="0">
                    <a:solidFill>
                      <a:srgbClr val="FF0000"/>
                    </a:solidFill>
                    <a:latin typeface="+mj-lt"/>
                    <a:ea typeface="Cambria Math" panose="02040503050406030204" pitchFamily="18" charset="0"/>
                  </a:rPr>
                  <a:t>Boosted</a:t>
                </a:r>
                <a:r>
                  <a:rPr lang="en-US" sz="1600" dirty="0">
                    <a:latin typeface="+mj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endParaRPr lang="en-US" sz="1600" dirty="0">
                  <a:latin typeface="+mj-lt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36FA58D-D128-D7A3-52EC-096A76469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019" y="4471984"/>
                <a:ext cx="1095556" cy="338554"/>
              </a:xfrm>
              <a:prstGeom prst="rect">
                <a:avLst/>
              </a:prstGeom>
              <a:blipFill>
                <a:blip r:embed="rId7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CD68530D-7A80-2E3B-599C-748D96517452}"/>
              </a:ext>
            </a:extLst>
          </p:cNvPr>
          <p:cNvSpPr txBox="1"/>
          <p:nvPr/>
        </p:nvSpPr>
        <p:spPr>
          <a:xfrm>
            <a:off x="4599579" y="5663625"/>
            <a:ext cx="963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3D3DFF"/>
                </a:solidFill>
                <a:latin typeface="+mj-lt"/>
              </a:rPr>
              <a:t>Target in </a:t>
            </a:r>
          </a:p>
          <a:p>
            <a:r>
              <a:rPr lang="en-US" sz="1600" b="1" dirty="0">
                <a:solidFill>
                  <a:srgbClr val="3D3DFF"/>
                </a:solidFill>
                <a:latin typeface="+mj-lt"/>
              </a:rPr>
              <a:t>detector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F3A421B-1FF8-2534-B987-EC51B3595EAD}"/>
              </a:ext>
            </a:extLst>
          </p:cNvPr>
          <p:cNvSpPr txBox="1"/>
          <p:nvPr/>
        </p:nvSpPr>
        <p:spPr>
          <a:xfrm>
            <a:off x="5715000" y="5757397"/>
            <a:ext cx="1820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j-lt"/>
              </a:rPr>
              <a:t>Energetic</a:t>
            </a:r>
            <a:r>
              <a:rPr lang="en-US" sz="1600" dirty="0">
                <a:latin typeface="+mj-lt"/>
              </a:rPr>
              <a:t> recoil etc.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64C267E-C802-7D00-E7D6-779EDE2E16B7}"/>
                  </a:ext>
                </a:extLst>
              </p:cNvPr>
              <p:cNvSpPr txBox="1"/>
              <p:nvPr/>
            </p:nvSpPr>
            <p:spPr>
              <a:xfrm>
                <a:off x="6302373" y="4471984"/>
                <a:ext cx="3517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64C267E-C802-7D00-E7D6-779EDE2E1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373" y="4471984"/>
                <a:ext cx="351763" cy="338554"/>
              </a:xfrm>
              <a:prstGeom prst="rect">
                <a:avLst/>
              </a:prstGeom>
              <a:blipFill>
                <a:blip r:embed="rId8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D543BF7A-8145-5B48-58ED-E86181C8CD7B}"/>
              </a:ext>
            </a:extLst>
          </p:cNvPr>
          <p:cNvSpPr txBox="1"/>
          <p:nvPr/>
        </p:nvSpPr>
        <p:spPr>
          <a:xfrm>
            <a:off x="5600374" y="2274184"/>
            <a:ext cx="3245306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u="sng" dirty="0">
                <a:solidFill>
                  <a:srgbClr val="008A3E"/>
                </a:solidFill>
                <a:latin typeface="+mj-lt"/>
              </a:rPr>
              <a:t>Same interaction structure</a:t>
            </a:r>
            <a:r>
              <a:rPr lang="en-US" sz="1600" b="1" dirty="0">
                <a:solidFill>
                  <a:srgbClr val="008A3E"/>
                </a:solidFill>
                <a:latin typeface="+mj-lt"/>
              </a:rPr>
              <a:t> </a:t>
            </a:r>
            <a:r>
              <a:rPr lang="en-US" sz="1600" dirty="0">
                <a:latin typeface="+mj-lt"/>
              </a:rPr>
              <a:t>is used, (ignoring other dark-sector species)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ED96379-6EF2-4408-7AF8-A561DE3CE90E}"/>
              </a:ext>
            </a:extLst>
          </p:cNvPr>
          <p:cNvCxnSpPr>
            <a:cxnSpLocks/>
            <a:stCxn id="48" idx="1"/>
          </p:cNvCxnSpPr>
          <p:nvPr/>
        </p:nvCxnSpPr>
        <p:spPr>
          <a:xfrm flipH="1">
            <a:off x="3543737" y="2670575"/>
            <a:ext cx="2056637" cy="29103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5CA054A-1F97-A969-C270-04BA6AA3A050}"/>
              </a:ext>
            </a:extLst>
          </p:cNvPr>
          <p:cNvCxnSpPr>
            <a:cxnSpLocks/>
            <a:stCxn id="48" idx="2"/>
          </p:cNvCxnSpPr>
          <p:nvPr/>
        </p:nvCxnSpPr>
        <p:spPr>
          <a:xfrm flipH="1">
            <a:off x="5748236" y="3066965"/>
            <a:ext cx="1474791" cy="174357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91FE41CA-CEF8-3D9C-206D-DF91AC6BE2CA}"/>
              </a:ext>
            </a:extLst>
          </p:cNvPr>
          <p:cNvSpPr txBox="1"/>
          <p:nvPr/>
        </p:nvSpPr>
        <p:spPr>
          <a:xfrm rot="3349510">
            <a:off x="4169001" y="4006646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7A795C7-8B76-643F-04F9-A9A7065405C6}"/>
              </a:ext>
            </a:extLst>
          </p:cNvPr>
          <p:cNvGrpSpPr>
            <a:grpSpLocks/>
          </p:cNvGrpSpPr>
          <p:nvPr/>
        </p:nvGrpSpPr>
        <p:grpSpPr bwMode="auto">
          <a:xfrm rot="11906343" flipH="1">
            <a:off x="3904895" y="1818522"/>
            <a:ext cx="548640" cy="253"/>
            <a:chOff x="1392" y="1488"/>
            <a:chExt cx="1584" cy="253"/>
          </a:xfrm>
        </p:grpSpPr>
        <p:sp>
          <p:nvSpPr>
            <p:cNvPr id="53" name="Line 21">
              <a:extLst>
                <a:ext uri="{FF2B5EF4-FFF2-40B4-BE49-F238E27FC236}">
                  <a16:creationId xmlns:a16="http://schemas.microsoft.com/office/drawing/2014/main" id="{DAC73D2D-F8A8-A237-EAF8-044464901D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" name="Line 22">
              <a:extLst>
                <a:ext uri="{FF2B5EF4-FFF2-40B4-BE49-F238E27FC236}">
                  <a16:creationId xmlns:a16="http://schemas.microsoft.com/office/drawing/2014/main" id="{9651026E-706A-7D58-A728-BDAF8746FA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741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7C95EA5-8B00-2519-D338-49AB6DC1E064}"/>
              </a:ext>
            </a:extLst>
          </p:cNvPr>
          <p:cNvGrpSpPr>
            <a:grpSpLocks/>
          </p:cNvGrpSpPr>
          <p:nvPr/>
        </p:nvGrpSpPr>
        <p:grpSpPr bwMode="auto">
          <a:xfrm rot="9558522" flipH="1">
            <a:off x="4417512" y="1818400"/>
            <a:ext cx="548640" cy="253"/>
            <a:chOff x="1392" y="1488"/>
            <a:chExt cx="1584" cy="253"/>
          </a:xfrm>
        </p:grpSpPr>
        <p:sp>
          <p:nvSpPr>
            <p:cNvPr id="56" name="Line 21">
              <a:extLst>
                <a:ext uri="{FF2B5EF4-FFF2-40B4-BE49-F238E27FC236}">
                  <a16:creationId xmlns:a16="http://schemas.microsoft.com/office/drawing/2014/main" id="{E8027E4C-29B5-E671-B6AA-7C2DDFFED5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" name="Line 22">
              <a:extLst>
                <a:ext uri="{FF2B5EF4-FFF2-40B4-BE49-F238E27FC236}">
                  <a16:creationId xmlns:a16="http://schemas.microsoft.com/office/drawing/2014/main" id="{F72F8633-68F1-8DF8-E090-AB31E707D2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741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58" name="Freeform 82">
            <a:extLst>
              <a:ext uri="{FF2B5EF4-FFF2-40B4-BE49-F238E27FC236}">
                <a16:creationId xmlns:a16="http://schemas.microsoft.com/office/drawing/2014/main" id="{73474037-0103-9469-E1A3-08F4771C0F55}"/>
              </a:ext>
            </a:extLst>
          </p:cNvPr>
          <p:cNvSpPr>
            <a:spLocks/>
          </p:cNvSpPr>
          <p:nvPr/>
        </p:nvSpPr>
        <p:spPr bwMode="auto">
          <a:xfrm rot="5400000">
            <a:off x="4192843" y="2157653"/>
            <a:ext cx="530354" cy="45719"/>
          </a:xfrm>
          <a:custGeom>
            <a:avLst/>
            <a:gdLst>
              <a:gd name="T0" fmla="*/ 0 w 2304"/>
              <a:gd name="T1" fmla="*/ 173038 h 192"/>
              <a:gd name="T2" fmla="*/ 172111 w 2304"/>
              <a:gd name="T3" fmla="*/ 0 h 192"/>
              <a:gd name="T4" fmla="*/ 344223 w 2304"/>
              <a:gd name="T5" fmla="*/ 173038 h 192"/>
              <a:gd name="T6" fmla="*/ 516334 w 2304"/>
              <a:gd name="T7" fmla="*/ 0 h 192"/>
              <a:gd name="T8" fmla="*/ 688446 w 2304"/>
              <a:gd name="T9" fmla="*/ 173038 h 192"/>
              <a:gd name="T10" fmla="*/ 860557 w 2304"/>
              <a:gd name="T11" fmla="*/ 0 h 192"/>
              <a:gd name="T12" fmla="*/ 1032669 w 2304"/>
              <a:gd name="T13" fmla="*/ 173038 h 192"/>
              <a:gd name="T14" fmla="*/ 1204780 w 2304"/>
              <a:gd name="T15" fmla="*/ 0 h 192"/>
              <a:gd name="T16" fmla="*/ 1376891 w 2304"/>
              <a:gd name="T17" fmla="*/ 173038 h 192"/>
              <a:gd name="T18" fmla="*/ 1549003 w 2304"/>
              <a:gd name="T19" fmla="*/ 0 h 192"/>
              <a:gd name="T20" fmla="*/ 1721114 w 2304"/>
              <a:gd name="T21" fmla="*/ 173038 h 192"/>
              <a:gd name="T22" fmla="*/ 1893226 w 2304"/>
              <a:gd name="T23" fmla="*/ 0 h 192"/>
              <a:gd name="T24" fmla="*/ 2065337 w 2304"/>
              <a:gd name="T25" fmla="*/ 173038 h 1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127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B55A200-1193-3F20-1FC1-864C7ADFECB9}"/>
              </a:ext>
            </a:extLst>
          </p:cNvPr>
          <p:cNvGrpSpPr>
            <a:grpSpLocks/>
          </p:cNvGrpSpPr>
          <p:nvPr/>
        </p:nvGrpSpPr>
        <p:grpSpPr bwMode="auto">
          <a:xfrm rot="9558522" flipH="1">
            <a:off x="3917980" y="2526076"/>
            <a:ext cx="548640" cy="253"/>
            <a:chOff x="1392" y="1488"/>
            <a:chExt cx="1584" cy="253"/>
          </a:xfrm>
        </p:grpSpPr>
        <p:sp>
          <p:nvSpPr>
            <p:cNvPr id="60" name="Line 21">
              <a:extLst>
                <a:ext uri="{FF2B5EF4-FFF2-40B4-BE49-F238E27FC236}">
                  <a16:creationId xmlns:a16="http://schemas.microsoft.com/office/drawing/2014/main" id="{1FFE058C-8A31-13A6-367B-4EC02B95D8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" name="Line 22">
              <a:extLst>
                <a:ext uri="{FF2B5EF4-FFF2-40B4-BE49-F238E27FC236}">
                  <a16:creationId xmlns:a16="http://schemas.microsoft.com/office/drawing/2014/main" id="{8A8393F3-8FD8-4BD7-51F4-211160D5C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741"/>
              <a:ext cx="158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B3D5BEF-4F7D-02F1-8916-169AE1D6D5BD}"/>
              </a:ext>
            </a:extLst>
          </p:cNvPr>
          <p:cNvGrpSpPr>
            <a:grpSpLocks/>
          </p:cNvGrpSpPr>
          <p:nvPr/>
        </p:nvGrpSpPr>
        <p:grpSpPr bwMode="auto">
          <a:xfrm rot="11906343" flipH="1">
            <a:off x="4457474" y="2525957"/>
            <a:ext cx="548640" cy="253"/>
            <a:chOff x="1392" y="1488"/>
            <a:chExt cx="1584" cy="253"/>
          </a:xfrm>
        </p:grpSpPr>
        <p:sp>
          <p:nvSpPr>
            <p:cNvPr id="63" name="Line 21">
              <a:extLst>
                <a:ext uri="{FF2B5EF4-FFF2-40B4-BE49-F238E27FC236}">
                  <a16:creationId xmlns:a16="http://schemas.microsoft.com/office/drawing/2014/main" id="{65678516-8467-9BFC-0A60-E5BA770639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4" name="Line 22">
              <a:extLst>
                <a:ext uri="{FF2B5EF4-FFF2-40B4-BE49-F238E27FC236}">
                  <a16:creationId xmlns:a16="http://schemas.microsoft.com/office/drawing/2014/main" id="{8DEB6C06-D240-F06A-BD62-EEB239FAF6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741"/>
              <a:ext cx="158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E4355C4-FC81-A038-6A07-285672EC17DD}"/>
              </a:ext>
            </a:extLst>
          </p:cNvPr>
          <p:cNvGrpSpPr/>
          <p:nvPr/>
        </p:nvGrpSpPr>
        <p:grpSpPr>
          <a:xfrm>
            <a:off x="3491157" y="5507119"/>
            <a:ext cx="1101219" cy="707929"/>
            <a:chOff x="3491157" y="5507119"/>
            <a:chExt cx="1101219" cy="707929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5A451C01-2E72-2A6A-BD99-BA643DC25E6B}"/>
                </a:ext>
              </a:extLst>
            </p:cNvPr>
            <p:cNvGrpSpPr>
              <a:grpSpLocks/>
            </p:cNvGrpSpPr>
            <p:nvPr/>
          </p:nvGrpSpPr>
          <p:grpSpPr bwMode="auto">
            <a:xfrm rot="11906343" flipH="1">
              <a:off x="3491157" y="5507241"/>
              <a:ext cx="548640" cy="253"/>
              <a:chOff x="1392" y="1488"/>
              <a:chExt cx="1584" cy="253"/>
            </a:xfrm>
          </p:grpSpPr>
          <p:sp>
            <p:nvSpPr>
              <p:cNvPr id="77" name="Line 21">
                <a:extLst>
                  <a:ext uri="{FF2B5EF4-FFF2-40B4-BE49-F238E27FC236}">
                    <a16:creationId xmlns:a16="http://schemas.microsoft.com/office/drawing/2014/main" id="{71F80C32-A01E-795E-B567-56D72C8583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8" name="Line 22">
                <a:extLst>
                  <a:ext uri="{FF2B5EF4-FFF2-40B4-BE49-F238E27FC236}">
                    <a16:creationId xmlns:a16="http://schemas.microsoft.com/office/drawing/2014/main" id="{F78500C8-1960-03C7-181A-878CB7B841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741"/>
                <a:ext cx="1584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92A2F54-7F5B-8656-42F2-3CD9ED083152}"/>
                </a:ext>
              </a:extLst>
            </p:cNvPr>
            <p:cNvGrpSpPr>
              <a:grpSpLocks/>
            </p:cNvGrpSpPr>
            <p:nvPr/>
          </p:nvGrpSpPr>
          <p:grpSpPr bwMode="auto">
            <a:xfrm rot="9558522" flipH="1">
              <a:off x="4003774" y="5507119"/>
              <a:ext cx="548640" cy="253"/>
              <a:chOff x="1392" y="1488"/>
              <a:chExt cx="1584" cy="253"/>
            </a:xfrm>
          </p:grpSpPr>
          <p:sp>
            <p:nvSpPr>
              <p:cNvPr id="75" name="Line 21">
                <a:extLst>
                  <a:ext uri="{FF2B5EF4-FFF2-40B4-BE49-F238E27FC236}">
                    <a16:creationId xmlns:a16="http://schemas.microsoft.com/office/drawing/2014/main" id="{2D5722A2-2343-6859-114F-CAEBAFBED1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6" name="Line 22">
                <a:extLst>
                  <a:ext uri="{FF2B5EF4-FFF2-40B4-BE49-F238E27FC236}">
                    <a16:creationId xmlns:a16="http://schemas.microsoft.com/office/drawing/2014/main" id="{520A2F55-FE58-D1E1-6C50-B38E4EF5B1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741"/>
                <a:ext cx="1584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68" name="Freeform 82">
              <a:extLst>
                <a:ext uri="{FF2B5EF4-FFF2-40B4-BE49-F238E27FC236}">
                  <a16:creationId xmlns:a16="http://schemas.microsoft.com/office/drawing/2014/main" id="{8D020D6D-5E9C-EC89-656E-F24BBA3A423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779105" y="5846372"/>
              <a:ext cx="530354" cy="45719"/>
            </a:xfrm>
            <a:custGeom>
              <a:avLst/>
              <a:gdLst>
                <a:gd name="T0" fmla="*/ 0 w 2304"/>
                <a:gd name="T1" fmla="*/ 173038 h 192"/>
                <a:gd name="T2" fmla="*/ 172111 w 2304"/>
                <a:gd name="T3" fmla="*/ 0 h 192"/>
                <a:gd name="T4" fmla="*/ 344223 w 2304"/>
                <a:gd name="T5" fmla="*/ 173038 h 192"/>
                <a:gd name="T6" fmla="*/ 516334 w 2304"/>
                <a:gd name="T7" fmla="*/ 0 h 192"/>
                <a:gd name="T8" fmla="*/ 688446 w 2304"/>
                <a:gd name="T9" fmla="*/ 173038 h 192"/>
                <a:gd name="T10" fmla="*/ 860557 w 2304"/>
                <a:gd name="T11" fmla="*/ 0 h 192"/>
                <a:gd name="T12" fmla="*/ 1032669 w 2304"/>
                <a:gd name="T13" fmla="*/ 173038 h 192"/>
                <a:gd name="T14" fmla="*/ 1204780 w 2304"/>
                <a:gd name="T15" fmla="*/ 0 h 192"/>
                <a:gd name="T16" fmla="*/ 1376891 w 2304"/>
                <a:gd name="T17" fmla="*/ 173038 h 192"/>
                <a:gd name="T18" fmla="*/ 1549003 w 2304"/>
                <a:gd name="T19" fmla="*/ 0 h 192"/>
                <a:gd name="T20" fmla="*/ 1721114 w 2304"/>
                <a:gd name="T21" fmla="*/ 173038 h 192"/>
                <a:gd name="T22" fmla="*/ 1893226 w 2304"/>
                <a:gd name="T23" fmla="*/ 0 h 192"/>
                <a:gd name="T24" fmla="*/ 2065337 w 2304"/>
                <a:gd name="T25" fmla="*/ 173038 h 1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04" h="192">
                  <a:moveTo>
                    <a:pt x="0" y="192"/>
                  </a:moveTo>
                  <a:cubicBezTo>
                    <a:pt x="64" y="96"/>
                    <a:pt x="128" y="0"/>
                    <a:pt x="192" y="0"/>
                  </a:cubicBezTo>
                  <a:cubicBezTo>
                    <a:pt x="256" y="0"/>
                    <a:pt x="320" y="192"/>
                    <a:pt x="384" y="192"/>
                  </a:cubicBezTo>
                  <a:cubicBezTo>
                    <a:pt x="448" y="192"/>
                    <a:pt x="512" y="0"/>
                    <a:pt x="576" y="0"/>
                  </a:cubicBezTo>
                  <a:cubicBezTo>
                    <a:pt x="640" y="0"/>
                    <a:pt x="704" y="192"/>
                    <a:pt x="768" y="192"/>
                  </a:cubicBezTo>
                  <a:cubicBezTo>
                    <a:pt x="832" y="192"/>
                    <a:pt x="896" y="0"/>
                    <a:pt x="960" y="0"/>
                  </a:cubicBezTo>
                  <a:cubicBezTo>
                    <a:pt x="1024" y="0"/>
                    <a:pt x="1088" y="192"/>
                    <a:pt x="1152" y="192"/>
                  </a:cubicBezTo>
                  <a:cubicBezTo>
                    <a:pt x="1216" y="192"/>
                    <a:pt x="1280" y="0"/>
                    <a:pt x="1344" y="0"/>
                  </a:cubicBezTo>
                  <a:cubicBezTo>
                    <a:pt x="1408" y="0"/>
                    <a:pt x="1472" y="192"/>
                    <a:pt x="1536" y="192"/>
                  </a:cubicBezTo>
                  <a:cubicBezTo>
                    <a:pt x="1600" y="192"/>
                    <a:pt x="1664" y="0"/>
                    <a:pt x="1728" y="0"/>
                  </a:cubicBezTo>
                  <a:cubicBezTo>
                    <a:pt x="1792" y="0"/>
                    <a:pt x="1856" y="192"/>
                    <a:pt x="1920" y="192"/>
                  </a:cubicBezTo>
                  <a:cubicBezTo>
                    <a:pt x="1984" y="192"/>
                    <a:pt x="2048" y="0"/>
                    <a:pt x="2112" y="0"/>
                  </a:cubicBezTo>
                  <a:cubicBezTo>
                    <a:pt x="2176" y="0"/>
                    <a:pt x="2272" y="160"/>
                    <a:pt x="2304" y="192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66C425D5-0CAC-70A3-7D4C-70D736EF1BF3}"/>
                </a:ext>
              </a:extLst>
            </p:cNvPr>
            <p:cNvGrpSpPr>
              <a:grpSpLocks/>
            </p:cNvGrpSpPr>
            <p:nvPr/>
          </p:nvGrpSpPr>
          <p:grpSpPr bwMode="auto">
            <a:xfrm rot="9558522" flipH="1">
              <a:off x="3504242" y="6214795"/>
              <a:ext cx="548640" cy="253"/>
              <a:chOff x="1392" y="1488"/>
              <a:chExt cx="1584" cy="253"/>
            </a:xfrm>
          </p:grpSpPr>
          <p:sp>
            <p:nvSpPr>
              <p:cNvPr id="73" name="Line 21">
                <a:extLst>
                  <a:ext uri="{FF2B5EF4-FFF2-40B4-BE49-F238E27FC236}">
                    <a16:creationId xmlns:a16="http://schemas.microsoft.com/office/drawing/2014/main" id="{B2DA37F1-A26A-21E7-3649-05396FC28D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4" name="Line 22">
                <a:extLst>
                  <a:ext uri="{FF2B5EF4-FFF2-40B4-BE49-F238E27FC236}">
                    <a16:creationId xmlns:a16="http://schemas.microsoft.com/office/drawing/2014/main" id="{458196F1-D1C6-791C-C115-BAACE876AC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741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7448825-254E-D77F-3373-72ADC2FB1241}"/>
                </a:ext>
              </a:extLst>
            </p:cNvPr>
            <p:cNvGrpSpPr>
              <a:grpSpLocks/>
            </p:cNvGrpSpPr>
            <p:nvPr/>
          </p:nvGrpSpPr>
          <p:grpSpPr bwMode="auto">
            <a:xfrm rot="11906343" flipH="1">
              <a:off x="4043736" y="6214676"/>
              <a:ext cx="548640" cy="253"/>
              <a:chOff x="1392" y="1488"/>
              <a:chExt cx="1584" cy="253"/>
            </a:xfrm>
          </p:grpSpPr>
          <p:sp>
            <p:nvSpPr>
              <p:cNvPr id="71" name="Line 21">
                <a:extLst>
                  <a:ext uri="{FF2B5EF4-FFF2-40B4-BE49-F238E27FC236}">
                    <a16:creationId xmlns:a16="http://schemas.microsoft.com/office/drawing/2014/main" id="{F69964C2-374E-8F56-2E0A-2732165D68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2" name="Line 22">
                <a:extLst>
                  <a:ext uri="{FF2B5EF4-FFF2-40B4-BE49-F238E27FC236}">
                    <a16:creationId xmlns:a16="http://schemas.microsoft.com/office/drawing/2014/main" id="{B1918BA1-7B21-9EF9-F866-FA4618AE5C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741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09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44" grpId="0"/>
      <p:bldP spid="45" grpId="0"/>
      <p:bldP spid="46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5D4B4-6C42-F976-C6B4-823F69ACD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CRDM Flux Distributed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0A9F05-D317-EBAB-1012-73BA2616B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A3C61A-53AC-0B33-BACC-78547BE6E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319" y="2057400"/>
            <a:ext cx="4963361" cy="16383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20950C-83B8-7CBA-0C1F-8983474F6FF3}"/>
              </a:ext>
            </a:extLst>
          </p:cNvPr>
          <p:cNvSpPr txBox="1"/>
          <p:nvPr/>
        </p:nvSpPr>
        <p:spPr>
          <a:xfrm>
            <a:off x="304799" y="5893713"/>
            <a:ext cx="85344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+mj-lt"/>
              </a:rPr>
              <a:t>The CRDM flux is </a:t>
            </a:r>
            <a:r>
              <a:rPr lang="en-US" sz="2200" b="1" dirty="0">
                <a:solidFill>
                  <a:srgbClr val="3D3DFF"/>
                </a:solidFill>
                <a:latin typeface="+mj-lt"/>
              </a:rPr>
              <a:t>not single-valued </a:t>
            </a:r>
            <a:r>
              <a:rPr lang="en-US" sz="2200" dirty="0">
                <a:latin typeface="+mj-lt"/>
              </a:rPr>
              <a:t>but</a:t>
            </a:r>
            <a:r>
              <a:rPr lang="en-US" sz="2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+mj-lt"/>
              </a:rPr>
              <a:t>distributed</a:t>
            </a:r>
            <a:r>
              <a:rPr lang="en-US" sz="2200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573D1B78-C67E-E200-71EE-AC0535F54746}"/>
              </a:ext>
            </a:extLst>
          </p:cNvPr>
          <p:cNvSpPr/>
          <p:nvPr/>
        </p:nvSpPr>
        <p:spPr>
          <a:xfrm rot="5400000">
            <a:off x="3352800" y="3551497"/>
            <a:ext cx="152400" cy="457200"/>
          </a:xfrm>
          <a:prstGeom prst="rightBrace">
            <a:avLst/>
          </a:prstGeom>
          <a:ln w="127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067C4035-023B-56FC-403C-5C5F406533F7}"/>
              </a:ext>
            </a:extLst>
          </p:cNvPr>
          <p:cNvSpPr/>
          <p:nvPr/>
        </p:nvSpPr>
        <p:spPr>
          <a:xfrm rot="5400000">
            <a:off x="3868366" y="3551498"/>
            <a:ext cx="152400" cy="457200"/>
          </a:xfrm>
          <a:prstGeom prst="rightBrace">
            <a:avLst/>
          </a:prstGeom>
          <a:ln w="12700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AE892A15-0667-00AC-A414-CCE7009AC873}"/>
              </a:ext>
            </a:extLst>
          </p:cNvPr>
          <p:cNvSpPr/>
          <p:nvPr/>
        </p:nvSpPr>
        <p:spPr>
          <a:xfrm rot="5400000">
            <a:off x="5638802" y="3551498"/>
            <a:ext cx="152400" cy="457200"/>
          </a:xfrm>
          <a:prstGeom prst="rightBrace">
            <a:avLst/>
          </a:prstGeom>
          <a:ln w="127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2F925F8F-CB63-32ED-F05F-E7F27C009795}"/>
              </a:ext>
            </a:extLst>
          </p:cNvPr>
          <p:cNvSpPr/>
          <p:nvPr/>
        </p:nvSpPr>
        <p:spPr>
          <a:xfrm rot="5400000">
            <a:off x="6287312" y="3475298"/>
            <a:ext cx="152400" cy="609600"/>
          </a:xfrm>
          <a:prstGeom prst="rightBrace">
            <a:avLst/>
          </a:prstGeom>
          <a:ln w="12700">
            <a:solidFill>
              <a:srgbClr val="085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A7EA41-368E-8CA1-75A0-2966399011E8}"/>
              </a:ext>
            </a:extLst>
          </p:cNvPr>
          <p:cNvSpPr txBox="1"/>
          <p:nvPr/>
        </p:nvSpPr>
        <p:spPr>
          <a:xfrm>
            <a:off x="457200" y="4200182"/>
            <a:ext cx="3108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66"/>
                </a:solidFill>
                <a:latin typeface="+mj-lt"/>
              </a:rPr>
              <a:t>Effective diffusion zone </a:t>
            </a:r>
            <a:r>
              <a:rPr lang="en-US" sz="1600" dirty="0">
                <a:solidFill>
                  <a:srgbClr val="FF0066"/>
                </a:solidFill>
                <a:latin typeface="+mj-lt"/>
                <a:ea typeface="Cambria Math" panose="02040503050406030204" pitchFamily="18" charset="0"/>
              </a:rPr>
              <a:t>≈ 0.997 kpc</a:t>
            </a:r>
            <a:endParaRPr lang="en-US" sz="1600" dirty="0">
              <a:solidFill>
                <a:srgbClr val="FF0066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652571-BCDC-7C14-C8EE-0EEF09096113}"/>
              </a:ext>
            </a:extLst>
          </p:cNvPr>
          <p:cNvSpPr txBox="1"/>
          <p:nvPr/>
        </p:nvSpPr>
        <p:spPr>
          <a:xfrm>
            <a:off x="2390054" y="4648200"/>
            <a:ext cx="2562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A3E"/>
                </a:solidFill>
                <a:latin typeface="+mj-lt"/>
              </a:rPr>
              <a:t>Dark-matter number density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BBF52B-7276-8422-2562-2088BE68B170}"/>
              </a:ext>
            </a:extLst>
          </p:cNvPr>
          <p:cNvSpPr txBox="1"/>
          <p:nvPr/>
        </p:nvSpPr>
        <p:spPr>
          <a:xfrm>
            <a:off x="3809773" y="5084915"/>
            <a:ext cx="2858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C0000"/>
                </a:solidFill>
                <a:latin typeface="+mj-lt"/>
              </a:rPr>
              <a:t>DM-cosmic ray elastic scattering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3D3B2C-8A9D-BEF2-8A15-63C77798CD03}"/>
              </a:ext>
            </a:extLst>
          </p:cNvPr>
          <p:cNvSpPr txBox="1"/>
          <p:nvPr/>
        </p:nvSpPr>
        <p:spPr>
          <a:xfrm>
            <a:off x="6708844" y="4260264"/>
            <a:ext cx="2130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85091"/>
                </a:solidFill>
                <a:latin typeface="+mj-lt"/>
              </a:rPr>
              <a:t>Local interstellar flux of cosmic ray species </a:t>
            </a:r>
            <a:r>
              <a:rPr lang="en-US" sz="1600" i="1" dirty="0" err="1">
                <a:solidFill>
                  <a:srgbClr val="0850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1600" i="1" dirty="0">
              <a:solidFill>
                <a:srgbClr val="0850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ACDE2B6-F5DF-5523-5AD8-2D38359A2490}"/>
              </a:ext>
            </a:extLst>
          </p:cNvPr>
          <p:cNvCxnSpPr>
            <a:cxnSpLocks/>
            <a:stCxn id="15" idx="1"/>
            <a:endCxn id="11" idx="1"/>
          </p:cNvCxnSpPr>
          <p:nvPr/>
        </p:nvCxnSpPr>
        <p:spPr>
          <a:xfrm flipH="1" flipV="1">
            <a:off x="6363512" y="3856298"/>
            <a:ext cx="345332" cy="696354"/>
          </a:xfrm>
          <a:prstGeom prst="straightConnector1">
            <a:avLst/>
          </a:prstGeom>
          <a:ln w="19050">
            <a:solidFill>
              <a:srgbClr val="08509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55F1386-8D5F-A34E-1D78-0507953B1F3D}"/>
              </a:ext>
            </a:extLst>
          </p:cNvPr>
          <p:cNvCxnSpPr>
            <a:cxnSpLocks/>
            <a:stCxn id="14" idx="0"/>
            <a:endCxn id="10" idx="1"/>
          </p:cNvCxnSpPr>
          <p:nvPr/>
        </p:nvCxnSpPr>
        <p:spPr>
          <a:xfrm flipV="1">
            <a:off x="5239043" y="3856298"/>
            <a:ext cx="475959" cy="1228617"/>
          </a:xfrm>
          <a:prstGeom prst="straightConnector1">
            <a:avLst/>
          </a:prstGeom>
          <a:ln w="1905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1861CAF-8246-0DF2-00DE-321B839BA285}"/>
              </a:ext>
            </a:extLst>
          </p:cNvPr>
          <p:cNvCxnSpPr>
            <a:cxnSpLocks/>
            <a:stCxn id="13" idx="0"/>
            <a:endCxn id="9" idx="1"/>
          </p:cNvCxnSpPr>
          <p:nvPr/>
        </p:nvCxnSpPr>
        <p:spPr>
          <a:xfrm flipV="1">
            <a:off x="3671527" y="3856298"/>
            <a:ext cx="273039" cy="791902"/>
          </a:xfrm>
          <a:prstGeom prst="straightConnector1">
            <a:avLst/>
          </a:prstGeom>
          <a:ln w="19050">
            <a:solidFill>
              <a:srgbClr val="008A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A61C742-31B6-F86C-D54B-A2783FAABBD9}"/>
              </a:ext>
            </a:extLst>
          </p:cNvPr>
          <p:cNvCxnSpPr>
            <a:cxnSpLocks/>
            <a:stCxn id="12" idx="0"/>
            <a:endCxn id="8" idx="1"/>
          </p:cNvCxnSpPr>
          <p:nvPr/>
        </p:nvCxnSpPr>
        <p:spPr>
          <a:xfrm flipV="1">
            <a:off x="2011697" y="3856297"/>
            <a:ext cx="1417303" cy="343885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33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A6555-4115-7AE2-E9A9-973C016D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CRDM Fluxes of Two Benchmark Study Points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8DFAAC-F78B-4235-9DDB-0E2E7FDDE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8FB666-FD18-F555-D5D9-E8F31A397E7E}"/>
              </a:ext>
            </a:extLst>
          </p:cNvPr>
          <p:cNvSpPr txBox="1"/>
          <p:nvPr/>
        </p:nvSpPr>
        <p:spPr>
          <a:xfrm>
            <a:off x="932084" y="5528846"/>
            <a:ext cx="5544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Contributions from cosmic protons and helium are considered.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ACAD10-394D-87C5-EE52-7FCE6ACB3440}"/>
              </a:ext>
            </a:extLst>
          </p:cNvPr>
          <p:cNvSpPr txBox="1"/>
          <p:nvPr/>
        </p:nvSpPr>
        <p:spPr>
          <a:xfrm>
            <a:off x="304799" y="5893713"/>
            <a:ext cx="85344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+mj-lt"/>
              </a:rPr>
              <a:t>The CRDM flux is </a:t>
            </a:r>
            <a:r>
              <a:rPr lang="en-US" sz="2200" b="1" dirty="0">
                <a:solidFill>
                  <a:srgbClr val="FF0000"/>
                </a:solidFill>
                <a:latin typeface="+mj-lt"/>
              </a:rPr>
              <a:t>not significantly large.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246984-2541-5D1D-A503-91A4BB3B7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483" y="1718846"/>
            <a:ext cx="5039033" cy="381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9E605A-4CB1-ABF3-B3EA-B091E998D365}"/>
                  </a:ext>
                </a:extLst>
              </p:cNvPr>
              <p:cNvSpPr txBox="1"/>
              <p:nvPr/>
            </p:nvSpPr>
            <p:spPr>
              <a:xfrm>
                <a:off x="4974077" y="4191000"/>
                <a:ext cx="2049472" cy="704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+mj-lt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+mj-lt"/>
                          </a:rPr>
                          <m:t>𝑚</m:t>
                        </m:r>
                      </m:e>
                      <m:sub>
                        <m:r>
                          <a:rPr lang="en-US" sz="1400" b="0" i="1" smtClean="0">
                            <a:latin typeface="+mj-lt"/>
                          </a:rPr>
                          <m:t>𝐴</m:t>
                        </m:r>
                        <m:r>
                          <a:rPr lang="en-US" sz="1400" b="0" i="1" smtClean="0">
                            <a:latin typeface="+mj-lt"/>
                          </a:rPr>
                          <m:t>′</m:t>
                        </m:r>
                      </m:sub>
                    </m:sSub>
                    <m:r>
                      <a:rPr lang="en-US" sz="1400" b="0" i="1" smtClean="0">
                        <a:latin typeface="+mj-lt"/>
                      </a:rPr>
                      <m:t>=1</m:t>
                    </m:r>
                  </m:oMath>
                </a14:m>
                <a:r>
                  <a:rPr lang="en-US" sz="1400" dirty="0">
                    <a:latin typeface="+mj-lt"/>
                  </a:rPr>
                  <a:t> MeV (solid)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>
                    <a:latin typeface="+mj-lt"/>
                  </a:rPr>
                  <a:t>00 MeV (dashed)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9E605A-4CB1-ABF3-B3EA-B091E998D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077" y="4191000"/>
                <a:ext cx="2049472" cy="704680"/>
              </a:xfrm>
              <a:prstGeom prst="rect">
                <a:avLst/>
              </a:prstGeom>
              <a:blipFill>
                <a:blip r:embed="rId3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753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A397A-83E2-14FD-9500-33B3A6F0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Experiments: Large-Volume Neutrino Detectors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26964D-0D31-5DCC-8656-B1B7CF492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667F62-64DD-8EF8-DFE2-27D3A18E9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588" y="1828800"/>
            <a:ext cx="2232612" cy="175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D2ABDC-99A2-EEF5-2C44-EC27FA11F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28800"/>
            <a:ext cx="3169372" cy="1752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3B8668-B724-B9B5-0D02-9E8FF7D3A8CA}"/>
              </a:ext>
            </a:extLst>
          </p:cNvPr>
          <p:cNvSpPr txBox="1"/>
          <p:nvPr/>
        </p:nvSpPr>
        <p:spPr>
          <a:xfrm>
            <a:off x="304799" y="5893713"/>
            <a:ext cx="85344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+mj-lt"/>
              </a:rPr>
              <a:t>𝜈 detectors: </a:t>
            </a:r>
            <a:r>
              <a:rPr lang="en-US" sz="2200" b="1" dirty="0">
                <a:solidFill>
                  <a:srgbClr val="FF0000"/>
                </a:solidFill>
                <a:latin typeface="+mj-lt"/>
              </a:rPr>
              <a:t>Large fiducial masses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9381B-5A08-353C-2EE3-A62C23702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92" y="3685956"/>
            <a:ext cx="5148408" cy="19528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002973-512A-462F-1F1E-AE791ED38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1833563"/>
            <a:ext cx="1679145" cy="17478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A37EE1-0ECE-4F41-F8E9-39E86339FDE0}"/>
              </a:ext>
            </a:extLst>
          </p:cNvPr>
          <p:cNvSpPr/>
          <p:nvPr/>
        </p:nvSpPr>
        <p:spPr>
          <a:xfrm>
            <a:off x="533400" y="4280136"/>
            <a:ext cx="5257800" cy="254475"/>
          </a:xfrm>
          <a:prstGeom prst="rect">
            <a:avLst/>
          </a:prstGeom>
          <a:noFill/>
          <a:ln w="19050">
            <a:solidFill>
              <a:srgbClr val="3D3D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BBECBE-A622-7613-BE4A-9AB42158CDB4}"/>
              </a:ext>
            </a:extLst>
          </p:cNvPr>
          <p:cNvSpPr/>
          <p:nvPr/>
        </p:nvSpPr>
        <p:spPr>
          <a:xfrm>
            <a:off x="533400" y="5346937"/>
            <a:ext cx="5257800" cy="254475"/>
          </a:xfrm>
          <a:prstGeom prst="rect">
            <a:avLst/>
          </a:prstGeom>
          <a:noFill/>
          <a:ln w="19050">
            <a:solidFill>
              <a:srgbClr val="3D3D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506A89-D6F1-B83E-D47D-96D69354FF9A}"/>
              </a:ext>
            </a:extLst>
          </p:cNvPr>
          <p:cNvSpPr/>
          <p:nvPr/>
        </p:nvSpPr>
        <p:spPr>
          <a:xfrm>
            <a:off x="533400" y="4584937"/>
            <a:ext cx="5257800" cy="711675"/>
          </a:xfrm>
          <a:prstGeom prst="rect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6EC898-17BA-CA54-C064-418A780BFF00}"/>
              </a:ext>
            </a:extLst>
          </p:cNvPr>
          <p:cNvSpPr txBox="1"/>
          <p:nvPr/>
        </p:nvSpPr>
        <p:spPr>
          <a:xfrm>
            <a:off x="6575868" y="3780848"/>
            <a:ext cx="1411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D3DFF"/>
                </a:solidFill>
                <a:latin typeface="+mj-lt"/>
              </a:rPr>
              <a:t>Past/existing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4D9121-9FF3-829C-D45B-7905B0428FF8}"/>
              </a:ext>
            </a:extLst>
          </p:cNvPr>
          <p:cNvSpPr txBox="1"/>
          <p:nvPr/>
        </p:nvSpPr>
        <p:spPr>
          <a:xfrm>
            <a:off x="7274680" y="4336975"/>
            <a:ext cx="1153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  <a:latin typeface="+mj-lt"/>
              </a:rPr>
              <a:t>Upcoming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B07C3B2-A748-33A9-4451-EFF24D4F72D4}"/>
              </a:ext>
            </a:extLst>
          </p:cNvPr>
          <p:cNvCxnSpPr>
            <a:stCxn id="14" idx="1"/>
            <a:endCxn id="11" idx="3"/>
          </p:cNvCxnSpPr>
          <p:nvPr/>
        </p:nvCxnSpPr>
        <p:spPr>
          <a:xfrm flipH="1">
            <a:off x="5791200" y="3965514"/>
            <a:ext cx="784668" cy="441860"/>
          </a:xfrm>
          <a:prstGeom prst="straightConnector1">
            <a:avLst/>
          </a:prstGeom>
          <a:ln w="19050">
            <a:solidFill>
              <a:srgbClr val="3D3D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679A0CF-4C89-27CC-C49D-E77A71AE6C2D}"/>
              </a:ext>
            </a:extLst>
          </p:cNvPr>
          <p:cNvCxnSpPr>
            <a:cxnSpLocks/>
            <a:stCxn id="14" idx="1"/>
            <a:endCxn id="12" idx="3"/>
          </p:cNvCxnSpPr>
          <p:nvPr/>
        </p:nvCxnSpPr>
        <p:spPr>
          <a:xfrm flipH="1">
            <a:off x="5791200" y="3965514"/>
            <a:ext cx="784668" cy="1508661"/>
          </a:xfrm>
          <a:prstGeom prst="straightConnector1">
            <a:avLst/>
          </a:prstGeom>
          <a:ln w="19050">
            <a:solidFill>
              <a:srgbClr val="3D3D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F09FD8B-0B6A-98E8-103E-F8DC192D8533}"/>
              </a:ext>
            </a:extLst>
          </p:cNvPr>
          <p:cNvCxnSpPr>
            <a:cxnSpLocks/>
            <a:stCxn id="15" idx="1"/>
            <a:endCxn id="13" idx="3"/>
          </p:cNvCxnSpPr>
          <p:nvPr/>
        </p:nvCxnSpPr>
        <p:spPr>
          <a:xfrm flipH="1">
            <a:off x="5791200" y="4521641"/>
            <a:ext cx="1483480" cy="419134"/>
          </a:xfrm>
          <a:prstGeom prst="straightConnector1">
            <a:avLst/>
          </a:prstGeom>
          <a:ln w="19050">
            <a:solidFill>
              <a:srgbClr val="FF006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64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5F73B-F4C6-B244-C072-ECEE2D71F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008BD1-CF91-E19E-767A-7F88BCCF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AA8959-A725-804F-4BF8-D18F024211EB}"/>
              </a:ext>
            </a:extLst>
          </p:cNvPr>
          <p:cNvSpPr txBox="1"/>
          <p:nvPr/>
        </p:nvSpPr>
        <p:spPr>
          <a:xfrm>
            <a:off x="1066800" y="3965855"/>
            <a:ext cx="7010399" cy="125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 startAt="3"/>
            </a:pPr>
            <a:r>
              <a:rPr lang="en-US" sz="2000" dirty="0">
                <a:latin typeface="+mj-lt"/>
              </a:rPr>
              <a:t>Inelastic Scattering of Target Nucleus by BDM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Advantages of nuclear inelastic scattering of BDM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Nuclear inelastic scattering and Gamow-Teller (GT) transitions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F3B8F5-B156-94E7-7495-C28008DB0CB1}"/>
              </a:ext>
            </a:extLst>
          </p:cNvPr>
          <p:cNvSpPr txBox="1"/>
          <p:nvPr/>
        </p:nvSpPr>
        <p:spPr>
          <a:xfrm>
            <a:off x="1066800" y="1613771"/>
            <a:ext cx="7010399" cy="1253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000" dirty="0">
                <a:latin typeface="+mj-lt"/>
              </a:rPr>
              <a:t>Motivations for Boosted Dark Matter (BDM)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Status of weakly interacting massive particle (WIMP) searches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Conventional WIMP searches vs. BDM searches</a:t>
            </a:r>
            <a:endParaRPr lang="en-US" sz="24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63490D-C465-D585-0497-A2C5A339FDA3}"/>
              </a:ext>
            </a:extLst>
          </p:cNvPr>
          <p:cNvSpPr txBox="1"/>
          <p:nvPr/>
        </p:nvSpPr>
        <p:spPr>
          <a:xfrm>
            <a:off x="1066800" y="2798364"/>
            <a:ext cx="7010399" cy="125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 startAt="2"/>
            </a:pPr>
            <a:r>
              <a:rPr lang="en-US" sz="2000" dirty="0">
                <a:latin typeface="+mj-lt"/>
              </a:rPr>
              <a:t>Search for Boosted Dark Matter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Motivations for inelastic scattering of BDM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Scenarios of energetic cosmic-ray BDM (CRDM)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F000AE-9D22-3E25-CE3B-562BA6520C3E}"/>
              </a:ext>
            </a:extLst>
          </p:cNvPr>
          <p:cNvSpPr txBox="1"/>
          <p:nvPr/>
        </p:nvSpPr>
        <p:spPr>
          <a:xfrm>
            <a:off x="1066800" y="5135963"/>
            <a:ext cx="7010399" cy="125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 startAt="4"/>
            </a:pPr>
            <a:r>
              <a:rPr lang="en-US" sz="2000" dirty="0">
                <a:latin typeface="+mj-lt"/>
              </a:rPr>
              <a:t>Nuclear Inelastic Scattering of CRDM at Neutrino Detectors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Background considerations: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𝜈</a:t>
            </a:r>
            <a:r>
              <a:rPr lang="en-US" sz="1600" dirty="0">
                <a:latin typeface="+mj-lt"/>
              </a:rPr>
              <a:t>-induced nuclear inelastic scattering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Search prospects of CRDM at neutrino detectors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2F8AA5-C92B-50DA-B313-059DD5752B30}"/>
              </a:ext>
            </a:extLst>
          </p:cNvPr>
          <p:cNvSpPr/>
          <p:nvPr/>
        </p:nvSpPr>
        <p:spPr>
          <a:xfrm>
            <a:off x="838199" y="4067784"/>
            <a:ext cx="7467601" cy="1139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13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2C039-8654-582A-B102-19045B534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BDM Detection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F37672-5132-2703-5608-F47836828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0D355F-C636-52EE-B211-45D99F50FB78}"/>
                  </a:ext>
                </a:extLst>
              </p:cNvPr>
              <p:cNvSpPr txBox="1"/>
              <p:nvPr/>
            </p:nvSpPr>
            <p:spPr>
              <a:xfrm>
                <a:off x="914400" y="1996082"/>
                <a:ext cx="7315200" cy="3603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sz="1900" dirty="0">
                    <a:latin typeface="+mj-lt"/>
                  </a:rPr>
                  <a:t>Elastic BDM signals are </a:t>
                </a:r>
                <a:r>
                  <a:rPr lang="en-US" sz="1900" b="1" dirty="0">
                    <a:solidFill>
                      <a:srgbClr val="008A3E"/>
                    </a:solidFill>
                    <a:latin typeface="+mj-lt"/>
                  </a:rPr>
                  <a:t>contaminated by (irreducible) neutrino-induced backgrounds</a:t>
                </a:r>
                <a:r>
                  <a:rPr lang="en-US" sz="1900" dirty="0">
                    <a:solidFill>
                      <a:srgbClr val="008A3E"/>
                    </a:solidFill>
                    <a:latin typeface="+mj-lt"/>
                  </a:rPr>
                  <a:t> </a:t>
                </a:r>
                <a:r>
                  <a:rPr lang="en-US" sz="1900" dirty="0">
                    <a:latin typeface="+mj-lt"/>
                  </a:rPr>
                  <a:t>(cf. </a:t>
                </a:r>
                <a:r>
                  <a:rPr lang="en-US" sz="1900" dirty="0" err="1">
                    <a:latin typeface="+mj-lt"/>
                  </a:rPr>
                  <a:t>iBDM</a:t>
                </a:r>
                <a:r>
                  <a:rPr lang="en-US" sz="1900" dirty="0">
                    <a:latin typeface="+mj-lt"/>
                  </a:rPr>
                  <a:t> </a:t>
                </a:r>
                <a:r>
                  <a:rPr lang="en-US" sz="1400" dirty="0">
                    <a:solidFill>
                      <a:srgbClr val="E98517"/>
                    </a:solidFill>
                    <a:latin typeface="+mj-lt"/>
                  </a:rPr>
                  <a:t>[</a:t>
                </a:r>
                <a:r>
                  <a:rPr lang="en-US" sz="1400" b="1" dirty="0">
                    <a:solidFill>
                      <a:srgbClr val="E98517"/>
                    </a:solidFill>
                    <a:latin typeface="+mj-lt"/>
                  </a:rPr>
                  <a:t>DK</a:t>
                </a:r>
                <a:r>
                  <a:rPr lang="en-US" sz="1400" dirty="0">
                    <a:solidFill>
                      <a:srgbClr val="E98517"/>
                    </a:solidFill>
                    <a:latin typeface="+mj-lt"/>
                  </a:rPr>
                  <a:t>, Park, Shin, PRL (2017)]</a:t>
                </a:r>
                <a:r>
                  <a:rPr lang="en-US" sz="1900" dirty="0">
                    <a:latin typeface="+mj-lt"/>
                  </a:rPr>
                  <a:t>)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endParaRPr lang="en-US" sz="1900" dirty="0">
                  <a:latin typeface="+mj-lt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sz="1900" dirty="0">
                    <a:latin typeface="+mj-lt"/>
                  </a:rPr>
                  <a:t>Furthermore, for </a:t>
                </a:r>
                <a:r>
                  <a:rPr lang="en-US" sz="1900" dirty="0" err="1">
                    <a:latin typeface="+mj-lt"/>
                  </a:rPr>
                  <a:t>hadrophilic</a:t>
                </a:r>
                <a:r>
                  <a:rPr lang="en-US" sz="1900" dirty="0">
                    <a:latin typeface="+mj-lt"/>
                  </a:rPr>
                  <a:t> BDM: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900" dirty="0">
                    <a:latin typeface="+mj-lt"/>
                  </a:rPr>
                  <a:t>Nucleus recoil is </a:t>
                </a:r>
                <a:r>
                  <a:rPr lang="en-US" sz="1900" b="1" dirty="0">
                    <a:solidFill>
                      <a:srgbClr val="3D3DFF"/>
                    </a:solidFill>
                    <a:latin typeface="+mj-lt"/>
                  </a:rPr>
                  <a:t>too soft</a:t>
                </a:r>
                <a:r>
                  <a:rPr lang="en-US" sz="1900" dirty="0">
                    <a:latin typeface="+mj-lt"/>
                  </a:rPr>
                  <a:t>.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900" dirty="0">
                    <a:latin typeface="+mj-lt"/>
                  </a:rPr>
                  <a:t>Momentum transfer should be large enough to see a proton and its recoil, e.g.,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kin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bSup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sz="1900" dirty="0">
                    <a:latin typeface="+mj-lt"/>
                  </a:rPr>
                  <a:t> MeV for DUNE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kin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bSup>
                    <m:r>
                      <a:rPr lang="en-US" sz="1900" i="1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85</m:t>
                    </m:r>
                  </m:oMath>
                </a14:m>
                <a:r>
                  <a:rPr lang="en-US" sz="1900" dirty="0">
                    <a:latin typeface="+mj-lt"/>
                  </a:rPr>
                  <a:t> MeV for SK/HK </a:t>
                </a:r>
                <a:r>
                  <a:rPr lang="en-US" sz="1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1900" dirty="0">
                    <a:latin typeface="+mj-lt"/>
                  </a:rPr>
                  <a:t>Searching for </a:t>
                </a:r>
                <a:r>
                  <a:rPr lang="en-US" sz="1900" b="1" dirty="0">
                    <a:solidFill>
                      <a:srgbClr val="FF0000"/>
                    </a:solidFill>
                    <a:latin typeface="+mj-lt"/>
                  </a:rPr>
                  <a:t>BDM signals sitting in the tail</a:t>
                </a:r>
                <a:r>
                  <a:rPr lang="en-US" sz="1900" b="1" dirty="0">
                    <a:latin typeface="+mj-lt"/>
                  </a:rPr>
                  <a:t> </a:t>
                </a:r>
                <a:r>
                  <a:rPr lang="en-US" sz="1900" dirty="0">
                    <a:latin typeface="+mj-lt"/>
                  </a:rPr>
                  <a:t>part</a:t>
                </a:r>
                <a:endParaRPr lang="en-US" sz="19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0D355F-C636-52EE-B211-45D99F50F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996082"/>
                <a:ext cx="7315200" cy="3603807"/>
              </a:xfrm>
              <a:prstGeom prst="rect">
                <a:avLst/>
              </a:prstGeom>
              <a:blipFill>
                <a:blip r:embed="rId2"/>
                <a:stretch>
                  <a:fillRect l="-583" r="-1000" b="-1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0936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2C039-8654-582A-B102-19045B534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BDM Detection with Nuclear Inelastic Scattering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F37672-5132-2703-5608-F47836828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162144-27EF-5EF5-5869-FF627F301B19}"/>
              </a:ext>
            </a:extLst>
          </p:cNvPr>
          <p:cNvSpPr txBox="1"/>
          <p:nvPr/>
        </p:nvSpPr>
        <p:spPr>
          <a:xfrm>
            <a:off x="914400" y="2133600"/>
            <a:ext cx="7315200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>
                <a:latin typeface="+mj-lt"/>
              </a:rPr>
              <a:t>By contrast</a:t>
            </a:r>
            <a:r>
              <a:rPr lang="en-US" sz="2400" dirty="0">
                <a:latin typeface="+mj-lt"/>
              </a:rPr>
              <a:t>, with nuclear inelastic scattering,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Larger chunk of phase space is accessible: </a:t>
            </a:r>
            <a:r>
              <a:rPr lang="en-US" sz="2400" b="1" dirty="0">
                <a:solidFill>
                  <a:srgbClr val="3D3DFF"/>
                </a:solidFill>
                <a:latin typeface="+mj-lt"/>
              </a:rPr>
              <a:t>photon detection </a:t>
            </a:r>
            <a:r>
              <a:rPr lang="en-US" sz="2400" b="1">
                <a:solidFill>
                  <a:srgbClr val="3D3DFF"/>
                </a:solidFill>
                <a:latin typeface="+mj-lt"/>
              </a:rPr>
              <a:t>threshold is small</a:t>
            </a:r>
            <a:r>
              <a:rPr lang="en-US" sz="2400">
                <a:solidFill>
                  <a:srgbClr val="3D3DFF"/>
                </a:solidFill>
                <a:latin typeface="+mj-lt"/>
              </a:rPr>
              <a:t>.</a:t>
            </a:r>
            <a:endParaRPr lang="en-US" sz="2400" dirty="0">
              <a:solidFill>
                <a:srgbClr val="3D3DFF"/>
              </a:solidFill>
              <a:latin typeface="+mj-lt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Much less background contamination is expected: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line-like signal vs. energy range</a:t>
            </a:r>
          </a:p>
        </p:txBody>
      </p:sp>
    </p:spTree>
    <p:extLst>
      <p:ext uri="{BB962C8B-B14F-4D97-AF65-F5344CB8AC3E}">
        <p14:creationId xmlns:p14="http://schemas.microsoft.com/office/powerpoint/2010/main" val="554855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5F73B-F4C6-B244-C072-ECEE2D71F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008BD1-CF91-E19E-767A-7F88BCCF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3C1070-5738-77BB-9F72-B057C151099D}"/>
              </a:ext>
            </a:extLst>
          </p:cNvPr>
          <p:cNvSpPr txBox="1"/>
          <p:nvPr/>
        </p:nvSpPr>
        <p:spPr>
          <a:xfrm>
            <a:off x="1066800" y="3965855"/>
            <a:ext cx="7010399" cy="125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 startAt="3"/>
            </a:pPr>
            <a:r>
              <a:rPr lang="en-US" sz="2000" dirty="0">
                <a:latin typeface="+mj-lt"/>
              </a:rPr>
              <a:t>Inelastic Scattering of Target Nucleus by BDM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Advantages of nuclear inelastic scattering of BDM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Nuclear inelastic scattering and Gamow-Teller (GT) transitions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823F0E-913A-1228-8AFA-4F5ADB235ED5}"/>
              </a:ext>
            </a:extLst>
          </p:cNvPr>
          <p:cNvSpPr txBox="1"/>
          <p:nvPr/>
        </p:nvSpPr>
        <p:spPr>
          <a:xfrm>
            <a:off x="1066800" y="1613771"/>
            <a:ext cx="7010399" cy="1253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000" dirty="0">
                <a:latin typeface="+mj-lt"/>
              </a:rPr>
              <a:t>Motivations for Boosted Dark Matter (BDM)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Status of weakly interacting massive particle (WIMP) searches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Conventional WIMP searches vs. BDM searches</a:t>
            </a:r>
            <a:endParaRPr lang="en-US" sz="24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320479-2DC3-4790-E2CF-65C0F7F12B72}"/>
              </a:ext>
            </a:extLst>
          </p:cNvPr>
          <p:cNvSpPr txBox="1"/>
          <p:nvPr/>
        </p:nvSpPr>
        <p:spPr>
          <a:xfrm>
            <a:off x="1066800" y="2798364"/>
            <a:ext cx="7010399" cy="125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 startAt="2"/>
            </a:pPr>
            <a:r>
              <a:rPr lang="en-US" sz="2000" dirty="0">
                <a:latin typeface="+mj-lt"/>
              </a:rPr>
              <a:t>Search for Boosted Dark Matter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Motivations for inelastic scattering of BDM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Scenarios of energetic cosmic-ray BDM (CRDM)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6BE756-9406-4ECC-C102-416A2302EFE4}"/>
              </a:ext>
            </a:extLst>
          </p:cNvPr>
          <p:cNvSpPr txBox="1"/>
          <p:nvPr/>
        </p:nvSpPr>
        <p:spPr>
          <a:xfrm>
            <a:off x="1066800" y="5135963"/>
            <a:ext cx="7010399" cy="125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 startAt="4"/>
            </a:pPr>
            <a:r>
              <a:rPr lang="en-US" sz="2000" dirty="0">
                <a:latin typeface="+mj-lt"/>
              </a:rPr>
              <a:t>Nuclear Inelastic Scattering of CRDM at Neutrino Detectors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Background considerations: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𝜈</a:t>
            </a:r>
            <a:r>
              <a:rPr lang="en-US" sz="1600" dirty="0">
                <a:latin typeface="+mj-lt"/>
              </a:rPr>
              <a:t>-induced nuclear inelastic scattering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Search prospects of CRDM at neutrino detectors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7758AB-0C5F-01E1-7302-ED14B80B6083}"/>
              </a:ext>
            </a:extLst>
          </p:cNvPr>
          <p:cNvSpPr/>
          <p:nvPr/>
        </p:nvSpPr>
        <p:spPr>
          <a:xfrm>
            <a:off x="838199" y="1752600"/>
            <a:ext cx="7467601" cy="1139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4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4628A-BEE3-7B62-148A-1D2A3E824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Inelastic Scattering of Target Nucleus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E58689-D5FA-B0AF-F77E-AFEB2EE71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B7DB36-C940-D135-C6CC-B6FA77151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353" y="4530725"/>
            <a:ext cx="650875" cy="650875"/>
          </a:xfrm>
          <a:prstGeom prst="rect">
            <a:avLst/>
          </a:prstGeom>
        </p:spPr>
      </p:pic>
      <p:sp>
        <p:nvSpPr>
          <p:cNvPr id="6" name="Arc 5">
            <a:extLst>
              <a:ext uri="{FF2B5EF4-FFF2-40B4-BE49-F238E27FC236}">
                <a16:creationId xmlns:a16="http://schemas.microsoft.com/office/drawing/2014/main" id="{8832797F-A2E2-1F5D-CEDE-669CEE4B5D4D}"/>
              </a:ext>
            </a:extLst>
          </p:cNvPr>
          <p:cNvSpPr/>
          <p:nvPr/>
        </p:nvSpPr>
        <p:spPr>
          <a:xfrm>
            <a:off x="2918490" y="4589462"/>
            <a:ext cx="117475" cy="533400"/>
          </a:xfrm>
          <a:prstGeom prst="arc">
            <a:avLst>
              <a:gd name="adj1" fmla="val 16200000"/>
              <a:gd name="adj2" fmla="val 562024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CE326FB3-74AF-31F9-5EF1-0882DFF5D9A5}"/>
              </a:ext>
            </a:extLst>
          </p:cNvPr>
          <p:cNvSpPr/>
          <p:nvPr/>
        </p:nvSpPr>
        <p:spPr>
          <a:xfrm>
            <a:off x="3153440" y="4697808"/>
            <a:ext cx="117475" cy="316707"/>
          </a:xfrm>
          <a:prstGeom prst="arc">
            <a:avLst>
              <a:gd name="adj1" fmla="val 16200000"/>
              <a:gd name="adj2" fmla="val 562024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F971279-F8F7-6048-7E84-A697334E841E}"/>
              </a:ext>
            </a:extLst>
          </p:cNvPr>
          <p:cNvSpPr/>
          <p:nvPr/>
        </p:nvSpPr>
        <p:spPr>
          <a:xfrm>
            <a:off x="3035965" y="4636293"/>
            <a:ext cx="117475" cy="439738"/>
          </a:xfrm>
          <a:prstGeom prst="arc">
            <a:avLst>
              <a:gd name="adj1" fmla="val 16200000"/>
              <a:gd name="adj2" fmla="val 562024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83E18D51-2913-6200-007C-9CCD4EF0753B}"/>
              </a:ext>
            </a:extLst>
          </p:cNvPr>
          <p:cNvSpPr/>
          <p:nvPr/>
        </p:nvSpPr>
        <p:spPr>
          <a:xfrm rot="10800000">
            <a:off x="2252145" y="4589461"/>
            <a:ext cx="117475" cy="533400"/>
          </a:xfrm>
          <a:prstGeom prst="arc">
            <a:avLst>
              <a:gd name="adj1" fmla="val 16200000"/>
              <a:gd name="adj2" fmla="val 562024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F49549C-0CAC-1D9B-53FD-1D453BDE8C75}"/>
              </a:ext>
            </a:extLst>
          </p:cNvPr>
          <p:cNvSpPr/>
          <p:nvPr/>
        </p:nvSpPr>
        <p:spPr>
          <a:xfrm rot="10800000">
            <a:off x="1984023" y="4697807"/>
            <a:ext cx="117475" cy="316707"/>
          </a:xfrm>
          <a:prstGeom prst="arc">
            <a:avLst>
              <a:gd name="adj1" fmla="val 16200000"/>
              <a:gd name="adj2" fmla="val 562024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7CB4DA4-FD55-AB66-B2DD-B64F5DEAE592}"/>
              </a:ext>
            </a:extLst>
          </p:cNvPr>
          <p:cNvSpPr/>
          <p:nvPr/>
        </p:nvSpPr>
        <p:spPr>
          <a:xfrm rot="10800000">
            <a:off x="2118084" y="4636293"/>
            <a:ext cx="117475" cy="439738"/>
          </a:xfrm>
          <a:prstGeom prst="arc">
            <a:avLst>
              <a:gd name="adj1" fmla="val 16200000"/>
              <a:gd name="adj2" fmla="val 562024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9F3F29C-F038-D2BB-BC6F-2F2DADA55007}"/>
              </a:ext>
            </a:extLst>
          </p:cNvPr>
          <p:cNvCxnSpPr/>
          <p:nvPr/>
        </p:nvCxnSpPr>
        <p:spPr>
          <a:xfrm>
            <a:off x="2176821" y="3775075"/>
            <a:ext cx="378132" cy="6445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EBF5211-D976-E5E9-A202-C6C47FEAB2A5}"/>
                  </a:ext>
                </a:extLst>
              </p:cNvPr>
              <p:cNvSpPr txBox="1"/>
              <p:nvPr/>
            </p:nvSpPr>
            <p:spPr>
              <a:xfrm>
                <a:off x="1334958" y="3692171"/>
                <a:ext cx="416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EBF5211-D976-E5E9-A202-C6C47FEAB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958" y="3692171"/>
                <a:ext cx="41633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95A57EF-D96D-5E72-8576-8C4D761F8D7E}"/>
                  </a:ext>
                </a:extLst>
              </p:cNvPr>
              <p:cNvSpPr txBox="1"/>
              <p:nvPr/>
            </p:nvSpPr>
            <p:spPr>
              <a:xfrm>
                <a:off x="2199891" y="5309718"/>
                <a:ext cx="5146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95A57EF-D96D-5E72-8576-8C4D761F8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891" y="5309718"/>
                <a:ext cx="51462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 82">
            <a:extLst>
              <a:ext uri="{FF2B5EF4-FFF2-40B4-BE49-F238E27FC236}">
                <a16:creationId xmlns:a16="http://schemas.microsoft.com/office/drawing/2014/main" id="{1EC7D1C9-AA20-89A9-13D0-062631E1113E}"/>
              </a:ext>
            </a:extLst>
          </p:cNvPr>
          <p:cNvSpPr>
            <a:spLocks/>
          </p:cNvSpPr>
          <p:nvPr/>
        </p:nvSpPr>
        <p:spPr bwMode="auto">
          <a:xfrm rot="1449411">
            <a:off x="3252435" y="5297002"/>
            <a:ext cx="729191" cy="65726"/>
          </a:xfrm>
          <a:custGeom>
            <a:avLst/>
            <a:gdLst>
              <a:gd name="T0" fmla="*/ 0 w 2304"/>
              <a:gd name="T1" fmla="*/ 173038 h 192"/>
              <a:gd name="T2" fmla="*/ 172111 w 2304"/>
              <a:gd name="T3" fmla="*/ 0 h 192"/>
              <a:gd name="T4" fmla="*/ 344223 w 2304"/>
              <a:gd name="T5" fmla="*/ 173038 h 192"/>
              <a:gd name="T6" fmla="*/ 516334 w 2304"/>
              <a:gd name="T7" fmla="*/ 0 h 192"/>
              <a:gd name="T8" fmla="*/ 688446 w 2304"/>
              <a:gd name="T9" fmla="*/ 173038 h 192"/>
              <a:gd name="T10" fmla="*/ 860557 w 2304"/>
              <a:gd name="T11" fmla="*/ 0 h 192"/>
              <a:gd name="T12" fmla="*/ 1032669 w 2304"/>
              <a:gd name="T13" fmla="*/ 173038 h 192"/>
              <a:gd name="T14" fmla="*/ 1204780 w 2304"/>
              <a:gd name="T15" fmla="*/ 0 h 192"/>
              <a:gd name="T16" fmla="*/ 1376891 w 2304"/>
              <a:gd name="T17" fmla="*/ 173038 h 192"/>
              <a:gd name="T18" fmla="*/ 1549003 w 2304"/>
              <a:gd name="T19" fmla="*/ 0 h 192"/>
              <a:gd name="T20" fmla="*/ 1721114 w 2304"/>
              <a:gd name="T21" fmla="*/ 173038 h 192"/>
              <a:gd name="T22" fmla="*/ 1893226 w 2304"/>
              <a:gd name="T23" fmla="*/ 0 h 192"/>
              <a:gd name="T24" fmla="*/ 2065337 w 2304"/>
              <a:gd name="T25" fmla="*/ 173038 h 1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 type="stealt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4DD4B8D-35D3-0C21-29F6-47F22B3F6A94}"/>
                  </a:ext>
                </a:extLst>
              </p:cNvPr>
              <p:cNvSpPr txBox="1"/>
              <p:nvPr/>
            </p:nvSpPr>
            <p:spPr>
              <a:xfrm>
                <a:off x="3834296" y="5509056"/>
                <a:ext cx="370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4DD4B8D-35D3-0C21-29F6-47F22B3F6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296" y="5509056"/>
                <a:ext cx="370421" cy="369332"/>
              </a:xfrm>
              <a:prstGeom prst="rect">
                <a:avLst/>
              </a:prstGeom>
              <a:blipFill>
                <a:blip r:embed="rId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82">
            <a:extLst>
              <a:ext uri="{FF2B5EF4-FFF2-40B4-BE49-F238E27FC236}">
                <a16:creationId xmlns:a16="http://schemas.microsoft.com/office/drawing/2014/main" id="{94D285C6-463D-BD74-6C99-88240DAA389C}"/>
              </a:ext>
            </a:extLst>
          </p:cNvPr>
          <p:cNvSpPr>
            <a:spLocks/>
          </p:cNvSpPr>
          <p:nvPr/>
        </p:nvSpPr>
        <p:spPr bwMode="auto">
          <a:xfrm rot="3303569">
            <a:off x="1275957" y="3012133"/>
            <a:ext cx="729191" cy="65726"/>
          </a:xfrm>
          <a:custGeom>
            <a:avLst/>
            <a:gdLst>
              <a:gd name="T0" fmla="*/ 0 w 2304"/>
              <a:gd name="T1" fmla="*/ 173038 h 192"/>
              <a:gd name="T2" fmla="*/ 172111 w 2304"/>
              <a:gd name="T3" fmla="*/ 0 h 192"/>
              <a:gd name="T4" fmla="*/ 344223 w 2304"/>
              <a:gd name="T5" fmla="*/ 173038 h 192"/>
              <a:gd name="T6" fmla="*/ 516334 w 2304"/>
              <a:gd name="T7" fmla="*/ 0 h 192"/>
              <a:gd name="T8" fmla="*/ 688446 w 2304"/>
              <a:gd name="T9" fmla="*/ 173038 h 192"/>
              <a:gd name="T10" fmla="*/ 860557 w 2304"/>
              <a:gd name="T11" fmla="*/ 0 h 192"/>
              <a:gd name="T12" fmla="*/ 1032669 w 2304"/>
              <a:gd name="T13" fmla="*/ 173038 h 192"/>
              <a:gd name="T14" fmla="*/ 1204780 w 2304"/>
              <a:gd name="T15" fmla="*/ 0 h 192"/>
              <a:gd name="T16" fmla="*/ 1376891 w 2304"/>
              <a:gd name="T17" fmla="*/ 173038 h 192"/>
              <a:gd name="T18" fmla="*/ 1549003 w 2304"/>
              <a:gd name="T19" fmla="*/ 0 h 192"/>
              <a:gd name="T20" fmla="*/ 1721114 w 2304"/>
              <a:gd name="T21" fmla="*/ 173038 h 192"/>
              <a:gd name="T22" fmla="*/ 1893226 w 2304"/>
              <a:gd name="T23" fmla="*/ 0 h 192"/>
              <a:gd name="T24" fmla="*/ 2065337 w 2304"/>
              <a:gd name="T25" fmla="*/ 173038 h 1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052B66-14E4-A079-312D-5F86436CF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553" y="3124200"/>
            <a:ext cx="650875" cy="65087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5356287-1901-3D58-17AE-75EF6616C8FD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684072" y="2762656"/>
            <a:ext cx="727881" cy="253"/>
            <a:chOff x="1392" y="1488"/>
            <a:chExt cx="1584" cy="253"/>
          </a:xfrm>
        </p:grpSpPr>
        <p:sp>
          <p:nvSpPr>
            <p:cNvPr id="20" name="Line 21">
              <a:extLst>
                <a:ext uri="{FF2B5EF4-FFF2-40B4-BE49-F238E27FC236}">
                  <a16:creationId xmlns:a16="http://schemas.microsoft.com/office/drawing/2014/main" id="{B6F90A51-D554-C4A5-9E56-8A9C7B7956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Line 22">
              <a:extLst>
                <a:ext uri="{FF2B5EF4-FFF2-40B4-BE49-F238E27FC236}">
                  <a16:creationId xmlns:a16="http://schemas.microsoft.com/office/drawing/2014/main" id="{2EBF407E-5DC6-858D-5033-01E3D407B8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741"/>
              <a:ext cx="15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6C8125E-8B09-1B36-6856-9EAFF2929528}"/>
              </a:ext>
            </a:extLst>
          </p:cNvPr>
          <p:cNvGrpSpPr>
            <a:grpSpLocks/>
          </p:cNvGrpSpPr>
          <p:nvPr/>
        </p:nvGrpSpPr>
        <p:grpSpPr bwMode="auto">
          <a:xfrm rot="9329565" flipH="1">
            <a:off x="1377837" y="2540314"/>
            <a:ext cx="1097280" cy="253"/>
            <a:chOff x="1392" y="1488"/>
            <a:chExt cx="1584" cy="253"/>
          </a:xfrm>
        </p:grpSpPr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B66F7553-4424-2F30-6C4E-BE7D2A01AC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525699D3-E4F4-12EC-6555-A25204E3ED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741"/>
              <a:ext cx="15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3E4D285-A117-23AD-4426-3E8DA9B32A14}"/>
                  </a:ext>
                </a:extLst>
              </p:cNvPr>
              <p:cNvSpPr txBox="1"/>
              <p:nvPr/>
            </p:nvSpPr>
            <p:spPr>
              <a:xfrm>
                <a:off x="304800" y="2393198"/>
                <a:ext cx="3792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3E4D285-A117-23AD-4426-3E8DA9B32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393198"/>
                <a:ext cx="379271" cy="369332"/>
              </a:xfrm>
              <a:prstGeom prst="rect">
                <a:avLst/>
              </a:prstGeom>
              <a:blipFill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B93C52A-E47F-5539-8AB5-BDEB32002582}"/>
                  </a:ext>
                </a:extLst>
              </p:cNvPr>
              <p:cNvSpPr txBox="1"/>
              <p:nvPr/>
            </p:nvSpPr>
            <p:spPr>
              <a:xfrm>
                <a:off x="2310882" y="1832353"/>
                <a:ext cx="3792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B93C52A-E47F-5539-8AB5-BDEB32002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882" y="1832353"/>
                <a:ext cx="379271" cy="369332"/>
              </a:xfrm>
              <a:prstGeom prst="rect">
                <a:avLst/>
              </a:prstGeom>
              <a:blipFill>
                <a:blip r:embed="rId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Brace 26">
            <a:extLst>
              <a:ext uri="{FF2B5EF4-FFF2-40B4-BE49-F238E27FC236}">
                <a16:creationId xmlns:a16="http://schemas.microsoft.com/office/drawing/2014/main" id="{EB285204-00F3-3811-72B1-EAE4551D1FAF}"/>
              </a:ext>
            </a:extLst>
          </p:cNvPr>
          <p:cNvSpPr/>
          <p:nvPr/>
        </p:nvSpPr>
        <p:spPr>
          <a:xfrm rot="20667476">
            <a:off x="3119902" y="2141682"/>
            <a:ext cx="181928" cy="237754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81AA22-05B6-0864-C05B-210DA5F5D249}"/>
              </a:ext>
            </a:extLst>
          </p:cNvPr>
          <p:cNvSpPr txBox="1"/>
          <p:nvPr/>
        </p:nvSpPr>
        <p:spPr>
          <a:xfrm>
            <a:off x="3641349" y="2564514"/>
            <a:ext cx="5197851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+mj-lt"/>
              </a:rPr>
              <a:t>Cross-section using the </a:t>
            </a:r>
            <a:r>
              <a:rPr lang="en-US" sz="2000" b="1" dirty="0">
                <a:solidFill>
                  <a:srgbClr val="3D3DFF"/>
                </a:solidFill>
                <a:latin typeface="+mj-lt"/>
              </a:rPr>
              <a:t>multipole expansion formalism </a:t>
            </a:r>
            <a:r>
              <a:rPr lang="en-US" sz="1400" dirty="0">
                <a:solidFill>
                  <a:srgbClr val="E98517"/>
                </a:solidFill>
                <a:latin typeface="+mj-lt"/>
              </a:rPr>
              <a:t>[Dutta, Huang, Newstead, Pandey, PRD (2022)]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3A3A4A-51A9-E8C0-8C70-18C20CA9B8A5}"/>
              </a:ext>
            </a:extLst>
          </p:cNvPr>
          <p:cNvSpPr txBox="1"/>
          <p:nvPr/>
        </p:nvSpPr>
        <p:spPr>
          <a:xfrm>
            <a:off x="4343400" y="4981283"/>
            <a:ext cx="4495800" cy="10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+mj-lt"/>
              </a:rPr>
              <a:t>Characteristic </a:t>
            </a:r>
            <a:r>
              <a:rPr lang="en-US" sz="2200" b="1" dirty="0">
                <a:solidFill>
                  <a:srgbClr val="008A3E"/>
                </a:solidFill>
                <a:latin typeface="+mj-lt"/>
              </a:rPr>
              <a:t>de-excitation photon line </a:t>
            </a:r>
            <a:r>
              <a:rPr lang="en-US" sz="2200" dirty="0">
                <a:latin typeface="+mj-lt"/>
              </a:rPr>
              <a:t>signature</a:t>
            </a:r>
            <a:endParaRPr lang="en-US" sz="2200" dirty="0">
              <a:solidFill>
                <a:srgbClr val="E9851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5084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FA1FB-A0EE-CAB0-804E-F4F05E24F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Inelastic Scattering and Gamow-Teller Transitions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0EAFE-1F3A-2338-BCAD-F8E6494AA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5168475-657E-A3DF-ED0A-C043B38723F5}"/>
              </a:ext>
            </a:extLst>
          </p:cNvPr>
          <p:cNvGrpSpPr/>
          <p:nvPr/>
        </p:nvGrpSpPr>
        <p:grpSpPr>
          <a:xfrm>
            <a:off x="566503" y="1905000"/>
            <a:ext cx="8010994" cy="803857"/>
            <a:chOff x="533400" y="2514600"/>
            <a:chExt cx="8010994" cy="8038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C61A9C2-C18E-A5FC-821B-10CD65526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" y="2514600"/>
              <a:ext cx="4696480" cy="78115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F8CC543-BE33-31A6-11EB-ADF559710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1600" y="2556351"/>
              <a:ext cx="3362794" cy="762106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1CA4B39-EA0E-3C29-3A1F-930583F6C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887515"/>
            <a:ext cx="4729583" cy="6938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A2B150-D89E-D8CB-3719-66701466CE0D}"/>
                  </a:ext>
                </a:extLst>
              </p:cNvPr>
              <p:cNvSpPr txBox="1"/>
              <p:nvPr/>
            </p:nvSpPr>
            <p:spPr>
              <a:xfrm>
                <a:off x="613842" y="3886200"/>
                <a:ext cx="3500958" cy="2058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</m:acc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sz="1400" dirty="0">
                    <a:latin typeface="+mj-lt"/>
                  </a:rPr>
                  <a:t>: DM vector current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1400" dirty="0">
                    <a:latin typeface="+mj-lt"/>
                  </a:rPr>
                  <a:t>: energy/momentum of outgoing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endParaRPr lang="en-US" sz="1400" dirty="0">
                  <a:latin typeface="+mj-lt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sz="1400" dirty="0">
                    <a:latin typeface="+mj-lt"/>
                  </a:rPr>
                  <a:t>: target nucleus mass/spin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1400" dirty="0">
                    <a:latin typeface="+mj-lt"/>
                  </a:rPr>
                  <a:t>: nuclear recoil energy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400" dirty="0">
                    <a:latin typeface="+mj-lt"/>
                  </a:rPr>
                  <a:t>: excitation energy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=1.27</m:t>
                    </m:r>
                  </m:oMath>
                </a14:m>
                <a:r>
                  <a:rPr lang="en-US" sz="1400" dirty="0">
                    <a:latin typeface="+mj-lt"/>
                  </a:rPr>
                  <a:t>: axial form factor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A2B150-D89E-D8CB-3719-66701466C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42" y="3886200"/>
                <a:ext cx="3500958" cy="2058512"/>
              </a:xfrm>
              <a:prstGeom prst="rect">
                <a:avLst/>
              </a:prstGeom>
              <a:blipFill>
                <a:blip r:embed="rId5"/>
                <a:stretch>
                  <a:fillRect l="-348" b="-2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>
            <a:extLst>
              <a:ext uri="{FF2B5EF4-FFF2-40B4-BE49-F238E27FC236}">
                <a16:creationId xmlns:a16="http://schemas.microsoft.com/office/drawing/2014/main" id="{6C401004-2711-D41B-0F23-424D5835E8C6}"/>
              </a:ext>
            </a:extLst>
          </p:cNvPr>
          <p:cNvSpPr/>
          <p:nvPr/>
        </p:nvSpPr>
        <p:spPr>
          <a:xfrm rot="5400000">
            <a:off x="7437246" y="1790362"/>
            <a:ext cx="136907" cy="20574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083014-8BEA-C98A-159C-69AB2E125E83}"/>
              </a:ext>
            </a:extLst>
          </p:cNvPr>
          <p:cNvSpPr txBox="1"/>
          <p:nvPr/>
        </p:nvSpPr>
        <p:spPr>
          <a:xfrm>
            <a:off x="5521692" y="3886200"/>
            <a:ext cx="2643865" cy="114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>
                <a:solidFill>
                  <a:srgbClr val="3D3DFF"/>
                </a:solidFill>
                <a:latin typeface="+mj-lt"/>
              </a:rPr>
              <a:t>Gamow-Teller (GT) </a:t>
            </a:r>
          </a:p>
          <a:p>
            <a:pPr algn="ctr">
              <a:lnSpc>
                <a:spcPct val="150000"/>
              </a:lnSpc>
            </a:pPr>
            <a:r>
              <a:rPr lang="en-US" sz="2400" b="1" u="sng" dirty="0">
                <a:solidFill>
                  <a:srgbClr val="3D3DFF"/>
                </a:solidFill>
                <a:latin typeface="+mj-lt"/>
              </a:rPr>
              <a:t>transition strength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248FD53-CD40-5A23-0938-B1BE1FA2CFB5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6843625" y="3048000"/>
            <a:ext cx="623975" cy="838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E8E57DC-FD8B-7066-26BC-6CD402F7512C}"/>
              </a:ext>
            </a:extLst>
          </p:cNvPr>
          <p:cNvSpPr txBox="1"/>
          <p:nvPr/>
        </p:nvSpPr>
        <p:spPr>
          <a:xfrm>
            <a:off x="4876800" y="5063543"/>
            <a:ext cx="3962400" cy="749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>
                <a:latin typeface="+mj-lt"/>
              </a:rPr>
              <a:t>(Dominant nuclear inelastic scattering processes </a:t>
            </a:r>
            <a:r>
              <a:rPr lang="en-US" sz="1200" dirty="0">
                <a:solidFill>
                  <a:srgbClr val="E98517"/>
                </a:solidFill>
                <a:latin typeface="+mj-lt"/>
              </a:rPr>
              <a:t>[Dutta, Huang, Newstead, Pandey, PRD (2022)]</a:t>
            </a:r>
            <a:r>
              <a:rPr lang="en-US" sz="15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20961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AF1C3-736A-64B3-C324-8BA9E2535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Gamow-Teller Transition Strengths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B467B-C663-2D97-B029-3A2F29C57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82B63F-D4D7-8F41-2E02-7ADB2743D6DD}"/>
              </a:ext>
            </a:extLst>
          </p:cNvPr>
          <p:cNvSpPr txBox="1"/>
          <p:nvPr/>
        </p:nvSpPr>
        <p:spPr>
          <a:xfrm>
            <a:off x="914400" y="1887746"/>
            <a:ext cx="7315200" cy="405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900" baseline="30000" dirty="0">
                <a:latin typeface="+mj-lt"/>
              </a:rPr>
              <a:t>16</a:t>
            </a:r>
            <a:r>
              <a:rPr lang="en-US" sz="1900" dirty="0">
                <a:latin typeface="+mj-lt"/>
              </a:rPr>
              <a:t>O: GT strengths </a:t>
            </a:r>
            <a:r>
              <a:rPr lang="en-US" sz="1900" b="1" dirty="0">
                <a:solidFill>
                  <a:srgbClr val="FF0000"/>
                </a:solidFill>
                <a:latin typeface="+mj-lt"/>
              </a:rPr>
              <a:t>derived</a:t>
            </a:r>
            <a:r>
              <a:rPr lang="en-US" sz="1900" dirty="0">
                <a:latin typeface="+mj-lt"/>
              </a:rPr>
              <a:t> from magnetic dipole </a:t>
            </a:r>
            <a:r>
              <a:rPr lang="en-US" sz="1900" b="1" dirty="0">
                <a:solidFill>
                  <a:srgbClr val="FF0000"/>
                </a:solidFill>
                <a:latin typeface="+mj-lt"/>
              </a:rPr>
              <a:t>measurements</a:t>
            </a:r>
            <a:r>
              <a:rPr lang="en-US" sz="1900" dirty="0">
                <a:latin typeface="+mj-lt"/>
              </a:rPr>
              <a:t> </a:t>
            </a:r>
            <a:r>
              <a:rPr lang="en-US" sz="1400" dirty="0">
                <a:solidFill>
                  <a:srgbClr val="E98517"/>
                </a:solidFill>
                <a:latin typeface="+mj-lt"/>
              </a:rPr>
              <a:t>[</a:t>
            </a:r>
            <a:r>
              <a:rPr lang="en-US" sz="1400" dirty="0" err="1">
                <a:solidFill>
                  <a:srgbClr val="E98517"/>
                </a:solidFill>
                <a:latin typeface="+mj-lt"/>
              </a:rPr>
              <a:t>Küchler</a:t>
            </a:r>
            <a:r>
              <a:rPr lang="en-US" sz="1400" dirty="0">
                <a:solidFill>
                  <a:srgbClr val="E98517"/>
                </a:solidFill>
                <a:latin typeface="+mj-lt"/>
              </a:rPr>
              <a:t>, Richter, </a:t>
            </a:r>
            <a:r>
              <a:rPr lang="en-US" sz="1400" dirty="0" err="1">
                <a:solidFill>
                  <a:srgbClr val="E98517"/>
                </a:solidFill>
                <a:latin typeface="+mj-lt"/>
              </a:rPr>
              <a:t>Spamer</a:t>
            </a:r>
            <a:r>
              <a:rPr lang="en-US" sz="1400" dirty="0">
                <a:solidFill>
                  <a:srgbClr val="E98517"/>
                </a:solidFill>
                <a:latin typeface="+mj-lt"/>
              </a:rPr>
              <a:t>, Steffen, </a:t>
            </a:r>
            <a:r>
              <a:rPr lang="en-US" sz="1400" dirty="0" err="1">
                <a:solidFill>
                  <a:srgbClr val="E98517"/>
                </a:solidFill>
                <a:latin typeface="+mj-lt"/>
              </a:rPr>
              <a:t>Knüpfer</a:t>
            </a:r>
            <a:r>
              <a:rPr lang="en-US" sz="1400" dirty="0">
                <a:solidFill>
                  <a:srgbClr val="E98517"/>
                </a:solidFill>
                <a:latin typeface="+mj-lt"/>
              </a:rPr>
              <a:t>, NPA (1983); Tilley, Weller, </a:t>
            </a:r>
            <a:r>
              <a:rPr lang="en-US" sz="1400" dirty="0" err="1">
                <a:solidFill>
                  <a:srgbClr val="E98517"/>
                </a:solidFill>
                <a:latin typeface="+mj-lt"/>
              </a:rPr>
              <a:t>Cheves</a:t>
            </a:r>
            <a:r>
              <a:rPr lang="en-US" sz="1400" dirty="0">
                <a:solidFill>
                  <a:srgbClr val="E98517"/>
                </a:solidFill>
                <a:latin typeface="+mj-lt"/>
              </a:rPr>
              <a:t>, NPA (1993)]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900" baseline="30000" dirty="0">
                <a:latin typeface="+mj-lt"/>
              </a:rPr>
              <a:t>12</a:t>
            </a:r>
            <a:r>
              <a:rPr lang="en-US" sz="1900" dirty="0">
                <a:latin typeface="+mj-lt"/>
              </a:rPr>
              <a:t>C: GT strengths </a:t>
            </a:r>
            <a:r>
              <a:rPr lang="en-US" sz="1900" b="1" dirty="0">
                <a:solidFill>
                  <a:srgbClr val="FF0000"/>
                </a:solidFill>
                <a:latin typeface="+mj-lt"/>
              </a:rPr>
              <a:t>derived</a:t>
            </a:r>
            <a:r>
              <a:rPr lang="en-US" sz="1900" dirty="0">
                <a:latin typeface="+mj-lt"/>
              </a:rPr>
              <a:t> from the neutrino-nucleus scattering </a:t>
            </a:r>
            <a:r>
              <a:rPr lang="en-US" sz="1900" b="1" dirty="0">
                <a:solidFill>
                  <a:srgbClr val="FF0000"/>
                </a:solidFill>
                <a:latin typeface="+mj-lt"/>
              </a:rPr>
              <a:t>measurement</a:t>
            </a:r>
            <a:r>
              <a:rPr lang="en-US" sz="1900" dirty="0">
                <a:latin typeface="+mj-lt"/>
              </a:rPr>
              <a:t> at KARMEN </a:t>
            </a:r>
            <a:r>
              <a:rPr lang="en-US" sz="1400" dirty="0">
                <a:solidFill>
                  <a:srgbClr val="E98517"/>
                </a:solidFill>
                <a:latin typeface="+mj-lt"/>
              </a:rPr>
              <a:t>[</a:t>
            </a:r>
            <a:r>
              <a:rPr lang="en-US" sz="1400" dirty="0" err="1">
                <a:solidFill>
                  <a:srgbClr val="E98517"/>
                </a:solidFill>
                <a:latin typeface="+mj-lt"/>
              </a:rPr>
              <a:t>Drexlin</a:t>
            </a:r>
            <a:r>
              <a:rPr lang="en-US" sz="1400" dirty="0">
                <a:solidFill>
                  <a:srgbClr val="E98517"/>
                </a:solidFill>
                <a:latin typeface="+mj-lt"/>
              </a:rPr>
              <a:t> et al, PLB (1991); </a:t>
            </a:r>
            <a:r>
              <a:rPr lang="en-US" sz="1400" dirty="0" err="1">
                <a:solidFill>
                  <a:srgbClr val="E98517"/>
                </a:solidFill>
                <a:latin typeface="+mj-lt"/>
              </a:rPr>
              <a:t>Suliga</a:t>
            </a:r>
            <a:r>
              <a:rPr lang="en-US" sz="1400" dirty="0">
                <a:solidFill>
                  <a:srgbClr val="E98517"/>
                </a:solidFill>
                <a:latin typeface="+mj-lt"/>
              </a:rPr>
              <a:t>, </a:t>
            </a:r>
            <a:r>
              <a:rPr lang="en-US" sz="1400" dirty="0" err="1">
                <a:solidFill>
                  <a:srgbClr val="E98517"/>
                </a:solidFill>
                <a:latin typeface="+mj-lt"/>
              </a:rPr>
              <a:t>Beacom</a:t>
            </a:r>
            <a:r>
              <a:rPr lang="en-US" sz="1400" dirty="0">
                <a:solidFill>
                  <a:srgbClr val="E98517"/>
                </a:solidFill>
                <a:latin typeface="+mj-lt"/>
              </a:rPr>
              <a:t>, PRD (2023)]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900" baseline="30000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900" baseline="30000" dirty="0">
                <a:latin typeface="+mj-lt"/>
              </a:rPr>
              <a:t>40</a:t>
            </a:r>
            <a:r>
              <a:rPr lang="en-US" sz="1900" dirty="0">
                <a:latin typeface="+mj-lt"/>
              </a:rPr>
              <a:t>Ar: GT strengths </a:t>
            </a:r>
            <a:r>
              <a:rPr lang="en-US" sz="1900" b="1" dirty="0">
                <a:solidFill>
                  <a:srgbClr val="3D3DFF"/>
                </a:solidFill>
                <a:latin typeface="+mj-lt"/>
              </a:rPr>
              <a:t>calculated</a:t>
            </a:r>
            <a:r>
              <a:rPr lang="en-US" sz="1900" dirty="0">
                <a:latin typeface="+mj-lt"/>
              </a:rPr>
              <a:t> with the </a:t>
            </a:r>
            <a:r>
              <a:rPr lang="en-US" sz="1900" b="1" dirty="0">
                <a:solidFill>
                  <a:srgbClr val="3D3DFF"/>
                </a:solidFill>
                <a:latin typeface="+mj-lt"/>
              </a:rPr>
              <a:t>shell model-based code package</a:t>
            </a:r>
            <a:r>
              <a:rPr lang="en-US" sz="1900" dirty="0">
                <a:latin typeface="+mj-lt"/>
              </a:rPr>
              <a:t> BIGSTICK </a:t>
            </a:r>
            <a:r>
              <a:rPr lang="en-US" sz="1400" dirty="0">
                <a:solidFill>
                  <a:srgbClr val="E98517"/>
                </a:solidFill>
                <a:latin typeface="+mj-lt"/>
              </a:rPr>
              <a:t>[Johnson, Ormand, </a:t>
            </a:r>
            <a:r>
              <a:rPr lang="en-US" sz="1400" dirty="0" err="1">
                <a:solidFill>
                  <a:srgbClr val="E98517"/>
                </a:solidFill>
                <a:latin typeface="+mj-lt"/>
              </a:rPr>
              <a:t>McElvain</a:t>
            </a:r>
            <a:r>
              <a:rPr lang="en-US" sz="1400" dirty="0">
                <a:solidFill>
                  <a:srgbClr val="E98517"/>
                </a:solidFill>
                <a:latin typeface="+mj-lt"/>
              </a:rPr>
              <a:t>, Shan, arXiv:1801.08432]</a:t>
            </a:r>
            <a:r>
              <a:rPr lang="en-US" sz="1900" dirty="0">
                <a:latin typeface="+mj-lt"/>
              </a:rPr>
              <a:t> and </a:t>
            </a:r>
            <a:r>
              <a:rPr lang="en-US" sz="1900" b="1" dirty="0">
                <a:solidFill>
                  <a:srgbClr val="3D3DFF"/>
                </a:solidFill>
                <a:latin typeface="+mj-lt"/>
              </a:rPr>
              <a:t>rescaled</a:t>
            </a:r>
            <a:r>
              <a:rPr lang="en-US" sz="1900" dirty="0">
                <a:latin typeface="+mj-lt"/>
              </a:rPr>
              <a:t> with experimental </a:t>
            </a:r>
            <a:r>
              <a:rPr lang="en-US" sz="1900" b="1" dirty="0">
                <a:solidFill>
                  <a:srgbClr val="3D3DFF"/>
                </a:solidFill>
                <a:latin typeface="+mj-lt"/>
              </a:rPr>
              <a:t>measurement</a:t>
            </a:r>
            <a:r>
              <a:rPr lang="en-US" sz="1900" dirty="0">
                <a:latin typeface="+mj-lt"/>
              </a:rPr>
              <a:t> data </a:t>
            </a:r>
            <a:r>
              <a:rPr lang="en-US" sz="1400" dirty="0">
                <a:solidFill>
                  <a:srgbClr val="E98517"/>
                </a:solidFill>
                <a:latin typeface="+mj-lt"/>
              </a:rPr>
              <a:t>[</a:t>
            </a:r>
            <a:r>
              <a:rPr lang="en-US" sz="1400" dirty="0" err="1">
                <a:solidFill>
                  <a:srgbClr val="E98517"/>
                </a:solidFill>
                <a:latin typeface="+mj-lt"/>
              </a:rPr>
              <a:t>Tornow</a:t>
            </a:r>
            <a:r>
              <a:rPr lang="en-US" sz="1400" dirty="0">
                <a:solidFill>
                  <a:srgbClr val="E98517"/>
                </a:solidFill>
                <a:latin typeface="+mj-lt"/>
              </a:rPr>
              <a:t>, </a:t>
            </a:r>
            <a:r>
              <a:rPr lang="en-US" sz="1400" dirty="0" err="1">
                <a:solidFill>
                  <a:srgbClr val="E98517"/>
                </a:solidFill>
                <a:latin typeface="+mj-lt"/>
              </a:rPr>
              <a:t>Tonchev</a:t>
            </a:r>
            <a:r>
              <a:rPr lang="en-US" sz="1400" dirty="0">
                <a:solidFill>
                  <a:srgbClr val="E98517"/>
                </a:solidFill>
                <a:latin typeface="+mj-lt"/>
              </a:rPr>
              <a:t>, Finch, </a:t>
            </a:r>
            <a:r>
              <a:rPr lang="en-US" sz="1400" dirty="0" err="1">
                <a:solidFill>
                  <a:srgbClr val="E98517"/>
                </a:solidFill>
                <a:latin typeface="+mj-lt"/>
              </a:rPr>
              <a:t>Krishichayan</a:t>
            </a:r>
            <a:r>
              <a:rPr lang="en-US" sz="1400" dirty="0">
                <a:solidFill>
                  <a:srgbClr val="E98517"/>
                </a:solidFill>
                <a:latin typeface="+mj-lt"/>
              </a:rPr>
              <a:t>, Wang, Hayes, Yeomans, Newmark, PLB (2022)]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</a:rPr>
              <a:t>The strengths of individual lines are not measured.</a:t>
            </a:r>
            <a:endParaRPr lang="en-US" sz="19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6969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4C236-5989-2222-1E42-9B1279738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Gamow-Teller Transition Strengths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A2D82B-2E93-D236-6A2C-C18B1E1D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8A504C7-BA33-3DBC-C55E-AB0D227C2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98182"/>
            <a:ext cx="5133145" cy="384263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B80066C-95FE-92A3-3B26-738EB076D561}"/>
              </a:ext>
            </a:extLst>
          </p:cNvPr>
          <p:cNvSpPr txBox="1"/>
          <p:nvPr/>
        </p:nvSpPr>
        <p:spPr>
          <a:xfrm>
            <a:off x="304799" y="5893713"/>
            <a:ext cx="85344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3D3DFF"/>
                </a:solidFill>
                <a:latin typeface="+mj-lt"/>
              </a:rPr>
              <a:t>Major lines </a:t>
            </a:r>
            <a:r>
              <a:rPr lang="en-US" sz="2200" dirty="0">
                <a:latin typeface="+mj-lt"/>
              </a:rPr>
              <a:t>involve </a:t>
            </a:r>
            <a:r>
              <a:rPr lang="en-US" sz="2200" b="1" dirty="0">
                <a:solidFill>
                  <a:srgbClr val="FF0000"/>
                </a:solidFill>
                <a:latin typeface="+mj-lt"/>
              </a:rPr>
              <a:t>MeV-scale energy deposits</a:t>
            </a:r>
            <a:r>
              <a:rPr lang="en-US" sz="2200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138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A397A-83E2-14FD-9500-33B3A6F0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Experiments: Large-Volume Neutrino Detectors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26964D-0D31-5DCC-8656-B1B7CF492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667F62-64DD-8EF8-DFE2-27D3A18E9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588" y="1828800"/>
            <a:ext cx="2232612" cy="175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D2ABDC-99A2-EEF5-2C44-EC27FA11F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28800"/>
            <a:ext cx="3169372" cy="1752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3B8668-B724-B9B5-0D02-9E8FF7D3A8CA}"/>
              </a:ext>
            </a:extLst>
          </p:cNvPr>
          <p:cNvSpPr txBox="1"/>
          <p:nvPr/>
        </p:nvSpPr>
        <p:spPr>
          <a:xfrm>
            <a:off x="304799" y="5893713"/>
            <a:ext cx="85344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𝜈</a:t>
            </a:r>
            <a:r>
              <a:rPr lang="en-US" sz="2200" dirty="0">
                <a:latin typeface="+mj-lt"/>
              </a:rPr>
              <a:t> detectors: </a:t>
            </a:r>
            <a:r>
              <a:rPr lang="en-US" sz="2200" b="1" dirty="0">
                <a:solidFill>
                  <a:srgbClr val="FF0000"/>
                </a:solidFill>
                <a:latin typeface="+mj-lt"/>
              </a:rPr>
              <a:t>Large fiducial masses </a:t>
            </a:r>
            <a:r>
              <a:rPr lang="en-US" sz="2200" dirty="0">
                <a:latin typeface="+mj-lt"/>
              </a:rPr>
              <a:t>&amp;</a:t>
            </a:r>
            <a:r>
              <a:rPr lang="en-US" sz="2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200" b="1" dirty="0">
                <a:solidFill>
                  <a:srgbClr val="3D3DFF"/>
                </a:solidFill>
                <a:latin typeface="+mj-lt"/>
              </a:rPr>
              <a:t>MeV-range energy thresholds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9381B-5A08-353C-2EE3-A62C23702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92" y="3685956"/>
            <a:ext cx="5148408" cy="19528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002973-512A-462F-1F1E-AE791ED38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1833563"/>
            <a:ext cx="1679145" cy="17478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A37EE1-0ECE-4F41-F8E9-39E86339FDE0}"/>
              </a:ext>
            </a:extLst>
          </p:cNvPr>
          <p:cNvSpPr/>
          <p:nvPr/>
        </p:nvSpPr>
        <p:spPr>
          <a:xfrm>
            <a:off x="533400" y="4280136"/>
            <a:ext cx="5257800" cy="254475"/>
          </a:xfrm>
          <a:prstGeom prst="rect">
            <a:avLst/>
          </a:prstGeom>
          <a:noFill/>
          <a:ln w="19050">
            <a:solidFill>
              <a:srgbClr val="3D3D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BBECBE-A622-7613-BE4A-9AB42158CDB4}"/>
              </a:ext>
            </a:extLst>
          </p:cNvPr>
          <p:cNvSpPr/>
          <p:nvPr/>
        </p:nvSpPr>
        <p:spPr>
          <a:xfrm>
            <a:off x="533400" y="5346937"/>
            <a:ext cx="5257800" cy="254475"/>
          </a:xfrm>
          <a:prstGeom prst="rect">
            <a:avLst/>
          </a:prstGeom>
          <a:noFill/>
          <a:ln w="19050">
            <a:solidFill>
              <a:srgbClr val="3D3D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506A89-D6F1-B83E-D47D-96D69354FF9A}"/>
              </a:ext>
            </a:extLst>
          </p:cNvPr>
          <p:cNvSpPr/>
          <p:nvPr/>
        </p:nvSpPr>
        <p:spPr>
          <a:xfrm>
            <a:off x="533400" y="4584937"/>
            <a:ext cx="5257800" cy="711675"/>
          </a:xfrm>
          <a:prstGeom prst="rect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6EC898-17BA-CA54-C064-418A780BFF00}"/>
              </a:ext>
            </a:extLst>
          </p:cNvPr>
          <p:cNvSpPr txBox="1"/>
          <p:nvPr/>
        </p:nvSpPr>
        <p:spPr>
          <a:xfrm>
            <a:off x="6575868" y="3780848"/>
            <a:ext cx="1411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D3DFF"/>
                </a:solidFill>
                <a:latin typeface="+mj-lt"/>
              </a:rPr>
              <a:t>Past/existing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4D9121-9FF3-829C-D45B-7905B0428FF8}"/>
              </a:ext>
            </a:extLst>
          </p:cNvPr>
          <p:cNvSpPr txBox="1"/>
          <p:nvPr/>
        </p:nvSpPr>
        <p:spPr>
          <a:xfrm>
            <a:off x="7274680" y="4336975"/>
            <a:ext cx="1153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  <a:latin typeface="+mj-lt"/>
              </a:rPr>
              <a:t>Upcoming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B07C3B2-A748-33A9-4451-EFF24D4F72D4}"/>
              </a:ext>
            </a:extLst>
          </p:cNvPr>
          <p:cNvCxnSpPr>
            <a:stCxn id="14" idx="1"/>
            <a:endCxn id="11" idx="3"/>
          </p:cNvCxnSpPr>
          <p:nvPr/>
        </p:nvCxnSpPr>
        <p:spPr>
          <a:xfrm flipH="1">
            <a:off x="5791200" y="3965514"/>
            <a:ext cx="784668" cy="441860"/>
          </a:xfrm>
          <a:prstGeom prst="straightConnector1">
            <a:avLst/>
          </a:prstGeom>
          <a:ln w="19050">
            <a:solidFill>
              <a:srgbClr val="3D3D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679A0CF-4C89-27CC-C49D-E77A71AE6C2D}"/>
              </a:ext>
            </a:extLst>
          </p:cNvPr>
          <p:cNvCxnSpPr>
            <a:cxnSpLocks/>
            <a:stCxn id="14" idx="1"/>
            <a:endCxn id="12" idx="3"/>
          </p:cNvCxnSpPr>
          <p:nvPr/>
        </p:nvCxnSpPr>
        <p:spPr>
          <a:xfrm flipH="1">
            <a:off x="5791200" y="3965514"/>
            <a:ext cx="784668" cy="1508661"/>
          </a:xfrm>
          <a:prstGeom prst="straightConnector1">
            <a:avLst/>
          </a:prstGeom>
          <a:ln w="19050">
            <a:solidFill>
              <a:srgbClr val="3D3D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F09FD8B-0B6A-98E8-103E-F8DC192D8533}"/>
              </a:ext>
            </a:extLst>
          </p:cNvPr>
          <p:cNvCxnSpPr>
            <a:cxnSpLocks/>
            <a:stCxn id="15" idx="1"/>
            <a:endCxn id="13" idx="3"/>
          </p:cNvCxnSpPr>
          <p:nvPr/>
        </p:nvCxnSpPr>
        <p:spPr>
          <a:xfrm flipH="1">
            <a:off x="5791200" y="4521641"/>
            <a:ext cx="1483480" cy="419134"/>
          </a:xfrm>
          <a:prstGeom prst="straightConnector1">
            <a:avLst/>
          </a:prstGeom>
          <a:ln w="19050">
            <a:solidFill>
              <a:srgbClr val="FF006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178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5F73B-F4C6-B244-C072-ECEE2D71F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008BD1-CF91-E19E-767A-7F88BCCF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F502F-7B02-4E9D-AEF7-9E8F2543CAC0}"/>
              </a:ext>
            </a:extLst>
          </p:cNvPr>
          <p:cNvSpPr txBox="1"/>
          <p:nvPr/>
        </p:nvSpPr>
        <p:spPr>
          <a:xfrm>
            <a:off x="1066800" y="3965855"/>
            <a:ext cx="7010399" cy="125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 startAt="3"/>
            </a:pPr>
            <a:r>
              <a:rPr lang="en-US" sz="2000" dirty="0">
                <a:latin typeface="+mj-lt"/>
              </a:rPr>
              <a:t>Inelastic Scattering of Target Nucleus by BDM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Advantages of nuclear inelastic scattering of BDM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Nuclear inelastic scattering and Gamow-Teller (GT) transitions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22B510-2E71-FE6E-56EC-A475299ED2F9}"/>
              </a:ext>
            </a:extLst>
          </p:cNvPr>
          <p:cNvSpPr txBox="1"/>
          <p:nvPr/>
        </p:nvSpPr>
        <p:spPr>
          <a:xfrm>
            <a:off x="1066800" y="1613771"/>
            <a:ext cx="7010399" cy="1253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000" dirty="0">
                <a:latin typeface="+mj-lt"/>
              </a:rPr>
              <a:t>Motivations for Boosted Dark Matter (BDM)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Status of weakly interacting massive particle (WIMP) searches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Conventional WIMP searches vs. BDM searches</a:t>
            </a:r>
            <a:endParaRPr lang="en-US" sz="24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4006FB-66A7-47E6-8400-583638CCD5B3}"/>
              </a:ext>
            </a:extLst>
          </p:cNvPr>
          <p:cNvSpPr txBox="1"/>
          <p:nvPr/>
        </p:nvSpPr>
        <p:spPr>
          <a:xfrm>
            <a:off x="1066800" y="2798364"/>
            <a:ext cx="7010399" cy="125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 startAt="2"/>
            </a:pPr>
            <a:r>
              <a:rPr lang="en-US" sz="2000" dirty="0">
                <a:latin typeface="+mj-lt"/>
              </a:rPr>
              <a:t>Search for Boosted Dark Matter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Motivations for inelastic scattering of BDM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Scenarios of energetic cosmic-ray BDM (CRDM)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5FFE99-72E9-C8F8-8907-315BC7AC1F97}"/>
              </a:ext>
            </a:extLst>
          </p:cNvPr>
          <p:cNvSpPr txBox="1"/>
          <p:nvPr/>
        </p:nvSpPr>
        <p:spPr>
          <a:xfrm>
            <a:off x="1066800" y="5135963"/>
            <a:ext cx="7010399" cy="125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 startAt="4"/>
            </a:pPr>
            <a:r>
              <a:rPr lang="en-US" sz="2000" dirty="0">
                <a:latin typeface="+mj-lt"/>
              </a:rPr>
              <a:t>Nuclear Inelastic Scattering of CRDM at Neutrino Detectors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Background considerations: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𝜈</a:t>
            </a:r>
            <a:r>
              <a:rPr lang="en-US" sz="1600" dirty="0">
                <a:latin typeface="+mj-lt"/>
              </a:rPr>
              <a:t>-induced nuclear inelastic scattering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Search prospects of CRDM at neutrino detectors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5A1BD6-D7A1-717F-F14A-DD4934C367F4}"/>
              </a:ext>
            </a:extLst>
          </p:cNvPr>
          <p:cNvSpPr/>
          <p:nvPr/>
        </p:nvSpPr>
        <p:spPr>
          <a:xfrm>
            <a:off x="838199" y="5214239"/>
            <a:ext cx="7467601" cy="1139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09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FD086-ADE6-DEE1-316D-CC2E97FC8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Considerations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A1F77F-CA96-C8B2-C450-687D46CA8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6FD4F41-4B77-B029-54A2-61302497A09E}"/>
                  </a:ext>
                </a:extLst>
              </p:cNvPr>
              <p:cNvSpPr txBox="1"/>
              <p:nvPr/>
            </p:nvSpPr>
            <p:spPr>
              <a:xfrm>
                <a:off x="304800" y="5372377"/>
                <a:ext cx="8534400" cy="1028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>
                    <a:latin typeface="+mj-lt"/>
                  </a:rPr>
                  <a:t>Other reducible backgrounds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+mj-lt"/>
                  </a:rPr>
                  <a:t>Michel electrons from the cosmic muon decay, CC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400" dirty="0">
                    <a:latin typeface="+mj-lt"/>
                  </a:rPr>
                  <a:t>, NC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1400" dirty="0">
                    <a:latin typeface="+mj-lt"/>
                  </a:rPr>
                  <a:t>-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400" dirty="0">
                    <a:latin typeface="+mj-lt"/>
                  </a:rPr>
                  <a:t> scattering, …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+mj-lt"/>
                  </a:rPr>
                  <a:t>Discrimination between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4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400" dirty="0">
                    <a:latin typeface="+mj-lt"/>
                  </a:rPr>
                  <a:t> and narrow energy window cuts can reduce these backgrounds.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6FD4F41-4B77-B029-54A2-61302497A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372377"/>
                <a:ext cx="8534400" cy="1028423"/>
              </a:xfrm>
              <a:prstGeom prst="rect">
                <a:avLst/>
              </a:prstGeom>
              <a:blipFill>
                <a:blip r:embed="rId2"/>
                <a:stretch>
                  <a:fillRect l="-214" b="-5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2AF23D-2E97-091F-F61B-EDABEE8C40EE}"/>
                  </a:ext>
                </a:extLst>
              </p:cNvPr>
              <p:cNvSpPr txBox="1"/>
              <p:nvPr/>
            </p:nvSpPr>
            <p:spPr>
              <a:xfrm>
                <a:off x="267511" y="1718846"/>
                <a:ext cx="8571689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00" b="1" dirty="0">
                    <a:solidFill>
                      <a:srgbClr val="FF0000"/>
                    </a:solidFill>
                    <a:latin typeface="+mj-lt"/>
                  </a:rPr>
                  <a:t>Irreducible background</a:t>
                </a:r>
                <a:r>
                  <a:rPr lang="en-US" sz="1900" dirty="0">
                    <a:latin typeface="+mj-lt"/>
                  </a:rPr>
                  <a:t>: nuclear inelastic scattering of </a:t>
                </a:r>
                <a:r>
                  <a:rPr lang="en-US" sz="1900" dirty="0">
                    <a:latin typeface="+mj-lt"/>
                    <a:ea typeface="Cambria Math" panose="02040503050406030204" pitchFamily="18" charset="0"/>
                  </a:rPr>
                  <a:t>𝜈’</a:t>
                </a:r>
                <a:r>
                  <a:rPr lang="en-US" sz="1900" dirty="0">
                    <a:latin typeface="+mj-lt"/>
                  </a:rPr>
                  <a:t>s (i.e.,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sSup>
                      <m:sSupPr>
                        <m:ctrlPr>
                          <a:rPr lang="en-US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900" dirty="0">
                    <a:latin typeface="+mj-lt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2AF23D-2E97-091F-F61B-EDABEE8C4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11" y="1718846"/>
                <a:ext cx="8571689" cy="384721"/>
              </a:xfrm>
              <a:prstGeom prst="rect">
                <a:avLst/>
              </a:prstGeom>
              <a:blipFill>
                <a:blip r:embed="rId3"/>
                <a:stretch>
                  <a:fillRect l="-711" t="-11111" b="-26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ACDB158-28C8-77C5-4DA4-548295B73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89" y="2286000"/>
            <a:ext cx="4124601" cy="30609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8C7490-16D0-6C75-DB34-6E47AB13BA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2286000"/>
            <a:ext cx="3991362" cy="303063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BEB347-6527-036B-2C82-51C0990224D3}"/>
              </a:ext>
            </a:extLst>
          </p:cNvPr>
          <p:cNvCxnSpPr/>
          <p:nvPr/>
        </p:nvCxnSpPr>
        <p:spPr>
          <a:xfrm flipV="1">
            <a:off x="2647544" y="2819400"/>
            <a:ext cx="0" cy="22098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CAE2B36-FD3F-BFCC-EA92-978BE5EE833D}"/>
              </a:ext>
            </a:extLst>
          </p:cNvPr>
          <p:cNvCxnSpPr/>
          <p:nvPr/>
        </p:nvCxnSpPr>
        <p:spPr>
          <a:xfrm>
            <a:off x="2647544" y="3429000"/>
            <a:ext cx="629056" cy="0"/>
          </a:xfrm>
          <a:prstGeom prst="straightConnector1">
            <a:avLst/>
          </a:prstGeom>
          <a:ln w="47625">
            <a:solidFill>
              <a:srgbClr val="3D3D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235C41F-B1F1-A84A-D88E-BC3D88C195BF}"/>
              </a:ext>
            </a:extLst>
          </p:cNvPr>
          <p:cNvSpPr txBox="1"/>
          <p:nvPr/>
        </p:nvSpPr>
        <p:spPr>
          <a:xfrm>
            <a:off x="2647544" y="3487816"/>
            <a:ext cx="8601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+mj-lt"/>
              </a:rPr>
              <a:t>Relevant</a:t>
            </a:r>
          </a:p>
        </p:txBody>
      </p:sp>
    </p:spTree>
    <p:extLst>
      <p:ext uri="{BB962C8B-B14F-4D97-AF65-F5344CB8AC3E}">
        <p14:creationId xmlns:p14="http://schemas.microsoft.com/office/powerpoint/2010/main" val="1315965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30E7F-E4C1-E682-FE12-C4F0F6205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Inelastic Neutrino-Nucleus Scattering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4DBEF-583A-41BD-3650-C00E280F2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2393C06-F558-8F34-5B1E-A9C7F9101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620" y="2212344"/>
            <a:ext cx="4904759" cy="77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3FEA10DA-EE88-BAA6-2BFE-5612AC49E061}"/>
              </a:ext>
            </a:extLst>
          </p:cNvPr>
          <p:cNvSpPr/>
          <p:nvPr/>
        </p:nvSpPr>
        <p:spPr>
          <a:xfrm rot="5400000">
            <a:off x="5760846" y="2044271"/>
            <a:ext cx="136907" cy="20574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E2829-C5D7-E164-D15A-43686981DBFA}"/>
              </a:ext>
            </a:extLst>
          </p:cNvPr>
          <p:cNvSpPr txBox="1"/>
          <p:nvPr/>
        </p:nvSpPr>
        <p:spPr>
          <a:xfrm>
            <a:off x="6038946" y="3367012"/>
            <a:ext cx="2800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Same GT transition strength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D1995C-0E3A-0B25-E31B-6026FF9ECB00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5829299" y="3255773"/>
            <a:ext cx="209647" cy="29590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871AB8-01E4-0BDE-A45E-27C335F76898}"/>
              </a:ext>
            </a:extLst>
          </p:cNvPr>
          <p:cNvSpPr txBox="1"/>
          <p:nvPr/>
        </p:nvSpPr>
        <p:spPr>
          <a:xfrm>
            <a:off x="914400" y="3961932"/>
            <a:ext cx="7315200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Measuring inelastic </a:t>
            </a:r>
            <a:r>
              <a:rPr lang="en-US" dirty="0">
                <a:latin typeface="+mj-lt"/>
                <a:ea typeface="Cambria Math" panose="02040503050406030204" pitchFamily="18" charset="0"/>
              </a:rPr>
              <a:t>𝜈-N </a:t>
            </a:r>
            <a:r>
              <a:rPr lang="en-US" dirty="0">
                <a:latin typeface="+mj-lt"/>
              </a:rPr>
              <a:t>scattering itself is an interesting opportunity.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+mj-lt"/>
              </a:rPr>
              <a:t>Carbon lines at JUNO </a:t>
            </a:r>
            <a:r>
              <a:rPr lang="en-US" sz="1400" dirty="0">
                <a:solidFill>
                  <a:srgbClr val="E98517"/>
                </a:solidFill>
                <a:latin typeface="+mj-lt"/>
              </a:rPr>
              <a:t>[</a:t>
            </a:r>
            <a:r>
              <a:rPr lang="en-US" sz="1400" dirty="0" err="1">
                <a:solidFill>
                  <a:srgbClr val="E98517"/>
                </a:solidFill>
                <a:latin typeface="+mj-lt"/>
              </a:rPr>
              <a:t>Suliga</a:t>
            </a:r>
            <a:r>
              <a:rPr lang="en-US" sz="1400" dirty="0">
                <a:solidFill>
                  <a:srgbClr val="E98517"/>
                </a:solidFill>
                <a:latin typeface="+mj-lt"/>
              </a:rPr>
              <a:t>, </a:t>
            </a:r>
            <a:r>
              <a:rPr lang="en-US" sz="1400" dirty="0" err="1">
                <a:solidFill>
                  <a:srgbClr val="E98517"/>
                </a:solidFill>
                <a:latin typeface="+mj-lt"/>
              </a:rPr>
              <a:t>Beacom</a:t>
            </a:r>
            <a:r>
              <a:rPr lang="en-US" sz="1400" dirty="0">
                <a:solidFill>
                  <a:srgbClr val="E98517"/>
                </a:solidFill>
                <a:latin typeface="+mj-lt"/>
              </a:rPr>
              <a:t>, PRD (2023)]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+mj-lt"/>
              </a:rPr>
              <a:t>Oxygen lines at HK </a:t>
            </a:r>
            <a:r>
              <a:rPr lang="en-US" sz="1400" dirty="0">
                <a:solidFill>
                  <a:srgbClr val="E98517"/>
                </a:solidFill>
                <a:latin typeface="+mj-lt"/>
              </a:rPr>
              <a:t>[work in progress]</a:t>
            </a:r>
          </a:p>
        </p:txBody>
      </p:sp>
    </p:spTree>
    <p:extLst>
      <p:ext uri="{BB962C8B-B14F-4D97-AF65-F5344CB8AC3E}">
        <p14:creationId xmlns:p14="http://schemas.microsoft.com/office/powerpoint/2010/main" val="2241191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85108-F1FC-3F5D-F764-4684DF467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Sensitivity Reaches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40E726-6658-12FD-44A9-D28AF5B22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6367F19-AEEB-8DBE-6DCF-B05CF72A3D3B}"/>
              </a:ext>
            </a:extLst>
          </p:cNvPr>
          <p:cNvGrpSpPr/>
          <p:nvPr/>
        </p:nvGrpSpPr>
        <p:grpSpPr>
          <a:xfrm>
            <a:off x="914400" y="2308064"/>
            <a:ext cx="7352851" cy="892336"/>
            <a:chOff x="914400" y="2982832"/>
            <a:chExt cx="7352851" cy="89233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DB72911-FE9F-3FDD-C08A-0A8199248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2982832"/>
              <a:ext cx="4765886" cy="89233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5B89F20-C616-FA9B-F618-FB8C91A0DB50}"/>
                    </a:ext>
                  </a:extLst>
                </p:cNvPr>
                <p:cNvSpPr txBox="1"/>
                <p:nvPr/>
              </p:nvSpPr>
              <p:spPr>
                <a:xfrm>
                  <a:off x="5562600" y="3113168"/>
                  <a:ext cx="270465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a14:m>
                  <a:r>
                    <a:rPr lang="en-US" sz="2800" dirty="0">
                      <a:latin typeface="+mj-lt"/>
                    </a:rPr>
                    <a:t>BR(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a14:m>
                  <a:r>
                    <a:rPr lang="en-US" sz="2800" dirty="0">
                      <a:latin typeface="+mj-lt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5B89F20-C616-FA9B-F618-FB8C91A0DB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2600" y="3113168"/>
                  <a:ext cx="2704651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1580" t="-10465" r="-3837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BB0398-46E4-E199-7199-52878D9219AB}"/>
              </a:ext>
            </a:extLst>
          </p:cNvPr>
          <p:cNvCxnSpPr/>
          <p:nvPr/>
        </p:nvCxnSpPr>
        <p:spPr>
          <a:xfrm>
            <a:off x="5751366" y="3048000"/>
            <a:ext cx="228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EA19E8-3F7B-09C0-D7BD-4737B368AB82}"/>
                  </a:ext>
                </a:extLst>
              </p:cNvPr>
              <p:cNvSpPr txBox="1"/>
              <p:nvPr/>
            </p:nvSpPr>
            <p:spPr>
              <a:xfrm>
                <a:off x="914400" y="3733800"/>
                <a:ext cx="7315200" cy="1362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sz="1900" dirty="0">
                    <a:latin typeface="+mj-lt"/>
                  </a:rPr>
                  <a:t>BRs of </a:t>
                </a:r>
                <a:r>
                  <a:rPr lang="en-US" sz="1900" baseline="30000" dirty="0">
                    <a:latin typeface="+mj-lt"/>
                  </a:rPr>
                  <a:t>12</a:t>
                </a:r>
                <a:r>
                  <a:rPr lang="en-US" sz="1900" dirty="0">
                    <a:latin typeface="+mj-lt"/>
                  </a:rPr>
                  <a:t>C and </a:t>
                </a:r>
                <a:r>
                  <a:rPr lang="en-US" sz="1900" baseline="30000" dirty="0">
                    <a:latin typeface="+mj-lt"/>
                  </a:rPr>
                  <a:t>40</a:t>
                </a:r>
                <a:r>
                  <a:rPr lang="en-US" sz="1900" dirty="0">
                    <a:latin typeface="+mj-lt"/>
                  </a:rPr>
                  <a:t>Ar: nearly 100%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sz="1900" dirty="0">
                    <a:latin typeface="+mj-lt"/>
                  </a:rPr>
                  <a:t>BRs of </a:t>
                </a:r>
                <a:r>
                  <a:rPr lang="en-US" sz="1900" baseline="30000" dirty="0">
                    <a:latin typeface="+mj-lt"/>
                  </a:rPr>
                  <a:t>16</a:t>
                </a:r>
                <a:r>
                  <a:rPr lang="en-US" sz="1900" dirty="0">
                    <a:latin typeface="+mj-lt"/>
                  </a:rPr>
                  <a:t>O: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1900" dirty="0">
                    <a:latin typeface="+mj-lt"/>
                  </a:rPr>
                  <a:t>0.01% which can be compensated by large volume and/or exposure time of SK/HK.</a:t>
                </a:r>
                <a:endParaRPr lang="en-US" sz="19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EA19E8-3F7B-09C0-D7BD-4737B368A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733800"/>
                <a:ext cx="7315200" cy="1362809"/>
              </a:xfrm>
              <a:prstGeom prst="rect">
                <a:avLst/>
              </a:prstGeom>
              <a:blipFill>
                <a:blip r:embed="rId4"/>
                <a:stretch>
                  <a:fillRect l="-583" b="-6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3974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DE319-BE16-4E30-F4E4-1FF20B4BF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Sensitivity in Coupling Space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1E5D73-F25C-14C2-93B1-1A826474C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5DE83A-0782-F81E-C06C-27FA752D0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760326"/>
            <a:ext cx="8534402" cy="38022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AF3D6A-071A-16CC-83BA-0B3829BA57BC}"/>
              </a:ext>
            </a:extLst>
          </p:cNvPr>
          <p:cNvSpPr txBox="1"/>
          <p:nvPr/>
        </p:nvSpPr>
        <p:spPr>
          <a:xfrm>
            <a:off x="304799" y="5970657"/>
            <a:ext cx="8534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Nuclear inelastic scat.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allowing probing more parameter space </a:t>
            </a:r>
            <a:r>
              <a:rPr lang="en-US" dirty="0">
                <a:latin typeface="+mj-lt"/>
              </a:rPr>
              <a:t>than elastic scat.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6E3AB5-9540-DC8E-217A-F793A3F97386}"/>
              </a:ext>
            </a:extLst>
          </p:cNvPr>
          <p:cNvSpPr txBox="1"/>
          <p:nvPr/>
        </p:nvSpPr>
        <p:spPr>
          <a:xfrm>
            <a:off x="3581400" y="5486400"/>
            <a:ext cx="5257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E98517"/>
                </a:solidFill>
                <a:latin typeface="+mj-lt"/>
              </a:rPr>
              <a:t>[Dutta, Huang, </a:t>
            </a:r>
            <a:r>
              <a:rPr lang="en-US" sz="1400" b="1" dirty="0">
                <a:solidFill>
                  <a:srgbClr val="E98517"/>
                </a:solidFill>
                <a:latin typeface="+mj-lt"/>
              </a:rPr>
              <a:t>DK</a:t>
            </a:r>
            <a:r>
              <a:rPr lang="en-US" sz="1400" dirty="0">
                <a:solidFill>
                  <a:srgbClr val="E98517"/>
                </a:solidFill>
                <a:latin typeface="+mj-lt"/>
              </a:rPr>
              <a:t>, Newstead, Park, Shaukat Ali, arXiv:2402.04184]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5144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6D62E-FE59-19E1-F76F-4461AA442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Nonrelativistic Dark Matter Searches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971634-9A5A-F719-DDFD-9A5F02C0D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ADEC4E-3A5F-5303-F0A4-972DB9A7D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637" y="1953360"/>
            <a:ext cx="6994563" cy="3609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47F39-09BD-CCF8-BF1A-FDD6B71CF251}"/>
              </a:ext>
            </a:extLst>
          </p:cNvPr>
          <p:cNvSpPr txBox="1"/>
          <p:nvPr/>
        </p:nvSpPr>
        <p:spPr>
          <a:xfrm>
            <a:off x="304800" y="5562600"/>
            <a:ext cx="8534400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FF0000"/>
                </a:solidFill>
                <a:latin typeface="+mj-lt"/>
              </a:rPr>
              <a:t>No observation </a:t>
            </a:r>
            <a:r>
              <a:rPr lang="en-US" sz="1600" dirty="0">
                <a:latin typeface="+mj-lt"/>
              </a:rPr>
              <a:t>of DM signatures via non-gravitational interactions while many searches/ interpretations are designed/performed under </a:t>
            </a:r>
            <a:r>
              <a:rPr lang="en-US" sz="1600" b="1" dirty="0" err="1">
                <a:solidFill>
                  <a:srgbClr val="3D3DFF"/>
                </a:solidFill>
                <a:latin typeface="+mj-lt"/>
              </a:rPr>
              <a:t>NONrelativistic</a:t>
            </a:r>
            <a:r>
              <a:rPr lang="en-US" sz="1600" dirty="0">
                <a:latin typeface="+mj-lt"/>
              </a:rPr>
              <a:t> </a:t>
            </a:r>
            <a:r>
              <a:rPr lang="en-US" sz="1600" b="1" dirty="0">
                <a:solidFill>
                  <a:srgbClr val="008A3E"/>
                </a:solidFill>
                <a:latin typeface="+mj-lt"/>
              </a:rPr>
              <a:t>WIMP/WIMP-like scenarios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8B6628-DA38-8001-1C13-07ED77AD5339}"/>
              </a:ext>
            </a:extLst>
          </p:cNvPr>
          <p:cNvSpPr/>
          <p:nvPr/>
        </p:nvSpPr>
        <p:spPr>
          <a:xfrm>
            <a:off x="6629400" y="4996190"/>
            <a:ext cx="22156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rgbClr val="E98517"/>
                </a:solidFill>
                <a:latin typeface="+mj-lt"/>
              </a:rPr>
              <a:t>[Dark matter limit plotter]</a:t>
            </a:r>
          </a:p>
        </p:txBody>
      </p:sp>
    </p:spTree>
    <p:extLst>
      <p:ext uri="{BB962C8B-B14F-4D97-AF65-F5344CB8AC3E}">
        <p14:creationId xmlns:p14="http://schemas.microsoft.com/office/powerpoint/2010/main" val="3515362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AE160-E257-246C-1688-8C2257E9A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Result: Comparison with Existing Limits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B434E7-C303-9FDD-257E-B38F4033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5CBB40-ECA8-924E-371F-0E0DB4132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40356"/>
            <a:ext cx="8534400" cy="38222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545B35-534D-4D51-F668-0EAC041D597D}"/>
              </a:ext>
            </a:extLst>
          </p:cNvPr>
          <p:cNvSpPr txBox="1"/>
          <p:nvPr/>
        </p:nvSpPr>
        <p:spPr>
          <a:xfrm>
            <a:off x="3581400" y="5486400"/>
            <a:ext cx="5257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E98517"/>
                </a:solidFill>
                <a:latin typeface="+mj-lt"/>
              </a:rPr>
              <a:t>[Dutta, Huang, </a:t>
            </a:r>
            <a:r>
              <a:rPr lang="en-US" sz="1400" b="1" dirty="0">
                <a:solidFill>
                  <a:srgbClr val="E98517"/>
                </a:solidFill>
                <a:latin typeface="+mj-lt"/>
              </a:rPr>
              <a:t>DK</a:t>
            </a:r>
            <a:r>
              <a:rPr lang="en-US" sz="1400" dirty="0">
                <a:solidFill>
                  <a:srgbClr val="E98517"/>
                </a:solidFill>
                <a:latin typeface="+mj-lt"/>
              </a:rPr>
              <a:t>, Newstead, Park, Shaukat Ali, arXiv:2402.04184]</a:t>
            </a:r>
            <a:endParaRPr lang="en-US" sz="14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B0CB373-BADB-E6BE-5ECD-1512B5B1CFB1}"/>
              </a:ext>
            </a:extLst>
          </p:cNvPr>
          <p:cNvSpPr/>
          <p:nvPr/>
        </p:nvSpPr>
        <p:spPr>
          <a:xfrm>
            <a:off x="8229600" y="2840477"/>
            <a:ext cx="486383" cy="1926076"/>
          </a:xfrm>
          <a:custGeom>
            <a:avLst/>
            <a:gdLst>
              <a:gd name="connsiteX0" fmla="*/ 0 w 486383"/>
              <a:gd name="connsiteY0" fmla="*/ 0 h 1926076"/>
              <a:gd name="connsiteX1" fmla="*/ 9728 w 486383"/>
              <a:gd name="connsiteY1" fmla="*/ 48638 h 1926076"/>
              <a:gd name="connsiteX2" fmla="*/ 19455 w 486383"/>
              <a:gd name="connsiteY2" fmla="*/ 77821 h 1926076"/>
              <a:gd name="connsiteX3" fmla="*/ 38911 w 486383"/>
              <a:gd name="connsiteY3" fmla="*/ 243191 h 1926076"/>
              <a:gd name="connsiteX4" fmla="*/ 29183 w 486383"/>
              <a:gd name="connsiteY4" fmla="*/ 544749 h 1926076"/>
              <a:gd name="connsiteX5" fmla="*/ 38911 w 486383"/>
              <a:gd name="connsiteY5" fmla="*/ 924127 h 1926076"/>
              <a:gd name="connsiteX6" fmla="*/ 48638 w 486383"/>
              <a:gd name="connsiteY6" fmla="*/ 963038 h 1926076"/>
              <a:gd name="connsiteX7" fmla="*/ 68094 w 486383"/>
              <a:gd name="connsiteY7" fmla="*/ 992221 h 1926076"/>
              <a:gd name="connsiteX8" fmla="*/ 87549 w 486383"/>
              <a:gd name="connsiteY8" fmla="*/ 1079770 h 1926076"/>
              <a:gd name="connsiteX9" fmla="*/ 97277 w 486383"/>
              <a:gd name="connsiteY9" fmla="*/ 1128408 h 1926076"/>
              <a:gd name="connsiteX10" fmla="*/ 116732 w 486383"/>
              <a:gd name="connsiteY10" fmla="*/ 1157591 h 1926076"/>
              <a:gd name="connsiteX11" fmla="*/ 126460 w 486383"/>
              <a:gd name="connsiteY11" fmla="*/ 1235412 h 1926076"/>
              <a:gd name="connsiteX12" fmla="*/ 136187 w 486383"/>
              <a:gd name="connsiteY12" fmla="*/ 1264595 h 1926076"/>
              <a:gd name="connsiteX13" fmla="*/ 155643 w 486383"/>
              <a:gd name="connsiteY13" fmla="*/ 1381327 h 1926076"/>
              <a:gd name="connsiteX14" fmla="*/ 184826 w 486383"/>
              <a:gd name="connsiteY14" fmla="*/ 1410510 h 1926076"/>
              <a:gd name="connsiteX15" fmla="*/ 204281 w 486383"/>
              <a:gd name="connsiteY15" fmla="*/ 1459149 h 1926076"/>
              <a:gd name="connsiteX16" fmla="*/ 214009 w 486383"/>
              <a:gd name="connsiteY16" fmla="*/ 1488332 h 1926076"/>
              <a:gd name="connsiteX17" fmla="*/ 252919 w 486383"/>
              <a:gd name="connsiteY17" fmla="*/ 1575880 h 1926076"/>
              <a:gd name="connsiteX18" fmla="*/ 262647 w 486383"/>
              <a:gd name="connsiteY18" fmla="*/ 1614791 h 1926076"/>
              <a:gd name="connsiteX19" fmla="*/ 301557 w 486383"/>
              <a:gd name="connsiteY19" fmla="*/ 1673157 h 1926076"/>
              <a:gd name="connsiteX20" fmla="*/ 321013 w 486383"/>
              <a:gd name="connsiteY20" fmla="*/ 1731523 h 1926076"/>
              <a:gd name="connsiteX21" fmla="*/ 369651 w 486383"/>
              <a:gd name="connsiteY21" fmla="*/ 1789889 h 1926076"/>
              <a:gd name="connsiteX22" fmla="*/ 389106 w 486383"/>
              <a:gd name="connsiteY22" fmla="*/ 1819072 h 1926076"/>
              <a:gd name="connsiteX23" fmla="*/ 447472 w 486383"/>
              <a:gd name="connsiteY23" fmla="*/ 1877438 h 1926076"/>
              <a:gd name="connsiteX24" fmla="*/ 486383 w 486383"/>
              <a:gd name="connsiteY24" fmla="*/ 1926076 h 192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86383" h="1926076">
                <a:moveTo>
                  <a:pt x="0" y="0"/>
                </a:moveTo>
                <a:cubicBezTo>
                  <a:pt x="3243" y="16213"/>
                  <a:pt x="5718" y="32598"/>
                  <a:pt x="9728" y="48638"/>
                </a:cubicBezTo>
                <a:cubicBezTo>
                  <a:pt x="12215" y="58586"/>
                  <a:pt x="18100" y="67657"/>
                  <a:pt x="19455" y="77821"/>
                </a:cubicBezTo>
                <a:cubicBezTo>
                  <a:pt x="50533" y="310910"/>
                  <a:pt x="13066" y="113972"/>
                  <a:pt x="38911" y="243191"/>
                </a:cubicBezTo>
                <a:cubicBezTo>
                  <a:pt x="35668" y="343710"/>
                  <a:pt x="29183" y="444177"/>
                  <a:pt x="29183" y="544749"/>
                </a:cubicBezTo>
                <a:cubicBezTo>
                  <a:pt x="29183" y="671250"/>
                  <a:pt x="33034" y="797763"/>
                  <a:pt x="38911" y="924127"/>
                </a:cubicBezTo>
                <a:cubicBezTo>
                  <a:pt x="39532" y="937482"/>
                  <a:pt x="43372" y="950750"/>
                  <a:pt x="48638" y="963038"/>
                </a:cubicBezTo>
                <a:cubicBezTo>
                  <a:pt x="53243" y="973784"/>
                  <a:pt x="61609" y="982493"/>
                  <a:pt x="68094" y="992221"/>
                </a:cubicBezTo>
                <a:cubicBezTo>
                  <a:pt x="85245" y="1043677"/>
                  <a:pt x="73852" y="1004440"/>
                  <a:pt x="87549" y="1079770"/>
                </a:cubicBezTo>
                <a:cubicBezTo>
                  <a:pt x="90507" y="1096037"/>
                  <a:pt x="91472" y="1112927"/>
                  <a:pt x="97277" y="1128408"/>
                </a:cubicBezTo>
                <a:cubicBezTo>
                  <a:pt x="101382" y="1139355"/>
                  <a:pt x="110247" y="1147863"/>
                  <a:pt x="116732" y="1157591"/>
                </a:cubicBezTo>
                <a:cubicBezTo>
                  <a:pt x="119975" y="1183531"/>
                  <a:pt x="121784" y="1209691"/>
                  <a:pt x="126460" y="1235412"/>
                </a:cubicBezTo>
                <a:cubicBezTo>
                  <a:pt x="128294" y="1245500"/>
                  <a:pt x="134353" y="1254507"/>
                  <a:pt x="136187" y="1264595"/>
                </a:cubicBezTo>
                <a:cubicBezTo>
                  <a:pt x="136312" y="1265284"/>
                  <a:pt x="145333" y="1363285"/>
                  <a:pt x="155643" y="1381327"/>
                </a:cubicBezTo>
                <a:cubicBezTo>
                  <a:pt x="162468" y="1393271"/>
                  <a:pt x="175098" y="1400782"/>
                  <a:pt x="184826" y="1410510"/>
                </a:cubicBezTo>
                <a:cubicBezTo>
                  <a:pt x="191311" y="1426723"/>
                  <a:pt x="198150" y="1442799"/>
                  <a:pt x="204281" y="1459149"/>
                </a:cubicBezTo>
                <a:cubicBezTo>
                  <a:pt x="207881" y="1468750"/>
                  <a:pt x="209970" y="1478907"/>
                  <a:pt x="214009" y="1488332"/>
                </a:cubicBezTo>
                <a:cubicBezTo>
                  <a:pt x="239433" y="1547655"/>
                  <a:pt x="230294" y="1508004"/>
                  <a:pt x="252919" y="1575880"/>
                </a:cubicBezTo>
                <a:cubicBezTo>
                  <a:pt x="257147" y="1588563"/>
                  <a:pt x="256668" y="1602833"/>
                  <a:pt x="262647" y="1614791"/>
                </a:cubicBezTo>
                <a:cubicBezTo>
                  <a:pt x="273104" y="1635705"/>
                  <a:pt x="294163" y="1650975"/>
                  <a:pt x="301557" y="1673157"/>
                </a:cubicBezTo>
                <a:cubicBezTo>
                  <a:pt x="308042" y="1692612"/>
                  <a:pt x="309637" y="1714459"/>
                  <a:pt x="321013" y="1731523"/>
                </a:cubicBezTo>
                <a:cubicBezTo>
                  <a:pt x="369316" y="1803979"/>
                  <a:pt x="307235" y="1714989"/>
                  <a:pt x="369651" y="1789889"/>
                </a:cubicBezTo>
                <a:cubicBezTo>
                  <a:pt x="377135" y="1798870"/>
                  <a:pt x="381339" y="1810334"/>
                  <a:pt x="389106" y="1819072"/>
                </a:cubicBezTo>
                <a:cubicBezTo>
                  <a:pt x="407385" y="1839636"/>
                  <a:pt x="432210" y="1854545"/>
                  <a:pt x="447472" y="1877438"/>
                </a:cubicBezTo>
                <a:cubicBezTo>
                  <a:pt x="472015" y="1914252"/>
                  <a:pt x="458661" y="1898354"/>
                  <a:pt x="486383" y="1926076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802236-A62B-4E08-ECB4-95683D581C3F}"/>
              </a:ext>
            </a:extLst>
          </p:cNvPr>
          <p:cNvSpPr/>
          <p:nvPr/>
        </p:nvSpPr>
        <p:spPr>
          <a:xfrm>
            <a:off x="4163438" y="3774332"/>
            <a:ext cx="194553" cy="1332689"/>
          </a:xfrm>
          <a:custGeom>
            <a:avLst/>
            <a:gdLst>
              <a:gd name="connsiteX0" fmla="*/ 0 w 194553"/>
              <a:gd name="connsiteY0" fmla="*/ 0 h 1332689"/>
              <a:gd name="connsiteX1" fmla="*/ 0 w 194553"/>
              <a:gd name="connsiteY1" fmla="*/ 0 h 1332689"/>
              <a:gd name="connsiteX2" fmla="*/ 9728 w 194553"/>
              <a:gd name="connsiteY2" fmla="*/ 107004 h 1332689"/>
              <a:gd name="connsiteX3" fmla="*/ 19456 w 194553"/>
              <a:gd name="connsiteY3" fmla="*/ 136187 h 1332689"/>
              <a:gd name="connsiteX4" fmla="*/ 9728 w 194553"/>
              <a:gd name="connsiteY4" fmla="*/ 379379 h 1332689"/>
              <a:gd name="connsiteX5" fmla="*/ 29183 w 194553"/>
              <a:gd name="connsiteY5" fmla="*/ 505838 h 1332689"/>
              <a:gd name="connsiteX6" fmla="*/ 38911 w 194553"/>
              <a:gd name="connsiteY6" fmla="*/ 535021 h 1332689"/>
              <a:gd name="connsiteX7" fmla="*/ 48639 w 194553"/>
              <a:gd name="connsiteY7" fmla="*/ 593387 h 1332689"/>
              <a:gd name="connsiteX8" fmla="*/ 58366 w 194553"/>
              <a:gd name="connsiteY8" fmla="*/ 622570 h 1332689"/>
              <a:gd name="connsiteX9" fmla="*/ 68094 w 194553"/>
              <a:gd name="connsiteY9" fmla="*/ 671208 h 1332689"/>
              <a:gd name="connsiteX10" fmla="*/ 77822 w 194553"/>
              <a:gd name="connsiteY10" fmla="*/ 700391 h 1332689"/>
              <a:gd name="connsiteX11" fmla="*/ 87549 w 194553"/>
              <a:gd name="connsiteY11" fmla="*/ 749030 h 1332689"/>
              <a:gd name="connsiteX12" fmla="*/ 107005 w 194553"/>
              <a:gd name="connsiteY12" fmla="*/ 817123 h 1332689"/>
              <a:gd name="connsiteX13" fmla="*/ 126460 w 194553"/>
              <a:gd name="connsiteY13" fmla="*/ 1070042 h 1332689"/>
              <a:gd name="connsiteX14" fmla="*/ 165371 w 194553"/>
              <a:gd name="connsiteY14" fmla="*/ 1138136 h 1332689"/>
              <a:gd name="connsiteX15" fmla="*/ 194553 w 194553"/>
              <a:gd name="connsiteY15" fmla="*/ 1332689 h 1332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4553" h="1332689">
                <a:moveTo>
                  <a:pt x="0" y="0"/>
                </a:moveTo>
                <a:lnTo>
                  <a:pt x="0" y="0"/>
                </a:lnTo>
                <a:cubicBezTo>
                  <a:pt x="3243" y="35668"/>
                  <a:pt x="4663" y="71549"/>
                  <a:pt x="9728" y="107004"/>
                </a:cubicBezTo>
                <a:cubicBezTo>
                  <a:pt x="11178" y="117155"/>
                  <a:pt x="19456" y="125933"/>
                  <a:pt x="19456" y="136187"/>
                </a:cubicBezTo>
                <a:cubicBezTo>
                  <a:pt x="19456" y="217316"/>
                  <a:pt x="12971" y="298315"/>
                  <a:pt x="9728" y="379379"/>
                </a:cubicBezTo>
                <a:cubicBezTo>
                  <a:pt x="12829" y="401083"/>
                  <a:pt x="23788" y="481558"/>
                  <a:pt x="29183" y="505838"/>
                </a:cubicBezTo>
                <a:cubicBezTo>
                  <a:pt x="31407" y="515848"/>
                  <a:pt x="36687" y="525011"/>
                  <a:pt x="38911" y="535021"/>
                </a:cubicBezTo>
                <a:cubicBezTo>
                  <a:pt x="43190" y="554275"/>
                  <a:pt x="44360" y="574133"/>
                  <a:pt x="48639" y="593387"/>
                </a:cubicBezTo>
                <a:cubicBezTo>
                  <a:pt x="50863" y="603397"/>
                  <a:pt x="55879" y="612622"/>
                  <a:pt x="58366" y="622570"/>
                </a:cubicBezTo>
                <a:cubicBezTo>
                  <a:pt x="62376" y="638610"/>
                  <a:pt x="64084" y="655168"/>
                  <a:pt x="68094" y="671208"/>
                </a:cubicBezTo>
                <a:cubicBezTo>
                  <a:pt x="70581" y="681156"/>
                  <a:pt x="75335" y="690443"/>
                  <a:pt x="77822" y="700391"/>
                </a:cubicBezTo>
                <a:cubicBezTo>
                  <a:pt x="81832" y="716431"/>
                  <a:pt x="83962" y="732890"/>
                  <a:pt x="87549" y="749030"/>
                </a:cubicBezTo>
                <a:cubicBezTo>
                  <a:pt x="95691" y="785668"/>
                  <a:pt x="96173" y="784629"/>
                  <a:pt x="107005" y="817123"/>
                </a:cubicBezTo>
                <a:cubicBezTo>
                  <a:pt x="107377" y="825318"/>
                  <a:pt x="101277" y="1002887"/>
                  <a:pt x="126460" y="1070042"/>
                </a:cubicBezTo>
                <a:cubicBezTo>
                  <a:pt x="137040" y="1098256"/>
                  <a:pt x="149241" y="1113942"/>
                  <a:pt x="165371" y="1138136"/>
                </a:cubicBezTo>
                <a:cubicBezTo>
                  <a:pt x="175607" y="1322391"/>
                  <a:pt x="133763" y="1271899"/>
                  <a:pt x="194553" y="1332689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62363B-98FB-E65C-DAC5-91DBBB9B7160}"/>
              </a:ext>
            </a:extLst>
          </p:cNvPr>
          <p:cNvSpPr txBox="1"/>
          <p:nvPr/>
        </p:nvSpPr>
        <p:spPr>
          <a:xfrm rot="16200000">
            <a:off x="3897417" y="3933712"/>
            <a:ext cx="904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66"/>
                </a:solidFill>
                <a:latin typeface="+mj-lt"/>
              </a:rPr>
              <a:t>CRESST-III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67D584-2C9A-4BE0-F27D-0113CED52C4B}"/>
              </a:ext>
            </a:extLst>
          </p:cNvPr>
          <p:cNvSpPr txBox="1"/>
          <p:nvPr/>
        </p:nvSpPr>
        <p:spPr>
          <a:xfrm rot="16200000">
            <a:off x="7968840" y="3007154"/>
            <a:ext cx="904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66"/>
                </a:solidFill>
                <a:latin typeface="+mj-lt"/>
              </a:rPr>
              <a:t>CRESST-III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FEFF-0ADD-0F5B-53BA-8125AB1331DA}"/>
              </a:ext>
            </a:extLst>
          </p:cNvPr>
          <p:cNvSpPr txBox="1"/>
          <p:nvPr/>
        </p:nvSpPr>
        <p:spPr>
          <a:xfrm>
            <a:off x="304799" y="5970657"/>
            <a:ext cx="8534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Nuclear inelastic scat.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allowing probing more parameter space </a:t>
            </a:r>
            <a:r>
              <a:rPr lang="en-US" dirty="0">
                <a:latin typeface="+mj-lt"/>
              </a:rPr>
              <a:t>than direct detection exp.</a:t>
            </a:r>
          </a:p>
        </p:txBody>
      </p:sp>
    </p:spTree>
    <p:extLst>
      <p:ext uri="{BB962C8B-B14F-4D97-AF65-F5344CB8AC3E}">
        <p14:creationId xmlns:p14="http://schemas.microsoft.com/office/powerpoint/2010/main" val="119337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71408F-45CA-DD02-814F-04334D6E8300}"/>
              </a:ext>
            </a:extLst>
          </p:cNvPr>
          <p:cNvSpPr txBox="1"/>
          <p:nvPr/>
        </p:nvSpPr>
        <p:spPr>
          <a:xfrm>
            <a:off x="7086600" y="5939135"/>
            <a:ext cx="1747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Thank you!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94597-E086-66E9-AB4D-81DF5E65034B}"/>
              </a:ext>
            </a:extLst>
          </p:cNvPr>
          <p:cNvSpPr txBox="1"/>
          <p:nvPr/>
        </p:nvSpPr>
        <p:spPr>
          <a:xfrm>
            <a:off x="914400" y="1905000"/>
            <a:ext cx="7315200" cy="355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900" b="1" dirty="0">
                <a:solidFill>
                  <a:srgbClr val="FF0000"/>
                </a:solidFill>
                <a:latin typeface="+mj-lt"/>
              </a:rPr>
              <a:t>Cosmogenic boosted dark matter searches </a:t>
            </a:r>
            <a:r>
              <a:rPr lang="en-US" sz="1900" dirty="0">
                <a:latin typeface="+mj-lt"/>
              </a:rPr>
              <a:t>in neutrino experiments are </a:t>
            </a:r>
            <a:r>
              <a:rPr lang="en-US" sz="1900" b="1" dirty="0">
                <a:solidFill>
                  <a:srgbClr val="FF0000"/>
                </a:solidFill>
                <a:latin typeface="+mj-lt"/>
              </a:rPr>
              <a:t>promising</a:t>
            </a:r>
            <a:r>
              <a:rPr lang="en-US" sz="1900" dirty="0">
                <a:latin typeface="+mj-lt"/>
              </a:rPr>
              <a:t>.</a:t>
            </a:r>
          </a:p>
          <a:p>
            <a:pPr marL="854075" lvl="1" indent="-3968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</a:rPr>
              <a:t>They can provide an </a:t>
            </a:r>
            <a:r>
              <a:rPr lang="en-US" sz="1900" b="1" dirty="0">
                <a:solidFill>
                  <a:srgbClr val="3D3DFF"/>
                </a:solidFill>
                <a:latin typeface="+mj-lt"/>
              </a:rPr>
              <a:t>alternative avenue </a:t>
            </a:r>
            <a:r>
              <a:rPr lang="en-US" sz="1900" dirty="0">
                <a:latin typeface="+mj-lt"/>
              </a:rPr>
              <a:t>to </a:t>
            </a:r>
            <a:r>
              <a:rPr lang="en-US" sz="1900" b="1" dirty="0">
                <a:solidFill>
                  <a:srgbClr val="3D3DFF"/>
                </a:solidFill>
                <a:latin typeface="+mj-lt"/>
              </a:rPr>
              <a:t>explore dark sector </a:t>
            </a:r>
            <a:r>
              <a:rPr lang="en-US" sz="1900" dirty="0">
                <a:latin typeface="+mj-lt"/>
              </a:rPr>
              <a:t>physics (including </a:t>
            </a:r>
            <a:r>
              <a:rPr lang="en-US" sz="1900" b="1" dirty="0">
                <a:solidFill>
                  <a:srgbClr val="3D3DFF"/>
                </a:solidFill>
                <a:latin typeface="+mj-lt"/>
              </a:rPr>
              <a:t>dark matter</a:t>
            </a:r>
            <a:r>
              <a:rPr lang="en-US" sz="1900" dirty="0">
                <a:latin typeface="+mj-lt"/>
              </a:rPr>
              <a:t>). </a:t>
            </a:r>
          </a:p>
          <a:p>
            <a:pPr marL="854075" lvl="1" indent="-3968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</a:rPr>
              <a:t>There are </a:t>
            </a:r>
            <a:r>
              <a:rPr lang="en-US" sz="1900" b="1" dirty="0">
                <a:solidFill>
                  <a:srgbClr val="00B050"/>
                </a:solidFill>
                <a:latin typeface="+mj-lt"/>
              </a:rPr>
              <a:t>many </a:t>
            </a:r>
            <a:r>
              <a:rPr lang="en-US" sz="1900" dirty="0">
                <a:latin typeface="+mj-lt"/>
              </a:rPr>
              <a:t>ongoing and projected</a:t>
            </a:r>
            <a:r>
              <a:rPr lang="en-US" sz="1900" b="1" dirty="0">
                <a:solidFill>
                  <a:srgbClr val="00B050"/>
                </a:solidFill>
                <a:latin typeface="+mj-lt"/>
              </a:rPr>
              <a:t> large-volume neutrino experiments </a:t>
            </a:r>
            <a:r>
              <a:rPr lang="en-US" sz="1900" dirty="0">
                <a:latin typeface="+mj-lt"/>
              </a:rPr>
              <a:t>including</a:t>
            </a:r>
            <a:r>
              <a:rPr lang="en-US" sz="1900" b="1" dirty="0">
                <a:solidFill>
                  <a:srgbClr val="00B050"/>
                </a:solidFill>
                <a:latin typeface="+mj-lt"/>
              </a:rPr>
              <a:t> DUNE </a:t>
            </a:r>
            <a:r>
              <a:rPr lang="en-US" sz="1900" dirty="0">
                <a:latin typeface="+mj-lt"/>
              </a:rPr>
              <a:t>in which they can be tested.  </a:t>
            </a:r>
          </a:p>
          <a:p>
            <a:pPr marL="396875" indent="-396875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900" b="1" dirty="0">
                <a:solidFill>
                  <a:srgbClr val="FF0000"/>
                </a:solidFill>
                <a:latin typeface="+mj-lt"/>
              </a:rPr>
              <a:t>Inelastic scattering channels </a:t>
            </a:r>
            <a:r>
              <a:rPr lang="en-US" sz="1900" dirty="0">
                <a:latin typeface="+mj-lt"/>
              </a:rPr>
              <a:t>can provide </a:t>
            </a:r>
            <a:r>
              <a:rPr lang="en-US" sz="1900" b="1" dirty="0">
                <a:solidFill>
                  <a:srgbClr val="FF0000"/>
                </a:solidFill>
                <a:latin typeface="+mj-lt"/>
              </a:rPr>
              <a:t>unique opportunities</a:t>
            </a:r>
            <a:r>
              <a:rPr lang="en-US" sz="1900" dirty="0">
                <a:latin typeface="+mj-lt"/>
              </a:rPr>
              <a:t>.</a:t>
            </a:r>
          </a:p>
          <a:p>
            <a:pPr marL="854075" lvl="1" indent="-3968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3D3DFF"/>
                </a:solidFill>
                <a:latin typeface="+mj-lt"/>
              </a:rPr>
              <a:t>Inelastic</a:t>
            </a:r>
            <a:r>
              <a:rPr lang="en-US" sz="1900" dirty="0">
                <a:latin typeface="+mj-lt"/>
              </a:rPr>
              <a:t> scattering of </a:t>
            </a:r>
            <a:r>
              <a:rPr lang="en-US" sz="1900" b="1" dirty="0">
                <a:solidFill>
                  <a:srgbClr val="3D3DFF"/>
                </a:solidFill>
                <a:latin typeface="+mj-lt"/>
              </a:rPr>
              <a:t>target nucleus</a:t>
            </a:r>
          </a:p>
        </p:txBody>
      </p:sp>
    </p:spTree>
    <p:extLst>
      <p:ext uri="{BB962C8B-B14F-4D97-AF65-F5344CB8AC3E}">
        <p14:creationId xmlns:p14="http://schemas.microsoft.com/office/powerpoint/2010/main" val="276170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28987D-C611-4E8E-B88E-DBD2CB637DBE}"/>
              </a:ext>
            </a:extLst>
          </p:cNvPr>
          <p:cNvSpPr txBox="1"/>
          <p:nvPr/>
        </p:nvSpPr>
        <p:spPr>
          <a:xfrm>
            <a:off x="2503163" y="2895600"/>
            <a:ext cx="4137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rgbClr val="E98517"/>
                </a:solidFill>
                <a:latin typeface="Amasis MT Pro Black" panose="02040A04050005020304" pitchFamily="18" charset="0"/>
              </a:rPr>
              <a:t>Bonus Slides</a:t>
            </a:r>
          </a:p>
        </p:txBody>
      </p:sp>
    </p:spTree>
    <p:extLst>
      <p:ext uri="{BB962C8B-B14F-4D97-AF65-F5344CB8AC3E}">
        <p14:creationId xmlns:p14="http://schemas.microsoft.com/office/powerpoint/2010/main" val="22066508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6BA4-F3FD-4F73-8571-D263CE9AE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Lines of Argon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690AF2-2649-64C8-55CF-F893C52B4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DAD5DB-3F83-2483-D8F7-55A09CBE7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949" y="1727099"/>
            <a:ext cx="6058102" cy="44268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BB821B-69E4-59A7-34B2-507DC911103E}"/>
              </a:ext>
            </a:extLst>
          </p:cNvPr>
          <p:cNvSpPr txBox="1"/>
          <p:nvPr/>
        </p:nvSpPr>
        <p:spPr>
          <a:xfrm>
            <a:off x="4242882" y="6123801"/>
            <a:ext cx="45963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E98517"/>
                </a:solidFill>
                <a:latin typeface="+mj-lt"/>
              </a:rPr>
              <a:t>[Dutta, Huang, Newstead, Pandey, PRD (2022)]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3963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58DD83A5-E165-2889-0A91-9F88CE62427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1720925" y="2751757"/>
            <a:ext cx="6051475" cy="35156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C0BFFF-F5AF-9737-9EA0-C0C93CEB4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Ideas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516E19-5B96-2554-47DF-1851363D0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AF3FE4B1-E65D-CE4E-CF52-35CB43F92EED}"/>
              </a:ext>
            </a:extLst>
          </p:cNvPr>
          <p:cNvSpPr/>
          <p:nvPr/>
        </p:nvSpPr>
        <p:spPr>
          <a:xfrm rot="10800000">
            <a:off x="2819400" y="1890056"/>
            <a:ext cx="228593" cy="762000"/>
          </a:xfrm>
          <a:prstGeom prst="down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 prstMaterial="powder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B208F2E-6566-B27E-F9E6-E945BD7E388F}"/>
              </a:ext>
            </a:extLst>
          </p:cNvPr>
          <p:cNvCxnSpPr>
            <a:cxnSpLocks/>
          </p:cNvCxnSpPr>
          <p:nvPr/>
        </p:nvCxnSpPr>
        <p:spPr>
          <a:xfrm>
            <a:off x="609600" y="5962633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5C7C4D4-492E-BD1D-CFFC-CB44ED8EEC82}"/>
              </a:ext>
            </a:extLst>
          </p:cNvPr>
          <p:cNvCxnSpPr>
            <a:cxnSpLocks/>
          </p:cNvCxnSpPr>
          <p:nvPr/>
        </p:nvCxnSpPr>
        <p:spPr>
          <a:xfrm flipH="1">
            <a:off x="381000" y="5962633"/>
            <a:ext cx="22860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E8E5210-5FD7-EBE1-F773-1F35563E9F2F}"/>
              </a:ext>
            </a:extLst>
          </p:cNvPr>
          <p:cNvCxnSpPr>
            <a:cxnSpLocks/>
          </p:cNvCxnSpPr>
          <p:nvPr/>
        </p:nvCxnSpPr>
        <p:spPr>
          <a:xfrm flipV="1">
            <a:off x="609600" y="5505433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94245FD-8A13-EFA5-2C5F-9CAE01EB0CFA}"/>
              </a:ext>
            </a:extLst>
          </p:cNvPr>
          <p:cNvSpPr txBox="1"/>
          <p:nvPr/>
        </p:nvSpPr>
        <p:spPr>
          <a:xfrm>
            <a:off x="3054920" y="5552466"/>
            <a:ext cx="3879280" cy="772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3D3DFF"/>
                </a:solidFill>
                <a:latin typeface="+mj-lt"/>
              </a:rPr>
              <a:t>Lower cross-section</a:t>
            </a:r>
            <a:r>
              <a:rPr lang="en-US" sz="1500" dirty="0">
                <a:latin typeface="+mj-lt"/>
              </a:rPr>
              <a:t>: increasing the volume of detectors (e.g., </a:t>
            </a:r>
            <a:r>
              <a:rPr lang="en-US" sz="1500" dirty="0" err="1">
                <a:latin typeface="+mj-lt"/>
              </a:rPr>
              <a:t>XENONnT</a:t>
            </a:r>
            <a:r>
              <a:rPr lang="en-US" sz="1500" dirty="0">
                <a:latin typeface="+mj-lt"/>
              </a:rPr>
              <a:t>, DarkSide20k, LZ </a:t>
            </a:r>
            <a:r>
              <a:rPr lang="en-US" sz="1500" dirty="0" err="1">
                <a:latin typeface="+mj-lt"/>
              </a:rPr>
              <a:t>etc</a:t>
            </a:r>
            <a:r>
              <a:rPr lang="en-US" sz="1500" dirty="0">
                <a:latin typeface="+mj-lt"/>
              </a:rPr>
              <a:t>)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C1515F2-B77A-9915-97D7-C16C3123265E}"/>
              </a:ext>
            </a:extLst>
          </p:cNvPr>
          <p:cNvSpPr txBox="1"/>
          <p:nvPr/>
        </p:nvSpPr>
        <p:spPr>
          <a:xfrm>
            <a:off x="6878772" y="3429000"/>
            <a:ext cx="1960428" cy="1118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3D3DFF"/>
                </a:solidFill>
                <a:latin typeface="+mj-lt"/>
              </a:rPr>
              <a:t>Higher mass</a:t>
            </a:r>
            <a:r>
              <a:rPr lang="en-US" sz="1500" dirty="0">
                <a:latin typeface="+mj-lt"/>
              </a:rPr>
              <a:t>:  primordial black holes, extended objects </a:t>
            </a:r>
            <a:r>
              <a:rPr lang="en-US" sz="1500" dirty="0" err="1">
                <a:latin typeface="+mj-lt"/>
              </a:rPr>
              <a:t>etc</a:t>
            </a:r>
            <a:r>
              <a:rPr lang="en-US" sz="1500" dirty="0">
                <a:latin typeface="+mj-lt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571B368-6F1D-8668-004D-1E89E2B0284E}"/>
              </a:ext>
            </a:extLst>
          </p:cNvPr>
          <p:cNvSpPr txBox="1"/>
          <p:nvPr/>
        </p:nvSpPr>
        <p:spPr>
          <a:xfrm>
            <a:off x="315191" y="3428999"/>
            <a:ext cx="2026233" cy="1464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3D3DFF"/>
                </a:solidFill>
                <a:latin typeface="+mj-lt"/>
              </a:rPr>
              <a:t>Lower mass</a:t>
            </a:r>
            <a:r>
              <a:rPr lang="en-US" sz="1500" dirty="0">
                <a:latin typeface="+mj-lt"/>
              </a:rPr>
              <a:t>: MeV-range light dark matter, super-/ultra-light dark matter </a:t>
            </a:r>
            <a:r>
              <a:rPr lang="en-US" sz="1500" dirty="0" err="1">
                <a:latin typeface="+mj-lt"/>
              </a:rPr>
              <a:t>etc</a:t>
            </a:r>
            <a:endParaRPr lang="en-US" sz="1500" dirty="0">
              <a:latin typeface="+mj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1CD376-A93A-8830-AD1D-C3B6298C2724}"/>
              </a:ext>
            </a:extLst>
          </p:cNvPr>
          <p:cNvSpPr txBox="1"/>
          <p:nvPr/>
        </p:nvSpPr>
        <p:spPr>
          <a:xfrm>
            <a:off x="3203860" y="1668335"/>
            <a:ext cx="3498279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rgbClr val="3D3DFF"/>
                </a:solidFill>
                <a:latin typeface="+mj-lt"/>
              </a:rPr>
              <a:t>Non-</a:t>
            </a:r>
            <a:r>
              <a:rPr lang="fr-FR" sz="1600" b="1" dirty="0" err="1">
                <a:solidFill>
                  <a:srgbClr val="3D3DFF"/>
                </a:solidFill>
                <a:latin typeface="+mj-lt"/>
              </a:rPr>
              <a:t>conventional</a:t>
            </a:r>
            <a:r>
              <a:rPr lang="fr-FR" sz="1600" b="1" dirty="0">
                <a:solidFill>
                  <a:srgbClr val="3D3DFF"/>
                </a:solidFill>
                <a:latin typeface="+mj-lt"/>
              </a:rPr>
              <a:t> DM production</a:t>
            </a:r>
            <a:r>
              <a:rPr lang="fr-FR" sz="1600" dirty="0">
                <a:latin typeface="+mj-lt"/>
              </a:rPr>
              <a:t>:</a:t>
            </a:r>
            <a:r>
              <a:rPr lang="fr-FR" sz="1600" b="1" dirty="0">
                <a:solidFill>
                  <a:srgbClr val="3D3DFF"/>
                </a:solidFill>
                <a:latin typeface="+mj-lt"/>
              </a:rPr>
              <a:t> </a:t>
            </a:r>
            <a:r>
              <a:rPr lang="fr-FR" sz="1600" dirty="0" err="1">
                <a:latin typeface="+mj-lt"/>
              </a:rPr>
              <a:t>relativistic</a:t>
            </a:r>
            <a:r>
              <a:rPr lang="fr-FR" sz="1600" dirty="0">
                <a:latin typeface="+mj-lt"/>
              </a:rPr>
              <a:t> DM, </a:t>
            </a:r>
            <a:r>
              <a:rPr lang="fr-FR" sz="1600" dirty="0" err="1">
                <a:latin typeface="+mj-lt"/>
              </a:rPr>
              <a:t>etc</a:t>
            </a:r>
            <a:endParaRPr lang="fr-FR" sz="1600" dirty="0">
              <a:latin typeface="+mj-lt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EC77DB-755F-48B0-CCF6-940F3A4783FE}"/>
              </a:ext>
            </a:extLst>
          </p:cNvPr>
          <p:cNvCxnSpPr>
            <a:cxnSpLocks/>
          </p:cNvCxnSpPr>
          <p:nvPr/>
        </p:nvCxnSpPr>
        <p:spPr>
          <a:xfrm>
            <a:off x="3280060" y="2054402"/>
            <a:ext cx="28159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E415B-8C4F-DE2B-4289-B6B239F3D5F2}"/>
              </a:ext>
            </a:extLst>
          </p:cNvPr>
          <p:cNvCxnSpPr>
            <a:cxnSpLocks/>
          </p:cNvCxnSpPr>
          <p:nvPr/>
        </p:nvCxnSpPr>
        <p:spPr>
          <a:xfrm>
            <a:off x="3276600" y="2414155"/>
            <a:ext cx="152745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198F276-7C29-BC92-B0AC-CE791683F709}"/>
              </a:ext>
            </a:extLst>
          </p:cNvPr>
          <p:cNvCxnSpPr>
            <a:cxnSpLocks/>
          </p:cNvCxnSpPr>
          <p:nvPr/>
        </p:nvCxnSpPr>
        <p:spPr>
          <a:xfrm>
            <a:off x="381000" y="3813463"/>
            <a:ext cx="152745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14E3440-8038-1F02-B7F5-EC07989551AF}"/>
              </a:ext>
            </a:extLst>
          </p:cNvPr>
          <p:cNvCxnSpPr>
            <a:cxnSpLocks/>
          </p:cNvCxnSpPr>
          <p:nvPr/>
        </p:nvCxnSpPr>
        <p:spPr>
          <a:xfrm>
            <a:off x="380999" y="4170218"/>
            <a:ext cx="1828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91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8199" y="1749623"/>
            <a:ext cx="4191001" cy="386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500" dirty="0">
                <a:latin typeface="+mj-lt"/>
              </a:rPr>
              <a:t>Modified approaches for DM searches: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chemeClr val="tx1"/>
                </a:solidFill>
                <a:latin typeface="+mj-lt"/>
              </a:rPr>
              <a:t>Other mass scale: e.g., </a:t>
            </a:r>
            <a:r>
              <a:rPr lang="en-US" sz="1500" dirty="0" err="1">
                <a:solidFill>
                  <a:schemeClr val="tx1"/>
                </a:solidFill>
                <a:latin typeface="+mj-lt"/>
              </a:rPr>
              <a:t>PeV</a:t>
            </a:r>
            <a:r>
              <a:rPr lang="en-US" sz="1500" dirty="0">
                <a:solidFill>
                  <a:schemeClr val="tx1"/>
                </a:solidFill>
                <a:latin typeface="+mj-lt"/>
              </a:rPr>
              <a:t>, sub-GeV, MeV, </a:t>
            </a:r>
            <a:r>
              <a:rPr lang="en-US" sz="1500" dirty="0" err="1">
                <a:solidFill>
                  <a:schemeClr val="tx1"/>
                </a:solidFill>
                <a:latin typeface="+mj-lt"/>
              </a:rPr>
              <a:t>keV</a:t>
            </a:r>
            <a:r>
              <a:rPr lang="en-US" sz="15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500" dirty="0" err="1">
                <a:solidFill>
                  <a:schemeClr val="tx1"/>
                </a:solidFill>
                <a:latin typeface="+mj-lt"/>
              </a:rPr>
              <a:t>meV</a:t>
            </a:r>
            <a:r>
              <a:rPr lang="en-US" sz="1500" dirty="0">
                <a:solidFill>
                  <a:schemeClr val="tx1"/>
                </a:solidFill>
                <a:latin typeface="+mj-lt"/>
              </a:rPr>
              <a:t>, …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chemeClr val="tx1"/>
                </a:solidFill>
                <a:latin typeface="+mj-lt"/>
              </a:rPr>
              <a:t>(Possibly) weaker coupling to the SM: e.g., vector portal, scalar portal, axion-like particle portal, …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dirty="0">
                <a:latin typeface="+mj-lt"/>
              </a:rPr>
              <a:t>“Flavorful” dark sector: e.g., more dark-sector species, unstable heavier dark sector states, …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chemeClr val="tx1"/>
                </a:solidFill>
                <a:latin typeface="+mj-lt"/>
              </a:rPr>
              <a:t>(In)elastic scattering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dirty="0">
                <a:latin typeface="+mj-lt"/>
              </a:rPr>
              <a:t>Relativistic</a:t>
            </a:r>
            <a:endParaRPr lang="en-US" sz="15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dirty="0"/>
              <a:t>-4-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vs. Alternative Approach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751726"/>
            <a:ext cx="4191001" cy="386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500" dirty="0">
                <a:latin typeface="+mj-lt"/>
              </a:rPr>
              <a:t>Traditional approaches for DM searches: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chemeClr val="tx1"/>
                </a:solidFill>
                <a:latin typeface="+mj-lt"/>
              </a:rPr>
              <a:t>Weak-scale mass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500" dirty="0">
              <a:solidFill>
                <a:schemeClr val="tx1"/>
              </a:solidFill>
              <a:latin typeface="+mj-lt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chemeClr val="tx1"/>
                </a:solidFill>
                <a:latin typeface="+mj-lt"/>
              </a:rPr>
              <a:t>Weakly-coupled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500" dirty="0">
              <a:latin typeface="+mj-lt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500" dirty="0">
              <a:solidFill>
                <a:schemeClr val="tx1"/>
              </a:solidFill>
              <a:latin typeface="+mj-lt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dirty="0">
                <a:latin typeface="+mj-lt"/>
              </a:rPr>
              <a:t>Minimal dark sector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500" dirty="0">
              <a:latin typeface="+mj-lt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500" dirty="0">
              <a:latin typeface="+mj-lt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dirty="0">
                <a:latin typeface="+mj-lt"/>
              </a:rPr>
              <a:t>E</a:t>
            </a:r>
            <a:r>
              <a:rPr lang="en-US" sz="1500" dirty="0">
                <a:solidFill>
                  <a:schemeClr val="tx1"/>
                </a:solidFill>
                <a:latin typeface="+mj-lt"/>
              </a:rPr>
              <a:t>lastic scattering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dirty="0">
                <a:latin typeface="+mj-lt"/>
              </a:rPr>
              <a:t>Non-relativistic</a:t>
            </a:r>
            <a:endParaRPr lang="en-US" sz="15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43000" y="2286000"/>
            <a:ext cx="1447800" cy="3200400"/>
            <a:chOff x="1143000" y="2286000"/>
            <a:chExt cx="1447800" cy="32004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1143000" y="2286000"/>
              <a:ext cx="1447800" cy="1524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1143000" y="2971800"/>
              <a:ext cx="1447800" cy="1524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143000" y="4000500"/>
              <a:ext cx="1447800" cy="1524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1143000" y="5029200"/>
              <a:ext cx="1447800" cy="1524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143000" y="5334000"/>
              <a:ext cx="1447800" cy="1524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798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48200" y="1752600"/>
            <a:ext cx="4191001" cy="386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500" dirty="0">
                <a:latin typeface="+mj-lt"/>
              </a:rPr>
              <a:t>Modified approaches for DM searches: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chemeClr val="tx1"/>
                </a:solidFill>
                <a:latin typeface="+mj-lt"/>
              </a:rPr>
              <a:t>Other mass scale: e.g., </a:t>
            </a:r>
            <a:r>
              <a:rPr lang="en-US" sz="1500" dirty="0" err="1">
                <a:solidFill>
                  <a:schemeClr val="tx1"/>
                </a:solidFill>
                <a:latin typeface="+mj-lt"/>
              </a:rPr>
              <a:t>PeV</a:t>
            </a:r>
            <a:r>
              <a:rPr lang="en-US" sz="15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500" dirty="0">
                <a:solidFill>
                  <a:srgbClr val="3D3DFF"/>
                </a:solidFill>
                <a:latin typeface="+mj-lt"/>
              </a:rPr>
              <a:t>sub-GeV</a:t>
            </a:r>
            <a:r>
              <a:rPr lang="en-US" sz="15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500" dirty="0">
                <a:solidFill>
                  <a:srgbClr val="3D3DFF"/>
                </a:solidFill>
                <a:latin typeface="+mj-lt"/>
              </a:rPr>
              <a:t>MeV</a:t>
            </a:r>
            <a:r>
              <a:rPr lang="en-US" sz="15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500" dirty="0" err="1">
                <a:solidFill>
                  <a:schemeClr val="tx1"/>
                </a:solidFill>
                <a:latin typeface="+mj-lt"/>
              </a:rPr>
              <a:t>keV</a:t>
            </a:r>
            <a:r>
              <a:rPr lang="en-US" sz="15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500" dirty="0" err="1">
                <a:solidFill>
                  <a:schemeClr val="tx1"/>
                </a:solidFill>
                <a:latin typeface="+mj-lt"/>
              </a:rPr>
              <a:t>meV</a:t>
            </a:r>
            <a:r>
              <a:rPr lang="en-US" sz="1500" dirty="0">
                <a:solidFill>
                  <a:schemeClr val="tx1"/>
                </a:solidFill>
                <a:latin typeface="+mj-lt"/>
              </a:rPr>
              <a:t>, …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chemeClr val="tx1"/>
                </a:solidFill>
                <a:latin typeface="+mj-lt"/>
              </a:rPr>
              <a:t>(Possibly) weaker coupling to the SM: e.g., </a:t>
            </a:r>
            <a:r>
              <a:rPr lang="en-US" sz="1500" dirty="0">
                <a:solidFill>
                  <a:srgbClr val="3D3DFF"/>
                </a:solidFill>
                <a:latin typeface="+mj-lt"/>
              </a:rPr>
              <a:t>vector portal</a:t>
            </a:r>
            <a:r>
              <a:rPr lang="en-US" sz="1500" dirty="0">
                <a:solidFill>
                  <a:schemeClr val="tx1"/>
                </a:solidFill>
                <a:latin typeface="+mj-lt"/>
              </a:rPr>
              <a:t>, scalar portal, axion-like particle portal, …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dirty="0">
                <a:latin typeface="+mj-lt"/>
              </a:rPr>
              <a:t>“Flavorful” dark sector: e.g., </a:t>
            </a:r>
            <a:r>
              <a:rPr lang="en-US" sz="1500" dirty="0">
                <a:solidFill>
                  <a:srgbClr val="3D3DFF"/>
                </a:solidFill>
                <a:latin typeface="+mj-lt"/>
              </a:rPr>
              <a:t>more dark-sector species</a:t>
            </a:r>
            <a:r>
              <a:rPr lang="en-US" sz="1500" dirty="0">
                <a:latin typeface="+mj-lt"/>
              </a:rPr>
              <a:t>, unstable heavier dark sector states, …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3D3DFF"/>
                </a:solidFill>
                <a:latin typeface="+mj-lt"/>
              </a:rPr>
              <a:t>(In)elastic</a:t>
            </a:r>
            <a:r>
              <a:rPr lang="en-US" sz="15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500" dirty="0">
                <a:latin typeface="+mj-lt"/>
              </a:rPr>
              <a:t>scattering </a:t>
            </a:r>
            <a:endParaRPr lang="en-US" sz="1500" dirty="0">
              <a:solidFill>
                <a:schemeClr val="tx1"/>
              </a:solidFill>
              <a:latin typeface="+mj-lt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3D3DFF"/>
                </a:solidFill>
                <a:latin typeface="+mj-lt"/>
              </a:rPr>
              <a:t>Relativistic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dirty="0"/>
              <a:t>-5-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vs. Alternative Approach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751726"/>
            <a:ext cx="4191001" cy="386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500" dirty="0">
                <a:latin typeface="+mj-lt"/>
              </a:rPr>
              <a:t>Traditional approaches for DM searches: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chemeClr val="tx1"/>
                </a:solidFill>
                <a:latin typeface="+mj-lt"/>
              </a:rPr>
              <a:t>Weak-scale mass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500" dirty="0">
              <a:solidFill>
                <a:schemeClr val="tx1"/>
              </a:solidFill>
              <a:latin typeface="+mj-lt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chemeClr val="tx1"/>
                </a:solidFill>
                <a:latin typeface="+mj-lt"/>
              </a:rPr>
              <a:t>Weakly-coupled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500" dirty="0">
              <a:latin typeface="+mj-lt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500" dirty="0">
              <a:solidFill>
                <a:schemeClr val="tx1"/>
              </a:solidFill>
              <a:latin typeface="+mj-lt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dirty="0">
                <a:latin typeface="+mj-lt"/>
              </a:rPr>
              <a:t>Minimal dark sector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500" dirty="0">
              <a:latin typeface="+mj-lt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500" dirty="0">
              <a:latin typeface="+mj-lt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dirty="0">
                <a:latin typeface="+mj-lt"/>
              </a:rPr>
              <a:t>E</a:t>
            </a:r>
            <a:r>
              <a:rPr lang="en-US" sz="1500" dirty="0">
                <a:solidFill>
                  <a:schemeClr val="tx1"/>
                </a:solidFill>
                <a:latin typeface="+mj-lt"/>
              </a:rPr>
              <a:t>lastic scattering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dirty="0">
                <a:latin typeface="+mj-lt"/>
              </a:rPr>
              <a:t>Non-relativistic</a:t>
            </a:r>
            <a:endParaRPr lang="en-US" sz="15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43000" y="2286000"/>
            <a:ext cx="1447800" cy="3200400"/>
            <a:chOff x="1143000" y="2286000"/>
            <a:chExt cx="1447800" cy="3200400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1143000" y="2286000"/>
              <a:ext cx="1447800" cy="1524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143000" y="2971800"/>
              <a:ext cx="1447800" cy="1524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143000" y="4000500"/>
              <a:ext cx="1447800" cy="1524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1143000" y="5029200"/>
              <a:ext cx="1447800" cy="1524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143000" y="5334000"/>
              <a:ext cx="1447800" cy="1524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3296849" y="5955268"/>
            <a:ext cx="5542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+mj-lt"/>
                <a:sym typeface="Symbol" panose="05050102010706020507" pitchFamily="18" charset="2"/>
              </a:rPr>
              <a:t> </a:t>
            </a:r>
            <a:r>
              <a:rPr lang="en-US" b="1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In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elastic scattering </a:t>
            </a:r>
            <a:r>
              <a:rPr lang="en-US" dirty="0">
                <a:latin typeface="+mj-lt"/>
              </a:rPr>
              <a:t>of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>
                <a:solidFill>
                  <a:srgbClr val="008A3E"/>
                </a:solidFill>
                <a:latin typeface="+mj-lt"/>
              </a:rPr>
              <a:t>boosted dark matter (this talk)</a:t>
            </a:r>
            <a:r>
              <a:rPr lang="en-US" dirty="0"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5361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5F73B-F4C6-B244-C072-ECEE2D71F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008BD1-CF91-E19E-767A-7F88BCCF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196FB-C3F7-C121-13E2-933EA200FEAD}"/>
              </a:ext>
            </a:extLst>
          </p:cNvPr>
          <p:cNvSpPr txBox="1"/>
          <p:nvPr/>
        </p:nvSpPr>
        <p:spPr>
          <a:xfrm>
            <a:off x="1066800" y="3965855"/>
            <a:ext cx="7010399" cy="125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 startAt="3"/>
            </a:pPr>
            <a:r>
              <a:rPr lang="en-US" sz="2000" dirty="0">
                <a:latin typeface="+mj-lt"/>
              </a:rPr>
              <a:t>Inelastic Scattering of Target Nucleus by BDM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Advantages of nuclear inelastic scattering of BDM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Nuclear inelastic scattering and Gamow-Teller (GT) transitions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E94AD5-2BBD-DB96-D639-561E16B8E43A}"/>
              </a:ext>
            </a:extLst>
          </p:cNvPr>
          <p:cNvSpPr txBox="1"/>
          <p:nvPr/>
        </p:nvSpPr>
        <p:spPr>
          <a:xfrm>
            <a:off x="1066800" y="1613771"/>
            <a:ext cx="7010399" cy="1253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000" dirty="0">
                <a:latin typeface="+mj-lt"/>
              </a:rPr>
              <a:t>Motivations for Boosted Dark Matter (BDM)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Status of weakly interacting massive particle (WIMP) searches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Conventional WIMP searches vs. BDM searches</a:t>
            </a:r>
            <a:endParaRPr lang="en-US" sz="24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9CFA18-198D-4C63-40D8-D3DDD3F1940F}"/>
              </a:ext>
            </a:extLst>
          </p:cNvPr>
          <p:cNvSpPr txBox="1"/>
          <p:nvPr/>
        </p:nvSpPr>
        <p:spPr>
          <a:xfrm>
            <a:off x="1066800" y="2798364"/>
            <a:ext cx="7010399" cy="125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 startAt="2"/>
            </a:pPr>
            <a:r>
              <a:rPr lang="en-US" sz="2000" dirty="0">
                <a:latin typeface="+mj-lt"/>
              </a:rPr>
              <a:t>Search for Boosted Dark Matter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Motivations for inelastic scattering of BDM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Scenarios of energetic cosmic-ray BDM (CRDM)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B2DD2D-6DA7-6689-E8DF-EDF974C263A9}"/>
              </a:ext>
            </a:extLst>
          </p:cNvPr>
          <p:cNvSpPr txBox="1"/>
          <p:nvPr/>
        </p:nvSpPr>
        <p:spPr>
          <a:xfrm>
            <a:off x="1066800" y="5135963"/>
            <a:ext cx="7010399" cy="125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 startAt="4"/>
            </a:pPr>
            <a:r>
              <a:rPr lang="en-US" sz="2000" dirty="0">
                <a:latin typeface="+mj-lt"/>
              </a:rPr>
              <a:t>Nuclear Inelastic Scattering of CRDM at Neutrino Detectors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Background considerations: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𝜈</a:t>
            </a:r>
            <a:r>
              <a:rPr lang="en-US" sz="1600" dirty="0">
                <a:latin typeface="+mj-lt"/>
              </a:rPr>
              <a:t>-induced nuclear inelastic scattering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Search prospects of CRDM at neutrino detectors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D594C2-C71A-FC87-8697-1865461173CA}"/>
              </a:ext>
            </a:extLst>
          </p:cNvPr>
          <p:cNvSpPr/>
          <p:nvPr/>
        </p:nvSpPr>
        <p:spPr>
          <a:xfrm>
            <a:off x="838199" y="2899055"/>
            <a:ext cx="7467601" cy="1139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76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0553D-88B1-CD6C-1695-889E2255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“Vanilla” BDM Scenario: Elastic BDM (</a:t>
            </a:r>
            <a:r>
              <a:rPr lang="en-US" dirty="0" err="1"/>
              <a:t>eBDM</a:t>
            </a:r>
            <a:r>
              <a:rPr lang="en-US" dirty="0"/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985342-A2F1-FF0F-8A4F-69C91D0B0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6" name="Picture 2" descr="Transparent Photo Milky Way - Milky Way Galaxy Png PNG Image | Transparent  PNG Free Download on SeekPNG">
            <a:extLst>
              <a:ext uri="{FF2B5EF4-FFF2-40B4-BE49-F238E27FC236}">
                <a16:creationId xmlns:a16="http://schemas.microsoft.com/office/drawing/2014/main" id="{FFE16FDE-2E0F-95C4-26BB-612BECAB5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2354254" cy="21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88F878B7-1529-AFEF-5095-8FF767E832F8}"/>
              </a:ext>
            </a:extLst>
          </p:cNvPr>
          <p:cNvGrpSpPr>
            <a:grpSpLocks noChangeAspect="1"/>
          </p:cNvGrpSpPr>
          <p:nvPr/>
        </p:nvGrpSpPr>
        <p:grpSpPr>
          <a:xfrm>
            <a:off x="2209800" y="2404938"/>
            <a:ext cx="4191000" cy="2933754"/>
            <a:chOff x="3314700" y="2743200"/>
            <a:chExt cx="3619500" cy="2519464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85AA3A8A-5B79-230D-5C24-089DD3308BE8}"/>
                </a:ext>
              </a:extLst>
            </p:cNvPr>
            <p:cNvGrpSpPr/>
            <p:nvPr/>
          </p:nvGrpSpPr>
          <p:grpSpPr>
            <a:xfrm>
              <a:off x="3314700" y="2743200"/>
              <a:ext cx="2514600" cy="2519464"/>
              <a:chOff x="3314700" y="2743200"/>
              <a:chExt cx="2514600" cy="2519464"/>
            </a:xfrm>
          </p:grpSpPr>
          <p:sp>
            <p:nvSpPr>
              <p:cNvPr id="57" name="Cube 56">
                <a:extLst>
                  <a:ext uri="{FF2B5EF4-FFF2-40B4-BE49-F238E27FC236}">
                    <a16:creationId xmlns:a16="http://schemas.microsoft.com/office/drawing/2014/main" id="{24EC99C9-2433-67C3-33A8-AE07FFEEF66C}"/>
                  </a:ext>
                </a:extLst>
              </p:cNvPr>
              <p:cNvSpPr/>
              <p:nvPr/>
            </p:nvSpPr>
            <p:spPr>
              <a:xfrm>
                <a:off x="3314700" y="2743200"/>
                <a:ext cx="2514600" cy="2514600"/>
              </a:xfrm>
              <a:prstGeom prst="cube">
                <a:avLst>
                  <a:gd name="adj" fmla="val 59615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10FA22B8-3531-433C-3900-7B33D72CEB3E}"/>
                  </a:ext>
                </a:extLst>
              </p:cNvPr>
              <p:cNvCxnSpPr/>
              <p:nvPr/>
            </p:nvCxnSpPr>
            <p:spPr>
              <a:xfrm>
                <a:off x="4800600" y="2743200"/>
                <a:ext cx="0" cy="9906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B9A4B1F3-3D94-3E3E-B31C-7D81C24AA8F5}"/>
                  </a:ext>
                </a:extLst>
              </p:cNvPr>
              <p:cNvCxnSpPr/>
              <p:nvPr/>
            </p:nvCxnSpPr>
            <p:spPr>
              <a:xfrm flipH="1">
                <a:off x="4800600" y="3733800"/>
                <a:ext cx="10287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91CC8421-DD4B-669E-1A2A-EF5E12C437F2}"/>
                  </a:ext>
                </a:extLst>
              </p:cNvPr>
              <p:cNvCxnSpPr/>
              <p:nvPr/>
            </p:nvCxnSpPr>
            <p:spPr>
              <a:xfrm flipH="1">
                <a:off x="3314700" y="3733800"/>
                <a:ext cx="1485900" cy="1524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72B0F017-0239-42C3-DF9A-3AF14F155C07}"/>
                  </a:ext>
                </a:extLst>
              </p:cNvPr>
              <p:cNvSpPr/>
              <p:nvPr/>
            </p:nvSpPr>
            <p:spPr>
              <a:xfrm>
                <a:off x="3784060" y="2743200"/>
                <a:ext cx="1478604" cy="2519464"/>
              </a:xfrm>
              <a:custGeom>
                <a:avLst/>
                <a:gdLst>
                  <a:gd name="connsiteX0" fmla="*/ 1478604 w 1478604"/>
                  <a:gd name="connsiteY0" fmla="*/ 0 h 2519464"/>
                  <a:gd name="connsiteX1" fmla="*/ 0 w 1478604"/>
                  <a:gd name="connsiteY1" fmla="*/ 1507787 h 2519464"/>
                  <a:gd name="connsiteX2" fmla="*/ 48638 w 1478604"/>
                  <a:gd name="connsiteY2" fmla="*/ 2519464 h 2519464"/>
                  <a:gd name="connsiteX3" fmla="*/ 1459149 w 1478604"/>
                  <a:gd name="connsiteY3" fmla="*/ 1001949 h 2519464"/>
                  <a:gd name="connsiteX4" fmla="*/ 1478604 w 1478604"/>
                  <a:gd name="connsiteY4" fmla="*/ 0 h 2519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8604" h="2519464">
                    <a:moveTo>
                      <a:pt x="1478604" y="0"/>
                    </a:moveTo>
                    <a:lnTo>
                      <a:pt x="0" y="1507787"/>
                    </a:lnTo>
                    <a:lnTo>
                      <a:pt x="48638" y="2519464"/>
                    </a:lnTo>
                    <a:lnTo>
                      <a:pt x="1459149" y="1001949"/>
                    </a:lnTo>
                    <a:lnTo>
                      <a:pt x="1478604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  <a:alpha val="25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5A75C2A-C93F-8252-DC0C-547AF1795E26}"/>
                </a:ext>
              </a:extLst>
            </p:cNvPr>
            <p:cNvGrpSpPr/>
            <p:nvPr/>
          </p:nvGrpSpPr>
          <p:grpSpPr>
            <a:xfrm>
              <a:off x="4419600" y="2743200"/>
              <a:ext cx="2514600" cy="2519464"/>
              <a:chOff x="3314700" y="2743200"/>
              <a:chExt cx="2514600" cy="2519464"/>
            </a:xfrm>
          </p:grpSpPr>
          <p:sp>
            <p:nvSpPr>
              <p:cNvPr id="52" name="Cube 51">
                <a:extLst>
                  <a:ext uri="{FF2B5EF4-FFF2-40B4-BE49-F238E27FC236}">
                    <a16:creationId xmlns:a16="http://schemas.microsoft.com/office/drawing/2014/main" id="{D5BAE740-B92F-97AA-C488-60E350AB6A7E}"/>
                  </a:ext>
                </a:extLst>
              </p:cNvPr>
              <p:cNvSpPr/>
              <p:nvPr/>
            </p:nvSpPr>
            <p:spPr>
              <a:xfrm>
                <a:off x="3314700" y="2743200"/>
                <a:ext cx="2514600" cy="2514600"/>
              </a:xfrm>
              <a:prstGeom prst="cube">
                <a:avLst>
                  <a:gd name="adj" fmla="val 59615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AB6C9DA5-872B-603A-363D-B3B5881913E1}"/>
                  </a:ext>
                </a:extLst>
              </p:cNvPr>
              <p:cNvCxnSpPr/>
              <p:nvPr/>
            </p:nvCxnSpPr>
            <p:spPr>
              <a:xfrm>
                <a:off x="4800600" y="2743200"/>
                <a:ext cx="0" cy="9906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9A561E2F-151E-3248-A811-F69A857F5261}"/>
                  </a:ext>
                </a:extLst>
              </p:cNvPr>
              <p:cNvCxnSpPr/>
              <p:nvPr/>
            </p:nvCxnSpPr>
            <p:spPr>
              <a:xfrm flipH="1">
                <a:off x="4800600" y="3733800"/>
                <a:ext cx="10287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952CB89-63BA-A75C-75E1-F98346C3D899}"/>
                  </a:ext>
                </a:extLst>
              </p:cNvPr>
              <p:cNvCxnSpPr/>
              <p:nvPr/>
            </p:nvCxnSpPr>
            <p:spPr>
              <a:xfrm flipH="1">
                <a:off x="3314700" y="3733800"/>
                <a:ext cx="1485900" cy="1524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A1CB35B7-C537-41F3-E1EF-CDF0EE2923FD}"/>
                  </a:ext>
                </a:extLst>
              </p:cNvPr>
              <p:cNvSpPr/>
              <p:nvPr/>
            </p:nvSpPr>
            <p:spPr>
              <a:xfrm>
                <a:off x="3784060" y="2743200"/>
                <a:ext cx="1478604" cy="2519464"/>
              </a:xfrm>
              <a:custGeom>
                <a:avLst/>
                <a:gdLst>
                  <a:gd name="connsiteX0" fmla="*/ 1478604 w 1478604"/>
                  <a:gd name="connsiteY0" fmla="*/ 0 h 2519464"/>
                  <a:gd name="connsiteX1" fmla="*/ 0 w 1478604"/>
                  <a:gd name="connsiteY1" fmla="*/ 1507787 h 2519464"/>
                  <a:gd name="connsiteX2" fmla="*/ 48638 w 1478604"/>
                  <a:gd name="connsiteY2" fmla="*/ 2519464 h 2519464"/>
                  <a:gd name="connsiteX3" fmla="*/ 1459149 w 1478604"/>
                  <a:gd name="connsiteY3" fmla="*/ 1001949 h 2519464"/>
                  <a:gd name="connsiteX4" fmla="*/ 1478604 w 1478604"/>
                  <a:gd name="connsiteY4" fmla="*/ 0 h 2519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8604" h="2519464">
                    <a:moveTo>
                      <a:pt x="1478604" y="0"/>
                    </a:moveTo>
                    <a:lnTo>
                      <a:pt x="0" y="1507787"/>
                    </a:lnTo>
                    <a:lnTo>
                      <a:pt x="48638" y="2519464"/>
                    </a:lnTo>
                    <a:lnTo>
                      <a:pt x="1459149" y="1001949"/>
                    </a:lnTo>
                    <a:lnTo>
                      <a:pt x="1478604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  <a:alpha val="25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F918F37-CA97-5349-EAD3-9EDFDBAFF8AA}"/>
              </a:ext>
            </a:extLst>
          </p:cNvPr>
          <p:cNvCxnSpPr>
            <a:cxnSpLocks/>
            <a:endCxn id="63" idx="1"/>
          </p:cNvCxnSpPr>
          <p:nvPr/>
        </p:nvCxnSpPr>
        <p:spPr>
          <a:xfrm>
            <a:off x="1447800" y="2404938"/>
            <a:ext cx="3357057" cy="96244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19F1B12F-50A3-3F70-91C8-10D51449FA49}"/>
              </a:ext>
            </a:extLst>
          </p:cNvPr>
          <p:cNvSpPr/>
          <p:nvPr/>
        </p:nvSpPr>
        <p:spPr>
          <a:xfrm>
            <a:off x="4777493" y="3341546"/>
            <a:ext cx="186856" cy="1764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8D2019D-BA61-9B5A-102C-3A4A4F3D9550}"/>
              </a:ext>
            </a:extLst>
          </p:cNvPr>
          <p:cNvCxnSpPr>
            <a:stCxn id="63" idx="7"/>
          </p:cNvCxnSpPr>
          <p:nvPr/>
        </p:nvCxnSpPr>
        <p:spPr>
          <a:xfrm flipV="1">
            <a:off x="4936985" y="2703253"/>
            <a:ext cx="2073415" cy="66413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5C1363A-DA32-EF25-3451-EC24D6ED305D}"/>
              </a:ext>
            </a:extLst>
          </p:cNvPr>
          <p:cNvCxnSpPr>
            <a:endCxn id="63" idx="3"/>
          </p:cNvCxnSpPr>
          <p:nvPr/>
        </p:nvCxnSpPr>
        <p:spPr>
          <a:xfrm flipV="1">
            <a:off x="4381017" y="3492157"/>
            <a:ext cx="423840" cy="277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B785D79B-B23A-FEB7-4935-9A5EDA5DA2BB}"/>
              </a:ext>
            </a:extLst>
          </p:cNvPr>
          <p:cNvCxnSpPr>
            <a:cxnSpLocks/>
            <a:stCxn id="63" idx="5"/>
          </p:cNvCxnSpPr>
          <p:nvPr/>
        </p:nvCxnSpPr>
        <p:spPr>
          <a:xfrm>
            <a:off x="4936985" y="3492157"/>
            <a:ext cx="978839" cy="3489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8">
                <a:extLst>
                  <a:ext uri="{FF2B5EF4-FFF2-40B4-BE49-F238E27FC236}">
                    <a16:creationId xmlns:a16="http://schemas.microsoft.com/office/drawing/2014/main" id="{C5AAAD72-5E72-1DAB-92A1-79BA31D652B2}"/>
                  </a:ext>
                </a:extLst>
              </p:cNvPr>
              <p:cNvSpPr txBox="1"/>
              <p:nvPr/>
            </p:nvSpPr>
            <p:spPr>
              <a:xfrm>
                <a:off x="2742260" y="2206823"/>
                <a:ext cx="5059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67" name="TextBox 8">
                <a:extLst>
                  <a:ext uri="{FF2B5EF4-FFF2-40B4-BE49-F238E27FC236}">
                    <a16:creationId xmlns:a16="http://schemas.microsoft.com/office/drawing/2014/main" id="{C5AAAD72-5E72-1DAB-92A1-79BA31D65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260" y="2206823"/>
                <a:ext cx="505944" cy="369332"/>
              </a:xfrm>
              <a:prstGeom prst="rect">
                <a:avLst/>
              </a:prstGeom>
              <a:blipFill>
                <a:blip r:embed="rId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8">
                <a:extLst>
                  <a:ext uri="{FF2B5EF4-FFF2-40B4-BE49-F238E27FC236}">
                    <a16:creationId xmlns:a16="http://schemas.microsoft.com/office/drawing/2014/main" id="{1411DB88-8484-69E5-AB01-16D8AE0C62D6}"/>
                  </a:ext>
                </a:extLst>
              </p:cNvPr>
              <p:cNvSpPr txBox="1"/>
              <p:nvPr/>
            </p:nvSpPr>
            <p:spPr>
              <a:xfrm>
                <a:off x="7010600" y="2398453"/>
                <a:ext cx="5059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68" name="TextBox 8">
                <a:extLst>
                  <a:ext uri="{FF2B5EF4-FFF2-40B4-BE49-F238E27FC236}">
                    <a16:creationId xmlns:a16="http://schemas.microsoft.com/office/drawing/2014/main" id="{1411DB88-8484-69E5-AB01-16D8AE0C6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600" y="2398453"/>
                <a:ext cx="505944" cy="369332"/>
              </a:xfrm>
              <a:prstGeom prst="rect">
                <a:avLst/>
              </a:prstGeom>
              <a:blipFill>
                <a:blip r:embed="rId5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8">
                <a:extLst>
                  <a:ext uri="{FF2B5EF4-FFF2-40B4-BE49-F238E27FC236}">
                    <a16:creationId xmlns:a16="http://schemas.microsoft.com/office/drawing/2014/main" id="{9A64FAC3-9D3F-281F-0BD0-074716DFD13C}"/>
                  </a:ext>
                </a:extLst>
              </p:cNvPr>
              <p:cNvSpPr txBox="1"/>
              <p:nvPr/>
            </p:nvSpPr>
            <p:spPr>
              <a:xfrm>
                <a:off x="4032009" y="3812025"/>
                <a:ext cx="6938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69" name="TextBox 8">
                <a:extLst>
                  <a:ext uri="{FF2B5EF4-FFF2-40B4-BE49-F238E27FC236}">
                    <a16:creationId xmlns:a16="http://schemas.microsoft.com/office/drawing/2014/main" id="{9A64FAC3-9D3F-281F-0BD0-074716DFD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009" y="3812025"/>
                <a:ext cx="693860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8">
                <a:extLst>
                  <a:ext uri="{FF2B5EF4-FFF2-40B4-BE49-F238E27FC236}">
                    <a16:creationId xmlns:a16="http://schemas.microsoft.com/office/drawing/2014/main" id="{D809A2CF-CE10-A9B7-01E3-D05BD458ED5F}"/>
                  </a:ext>
                </a:extLst>
              </p:cNvPr>
              <p:cNvSpPr txBox="1"/>
              <p:nvPr/>
            </p:nvSpPr>
            <p:spPr>
              <a:xfrm>
                <a:off x="5544679" y="3886087"/>
                <a:ext cx="6938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70" name="TextBox 8">
                <a:extLst>
                  <a:ext uri="{FF2B5EF4-FFF2-40B4-BE49-F238E27FC236}">
                    <a16:creationId xmlns:a16="http://schemas.microsoft.com/office/drawing/2014/main" id="{D809A2CF-CE10-A9B7-01E3-D05BD458E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679" y="3886087"/>
                <a:ext cx="69386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F4AA8AB8-DD63-2308-4EAF-858705D2D02E}"/>
              </a:ext>
            </a:extLst>
          </p:cNvPr>
          <p:cNvSpPr txBox="1"/>
          <p:nvPr/>
        </p:nvSpPr>
        <p:spPr>
          <a:xfrm>
            <a:off x="5291857" y="4575965"/>
            <a:ext cx="3547344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Simple electron/nucleon recoil</a:t>
            </a:r>
          </a:p>
          <a:p>
            <a:pPr marL="233363" indent="-233363">
              <a:lnSpc>
                <a:spcPct val="150000"/>
              </a:lnSpc>
            </a:pPr>
            <a:r>
              <a:rPr lang="en-US" dirty="0">
                <a:latin typeface="+mj-lt"/>
                <a:ea typeface="Cambria Math" panose="02040503050406030204" pitchFamily="18" charset="0"/>
              </a:rPr>
              <a:t>⇒ </a:t>
            </a:r>
            <a:r>
              <a:rPr lang="en-US" b="1" dirty="0">
                <a:solidFill>
                  <a:srgbClr val="FF0000"/>
                </a:solidFill>
                <a:latin typeface="+mj-lt"/>
                <a:ea typeface="Cambria Math" panose="02040503050406030204" pitchFamily="18" charset="0"/>
              </a:rPr>
              <a:t>Featureless signal </a:t>
            </a:r>
            <a:r>
              <a:rPr lang="en-US" b="1" dirty="0">
                <a:solidFill>
                  <a:srgbClr val="008A3E"/>
                </a:solidFill>
                <a:latin typeface="+mj-lt"/>
                <a:ea typeface="Cambria Math" panose="02040503050406030204" pitchFamily="18" charset="0"/>
              </a:rPr>
              <a:t>(significantly) suffering from BGs</a:t>
            </a:r>
            <a:r>
              <a:rPr lang="en-US" dirty="0">
                <a:latin typeface="+mj-lt"/>
                <a:ea typeface="Cambria Math" panose="02040503050406030204" pitchFamily="18" charset="0"/>
              </a:rPr>
              <a:t>.</a:t>
            </a:r>
            <a:endParaRPr lang="en-US" dirty="0">
              <a:latin typeface="+mj-lt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54D1CE1-90B8-4994-4896-DA7D6818CF84}"/>
              </a:ext>
            </a:extLst>
          </p:cNvPr>
          <p:cNvSpPr txBox="1"/>
          <p:nvPr/>
        </p:nvSpPr>
        <p:spPr>
          <a:xfrm>
            <a:off x="304799" y="5937725"/>
            <a:ext cx="8534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A way out?</a:t>
            </a:r>
            <a:r>
              <a:rPr lang="en-US" sz="2400" dirty="0">
                <a:latin typeface="+mj-lt"/>
                <a:ea typeface="Cambria Math" panose="02040503050406030204" pitchFamily="18" charset="0"/>
              </a:rPr>
              <a:t>⇒ </a:t>
            </a:r>
            <a:r>
              <a:rPr lang="en-US" sz="2400" b="1" dirty="0">
                <a:solidFill>
                  <a:srgbClr val="1212FF"/>
                </a:solidFill>
                <a:latin typeface="+mj-lt"/>
                <a:ea typeface="Cambria Math" panose="02040503050406030204" pitchFamily="18" charset="0"/>
              </a:rPr>
              <a:t>Inelastic Scattering </a:t>
            </a:r>
            <a:r>
              <a:rPr lang="en-US" sz="2400" dirty="0">
                <a:latin typeface="+mj-lt"/>
                <a:ea typeface="Cambria Math" panose="02040503050406030204" pitchFamily="18" charset="0"/>
              </a:rPr>
              <a:t>of</a:t>
            </a:r>
            <a:r>
              <a:rPr lang="en-US" sz="2400" b="1" dirty="0">
                <a:solidFill>
                  <a:srgbClr val="1212FF"/>
                </a:solidFill>
                <a:latin typeface="+mj-lt"/>
                <a:ea typeface="Cambria Math" panose="02040503050406030204" pitchFamily="18" charset="0"/>
              </a:rPr>
              <a:t> Boosted Dark Matter (BDM)</a:t>
            </a:r>
            <a:endParaRPr lang="en-US" sz="2400" b="1" dirty="0">
              <a:latin typeface="+mj-lt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F794FE39-A7CC-7D76-FD7E-93294D8F6513}"/>
              </a:ext>
            </a:extLst>
          </p:cNvPr>
          <p:cNvSpPr txBox="1"/>
          <p:nvPr/>
        </p:nvSpPr>
        <p:spPr>
          <a:xfrm>
            <a:off x="2310884" y="1861114"/>
            <a:ext cx="4522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Somehow boosted (will discuss later)</a:t>
            </a:r>
          </a:p>
        </p:txBody>
      </p:sp>
    </p:spTree>
    <p:extLst>
      <p:ext uri="{BB962C8B-B14F-4D97-AF65-F5344CB8AC3E}">
        <p14:creationId xmlns:p14="http://schemas.microsoft.com/office/powerpoint/2010/main" val="337675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0266F-602C-3154-60BA-F5C52FC15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INelastic</a:t>
            </a:r>
            <a:r>
              <a:rPr lang="en-US" dirty="0"/>
              <a:t> Scattering Channels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43C6B2-F0C4-6B7E-6659-98BC1B29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B905AD4-3F54-205E-9DFD-8686E84172F5}"/>
                  </a:ext>
                </a:extLst>
              </p:cNvPr>
              <p:cNvSpPr/>
              <p:nvPr/>
            </p:nvSpPr>
            <p:spPr>
              <a:xfrm>
                <a:off x="3444240" y="2278380"/>
                <a:ext cx="365760" cy="365760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B905AD4-3F54-205E-9DFD-8686E84172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240" y="2278380"/>
                <a:ext cx="365760" cy="36576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84FA6B3-4BAE-5C1A-4B05-49C0516AA06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429000" y="3032760"/>
                <a:ext cx="457200" cy="4572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84FA6B3-4BAE-5C1A-4B05-49C0516AA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032760"/>
                <a:ext cx="457200" cy="4572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F5DB963-8F99-7E3F-0EF5-B9B38ECDD9E8}"/>
              </a:ext>
            </a:extLst>
          </p:cNvPr>
          <p:cNvSpPr/>
          <p:nvPr/>
        </p:nvSpPr>
        <p:spPr>
          <a:xfrm>
            <a:off x="1479636" y="2543695"/>
            <a:ext cx="1970146" cy="342900"/>
          </a:xfrm>
          <a:custGeom>
            <a:avLst/>
            <a:gdLst>
              <a:gd name="connsiteX0" fmla="*/ 37437 w 1970146"/>
              <a:gd name="connsiteY0" fmla="*/ 342900 h 342900"/>
              <a:gd name="connsiteX1" fmla="*/ 89391 w 1970146"/>
              <a:gd name="connsiteY1" fmla="*/ 332509 h 342900"/>
              <a:gd name="connsiteX2" fmla="*/ 816755 w 1970146"/>
              <a:gd name="connsiteY2" fmla="*/ 311727 h 342900"/>
              <a:gd name="connsiteX3" fmla="*/ 1159655 w 1970146"/>
              <a:gd name="connsiteY3" fmla="*/ 259772 h 342900"/>
              <a:gd name="connsiteX4" fmla="*/ 1970146 w 1970146"/>
              <a:gd name="connsiteY4" fmla="*/ 0 h 342900"/>
              <a:gd name="connsiteX5" fmla="*/ 1970146 w 1970146"/>
              <a:gd name="connsiteY5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0146" h="342900">
                <a:moveTo>
                  <a:pt x="37437" y="342900"/>
                </a:moveTo>
                <a:cubicBezTo>
                  <a:pt x="-1529" y="340302"/>
                  <a:pt x="-40495" y="337704"/>
                  <a:pt x="89391" y="332509"/>
                </a:cubicBezTo>
                <a:cubicBezTo>
                  <a:pt x="219277" y="327314"/>
                  <a:pt x="638378" y="323850"/>
                  <a:pt x="816755" y="311727"/>
                </a:cubicBezTo>
                <a:cubicBezTo>
                  <a:pt x="995132" y="299604"/>
                  <a:pt x="967423" y="311726"/>
                  <a:pt x="1159655" y="259772"/>
                </a:cubicBezTo>
                <a:cubicBezTo>
                  <a:pt x="1351887" y="207818"/>
                  <a:pt x="1970146" y="0"/>
                  <a:pt x="1970146" y="0"/>
                </a:cubicBezTo>
                <a:lnTo>
                  <a:pt x="1970146" y="0"/>
                </a:lnTo>
              </a:path>
            </a:pathLst>
          </a:custGeom>
          <a:noFill/>
          <a:ln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89E19CD-1C1B-E485-ECD9-9C0BAD708274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>
            <a:off x="2819400" y="3116580"/>
            <a:ext cx="609600" cy="1447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AA46DF9-CE6A-B350-4573-44E80BA3C3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62200" y="2887980"/>
                <a:ext cx="457200" cy="4572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AA46DF9-CE6A-B350-4573-44E80BA3C3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887980"/>
                <a:ext cx="457200" cy="4572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xplosion: 14 Points 14">
            <a:extLst>
              <a:ext uri="{FF2B5EF4-FFF2-40B4-BE49-F238E27FC236}">
                <a16:creationId xmlns:a16="http://schemas.microsoft.com/office/drawing/2014/main" id="{2BAB93AA-5F59-913B-4E7B-34F1F0873574}"/>
              </a:ext>
            </a:extLst>
          </p:cNvPr>
          <p:cNvSpPr/>
          <p:nvPr/>
        </p:nvSpPr>
        <p:spPr>
          <a:xfrm>
            <a:off x="2392680" y="2725536"/>
            <a:ext cx="228600" cy="228600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DE49C07-304A-2D8B-26E3-F849B4E05176}"/>
                  </a:ext>
                </a:extLst>
              </p:cNvPr>
              <p:cNvSpPr/>
              <p:nvPr/>
            </p:nvSpPr>
            <p:spPr>
              <a:xfrm>
                <a:off x="5105400" y="1828800"/>
                <a:ext cx="365760" cy="36576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DE49C07-304A-2D8B-26E3-F849B4E05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1828800"/>
                <a:ext cx="365760" cy="36576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6B12F66-7463-116B-7583-FB5F3423CF96}"/>
              </a:ext>
            </a:extLst>
          </p:cNvPr>
          <p:cNvCxnSpPr>
            <a:cxnSpLocks/>
            <a:stCxn id="8" idx="6"/>
            <a:endCxn id="16" idx="2"/>
          </p:cNvCxnSpPr>
          <p:nvPr/>
        </p:nvCxnSpPr>
        <p:spPr>
          <a:xfrm flipV="1">
            <a:off x="3810000" y="2011680"/>
            <a:ext cx="1295400" cy="44958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EB096F9-C6BA-DA16-99F8-A724FAF562E4}"/>
              </a:ext>
            </a:extLst>
          </p:cNvPr>
          <p:cNvCxnSpPr>
            <a:stCxn id="8" idx="6"/>
          </p:cNvCxnSpPr>
          <p:nvPr/>
        </p:nvCxnSpPr>
        <p:spPr>
          <a:xfrm flipV="1">
            <a:off x="3810000" y="2405842"/>
            <a:ext cx="1447800" cy="5541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6A50B8A-6EE0-8142-B73C-65D2B2768DFC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3810000" y="2461260"/>
            <a:ext cx="1447800" cy="1704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7296359-FB39-20FC-1880-83222CE6D86F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3810000" y="2461260"/>
            <a:ext cx="1447800" cy="3785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CCA173C-F08F-9C07-363F-18FA1DC0554F}"/>
                  </a:ext>
                </a:extLst>
              </p:cNvPr>
              <p:cNvSpPr/>
              <p:nvPr/>
            </p:nvSpPr>
            <p:spPr>
              <a:xfrm>
                <a:off x="3444240" y="4053840"/>
                <a:ext cx="365760" cy="36576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CCA173C-F08F-9C07-363F-18FA1DC055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240" y="4053840"/>
                <a:ext cx="365760" cy="36576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9EE0F11-4F88-0336-047B-E11009B53F71}"/>
              </a:ext>
            </a:extLst>
          </p:cNvPr>
          <p:cNvSpPr/>
          <p:nvPr/>
        </p:nvSpPr>
        <p:spPr>
          <a:xfrm>
            <a:off x="1479636" y="4319155"/>
            <a:ext cx="1970146" cy="342900"/>
          </a:xfrm>
          <a:custGeom>
            <a:avLst/>
            <a:gdLst>
              <a:gd name="connsiteX0" fmla="*/ 37437 w 1970146"/>
              <a:gd name="connsiteY0" fmla="*/ 342900 h 342900"/>
              <a:gd name="connsiteX1" fmla="*/ 89391 w 1970146"/>
              <a:gd name="connsiteY1" fmla="*/ 332509 h 342900"/>
              <a:gd name="connsiteX2" fmla="*/ 816755 w 1970146"/>
              <a:gd name="connsiteY2" fmla="*/ 311727 h 342900"/>
              <a:gd name="connsiteX3" fmla="*/ 1159655 w 1970146"/>
              <a:gd name="connsiteY3" fmla="*/ 259772 h 342900"/>
              <a:gd name="connsiteX4" fmla="*/ 1970146 w 1970146"/>
              <a:gd name="connsiteY4" fmla="*/ 0 h 342900"/>
              <a:gd name="connsiteX5" fmla="*/ 1970146 w 1970146"/>
              <a:gd name="connsiteY5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0146" h="342900">
                <a:moveTo>
                  <a:pt x="37437" y="342900"/>
                </a:moveTo>
                <a:cubicBezTo>
                  <a:pt x="-1529" y="340302"/>
                  <a:pt x="-40495" y="337704"/>
                  <a:pt x="89391" y="332509"/>
                </a:cubicBezTo>
                <a:cubicBezTo>
                  <a:pt x="219277" y="327314"/>
                  <a:pt x="638378" y="323850"/>
                  <a:pt x="816755" y="311727"/>
                </a:cubicBezTo>
                <a:cubicBezTo>
                  <a:pt x="995132" y="299604"/>
                  <a:pt x="967423" y="311726"/>
                  <a:pt x="1159655" y="259772"/>
                </a:cubicBezTo>
                <a:cubicBezTo>
                  <a:pt x="1351887" y="207818"/>
                  <a:pt x="1970146" y="0"/>
                  <a:pt x="1970146" y="0"/>
                </a:cubicBezTo>
                <a:lnTo>
                  <a:pt x="1970146" y="0"/>
                </a:lnTo>
              </a:path>
            </a:pathLst>
          </a:custGeom>
          <a:noFill/>
          <a:ln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6E4CA6E-EBA3-610B-E4CD-9FF1E10ED32F}"/>
              </a:ext>
            </a:extLst>
          </p:cNvPr>
          <p:cNvCxnSpPr>
            <a:cxnSpLocks/>
            <a:stCxn id="35" idx="6"/>
            <a:endCxn id="32" idx="2"/>
          </p:cNvCxnSpPr>
          <p:nvPr/>
        </p:nvCxnSpPr>
        <p:spPr>
          <a:xfrm>
            <a:off x="2819400" y="4892040"/>
            <a:ext cx="533400" cy="1371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C0C19BE-5E41-2273-C869-DCD9D3F4B77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62200" y="4663440"/>
                <a:ext cx="457200" cy="4572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C0C19BE-5E41-2273-C869-DCD9D3F4B7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663440"/>
                <a:ext cx="457200" cy="45720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Explosion: 14 Points 35">
            <a:extLst>
              <a:ext uri="{FF2B5EF4-FFF2-40B4-BE49-F238E27FC236}">
                <a16:creationId xmlns:a16="http://schemas.microsoft.com/office/drawing/2014/main" id="{11B6EFAD-465E-2E9F-4DD6-25A95D86F46A}"/>
              </a:ext>
            </a:extLst>
          </p:cNvPr>
          <p:cNvSpPr/>
          <p:nvPr/>
        </p:nvSpPr>
        <p:spPr>
          <a:xfrm>
            <a:off x="2392680" y="4500996"/>
            <a:ext cx="228600" cy="228600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85EEDC11-1C57-A41C-F9C3-7C8041372C1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495800" y="5029200"/>
                <a:ext cx="457200" cy="4572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85EEDC11-1C57-A41C-F9C3-7C8041372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029200"/>
                <a:ext cx="457200" cy="45720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2DC6D09-7E6B-4EE7-9FE5-12937E8B8997}"/>
              </a:ext>
            </a:extLst>
          </p:cNvPr>
          <p:cNvCxnSpPr>
            <a:cxnSpLocks/>
            <a:stCxn id="32" idx="6"/>
            <a:endCxn id="37" idx="2"/>
          </p:cNvCxnSpPr>
          <p:nvPr/>
        </p:nvCxnSpPr>
        <p:spPr>
          <a:xfrm>
            <a:off x="3810000" y="5029200"/>
            <a:ext cx="6858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 82">
            <a:extLst>
              <a:ext uri="{FF2B5EF4-FFF2-40B4-BE49-F238E27FC236}">
                <a16:creationId xmlns:a16="http://schemas.microsoft.com/office/drawing/2014/main" id="{11D5F7A4-D6F3-5A3D-70D6-DA1B4E807BFC}"/>
              </a:ext>
            </a:extLst>
          </p:cNvPr>
          <p:cNvSpPr>
            <a:spLocks/>
          </p:cNvSpPr>
          <p:nvPr/>
        </p:nvSpPr>
        <p:spPr bwMode="auto">
          <a:xfrm rot="20679501">
            <a:off x="3738348" y="4704102"/>
            <a:ext cx="729191" cy="65726"/>
          </a:xfrm>
          <a:custGeom>
            <a:avLst/>
            <a:gdLst>
              <a:gd name="T0" fmla="*/ 0 w 2304"/>
              <a:gd name="T1" fmla="*/ 173038 h 192"/>
              <a:gd name="T2" fmla="*/ 172111 w 2304"/>
              <a:gd name="T3" fmla="*/ 0 h 192"/>
              <a:gd name="T4" fmla="*/ 344223 w 2304"/>
              <a:gd name="T5" fmla="*/ 173038 h 192"/>
              <a:gd name="T6" fmla="*/ 516334 w 2304"/>
              <a:gd name="T7" fmla="*/ 0 h 192"/>
              <a:gd name="T8" fmla="*/ 688446 w 2304"/>
              <a:gd name="T9" fmla="*/ 173038 h 192"/>
              <a:gd name="T10" fmla="*/ 860557 w 2304"/>
              <a:gd name="T11" fmla="*/ 0 h 192"/>
              <a:gd name="T12" fmla="*/ 1032669 w 2304"/>
              <a:gd name="T13" fmla="*/ 173038 h 192"/>
              <a:gd name="T14" fmla="*/ 1204780 w 2304"/>
              <a:gd name="T15" fmla="*/ 0 h 192"/>
              <a:gd name="T16" fmla="*/ 1376891 w 2304"/>
              <a:gd name="T17" fmla="*/ 173038 h 192"/>
              <a:gd name="T18" fmla="*/ 1549003 w 2304"/>
              <a:gd name="T19" fmla="*/ 0 h 192"/>
              <a:gd name="T20" fmla="*/ 1721114 w 2304"/>
              <a:gd name="T21" fmla="*/ 173038 h 192"/>
              <a:gd name="T22" fmla="*/ 1893226 w 2304"/>
              <a:gd name="T23" fmla="*/ 0 h 192"/>
              <a:gd name="T24" fmla="*/ 2065337 w 2304"/>
              <a:gd name="T25" fmla="*/ 173038 h 1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5E43F33-1F81-530C-E7D8-0FBEA25EFFB7}"/>
              </a:ext>
            </a:extLst>
          </p:cNvPr>
          <p:cNvSpPr txBox="1"/>
          <p:nvPr/>
        </p:nvSpPr>
        <p:spPr>
          <a:xfrm>
            <a:off x="304800" y="1718846"/>
            <a:ext cx="3498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solidFill>
                  <a:srgbClr val="3D3DFF"/>
                </a:solidFill>
                <a:latin typeface="+mj-lt"/>
              </a:rPr>
              <a:t>Inelastic scattering of BDM (</a:t>
            </a:r>
            <a:r>
              <a:rPr lang="en-US" sz="1600" u="sng" dirty="0" err="1">
                <a:solidFill>
                  <a:srgbClr val="3D3DFF"/>
                </a:solidFill>
                <a:latin typeface="+mj-lt"/>
              </a:rPr>
              <a:t>iBDM</a:t>
            </a:r>
            <a:r>
              <a:rPr lang="en-US" sz="1600" u="sng" dirty="0">
                <a:solidFill>
                  <a:srgbClr val="3D3DFF"/>
                </a:solidFill>
                <a:latin typeface="+mj-lt"/>
              </a:rPr>
              <a:t>) itself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15F30D-E04B-00D1-D823-9F773B7524FC}"/>
              </a:ext>
            </a:extLst>
          </p:cNvPr>
          <p:cNvSpPr txBox="1"/>
          <p:nvPr/>
        </p:nvSpPr>
        <p:spPr>
          <a:xfrm>
            <a:off x="304800" y="3657600"/>
            <a:ext cx="6400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solidFill>
                  <a:srgbClr val="3D3DFF"/>
                </a:solidFill>
                <a:latin typeface="+mj-lt"/>
              </a:rPr>
              <a:t>Inelastic scattering of target particle</a:t>
            </a:r>
            <a:r>
              <a:rPr lang="en-US" sz="1600" b="1" dirty="0">
                <a:solidFill>
                  <a:srgbClr val="3D3DFF"/>
                </a:solidFill>
                <a:latin typeface="+mj-lt"/>
              </a:rPr>
              <a:t> </a:t>
            </a:r>
            <a:r>
              <a:rPr lang="en-US" sz="1600" u="sng" dirty="0">
                <a:solidFill>
                  <a:srgbClr val="7030A0"/>
                </a:solidFill>
                <a:latin typeface="+mj-lt"/>
              </a:rPr>
              <a:t>(nuclear inelastic scattering, </a:t>
            </a:r>
            <a:r>
              <a:rPr lang="en-US" sz="1600" b="1" u="sng" dirty="0">
                <a:solidFill>
                  <a:srgbClr val="7030A0"/>
                </a:solidFill>
                <a:latin typeface="+mj-lt"/>
              </a:rPr>
              <a:t>this talk</a:t>
            </a:r>
            <a:r>
              <a:rPr lang="en-US" sz="1600" u="sng" dirty="0">
                <a:solidFill>
                  <a:srgbClr val="7030A0"/>
                </a:solidFill>
                <a:latin typeface="+mj-lt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BDBFC35-1763-B8AB-E2DC-61A1CCFB58C4}"/>
                  </a:ext>
                </a:extLst>
              </p:cNvPr>
              <p:cNvSpPr/>
              <p:nvPr/>
            </p:nvSpPr>
            <p:spPr>
              <a:xfrm>
                <a:off x="1143000" y="2705100"/>
                <a:ext cx="365760" cy="36576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BDBFC35-1763-B8AB-E2DC-61A1CCFB58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705100"/>
                <a:ext cx="365760" cy="36576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A7F02497-6B39-C744-98EB-7B6355760941}"/>
                  </a:ext>
                </a:extLst>
              </p:cNvPr>
              <p:cNvSpPr/>
              <p:nvPr/>
            </p:nvSpPr>
            <p:spPr>
              <a:xfrm>
                <a:off x="1143000" y="4480560"/>
                <a:ext cx="365760" cy="36576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A7F02497-6B39-C744-98EB-7B63557609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480560"/>
                <a:ext cx="365760" cy="36576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8EC12F3-F40E-E673-2277-0844B59A0AC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352800" y="4800600"/>
                <a:ext cx="457200" cy="4572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8EC12F3-F40E-E673-2277-0844B59A0A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800600"/>
                <a:ext cx="457200" cy="45720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916426A0-B745-560B-D73A-0126BB3B1442}"/>
              </a:ext>
            </a:extLst>
          </p:cNvPr>
          <p:cNvSpPr txBox="1"/>
          <p:nvPr/>
        </p:nvSpPr>
        <p:spPr>
          <a:xfrm>
            <a:off x="5437246" y="2235280"/>
            <a:ext cx="3352800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8A3E"/>
                </a:solidFill>
                <a:latin typeface="+mj-lt"/>
              </a:rPr>
              <a:t>Additional visible decay products &amp; possibly displaced decay vertex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4CCCA1B-F52D-6020-AB0D-352CA07162D7}"/>
              </a:ext>
            </a:extLst>
          </p:cNvPr>
          <p:cNvSpPr txBox="1"/>
          <p:nvPr/>
        </p:nvSpPr>
        <p:spPr>
          <a:xfrm>
            <a:off x="4722913" y="436239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8A3E"/>
                </a:solidFill>
                <a:latin typeface="+mj-lt"/>
              </a:rPr>
              <a:t>Characteristic photon lines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4E6F6CA-1B3D-8263-99F1-A8BEF15790AA}"/>
              </a:ext>
            </a:extLst>
          </p:cNvPr>
          <p:cNvSpPr txBox="1"/>
          <p:nvPr/>
        </p:nvSpPr>
        <p:spPr>
          <a:xfrm>
            <a:off x="304799" y="5562600"/>
            <a:ext cx="8534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+mj-lt"/>
              </a:rPr>
              <a:t>Incoming dark matter </a:t>
            </a:r>
            <a:r>
              <a:rPr lang="en-US" sz="2200" dirty="0">
                <a:latin typeface="+mj-lt"/>
              </a:rPr>
              <a:t>should</a:t>
            </a:r>
            <a:r>
              <a:rPr lang="en-US" sz="2200" b="1" dirty="0">
                <a:solidFill>
                  <a:srgbClr val="FF0000"/>
                </a:solidFill>
                <a:latin typeface="+mj-lt"/>
              </a:rPr>
              <a:t> carry a large enough energy </a:t>
            </a:r>
            <a:r>
              <a:rPr lang="en-US" sz="2200" dirty="0">
                <a:latin typeface="+mj-lt"/>
              </a:rPr>
              <a:t>to</a:t>
            </a:r>
            <a:r>
              <a:rPr lang="en-US" sz="2200" b="1" dirty="0">
                <a:solidFill>
                  <a:srgbClr val="FF0000"/>
                </a:solidFill>
                <a:latin typeface="+mj-lt"/>
              </a:rPr>
              <a:t> 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+mj-lt"/>
              </a:rPr>
              <a:t>induce inelastic scattering!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1E31835-BE1E-CB05-E24C-15158D874039}"/>
                  </a:ext>
                </a:extLst>
              </p:cNvPr>
              <p:cNvSpPr txBox="1"/>
              <p:nvPr/>
            </p:nvSpPr>
            <p:spPr>
              <a:xfrm>
                <a:off x="6248400" y="1595735"/>
                <a:ext cx="25908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>
                    <a:latin typeface="+mj-lt"/>
                  </a:rPr>
                  <a:t>: dark matter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200" dirty="0">
                    <a:latin typeface="+mj-lt"/>
                  </a:rPr>
                  <a:t>: heavier unstable dark-sector state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1E31835-BE1E-CB05-E24C-15158D874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1595735"/>
                <a:ext cx="2590800" cy="461665"/>
              </a:xfrm>
              <a:prstGeom prst="rect">
                <a:avLst/>
              </a:prstGeom>
              <a:blipFill>
                <a:blip r:embed="rId10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1F76449-CB07-4066-BEA6-1355277A07BB}"/>
              </a:ext>
            </a:extLst>
          </p:cNvPr>
          <p:cNvSpPr txBox="1"/>
          <p:nvPr/>
        </p:nvSpPr>
        <p:spPr>
          <a:xfrm>
            <a:off x="304800" y="1981200"/>
            <a:ext cx="23694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E98517"/>
                </a:solidFill>
                <a:latin typeface="+mj-lt"/>
              </a:rPr>
              <a:t>[</a:t>
            </a:r>
            <a:r>
              <a:rPr lang="en-US" sz="1200" b="1" dirty="0">
                <a:solidFill>
                  <a:srgbClr val="E98517"/>
                </a:solidFill>
                <a:latin typeface="+mj-lt"/>
              </a:rPr>
              <a:t>DK</a:t>
            </a:r>
            <a:r>
              <a:rPr lang="en-US" sz="1200" dirty="0">
                <a:solidFill>
                  <a:srgbClr val="E98517"/>
                </a:solidFill>
                <a:latin typeface="+mj-lt"/>
              </a:rPr>
              <a:t>, Park, Shin, PRL (2017)]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1894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흐름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70C0"/>
      </a:hlink>
      <a:folHlink>
        <a:srgbClr val="85DFD0"/>
      </a:folHlink>
    </a:clrScheme>
    <a:fontScheme name="흐름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흐름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102152</TotalTime>
  <Words>2063</Words>
  <Application>Microsoft Office PowerPoint</Application>
  <PresentationFormat>On-screen Show (4:3)</PresentationFormat>
  <Paragraphs>298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Amasis MT Pro Black</vt:lpstr>
      <vt:lpstr>Arial</vt:lpstr>
      <vt:lpstr>Calibri</vt:lpstr>
      <vt:lpstr>Cambria Math</vt:lpstr>
      <vt:lpstr>Constantia</vt:lpstr>
      <vt:lpstr>MV Boli</vt:lpstr>
      <vt:lpstr>Times New Roman</vt:lpstr>
      <vt:lpstr>Wingdings</vt:lpstr>
      <vt:lpstr>Wingdings 2</vt:lpstr>
      <vt:lpstr>흐름</vt:lpstr>
      <vt:lpstr>Detection of  Cosmogenic (B)SM Signals with  Nuclear Inelastic Scattering</vt:lpstr>
      <vt:lpstr>Outline</vt:lpstr>
      <vt:lpstr>Nonrelativistic Dark Matter Searches</vt:lpstr>
      <vt:lpstr>Alternative Ideas</vt:lpstr>
      <vt:lpstr>Conventional vs. Alternative Approach</vt:lpstr>
      <vt:lpstr>Conventional vs. Alternative Approach</vt:lpstr>
      <vt:lpstr>Outline</vt:lpstr>
      <vt:lpstr>“Vanilla” BDM Scenario: Elastic BDM (eBDM)</vt:lpstr>
      <vt:lpstr>INelastic Scattering Channels </vt:lpstr>
      <vt:lpstr>How to Boost Dark-Matter Particles</vt:lpstr>
      <vt:lpstr>Cosmogenic Boosted/Relativistic Dark Matter</vt:lpstr>
      <vt:lpstr>Benchmark Dark-Matter Interactions</vt:lpstr>
      <vt:lpstr>Cosmic-Ray Boosted Dark Matter (CRDM)</vt:lpstr>
      <vt:lpstr>CRDM Flux Distributed</vt:lpstr>
      <vt:lpstr>CRDM Fluxes of Two Benchmark Study Points</vt:lpstr>
      <vt:lpstr>Benchmark Experiments: Large-Volume Neutrino Detectors</vt:lpstr>
      <vt:lpstr>Outline</vt:lpstr>
      <vt:lpstr>Challenges in BDM Detection</vt:lpstr>
      <vt:lpstr>BDM Detection with Nuclear Inelastic Scattering</vt:lpstr>
      <vt:lpstr>Inelastic Scattering of Target Nucleus</vt:lpstr>
      <vt:lpstr>Nuclear Inelastic Scattering and Gamow-Teller Transitions</vt:lpstr>
      <vt:lpstr>Calculating Gamow-Teller Transition Strengths</vt:lpstr>
      <vt:lpstr>Gamow-Teller Transition Strengths</vt:lpstr>
      <vt:lpstr>Benchmark Experiments: Large-Volume Neutrino Detectors</vt:lpstr>
      <vt:lpstr>Outline</vt:lpstr>
      <vt:lpstr>Background Considerations</vt:lpstr>
      <vt:lpstr>Inelastic Neutrino-Nucleus Scattering</vt:lpstr>
      <vt:lpstr>Estimating Sensitivity Reaches</vt:lpstr>
      <vt:lpstr>Results: Sensitivity in Coupling Space</vt:lpstr>
      <vt:lpstr>Result: Comparison with Existing Limits</vt:lpstr>
      <vt:lpstr>Conclusions</vt:lpstr>
      <vt:lpstr>PowerPoint Presentation</vt:lpstr>
      <vt:lpstr>Transition Lines of Argon</vt:lpstr>
    </vt:vector>
  </TitlesOfParts>
  <Company>MyCompany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immworry</dc:creator>
  <cp:lastModifiedBy>DOOJIN KIM</cp:lastModifiedBy>
  <cp:revision>1610</cp:revision>
  <dcterms:created xsi:type="dcterms:W3CDTF">2012-09-10T03:49:30Z</dcterms:created>
  <dcterms:modified xsi:type="dcterms:W3CDTF">2024-07-01T02:38:33Z</dcterms:modified>
</cp:coreProperties>
</file>