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256" r:id="rId2"/>
    <p:sldId id="284" r:id="rId3"/>
    <p:sldId id="270" r:id="rId4"/>
    <p:sldId id="271" r:id="rId5"/>
    <p:sldId id="275" r:id="rId6"/>
    <p:sldId id="257" r:id="rId7"/>
    <p:sldId id="277" r:id="rId8"/>
    <p:sldId id="259" r:id="rId9"/>
    <p:sldId id="278" r:id="rId10"/>
    <p:sldId id="260" r:id="rId11"/>
    <p:sldId id="281" r:id="rId12"/>
    <p:sldId id="262" r:id="rId13"/>
    <p:sldId id="273" r:id="rId14"/>
    <p:sldId id="276" r:id="rId15"/>
    <p:sldId id="280" r:id="rId16"/>
    <p:sldId id="265" r:id="rId17"/>
    <p:sldId id="272" r:id="rId18"/>
    <p:sldId id="264" r:id="rId19"/>
    <p:sldId id="282" r:id="rId20"/>
    <p:sldId id="274" r:id="rId21"/>
    <p:sldId id="263" r:id="rId22"/>
    <p:sldId id="279" r:id="rId23"/>
    <p:sldId id="268" r:id="rId24"/>
    <p:sldId id="283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5761"/>
  </p:normalViewPr>
  <p:slideViewPr>
    <p:cSldViewPr snapToGrid="0" snapToObjects="1">
      <p:cViewPr varScale="1">
        <p:scale>
          <a:sx n="105" d="100"/>
          <a:sy n="105" d="100"/>
        </p:scale>
        <p:origin x="18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0C62BA-2C73-B74D-9E0F-5DC5B1E7C09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2205B7-0397-9741-86E2-18B65EF15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47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205B7-0397-9741-86E2-18B65EF15F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48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 In light of available data and theoretical ideas, broadly speaking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Krauss-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Nasri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-Trodden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205B7-0397-9741-86E2-18B65EF15FF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500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/>
                  <a:t>-</a:t>
                </a:r>
                <a:r>
                  <a:rPr lang="en-US" sz="1200" baseline="-25000" dirty="0"/>
                  <a:t> </a:t>
                </a:r>
                <a:r>
                  <a:rPr lang="en-US" sz="1200" dirty="0"/>
                  <a:t>The additional </a:t>
                </a:r>
                <a:r>
                  <a:rPr lang="en-US" sz="1200" i="1" dirty="0"/>
                  <a:t>Z</a:t>
                </a:r>
                <a:r>
                  <a:rPr lang="en-US" sz="1200" i="1" baseline="-25000" dirty="0"/>
                  <a:t>2</a:t>
                </a:r>
                <a:r>
                  <a:rPr lang="en-US" sz="1200" dirty="0"/>
                  <a:t> symmetry prevents from receiving a nonzero </a:t>
                </a:r>
                <a:r>
                  <a:rPr lang="en-US" sz="1200" dirty="0" err="1"/>
                  <a:t>vev</a:t>
                </a:r>
                <a:r>
                  <a:rPr lang="en-US" sz="1200" dirty="0"/>
                  <a:t> and allows N</a:t>
                </a:r>
                <a:r>
                  <a:rPr lang="en-US" sz="1200" baseline="-25000" dirty="0"/>
                  <a:t>i</a:t>
                </a:r>
                <a:r>
                  <a:rPr lang="en-US" sz="1200" dirty="0"/>
                  <a:t> or </a:t>
                </a:r>
                <a14:m>
                  <m:oMath xmlns:m="http://schemas.openxmlformats.org/officeDocument/2006/math">
                    <m: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sz="1200" dirty="0"/>
                  <a:t> to act as a DM candidate particle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/>
                  <a:t>-</a:t>
                </a:r>
                <a:r>
                  <a:rPr lang="en-US" sz="1200" baseline="-25000" dirty="0"/>
                  <a:t> </a:t>
                </a:r>
                <a:r>
                  <a:rPr lang="en-US" sz="1200" dirty="0"/>
                  <a:t>The additional </a:t>
                </a:r>
                <a:r>
                  <a:rPr lang="en-US" sz="1200" i="1" dirty="0"/>
                  <a:t>Z</a:t>
                </a:r>
                <a:r>
                  <a:rPr lang="en-US" sz="1200" i="1" baseline="-25000" dirty="0"/>
                  <a:t>2</a:t>
                </a:r>
                <a:r>
                  <a:rPr lang="en-US" sz="1200" dirty="0"/>
                  <a:t> symmetry prevents from receiving a nonzero </a:t>
                </a:r>
                <a:r>
                  <a:rPr lang="en-US" sz="1200" dirty="0" err="1"/>
                  <a:t>vev</a:t>
                </a:r>
                <a:r>
                  <a:rPr lang="en-US" sz="1200" dirty="0"/>
                  <a:t> and allows N</a:t>
                </a:r>
                <a:r>
                  <a:rPr lang="en-US" sz="1200" baseline="-25000" dirty="0"/>
                  <a:t>i</a:t>
                </a:r>
                <a:r>
                  <a:rPr lang="en-US" sz="1200" dirty="0"/>
                  <a:t> or </a:t>
                </a:r>
                <a:r>
                  <a:rPr lang="en-US" sz="120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𝜂</a:t>
                </a:r>
                <a:r>
                  <a:rPr lang="en-US" sz="1200" dirty="0"/>
                  <a:t> to act as a DM candidate particle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205B7-0397-9741-86E2-18B65EF15FF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544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205B7-0397-9741-86E2-18B65EF15FF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16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present a complete set of relevant anomaly-free solutions to the general problem of the generation of Dirac neutrino masses</a:t>
            </a:r>
          </a:p>
          <a:p>
            <a:r>
              <a:rPr lang="en-US" dirty="0"/>
              <a:t>at one-loop with chiral fermions. Each of the solutions leads to a unique model with its specific phenomenological implications.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205B7-0397-9741-86E2-18B65EF15FF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936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 (2)L × U (1)Y × U (1)D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205B7-0397-9741-86E2-18B65EF15FF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285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scalar portals included in the plots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205B7-0397-9741-86E2-18B65EF15FF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43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Brown region= perturbative limit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205B7-0397-9741-86E2-18B65EF15FF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59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205B7-0397-9741-86E2-18B65EF15FF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465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4/10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@</a:t>
            </a:r>
            <a:r>
              <a:rPr lang="en-US" dirty="0" err="1"/>
              <a:t>schakdar@holycross.edu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E31F-8239-AF47-A239-56203D650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83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36583-859A-6247-A5C0-4C2509E41787}" type="datetime1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E31F-8239-AF47-A239-56203D650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56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8BF9-B4AA-7C43-A42C-F2A49B218CED}" type="datetime1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E31F-8239-AF47-A239-56203D650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516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3DEDA-2CE1-D344-8F33-191FAC09D12C}" type="datetime1">
              <a:rPr lang="en-US" smtClean="0"/>
              <a:t>7/11/24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@</a:t>
            </a:r>
            <a:r>
              <a:rPr lang="en-US" dirty="0" err="1"/>
              <a:t>schakdar@holycross.edu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E31F-8239-AF47-A239-56203D6507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42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61DB-19FC-DF4E-AB6D-852C3202936E}" type="datetime1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E31F-8239-AF47-A239-56203D650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01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AC9AE-4CBF-8E45-8E3D-449B8C9887E9}" type="datetime1">
              <a:rPr lang="en-US" smtClean="0"/>
              <a:t>7/11/24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E31F-8239-AF47-A239-56203D650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82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0DF60-2257-3C4F-A66F-759B658BCC93}" type="datetime1">
              <a:rPr lang="en-US" smtClean="0"/>
              <a:t>7/11/24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E31F-8239-AF47-A239-56203D650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450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875BA-A826-974A-B787-F81753297726}" type="datetime1">
              <a:rPr lang="en-US" smtClean="0"/>
              <a:t>7/11/24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E31F-8239-AF47-A239-56203D650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57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32033-DFC4-A846-96CB-657FE80251F8}" type="datetime1">
              <a:rPr lang="en-US" smtClean="0"/>
              <a:t>7/11/24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E31F-8239-AF47-A239-56203D650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90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863A-2AE5-5045-A48F-777320D849B3}" type="datetime1">
              <a:rPr lang="en-US" smtClean="0"/>
              <a:t>7/11/24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E31F-8239-AF47-A239-56203D650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142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7A3B-870C-7D4C-85E9-1CBB30B257C8}" type="datetime1">
              <a:rPr lang="en-US" smtClean="0"/>
              <a:t>7/11/24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E31F-8239-AF47-A239-56203D650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26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3A3B4-4B0E-3F41-BC2B-CC410557732A}" type="datetime1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BE31F-8239-AF47-A239-56203D650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385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schakdar@holycross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image" Target="../media/image320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hep-ph/0601225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DD4B8-B67C-9A48-941D-BFA5CC0FFC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032" y="52571"/>
            <a:ext cx="8471279" cy="1489472"/>
          </a:xfrm>
        </p:spPr>
        <p:txBody>
          <a:bodyPr>
            <a:normAutofit/>
          </a:bodyPr>
          <a:lstStyle/>
          <a:p>
            <a:r>
              <a:rPr lang="en-US" sz="4400" b="1" dirty="0"/>
              <a:t>The Skotos (dark) connection of Neutrinos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E9FF13-7A45-D247-A830-50AA2E8C41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484924"/>
            <a:ext cx="6858000" cy="124182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Shreyashi Chakdar</a:t>
            </a:r>
          </a:p>
          <a:p>
            <a:r>
              <a:rPr lang="en-US" dirty="0">
                <a:hlinkClick r:id="rId2"/>
              </a:rPr>
              <a:t>schakdar@holycross.edu</a:t>
            </a:r>
            <a:endParaRPr lang="en-US" dirty="0"/>
          </a:p>
          <a:p>
            <a:r>
              <a:rPr lang="en-US" dirty="0"/>
              <a:t>College of the Holy Cross, MA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9A3C0C-3782-DC43-9D77-4359894F6631}"/>
              </a:ext>
            </a:extLst>
          </p:cNvPr>
          <p:cNvSpPr txBox="1"/>
          <p:nvPr/>
        </p:nvSpPr>
        <p:spPr>
          <a:xfrm>
            <a:off x="2340331" y="3720457"/>
            <a:ext cx="44633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 collaboration with K.S. Babu and Vishnu P.K</a:t>
            </a:r>
          </a:p>
          <a:p>
            <a:pPr algn="ctr"/>
            <a:r>
              <a:rPr lang="en-US" dirty="0"/>
              <a:t>Based on arXiv: 2407.XXXX </a:t>
            </a:r>
          </a:p>
          <a:p>
            <a:pPr algn="ctr"/>
            <a:r>
              <a:rPr lang="en-US" dirty="0"/>
              <a:t> 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C2C34B5-D0A8-3305-66E2-7DE41826D329}"/>
              </a:ext>
            </a:extLst>
          </p:cNvPr>
          <p:cNvSpPr/>
          <p:nvPr/>
        </p:nvSpPr>
        <p:spPr>
          <a:xfrm>
            <a:off x="416689" y="130834"/>
            <a:ext cx="8310622" cy="1489472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4411D7D-ACC3-D0D5-ED3B-E7B0FE14D6B8}"/>
              </a:ext>
            </a:extLst>
          </p:cNvPr>
          <p:cNvCxnSpPr/>
          <p:nvPr/>
        </p:nvCxnSpPr>
        <p:spPr>
          <a:xfrm>
            <a:off x="1576137" y="5498432"/>
            <a:ext cx="60765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8DD8C2D-2670-08C9-99A1-1BD132AE739D}"/>
              </a:ext>
            </a:extLst>
          </p:cNvPr>
          <p:cNvSpPr txBox="1"/>
          <p:nvPr/>
        </p:nvSpPr>
        <p:spPr>
          <a:xfrm>
            <a:off x="3771377" y="4500614"/>
            <a:ext cx="14405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CETUP* 2024</a:t>
            </a:r>
          </a:p>
          <a:p>
            <a:pPr algn="ctr"/>
            <a:r>
              <a:rPr lang="en-US" dirty="0"/>
              <a:t>July11, 2024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337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C9522-3659-0D4E-87EB-311B9CE18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2032"/>
            <a:ext cx="7886700" cy="812164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Representative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417D20-2A1B-B740-87CB-CEB31BE453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9928" y="760831"/>
                <a:ext cx="8994072" cy="5960645"/>
              </a:xfrm>
            </p:spPr>
            <p:txBody>
              <a:bodyPr>
                <a:noAutofit/>
              </a:bodyPr>
              <a:lstStyle/>
              <a:p>
                <a:pPr marL="0" indent="0" algn="ctr">
                  <a:buNone/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Anomaly-free charge assignments (multiplicity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charge) </a:t>
                </a:r>
                <a:b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1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ctr">
                  <a:buNone/>
                </a:pPr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</a:t>
                </a:r>
              </a:p>
              <a:p>
                <a:pPr marL="0" indent="0">
                  <a:buNone/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</a:t>
                </a:r>
              </a:p>
              <a:p>
                <a:pPr marL="0" indent="0">
                  <a:buNone/>
                </a:pPr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</a:t>
                </a:r>
              </a:p>
              <a:p>
                <a:pPr marL="0" indent="0">
                  <a:buNone/>
                </a:pPr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ctr">
                  <a:buNone/>
                </a:pPr>
                <a:r>
                  <a:rPr lang="en-US" sz="1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BSM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scalar sector of Model-A(B) with </a:t>
                </a:r>
                <a:r>
                  <a:rPr lang="en-US" sz="1800" b="0" i="0" u="none" strike="noStrike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numbers within brackets representing quantum numbers under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u="none" strike="noStrike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b="0" i="1" u="none" strike="noStrike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𝑆𝑈</m:t>
                        </m:r>
                        <m:r>
                          <a:rPr lang="en-US" sz="1800" b="0" i="1" u="none" strike="noStrike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(2)</m:t>
                        </m:r>
                      </m:e>
                      <m:sub>
                        <m:r>
                          <a:rPr lang="en-US" sz="1800" b="0" i="1" u="none" strike="noStrike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1800" b="0" i="0" u="none" strike="noStrike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𝑈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(1)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𝑈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(1)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sub>
                    </m:sSub>
                  </m:oMath>
                </a14:m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417D20-2A1B-B740-87CB-CEB31BE453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9928" y="760831"/>
                <a:ext cx="8994072" cy="5960645"/>
              </a:xfrm>
              <a:blipFill>
                <a:blip r:embed="rId3"/>
                <a:stretch>
                  <a:fillRect t="-1277" r="-1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673E5DF-ED05-4A43-9DBA-DBDC699B2F10}"/>
              </a:ext>
            </a:extLst>
          </p:cNvPr>
          <p:cNvSpPr/>
          <p:nvPr/>
        </p:nvSpPr>
        <p:spPr>
          <a:xfrm>
            <a:off x="829056" y="1227748"/>
            <a:ext cx="7686294" cy="8121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Model A: 2 × {1} + 2 × {−4} + 1 × {2} + 1 × {3} + 1 × {−5} + 1 × {6}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D2671-9D3A-2B4C-9282-70A6D07CB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E31F-8239-AF47-A239-56203D6507C8}" type="slidenum">
              <a:rPr lang="en-US" smtClean="0"/>
              <a:t>10</a:t>
            </a:fld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BF29419-3F6A-35BB-6731-A4EA83ECD812}"/>
              </a:ext>
            </a:extLst>
          </p:cNvPr>
          <p:cNvSpPr/>
          <p:nvPr/>
        </p:nvSpPr>
        <p:spPr>
          <a:xfrm>
            <a:off x="829056" y="2205686"/>
            <a:ext cx="7686294" cy="8121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Model B: 1 × {1} + 3 × {2} + 1 × {-3} + 1 × {-5} + 1 × {−6} + 1 × {7}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D5FA00-9BDF-A3FA-B448-14641AEDC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5625" y="3429000"/>
            <a:ext cx="4574625" cy="199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59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4476F-443C-F3B0-86D8-A8324506A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524"/>
            <a:ext cx="7886700" cy="846385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Neutrino mass generation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4ABACF-57B0-6039-1198-FC561379B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E31F-8239-AF47-A239-56203D6507C8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F10581-39F7-D0A5-4833-CA902F84A4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02298"/>
            <a:ext cx="3628765" cy="2465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4B799B-9C94-83C8-E6DE-65971BA8C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476" y="2117646"/>
            <a:ext cx="5752524" cy="2374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CA8992-DBBA-B15B-7240-48015943C450}"/>
                  </a:ext>
                </a:extLst>
              </p:cNvPr>
              <p:cNvSpPr txBox="1"/>
              <p:nvPr/>
            </p:nvSpPr>
            <p:spPr>
              <a:xfrm>
                <a:off x="946475" y="4919233"/>
                <a:ext cx="663200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Representative Feynman diagrams for 1 loop generation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800" dirty="0">
                  <a:latin typeface="Arial" panose="020B0604020202020204" pitchFamily="34" charset="0"/>
                  <a:ea typeface="Cambria Math" panose="02040503050406030204" pitchFamily="18" charset="0"/>
                </a:endParaRPr>
              </a:p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Lightest field inside the loop could be DM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CA8992-DBBA-B15B-7240-48015943C4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475" y="4919233"/>
                <a:ext cx="6632008" cy="646331"/>
              </a:xfrm>
              <a:prstGeom prst="rect">
                <a:avLst/>
              </a:prstGeom>
              <a:blipFill>
                <a:blip r:embed="rId4"/>
                <a:stretch>
                  <a:fillRect l="-382" t="-3846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56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9F4CD-C8CF-6D48-8AE1-4F555077D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598" y="51058"/>
            <a:ext cx="8332470" cy="97218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Formalism</a:t>
            </a:r>
            <a:br>
              <a:rPr lang="en-US" sz="3200" dirty="0"/>
            </a:br>
            <a:r>
              <a:rPr lang="en-US" sz="2800" dirty="0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9FBE8D-5E88-F446-AEBA-F1AB337D8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E31F-8239-AF47-A239-56203D6507C8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C91381-02F3-1F4A-8613-A562B87E01F0}"/>
              </a:ext>
            </a:extLst>
          </p:cNvPr>
          <p:cNvSpPr txBox="1"/>
          <p:nvPr/>
        </p:nvSpPr>
        <p:spPr>
          <a:xfrm>
            <a:off x="162426" y="504760"/>
            <a:ext cx="8819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Scalar potential for Model A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92092B1-69F8-6F6E-7669-A6E5B6ECA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6091"/>
            <a:ext cx="9144000" cy="16401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9487884-142A-5FA5-B227-3FFC38F9E133}"/>
                  </a:ext>
                </a:extLst>
              </p:cNvPr>
              <p:cNvSpPr txBox="1"/>
              <p:nvPr/>
            </p:nvSpPr>
            <p:spPr>
              <a:xfrm>
                <a:off x="38879" y="3045987"/>
                <a:ext cx="90169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u="none" strike="noStrike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u="none" strike="noStrike" smtClean="0">
                            <a:effectLst/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b="0" i="1" u="none" strike="noStrike" smtClean="0">
                            <a:effectLst/>
                            <a:latin typeface="Cambria Math" panose="02040503050406030204" pitchFamily="18" charset="0"/>
                          </a:rPr>
                          <m:t>(1)</m:t>
                        </m:r>
                      </m:e>
                      <m:sub>
                        <m:r>
                          <a:rPr lang="en-US" b="0" i="1" u="none" strike="noStrike" smtClean="0">
                            <a:effectLst/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 gauge symmetry is broken down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u="none" strike="noStrike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u="none" strike="noStrike" smtClean="0">
                            <a:effectLst/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u="none" strike="noStrike" smtClean="0"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, which ensure </a:t>
                </a:r>
                <a:r>
                  <a:rPr lang="en-US" b="0" i="1" u="none" strike="noStrike" dirty="0">
                    <a:effectLst/>
                    <a:latin typeface="Arial" panose="020B0604020202020204" pitchFamily="34" charset="0"/>
                  </a:rPr>
                  <a:t>DM</a:t>
                </a:r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 stability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9487884-142A-5FA5-B227-3FFC38F9E1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79" y="3045987"/>
                <a:ext cx="9016988" cy="369332"/>
              </a:xfrm>
              <a:prstGeom prst="rect">
                <a:avLst/>
              </a:prstGeom>
              <a:blipFill>
                <a:blip r:embed="rId3"/>
                <a:stretch>
                  <a:fillRect l="-281" t="-13793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8A087C4-6E5B-CAA3-1970-EAB1BD6E3372}"/>
                  </a:ext>
                </a:extLst>
              </p:cNvPr>
              <p:cNvSpPr txBox="1"/>
              <p:nvPr/>
            </p:nvSpPr>
            <p:spPr>
              <a:xfrm>
                <a:off x="39814" y="3468086"/>
                <a:ext cx="8941759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0" i="0" u="none" strike="noStrike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Once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u="none" strike="noStrike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u="none" strike="noStrike" smtClean="0">
                            <a:effectLst/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b="0" i="1" u="none" strike="noStrike" smtClean="0">
                            <a:effectLst/>
                            <a:latin typeface="Cambria Math" panose="02040503050406030204" pitchFamily="18" charset="0"/>
                          </a:rPr>
                          <m:t>(1)</m:t>
                        </m:r>
                      </m:e>
                      <m:sub>
                        <m:r>
                          <a:rPr lang="en-US" b="0" i="1" u="none" strike="noStrike" smtClean="0">
                            <a:effectLst/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b="0" i="0" u="none" strike="noStrike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is spontaneously broken, corresponding gauge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b="0" i="0" u="none" strike="noStrike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boson </a:t>
                </a:r>
                <a:r>
                  <a:rPr lang="en-US" b="0" i="1" u="none" strike="noStrike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Z</a:t>
                </a:r>
                <a:r>
                  <a:rPr lang="en-US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′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acquires its mass and interacts with SM through kinetic term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Once </a:t>
                </a:r>
                <a:r>
                  <a:rPr lang="el-GR" b="0" i="0" u="none" strike="noStrike" dirty="0">
                    <a:effectLst/>
                    <a:latin typeface="Arial" panose="020B0604020202020204" pitchFamily="34" charset="0"/>
                  </a:rPr>
                  <a:t>η </a:t>
                </a:r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field develops VEV fermion sector contains two massive Majorana fermions {N1, N2} and three massive Dirac fermions {</a:t>
                </a:r>
                <a:r>
                  <a:rPr lang="el-GR" b="0" i="0" u="none" strike="noStrike" dirty="0">
                    <a:effectLst/>
                    <a:latin typeface="Arial" panose="020B0604020202020204" pitchFamily="34" charset="0"/>
                  </a:rPr>
                  <a:t>ξ, ζ1, ζ2}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8A087C4-6E5B-CAA3-1970-EAB1BD6E33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14" y="3468086"/>
                <a:ext cx="8941759" cy="1477328"/>
              </a:xfrm>
              <a:prstGeom prst="rect">
                <a:avLst/>
              </a:prstGeom>
              <a:blipFill>
                <a:blip r:embed="rId4"/>
                <a:stretch>
                  <a:fillRect l="-426" t="-2564" r="-567"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FC2DE7C-299D-AE11-44F7-8B3B99AA8A59}"/>
              </a:ext>
            </a:extLst>
          </p:cNvPr>
          <p:cNvSpPr txBox="1"/>
          <p:nvPr/>
        </p:nvSpPr>
        <p:spPr>
          <a:xfrm>
            <a:off x="76494" y="5201799"/>
            <a:ext cx="5372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Yukawa Lagrangian (fermionic dark matter)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3EED42-CD9A-DBF6-EDC6-02F77449BD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94" y="5654676"/>
            <a:ext cx="868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95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01082-2123-F7EE-C4C3-8AFBC5260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137" y="52023"/>
            <a:ext cx="7886700" cy="492048"/>
          </a:xfrm>
        </p:spPr>
        <p:txBody>
          <a:bodyPr>
            <a:normAutofit fontScale="90000"/>
          </a:bodyPr>
          <a:lstStyle/>
          <a:p>
            <a:r>
              <a:rPr lang="en-US" sz="3600" b="1" i="1" dirty="0"/>
              <a:t>                       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Masses and mixings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EC9773-D68B-3D95-1C09-52D45ADBE8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7562" y="695518"/>
                <a:ext cx="9035717" cy="4200357"/>
              </a:xfrm>
            </p:spPr>
            <p:txBody>
              <a:bodyPr>
                <a:normAutofit/>
              </a:bodyPr>
              <a:lstStyle/>
              <a:p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Scalar doublet </a:t>
                </a:r>
                <a:r>
                  <a:rPr lang="en-US" sz="1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𝜂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mix and is defined by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h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and mixing angle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EC9773-D68B-3D95-1C09-52D45ADBE8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562" y="695518"/>
                <a:ext cx="9035717" cy="4200357"/>
              </a:xfrm>
              <a:blipFill>
                <a:blip r:embed="rId2"/>
                <a:stretch>
                  <a:fillRect l="-421" t="-1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592E9-349A-9E66-E104-0728A405D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E31F-8239-AF47-A239-56203D6507C8}" type="slidenum">
              <a:rPr lang="en-US" smtClean="0"/>
              <a:t>13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086046-36E5-A1A9-4DD1-92FEAF8DD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355" y="1303706"/>
            <a:ext cx="2578100" cy="850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E7F2919-4832-9749-B266-5319DB6F6F0A}"/>
                  </a:ext>
                </a:extLst>
              </p:cNvPr>
              <p:cNvSpPr txBox="1"/>
              <p:nvPr/>
            </p:nvSpPr>
            <p:spPr>
              <a:xfrm>
                <a:off x="20720" y="2249425"/>
                <a:ext cx="84946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For mixing between Re(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𝜙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) and Re(S)  with mass eigen states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E7F2919-4832-9749-B266-5319DB6F6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0" y="2249425"/>
                <a:ext cx="8494629" cy="646331"/>
              </a:xfrm>
              <a:prstGeom prst="rect">
                <a:avLst/>
              </a:prstGeom>
              <a:blipFill>
                <a:blip r:embed="rId4"/>
                <a:stretch>
                  <a:fillRect l="-448" t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725E3A69-E40D-6437-24FF-F96346C84D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8646" y="3037420"/>
            <a:ext cx="2674793" cy="7831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787DAE4-3FF2-3939-325C-15EB1BD6C9A8}"/>
              </a:ext>
            </a:extLst>
          </p:cNvPr>
          <p:cNvSpPr txBox="1"/>
          <p:nvPr/>
        </p:nvSpPr>
        <p:spPr>
          <a:xfrm>
            <a:off x="4665100" y="1542561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0A88711-E48C-1D5F-102D-6ED740822CCF}"/>
                  </a:ext>
                </a:extLst>
              </p:cNvPr>
              <p:cNvSpPr txBox="1"/>
              <p:nvPr/>
            </p:nvSpPr>
            <p:spPr>
              <a:xfrm>
                <a:off x="0" y="4393126"/>
                <a:ext cx="85153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For mixing between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Im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𝜙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) and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Im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(S) with mass eigen states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0A88711-E48C-1D5F-102D-6ED740822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393126"/>
                <a:ext cx="8515349" cy="369332"/>
              </a:xfrm>
              <a:prstGeom prst="rect">
                <a:avLst/>
              </a:prstGeom>
              <a:blipFill>
                <a:blip r:embed="rId6"/>
                <a:stretch>
                  <a:fillRect l="-447" t="-1034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>
            <a:extLst>
              <a:ext uri="{FF2B5EF4-FFF2-40B4-BE49-F238E27FC236}">
                <a16:creationId xmlns:a16="http://schemas.microsoft.com/office/drawing/2014/main" id="{04454978-4701-FEB3-F831-CC56E4ABF7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9600" y="5853288"/>
            <a:ext cx="2549775" cy="9862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2AA050-DC0C-4F1E-5FCF-209A5E9F8D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416" y="1182086"/>
            <a:ext cx="3725255" cy="9916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611930-41FD-F45D-7E04-AC2FAD98C1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540" y="2858236"/>
            <a:ext cx="4872372" cy="11415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6592DF-B05A-12F6-0592-EBA1125029E1}"/>
              </a:ext>
            </a:extLst>
          </p:cNvPr>
          <p:cNvSpPr txBox="1"/>
          <p:nvPr/>
        </p:nvSpPr>
        <p:spPr>
          <a:xfrm>
            <a:off x="5010912" y="3389376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‘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B94A6A-34D7-5253-4053-F897DFFDC7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7853" y="4918791"/>
            <a:ext cx="4684611" cy="98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87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66B6D-E246-C70C-DBC6-5D314BB3B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4575"/>
            <a:ext cx="8329966" cy="940785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All possible DM candidates in this scenario..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B2351F2-EBDA-1AA9-0A07-96C6830442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385" y="1197864"/>
            <a:ext cx="8979230" cy="36576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42C12-6ADA-4391-0AF6-C73C09E25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E31F-8239-AF47-A239-56203D6507C8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6CCF27-FF81-8E46-A670-0466CF6DAA6E}"/>
              </a:ext>
            </a:extLst>
          </p:cNvPr>
          <p:cNvSpPr txBox="1"/>
          <p:nvPr/>
        </p:nvSpPr>
        <p:spPr>
          <a:xfrm>
            <a:off x="529487" y="5460081"/>
            <a:ext cx="7734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Fermionic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is less explored in Scotogenic scenarios!</a:t>
            </a:r>
          </a:p>
        </p:txBody>
      </p:sp>
    </p:spTree>
    <p:extLst>
      <p:ext uri="{BB962C8B-B14F-4D97-AF65-F5344CB8AC3E}">
        <p14:creationId xmlns:p14="http://schemas.microsoft.com/office/powerpoint/2010/main" val="1417790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2084F-E860-C2E3-7B0C-A92D8DC4C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223"/>
            <a:ext cx="7886700" cy="912495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Fermionic 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phenomenology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CB419F-A506-94AC-8ADC-493D69A61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E31F-8239-AF47-A239-56203D6507C8}" type="slidenum">
              <a:rPr lang="en-US" smtClean="0"/>
              <a:t>15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1F0C5ED-59DA-93E3-5775-54937E7B36B4}"/>
                  </a:ext>
                </a:extLst>
              </p:cNvPr>
              <p:cNvSpPr txBox="1"/>
              <p:nvPr/>
            </p:nvSpPr>
            <p:spPr>
              <a:xfrm>
                <a:off x="69139" y="967861"/>
                <a:ext cx="9074861" cy="5115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0" u="none" strike="noStrike" dirty="0">
                    <a:effectLst/>
                  </a:rPr>
                  <a:t>                                                    </a:t>
                </a:r>
                <a14:m>
                  <m:oMath xmlns:m="http://schemas.openxmlformats.org/officeDocument/2006/math">
                    <m:r>
                      <a:rPr lang="en-US" b="0" i="1" u="none" strike="noStrike" smtClean="0">
                        <a:effectLst/>
                        <a:latin typeface="Cambria Math" panose="02040503050406030204" pitchFamily="18" charset="0"/>
                      </a:rPr>
                      <m:t>                   2</m:t>
                    </m:r>
                    <m:sSub>
                      <m:sSubPr>
                        <m:ctrlPr>
                          <a:rPr lang="en-US" b="0" i="1" u="none" strike="noStrike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u="none" strike="noStrike" smtClean="0">
                            <a:effectLst/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u="none" strike="noStrike" smtClean="0">
                            <a:effectLst/>
                            <a:latin typeface="Cambria Math" panose="02040503050406030204" pitchFamily="18" charset="0"/>
                          </a:rPr>
                          <m:t>𝐷𝑀</m:t>
                        </m:r>
                      </m:sub>
                    </m:sSub>
                  </m:oMath>
                </a14:m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u="none" strike="noStrike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 </m:t>
                    </m:r>
                    <m:sSub>
                      <m:sSubPr>
                        <m:ctrlPr>
                          <a:rPr lang="en-US" b="0" i="1" u="none" strike="noStrike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u="none" strike="noStrike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u="none" strike="noStrike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  <m:r>
                          <a:rPr lang="en-US" b="0" i="1" u="none" strike="noStrike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b>
                    </m:sSub>
                  </m:oMath>
                </a14:m>
                <a:endParaRPr lang="en-US" b="0" i="0" u="none" strike="noStrike" dirty="0">
                  <a:effectLst/>
                  <a:latin typeface="Arial" panose="020B0604020202020204" pitchFamily="34" charset="0"/>
                  <a:ea typeface="Cambria Math" panose="02040503050406030204" pitchFamily="18" charset="0"/>
                </a:endParaRPr>
              </a:p>
              <a:p>
                <a:endParaRPr lang="en-US" b="0" i="0" u="none" strike="noStrike" dirty="0">
                  <a:effectLst/>
                  <a:latin typeface="Arial" panose="020B0604020202020204" pitchFamily="34" charset="0"/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0" i="1" u="none" strike="noStrike" dirty="0">
                    <a:effectLst/>
                    <a:latin typeface="Arial" panose="020B0604020202020204" pitchFamily="34" charset="0"/>
                  </a:rPr>
                  <a:t>DM</a:t>
                </a:r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 coupling with neutral scalars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h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lead to dominant annihilation modes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0" i="0" u="none" strike="noStrike" dirty="0">
                  <a:effectLst/>
                  <a:latin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0" i="0" u="none" strike="noStrike" dirty="0">
                  <a:effectLst/>
                  <a:latin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0" i="0" u="none" strike="noStrike" dirty="0">
                  <a:effectLst/>
                  <a:latin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</a:rPr>
                  <a:t>S</a:t>
                </a:r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calar portal annihilation modes are particularly important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u="none" strike="noStrike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u="none" strike="noStrike" smtClean="0">
                            <a:effectLst/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u="none" strike="noStrike" smtClean="0">
                            <a:effectLst/>
                            <a:latin typeface="Cambria Math" panose="02040503050406030204" pitchFamily="18" charset="0"/>
                          </a:rPr>
                          <m:t>𝐷𝑀</m:t>
                        </m:r>
                      </m:sub>
                    </m:sSub>
                  </m:oMath>
                </a14:m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u="none" strike="noStrike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sSub>
                      <m:sSubPr>
                        <m:ctrlPr>
                          <a:rPr lang="en-US" b="0" i="1" u="none" strike="noStrike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u="none" strike="noStrike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u="none" strike="noStrike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r>
                          <a:rPr lang="en-US" b="0" i="1" u="none" strike="noStrike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b="0" i="1" u="none" strike="noStrike" dirty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u="none" strike="noStrike" dirty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b="0" i="1" u="none" strike="noStrike" dirty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endParaRPr lang="en-US" b="0" i="0" u="none" strike="noStrike" dirty="0">
                  <a:effectLst/>
                  <a:latin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when </a:t>
                </a:r>
                <a:r>
                  <a:rPr lang="en-US" b="0" i="1" u="none" strike="noStrike" dirty="0">
                    <a:effectLst/>
                    <a:latin typeface="Arial" panose="020B0604020202020204" pitchFamily="34" charset="0"/>
                  </a:rPr>
                  <a:t>DM</a:t>
                </a:r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 is heavier than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h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fields </a:t>
                </a:r>
                <a:r>
                  <a:rPr lang="en-US" b="0" i="1" u="none" strike="noStrike" dirty="0">
                    <a:effectLst/>
                    <a:latin typeface="Arial" panose="020B0604020202020204" pitchFamily="34" charset="0"/>
                  </a:rPr>
                  <a:t>DM</a:t>
                </a:r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 pair annihilate into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h</m:t>
                    </m:r>
                    <m:r>
                      <a:rPr lang="en-US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h</m:t>
                    </m:r>
                  </m:oMath>
                </a14:m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h</m:t>
                    </m:r>
                    <m:r>
                      <a:rPr lang="en-US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,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However, since </a:t>
                </a:r>
                <a:r>
                  <a:rPr lang="en-US" b="0" i="1" u="none" strike="noStrike" dirty="0">
                    <a:effectLst/>
                    <a:latin typeface="Arial" panose="020B0604020202020204" pitchFamily="34" charset="0"/>
                  </a:rPr>
                  <a:t>DM</a:t>
                </a:r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 coupling with SM Higgs h is suppressed by </a:t>
                </a:r>
                <a14:m>
                  <m:oMath xmlns:m="http://schemas.openxmlformats.org/officeDocument/2006/math">
                    <m:r>
                      <a:rPr lang="en-US" b="0" i="1" u="none" strike="noStrike" smtClean="0">
                        <a:effectLst/>
                        <a:latin typeface="Cambria Math" panose="02040503050406030204" pitchFamily="18" charset="0"/>
                      </a:rPr>
                      <m:t>𝑠𝑖𝑛</m:t>
                    </m:r>
                    <m:r>
                      <a:rPr lang="en-US" b="0" i="1" u="none" strike="noStrike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l-GR" b="0" i="0" u="none" strike="noStrike" dirty="0">
                    <a:effectLst/>
                    <a:latin typeface="Arial" panose="020B0604020202020204" pitchFamily="34" charset="0"/>
                  </a:rPr>
                  <a:t>,</a:t>
                </a:r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 dominant annihilation channel is </a:t>
                </a:r>
                <a:r>
                  <a:rPr lang="en-US" b="0" i="1" u="none" strike="noStrike" dirty="0">
                    <a:effectLst/>
                    <a:latin typeface="Arial" panose="020B0604020202020204" pitchFamily="34" charset="0"/>
                  </a:rPr>
                  <a:t>DM DM </a:t>
                </a:r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→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 b="0" i="0" u="none" strike="noStrike" dirty="0">
                  <a:effectLst/>
                  <a:latin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Thus in this region of parameter space, </a:t>
                </a:r>
                <a:r>
                  <a:rPr lang="en-US" b="0" i="1" u="none" strike="noStrike" dirty="0">
                    <a:effectLst/>
                    <a:latin typeface="Arial" panose="020B0604020202020204" pitchFamily="34" charset="0"/>
                  </a:rPr>
                  <a:t>DM</a:t>
                </a:r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 can be identified as </a:t>
                </a:r>
                <a:r>
                  <a:rPr lang="en-US" b="0" i="0" u="none" strike="noStrike" dirty="0">
                    <a:solidFill>
                      <a:schemeClr val="accent6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</a:rPr>
                  <a:t>secluded </a:t>
                </a:r>
                <a:r>
                  <a:rPr lang="en-US" b="0" i="1" u="none" strike="noStrike" dirty="0">
                    <a:solidFill>
                      <a:schemeClr val="accent6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</a:rPr>
                  <a:t>DM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0" i="1" u="none" strike="noStrike" dirty="0">
                  <a:effectLst/>
                  <a:latin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LFV safe! Yukawas entering LFV process distinct than Yukawas needed here to</a:t>
                </a:r>
              </a:p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   satisfy bounds applicable in fermionic </a:t>
                </a:r>
                <a:r>
                  <a:rPr lang="en-US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DM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sector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1F0C5ED-59DA-93E3-5775-54937E7B3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39" y="967861"/>
                <a:ext cx="9074861" cy="5115439"/>
              </a:xfrm>
              <a:prstGeom prst="rect">
                <a:avLst/>
              </a:prstGeom>
              <a:blipFill>
                <a:blip r:embed="rId2"/>
                <a:stretch>
                  <a:fillRect l="-420" b="-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C748668F-D374-44B9-8DEB-DE2FD2B97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572" y="2292907"/>
            <a:ext cx="4421378" cy="1464581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58A2484-2E2E-7AF8-2165-4A05469CCDCA}"/>
              </a:ext>
            </a:extLst>
          </p:cNvPr>
          <p:cNvSpPr/>
          <p:nvPr/>
        </p:nvSpPr>
        <p:spPr>
          <a:xfrm>
            <a:off x="3730752" y="948690"/>
            <a:ext cx="1597152" cy="50215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02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A02AE-EC67-CB40-B44B-6CA45E942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151" y="12963"/>
            <a:ext cx="8647697" cy="694909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Fermionic 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phenomenology(Majorana)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E38941-90F1-3241-BE56-435AD630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E31F-8239-AF47-A239-56203D6507C8}" type="slidenum">
              <a:rPr lang="en-US" smtClean="0"/>
              <a:t>16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4161252-5071-7F43-96DA-20B3AB7C51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733982"/>
            <a:ext cx="4622104" cy="3742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F1E039-00E7-4469-A2EE-DEE0538076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448043" y="760150"/>
            <a:ext cx="4655069" cy="36898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E873DD-163C-5FCE-B29A-567B9900F3A6}"/>
              </a:ext>
            </a:extLst>
          </p:cNvPr>
          <p:cNvSpPr txBox="1"/>
          <p:nvPr/>
        </p:nvSpPr>
        <p:spPr>
          <a:xfrm>
            <a:off x="4624814" y="4865741"/>
            <a:ext cx="4519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Fig R: Spin independent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cross section vs. m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DM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consistent with DD constraints for 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Majorana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4A681D-E625-004E-87C5-916F7DD1BBA3}"/>
              </a:ext>
            </a:extLst>
          </p:cNvPr>
          <p:cNvSpPr txBox="1"/>
          <p:nvPr/>
        </p:nvSpPr>
        <p:spPr>
          <a:xfrm>
            <a:off x="0" y="4857073"/>
            <a:ext cx="4519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Parameter space in Yukawa coupling (f) vs. m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DM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plane consistent with Planck relic density constraint for 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Majorana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5B7D0E5-0A61-B768-F478-C20EB79EBF74}"/>
                  </a:ext>
                </a:extLst>
              </p:cNvPr>
              <p:cNvSpPr txBox="1"/>
              <p:nvPr/>
            </p:nvSpPr>
            <p:spPr>
              <a:xfrm>
                <a:off x="3778823" y="4464089"/>
                <a:ext cx="1141210" cy="2477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sz="1600" dirty="0"/>
                  <a:t> = 1.5 </a:t>
                </a:r>
                <a:r>
                  <a:rPr lang="en-US" sz="1600" dirty="0" err="1"/>
                  <a:t>TeV</a:t>
                </a:r>
                <a:endParaRPr lang="en-US" sz="1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5B7D0E5-0A61-B768-F478-C20EB79EB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8823" y="4464089"/>
                <a:ext cx="1141210" cy="247760"/>
              </a:xfrm>
              <a:prstGeom prst="rect">
                <a:avLst/>
              </a:prstGeom>
              <a:blipFill>
                <a:blip r:embed="rId5"/>
                <a:stretch>
                  <a:fillRect l="-4396" t="-23810" r="-9890" b="-4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3F93254-E772-C268-A29C-D31E7297820B}"/>
                  </a:ext>
                </a:extLst>
              </p:cNvPr>
              <p:cNvSpPr txBox="1"/>
              <p:nvPr/>
            </p:nvSpPr>
            <p:spPr>
              <a:xfrm>
                <a:off x="135195" y="6068953"/>
                <a:ext cx="8625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</a:rPr>
                  <a:t>M</a:t>
                </a:r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ixing angle sin </a:t>
                </a:r>
                <a:r>
                  <a:rPr lang="el-GR" b="0" i="0" u="none" strike="noStrike" dirty="0">
                    <a:effectLst/>
                    <a:latin typeface="Arial" panose="020B0604020202020204" pitchFamily="34" charset="0"/>
                  </a:rPr>
                  <a:t>θ &gt; 0.0</a:t>
                </a:r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3</a:t>
                </a:r>
                <a:r>
                  <a:rPr lang="el-GR" b="0" i="0" u="none" strike="noStrike" dirty="0">
                    <a:effectLst/>
                    <a:latin typeface="Arial" panose="020B0604020202020204" pitchFamily="34" charset="0"/>
                  </a:rPr>
                  <a:t> </a:t>
                </a:r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is excluded from the LZ experiment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u="none" strike="noStrike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u="none" strike="noStrike" smtClean="0">
                            <a:effectLst/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u="none" strike="noStrike" smtClean="0">
                            <a:effectLst/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b="0" i="1" u="none" strike="noStrike" smtClean="0">
                            <a:effectLst/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</m:oMath>
                </a14:m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= 100 GeV.</a:t>
                </a:r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3F93254-E772-C268-A29C-D31E72978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195" y="6068953"/>
                <a:ext cx="8625695" cy="369332"/>
              </a:xfrm>
              <a:prstGeom prst="rect">
                <a:avLst/>
              </a:prstGeom>
              <a:blipFill>
                <a:blip r:embed="rId6"/>
                <a:stretch>
                  <a:fillRect l="-441" t="-13793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6854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D10EE-4503-3590-2CA7-4914E3005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34" y="60112"/>
            <a:ext cx="8128332" cy="753811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Fermion 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phenomenology (Dirac)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2040D7-EC5F-4B54-9E85-FF7565C50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E31F-8239-AF47-A239-56203D6507C8}" type="slidenum">
              <a:rPr lang="en-US" smtClean="0"/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E405BC-E759-6058-74D0-F2B4B8B2A3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0394" y="746393"/>
            <a:ext cx="4421605" cy="38590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D8CA78-F795-7820-24E0-12D081B63E4E}"/>
              </a:ext>
            </a:extLst>
          </p:cNvPr>
          <p:cNvSpPr txBox="1"/>
          <p:nvPr/>
        </p:nvSpPr>
        <p:spPr>
          <a:xfrm>
            <a:off x="0" y="4669515"/>
            <a:ext cx="4983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Parameter space in Yukawa coupling (f’’’) vs.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plane consistent with Planck relic density constraint for 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Dirac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B15E2A-F901-FCAE-6BEC-CC3E4ADE61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71999" y="836584"/>
            <a:ext cx="4590750" cy="36823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CEF4F4-2857-A7DF-27B6-B4356D25B7DB}"/>
              </a:ext>
            </a:extLst>
          </p:cNvPr>
          <p:cNvSpPr txBox="1"/>
          <p:nvPr/>
        </p:nvSpPr>
        <p:spPr>
          <a:xfrm>
            <a:off x="4983739" y="4675020"/>
            <a:ext cx="429155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Fig: Spin independent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cross section vs. m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DM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consistent with DD constraints for 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Dirac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041840-4160-A2F5-A4B9-0401C1CA09B8}"/>
              </a:ext>
            </a:extLst>
          </p:cNvPr>
          <p:cNvSpPr txBox="1"/>
          <p:nvPr/>
        </p:nvSpPr>
        <p:spPr>
          <a:xfrm>
            <a:off x="150395" y="5687359"/>
            <a:ext cx="89065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Since </a:t>
            </a:r>
            <a:r>
              <a:rPr lang="en-US" b="0" i="1" u="none" strike="noStrike" dirty="0">
                <a:effectLst/>
                <a:latin typeface="Arial" panose="020B0604020202020204" pitchFamily="34" charset="0"/>
              </a:rPr>
              <a:t>DM</a:t>
            </a: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 coupling with neutral scalar states </a:t>
            </a:r>
            <a:r>
              <a:rPr lang="en-US" b="0" i="1" u="none" strike="noStrike" dirty="0">
                <a:effectLst/>
                <a:latin typeface="Arial" panose="020B0604020202020204" pitchFamily="34" charset="0"/>
              </a:rPr>
              <a:t>h</a:t>
            </a: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 and </a:t>
            </a:r>
            <a:r>
              <a:rPr lang="en-US" b="0" i="1" u="none" strike="noStrike" dirty="0">
                <a:effectLst/>
                <a:latin typeface="Arial" panose="020B0604020202020204" pitchFamily="34" charset="0"/>
              </a:rPr>
              <a:t>h′ </a:t>
            </a: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is similar for both Majorana and Dirac </a:t>
            </a:r>
            <a:r>
              <a:rPr lang="en-US" b="0" i="1" u="none" strike="noStrike" dirty="0">
                <a:effectLst/>
                <a:latin typeface="Arial" panose="020B0604020202020204" pitchFamily="34" charset="0"/>
              </a:rPr>
              <a:t>DM</a:t>
            </a: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, corresponding </a:t>
            </a:r>
            <a:r>
              <a:rPr lang="en-US" b="0" i="1" u="none" strike="noStrike" dirty="0">
                <a:effectLst/>
                <a:latin typeface="Arial" panose="020B0604020202020204" pitchFamily="34" charset="0"/>
              </a:rPr>
              <a:t>DM</a:t>
            </a: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 phenomenology is also similar for both cases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452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555D1-6FAA-6C4C-BDF2-31899B166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4035"/>
            <a:ext cx="9023565" cy="525210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Fermionic 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phenomenology (low mass)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DB7376-170E-F14D-B24F-C50869EF2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E31F-8239-AF47-A239-56203D6507C8}" type="slidenum">
              <a:rPr lang="en-US" smtClean="0"/>
              <a:t>18</a:t>
            </a:fld>
            <a:endParaRPr lang="en-US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68359126-20BF-FE4C-98A2-958D6C966D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9346" y="1213197"/>
            <a:ext cx="8515351" cy="3810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D338BE-9905-4F4C-BF3B-4683DF474BB9}"/>
              </a:ext>
            </a:extLst>
          </p:cNvPr>
          <p:cNvSpPr txBox="1"/>
          <p:nvPr/>
        </p:nvSpPr>
        <p:spPr>
          <a:xfrm>
            <a:off x="508214" y="5193122"/>
            <a:ext cx="85153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Parameter space in Yukawa coupling (f, f ′′′) vs. scalar mass (m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h’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plane consistent with the Planck relic density constraint for the Majorana (left) and Dirac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mass region</a:t>
            </a:r>
          </a:p>
        </p:txBody>
      </p:sp>
    </p:spTree>
    <p:extLst>
      <p:ext uri="{BB962C8B-B14F-4D97-AF65-F5344CB8AC3E}">
        <p14:creationId xmlns:p14="http://schemas.microsoft.com/office/powerpoint/2010/main" val="445820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97C7C-02A9-AE07-B6C7-513532763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128" y="136525"/>
            <a:ext cx="8619744" cy="887604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Fermion 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pheno (gauge portal) </a:t>
            </a:r>
            <a:endParaRPr lang="en-US" sz="36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F769AC5-64DF-8919-FCCD-BF13CCE086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5836" y="1929389"/>
            <a:ext cx="5451231" cy="1600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86EEB-A5BB-74A1-C00F-1B1FD78EB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E31F-8239-AF47-A239-56203D6507C8}" type="slidenum">
              <a:rPr lang="en-US" smtClean="0"/>
              <a:t>19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EC6064B-D968-2768-94F7-951D57CE5B3B}"/>
                  </a:ext>
                </a:extLst>
              </p:cNvPr>
              <p:cNvSpPr txBox="1"/>
              <p:nvPr/>
            </p:nvSpPr>
            <p:spPr>
              <a:xfrm>
                <a:off x="3346704" y="1138166"/>
                <a:ext cx="17007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u="none" strike="noStrike" smtClean="0">
                        <a:effectLst/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b="0" i="1" u="none" strike="noStrike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u="none" strike="noStrike" smtClean="0">
                            <a:effectLst/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u="none" strike="noStrike" smtClean="0">
                            <a:effectLst/>
                            <a:latin typeface="Cambria Math" panose="02040503050406030204" pitchFamily="18" charset="0"/>
                          </a:rPr>
                          <m:t>𝐷𝑀</m:t>
                        </m:r>
                      </m:sub>
                    </m:sSub>
                  </m:oMath>
                </a14:m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u="none" strike="noStrike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 </m:t>
                    </m:r>
                    <m:sSub>
                      <m:sSubPr>
                        <m:ctrlPr>
                          <a:rPr lang="en-US" b="0" i="1" u="none" strike="noStrike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u="none" strike="noStrike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u="none" strike="noStrike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r>
                          <a:rPr lang="en-US" b="0" i="1" u="none" strike="noStrike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EC6064B-D968-2768-94F7-951D57CE5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6704" y="1138166"/>
                <a:ext cx="1700784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E1ACE7C-314D-0E29-F38A-273B8D6586FD}"/>
              </a:ext>
            </a:extLst>
          </p:cNvPr>
          <p:cNvSpPr/>
          <p:nvPr/>
        </p:nvSpPr>
        <p:spPr>
          <a:xfrm>
            <a:off x="3346704" y="1138166"/>
            <a:ext cx="1481328" cy="458986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B90E993-B277-DBBF-540C-1C9A94E002BA}"/>
                  </a:ext>
                </a:extLst>
              </p:cNvPr>
              <p:cNvSpPr txBox="1"/>
              <p:nvPr/>
            </p:nvSpPr>
            <p:spPr>
              <a:xfrm>
                <a:off x="262128" y="4230589"/>
                <a:ext cx="8619744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0" i="1" u="none" strike="noStrike" dirty="0">
                    <a:effectLst/>
                    <a:latin typeface="Arial" panose="020B0604020202020204" pitchFamily="34" charset="0"/>
                  </a:rPr>
                  <a:t>DM</a:t>
                </a:r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 coupling with gauge boson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u="none" strike="noStrike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u="none" strike="noStrike" smtClean="0">
                            <a:effectLst/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US" b="0" i="1" u="none" strike="noStrike" smtClean="0">
                            <a:effectLst/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 would lead to dominant annihilation modes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u="none" strike="noStrike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u="none" strike="noStrike" smtClean="0">
                            <a:effectLst/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u="none" strike="noStrike" smtClean="0">
                            <a:effectLst/>
                            <a:latin typeface="Cambria Math" panose="02040503050406030204" pitchFamily="18" charset="0"/>
                          </a:rPr>
                          <m:t>𝐷𝑀</m:t>
                        </m:r>
                      </m:sub>
                    </m:sSub>
                  </m:oMath>
                </a14:m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b="0" i="1" u="none" strike="noStrike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u="none" strike="noStrike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u="none" strike="noStrike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u="none" strike="noStrike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  <m:r>
                          <a:rPr lang="en-US" b="0" i="1" u="none" strike="noStrike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b>
                    </m:sSub>
                  </m:oMath>
                </a14:m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, the dominant annihilation channel is </a:t>
                </a:r>
                <a:r>
                  <a:rPr lang="en-US" b="0" i="1" u="none" strike="noStrike" dirty="0">
                    <a:effectLst/>
                    <a:latin typeface="Arial" panose="020B0604020202020204" pitchFamily="34" charset="0"/>
                  </a:rPr>
                  <a:t>DM DM </a:t>
                </a:r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→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>
                    <a:latin typeface="Arial" panose="020B0604020202020204" pitchFamily="34" charset="0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For Majorana </a:t>
                </a:r>
                <a:r>
                  <a:rPr lang="en-US" b="0" i="1" u="none" strike="noStrike" dirty="0">
                    <a:effectLst/>
                    <a:latin typeface="Arial" panose="020B0604020202020204" pitchFamily="34" charset="0"/>
                  </a:rPr>
                  <a:t>DM</a:t>
                </a:r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 annihilation cross section is p-wave suppressed since DM coupling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u="none" strike="noStrike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u="none" strike="noStrike" smtClean="0">
                            <a:effectLst/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US" b="0" i="1" u="none" strike="noStrike" smtClean="0">
                            <a:effectLst/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 is axial-vector type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</a:rPr>
                  <a:t>F</a:t>
                </a:r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or Dirac </a:t>
                </a:r>
                <a:r>
                  <a:rPr lang="en-US" b="0" i="1" u="none" strike="noStrike" dirty="0">
                    <a:effectLst/>
                    <a:latin typeface="Arial" panose="020B0604020202020204" pitchFamily="34" charset="0"/>
                  </a:rPr>
                  <a:t>DM</a:t>
                </a:r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 coupling with gauge boson can be vector type so the annihilation rate is not suppressed (s-wave)</a:t>
                </a:r>
                <a:br>
                  <a:rPr lang="en-US" dirty="0"/>
                </a:br>
                <a:endParaRPr lang="en-US" b="0" i="0" u="none" strike="noStrike" dirty="0">
                  <a:effectLst/>
                  <a:latin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B90E993-B277-DBBF-540C-1C9A94E002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128" y="4230589"/>
                <a:ext cx="8619744" cy="2308324"/>
              </a:xfrm>
              <a:prstGeom prst="rect">
                <a:avLst/>
              </a:prstGeom>
              <a:blipFill>
                <a:blip r:embed="rId4"/>
                <a:stretch>
                  <a:fillRect l="-441" t="-1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5227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9C18E-48BF-A063-EE39-E8B685EAE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E31F-8239-AF47-A239-56203D6507C8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9A220A-ABE0-91A1-A052-059084DA2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" y="1129141"/>
            <a:ext cx="9029288" cy="3821323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8F0BEA2-25C0-D1CB-D86A-ACEA5E20701B}"/>
              </a:ext>
            </a:extLst>
          </p:cNvPr>
          <p:cNvSpPr/>
          <p:nvPr/>
        </p:nvSpPr>
        <p:spPr>
          <a:xfrm>
            <a:off x="725210" y="5164511"/>
            <a:ext cx="2145394" cy="768096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5BCC26-8064-9BEF-7550-783FB7DAA075}"/>
              </a:ext>
            </a:extLst>
          </p:cNvPr>
          <p:cNvSpPr txBox="1"/>
          <p:nvPr/>
        </p:nvSpPr>
        <p:spPr>
          <a:xfrm>
            <a:off x="901668" y="5324558"/>
            <a:ext cx="179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 Matter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1E2A48-CE7D-88D3-5FC4-B312B6AF2776}"/>
              </a:ext>
            </a:extLst>
          </p:cNvPr>
          <p:cNvSpPr txBox="1"/>
          <p:nvPr/>
        </p:nvSpPr>
        <p:spPr>
          <a:xfrm>
            <a:off x="6306455" y="5267194"/>
            <a:ext cx="1503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Neutrinos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F399E0E-BE7D-3741-EB3C-8F66E6833CD9}"/>
              </a:ext>
            </a:extLst>
          </p:cNvPr>
          <p:cNvSpPr/>
          <p:nvPr/>
        </p:nvSpPr>
        <p:spPr>
          <a:xfrm>
            <a:off x="6158685" y="5109375"/>
            <a:ext cx="1803204" cy="768096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E25713-EEFB-D648-16F0-7E83D7597101}"/>
              </a:ext>
            </a:extLst>
          </p:cNvPr>
          <p:cNvSpPr txBox="1"/>
          <p:nvPr/>
        </p:nvSpPr>
        <p:spPr>
          <a:xfrm>
            <a:off x="2870604" y="81449"/>
            <a:ext cx="4416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Core BSM questions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10D959-3C55-FEF5-ECC4-E71935972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416" y="1107890"/>
            <a:ext cx="3571640" cy="63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54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00B61-3AA6-71F7-6C3D-97C19233B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38539"/>
            <a:ext cx="8705088" cy="657558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Fermion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phenomenology (gauge portal)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D97CA5-2EF9-E5F6-24B6-A0A08BFB69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0474" y="1334223"/>
            <a:ext cx="4310571" cy="382732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053901-E1ED-78BE-3556-C110685B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E31F-8239-AF47-A239-56203D6507C8}" type="slidenum">
              <a:rPr lang="en-US" smtClean="0"/>
              <a:t>20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EE9153-119C-D777-C85C-2ABBA93A2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8389" y="1179095"/>
            <a:ext cx="4625135" cy="407870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0F73A48-70E9-3552-8F9F-DDF1A34378A9}"/>
                  </a:ext>
                </a:extLst>
              </p:cNvPr>
              <p:cNvSpPr txBox="1"/>
              <p:nvPr/>
            </p:nvSpPr>
            <p:spPr>
              <a:xfrm>
                <a:off x="180476" y="5740798"/>
                <a:ext cx="8963524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Fig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: Parameter space in gauge coupling (g</a:t>
                </a:r>
                <a:r>
                  <a:rPr lang="en-US" sz="16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) vs. m</a:t>
                </a:r>
                <a:r>
                  <a:rPr lang="en-US" sz="16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DM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plane consistent with DM relic density constraint for the Majorana (L) and Dirac (R) DM. 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b>
                    </m:sSub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is fixed at 2.1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𝐷𝑀</m:t>
                        </m:r>
                      </m:sub>
                    </m:sSub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𝑠𝑖𝑛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represents kinetic mixing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0F73A48-70E9-3552-8F9F-DDF1A34378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476" y="5740798"/>
                <a:ext cx="8963524" cy="861774"/>
              </a:xfrm>
              <a:prstGeom prst="rect">
                <a:avLst/>
              </a:prstGeom>
              <a:blipFill>
                <a:blip r:embed="rId5"/>
                <a:stretch>
                  <a:fillRect l="-425" t="-2941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11937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6164CC12-6042-3E6E-02D2-625BDFFB7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276" y="2845216"/>
            <a:ext cx="5761482" cy="29685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106ECC-5F07-27B6-FEC6-F1E06DBEC74E}"/>
              </a:ext>
            </a:extLst>
          </p:cNvPr>
          <p:cNvSpPr txBox="1"/>
          <p:nvPr/>
        </p:nvSpPr>
        <p:spPr>
          <a:xfrm>
            <a:off x="1997242" y="50652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A035E-2505-7349-9378-360F0EC10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9196"/>
            <a:ext cx="7886700" cy="823594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Scalar 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phenomenology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3F8A36-6E2E-4C4C-A7F2-209211AA2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E31F-8239-AF47-A239-56203D6507C8}" type="slidenum">
              <a:rPr lang="en-US" smtClean="0"/>
              <a:t>21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7C7B3C-EB75-1BAB-C5F9-7A1AA9813E65}"/>
              </a:ext>
            </a:extLst>
          </p:cNvPr>
          <p:cNvSpPr txBox="1"/>
          <p:nvPr/>
        </p:nvSpPr>
        <p:spPr>
          <a:xfrm>
            <a:off x="822580" y="5987019"/>
            <a:ext cx="75559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Feynman diagrams that contribute to the annihilation of </a:t>
            </a:r>
            <a:r>
              <a:rPr lang="en-US" b="0" i="0" u="none" strike="noStrike" dirty="0">
                <a:solidFill>
                  <a:schemeClr val="accent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scalar </a:t>
            </a:r>
            <a:r>
              <a:rPr lang="en-US" b="0" i="1" u="none" strike="noStrike" dirty="0">
                <a:solidFill>
                  <a:schemeClr val="accent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DM</a:t>
            </a:r>
            <a:endParaRPr lang="en-US" i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A10544-2CCD-6F78-233A-24B128949BF0}"/>
                  </a:ext>
                </a:extLst>
              </p:cNvPr>
              <p:cNvSpPr txBox="1"/>
              <p:nvPr/>
            </p:nvSpPr>
            <p:spPr>
              <a:xfrm>
                <a:off x="57151" y="1044215"/>
                <a:ext cx="908685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To generate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u="none" strike="noStrike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u="none" strike="noStrike" smtClean="0">
                            <a:effectLst/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u="none" strike="noStrike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 need nonzero mixing between scalar doublet </a:t>
                </a:r>
                <a14:m>
                  <m:oMath xmlns:m="http://schemas.openxmlformats.org/officeDocument/2006/math">
                    <m:r>
                      <a:rPr lang="en-US" b="0" i="1" u="none" strike="noStrike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l-GR" b="0" i="0" u="none" strike="noStrike" dirty="0">
                    <a:effectLst/>
                    <a:latin typeface="Arial" panose="020B0604020202020204" pitchFamily="34" charset="0"/>
                  </a:rPr>
                  <a:t> </a:t>
                </a:r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and singlet scalar 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</a:rPr>
                  <a:t>S</a:t>
                </a:r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calar </a:t>
                </a:r>
                <a:r>
                  <a:rPr lang="en-US" b="0" i="1" u="none" strike="noStrike" dirty="0">
                    <a:effectLst/>
                    <a:latin typeface="Arial" panose="020B0604020202020204" pitchFamily="34" charset="0"/>
                  </a:rPr>
                  <a:t>DM</a:t>
                </a:r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 will be an admixture of neutral components of </a:t>
                </a:r>
                <a14:m>
                  <m:oMath xmlns:m="http://schemas.openxmlformats.org/officeDocument/2006/math">
                    <m:r>
                      <a:rPr lang="en-US" b="0" i="1" u="none" strike="noStrike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b="0" i="1" u="none" strike="noStrike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and 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</a:rPr>
                  <a:t>L</a:t>
                </a:r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ightest neutral state among 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} qualifies as </a:t>
                </a:r>
                <a:r>
                  <a:rPr lang="en-US" b="0" i="1" u="none" strike="noStrike" dirty="0">
                    <a:effectLst/>
                    <a:latin typeface="Arial" panose="020B0604020202020204" pitchFamily="34" charset="0"/>
                  </a:rPr>
                  <a:t>DM</a:t>
                </a:r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 (choose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u="none" strike="noStrike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u="none" strike="noStrike" smtClean="0">
                            <a:effectLst/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u="none" strike="noStrike" smtClean="0"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 to be </a:t>
                </a:r>
                <a:r>
                  <a:rPr lang="en-US" b="0" i="1" u="none" strike="noStrike" dirty="0">
                    <a:effectLst/>
                    <a:latin typeface="Arial" panose="020B0604020202020204" pitchFamily="34" charset="0"/>
                  </a:rPr>
                  <a:t>DM</a:t>
                </a:r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A pair of scalar </a:t>
                </a:r>
                <a:r>
                  <a:rPr lang="en-US" b="0" i="1" u="none" strike="noStrike" dirty="0">
                    <a:effectLst/>
                    <a:latin typeface="Arial" panose="020B0604020202020204" pitchFamily="34" charset="0"/>
                  </a:rPr>
                  <a:t>DM</a:t>
                </a:r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u="none" strike="noStrike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u="none" strike="noStrike" smtClean="0">
                            <a:effectLst/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u="none" strike="noStrike" smtClean="0"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b="0" i="0" u="none" strike="noStrike" dirty="0">
                    <a:effectLst/>
                    <a:latin typeface="Arial" panose="020B0604020202020204" pitchFamily="34" charset="0"/>
                  </a:rPr>
                  <a:t> can annihilate through modes shown below</a:t>
                </a:r>
                <a:endParaRPr lang="en-US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A10544-2CCD-6F78-233A-24B128949B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1" y="1044215"/>
                <a:ext cx="9086850" cy="1200329"/>
              </a:xfrm>
              <a:prstGeom prst="rect">
                <a:avLst/>
              </a:prstGeom>
              <a:blipFill>
                <a:blip r:embed="rId4"/>
                <a:stretch>
                  <a:fillRect l="-419" t="-2105" b="-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2284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0A945-80ED-31CB-3CF9-A23E57572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98818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  Scalar 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phenomenology: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428885-DB21-4D23-0087-5ED730917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E31F-8239-AF47-A239-56203D6507C8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B00931-99E2-1E8C-2963-A9AFD6D4DAF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5344" y="5614506"/>
            <a:ext cx="9058656" cy="1106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Fig: Parameter space in mixing angle sin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α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vs. m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H2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plane consistent with the Planck relic density constraint for the scalar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candidate</a:t>
            </a:r>
            <a:br>
              <a:rPr lang="en-US" dirty="0"/>
            </a:br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2FFF97-E921-A466-41FE-D0C833D85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9681"/>
            <a:ext cx="9144000" cy="3858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1743E3-5416-F2AF-1B1B-EF11CB102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5768" y="0"/>
            <a:ext cx="1182878" cy="88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2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34C8-682F-3849-A272-354DE1F2F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269" y="-31918"/>
            <a:ext cx="7886700" cy="835024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1ADD74-A53F-FF40-9105-39DE5B1C99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803106"/>
                <a:ext cx="9144000" cy="5135987"/>
              </a:xfrm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:r>
                  <a:rPr lang="en-US" sz="1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DM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originate from Scotogenic mechanism with </a:t>
                </a:r>
                <a:r>
                  <a:rPr lang="en-US" sz="1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add</a:t>
                </a:r>
                <a:r>
                  <a:rPr lang="en-US" sz="1800" baseline="30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𝑈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(1)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chiral fermions</a:t>
                </a:r>
              </a:p>
              <a:p>
                <a:pPr marL="0" indent="0">
                  <a:buNone/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en-US" sz="18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Explore for charge assignments satisfying anomaly free chiral hidden sector along with minimalized scalar sector to incorporate </a:t>
                </a:r>
                <a:r>
                  <a:rPr lang="en-US" sz="1800" i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DM </a:t>
                </a:r>
              </a:p>
              <a:p>
                <a:endParaRPr lang="en-US" sz="18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Massiveness of chiral fermions constrained by adding one Higgs singlet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generating masses to all dark fermions</a:t>
                </a:r>
              </a:p>
              <a:p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Charge +1 fermions generate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mass in loop and all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mixing angles induced with lightest neutrino remaining massless</a:t>
                </a:r>
              </a:p>
              <a:p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Models show possible </a:t>
                </a:r>
                <a:r>
                  <a:rPr lang="en-US" sz="1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DM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candidates could be either </a:t>
                </a:r>
                <a:r>
                  <a:rPr lang="en-US" sz="18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Fermionic type (more interesting, less explored scenario)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or scalar type (singlet-doublet) </a:t>
                </a:r>
              </a:p>
              <a:p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Fermionic </a:t>
                </a:r>
                <a:r>
                  <a:rPr lang="en-US" sz="1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DM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includes both Majorana and Dirac </a:t>
                </a:r>
                <a:r>
                  <a:rPr lang="en-US" sz="1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DM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with scalar and gauge portals</a:t>
                </a:r>
              </a:p>
              <a:p>
                <a:pPr marL="0" indent="0">
                  <a:buNone/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en-US" sz="1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DM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pheno containing different mass regions explored consistent with DD constraints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1ADD74-A53F-FF40-9105-39DE5B1C99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803106"/>
                <a:ext cx="9144000" cy="5135987"/>
              </a:xfrm>
              <a:blipFill>
                <a:blip r:embed="rId2"/>
                <a:stretch>
                  <a:fillRect l="-417" t="-1235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1717C-C7D7-FD4F-A32F-4FCBCC398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9213" y="6408992"/>
            <a:ext cx="2057400" cy="365125"/>
          </a:xfrm>
        </p:spPr>
        <p:txBody>
          <a:bodyPr/>
          <a:lstStyle/>
          <a:p>
            <a:fld id="{4E9BE31F-8239-AF47-A239-56203D6507C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069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29246-90B2-DDBF-33F2-40487C67D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154" y="5147089"/>
            <a:ext cx="7886700" cy="1325563"/>
          </a:xfrm>
        </p:spPr>
        <p:txBody>
          <a:bodyPr/>
          <a:lstStyle/>
          <a:p>
            <a:r>
              <a:rPr lang="en-US" dirty="0"/>
              <a:t>                    Thank you!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BC5027B-55BE-F4F3-A19B-A7DAA1EAD3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2243" y="594232"/>
            <a:ext cx="6246537" cy="468490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E2ADB5-769A-AB9E-87F5-614E8A129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E31F-8239-AF47-A239-56203D6507C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521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1F028AC-A9F1-0D40-8B8E-2F7F531F17D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90337" y="133914"/>
                <a:ext cx="7074567" cy="757618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sz="3600" b="1" dirty="0"/>
                  <a:t> 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DM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36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US" sz="36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origin story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1F028AC-A9F1-0D40-8B8E-2F7F531F17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90337" y="133914"/>
                <a:ext cx="7074567" cy="757618"/>
              </a:xfrm>
              <a:blipFill>
                <a:blip r:embed="rId3"/>
                <a:stretch>
                  <a:fillRect t="-9836"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81922C-AE52-5448-9A7A-66FF5BDB8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E31F-8239-AF47-A239-56203D6507C8}" type="slidenum">
              <a:rPr lang="en-US" smtClean="0"/>
              <a:t>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EAA3D4D-847F-154D-89B7-CE2870456AA7}"/>
                  </a:ext>
                </a:extLst>
              </p:cNvPr>
              <p:cNvSpPr txBox="1"/>
              <p:nvPr/>
            </p:nvSpPr>
            <p:spPr>
              <a:xfrm>
                <a:off x="276726" y="1192321"/>
                <a:ext cx="8373978" cy="42473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Origin of neutrino mass and dark matter two pressing puzzles in </a:t>
                </a:r>
                <a:r>
                  <a:rPr lang="en-US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PPC</a:t>
                </a:r>
              </a:p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addressed by hidden sectors containing new particles/symmetries</a:t>
                </a:r>
              </a:p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Radiative connection: long history of radiative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mechanisms    </a:t>
                </a:r>
              </a:p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</a:t>
                </a:r>
                <a:r>
                  <a:rPr lang="en-US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DM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are related radiatively? </a:t>
                </a:r>
              </a:p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Flavor/Horizontal symmetries: </a:t>
                </a:r>
              </a:p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Non Abelian discrete symmetries still of continuous interest to explain PMNS</a:t>
                </a:r>
              </a:p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       Complementarity: </a:t>
                </a:r>
              </a:p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Use DD, Colliders, Precision to constrain </a:t>
                </a:r>
                <a:r>
                  <a:rPr lang="en-US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DM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/BSM physics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EAA3D4D-847F-154D-89B7-CE2870456A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726" y="1192321"/>
                <a:ext cx="8373978" cy="4247317"/>
              </a:xfrm>
              <a:prstGeom prst="rect">
                <a:avLst/>
              </a:prstGeom>
              <a:blipFill>
                <a:blip r:embed="rId4"/>
                <a:stretch>
                  <a:fillRect t="-896" b="-11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AC57BCD-4446-F17B-D8D0-3877CEB2317E}"/>
              </a:ext>
            </a:extLst>
          </p:cNvPr>
          <p:cNvSpPr/>
          <p:nvPr/>
        </p:nvSpPr>
        <p:spPr>
          <a:xfrm>
            <a:off x="332372" y="1063184"/>
            <a:ext cx="8190496" cy="818148"/>
          </a:xfrm>
          <a:prstGeom prst="round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625CBE3-3BC4-22EC-325E-664B1E1CEE7E}"/>
              </a:ext>
            </a:extLst>
          </p:cNvPr>
          <p:cNvSpPr/>
          <p:nvPr/>
        </p:nvSpPr>
        <p:spPr>
          <a:xfrm>
            <a:off x="276726" y="2240076"/>
            <a:ext cx="8301788" cy="83017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FD1BEBDE-2CA6-6434-2AEE-B1C50327F80F}"/>
              </a:ext>
            </a:extLst>
          </p:cNvPr>
          <p:cNvSpPr/>
          <p:nvPr/>
        </p:nvSpPr>
        <p:spPr>
          <a:xfrm>
            <a:off x="324854" y="3337753"/>
            <a:ext cx="8253660" cy="1022684"/>
          </a:xfrm>
          <a:prstGeom prst="round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420EE23-B745-1B2A-8172-C171A6251BB0}"/>
              </a:ext>
            </a:extLst>
          </p:cNvPr>
          <p:cNvSpPr/>
          <p:nvPr/>
        </p:nvSpPr>
        <p:spPr>
          <a:xfrm>
            <a:off x="332372" y="4674371"/>
            <a:ext cx="8325851" cy="1107348"/>
          </a:xfrm>
          <a:prstGeom prst="roundRect">
            <a:avLst/>
          </a:prstGeom>
          <a:noFill/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52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6097B-6DE0-0D4B-868E-C41E24245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62" y="136524"/>
            <a:ext cx="8408570" cy="870452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 Dark connection of neutrinos?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8D7F25-3EDA-6147-9D5C-1245E70840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090481"/>
                <a:ext cx="9144000" cy="5265869"/>
              </a:xfrm>
            </p:spPr>
            <p:txBody>
              <a:bodyPr>
                <a:noAutofit/>
              </a:bodyPr>
              <a:lstStyle/>
              <a:p>
                <a:pPr marL="0" indent="0" algn="ctr">
                  <a:buNone/>
                </a:pPr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ctr">
                  <a:buNone/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Two main frameworks to connect neutrinos and </a:t>
                </a:r>
                <a:r>
                  <a:rPr lang="en-US" sz="2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DM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in literature: </a:t>
                </a:r>
              </a:p>
              <a:p>
                <a:pPr marL="0" indent="0">
                  <a:buNone/>
                </a:pPr>
                <a:r>
                  <a:rPr lang="en-US" sz="2400" dirty="0"/>
                  <a:t> </a:t>
                </a:r>
              </a:p>
              <a:p>
                <a:pPr marL="0" indent="0">
                  <a:buNone/>
                </a:pPr>
                <a:r>
                  <a:rPr lang="en-US" sz="2000" dirty="0"/>
                  <a:t>(</a:t>
                </a:r>
                <a:r>
                  <a:rPr lang="en-US" sz="2000" i="1" dirty="0"/>
                  <a:t>i</a:t>
                </a:r>
                <a:r>
                  <a:rPr lang="en-US" sz="2000" dirty="0"/>
                  <a:t>) </a:t>
                </a:r>
                <a:r>
                  <a:rPr lang="en-US" sz="1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DM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identified with one of new particles needed to give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mass (</a:t>
                </a:r>
                <a:r>
                  <a:rPr lang="en-US" sz="18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Mass mechanism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Table: Phenomenological implications of radiative SU(3)</a:t>
                </a:r>
                <a:r>
                  <a:rPr lang="en-US" sz="16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x SU(2)</a:t>
                </a:r>
                <a:r>
                  <a:rPr lang="en-US" sz="16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L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x U(1)</a:t>
                </a:r>
                <a:r>
                  <a:rPr lang="en-US" sz="16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neutrino mass models</a:t>
                </a:r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(</a:t>
                </a:r>
                <a:r>
                  <a:rPr lang="en-US" sz="2000" i="1" dirty="0"/>
                  <a:t>ii</a:t>
                </a:r>
                <a:r>
                  <a:rPr lang="en-US" sz="2000" dirty="0"/>
                  <a:t>) </a:t>
                </a:r>
                <a:r>
                  <a:rPr lang="en-US" sz="1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DM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associated to symmetries of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sector (</a:t>
                </a:r>
                <a:r>
                  <a:rPr lang="en-US" sz="18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Lepton symmetries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) i.e the mixing patterns and/or lepton number </a:t>
                </a:r>
              </a:p>
              <a:p>
                <a:pPr marL="0" indent="0">
                  <a:buNone/>
                </a:pPr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8D7F25-3EDA-6147-9D5C-1245E70840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090481"/>
                <a:ext cx="9144000" cy="5265869"/>
              </a:xfrm>
              <a:blipFill>
                <a:blip r:embed="rId3"/>
                <a:stretch>
                  <a:fillRect l="-694" r="-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C7E892-440D-3A4D-AF14-5FA2C75C9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E31F-8239-AF47-A239-56203D6507C8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61995D-D8AB-B746-9E5F-CE2F7147F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07706"/>
            <a:ext cx="9144000" cy="175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56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C221C-27A6-85D5-8659-7D4D60D03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55"/>
            <a:ext cx="7886700" cy="87989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 Scotogenic model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E65896-E0F5-30B7-9C4A-C7FFB803E6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112" y="918034"/>
                <a:ext cx="8720909" cy="5350419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/>
                  <a:t> 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Scotogenic Model = SM + 3 singlet Fermions (N</a:t>
                </a:r>
                <a:r>
                  <a:rPr lang="en-US" sz="18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1,2,3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) + scalar doublet (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+ dark </a:t>
                </a:r>
                <a:r>
                  <a:rPr lang="en-US" sz="1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Z</a:t>
                </a:r>
                <a:r>
                  <a:rPr lang="en-US" sz="1800" i="1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18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sz="2000" baseline="-25000" dirty="0"/>
                  <a:t>                                                                                                                                                       </a:t>
                </a:r>
                <a:r>
                  <a:rPr lang="en-US" sz="2000" dirty="0"/>
                  <a:t>[Ma, </a:t>
                </a:r>
                <a:r>
                  <a:rPr lang="en-US" sz="2000" dirty="0">
                    <a:hlinkClick r:id="rId3"/>
                  </a:rPr>
                  <a:t>hep-</a:t>
                </a:r>
                <a:r>
                  <a:rPr lang="en-US" sz="2000" dirty="0" err="1">
                    <a:hlinkClick r:id="rId3"/>
                  </a:rPr>
                  <a:t>ph</a:t>
                </a:r>
                <a:r>
                  <a:rPr lang="en-US" sz="2000" dirty="0">
                    <a:hlinkClick r:id="rId3"/>
                  </a:rPr>
                  <a:t>/0601225</a:t>
                </a:r>
                <a:r>
                  <a:rPr lang="en-US" sz="2000" dirty="0"/>
                  <a:t>]</a:t>
                </a:r>
              </a:p>
              <a:p>
                <a:pPr marL="0" indent="0">
                  <a:buNone/>
                </a:pPr>
                <a:r>
                  <a:rPr lang="en-US" sz="2000" baseline="-25000" dirty="0"/>
                  <a:t>                                </a:t>
                </a:r>
              </a:p>
              <a:p>
                <a:pPr marL="0" indent="0">
                  <a:buNone/>
                </a:pPr>
                <a:r>
                  <a:rPr lang="en-US" sz="2000" baseline="-25000" dirty="0"/>
                  <a:t>                                                                                                               </a:t>
                </a:r>
              </a:p>
              <a:p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Particles in loop odd under dark </a:t>
                </a:r>
                <a:r>
                  <a:rPr lang="en-US" sz="1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Z</a:t>
                </a:r>
                <a:r>
                  <a:rPr lang="en-US" sz="1800" i="1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Majorana mass of N completes loop</a:t>
                </a:r>
              </a:p>
              <a:p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Mass splitting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sz="1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p>
                    <m:r>
                      <a:rPr lang="en-US" sz="1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sz="1800" b="0" i="1" baseline="30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1800" b="0" i="0" baseline="30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makes loop finite</a:t>
                </a:r>
              </a:p>
              <a:p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Either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or </a:t>
                </a:r>
                <a:r>
                  <a:rPr lang="en-US" sz="1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are </a:t>
                </a:r>
                <a:r>
                  <a:rPr lang="en-US" sz="1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DM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candidate</a:t>
                </a:r>
              </a:p>
              <a:p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:r>
                  <a:rPr lang="en-US" sz="1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yukawas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that enters into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also generates</a:t>
                </a:r>
              </a:p>
              <a:p>
                <a:pPr marL="0" indent="0">
                  <a:buNone/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LFV processes however the bounds only constrain</a:t>
                </a:r>
              </a:p>
              <a:p>
                <a:pPr marL="0" indent="0">
                  <a:buNone/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combination of yukawa coupling elements</a:t>
                </a:r>
              </a:p>
              <a:p>
                <a:pPr marL="0" indent="0">
                  <a:buNone/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cancelations possible      safe in Ma model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E65896-E0F5-30B7-9C4A-C7FFB803E6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112" y="918034"/>
                <a:ext cx="8720909" cy="5350419"/>
              </a:xfrm>
              <a:blipFill>
                <a:blip r:embed="rId4"/>
                <a:stretch>
                  <a:fillRect l="-4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D14579-9D5E-6187-FE0C-DE43A079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E31F-8239-AF47-A239-56203D6507C8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0D4B03-9F2A-0C00-7A04-B4A701DE252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330610" y="2574758"/>
            <a:ext cx="3813390" cy="293570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E85DC5E-EF74-B58E-DFC3-3F7C3CFED11B}"/>
              </a:ext>
            </a:extLst>
          </p:cNvPr>
          <p:cNvCxnSpPr>
            <a:cxnSpLocks/>
          </p:cNvCxnSpPr>
          <p:nvPr/>
        </p:nvCxnSpPr>
        <p:spPr>
          <a:xfrm>
            <a:off x="4475747" y="4840384"/>
            <a:ext cx="19250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F5F6524-7A9B-D5FF-2F91-4FD28D44F369}"/>
              </a:ext>
            </a:extLst>
          </p:cNvPr>
          <p:cNvCxnSpPr>
            <a:cxnSpLocks/>
          </p:cNvCxnSpPr>
          <p:nvPr/>
        </p:nvCxnSpPr>
        <p:spPr>
          <a:xfrm>
            <a:off x="2389952" y="5241919"/>
            <a:ext cx="19250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D874D6DA-FC4B-4362-5A68-50B5C08AB96F}"/>
              </a:ext>
            </a:extLst>
          </p:cNvPr>
          <p:cNvSpPr/>
          <p:nvPr/>
        </p:nvSpPr>
        <p:spPr>
          <a:xfrm>
            <a:off x="169434" y="895727"/>
            <a:ext cx="8482263" cy="986589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28EA246-B659-6284-CFE5-C1AD84F4C001}"/>
              </a:ext>
            </a:extLst>
          </p:cNvPr>
          <p:cNvSpPr/>
          <p:nvPr/>
        </p:nvSpPr>
        <p:spPr>
          <a:xfrm>
            <a:off x="691817" y="5853740"/>
            <a:ext cx="7760366" cy="99260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/>
          </a:p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Discrete symmetry is usually put in by hand in Scotogenic theories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Masses of RH neutrino has to be assumed to be at TeV scale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94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18EDD-4DA1-F844-ABFD-6FFD0537B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19" y="0"/>
            <a:ext cx="8778240" cy="1072197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This Talk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BA1837-B825-BF4C-900B-E76992144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E31F-8239-AF47-A239-56203D6507C8}" type="slidenum">
              <a:rPr lang="en-US" smtClean="0"/>
              <a:t>6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A5A96F46-DE50-5D4C-A75C-21DA5256C8FC}"/>
                  </a:ext>
                </a:extLst>
              </p:cNvPr>
              <p:cNvSpPr/>
              <p:nvPr/>
            </p:nvSpPr>
            <p:spPr>
              <a:xfrm>
                <a:off x="405864" y="3039593"/>
                <a:ext cx="8109486" cy="189890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(1)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000" b="0" i="0" u="none" strike="noStrike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broken by only one singlet scalar that generates masses to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b="0" i="0" u="none" strike="noStrike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all dark fermions: min scalar sector</a:t>
                </a:r>
                <a:endPara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b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Explore different </a:t>
                </a:r>
                <a:r>
                  <a:rPr lang="en-US" sz="20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DM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phenomenology scenarios: </a:t>
                </a:r>
              </a:p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Majorana/Dirac Fermion </a:t>
                </a:r>
                <a:r>
                  <a:rPr lang="en-US" sz="20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DM</a:t>
                </a:r>
              </a:p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Scalar </a:t>
                </a:r>
                <a:r>
                  <a:rPr lang="en-US" sz="20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DM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(singlet-doublet mixture)</a:t>
                </a:r>
                <a:b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br>
                  <a:rPr lang="en-US" sz="2000" dirty="0"/>
                </a:br>
                <a:r>
                  <a:rPr lang="en-US" sz="2000" dirty="0"/>
                  <a:t>                   Ma</a:t>
                </a:r>
                <a:endParaRPr lang="en-US" b="1" dirty="0">
                  <a:solidFill>
                    <a:srgbClr val="92D050"/>
                  </a:solidFill>
                </a:endParaRPr>
              </a:p>
            </p:txBody>
          </p:sp>
        </mc:Choice>
        <mc:Fallback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A5A96F46-DE50-5D4C-A75C-21DA5256C8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864" y="3039593"/>
                <a:ext cx="8109486" cy="1898904"/>
              </a:xfrm>
              <a:prstGeom prst="roundRect">
                <a:avLst/>
              </a:prstGeom>
              <a:blipFill>
                <a:blip r:embed="rId3"/>
                <a:stretch>
                  <a:fillRect t="-3974" b="-35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4A1F29-828C-5348-54B1-BB32C9613D25}"/>
                  </a:ext>
                </a:extLst>
              </p:cNvPr>
              <p:cNvSpPr txBox="1"/>
              <p:nvPr/>
            </p:nvSpPr>
            <p:spPr>
              <a:xfrm>
                <a:off x="0" y="812361"/>
                <a:ext cx="9144000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Propose class of chiral models with anomaly-free solutions to SM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(1)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Explore</a:t>
                </a:r>
                <a:r>
                  <a:rPr lang="en-US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effectLst/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b="0" i="1" smtClean="0">
                            <a:effectLst/>
                            <a:latin typeface="Cambria Math" panose="02040503050406030204" pitchFamily="18" charset="0"/>
                          </a:rPr>
                          <m:t>(1)</m:t>
                        </m:r>
                      </m:e>
                      <m:sub>
                        <m:r>
                          <a:rPr lang="en-US" b="0" i="1" smtClean="0">
                            <a:effectLst/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hidden sector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with</a:t>
                </a:r>
                <a:r>
                  <a:rPr lang="en-US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effectLst/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sub>
                    </m:sSub>
                  </m:oMath>
                </a14:m>
                <a:r>
                  <a:rPr lang="en-US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&amp; </a:t>
                </a:r>
                <a:r>
                  <a:rPr lang="en-US" i="1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DM</a:t>
                </a:r>
                <a:r>
                  <a:rPr lang="en-US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generated through scotogenic mechanism</a:t>
                </a:r>
              </a:p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Derive </a:t>
                </a:r>
                <a:r>
                  <a:rPr lang="en-US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DM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stability from gauge symmetry: </a:t>
                </a:r>
                <a:r>
                  <a:rPr lang="en-US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unbroken residual symmetry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effectLst/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b="0" i="1" smtClean="0">
                            <a:effectLst/>
                            <a:latin typeface="Cambria Math" panose="02040503050406030204" pitchFamily="18" charset="0"/>
                          </a:rPr>
                          <m:t>(1)</m:t>
                        </m:r>
                      </m:e>
                      <m:sub>
                        <m:r>
                          <a:rPr lang="en-US" b="0" i="1" smtClean="0">
                            <a:effectLst/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endParaRPr lang="en-US" b="0" dirty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plays the role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effectLst/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effectLst/>
                            <a:latin typeface="Cambria Math" panose="02040503050406030204" pitchFamily="18" charset="0"/>
                          </a:rPr>
                          <m:t>2 </m:t>
                        </m:r>
                      </m:sub>
                    </m:sSub>
                  </m:oMath>
                </a14:m>
                <a:r>
                  <a:rPr lang="en-US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in the Ma model to forbid tree-level neutrino mass and </a:t>
                </a:r>
                <a:r>
                  <a:rPr lang="en-US" i="1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DM</a:t>
                </a:r>
                <a:r>
                  <a:rPr lang="en-US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decay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4A1F29-828C-5348-54B1-BB32C9613D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12361"/>
                <a:ext cx="9144000" cy="2031325"/>
              </a:xfrm>
              <a:prstGeom prst="rect">
                <a:avLst/>
              </a:prstGeom>
              <a:blipFill>
                <a:blip r:embed="rId4"/>
                <a:stretch>
                  <a:fillRect l="-417" t="-1242" r="-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A17D10BE-F4CA-0D8A-CED2-54A00092E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1492" y="5213354"/>
            <a:ext cx="1609993" cy="16645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AF01E7-53B5-9B29-1B59-089CD892860C}"/>
              </a:ext>
            </a:extLst>
          </p:cNvPr>
          <p:cNvSpPr txBox="1"/>
          <p:nvPr/>
        </p:nvSpPr>
        <p:spPr>
          <a:xfrm>
            <a:off x="260036" y="5401414"/>
            <a:ext cx="2332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Anomaly cancellations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5BA96F-96D1-1C25-F163-C775123AF841}"/>
              </a:ext>
            </a:extLst>
          </p:cNvPr>
          <p:cNvSpPr txBox="1"/>
          <p:nvPr/>
        </p:nvSpPr>
        <p:spPr>
          <a:xfrm>
            <a:off x="212361" y="6243760"/>
            <a:ext cx="271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Minimality of scalar sector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1985457-F8EA-08E1-C314-4DCE6AACCC62}"/>
              </a:ext>
            </a:extLst>
          </p:cNvPr>
          <p:cNvSpPr/>
          <p:nvPr/>
        </p:nvSpPr>
        <p:spPr>
          <a:xfrm>
            <a:off x="5644896" y="5745377"/>
            <a:ext cx="2365248" cy="3693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525A47-EF18-F59A-38B8-96554BFD83D6}"/>
              </a:ext>
            </a:extLst>
          </p:cNvPr>
          <p:cNvSpPr txBox="1"/>
          <p:nvPr/>
        </p:nvSpPr>
        <p:spPr>
          <a:xfrm>
            <a:off x="5695376" y="6195256"/>
            <a:ext cx="2358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S</a:t>
            </a:r>
            <a:r>
              <a:rPr lang="en-US" b="1" dirty="0">
                <a:solidFill>
                  <a:srgbClr val="FFC000"/>
                </a:solidFill>
                <a:effectLst/>
              </a:rPr>
              <a:t>cotogenic mechanism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ABC508A-BDFD-36BA-90F2-58D285CF9FD2}"/>
              </a:ext>
            </a:extLst>
          </p:cNvPr>
          <p:cNvSpPr/>
          <p:nvPr/>
        </p:nvSpPr>
        <p:spPr>
          <a:xfrm>
            <a:off x="5230368" y="5401414"/>
            <a:ext cx="3194304" cy="3693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78881F-8ABD-E2E6-04C2-F54D9E957105}"/>
              </a:ext>
            </a:extLst>
          </p:cNvPr>
          <p:cNvSpPr txBox="1"/>
          <p:nvPr/>
        </p:nvSpPr>
        <p:spPr>
          <a:xfrm>
            <a:off x="5949767" y="5503460"/>
            <a:ext cx="1511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</a:rPr>
              <a:t>Fermion mass</a:t>
            </a:r>
          </a:p>
        </p:txBody>
      </p:sp>
    </p:spTree>
    <p:extLst>
      <p:ext uri="{BB962C8B-B14F-4D97-AF65-F5344CB8AC3E}">
        <p14:creationId xmlns:p14="http://schemas.microsoft.com/office/powerpoint/2010/main" val="153492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8EDF8-55DD-ECA1-DBAB-CB462C5A9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525"/>
            <a:ext cx="7886700" cy="753492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Anomaly-free chiral fermion models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CE555C-7340-727D-D052-FCCBB4A942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6304" y="890017"/>
                <a:ext cx="8997696" cy="5392039"/>
              </a:xfrm>
            </p:spPr>
            <p:txBody>
              <a:bodyPr>
                <a:noAutofit/>
              </a:bodyPr>
              <a:lstStyle/>
              <a:p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Interested in </a:t>
                </a:r>
                <a:r>
                  <a:rPr lang="en-US" sz="1800" b="0" i="0" u="none" strike="noStrike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finding hidden sector models with chiral fermion content is anomaly free</a:t>
                </a:r>
              </a:p>
              <a:p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800" b="0" u="none" strike="noStrike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Focus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u="none" strike="noStrike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b="0" i="1" u="none" strike="noStrike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𝑈</m:t>
                        </m:r>
                        <m:r>
                          <a:rPr lang="en-US" sz="1800" b="0" i="1" u="none" strike="noStrike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(1)</m:t>
                        </m:r>
                      </m:e>
                      <m:sub>
                        <m:r>
                          <a:rPr lang="en-US" sz="1800" b="0" i="1" u="none" strike="noStrike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gauge extension of SM under which SM fields are neutral</a:t>
                </a:r>
                <a:b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Cancellation of mixed gauge-gravitational anomaly and cubic gauge anomaly imposes the following constraints (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Diophantine equations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) on charges assignments 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}</a:t>
                </a:r>
                <a:endParaRPr lang="en-US" sz="1800" i="1" dirty="0">
                  <a:latin typeface="Cambria Math" panose="02040503050406030204" pitchFamily="18" charset="0"/>
                </a:endParaRPr>
              </a:p>
              <a:p>
                <a:pPr marL="0" lvl="0" indent="0">
                  <a:buNone/>
                  <a:defRPr/>
                </a:pPr>
                <a:r>
                  <a:rPr lang="en-US" sz="1800" dirty="0"/>
                  <a:t>                              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1800" i="1" baseline="-2500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 =0</m:t>
                        </m:r>
                      </m:e>
                    </m:nary>
                  </m:oMath>
                </a14:m>
                <a:r>
                  <a:rPr lang="en-US" sz="1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  <m:e>
                        <m:sSubSup>
                          <m:sSubSup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b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 =0</m:t>
                        </m:r>
                      </m:e>
                    </m:nary>
                  </m:oMath>
                </a14:m>
                <a:endParaRPr lang="en-US" sz="1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defRPr/>
                </a:pPr>
                <a:r>
                  <a:rPr lang="en-US" sz="1800" b="0" i="0" u="none" strike="noStrike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Since there is no new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u="none" strike="noStrike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u="none" strike="noStrike" smtClean="0">
                            <a:effectLst/>
                            <a:latin typeface="Cambria Math" panose="02040503050406030204" pitchFamily="18" charset="0"/>
                          </a:rPr>
                          <m:t>𝑆𝑈</m:t>
                        </m:r>
                        <m:r>
                          <a:rPr lang="en-US" sz="1800" b="0" i="1" u="none" strike="noStrike" smtClean="0">
                            <a:effectLst/>
                            <a:latin typeface="Cambria Math" panose="02040503050406030204" pitchFamily="18" charset="0"/>
                          </a:rPr>
                          <m:t>(2)</m:t>
                        </m:r>
                      </m:e>
                      <m:sub>
                        <m:r>
                          <a:rPr lang="en-US" sz="1800" b="0" i="1" u="none" strike="noStrike" smtClean="0">
                            <a:effectLst/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1800" b="0" i="0" u="none" strike="noStrike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, global Witten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b="0" i="0" u="none" strike="noStrike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anomaly is not relevant in our case</a:t>
                </a:r>
              </a:p>
              <a:p>
                <a:pPr>
                  <a:defRPr/>
                </a:pPr>
                <a:endParaRPr lang="en-US" sz="1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Require</a:t>
                </a:r>
                <a:r>
                  <a:rPr lang="en-US" sz="1800" b="0" i="0" u="none" strike="noStrike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#</a:t>
                </a:r>
                <a:r>
                  <a:rPr lang="en-US" sz="1800" b="0" i="0" u="none" strike="noStrike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of chiral fermions ≤ 8 in the anomaly-free chiral models </a:t>
                </a:r>
                <a:b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L</a:t>
                </a:r>
                <a:r>
                  <a:rPr lang="en-US" sz="1800" b="0" i="0" u="none" strike="noStrike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ist solutions that satisfy the condition of maximal charge ratio ≤ 7</a:t>
                </a:r>
              </a:p>
              <a:p>
                <a:r>
                  <a:rPr lang="en-US" sz="1800" b="0" i="0" u="none" strike="noStrike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For each of these chiral models, investigated for minimal set of scalar fields that can give masses for all chiral fermions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indent="0">
                  <a:buNone/>
                </a:pPr>
                <a:br>
                  <a:rPr lang="en-US" sz="1800" dirty="0"/>
                </a:br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CE555C-7340-727D-D052-FCCBB4A942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6304" y="890017"/>
                <a:ext cx="8997696" cy="5392039"/>
              </a:xfrm>
              <a:blipFill>
                <a:blip r:embed="rId2"/>
                <a:stretch>
                  <a:fillRect l="-423" t="-1412" r="-846" b="-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A27522-34A8-570D-6AC9-8DE2451C9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E31F-8239-AF47-A239-56203D6507C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282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7B1B6-7BD9-4A48-9F76-C2D5254C3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524"/>
            <a:ext cx="7886700" cy="732154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Anomaly free chiral fermions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75A308-9876-564B-847D-1F71BF7126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595996" y="733927"/>
            <a:ext cx="5833504" cy="6046774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68284F-CFA6-2C4A-A34B-22D7DABC2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E31F-8239-AF47-A239-56203D6507C8}" type="slidenum">
              <a:rPr lang="en-US" smtClean="0"/>
              <a:t>8</a:t>
            </a:fld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985C1DEA-2033-BE4E-A25D-E17AD015BBEA}"/>
              </a:ext>
            </a:extLst>
          </p:cNvPr>
          <p:cNvSpPr/>
          <p:nvPr/>
        </p:nvSpPr>
        <p:spPr>
          <a:xfrm>
            <a:off x="1328942" y="1660357"/>
            <a:ext cx="385558" cy="2319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75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5EEB2-3AA6-0BE3-0DBB-D2869507A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772193"/>
          </a:xfrm>
        </p:spPr>
        <p:txBody>
          <a:bodyPr/>
          <a:lstStyle/>
          <a:p>
            <a:r>
              <a:rPr lang="en-US" dirty="0"/>
              <a:t>                      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FEF431-EB4A-F89E-690F-057D65181C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5557" y="715330"/>
                <a:ext cx="8612886" cy="4351338"/>
              </a:xfrm>
            </p:spPr>
            <p:txBody>
              <a:bodyPr>
                <a:noAutofit/>
              </a:bodyPr>
              <a:lstStyle/>
              <a:p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Out of 38 solutions, 2 contain 6 and one with 7 fermions however </a:t>
                </a:r>
                <a:r>
                  <a:rPr lang="en-US" sz="1800" b="0" i="0" u="none" strike="noStrike" dirty="0">
                    <a:effectLst/>
                    <a:highlight>
                      <a:srgbClr val="FFFFFF"/>
                    </a:highlight>
                    <a:latin typeface="Arial" panose="020B0604020202020204" pitchFamily="34" charset="0"/>
                  </a:rPr>
                  <a:t>these solutions require at least two Higgs fields to generate masses for all the new fermions</a:t>
                </a:r>
                <a:endParaRPr lang="en-US" sz="1800" dirty="0">
                  <a:highlight>
                    <a:srgbClr val="FFFFFF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800" b="0" i="0" u="none" strike="noStrike" dirty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For m</a:t>
                </a:r>
                <a:r>
                  <a:rPr lang="en-US" sz="1800" b="0" i="0" u="none" strike="noStrike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odels 2, 3, 6, 8, 11, 14, 17, 22, and 25 no residual symmetry exists to stabilize DM after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u="none" strike="noStrike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b="0" i="1" u="none" strike="noStrike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𝑈</m:t>
                        </m:r>
                        <m:r>
                          <a:rPr lang="en-US" sz="1800" b="0" i="1" u="none" strike="noStrike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(1)</m:t>
                        </m:r>
                      </m:e>
                      <m:sub>
                        <m:r>
                          <a:rPr lang="en-US" sz="1800" b="0" i="1" u="none" strike="noStrike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sz="1800" b="0" i="0" u="none" strike="noStrike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spontaneous symmetry breaking</a:t>
                </a:r>
              </a:p>
              <a:p>
                <a:endParaRPr lang="en-US" sz="1800" b="0" i="0" u="none" strike="noStrike" dirty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en-US" sz="1800" b="0" i="0" u="none" strike="noStrike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cotogenic realization of models 7, 9, 10, 12, 13, 15, 16, 18-21, 23, 24, 26-38 would require </a:t>
                </a:r>
                <a:r>
                  <a:rPr lang="en-US" sz="1800" b="0" i="0" u="none" strike="noStrike" dirty="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more than three</a:t>
                </a:r>
                <a:r>
                  <a:rPr lang="en-US" sz="1800" b="0" i="0" u="none" strike="noStrike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scalar multiplets</a:t>
                </a:r>
              </a:p>
              <a:p>
                <a:pPr marL="0" indent="0">
                  <a:buNone/>
                </a:pPr>
                <a:endParaRPr lang="en-US" sz="1800" b="0" i="0" u="none" strike="noStrike" dirty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8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 choose Model 4/5 (A/B) in the Table with # 8 fermions and min scalar state as representative models and perform </a:t>
                </a:r>
                <a:r>
                  <a:rPr lang="en-US" sz="1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DM</a:t>
                </a:r>
                <a:r>
                  <a:rPr lang="en-US" sz="18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analysis</a:t>
                </a:r>
              </a:p>
              <a:p>
                <a:pPr marL="0" indent="0">
                  <a:buNone/>
                </a:pPr>
                <a:endParaRPr lang="en-US" sz="1800" b="0" i="0" u="none" strike="noStrike" dirty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800" b="0" i="0" u="none" strike="noStrike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The nature of the residual symmetry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𝑈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(1)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b="0" i="0" u="none" strike="noStrike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→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u="none" strike="noStrike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b="0" i="1" u="none" strike="noStrike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𝑍</m:t>
                        </m:r>
                      </m:e>
                      <m:sub>
                        <m:r>
                          <a:rPr lang="en-US" sz="1800" b="0" i="1" u="none" strike="noStrike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1800" b="0" i="0" u="none" strike="noStrike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depends on the charge assignment of scalar </a:t>
                </a:r>
                <a14:m>
                  <m:oMath xmlns:m="http://schemas.openxmlformats.org/officeDocument/2006/math">
                    <m:r>
                      <a:rPr lang="en-US" sz="1800" b="0" i="1" u="none" strike="noStrike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𝜂</m:t>
                    </m:r>
                    <m:r>
                      <a:rPr lang="en-US" sz="1800" b="0" i="0" u="none" strike="noStrike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1800" b="0" i="0" u="none" strike="noStrike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responsible for the breaking of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𝑈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(1)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b="0" i="0" u="none" strike="noStrike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symmetry </a:t>
                </a:r>
              </a:p>
              <a:p>
                <a:endParaRPr lang="en-US" sz="1800" b="0" i="0" u="none" strike="noStrike" dirty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800" b="0" i="0" u="none" strike="noStrike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For Model-A (B), the scalar field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𝜂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1800" b="0" i="0" u="none" strike="noStrike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has a charges 2(4) under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b="0" i="0" u="none" strike="noStrike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dark symmetry, remnant symmetry corresponds to discrete symmetry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u="none" strike="noStrike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b="0" i="1" u="none" strike="noStrike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𝑍</m:t>
                        </m:r>
                      </m:e>
                      <m:sub>
                        <m:r>
                          <a:rPr lang="en-US" sz="1800" b="0" i="1" u="none" strike="noStrike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b="0" i="0" u="none" strike="noStrike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𝑍</m:t>
                        </m:r>
                      </m:e>
                      <m:sub>
                        <m:r>
                          <a:rPr lang="en-US" sz="1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1800" b="0" i="0" u="none" strike="noStrike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endParaRPr lang="en-US" sz="1800" b="0" i="0" u="none" strike="noStrike" dirty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FEF431-EB4A-F89E-690F-057D65181C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5557" y="715330"/>
                <a:ext cx="8612886" cy="4351338"/>
              </a:xfrm>
              <a:blipFill>
                <a:blip r:embed="rId2"/>
                <a:stretch>
                  <a:fillRect l="-590" t="-1458" r="-885" b="-30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050F06-040B-7B91-503E-896584812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E31F-8239-AF47-A239-56203D6507C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0656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14599</TotalTime>
  <Words>1843</Words>
  <Application>Microsoft Macintosh PowerPoint</Application>
  <PresentationFormat>On-screen Show (4:3)</PresentationFormat>
  <Paragraphs>247</Paragraphs>
  <Slides>24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Office Theme</vt:lpstr>
      <vt:lpstr>The Skotos (dark) connection of Neutrinos</vt:lpstr>
      <vt:lpstr>PowerPoint Presentation</vt:lpstr>
      <vt:lpstr> DM and ν origin story </vt:lpstr>
      <vt:lpstr>The Dark connection of neutrinos?</vt:lpstr>
      <vt:lpstr>The Scotogenic model</vt:lpstr>
      <vt:lpstr>This Talk</vt:lpstr>
      <vt:lpstr>Anomaly-free chiral fermion models</vt:lpstr>
      <vt:lpstr>Anomaly free chiral fermions</vt:lpstr>
      <vt:lpstr>                       Findings</vt:lpstr>
      <vt:lpstr>Representative models</vt:lpstr>
      <vt:lpstr>Neutrino mass generation </vt:lpstr>
      <vt:lpstr>Formalism  </vt:lpstr>
      <vt:lpstr>                        Masses and mixings</vt:lpstr>
      <vt:lpstr>All possible DM candidates in this scenario..</vt:lpstr>
      <vt:lpstr>Fermionic DM phenomenology</vt:lpstr>
      <vt:lpstr>Fermionic DM phenomenology(Majorana)</vt:lpstr>
      <vt:lpstr>Fermion DM phenomenology (Dirac)</vt:lpstr>
      <vt:lpstr>Fermionic DM phenomenology (low mass) </vt:lpstr>
      <vt:lpstr>Fermion DM pheno (gauge portal) </vt:lpstr>
      <vt:lpstr>Fermion DM phenomenology (gauge portal) </vt:lpstr>
      <vt:lpstr>Scalar DM phenomenology</vt:lpstr>
      <vt:lpstr>       Scalar DM phenomenology:</vt:lpstr>
      <vt:lpstr>Summary</vt:lpstr>
      <vt:lpstr>                   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Shreyashi Chakdar</cp:lastModifiedBy>
  <cp:revision>194</cp:revision>
  <dcterms:created xsi:type="dcterms:W3CDTF">2022-03-25T22:45:28Z</dcterms:created>
  <dcterms:modified xsi:type="dcterms:W3CDTF">2024-07-11T14:22:23Z</dcterms:modified>
</cp:coreProperties>
</file>