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53"/>
  </p:notesMasterIdLst>
  <p:sldIdLst>
    <p:sldId id="261" r:id="rId2"/>
    <p:sldId id="258" r:id="rId3"/>
    <p:sldId id="356" r:id="rId4"/>
    <p:sldId id="281" r:id="rId5"/>
    <p:sldId id="376" r:id="rId6"/>
    <p:sldId id="377" r:id="rId7"/>
    <p:sldId id="323" r:id="rId8"/>
    <p:sldId id="286" r:id="rId9"/>
    <p:sldId id="299" r:id="rId10"/>
    <p:sldId id="289" r:id="rId11"/>
    <p:sldId id="260" r:id="rId12"/>
    <p:sldId id="378" r:id="rId13"/>
    <p:sldId id="267" r:id="rId14"/>
    <p:sldId id="379" r:id="rId15"/>
    <p:sldId id="380" r:id="rId16"/>
    <p:sldId id="264" r:id="rId17"/>
    <p:sldId id="381" r:id="rId18"/>
    <p:sldId id="400" r:id="rId19"/>
    <p:sldId id="382" r:id="rId20"/>
    <p:sldId id="292" r:id="rId21"/>
    <p:sldId id="293" r:id="rId22"/>
    <p:sldId id="266" r:id="rId23"/>
    <p:sldId id="364" r:id="rId24"/>
    <p:sldId id="273" r:id="rId25"/>
    <p:sldId id="338" r:id="rId26"/>
    <p:sldId id="317" r:id="rId27"/>
    <p:sldId id="383" r:id="rId28"/>
    <p:sldId id="401" r:id="rId29"/>
    <p:sldId id="333" r:id="rId30"/>
    <p:sldId id="390" r:id="rId31"/>
    <p:sldId id="393" r:id="rId32"/>
    <p:sldId id="394" r:id="rId33"/>
    <p:sldId id="385" r:id="rId34"/>
    <p:sldId id="386" r:id="rId35"/>
    <p:sldId id="387" r:id="rId36"/>
    <p:sldId id="388" r:id="rId37"/>
    <p:sldId id="389" r:id="rId38"/>
    <p:sldId id="395" r:id="rId39"/>
    <p:sldId id="396" r:id="rId40"/>
    <p:sldId id="397" r:id="rId41"/>
    <p:sldId id="398" r:id="rId42"/>
    <p:sldId id="399" r:id="rId43"/>
    <p:sldId id="297" r:id="rId44"/>
    <p:sldId id="302" r:id="rId45"/>
    <p:sldId id="259" r:id="rId46"/>
    <p:sldId id="304" r:id="rId47"/>
    <p:sldId id="326" r:id="rId48"/>
    <p:sldId id="327" r:id="rId49"/>
    <p:sldId id="331" r:id="rId50"/>
    <p:sldId id="367" r:id="rId51"/>
    <p:sldId id="351" r:id="rId5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9949C"/>
    <a:srgbClr val="7BC4CF"/>
    <a:srgbClr val="76D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1"/>
    <p:restoredTop sz="96327"/>
  </p:normalViewPr>
  <p:slideViewPr>
    <p:cSldViewPr snapToGrid="0" snapToObjects="1">
      <p:cViewPr varScale="1">
        <p:scale>
          <a:sx n="104" d="100"/>
          <a:sy n="104" d="100"/>
        </p:scale>
        <p:origin x="232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245E45-0D43-3C4C-A41E-DA4CF52B3800}" type="datetimeFigureOut">
              <a:rPr lang="en-US" smtClean="0"/>
              <a:t>5/7/24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0FFC5-329E-8C45-8296-3DE044BED3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8863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3AB03-7277-9740-8167-DE8A0642F6E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863DE9-4B98-A24C-8CDF-5E9B39746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232517-4733-5949-80F7-4600A5B3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0DAC6753-A189-474A-AEE6-DA523076B33C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4AEA2-C40E-914C-B230-806D01250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5F9224-E1F5-634D-A127-B252715D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3823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7A0BDC-25D7-944C-8EF4-92D2740FBC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7CAFD60-38EE-5D42-ADFA-45D7327A72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F409C-73F3-014F-A283-02874A71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6A2F4E-63F3-D341-94B6-28A154AA3DF7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F87C0-3764-5549-A7A6-76A472326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951653-441F-B240-BD24-3FE5FEF3B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9437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EF8F5D-709A-1A47-ADC2-59FA37503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AC62BF-37BA-084B-9C0B-036C9BC41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1AE62F-0C14-394C-8813-AE9DE5C9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64FEE8-3AC7-2048-82D7-C7F6CAC4BC36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4BEA83-6D1A-EC4A-BA45-1A237365F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D74E61-0D65-0F43-B220-E9C038583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0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5D647-832D-C249-8145-0F1FF30308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521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41A22E-A77B-0542-A769-76D64B83E4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A88ADD-76DF-5E43-B185-968954DD42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9E450D71-0B2B-2144-9DB1-A2A20ABAC390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F8063-4330-9844-9C33-B18C33F58B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25A2FA-7980-CC4E-8C80-B43A2A5EC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8852C27-D3C1-0D40-AE62-896B51690230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6981A42D-2F4E-BA42-8AD0-E759278804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1" name="NEW-Logo-ERC-OUTLINE.ai" descr="NEW-Logo-ERC-OUTLINE.ai">
            <a:extLst>
              <a:ext uri="{FF2B5EF4-FFF2-40B4-BE49-F238E27FC236}">
                <a16:creationId xmlns:a16="http://schemas.microsoft.com/office/drawing/2014/main" id="{E6940F8A-7064-1D4A-8EBF-B272FBC2AA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2" name="Picture 11" descr="colour_logo_1312">
            <a:extLst>
              <a:ext uri="{FF2B5EF4-FFF2-40B4-BE49-F238E27FC236}">
                <a16:creationId xmlns:a16="http://schemas.microsoft.com/office/drawing/2014/main" id="{B8738C3C-4F24-FA4F-B3EF-69677D5F65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36051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534D39-1FE6-DD42-B87E-C1B7B22D7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16755"/>
            <a:ext cx="10515600" cy="1160463"/>
          </a:xfrm>
        </p:spPr>
        <p:txBody>
          <a:bodyPr anchor="b">
            <a:normAutofit/>
          </a:bodyPr>
          <a:lstStyle>
            <a:lvl1pPr>
              <a:defRPr sz="44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4399ED-CD55-2C4F-AA08-3E837B3577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BF488A-D8E3-A441-AA19-A3E64243459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86802652-B8B3-FD4F-9C43-E4CAFCF7AE50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9F7CE0-32F5-C544-AFB6-62B11AE2A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E3C1EE-D911-384D-A1DE-63CAFD3B2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AF4154B-2E69-8445-B065-08CA0FB16D41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6FE23DEB-A6F3-4D48-9A8B-9135BB8AC4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9" name="NEW-Logo-ERC-OUTLINE.ai" descr="NEW-Logo-ERC-OUTLINE.ai">
            <a:extLst>
              <a:ext uri="{FF2B5EF4-FFF2-40B4-BE49-F238E27FC236}">
                <a16:creationId xmlns:a16="http://schemas.microsoft.com/office/drawing/2014/main" id="{4B9F72C7-AA0B-DC47-9E5F-BDE1751AEB9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 descr="colour_logo_1312">
            <a:extLst>
              <a:ext uri="{FF2B5EF4-FFF2-40B4-BE49-F238E27FC236}">
                <a16:creationId xmlns:a16="http://schemas.microsoft.com/office/drawing/2014/main" id="{8A5CB530-5F54-C34D-A176-EBBA3EBA084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6243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390D5D-5C90-754C-9CA6-E307A43D8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03798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A5EE92-F35E-A44E-AF89-C91ED4060D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AC3FA6-70D4-B24E-8592-22849AB146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6F9A55-B39A-4040-8BC2-9A17D2CA12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33BA830A-805C-D34E-BD4A-960E630EF9A9}" type="datetime1">
              <a:rPr lang="en-GB" smtClean="0"/>
              <a:t>13/05/2024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747B7-8B50-D247-B02F-C6F8EE0C7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D90A1E-343C-B74F-852F-BEF224B00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E262D82-6D48-6A49-9795-40B030D29C2F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B52C1A17-4CE7-5541-8A05-A5CD844119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0" name="NEW-Logo-ERC-OUTLINE.ai" descr="NEW-Logo-ERC-OUTLINE.ai">
            <a:extLst>
              <a:ext uri="{FF2B5EF4-FFF2-40B4-BE49-F238E27FC236}">
                <a16:creationId xmlns:a16="http://schemas.microsoft.com/office/drawing/2014/main" id="{BFE469B4-3B1E-964B-9AC3-1D39569660C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1" name="Picture 10" descr="colour_logo_1312">
            <a:extLst>
              <a:ext uri="{FF2B5EF4-FFF2-40B4-BE49-F238E27FC236}">
                <a16:creationId xmlns:a16="http://schemas.microsoft.com/office/drawing/2014/main" id="{F72B82C3-F38D-5E47-82D6-A013DA4F460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21303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083EB-59E1-CD4F-B0C7-20B5A02F0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403" y="-122664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A334AF-3C7F-FB4A-A399-1985D1585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ED06563-4735-7044-9D3A-D8994B6C95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D66FBFA-C1BE-1446-8642-8A989B51E9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4FDFB3-647D-9A4D-BA1D-2D592C037B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D0F6E67-ACBA-FB40-9459-AB9ACDD247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01163EF2-9BA2-6C40-880A-6D54E5020385}" type="datetime1">
              <a:rPr lang="en-GB" smtClean="0"/>
              <a:t>13/05/2024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34036B-BCDD-4B4D-8BCB-B1CA5E979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6180AE6-BB33-F448-B63D-5B844779DD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7E261653-C561-CA4D-AADD-2625259902B9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D30CE602-F8CD-A441-954A-4392B3927C4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12" name="NEW-Logo-ERC-OUTLINE.ai" descr="NEW-Logo-ERC-OUTLINE.ai">
            <a:extLst>
              <a:ext uri="{FF2B5EF4-FFF2-40B4-BE49-F238E27FC236}">
                <a16:creationId xmlns:a16="http://schemas.microsoft.com/office/drawing/2014/main" id="{76C09336-05F1-1B46-821A-020D52D89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3" name="Picture 12" descr="colour_logo_1312">
            <a:extLst>
              <a:ext uri="{FF2B5EF4-FFF2-40B4-BE49-F238E27FC236}">
                <a16:creationId xmlns:a16="http://schemas.microsoft.com/office/drawing/2014/main" id="{5942131B-782D-1C4F-8D2E-1284B10AE8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50812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18213-4E0F-8542-96B3-52D5256DB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0930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A664B7-6EBF-0848-AD96-F4B68DE268F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532195"/>
            <a:ext cx="2743200" cy="365125"/>
          </a:xfrm>
        </p:spPr>
        <p:txBody>
          <a:bodyPr/>
          <a:lstStyle/>
          <a:p>
            <a:fld id="{8930A13F-7FD9-6447-8C6F-F53C32CC3771}" type="datetime1">
              <a:rPr lang="en-GB" smtClean="0"/>
              <a:t>13/05/2024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1849A7-3545-2046-B3D7-02F8FFE19F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32195"/>
            <a:ext cx="4114800" cy="365125"/>
          </a:xfrm>
        </p:spPr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9A3021-24F1-ED45-A837-D10A85DA41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532195"/>
            <a:ext cx="2743200" cy="365125"/>
          </a:xfrm>
        </p:spPr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950C5F1-F100-9641-99AD-003F927A8F45}"/>
              </a:ext>
            </a:extLst>
          </p:cNvPr>
          <p:cNvCxnSpPr/>
          <p:nvPr userDrawn="1"/>
        </p:nvCxnSpPr>
        <p:spPr>
          <a:xfrm>
            <a:off x="0" y="844061"/>
            <a:ext cx="12192000" cy="0"/>
          </a:xfrm>
          <a:prstGeom prst="line">
            <a:avLst/>
          </a:prstGeom>
          <a:ln w="38100">
            <a:solidFill>
              <a:srgbClr val="1994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AA42282-4217-584E-B2CE-FFB69BA7E6D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5" r="2" b="14779"/>
          <a:stretch/>
        </p:blipFill>
        <p:spPr>
          <a:xfrm>
            <a:off x="10187804" y="-5795"/>
            <a:ext cx="2004196" cy="835379"/>
          </a:xfrm>
          <a:prstGeom prst="rect">
            <a:avLst/>
          </a:prstGeom>
        </p:spPr>
      </p:pic>
      <p:pic>
        <p:nvPicPr>
          <p:cNvPr id="8" name="NEW-Logo-ERC-OUTLINE.ai" descr="NEW-Logo-ERC-OUTLINE.ai">
            <a:extLst>
              <a:ext uri="{FF2B5EF4-FFF2-40B4-BE49-F238E27FC236}">
                <a16:creationId xmlns:a16="http://schemas.microsoft.com/office/drawing/2014/main" id="{2F013FE2-47EF-2541-90DD-65E9900FE5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l="7508" r="7508" b="21077"/>
          <a:stretch>
            <a:fillRect/>
          </a:stretch>
        </p:blipFill>
        <p:spPr>
          <a:xfrm>
            <a:off x="9280642" y="6463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9" name="Picture 8" descr="colour_logo_1312">
            <a:extLst>
              <a:ext uri="{FF2B5EF4-FFF2-40B4-BE49-F238E27FC236}">
                <a16:creationId xmlns:a16="http://schemas.microsoft.com/office/drawing/2014/main" id="{FDD0F9C6-8DF4-FE46-A915-6E6765AD9A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6718439" y="102502"/>
            <a:ext cx="3015784" cy="683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76136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1F0648D-2AA6-0841-BBC9-03D38FDB6F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0ABB6-C1E1-D046-888A-BB7327A00E6C}" type="datetime1">
              <a:rPr lang="en-GB" smtClean="0"/>
              <a:t>13/05/2024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2F94D7-236D-CA42-94C7-0763030A0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AC92BB-B6F9-C843-B5E4-8E09A8293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074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2B7CB1-6FB2-BA4A-8EC1-5369CD264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83588D-4023-3143-8522-53922CF14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720180-0297-F94A-BACA-91B857340B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147B4A-3F66-D147-9CCC-3920E2509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C9B946-6B8F-1343-9A75-2A3363FA93C5}" type="datetime1">
              <a:rPr lang="en-GB" smtClean="0"/>
              <a:t>13/05/2024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E276174-24E5-264A-AA8F-844166108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CFE339-3C6E-D54C-8F0E-CF74669BE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288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CB0968-9FCF-1947-A2EA-EAC8F14A7D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63AD0BF-039C-284A-8509-F0419981E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101FFE-3030-914F-9FCB-6B75E94123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CA5B8-46A2-5447-999B-04ACD87B1D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E755E-FA1F-6649-B2A7-4FAD8B8C6974}" type="datetime1">
              <a:rPr lang="en-GB" smtClean="0"/>
              <a:t>13/05/2024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DE32C1-9C55-8E4B-8A9B-F655937EB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70E791-9F2E-2B45-B18C-7118931C16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551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6F4F2E-02B8-2648-BD3C-63F11A144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918F8C-7C8E-ED47-BCFA-E31A91F6B4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A7420-C053-6C4F-8245-FBDD9AFC3C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D3AF00-24B1-4842-B0DE-E99ADB8A40F8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14BD5C-139E-064D-A118-EEC662FE0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766AF9-5490-9C45-8956-82DB0DD593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CC39AF-1F0B-7E49-BDD6-033532622D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609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12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png"/><Relationship Id="rId11" Type="http://schemas.openxmlformats.org/officeDocument/2006/relationships/hyperlink" Target="http://hep.ph.liv.ac.uk/ariadne" TargetMode="External"/><Relationship Id="rId5" Type="http://schemas.openxmlformats.org/officeDocument/2006/relationships/image" Target="../media/image3.png"/><Relationship Id="rId10" Type="http://schemas.openxmlformats.org/officeDocument/2006/relationships/image" Target="../media/image7.png"/><Relationship Id="rId4" Type="http://schemas.openxmlformats.org/officeDocument/2006/relationships/image" Target="../media/image4.tiff"/><Relationship Id="rId9" Type="http://schemas.openxmlformats.org/officeDocument/2006/relationships/hyperlink" Target="mailto:k.mavrokoridis@liv.ac.uk" TargetMode="External"/><Relationship Id="rId1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cds.cern.ch/record/2739360" TargetMode="External"/><Relationship Id="rId7" Type="http://schemas.openxmlformats.org/officeDocument/2006/relationships/image" Target="../media/image6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4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3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mdpi.com/2076-3417/11/20/9450" TargetMode="Externa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tif"/><Relationship Id="rId7" Type="http://schemas.openxmlformats.org/officeDocument/2006/relationships/image" Target="../media/image7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hyperlink" Target="https://arxiv.org/pdf/2301.02530v2.pdf" TargetMode="External"/><Relationship Id="rId4" Type="http://schemas.openxmlformats.org/officeDocument/2006/relationships/image" Target="../media/image70.ti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4.tiff"/><Relationship Id="rId7" Type="http://schemas.openxmlformats.org/officeDocument/2006/relationships/image" Target="../media/image6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dpi.com/2410-390X/4/4/35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opscience.iop.org/article/10.1088/1748-0221/14/06/P06001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3" Type="http://schemas.openxmlformats.org/officeDocument/2006/relationships/image" Target="../media/image92.jpg"/><Relationship Id="rId7" Type="http://schemas.openxmlformats.org/officeDocument/2006/relationships/image" Target="../media/image96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g"/><Relationship Id="rId5" Type="http://schemas.openxmlformats.org/officeDocument/2006/relationships/image" Target="../media/image94.png"/><Relationship Id="rId4" Type="http://schemas.openxmlformats.org/officeDocument/2006/relationships/image" Target="../media/image93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1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5.jpg"/><Relationship Id="rId7" Type="http://schemas.openxmlformats.org/officeDocument/2006/relationships/image" Target="../media/image108.png"/><Relationship Id="rId2" Type="http://schemas.openxmlformats.org/officeDocument/2006/relationships/image" Target="../media/image10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7.png"/><Relationship Id="rId4" Type="http://schemas.openxmlformats.org/officeDocument/2006/relationships/image" Target="../media/image106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mdpi.com/2076-3417/11/20/9450" TargetMode="External"/><Relationship Id="rId4" Type="http://schemas.openxmlformats.org/officeDocument/2006/relationships/image" Target="../media/image11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jpg"/><Relationship Id="rId4" Type="http://schemas.openxmlformats.org/officeDocument/2006/relationships/image" Target="../media/image12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em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2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mdpi.com/2410-390X/4/4/35" TargetMode="External"/><Relationship Id="rId3" Type="http://schemas.openxmlformats.org/officeDocument/2006/relationships/image" Target="../media/image23.png"/><Relationship Id="rId7" Type="http://schemas.openxmlformats.org/officeDocument/2006/relationships/image" Target="../media/image27.e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emf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136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164" y="99331"/>
            <a:ext cx="7582500" cy="2387600"/>
          </a:xfrm>
        </p:spPr>
        <p:txBody>
          <a:bodyPr>
            <a:noAutofit/>
          </a:bodyPr>
          <a:lstStyle/>
          <a:p>
            <a:pPr algn="l"/>
            <a:r>
              <a:rPr lang="en-GB" sz="4700" b="1" dirty="0"/>
              <a:t>The ARIADNE</a:t>
            </a:r>
            <a:r>
              <a:rPr lang="en-GB" sz="4700" b="1" baseline="30000" dirty="0"/>
              <a:t>+</a:t>
            </a:r>
            <a:r>
              <a:rPr lang="en-GB" sz="4700" b="1" dirty="0"/>
              <a:t> Program &amp; </a:t>
            </a:r>
            <a:br>
              <a:rPr lang="en-GB" sz="4700" b="1" dirty="0"/>
            </a:br>
            <a:r>
              <a:rPr lang="en-GB" sz="4700" b="1" dirty="0"/>
              <a:t>Technology for DUNE </a:t>
            </a:r>
            <a:endParaRPr lang="en-US" sz="4700" b="1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Jared Vann,…">
            <a:extLst>
              <a:ext uri="{FF2B5EF4-FFF2-40B4-BE49-F238E27FC236}">
                <a16:creationId xmlns:a16="http://schemas.microsoft.com/office/drawing/2014/main" id="{8975F391-BEA6-5546-8841-F95F82AFE84F}"/>
              </a:ext>
            </a:extLst>
          </p:cNvPr>
          <p:cNvSpPr txBox="1"/>
          <p:nvPr/>
        </p:nvSpPr>
        <p:spPr>
          <a:xfrm>
            <a:off x="5286322" y="5120557"/>
            <a:ext cx="4054828" cy="17645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r>
              <a:rPr lang="en-US" b="1" dirty="0"/>
              <a:t>Kostas </a:t>
            </a:r>
            <a:r>
              <a:rPr lang="en-US" b="1" dirty="0" err="1"/>
              <a:t>Mavrokoridis</a:t>
            </a:r>
            <a:r>
              <a:rPr lang="en-US" b="1" dirty="0"/>
              <a:t> </a:t>
            </a:r>
          </a:p>
          <a:p>
            <a:r>
              <a:rPr lang="en-US" dirty="0"/>
              <a:t>(on behalf of the ARIADNE+ collaboration)</a:t>
            </a:r>
          </a:p>
          <a:p>
            <a:endParaRPr lang="en-GB" dirty="0"/>
          </a:p>
          <a:p>
            <a:r>
              <a:rPr lang="en-GB" dirty="0" err="1"/>
              <a:t>CoSSURF</a:t>
            </a:r>
            <a:r>
              <a:rPr lang="en-GB" dirty="0"/>
              <a:t> 2024, Rapid City, May 2024</a:t>
            </a:r>
            <a:endParaRPr lang="en-US" dirty="0"/>
          </a:p>
          <a:p>
            <a:r>
              <a:rPr lang="en-US" dirty="0">
                <a:hlinkClick r:id="rId9"/>
              </a:rPr>
              <a:t>k.mavrokoridis@liv.ac.uk</a:t>
            </a:r>
            <a:endParaRPr lang="en-US" dirty="0"/>
          </a:p>
          <a:p>
            <a:endParaRPr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2BE304B-B082-BF47-8765-67AF39C4668E}"/>
              </a:ext>
            </a:extLst>
          </p:cNvPr>
          <p:cNvGrpSpPr/>
          <p:nvPr/>
        </p:nvGrpSpPr>
        <p:grpSpPr>
          <a:xfrm>
            <a:off x="299690" y="3444459"/>
            <a:ext cx="4199923" cy="1819155"/>
            <a:chOff x="466569" y="4711301"/>
            <a:chExt cx="3588339" cy="1463069"/>
          </a:xfrm>
        </p:grpSpPr>
        <p:pic>
          <p:nvPicPr>
            <p:cNvPr id="10" name="Black &amp; White Version.pdf" descr="Black &amp; White Version.pdf">
              <a:extLst>
                <a:ext uri="{FF2B5EF4-FFF2-40B4-BE49-F238E27FC236}">
                  <a16:creationId xmlns:a16="http://schemas.microsoft.com/office/drawing/2014/main" id="{7A812028-F22E-7E44-A0AB-E715F7624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66569" y="4711301"/>
              <a:ext cx="3357323" cy="1463069"/>
            </a:xfrm>
            <a:prstGeom prst="rect">
              <a:avLst/>
            </a:prstGeom>
            <a:ln w="12700">
              <a:miter lim="400000"/>
            </a:ln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AC18D3-EA9B-B942-B35C-C0FD7E651387}"/>
                </a:ext>
              </a:extLst>
            </p:cNvPr>
            <p:cNvSpPr txBox="1"/>
            <p:nvPr/>
          </p:nvSpPr>
          <p:spPr>
            <a:xfrm>
              <a:off x="3641012" y="5270115"/>
              <a:ext cx="4138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dirty="0"/>
                <a:t>+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149EA9FF-8D46-4540-BCA6-49F3EE2D3608}"/>
              </a:ext>
            </a:extLst>
          </p:cNvPr>
          <p:cNvSpPr/>
          <p:nvPr/>
        </p:nvSpPr>
        <p:spPr>
          <a:xfrm>
            <a:off x="377801" y="5464613"/>
            <a:ext cx="251099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u="sng" dirty="0">
                <a:hlinkClick r:id="rId11"/>
              </a:rPr>
              <a:t>http://hep.ph.liv.ac.uk/ariadne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A5ECBFF-CE69-B743-A6C5-B9586C1186F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559" b="1279"/>
          <a:stretch/>
        </p:blipFill>
        <p:spPr>
          <a:xfrm>
            <a:off x="6796984" y="2559260"/>
            <a:ext cx="2360064" cy="259691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82B5E5-49B4-F44A-BF03-76D9A589082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6965" r="19864" b="3793"/>
          <a:stretch/>
        </p:blipFill>
        <p:spPr>
          <a:xfrm>
            <a:off x="4342029" y="2665140"/>
            <a:ext cx="2614587" cy="2429617"/>
          </a:xfrm>
          <a:prstGeom prst="rect">
            <a:avLst/>
          </a:prstGeom>
        </p:spPr>
      </p:pic>
      <p:pic>
        <p:nvPicPr>
          <p:cNvPr id="22" name="ARIADNE_TPX3D">
            <a:hlinkClick r:id="" action="ppaction://media"/>
            <a:extLst>
              <a:ext uri="{FF2B5EF4-FFF2-40B4-BE49-F238E27FC236}">
                <a16:creationId xmlns:a16="http://schemas.microsoft.com/office/drawing/2014/main" id="{06AAA458-EEBA-F048-B05A-905054DDC74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341150" y="2699867"/>
            <a:ext cx="2743199" cy="2743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68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4" descr="A picture containing toy&#10;&#10;Description automatically generated">
            <a:extLst>
              <a:ext uri="{FF2B5EF4-FFF2-40B4-BE49-F238E27FC236}">
                <a16:creationId xmlns:a16="http://schemas.microsoft.com/office/drawing/2014/main" id="{029AC61D-AEEC-3848-A69A-C4EB9A32F5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36" y="1052505"/>
            <a:ext cx="5617154" cy="5662252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2C09EF-61B1-9F46-8C0B-B37CB220E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904491-6CBA-A14C-B482-0FF89411C9D6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9F5552-351F-2540-AA8A-391137A64A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25B7C1-88BB-2A44-8AB7-050C6763A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9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16A88B-D92A-3145-AA7C-737F539B61B1}"/>
              </a:ext>
            </a:extLst>
          </p:cNvPr>
          <p:cNvSpPr txBox="1"/>
          <p:nvPr/>
        </p:nvSpPr>
        <p:spPr>
          <a:xfrm>
            <a:off x="6269945" y="868420"/>
            <a:ext cx="5251409" cy="2618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/>
              <a:t>Larger Scale Demonstration at the CERN Neutrino Platform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F7859B-3687-6A48-B3C4-E3DF2D7C74D3}"/>
              </a:ext>
            </a:extLst>
          </p:cNvPr>
          <p:cNvSpPr txBox="1"/>
          <p:nvPr/>
        </p:nvSpPr>
        <p:spPr>
          <a:xfrm>
            <a:off x="6049857" y="6178854"/>
            <a:ext cx="455143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CERN LOI: </a:t>
            </a:r>
            <a:r>
              <a:rPr lang="en-US" dirty="0">
                <a:hlinkClick r:id="rId3"/>
              </a:rPr>
              <a:t>https://cds.cern.ch/record/2739360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71D08D-71BA-924F-B556-F30F13B49983}"/>
              </a:ext>
            </a:extLst>
          </p:cNvPr>
          <p:cNvSpPr/>
          <p:nvPr/>
        </p:nvSpPr>
        <p:spPr>
          <a:xfrm>
            <a:off x="6269945" y="3749968"/>
            <a:ext cx="411190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Test optical readout on a scale relevant for DUNE using the existing cold box</a:t>
            </a:r>
            <a:endParaRPr lang="en-US" sz="2000" b="1" dirty="0"/>
          </a:p>
        </p:txBody>
      </p:sp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5D30C565-461E-314D-A1A2-A96BD0C7ED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8111" y="4942302"/>
            <a:ext cx="5251409" cy="125134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50D1BD9-E057-7A40-BA76-0D2FF0B52C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7642" y="48240"/>
            <a:ext cx="1045687" cy="10624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8AA2CF4-9ED3-FD49-BB2E-B9D43C0EC8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7127" y="58400"/>
            <a:ext cx="1898650" cy="689454"/>
          </a:xfrm>
          <a:prstGeom prst="rect">
            <a:avLst/>
          </a:prstGeom>
        </p:spPr>
      </p:pic>
      <p:pic>
        <p:nvPicPr>
          <p:cNvPr id="15" name="Picture 2" descr="ROYAL HOLLOWAY, UNIVERSITY OF LONDON Jobs | THEunijobs">
            <a:extLst>
              <a:ext uri="{FF2B5EF4-FFF2-40B4-BE49-F238E27FC236}">
                <a16:creationId xmlns:a16="http://schemas.microsoft.com/office/drawing/2014/main" id="{A36543B9-8B53-6A4A-9DC8-1113FB661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027" y="154657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3EA107-16BB-A242-ABEC-B48B424B45AD}"/>
              </a:ext>
            </a:extLst>
          </p:cNvPr>
          <p:cNvSpPr txBox="1"/>
          <p:nvPr/>
        </p:nvSpPr>
        <p:spPr>
          <a:xfrm>
            <a:off x="50049" y="1025510"/>
            <a:ext cx="2884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Operation March/April 2022</a:t>
            </a:r>
          </a:p>
        </p:txBody>
      </p:sp>
    </p:spTree>
    <p:extLst>
      <p:ext uri="{BB962C8B-B14F-4D97-AF65-F5344CB8AC3E}">
        <p14:creationId xmlns:p14="http://schemas.microsoft.com/office/powerpoint/2010/main" val="40507901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FBF9A-999E-9445-8A68-39BAC0702E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1875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6475D3-4078-2140-B3BB-3265656417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14FBC-9748-6449-8768-7BA52A933E78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35C2F-C131-094E-B44E-1D436A1ED6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03565-42F2-D440-AC09-40CFF69B9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10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B4BF7BA-CB6A-2441-942F-17074E7AD9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65" y="924861"/>
            <a:ext cx="8448004" cy="583972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3C542A-F813-4E46-88CF-3EB7CBCB474C}"/>
              </a:ext>
            </a:extLst>
          </p:cNvPr>
          <p:cNvSpPr txBox="1"/>
          <p:nvPr/>
        </p:nvSpPr>
        <p:spPr>
          <a:xfrm>
            <a:off x="233171" y="1156640"/>
            <a:ext cx="20024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(1 x VUV)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DE347C1-5842-AB4C-A24B-B75DF4BC43F0}"/>
              </a:ext>
            </a:extLst>
          </p:cNvPr>
          <p:cNvCxnSpPr>
            <a:cxnSpLocks/>
          </p:cNvCxnSpPr>
          <p:nvPr/>
        </p:nvCxnSpPr>
        <p:spPr>
          <a:xfrm>
            <a:off x="1534510" y="1817207"/>
            <a:ext cx="2848304" cy="1840393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47100471-267E-8841-AEC3-3231184FE39C}"/>
              </a:ext>
            </a:extLst>
          </p:cNvPr>
          <p:cNvSpPr txBox="1"/>
          <p:nvPr/>
        </p:nvSpPr>
        <p:spPr>
          <a:xfrm>
            <a:off x="50581" y="4070776"/>
            <a:ext cx="1807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Light Readout Plane (LRP)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1807AD4-9E73-0E49-9CD3-2FE3BF03672C}"/>
              </a:ext>
            </a:extLst>
          </p:cNvPr>
          <p:cNvCxnSpPr>
            <a:cxnSpLocks/>
          </p:cNvCxnSpPr>
          <p:nvPr/>
        </p:nvCxnSpPr>
        <p:spPr>
          <a:xfrm>
            <a:off x="1386380" y="4445004"/>
            <a:ext cx="2386834" cy="475609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8830652F-1791-7C48-89D1-6E2A2CDB2E9C}"/>
              </a:ext>
            </a:extLst>
          </p:cNvPr>
          <p:cNvSpPr txBox="1"/>
          <p:nvPr/>
        </p:nvSpPr>
        <p:spPr>
          <a:xfrm>
            <a:off x="96905" y="5877663"/>
            <a:ext cx="18077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2B96C13-DDDF-1948-BBD3-2FAE747BEDC7}"/>
              </a:ext>
            </a:extLst>
          </p:cNvPr>
          <p:cNvCxnSpPr>
            <a:cxnSpLocks/>
          </p:cNvCxnSpPr>
          <p:nvPr/>
        </p:nvCxnSpPr>
        <p:spPr>
          <a:xfrm flipV="1">
            <a:off x="1386723" y="5708017"/>
            <a:ext cx="1642227" cy="38098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46B362-4070-DC44-A245-AF770CC80F09}"/>
              </a:ext>
            </a:extLst>
          </p:cNvPr>
          <p:cNvSpPr txBox="1"/>
          <p:nvPr/>
        </p:nvSpPr>
        <p:spPr>
          <a:xfrm>
            <a:off x="6948540" y="1056791"/>
            <a:ext cx="218200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 Camera </a:t>
            </a:r>
          </a:p>
          <a:p>
            <a:r>
              <a:rPr lang="en-US" dirty="0"/>
              <a:t>Assembly (3 x visible)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3D9E6BE-D749-6A4F-A326-04F0783E5590}"/>
              </a:ext>
            </a:extLst>
          </p:cNvPr>
          <p:cNvCxnSpPr>
            <a:cxnSpLocks/>
          </p:cNvCxnSpPr>
          <p:nvPr/>
        </p:nvCxnSpPr>
        <p:spPr>
          <a:xfrm flipH="1">
            <a:off x="5896303" y="1299615"/>
            <a:ext cx="1166649" cy="2047500"/>
          </a:xfrm>
          <a:prstGeom prst="straightConnector1">
            <a:avLst/>
          </a:prstGeom>
          <a:ln w="222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60A71745-EB7A-EB48-8717-F734074277C7}"/>
              </a:ext>
            </a:extLst>
          </p:cNvPr>
          <p:cNvSpPr txBox="1">
            <a:spLocks/>
          </p:cNvSpPr>
          <p:nvPr/>
        </p:nvSpPr>
        <p:spPr>
          <a:xfrm>
            <a:off x="8388056" y="1892552"/>
            <a:ext cx="3749512" cy="4354443"/>
          </a:xfrm>
          <a:prstGeom prst="rect">
            <a:avLst/>
          </a:prstGeom>
          <a:ln w="31750">
            <a:solidFill>
              <a:schemeClr val="tx1"/>
            </a:solidFill>
          </a:ln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200" dirty="0"/>
              <a:t>Large scale test of ARIADNE optical readout principle for dual-phase </a:t>
            </a:r>
            <a:r>
              <a:rPr lang="en-GB" sz="2200" dirty="0" err="1"/>
              <a:t>LArTPCs</a:t>
            </a:r>
            <a:r>
              <a:rPr lang="en-GB" sz="2200" dirty="0"/>
              <a:t>.</a:t>
            </a:r>
          </a:p>
          <a:p>
            <a:endParaRPr lang="en-GB" sz="2200" dirty="0"/>
          </a:p>
          <a:p>
            <a:r>
              <a:rPr lang="en-GB" sz="2200" dirty="0"/>
              <a:t>Four Timepix3 based cameras, each covering 1m x 1m readout area.</a:t>
            </a:r>
          </a:p>
          <a:p>
            <a:endParaRPr lang="en-GB" sz="2200" dirty="0"/>
          </a:p>
          <a:p>
            <a:r>
              <a:rPr lang="en-GB" sz="2200" dirty="0"/>
              <a:t>Three cameras detect visible light (wavelength shifter installed above THGEMs)</a:t>
            </a:r>
          </a:p>
          <a:p>
            <a:endParaRPr lang="en-GB" sz="2200" dirty="0"/>
          </a:p>
          <a:p>
            <a:r>
              <a:rPr lang="en-GB" sz="2200" dirty="0"/>
              <a:t>One camera directly detects VUV.</a:t>
            </a:r>
          </a:p>
        </p:txBody>
      </p:sp>
    </p:spTree>
    <p:extLst>
      <p:ext uri="{BB962C8B-B14F-4D97-AF65-F5344CB8AC3E}">
        <p14:creationId xmlns:p14="http://schemas.microsoft.com/office/powerpoint/2010/main" val="8631889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8AC56D0-4064-F844-A909-8C091DB8C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9E825-0BB0-1742-BC2D-CC3168860F28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DF32C-6977-544A-80F5-A6E62A444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5567A7-3DDD-8445-AE75-9575EDB15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11</a:t>
            </a:fld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96A281C-7907-AE4B-8623-DECA3BF0F8FC}"/>
              </a:ext>
            </a:extLst>
          </p:cNvPr>
          <p:cNvGrpSpPr/>
          <p:nvPr/>
        </p:nvGrpSpPr>
        <p:grpSpPr>
          <a:xfrm>
            <a:off x="904504" y="1127702"/>
            <a:ext cx="7973035" cy="5273863"/>
            <a:chOff x="425450" y="675454"/>
            <a:chExt cx="8332380" cy="5826946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40345E0-B5A0-AE46-A0E4-FB9BF4EB0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25450" y="675454"/>
              <a:ext cx="8332380" cy="5826946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2680E98-D802-B946-B52D-734F254BF495}"/>
                </a:ext>
              </a:extLst>
            </p:cNvPr>
            <p:cNvSpPr/>
            <p:nvPr/>
          </p:nvSpPr>
          <p:spPr>
            <a:xfrm>
              <a:off x="425450" y="5609690"/>
              <a:ext cx="8332380" cy="892710"/>
            </a:xfrm>
            <a:prstGeom prst="rect">
              <a:avLst/>
            </a:prstGeom>
            <a:solidFill>
              <a:srgbClr val="4472C4">
                <a:alpha val="69804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Isosceles Triangle 7">
              <a:extLst>
                <a:ext uri="{FF2B5EF4-FFF2-40B4-BE49-F238E27FC236}">
                  <a16:creationId xmlns:a16="http://schemas.microsoft.com/office/drawing/2014/main" id="{21A60379-D2D9-CC4C-9569-459B56311E68}"/>
                </a:ext>
              </a:extLst>
            </p:cNvPr>
            <p:cNvSpPr/>
            <p:nvPr/>
          </p:nvSpPr>
          <p:spPr>
            <a:xfrm>
              <a:off x="1715784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Isosceles Triangle 8">
              <a:extLst>
                <a:ext uri="{FF2B5EF4-FFF2-40B4-BE49-F238E27FC236}">
                  <a16:creationId xmlns:a16="http://schemas.microsoft.com/office/drawing/2014/main" id="{CF5F2DD1-0DD2-6840-ACC4-E5DC90AF41DC}"/>
                </a:ext>
              </a:extLst>
            </p:cNvPr>
            <p:cNvSpPr/>
            <p:nvPr/>
          </p:nvSpPr>
          <p:spPr>
            <a:xfrm>
              <a:off x="4292956" y="3631915"/>
              <a:ext cx="2573676" cy="1926404"/>
            </a:xfrm>
            <a:prstGeom prst="triangl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E435DA06-9E6E-504B-8B10-0BCAA7CC60C3}"/>
              </a:ext>
            </a:extLst>
          </p:cNvPr>
          <p:cNvSpPr txBox="1"/>
          <p:nvPr/>
        </p:nvSpPr>
        <p:spPr>
          <a:xfrm>
            <a:off x="9170867" y="5676117"/>
            <a:ext cx="20404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 cm electron drift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id="{795BA313-9D86-394F-9BDF-08F2561D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750" y="-6131"/>
            <a:ext cx="7742712" cy="1325563"/>
          </a:xfrm>
        </p:spPr>
        <p:txBody>
          <a:bodyPr>
            <a:normAutofit fontScale="90000"/>
          </a:bodyPr>
          <a:lstStyle/>
          <a:p>
            <a:r>
              <a:rPr lang="en-US" sz="3800" dirty="0"/>
              <a:t>ARIADNE</a:t>
            </a:r>
            <a:r>
              <a:rPr lang="en-US" sz="3800" baseline="30000" dirty="0"/>
              <a:t>+</a:t>
            </a:r>
            <a:r>
              <a:rPr lang="en-US" sz="3800" dirty="0"/>
              <a:t>: Cryostat Optical Configuration</a:t>
            </a:r>
            <a:br>
              <a:rPr lang="en-US" dirty="0"/>
            </a:br>
            <a:r>
              <a:rPr lang="en-US" baseline="30000" dirty="0"/>
              <a:t> </a:t>
            </a:r>
          </a:p>
        </p:txBody>
      </p:sp>
      <p:sp>
        <p:nvSpPr>
          <p:cNvPr id="23" name="Right Brace 22">
            <a:extLst>
              <a:ext uri="{FF2B5EF4-FFF2-40B4-BE49-F238E27FC236}">
                <a16:creationId xmlns:a16="http://schemas.microsoft.com/office/drawing/2014/main" id="{B69B28B1-1916-7A49-AC30-771BB2123396}"/>
              </a:ext>
            </a:extLst>
          </p:cNvPr>
          <p:cNvSpPr/>
          <p:nvPr/>
        </p:nvSpPr>
        <p:spPr>
          <a:xfrm>
            <a:off x="8965870" y="5593589"/>
            <a:ext cx="204997" cy="534389"/>
          </a:xfrm>
          <a:prstGeom prst="rightBrac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50C7996-B506-9E40-9B7B-1412B3A29CEE}"/>
              </a:ext>
            </a:extLst>
          </p:cNvPr>
          <p:cNvSpPr txBox="1"/>
          <p:nvPr/>
        </p:nvSpPr>
        <p:spPr>
          <a:xfrm>
            <a:off x="6145755" y="1638156"/>
            <a:ext cx="31609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Reentrance viewports, cameras in gas nitrogen</a:t>
            </a:r>
          </a:p>
        </p:txBody>
      </p:sp>
    </p:spTree>
    <p:extLst>
      <p:ext uri="{BB962C8B-B14F-4D97-AF65-F5344CB8AC3E}">
        <p14:creationId xmlns:p14="http://schemas.microsoft.com/office/powerpoint/2010/main" val="37870266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BC20C-9993-1849-A563-BC05D6275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Camera System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FE55B2-5D10-1E49-A7AB-324055DAC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7F05A-5222-074F-B392-37E879AD78C7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296659-B6AA-AA46-AD6F-45C47F458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571D8E-1D98-EA42-82AB-C6B50D990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12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2861CF2-0D53-E54B-B925-B85409577FA9}"/>
              </a:ext>
            </a:extLst>
          </p:cNvPr>
          <p:cNvGrpSpPr/>
          <p:nvPr/>
        </p:nvGrpSpPr>
        <p:grpSpPr>
          <a:xfrm>
            <a:off x="1204645" y="914400"/>
            <a:ext cx="8777555" cy="5463891"/>
            <a:chOff x="80695" y="56721"/>
            <a:chExt cx="10373260" cy="672015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6A2393-6DB4-E442-9569-D7D3445A45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95" y="56721"/>
              <a:ext cx="6720155" cy="6720155"/>
            </a:xfrm>
            <a:prstGeom prst="rect">
              <a:avLst/>
            </a:prstGeom>
          </p:spPr>
        </p:pic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FA928A7-5218-DD46-9B17-6245AD4B98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507912" y="1196939"/>
              <a:ext cx="4002498" cy="44771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itle 1">
              <a:extLst>
                <a:ext uri="{FF2B5EF4-FFF2-40B4-BE49-F238E27FC236}">
                  <a16:creationId xmlns:a16="http://schemas.microsoft.com/office/drawing/2014/main" id="{8EDD3E33-F670-504D-8788-4CFB2EA0C7B7}"/>
                </a:ext>
              </a:extLst>
            </p:cNvPr>
            <p:cNvSpPr txBox="1">
              <a:spLocks/>
            </p:cNvSpPr>
            <p:nvPr/>
          </p:nvSpPr>
          <p:spPr>
            <a:xfrm>
              <a:off x="7613150" y="914399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85000"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 err="1"/>
                <a:t>Timepix</a:t>
              </a:r>
              <a:r>
                <a:rPr lang="en-GB" sz="2800" dirty="0"/>
                <a:t> 3 Camera</a:t>
              </a:r>
            </a:p>
          </p:txBody>
        </p:sp>
        <p:sp>
          <p:nvSpPr>
            <p:cNvPr id="10" name="Title 1">
              <a:extLst>
                <a:ext uri="{FF2B5EF4-FFF2-40B4-BE49-F238E27FC236}">
                  <a16:creationId xmlns:a16="http://schemas.microsoft.com/office/drawing/2014/main" id="{F10EB9BF-B0FF-544D-801D-CEBCF8904177}"/>
                </a:ext>
              </a:extLst>
            </p:cNvPr>
            <p:cNvSpPr txBox="1">
              <a:spLocks/>
            </p:cNvSpPr>
            <p:nvPr/>
          </p:nvSpPr>
          <p:spPr>
            <a:xfrm>
              <a:off x="7613149" y="2453168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Relay optics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ACDAB03C-8F49-3047-965C-E15A3AE7B4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50735" y="2681555"/>
              <a:ext cx="4259675" cy="45270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itle 1">
              <a:extLst>
                <a:ext uri="{FF2B5EF4-FFF2-40B4-BE49-F238E27FC236}">
                  <a16:creationId xmlns:a16="http://schemas.microsoft.com/office/drawing/2014/main" id="{AE676C97-FF6D-D24B-8DBF-AA61F24BB72E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3900112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fontScale="925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Image intensifier</a:t>
              </a: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3CFA90D2-05A3-DC4D-85A4-F171713DF5C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174715" y="4162423"/>
              <a:ext cx="4335695" cy="118527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itle 1">
              <a:extLst>
                <a:ext uri="{FF2B5EF4-FFF2-40B4-BE49-F238E27FC236}">
                  <a16:creationId xmlns:a16="http://schemas.microsoft.com/office/drawing/2014/main" id="{B2C113F3-83DA-884F-9BD5-209D4879265C}"/>
                </a:ext>
              </a:extLst>
            </p:cNvPr>
            <p:cNvSpPr txBox="1">
              <a:spLocks/>
            </p:cNvSpPr>
            <p:nvPr/>
          </p:nvSpPr>
          <p:spPr>
            <a:xfrm>
              <a:off x="7613148" y="5115887"/>
              <a:ext cx="2840805" cy="565080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 lnSpcReduction="10000"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GB" sz="2800" dirty="0"/>
                <a:t>Objective lens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37A53C4-4CA3-2C40-BBB5-ADBE3FB6973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40772" y="5347699"/>
              <a:ext cx="4121007" cy="698643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17378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582C8-63EE-B64D-95A6-9B57852A75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Re-entrance Viewport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1A797F-5D3C-7C46-86F0-23A8A58E4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575649-60FB-FA4F-AFAE-6B35198367F2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E97CA6-9DDA-1645-8151-6E60E642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9E0F75-B838-AE41-9632-B8CAFD383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13</a:t>
            </a:fld>
            <a:endParaRPr lang="en-US"/>
          </a:p>
        </p:txBody>
      </p:sp>
      <p:pic>
        <p:nvPicPr>
          <p:cNvPr id="7" name="Picture 6" descr="A picture containing indoor, cluttered, miller&#10;&#10;Description automatically generated">
            <a:extLst>
              <a:ext uri="{FF2B5EF4-FFF2-40B4-BE49-F238E27FC236}">
                <a16:creationId xmlns:a16="http://schemas.microsoft.com/office/drawing/2014/main" id="{AF748DB6-357F-9442-AE17-754BEB913F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834" y="957229"/>
            <a:ext cx="5465268" cy="5465268"/>
          </a:xfrm>
          <a:prstGeom prst="rect">
            <a:avLst/>
          </a:prstGeom>
        </p:spPr>
      </p:pic>
      <p:pic>
        <p:nvPicPr>
          <p:cNvPr id="8" name="Picture 7" descr="A close up of a speaker&#10;&#10;Description automatically generated with low confidence">
            <a:extLst>
              <a:ext uri="{FF2B5EF4-FFF2-40B4-BE49-F238E27FC236}">
                <a16:creationId xmlns:a16="http://schemas.microsoft.com/office/drawing/2014/main" id="{ACD9443E-DF09-2844-AB1D-898F94D466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2590" y="957229"/>
            <a:ext cx="2360769" cy="2360769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EF13809E-05A2-B645-A414-E3F91EF17D73}"/>
              </a:ext>
            </a:extLst>
          </p:cNvPr>
          <p:cNvSpPr txBox="1">
            <a:spLocks/>
          </p:cNvSpPr>
          <p:nvPr/>
        </p:nvSpPr>
        <p:spPr>
          <a:xfrm>
            <a:off x="9286115" y="1215740"/>
            <a:ext cx="2524051" cy="96931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Visible lenses (f0.95, 10.5 mm)</a:t>
            </a:r>
          </a:p>
          <a:p>
            <a:endParaRPr lang="en-GB" sz="28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3A5793B8-D3BF-7545-99E8-B5B9AFF734D4}"/>
              </a:ext>
            </a:extLst>
          </p:cNvPr>
          <p:cNvSpPr txBox="1">
            <a:spLocks/>
          </p:cNvSpPr>
          <p:nvPr/>
        </p:nvSpPr>
        <p:spPr>
          <a:xfrm>
            <a:off x="6228936" y="4642555"/>
            <a:ext cx="2743200" cy="177994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Custom made VUV MgF</a:t>
            </a:r>
            <a:r>
              <a:rPr lang="en-GB" sz="2800" baseline="-25000" dirty="0"/>
              <a:t>2</a:t>
            </a:r>
            <a:r>
              <a:rPr lang="en-GB" sz="2800" dirty="0"/>
              <a:t> Lens (f3, 11mm, 5mm diameter)</a:t>
            </a:r>
          </a:p>
        </p:txBody>
      </p:sp>
      <p:pic>
        <p:nvPicPr>
          <p:cNvPr id="11" name="Picture 10" descr="A picture containing ground, plane, half, loudspeaker&#10;&#10;Description automatically generated">
            <a:extLst>
              <a:ext uri="{FF2B5EF4-FFF2-40B4-BE49-F238E27FC236}">
                <a16:creationId xmlns:a16="http://schemas.microsoft.com/office/drawing/2014/main" id="{F6B919F1-232F-CB4A-BE02-AEF2324002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1" t="31785" r="45309" b="41431"/>
          <a:stretch/>
        </p:blipFill>
        <p:spPr>
          <a:xfrm>
            <a:off x="8827214" y="3750592"/>
            <a:ext cx="3364786" cy="277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94688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3DB5E-652A-2D4E-BEE3-23689E9DD6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" y="-170061"/>
            <a:ext cx="10515600" cy="1325563"/>
          </a:xfrm>
        </p:spPr>
        <p:txBody>
          <a:bodyPr>
            <a:normAutofit/>
          </a:bodyPr>
          <a:lstStyle/>
          <a:p>
            <a:r>
              <a:rPr lang="en-US" sz="4200" dirty="0"/>
              <a:t>Light Readout Plane (LRP) Design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6FB8F9-EF61-E541-99EE-EC10052ED9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D5A73D-FFC1-5244-94DB-CC91444B929F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A161AA-B074-284D-B56E-106B2B522F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D2E63D-6A96-E44A-A6B8-E4798417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F211E6-FB5F-EF4B-88F7-71B0265614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159"/>
          <a:stretch/>
        </p:blipFill>
        <p:spPr>
          <a:xfrm>
            <a:off x="7409022" y="892141"/>
            <a:ext cx="4727941" cy="3636467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71C5FEB3-10DC-5041-BF07-14DC3378424E}"/>
              </a:ext>
            </a:extLst>
          </p:cNvPr>
          <p:cNvSpPr txBox="1">
            <a:spLocks/>
          </p:cNvSpPr>
          <p:nvPr/>
        </p:nvSpPr>
        <p:spPr>
          <a:xfrm>
            <a:off x="9484937" y="1076525"/>
            <a:ext cx="2070498" cy="520242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3200" dirty="0"/>
              <a:t>Bottom view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3E10509-BF6C-1241-9B10-30D58B8913F9}"/>
              </a:ext>
            </a:extLst>
          </p:cNvPr>
          <p:cNvCxnSpPr>
            <a:cxnSpLocks/>
          </p:cNvCxnSpPr>
          <p:nvPr/>
        </p:nvCxnSpPr>
        <p:spPr>
          <a:xfrm>
            <a:off x="9697523" y="3691196"/>
            <a:ext cx="1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oup 9">
            <a:extLst>
              <a:ext uri="{FF2B5EF4-FFF2-40B4-BE49-F238E27FC236}">
                <a16:creationId xmlns:a16="http://schemas.microsoft.com/office/drawing/2014/main" id="{02BC0777-6C13-8845-9057-A35029E42C1A}"/>
              </a:ext>
            </a:extLst>
          </p:cNvPr>
          <p:cNvGrpSpPr/>
          <p:nvPr/>
        </p:nvGrpSpPr>
        <p:grpSpPr>
          <a:xfrm>
            <a:off x="7046336" y="4189457"/>
            <a:ext cx="5871727" cy="2470617"/>
            <a:chOff x="4053840" y="4298911"/>
            <a:chExt cx="5725986" cy="2409295"/>
          </a:xfrm>
        </p:grpSpPr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59118EAB-CB0D-A248-8165-221CD71F8346}"/>
                </a:ext>
              </a:extLst>
            </p:cNvPr>
            <p:cNvSpPr txBox="1">
              <a:spLocks/>
            </p:cNvSpPr>
            <p:nvPr/>
          </p:nvSpPr>
          <p:spPr>
            <a:xfrm>
              <a:off x="4275500" y="4298911"/>
              <a:ext cx="5504326" cy="563880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2200" dirty="0"/>
                <a:t>Photochemically etched extraction grids</a:t>
              </a:r>
            </a:p>
          </p:txBody>
        </p:sp>
        <p:pic>
          <p:nvPicPr>
            <p:cNvPr id="12" name="Picture 11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E7EA571A-37FA-E24E-8EF1-E12854C14C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422"/>
            <a:stretch/>
          </p:blipFill>
          <p:spPr>
            <a:xfrm>
              <a:off x="6676110" y="4899909"/>
              <a:ext cx="2244171" cy="1808296"/>
            </a:xfrm>
            <a:prstGeom prst="rect">
              <a:avLst/>
            </a:prstGeom>
          </p:spPr>
        </p:pic>
        <p:pic>
          <p:nvPicPr>
            <p:cNvPr id="13" name="Picture 12" descr="A picture containing graphical user interface&#10;&#10;Description automatically generated">
              <a:extLst>
                <a:ext uri="{FF2B5EF4-FFF2-40B4-BE49-F238E27FC236}">
                  <a16:creationId xmlns:a16="http://schemas.microsoft.com/office/drawing/2014/main" id="{55B8BED4-94E9-F348-95BC-B70C6128EB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77" t="22926" r="-248" b="30283"/>
            <a:stretch/>
          </p:blipFill>
          <p:spPr>
            <a:xfrm>
              <a:off x="4053840" y="4899910"/>
              <a:ext cx="2551943" cy="1808296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E1E98B66-D4C1-2D4C-A88D-8C13C7B6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959" y="4388760"/>
            <a:ext cx="2512633" cy="2260850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FDAE833A-DF61-4246-9D64-D6F1C7EFE340}"/>
              </a:ext>
            </a:extLst>
          </p:cNvPr>
          <p:cNvSpPr txBox="1">
            <a:spLocks/>
          </p:cNvSpPr>
          <p:nvPr/>
        </p:nvSpPr>
        <p:spPr>
          <a:xfrm>
            <a:off x="2767473" y="5611353"/>
            <a:ext cx="3000361" cy="64825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2200" dirty="0"/>
              <a:t>THGEMs/Extraction grids supported by PEEK Spacers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07E0E6C-CFA3-584C-AB32-4D16D9204D63}"/>
              </a:ext>
            </a:extLst>
          </p:cNvPr>
          <p:cNvGrpSpPr/>
          <p:nvPr/>
        </p:nvGrpSpPr>
        <p:grpSpPr>
          <a:xfrm>
            <a:off x="627969" y="1083595"/>
            <a:ext cx="6705014" cy="3609450"/>
            <a:chOff x="45566" y="64546"/>
            <a:chExt cx="8231546" cy="462849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CD9F1BA-3FD0-6141-8647-71AA77BCBA1A}"/>
                </a:ext>
              </a:extLst>
            </p:cNvPr>
            <p:cNvGrpSpPr/>
            <p:nvPr/>
          </p:nvGrpSpPr>
          <p:grpSpPr>
            <a:xfrm>
              <a:off x="309283" y="64546"/>
              <a:ext cx="7967829" cy="4628499"/>
              <a:chOff x="309283" y="64546"/>
              <a:chExt cx="7967829" cy="4628499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1FAB3417-826D-4E40-B9A1-E6B1F80D1A06}"/>
                  </a:ext>
                </a:extLst>
              </p:cNvPr>
              <p:cNvGrpSpPr/>
              <p:nvPr/>
            </p:nvGrpSpPr>
            <p:grpSpPr>
              <a:xfrm>
                <a:off x="309283" y="64546"/>
                <a:ext cx="5174142" cy="4628499"/>
                <a:chOff x="309283" y="64546"/>
                <a:chExt cx="5174142" cy="4628499"/>
              </a:xfrm>
            </p:grpSpPr>
            <p:grpSp>
              <p:nvGrpSpPr>
                <p:cNvPr id="21" name="Group 20">
                  <a:extLst>
                    <a:ext uri="{FF2B5EF4-FFF2-40B4-BE49-F238E27FC236}">
                      <a16:creationId xmlns:a16="http://schemas.microsoft.com/office/drawing/2014/main" id="{AAA3C6FB-875E-E94D-9CD8-11CA0AFC6B6F}"/>
                    </a:ext>
                  </a:extLst>
                </p:cNvPr>
                <p:cNvGrpSpPr/>
                <p:nvPr/>
              </p:nvGrpSpPr>
              <p:grpSpPr>
                <a:xfrm>
                  <a:off x="309283" y="64546"/>
                  <a:ext cx="5174142" cy="4628499"/>
                  <a:chOff x="309283" y="64546"/>
                  <a:chExt cx="5174142" cy="4628499"/>
                </a:xfrm>
              </p:grpSpPr>
              <p:pic>
                <p:nvPicPr>
                  <p:cNvPr id="23" name="Picture 22">
                    <a:extLst>
                      <a:ext uri="{FF2B5EF4-FFF2-40B4-BE49-F238E27FC236}">
                        <a16:creationId xmlns:a16="http://schemas.microsoft.com/office/drawing/2014/main" id="{51A420FC-87D7-6247-8A7E-1317604A9DF3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309283" y="64546"/>
                    <a:ext cx="5174142" cy="4255994"/>
                  </a:xfrm>
                  <a:prstGeom prst="rect">
                    <a:avLst/>
                  </a:prstGeom>
                </p:spPr>
              </p:pic>
              <p:cxnSp>
                <p:nvCxnSpPr>
                  <p:cNvPr id="24" name="Straight Arrow Connector 23">
                    <a:extLst>
                      <a:ext uri="{FF2B5EF4-FFF2-40B4-BE49-F238E27FC236}">
                        <a16:creationId xmlns:a16="http://schemas.microsoft.com/office/drawing/2014/main" id="{15A0AB16-3120-784E-A89A-61DD1FFA17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417320" y="3764280"/>
                    <a:ext cx="4066105" cy="578245"/>
                  </a:xfrm>
                  <a:prstGeom prst="straightConnector1">
                    <a:avLst/>
                  </a:prstGeom>
                  <a:ln w="38100">
                    <a:solidFill>
                      <a:schemeClr val="tx1"/>
                    </a:solidFill>
                    <a:headEnd type="triangle" w="med" len="med"/>
                    <a:tailEnd type="triangle" w="med" len="med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5" name="Title 1">
                    <a:extLst>
                      <a:ext uri="{FF2B5EF4-FFF2-40B4-BE49-F238E27FC236}">
                        <a16:creationId xmlns:a16="http://schemas.microsoft.com/office/drawing/2014/main" id="{CF8D5585-E384-F747-8E95-693FA74A9F42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3086854" y="4129165"/>
                    <a:ext cx="1506804" cy="563880"/>
                  </a:xfrm>
                  <a:prstGeom prst="rect">
                    <a:avLst/>
                  </a:prstGeom>
                </p:spPr>
                <p:txBody>
                  <a:bodyPr vert="horz" lIns="91440" tIns="45720" rIns="91440" bIns="45720" rtlCol="0" anchor="b">
                    <a:normAutofit fontScale="92500" lnSpcReduction="20000"/>
                  </a:bodyPr>
                  <a:lstStyle>
                    <a:lvl1pPr algn="ctr" defTabSz="914400" rtl="0" eaLnBrk="1" latinLnBrk="0" hangingPunct="1">
                      <a:lnSpc>
                        <a:spcPct val="90000"/>
                      </a:lnSpc>
                      <a:spcBef>
                        <a:spcPct val="0"/>
                      </a:spcBef>
                      <a:buNone/>
                      <a:defRPr sz="6000" kern="1200">
                        <a:solidFill>
                          <a:schemeClr val="tx1"/>
                        </a:solidFill>
                        <a:latin typeface="+mj-lt"/>
                        <a:ea typeface="+mj-ea"/>
                        <a:cs typeface="+mj-cs"/>
                      </a:defRPr>
                    </a:lvl1pPr>
                  </a:lstStyle>
                  <a:p>
                    <a:pPr algn="l"/>
                    <a:r>
                      <a:rPr lang="en-GB" sz="3200" dirty="0"/>
                      <a:t>2.3m</a:t>
                    </a:r>
                  </a:p>
                </p:txBody>
              </p:sp>
            </p:grpSp>
            <p:cxnSp>
              <p:nvCxnSpPr>
                <p:cNvPr id="22" name="Straight Arrow Connector 21">
                  <a:extLst>
                    <a:ext uri="{FF2B5EF4-FFF2-40B4-BE49-F238E27FC236}">
                      <a16:creationId xmlns:a16="http://schemas.microsoft.com/office/drawing/2014/main" id="{78E28448-9F74-C64C-AA06-EA0EFF45CE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4153656" y="1383520"/>
                  <a:ext cx="1020324" cy="809023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" name="Title 1">
                <a:extLst>
                  <a:ext uri="{FF2B5EF4-FFF2-40B4-BE49-F238E27FC236}">
                    <a16:creationId xmlns:a16="http://schemas.microsoft.com/office/drawing/2014/main" id="{8A7D6721-BC5C-D641-9138-440CB0B8306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593658" y="797656"/>
                <a:ext cx="3683454" cy="56387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rmAutofit fontScale="55000" lnSpcReduction="20000"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algn="l"/>
                <a:r>
                  <a:rPr lang="en-GB" sz="3200" dirty="0"/>
                  <a:t>16x 50cm square G-THGEMs</a:t>
                </a:r>
              </a:p>
            </p:txBody>
          </p:sp>
        </p:grpSp>
        <p:sp>
          <p:nvSpPr>
            <p:cNvPr id="18" name="Title 1">
              <a:extLst>
                <a:ext uri="{FF2B5EF4-FFF2-40B4-BE49-F238E27FC236}">
                  <a16:creationId xmlns:a16="http://schemas.microsoft.com/office/drawing/2014/main" id="{748A87B5-6BE9-A746-8D1A-543C3F234ABB}"/>
                </a:ext>
              </a:extLst>
            </p:cNvPr>
            <p:cNvSpPr txBox="1">
              <a:spLocks/>
            </p:cNvSpPr>
            <p:nvPr/>
          </p:nvSpPr>
          <p:spPr>
            <a:xfrm>
              <a:off x="45566" y="451473"/>
              <a:ext cx="4590160" cy="563879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60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l"/>
              <a:r>
                <a:rPr lang="en-GB" sz="1800" dirty="0"/>
                <a:t>Welded Invar structure (Uniquely low coefficient of thermal contraction)</a:t>
              </a: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8E4EF71E-1D8A-814E-9C91-5C8C86B0242B}"/>
              </a:ext>
            </a:extLst>
          </p:cNvPr>
          <p:cNvSpPr txBox="1"/>
          <p:nvPr/>
        </p:nvSpPr>
        <p:spPr>
          <a:xfrm>
            <a:off x="0" y="851401"/>
            <a:ext cx="6619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Modular design and can be applied directly to a DUNE module</a:t>
            </a:r>
          </a:p>
        </p:txBody>
      </p:sp>
    </p:spTree>
    <p:extLst>
      <p:ext uri="{BB962C8B-B14F-4D97-AF65-F5344CB8AC3E}">
        <p14:creationId xmlns:p14="http://schemas.microsoft.com/office/powerpoint/2010/main" val="3461376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1CA575-B873-4E48-B3FF-50BA39280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 (LRP)</a:t>
            </a:r>
          </a:p>
        </p:txBody>
      </p:sp>
      <p:pic>
        <p:nvPicPr>
          <p:cNvPr id="8" name="Content Placeholder 7" descr="A picture containing text, indoor, worktable&#10;&#10;Description automatically generated">
            <a:extLst>
              <a:ext uri="{FF2B5EF4-FFF2-40B4-BE49-F238E27FC236}">
                <a16:creationId xmlns:a16="http://schemas.microsoft.com/office/drawing/2014/main" id="{0CABDBAE-6278-904B-8A85-2829E4D6DD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002" y="1106620"/>
            <a:ext cx="8610599" cy="418570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BD294D-212D-BB4E-A11E-B0B647EDB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88ACE8-B093-6B40-946A-190E4D6B154B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D0B9A7-D0EE-F84C-985B-08C5B3F37E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CEDCF-6B00-0449-81AE-ABD6D22B0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09A792D-4915-BA40-B197-0457F8C26CA5}"/>
              </a:ext>
            </a:extLst>
          </p:cNvPr>
          <p:cNvSpPr txBox="1"/>
          <p:nvPr/>
        </p:nvSpPr>
        <p:spPr>
          <a:xfrm>
            <a:off x="95002" y="5389041"/>
            <a:ext cx="339535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LRP assembly at CERN</a:t>
            </a:r>
          </a:p>
        </p:txBody>
      </p:sp>
      <p:pic>
        <p:nvPicPr>
          <p:cNvPr id="10" name="Content Placeholder 4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2C4FDC99-6233-E842-B9A6-7D16766BD1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407" y="1055617"/>
            <a:ext cx="2966385" cy="527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9441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6830FF-DFEC-8945-B5CF-E0FE1A20C2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50cm Glass THGEMs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89232-F036-B64B-85D6-7D59D96168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1A12-466E-FC44-96D3-7A50BDD283B2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96DD11-C6E3-BE4A-B024-61D59B876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0618C7-B922-F34E-B0F7-B354D9FC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16</a:t>
            </a:fld>
            <a:endParaRPr lang="en-US"/>
          </a:p>
        </p:txBody>
      </p:sp>
      <p:pic>
        <p:nvPicPr>
          <p:cNvPr id="47" name="Picture 46" descr="A picture containing indoor&#10;&#10;Description automatically generated">
            <a:extLst>
              <a:ext uri="{FF2B5EF4-FFF2-40B4-BE49-F238E27FC236}">
                <a16:creationId xmlns:a16="http://schemas.microsoft.com/office/drawing/2014/main" id="{4D25D2B8-6FE0-FD47-969E-FB583D1D58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93" r="10952" b="31759"/>
          <a:stretch/>
        </p:blipFill>
        <p:spPr>
          <a:xfrm>
            <a:off x="6796273" y="1343770"/>
            <a:ext cx="5104449" cy="508807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2F17542-A64C-7445-BBA7-565EB311A2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9919" y="4717563"/>
            <a:ext cx="2260803" cy="1714278"/>
          </a:xfrm>
          <a:prstGeom prst="rect">
            <a:avLst/>
          </a:prstGeom>
        </p:spPr>
      </p:pic>
      <p:sp>
        <p:nvSpPr>
          <p:cNvPr id="49" name="Title 1">
            <a:extLst>
              <a:ext uri="{FF2B5EF4-FFF2-40B4-BE49-F238E27FC236}">
                <a16:creationId xmlns:a16="http://schemas.microsoft.com/office/drawing/2014/main" id="{8BB6AFE9-E2B8-1848-882F-2A2879CD74E4}"/>
              </a:ext>
            </a:extLst>
          </p:cNvPr>
          <p:cNvSpPr txBox="1">
            <a:spLocks/>
          </p:cNvSpPr>
          <p:nvPr/>
        </p:nvSpPr>
        <p:spPr>
          <a:xfrm>
            <a:off x="291278" y="1344357"/>
            <a:ext cx="5333179" cy="491618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2800" dirty="0"/>
              <a:t>Sixteen 50cm x 50cm glass THGEMs</a:t>
            </a:r>
          </a:p>
          <a:p>
            <a:endParaRPr lang="en-GB" sz="2800" dirty="0"/>
          </a:p>
          <a:p>
            <a:r>
              <a:rPr lang="en-GB" sz="2800" dirty="0"/>
              <a:t>1.1mm thick, </a:t>
            </a:r>
          </a:p>
          <a:p>
            <a:r>
              <a:rPr lang="en-GB" sz="2800" dirty="0"/>
              <a:t>500</a:t>
            </a:r>
            <a:r>
              <a:rPr lang="el-GR" sz="2800" dirty="0"/>
              <a:t>μ</a:t>
            </a:r>
            <a:r>
              <a:rPr lang="en-GB" sz="2800" dirty="0"/>
              <a:t>m ID holes, </a:t>
            </a:r>
          </a:p>
          <a:p>
            <a:r>
              <a:rPr lang="en-GB" sz="2800" dirty="0"/>
              <a:t>800</a:t>
            </a:r>
            <a:r>
              <a:rPr lang="el-GR" sz="2800" dirty="0"/>
              <a:t>μ</a:t>
            </a:r>
            <a:r>
              <a:rPr lang="en-GB" sz="2800" dirty="0"/>
              <a:t>m pitch hexagonal array</a:t>
            </a:r>
          </a:p>
        </p:txBody>
      </p:sp>
      <p:pic>
        <p:nvPicPr>
          <p:cNvPr id="50" name="Picture 49" descr="A picture containing calendar&#10;&#10;Description automatically generated">
            <a:extLst>
              <a:ext uri="{FF2B5EF4-FFF2-40B4-BE49-F238E27FC236}">
                <a16:creationId xmlns:a16="http://schemas.microsoft.com/office/drawing/2014/main" id="{BCE07B70-E926-4F41-B083-CC7679610F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97" b="22130"/>
          <a:stretch/>
        </p:blipFill>
        <p:spPr>
          <a:xfrm>
            <a:off x="437655" y="3342416"/>
            <a:ext cx="3544290" cy="3089425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CD61C4E4-F28E-CE4E-9F73-6260CC794ABF}"/>
              </a:ext>
            </a:extLst>
          </p:cNvPr>
          <p:cNvSpPr txBox="1"/>
          <p:nvPr/>
        </p:nvSpPr>
        <p:spPr>
          <a:xfrm>
            <a:off x="118508" y="943660"/>
            <a:ext cx="807830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i="1" dirty="0"/>
              <a:t>Novel Glass THGEMs developed at Liverpool (Patent accepted GB2019563.2)</a:t>
            </a:r>
            <a:endParaRPr lang="en-US" sz="2000" i="1" dirty="0"/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FA0F2BB6-6E6F-154B-8870-E8FB3A7C3C0B}"/>
              </a:ext>
            </a:extLst>
          </p:cNvPr>
          <p:cNvSpPr txBox="1"/>
          <p:nvPr/>
        </p:nvSpPr>
        <p:spPr>
          <a:xfrm>
            <a:off x="4064492" y="5331866"/>
            <a:ext cx="258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See for more details:</a:t>
            </a:r>
          </a:p>
          <a:p>
            <a:r>
              <a:rPr lang="en-US" dirty="0">
                <a:hlinkClick r:id="rId5"/>
              </a:rPr>
              <a:t>https://www.mdpi.com/2076-3417/11/20/9450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7217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CDBE8-292F-6E01-DAFD-CF4421A21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Glass THGEM Facility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D644E-F051-34FE-9F99-0C0F76BC4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2B610-7616-2643-A910-D0BFB2BFEEE3}" type="datetime1">
              <a:rPr lang="en-GB" smtClean="0"/>
              <a:t>14/05/2024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BE935F-4BBB-EA92-5CB4-EF328BD70F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F5A538-2043-37D2-5B2D-F6FB3E328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17</a:t>
            </a:fld>
            <a:endParaRPr lang="en-US"/>
          </a:p>
        </p:txBody>
      </p:sp>
      <p:pic>
        <p:nvPicPr>
          <p:cNvPr id="9" name="Picture 8" descr="A person standing next to a large machine&#10;&#10;Description automatically generated">
            <a:extLst>
              <a:ext uri="{FF2B5EF4-FFF2-40B4-BE49-F238E27FC236}">
                <a16:creationId xmlns:a16="http://schemas.microsoft.com/office/drawing/2014/main" id="{78A9154E-BF87-E2A6-C8AA-26B0CA08C1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260" y="1336206"/>
            <a:ext cx="4650774" cy="517411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C8A3F4-B65A-ADBC-D47B-49A04ADBC239}"/>
              </a:ext>
            </a:extLst>
          </p:cNvPr>
          <p:cNvSpPr txBox="1"/>
          <p:nvPr/>
        </p:nvSpPr>
        <p:spPr>
          <a:xfrm>
            <a:off x="0" y="1494319"/>
            <a:ext cx="513523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800" dirty="0">
                <a:effectLst/>
                <a:latin typeface="Calibri" panose="020F0502020204030204" pitchFamily="34" charset="0"/>
              </a:rPr>
              <a:t>Abrasive machining facility in the University of Liverpool physics building</a:t>
            </a:r>
          </a:p>
          <a:p>
            <a:endParaRPr lang="en-GB" dirty="0">
              <a:latin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</a:rPr>
              <a:t>Fully automated</a:t>
            </a:r>
          </a:p>
          <a:p>
            <a:r>
              <a:rPr lang="en-GB" dirty="0">
                <a:effectLst/>
                <a:latin typeface="Calibri" panose="020F0502020204030204" pitchFamily="34" charset="0"/>
              </a:rPr>
              <a:t>Capable of machining 850mmx850mm active area</a:t>
            </a:r>
          </a:p>
          <a:p>
            <a:r>
              <a:rPr lang="en-GB" dirty="0">
                <a:effectLst/>
                <a:latin typeface="Calibri" panose="020F0502020204030204" pitchFamily="34" charset="0"/>
              </a:rPr>
              <a:t>Not limited to glass, any brittle material </a:t>
            </a:r>
            <a:r>
              <a:rPr lang="en-GB" dirty="0">
                <a:latin typeface="Calibri" panose="020F0502020204030204" pitchFamily="34" charset="0"/>
              </a:rPr>
              <a:t>i.</a:t>
            </a:r>
            <a:r>
              <a:rPr lang="en-GB" dirty="0">
                <a:effectLst/>
                <a:latin typeface="Calibri" panose="020F0502020204030204" pitchFamily="34" charset="0"/>
              </a:rPr>
              <a:t>e. ceramic, car</a:t>
            </a:r>
            <a:r>
              <a:rPr lang="en-GB" dirty="0">
                <a:latin typeface="Calibri" panose="020F0502020204030204" pitchFamily="34" charset="0"/>
              </a:rPr>
              <a:t>bon fibre etc.</a:t>
            </a:r>
            <a:endParaRPr lang="en-GB" dirty="0">
              <a:effectLst/>
              <a:latin typeface="Calibri" panose="020F0502020204030204" pitchFamily="34" charset="0"/>
            </a:endParaRPr>
          </a:p>
          <a:p>
            <a:r>
              <a:rPr lang="en-GB" dirty="0">
                <a:effectLst/>
                <a:latin typeface="Calibri" panose="020F0502020204030204" pitchFamily="34" charset="0"/>
              </a:rPr>
              <a:t>Will lead glass THGEM R&amp;D</a:t>
            </a:r>
          </a:p>
          <a:p>
            <a:r>
              <a:rPr lang="en-GB" dirty="0">
                <a:latin typeface="Calibri" panose="020F0502020204030204" pitchFamily="34" charset="0"/>
              </a:rPr>
              <a:t>And capable of </a:t>
            </a:r>
            <a:r>
              <a:rPr lang="en-GB" dirty="0" err="1">
                <a:latin typeface="Calibri" panose="020F0502020204030204" pitchFamily="34" charset="0"/>
              </a:rPr>
              <a:t>protoDUNE</a:t>
            </a:r>
            <a:r>
              <a:rPr lang="en-GB" dirty="0">
                <a:latin typeface="Calibri" panose="020F0502020204030204" pitchFamily="34" charset="0"/>
              </a:rPr>
              <a:t> large scale THGEMs </a:t>
            </a:r>
            <a:endParaRPr lang="en-GB" dirty="0">
              <a:effectLst/>
            </a:endParaRPr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CAC315F-3D95-8E29-A4E9-637A7E9B931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4" t="1306" r="6457" b="360"/>
          <a:stretch/>
        </p:blipFill>
        <p:spPr>
          <a:xfrm>
            <a:off x="4962216" y="1985740"/>
            <a:ext cx="2746612" cy="38750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4B22DE1-398F-6DE1-3F91-567C1C334A7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50"/>
          <a:stretch/>
        </p:blipFill>
        <p:spPr>
          <a:xfrm>
            <a:off x="3271072" y="4430663"/>
            <a:ext cx="1583724" cy="118973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6CD1279-19C6-7620-11B0-A846B670E13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85" t="6189" r="53772" b="2966"/>
          <a:stretch/>
        </p:blipFill>
        <p:spPr>
          <a:xfrm>
            <a:off x="609439" y="4130236"/>
            <a:ext cx="2381197" cy="156539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AD7C142-A7A9-85FC-DD5E-C0E4959230F1}"/>
              </a:ext>
            </a:extLst>
          </p:cNvPr>
          <p:cNvSpPr txBox="1"/>
          <p:nvPr/>
        </p:nvSpPr>
        <p:spPr>
          <a:xfrm>
            <a:off x="33209" y="5778127"/>
            <a:ext cx="4327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G-THGEM</a:t>
            </a:r>
            <a:r>
              <a:rPr lang="en-GB" dirty="0"/>
              <a:t> with </a:t>
            </a:r>
            <a:r>
              <a:rPr lang="en-GB" b="1" dirty="0"/>
              <a:t>ITO electrodes </a:t>
            </a:r>
            <a:r>
              <a:rPr lang="en-GB" dirty="0"/>
              <a:t>and holes formed by </a:t>
            </a:r>
            <a:r>
              <a:rPr lang="en-GB" b="1" dirty="0"/>
              <a:t>abrasive machining</a:t>
            </a:r>
            <a:r>
              <a:rPr lang="en-GB" dirty="0"/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87CF0F8-5B54-3B99-77E8-CFB84EE47416}"/>
              </a:ext>
            </a:extLst>
          </p:cNvPr>
          <p:cNvSpPr/>
          <p:nvPr/>
        </p:nvSpPr>
        <p:spPr>
          <a:xfrm>
            <a:off x="0" y="1129662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G-THGEM: </a:t>
            </a:r>
            <a:r>
              <a:rPr lang="en-GB" dirty="0">
                <a:hlinkClick r:id="rId6"/>
              </a:rPr>
              <a:t>https://www.mdpi.com/2076-3417/11/20/9450</a:t>
            </a:r>
            <a:r>
              <a:rPr lang="en-GB" dirty="0"/>
              <a:t> </a:t>
            </a:r>
          </a:p>
        </p:txBody>
      </p:sp>
      <p:pic>
        <p:nvPicPr>
          <p:cNvPr id="21" name="Picture 20" descr="A diagram of a pattern detector&#10;&#10;Description automatically generated">
            <a:extLst>
              <a:ext uri="{FF2B5EF4-FFF2-40B4-BE49-F238E27FC236}">
                <a16:creationId xmlns:a16="http://schemas.microsoft.com/office/drawing/2014/main" id="{78BB1195-0D30-5C72-CC8B-69B304DEE4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5365" y="14439"/>
            <a:ext cx="1439948" cy="796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83538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0F530-7BDE-FB47-AA37-8700BE0136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Readout Plane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51B40-7567-484D-8890-9DB6176C6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C1F78E-79F4-E04D-8197-164926FA6FE4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29BD34-80A3-5248-B298-9C71847B3F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03032C-C0E9-4444-8F5C-27A9ABE20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4CA3E77-C529-454F-873F-8A56108FDB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" t="2101" r="788" b="2099"/>
          <a:stretch/>
        </p:blipFill>
        <p:spPr>
          <a:xfrm>
            <a:off x="154447" y="1044805"/>
            <a:ext cx="6281103" cy="1781984"/>
          </a:xfrm>
          <a:prstGeom prst="rect">
            <a:avLst/>
          </a:prstGeom>
        </p:spPr>
      </p:pic>
      <p:pic>
        <p:nvPicPr>
          <p:cNvPr id="10" name="Picture 9" descr="A picture containing building, indoor, window&#10;&#10;Description automatically generated">
            <a:extLst>
              <a:ext uri="{FF2B5EF4-FFF2-40B4-BE49-F238E27FC236}">
                <a16:creationId xmlns:a16="http://schemas.microsoft.com/office/drawing/2014/main" id="{477E78BC-6A5B-1C43-96B9-8C8E013CF7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2" t="12849" r="7099" b="11667"/>
          <a:stretch/>
        </p:blipFill>
        <p:spPr>
          <a:xfrm>
            <a:off x="7303325" y="1018091"/>
            <a:ext cx="4602019" cy="458084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0051A49-F333-CA4F-9F5C-8798155EAF99}"/>
              </a:ext>
            </a:extLst>
          </p:cNvPr>
          <p:cNvSpPr txBox="1"/>
          <p:nvPr/>
        </p:nvSpPr>
        <p:spPr>
          <a:xfrm>
            <a:off x="-1660291" y="776649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CAD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7535B7-AC7F-2C48-B933-2B87D977EF99}"/>
              </a:ext>
            </a:extLst>
          </p:cNvPr>
          <p:cNvSpPr txBox="1"/>
          <p:nvPr/>
        </p:nvSpPr>
        <p:spPr>
          <a:xfrm>
            <a:off x="154447" y="4996020"/>
            <a:ext cx="1221750" cy="927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LRP grids, G-THGEMs and WLS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EEAF66-958D-F94B-8A73-0C03DFB054C2}"/>
              </a:ext>
            </a:extLst>
          </p:cNvPr>
          <p:cNvSpPr txBox="1"/>
          <p:nvPr/>
        </p:nvSpPr>
        <p:spPr>
          <a:xfrm>
            <a:off x="7172501" y="5753946"/>
            <a:ext cx="44628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2x2m LRP G-THGEMs from underneath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097F3A8-7615-EC49-B99C-A1CF4094C5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98" r="24368"/>
          <a:stretch/>
        </p:blipFill>
        <p:spPr>
          <a:xfrm>
            <a:off x="1376197" y="3068518"/>
            <a:ext cx="3512479" cy="29194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38D2B7F-2528-964B-9181-1EC97A40EE9A}"/>
              </a:ext>
            </a:extLst>
          </p:cNvPr>
          <p:cNvSpPr txBox="1"/>
          <p:nvPr/>
        </p:nvSpPr>
        <p:spPr>
          <a:xfrm>
            <a:off x="0" y="6132085"/>
            <a:ext cx="8459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 15mm modular extraction region provided a very stable extraction field!</a:t>
            </a:r>
          </a:p>
        </p:txBody>
      </p:sp>
    </p:spTree>
    <p:extLst>
      <p:ext uri="{BB962C8B-B14F-4D97-AF65-F5344CB8AC3E}">
        <p14:creationId xmlns:p14="http://schemas.microsoft.com/office/powerpoint/2010/main" val="40079220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A36920-4658-1C4E-B7AE-356D963E8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Talk 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CA39F1-6C9F-AC41-B0E6-2FB5F3509D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725" y="1210042"/>
            <a:ext cx="10883752" cy="4728026"/>
          </a:xfrm>
          <a:ln w="34925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Background to the ARIADNE program</a:t>
            </a:r>
          </a:p>
          <a:p>
            <a:pPr lvl="1"/>
            <a:r>
              <a:rPr lang="en-US" sz="2800" dirty="0"/>
              <a:t>TPX3Cam results taken with the ARIADNE</a:t>
            </a:r>
            <a:r>
              <a:rPr lang="en-US" sz="2800" baseline="30000" dirty="0"/>
              <a:t>+</a:t>
            </a:r>
            <a:r>
              <a:rPr lang="en-US" sz="2800" dirty="0"/>
              <a:t>  15-ton dual phase LAr detector at the CERN neutrino platform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Dual phase Optical </a:t>
            </a:r>
            <a:r>
              <a:rPr lang="en-US" dirty="0" err="1"/>
              <a:t>protoDUNE</a:t>
            </a:r>
            <a:r>
              <a:rPr lang="en-US" dirty="0"/>
              <a:t> run proposal</a:t>
            </a:r>
          </a:p>
          <a:p>
            <a:pPr lvl="1"/>
            <a:r>
              <a:rPr lang="en-US" sz="2800" dirty="0"/>
              <a:t>Design progress and technical coordination</a:t>
            </a:r>
          </a:p>
          <a:p>
            <a:pPr lvl="1"/>
            <a:r>
              <a:rPr lang="en-US" sz="2800" dirty="0"/>
              <a:t>Preparing the </a:t>
            </a:r>
            <a:r>
              <a:rPr lang="en-US" sz="2800" dirty="0" err="1"/>
              <a:t>LoI</a:t>
            </a:r>
            <a:r>
              <a:rPr lang="en-US" sz="2800" dirty="0"/>
              <a:t> to SPSC</a:t>
            </a:r>
          </a:p>
          <a:p>
            <a:pPr marL="457200" lvl="1" indent="0">
              <a:buNone/>
            </a:pPr>
            <a:endParaRPr lang="en-US" sz="2800" dirty="0"/>
          </a:p>
          <a:p>
            <a:pPr marL="0" indent="0">
              <a:buNone/>
            </a:pPr>
            <a:r>
              <a:rPr lang="en-US" dirty="0"/>
              <a:t>ARIADNE: New results, 1-ton LAr run in Liverpool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1B6764-9023-3C4D-9521-8B1B946A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604D4-E681-364D-8FAE-4398EC82EB1E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9086DF-4A7D-D249-BC84-0A046D4C9C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DE270A-23F1-754E-8675-3C8163A33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55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D7DA72-C8F6-8B4B-A587-7EB19F1D9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59375"/>
            <a:ext cx="10515600" cy="1325563"/>
          </a:xfrm>
        </p:spPr>
        <p:txBody>
          <a:bodyPr/>
          <a:lstStyle/>
          <a:p>
            <a:r>
              <a:rPr lang="en-GB" dirty="0"/>
              <a:t>Cold box Integration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83DBBA-2733-7942-8A25-507468EFB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717673-FD5B-E040-8467-47086EC4EBF9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D18B5D-1D40-2B41-842F-CEA49F752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F0BA09-82D2-5844-B61A-05FF737B4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 descr="A picture containing indoor, ceiling&#10;&#10;Description automatically generated">
            <a:extLst>
              <a:ext uri="{FF2B5EF4-FFF2-40B4-BE49-F238E27FC236}">
                <a16:creationId xmlns:a16="http://schemas.microsoft.com/office/drawing/2014/main" id="{25BD15BB-B8FF-4149-B88C-302A073749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21" y="919629"/>
            <a:ext cx="4249586" cy="5666114"/>
          </a:xfrm>
          <a:prstGeom prst="rect">
            <a:avLst/>
          </a:prstGeom>
        </p:spPr>
      </p:pic>
      <p:pic>
        <p:nvPicPr>
          <p:cNvPr id="8" name="Picture 7" descr="Men working in a factory&#10;&#10;Description automatically generated with medium confidence">
            <a:extLst>
              <a:ext uri="{FF2B5EF4-FFF2-40B4-BE49-F238E27FC236}">
                <a16:creationId xmlns:a16="http://schemas.microsoft.com/office/drawing/2014/main" id="{028C52BB-B1E8-EC40-9F4D-DB0008149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069" y="919629"/>
            <a:ext cx="3985731" cy="5314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388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B24E2-2E81-4E48-8CA9-FEF5BD07C4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63021"/>
            <a:ext cx="10515600" cy="1325563"/>
          </a:xfrm>
        </p:spPr>
        <p:txBody>
          <a:bodyPr/>
          <a:lstStyle/>
          <a:p>
            <a:r>
              <a:rPr lang="en-US" dirty="0"/>
              <a:t>Cold box Integration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9AE7E-0F9B-9E46-8C4B-E1ADD4032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4A98A8-7800-224E-80D7-3653188B2470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D28EF-ED06-4A40-A568-52BB2E0D4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581088-5927-C44E-8895-BA84342447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20</a:t>
            </a:fld>
            <a:endParaRPr lang="en-US"/>
          </a:p>
        </p:txBody>
      </p:sp>
      <p:pic>
        <p:nvPicPr>
          <p:cNvPr id="7" name="Content Placeholder 4" descr="A picture containing indoor&#10;&#10;Description automatically generated">
            <a:extLst>
              <a:ext uri="{FF2B5EF4-FFF2-40B4-BE49-F238E27FC236}">
                <a16:creationId xmlns:a16="http://schemas.microsoft.com/office/drawing/2014/main" id="{E1FE707D-C918-4848-B02D-D38B28AFBA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042" y="884237"/>
            <a:ext cx="5647958" cy="5647958"/>
          </a:xfrm>
        </p:spPr>
      </p:pic>
      <p:pic>
        <p:nvPicPr>
          <p:cNvPr id="8" name="Picture 7" descr="A picture containing several, dock&#10;&#10;Description automatically generated">
            <a:extLst>
              <a:ext uri="{FF2B5EF4-FFF2-40B4-BE49-F238E27FC236}">
                <a16:creationId xmlns:a16="http://schemas.microsoft.com/office/drawing/2014/main" id="{7FC9B2CB-15C2-0549-869E-67AB55AF1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246" y="884237"/>
            <a:ext cx="5647959" cy="5647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990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2FFB2-FF86-8F4F-A7F4-D638B37F01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Closing the Detector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99E80C-4130-CB48-979A-7329E65464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07D04-5B67-5044-B931-23DFBDF34EFF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8E72C3-63D9-8E44-AD4B-88268E9709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104A9E-7BD5-8A46-81C9-7A37595DB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21</a:t>
            </a:fld>
            <a:endParaRPr lang="en-US"/>
          </a:p>
        </p:txBody>
      </p:sp>
      <p:pic>
        <p:nvPicPr>
          <p:cNvPr id="7" name="Picture 6" descr="A picture containing text, indoor, ceiling&#10;&#10;Description automatically generated">
            <a:extLst>
              <a:ext uri="{FF2B5EF4-FFF2-40B4-BE49-F238E27FC236}">
                <a16:creationId xmlns:a16="http://schemas.microsoft.com/office/drawing/2014/main" id="{3B675205-3808-3945-B000-702F64A620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 r="8700"/>
          <a:stretch/>
        </p:blipFill>
        <p:spPr>
          <a:xfrm>
            <a:off x="1182988" y="1120352"/>
            <a:ext cx="9826023" cy="5495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8176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244B93-13F9-BE4C-BDE3-B4BA80BEB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Commissioning at CERN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A1D14-452F-9A41-A418-E77507643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B81F4-001D-5342-96E1-2BEC59D58560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12168F-8998-5044-8D88-DD479ADD9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A36318-9E1A-1B4A-A96F-840BBBE776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22</a:t>
            </a:fld>
            <a:endParaRPr lang="en-US"/>
          </a:p>
        </p:txBody>
      </p:sp>
      <p:pic>
        <p:nvPicPr>
          <p:cNvPr id="7" name="Content Placeholder 5" descr="A high angle view of a factory&#10;&#10;Description automatically generated with medium confidence">
            <a:extLst>
              <a:ext uri="{FF2B5EF4-FFF2-40B4-BE49-F238E27FC236}">
                <a16:creationId xmlns:a16="http://schemas.microsoft.com/office/drawing/2014/main" id="{BB41C0A7-FF5E-8840-AE33-433166AB0C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125" y="920622"/>
            <a:ext cx="2841048" cy="5844444"/>
          </a:xfrm>
          <a:ln w="31750">
            <a:solidFill>
              <a:schemeClr val="tx1"/>
            </a:solidFill>
          </a:ln>
        </p:spPr>
      </p:pic>
      <p:pic>
        <p:nvPicPr>
          <p:cNvPr id="3" name="Picture 2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1E1558DE-0F64-6CB5-E529-C6D07399CC4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501"/>
          <a:stretch/>
        </p:blipFill>
        <p:spPr>
          <a:xfrm>
            <a:off x="7984524" y="970050"/>
            <a:ext cx="3995351" cy="5562145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0" name="Picture 9" descr="A picture containing indoor&#10;&#10;Description automatically generated">
            <a:extLst>
              <a:ext uri="{FF2B5EF4-FFF2-40B4-BE49-F238E27FC236}">
                <a16:creationId xmlns:a16="http://schemas.microsoft.com/office/drawing/2014/main" id="{76A912B2-D611-2917-D29C-06ADD8327A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18" r="9904"/>
          <a:stretch/>
        </p:blipFill>
        <p:spPr>
          <a:xfrm>
            <a:off x="3265298" y="1086859"/>
            <a:ext cx="4100163" cy="2342141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pic>
        <p:nvPicPr>
          <p:cNvPr id="11" name="Picture 10" descr="A picture containing indoor, cluttered, device, messy&#10;&#10;Description automatically generated">
            <a:extLst>
              <a:ext uri="{FF2B5EF4-FFF2-40B4-BE49-F238E27FC236}">
                <a16:creationId xmlns:a16="http://schemas.microsoft.com/office/drawing/2014/main" id="{9F57B1E5-A4AF-C077-D619-A4B5FE209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298" y="4029604"/>
            <a:ext cx="4241744" cy="2061959"/>
          </a:xfrm>
          <a:prstGeom prst="rect">
            <a:avLst/>
          </a:prstGeom>
          <a:ln w="31750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299D45-DBF6-295C-E75D-00C853625992}"/>
              </a:ext>
            </a:extLst>
          </p:cNvPr>
          <p:cNvSpPr txBox="1"/>
          <p:nvPr/>
        </p:nvSpPr>
        <p:spPr>
          <a:xfrm>
            <a:off x="4207475" y="6248562"/>
            <a:ext cx="24132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3 weeks data collection</a:t>
            </a:r>
          </a:p>
        </p:txBody>
      </p:sp>
    </p:spTree>
    <p:extLst>
      <p:ext uri="{BB962C8B-B14F-4D97-AF65-F5344CB8AC3E}">
        <p14:creationId xmlns:p14="http://schemas.microsoft.com/office/powerpoint/2010/main" val="15414494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946C8-DF17-FF40-A06C-552D00B89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2505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/>
              <a:t>Glass THGEM Light Gain Study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089C23-B86B-0E45-8A33-C5E8921C0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F6559-26F2-5F47-9D0D-5F3E3E0D9AD5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75CF09-2320-F348-AE5E-988CF3C84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A13C91-72B5-A945-8520-82A4A77CB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23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73C76A5-9A71-5849-8862-0528A02FF25B}"/>
              </a:ext>
            </a:extLst>
          </p:cNvPr>
          <p:cNvSpPr txBox="1"/>
          <p:nvPr/>
        </p:nvSpPr>
        <p:spPr>
          <a:xfrm>
            <a:off x="1640340" y="1137438"/>
            <a:ext cx="2091535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Visible intensifier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BE6BFF4-30B4-4842-9F95-D1F01B38AA61}"/>
              </a:ext>
            </a:extLst>
          </p:cNvPr>
          <p:cNvSpPr txBox="1"/>
          <p:nvPr/>
        </p:nvSpPr>
        <p:spPr>
          <a:xfrm>
            <a:off x="7791298" y="1098166"/>
            <a:ext cx="1800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VUV Intensifier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6C46F5DB-0BCA-9747-AFFD-28CEF3152B1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233"/>
          <a:stretch/>
        </p:blipFill>
        <p:spPr>
          <a:xfrm>
            <a:off x="-384793" y="1484001"/>
            <a:ext cx="5903850" cy="4724400"/>
          </a:xfrm>
          <a:prstGeom prst="rect">
            <a:avLst/>
          </a:prstGeom>
        </p:spPr>
      </p:pic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895EFA54-555C-4746-8998-BF6B6A65D4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807" y="1403530"/>
            <a:ext cx="5335493" cy="4918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3324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5446C-B57C-BF41-9CAB-CF9505083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9135"/>
            <a:ext cx="10515600" cy="1325563"/>
          </a:xfrm>
        </p:spPr>
        <p:txBody>
          <a:bodyPr/>
          <a:lstStyle/>
          <a:p>
            <a:r>
              <a:rPr lang="en-US" dirty="0"/>
              <a:t> TPX3Cam </a:t>
            </a:r>
            <a:r>
              <a:rPr lang="en-US" dirty="0" err="1"/>
              <a:t>Cosmics</a:t>
            </a:r>
            <a:br>
              <a:rPr lang="en-US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A9F2C1-3D1A-C84D-BF95-D85EB6F85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8252D8-7DDF-1442-9FEC-2EC7D7C8ED25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75AE0E-09F6-044F-9C2B-6A5B1DC07C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3BD964-4B11-5749-B97D-4F767A33B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E1F54CA-6C9E-D740-A9EB-BE5C7D5BAE57}"/>
              </a:ext>
            </a:extLst>
          </p:cNvPr>
          <p:cNvSpPr txBox="1"/>
          <p:nvPr/>
        </p:nvSpPr>
        <p:spPr>
          <a:xfrm>
            <a:off x="1608747" y="836011"/>
            <a:ext cx="32271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/>
              <a:t>cosmics</a:t>
            </a:r>
            <a:r>
              <a:rPr lang="en-US" sz="2400" i="1" dirty="0"/>
              <a:t> 30 sec exposure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762479A-B109-9740-AB11-559615001A9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8359"/>
          <a:stretch/>
        </p:blipFill>
        <p:spPr>
          <a:xfrm>
            <a:off x="-391413" y="2065054"/>
            <a:ext cx="3498922" cy="3057115"/>
          </a:xfrm>
          <a:prstGeom prst="rect">
            <a:avLst/>
          </a:prstGeom>
        </p:spPr>
      </p:pic>
      <p:pic>
        <p:nvPicPr>
          <p:cNvPr id="8" name="Image" descr="Image">
            <a:extLst>
              <a:ext uri="{FF2B5EF4-FFF2-40B4-BE49-F238E27FC236}">
                <a16:creationId xmlns:a16="http://schemas.microsoft.com/office/drawing/2014/main" id="{E06352C9-0E59-3C18-F5E5-591387BF54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2681" t="7515" r="27695"/>
          <a:stretch>
            <a:fillRect/>
          </a:stretch>
        </p:blipFill>
        <p:spPr>
          <a:xfrm>
            <a:off x="7213853" y="3872863"/>
            <a:ext cx="4252534" cy="2853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Image" descr="Image">
            <a:extLst>
              <a:ext uri="{FF2B5EF4-FFF2-40B4-BE49-F238E27FC236}">
                <a16:creationId xmlns:a16="http://schemas.microsoft.com/office/drawing/2014/main" id="{B9E245EE-B483-E1F2-159C-EDF7E033DC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596" y="1234472"/>
            <a:ext cx="3023428" cy="260384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9419B12-2DF2-B9E2-AE05-A7F9567219D2}"/>
              </a:ext>
            </a:extLst>
          </p:cNvPr>
          <p:cNvSpPr txBox="1"/>
          <p:nvPr/>
        </p:nvSpPr>
        <p:spPr>
          <a:xfrm>
            <a:off x="8926718" y="5459895"/>
            <a:ext cx="1896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Energy Calibration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3AAC49-2907-DEE8-4A29-73691295FB79}"/>
              </a:ext>
            </a:extLst>
          </p:cNvPr>
          <p:cNvSpPr txBox="1"/>
          <p:nvPr/>
        </p:nvSpPr>
        <p:spPr>
          <a:xfrm>
            <a:off x="26326" y="6202077"/>
            <a:ext cx="3903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hlinkClick r:id="rId5"/>
              </a:rPr>
              <a:t>https://arxiv.org/pdf/2301.02530v2.pdf</a:t>
            </a:r>
            <a:endParaRPr lang="en-US" dirty="0"/>
          </a:p>
          <a:p>
            <a:endParaRPr lang="en-US" dirty="0"/>
          </a:p>
        </p:txBody>
      </p:sp>
      <p:pic>
        <p:nvPicPr>
          <p:cNvPr id="18" name="IQ0mMfja4lMTqFSOHuy87DPSTYwRtr8dxvLR2IYXr-u2__uouwu2wkR08Kx-umk4SkxFXy-b4PxkQ_NHVLjrKHBYqF7zCI-7L5pt2F6wHlym0sXIy9mczU2XtcvDmhP6XQNmBi001yOCub-u9lriDQ.png" descr="IQ0mMfja4lMTqFSOHuy87DPSTYwRtr8dxvLR2IYXr-u2__uouwu2wkR08Kx-umk4SkxFXy-b4PxkQ_NHVLjrKHBYqF7zCI-7L5pt2F6wHlym0sXIy9mczU2XtcvDmhP6XQNmBi001yOCub-u9lriDQ.png">
            <a:extLst>
              <a:ext uri="{FF2B5EF4-FFF2-40B4-BE49-F238E27FC236}">
                <a16:creationId xmlns:a16="http://schemas.microsoft.com/office/drawing/2014/main" id="{7EC40342-1BD2-CCFD-8279-147D1B3996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8024" y="1405735"/>
            <a:ext cx="2736468" cy="2356705"/>
          </a:xfrm>
          <a:prstGeom prst="rect">
            <a:avLst/>
          </a:prstGeom>
          <a:ln w="12700">
            <a:miter lim="400000"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237463-71CC-D89C-8F1A-9BCB3BAB3B77}"/>
              </a:ext>
            </a:extLst>
          </p:cNvPr>
          <p:cNvSpPr txBox="1"/>
          <p:nvPr/>
        </p:nvSpPr>
        <p:spPr>
          <a:xfrm>
            <a:off x="7309158" y="848657"/>
            <a:ext cx="801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Visible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7F6F798-4DB0-9CE2-5E95-6EBD0F9EE61C}"/>
              </a:ext>
            </a:extLst>
          </p:cNvPr>
          <p:cNvSpPr txBox="1"/>
          <p:nvPr/>
        </p:nvSpPr>
        <p:spPr>
          <a:xfrm>
            <a:off x="10294776" y="904147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VUV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5974399-AE30-3BEC-ED93-8608CFB1657B}"/>
              </a:ext>
            </a:extLst>
          </p:cNvPr>
          <p:cNvSpPr txBox="1"/>
          <p:nvPr/>
        </p:nvSpPr>
        <p:spPr>
          <a:xfrm>
            <a:off x="3561154" y="5086204"/>
            <a:ext cx="27397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(vignetting effect needs correction)</a:t>
            </a:r>
          </a:p>
        </p:txBody>
      </p:sp>
      <p:pic>
        <p:nvPicPr>
          <p:cNvPr id="7" name="Content Placeholder 7" descr="Chart&#10;&#10;Description automatically generated">
            <a:extLst>
              <a:ext uri="{FF2B5EF4-FFF2-40B4-BE49-F238E27FC236}">
                <a16:creationId xmlns:a16="http://schemas.microsoft.com/office/drawing/2014/main" id="{B6411B1F-31DB-8690-8E97-05704A0981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3097201" y="2045240"/>
            <a:ext cx="3294715" cy="304761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1A537C4-2F15-71B8-5FBD-FEA3011E179B}"/>
              </a:ext>
            </a:extLst>
          </p:cNvPr>
          <p:cNvSpPr txBox="1"/>
          <p:nvPr/>
        </p:nvSpPr>
        <p:spPr>
          <a:xfrm>
            <a:off x="377258" y="1352647"/>
            <a:ext cx="18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Visible intensifier: 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F4D81F-E4E4-7699-DA16-DCFC1E3B4814}"/>
              </a:ext>
            </a:extLst>
          </p:cNvPr>
          <p:cNvSpPr txBox="1"/>
          <p:nvPr/>
        </p:nvSpPr>
        <p:spPr>
          <a:xfrm>
            <a:off x="3694072" y="1389747"/>
            <a:ext cx="189460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VUV intensifier: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73777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5F383D6-FD6C-C545-E2E7-91039CD95C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8" r="73917"/>
          <a:stretch/>
        </p:blipFill>
        <p:spPr>
          <a:xfrm>
            <a:off x="9886778" y="861851"/>
            <a:ext cx="2279671" cy="23614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1F4EC4-456E-7F9B-FE16-00FBB4EB1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9484"/>
            <a:ext cx="10515600" cy="1325563"/>
          </a:xfrm>
        </p:spPr>
        <p:txBody>
          <a:bodyPr/>
          <a:lstStyle/>
          <a:p>
            <a:r>
              <a:rPr lang="en-GB" dirty="0"/>
              <a:t>ARIADNE+ Conclusions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88ED-CB12-1A85-DFAC-D7DE775FD9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63C3D-DA14-0A4C-8F57-C6180D216BEA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EAFF37-08BA-7CF6-8A14-9145DBA20A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E856E6-AF75-46DF-767A-ADCDA1DBC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25</a:t>
            </a:fld>
            <a:endParaRPr lang="en-US"/>
          </a:p>
        </p:txBody>
      </p:sp>
      <p:sp>
        <p:nvSpPr>
          <p:cNvPr id="7" name="Aims:">
            <a:extLst>
              <a:ext uri="{FF2B5EF4-FFF2-40B4-BE49-F238E27FC236}">
                <a16:creationId xmlns:a16="http://schemas.microsoft.com/office/drawing/2014/main" id="{C1A2E6B2-AFE9-DEBB-4D47-FA265A926593}"/>
              </a:ext>
            </a:extLst>
          </p:cNvPr>
          <p:cNvSpPr txBox="1"/>
          <p:nvPr/>
        </p:nvSpPr>
        <p:spPr>
          <a:xfrm>
            <a:off x="4470530" y="478245"/>
            <a:ext cx="5399906" cy="42288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endParaRPr dirty="0"/>
          </a:p>
          <a:p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Char char="•"/>
            </a:pPr>
            <a:r>
              <a:rPr dirty="0"/>
              <a:t>Optical readout achieved with stable detector conditions has been demonstrated at the same scales as that for vertical drift tests (CERN Neutrino Platform Cold Box)</a:t>
            </a:r>
            <a:endParaRPr lang="en-GB"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SzPct val="100000"/>
              <a:buChar char="•"/>
            </a:pPr>
            <a:r>
              <a:rPr lang="en-GB" dirty="0"/>
              <a:t>Dual phase extraction region very stable at large scale!</a:t>
            </a:r>
            <a:endParaRPr dirty="0"/>
          </a:p>
          <a:p>
            <a:pPr marL="180473" indent="-180473" defTabSz="2438338">
              <a:lnSpc>
                <a:spcPct val="90000"/>
              </a:lnSpc>
              <a:spcBef>
                <a:spcPts val="200"/>
              </a:spcBef>
              <a:buSzPct val="100000"/>
              <a:buChar char="•"/>
            </a:pPr>
            <a:r>
              <a:rPr dirty="0"/>
              <a:t>TPX3 and Glass THGEM technology is ready for deployment </a:t>
            </a:r>
            <a:r>
              <a:rPr b="1" dirty="0"/>
              <a:t>now</a:t>
            </a: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defTabSz="2438338">
              <a:lnSpc>
                <a:spcPct val="90000"/>
              </a:lnSpc>
              <a:spcBef>
                <a:spcPts val="200"/>
              </a:spcBef>
            </a:pPr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pPr lvl="1" indent="228600"/>
            <a:endParaRPr dirty="0"/>
          </a:p>
          <a:p>
            <a:endParaRPr dirty="0"/>
          </a:p>
          <a:p>
            <a:pPr>
              <a:buSzPct val="100000"/>
            </a:pPr>
            <a:endParaRPr dirty="0"/>
          </a:p>
        </p:txBody>
      </p:sp>
      <p:sp>
        <p:nvSpPr>
          <p:cNvPr id="12" name="Aims:">
            <a:extLst>
              <a:ext uri="{FF2B5EF4-FFF2-40B4-BE49-F238E27FC236}">
                <a16:creationId xmlns:a16="http://schemas.microsoft.com/office/drawing/2014/main" id="{33495721-7767-99C1-9694-8FF802495F15}"/>
              </a:ext>
            </a:extLst>
          </p:cNvPr>
          <p:cNvSpPr txBox="1"/>
          <p:nvPr/>
        </p:nvSpPr>
        <p:spPr>
          <a:xfrm>
            <a:off x="1217936" y="2020874"/>
            <a:ext cx="3091260" cy="5590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8" tIns="45718" rIns="45718" bIns="45718">
            <a:spAutoFit/>
          </a:bodyPr>
          <a:lstStyle/>
          <a:p>
            <a:pPr marL="180473" indent="-180473">
              <a:buSzPct val="100000"/>
              <a:buChar char="•"/>
            </a:pPr>
            <a:endParaRPr dirty="0"/>
          </a:p>
          <a:p>
            <a:pPr lvl="1" indent="228600"/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180473" indent="-180473">
              <a:buSzPct val="100000"/>
              <a:buChar char="•"/>
            </a:pPr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endParaRPr dirty="0"/>
          </a:p>
          <a:p>
            <a:pPr marL="942472" lvl="2" indent="-180472">
              <a:buSzPct val="100000"/>
              <a:buChar char="-"/>
            </a:pPr>
            <a:endParaRPr dirty="0"/>
          </a:p>
          <a:p>
            <a:pPr marL="180472" indent="-180472">
              <a:buSzPct val="100000"/>
              <a:buChar char="•"/>
            </a:pPr>
            <a:endParaRPr dirty="0"/>
          </a:p>
        </p:txBody>
      </p:sp>
      <p:sp>
        <p:nvSpPr>
          <p:cNvPr id="27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3F93BDC3-046C-9957-82EF-31A134195211}"/>
              </a:ext>
            </a:extLst>
          </p:cNvPr>
          <p:cNvSpPr txBox="1"/>
          <p:nvPr/>
        </p:nvSpPr>
        <p:spPr>
          <a:xfrm>
            <a:off x="3589241" y="6218602"/>
            <a:ext cx="8163952" cy="35547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1900" b="1" i="1"/>
            </a:lvl1pPr>
          </a:lstStyle>
          <a:p>
            <a:r>
              <a:rPr lang="en-US" sz="1900" b="1" dirty="0" err="1"/>
              <a:t>ProtoDUNE</a:t>
            </a:r>
            <a:r>
              <a:rPr lang="en-US" sz="1900" b="1" dirty="0"/>
              <a:t> will be the natural platform to perform the next essential step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6DD09FD3-C5A4-5644-B42D-46E5C9B799A0}"/>
              </a:ext>
            </a:extLst>
          </p:cNvPr>
          <p:cNvGrpSpPr/>
          <p:nvPr/>
        </p:nvGrpSpPr>
        <p:grpSpPr>
          <a:xfrm>
            <a:off x="202269" y="1243177"/>
            <a:ext cx="4381297" cy="4834049"/>
            <a:chOff x="507066" y="1632056"/>
            <a:chExt cx="4381297" cy="4834049"/>
          </a:xfrm>
        </p:grpSpPr>
        <p:sp>
          <p:nvSpPr>
            <p:cNvPr id="16" name="ARIADNE aims to demonstrate light readout as a viable alternative to charge in dual-phase TPC neutrino experiments">
              <a:extLst>
                <a:ext uri="{FF2B5EF4-FFF2-40B4-BE49-F238E27FC236}">
                  <a16:creationId xmlns:a16="http://schemas.microsoft.com/office/drawing/2014/main" id="{10111EFF-BCEC-93AD-309E-6BDF6ED23245}"/>
                </a:ext>
              </a:extLst>
            </p:cNvPr>
            <p:cNvSpPr txBox="1"/>
            <p:nvPr/>
          </p:nvSpPr>
          <p:spPr>
            <a:xfrm>
              <a:off x="1307573" y="3523097"/>
              <a:ext cx="3580790" cy="535527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1400"/>
              </a:lvl1pPr>
            </a:lstStyle>
            <a:p>
              <a:r>
                <a:rPr sz="1600" dirty="0"/>
                <a:t>Zero suppressed readout (approx. few </a:t>
              </a:r>
              <a:r>
                <a:rPr sz="1600" dirty="0" err="1"/>
                <a:t>kbytes</a:t>
              </a:r>
              <a:r>
                <a:rPr sz="1600" dirty="0"/>
                <a:t> per event) </a:t>
              </a:r>
            </a:p>
          </p:txBody>
        </p:sp>
        <p:sp>
          <p:nvSpPr>
            <p:cNvPr id="21" name="ARIADNE aims to demonstrate light readout as a viable alternative to charge in dual-phase TPC neutrino experiments">
              <a:extLst>
                <a:ext uri="{FF2B5EF4-FFF2-40B4-BE49-F238E27FC236}">
                  <a16:creationId xmlns:a16="http://schemas.microsoft.com/office/drawing/2014/main" id="{7AB316EC-3104-696C-1985-A5035142FBBF}"/>
                </a:ext>
              </a:extLst>
            </p:cNvPr>
            <p:cNvSpPr txBox="1"/>
            <p:nvPr/>
          </p:nvSpPr>
          <p:spPr>
            <a:xfrm>
              <a:off x="1307573" y="2331619"/>
              <a:ext cx="3580790" cy="31392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lIns="45718" tIns="45718" rIns="45718" bIns="45718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defRPr sz="1400"/>
              </a:lvl1pPr>
            </a:lstStyle>
            <a:p>
              <a:r>
                <a:rPr sz="1600" dirty="0"/>
                <a:t>Raw data is natively 3D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3CBA66-25A1-5F6A-B50A-6CBD5FA31BBE}"/>
                </a:ext>
              </a:extLst>
            </p:cNvPr>
            <p:cNvGrpSpPr/>
            <p:nvPr/>
          </p:nvGrpSpPr>
          <p:grpSpPr>
            <a:xfrm>
              <a:off x="507066" y="1632056"/>
              <a:ext cx="4310783" cy="4834049"/>
              <a:chOff x="507066" y="1632056"/>
              <a:chExt cx="4310783" cy="4834049"/>
            </a:xfrm>
          </p:grpSpPr>
          <p:sp>
            <p:nvSpPr>
              <p:cNvPr id="10" name="Rectangle">
                <a:extLst>
                  <a:ext uri="{FF2B5EF4-FFF2-40B4-BE49-F238E27FC236}">
                    <a16:creationId xmlns:a16="http://schemas.microsoft.com/office/drawing/2014/main" id="{C453FE3E-EDA8-3729-511A-8B0505990711}"/>
                  </a:ext>
                </a:extLst>
              </p:cNvPr>
              <p:cNvSpPr/>
              <p:nvPr/>
            </p:nvSpPr>
            <p:spPr>
              <a:xfrm>
                <a:off x="507066" y="1632056"/>
                <a:ext cx="4226368" cy="4834049"/>
              </a:xfrm>
              <a:prstGeom prst="rect">
                <a:avLst/>
              </a:prstGeom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1" name="Chart Document">
                <a:extLst>
                  <a:ext uri="{FF2B5EF4-FFF2-40B4-BE49-F238E27FC236}">
                    <a16:creationId xmlns:a16="http://schemas.microsoft.com/office/drawing/2014/main" id="{355A5D29-338E-C07D-1D9F-095C353C9228}"/>
                  </a:ext>
                </a:extLst>
              </p:cNvPr>
              <p:cNvSpPr/>
              <p:nvPr/>
            </p:nvSpPr>
            <p:spPr>
              <a:xfrm>
                <a:off x="569104" y="2163968"/>
                <a:ext cx="635001" cy="82231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9" h="21600" extrusionOk="0">
                    <a:moveTo>
                      <a:pt x="213" y="0"/>
                    </a:moveTo>
                    <a:cubicBezTo>
                      <a:pt x="96" y="0"/>
                      <a:pt x="0" y="72"/>
                      <a:pt x="0" y="162"/>
                    </a:cubicBezTo>
                    <a:lnTo>
                      <a:pt x="0" y="21438"/>
                    </a:lnTo>
                    <a:cubicBezTo>
                      <a:pt x="0" y="21528"/>
                      <a:pt x="96" y="21600"/>
                      <a:pt x="213" y="21600"/>
                    </a:cubicBezTo>
                    <a:lnTo>
                      <a:pt x="21387" y="21600"/>
                    </a:lnTo>
                    <a:cubicBezTo>
                      <a:pt x="21503" y="21600"/>
                      <a:pt x="21599" y="21528"/>
                      <a:pt x="21599" y="21438"/>
                    </a:cubicBezTo>
                    <a:lnTo>
                      <a:pt x="21599" y="5895"/>
                    </a:lnTo>
                    <a:cubicBezTo>
                      <a:pt x="21600" y="5863"/>
                      <a:pt x="21565" y="5837"/>
                      <a:pt x="21524" y="5837"/>
                    </a:cubicBezTo>
                    <a:lnTo>
                      <a:pt x="14256" y="5837"/>
                    </a:lnTo>
                    <a:cubicBezTo>
                      <a:pt x="14139" y="5837"/>
                      <a:pt x="14043" y="5765"/>
                      <a:pt x="14043" y="5674"/>
                    </a:cubicBezTo>
                    <a:lnTo>
                      <a:pt x="14043" y="58"/>
                    </a:lnTo>
                    <a:cubicBezTo>
                      <a:pt x="14043" y="26"/>
                      <a:pt x="14009" y="0"/>
                      <a:pt x="13968" y="0"/>
                    </a:cubicBezTo>
                    <a:lnTo>
                      <a:pt x="213" y="0"/>
                    </a:lnTo>
                    <a:close/>
                    <a:moveTo>
                      <a:pt x="15017" y="86"/>
                    </a:moveTo>
                    <a:cubicBezTo>
                      <a:pt x="14991" y="94"/>
                      <a:pt x="14972" y="114"/>
                      <a:pt x="14972" y="140"/>
                    </a:cubicBezTo>
                    <a:lnTo>
                      <a:pt x="14972" y="4958"/>
                    </a:lnTo>
                    <a:cubicBezTo>
                      <a:pt x="14972" y="5048"/>
                      <a:pt x="15067" y="5120"/>
                      <a:pt x="15184" y="5120"/>
                    </a:cubicBezTo>
                    <a:lnTo>
                      <a:pt x="21418" y="5120"/>
                    </a:lnTo>
                    <a:cubicBezTo>
                      <a:pt x="21485" y="5120"/>
                      <a:pt x="21518" y="5058"/>
                      <a:pt x="21471" y="5021"/>
                    </a:cubicBezTo>
                    <a:lnTo>
                      <a:pt x="15100" y="99"/>
                    </a:lnTo>
                    <a:cubicBezTo>
                      <a:pt x="15076" y="81"/>
                      <a:pt x="15044" y="77"/>
                      <a:pt x="15017" y="86"/>
                    </a:cubicBezTo>
                    <a:close/>
                    <a:moveTo>
                      <a:pt x="9656" y="7345"/>
                    </a:moveTo>
                    <a:lnTo>
                      <a:pt x="11938" y="7345"/>
                    </a:lnTo>
                    <a:cubicBezTo>
                      <a:pt x="11983" y="7345"/>
                      <a:pt x="12018" y="7374"/>
                      <a:pt x="12018" y="7408"/>
                    </a:cubicBezTo>
                    <a:lnTo>
                      <a:pt x="12018" y="15086"/>
                    </a:lnTo>
                    <a:cubicBezTo>
                      <a:pt x="12018" y="15120"/>
                      <a:pt x="11983" y="15149"/>
                      <a:pt x="11938" y="15149"/>
                    </a:cubicBezTo>
                    <a:lnTo>
                      <a:pt x="9656" y="15149"/>
                    </a:lnTo>
                    <a:cubicBezTo>
                      <a:pt x="9611" y="15149"/>
                      <a:pt x="9574" y="15120"/>
                      <a:pt x="9574" y="15086"/>
                    </a:cubicBezTo>
                    <a:lnTo>
                      <a:pt x="9574" y="7408"/>
                    </a:lnTo>
                    <a:cubicBezTo>
                      <a:pt x="9574" y="7374"/>
                      <a:pt x="9611" y="7345"/>
                      <a:pt x="9656" y="7345"/>
                    </a:cubicBezTo>
                    <a:close/>
                    <a:moveTo>
                      <a:pt x="13164" y="9590"/>
                    </a:moveTo>
                    <a:lnTo>
                      <a:pt x="15445" y="9590"/>
                    </a:lnTo>
                    <a:cubicBezTo>
                      <a:pt x="15490" y="9590"/>
                      <a:pt x="15527" y="9617"/>
                      <a:pt x="15527" y="9652"/>
                    </a:cubicBezTo>
                    <a:lnTo>
                      <a:pt x="15527" y="15088"/>
                    </a:lnTo>
                    <a:cubicBezTo>
                      <a:pt x="15527" y="15122"/>
                      <a:pt x="15490" y="15149"/>
                      <a:pt x="15445" y="15149"/>
                    </a:cubicBezTo>
                    <a:lnTo>
                      <a:pt x="13164" y="15149"/>
                    </a:lnTo>
                    <a:cubicBezTo>
                      <a:pt x="13119" y="15149"/>
                      <a:pt x="13084" y="15122"/>
                      <a:pt x="13084" y="15088"/>
                    </a:cubicBezTo>
                    <a:lnTo>
                      <a:pt x="13084" y="9652"/>
                    </a:lnTo>
                    <a:cubicBezTo>
                      <a:pt x="13084" y="9617"/>
                      <a:pt x="13119" y="9590"/>
                      <a:pt x="13164" y="9590"/>
                    </a:cubicBezTo>
                    <a:close/>
                    <a:moveTo>
                      <a:pt x="6147" y="11440"/>
                    </a:moveTo>
                    <a:lnTo>
                      <a:pt x="8428" y="11440"/>
                    </a:lnTo>
                    <a:cubicBezTo>
                      <a:pt x="8473" y="11440"/>
                      <a:pt x="8511" y="11467"/>
                      <a:pt x="8511" y="11502"/>
                    </a:cubicBezTo>
                    <a:lnTo>
                      <a:pt x="8511" y="15086"/>
                    </a:lnTo>
                    <a:cubicBezTo>
                      <a:pt x="8511" y="15120"/>
                      <a:pt x="8473" y="15149"/>
                      <a:pt x="8428" y="15149"/>
                    </a:cubicBezTo>
                    <a:lnTo>
                      <a:pt x="6147" y="15149"/>
                    </a:lnTo>
                    <a:cubicBezTo>
                      <a:pt x="6102" y="15149"/>
                      <a:pt x="6067" y="15120"/>
                      <a:pt x="6067" y="15086"/>
                    </a:cubicBezTo>
                    <a:lnTo>
                      <a:pt x="6067" y="11502"/>
                    </a:lnTo>
                    <a:cubicBezTo>
                      <a:pt x="6067" y="11467"/>
                      <a:pt x="6102" y="11440"/>
                      <a:pt x="6147" y="11440"/>
                    </a:cubicBezTo>
                    <a:close/>
                    <a:moveTo>
                      <a:pt x="3933" y="15866"/>
                    </a:moveTo>
                    <a:lnTo>
                      <a:pt x="17662" y="15866"/>
                    </a:lnTo>
                    <a:cubicBezTo>
                      <a:pt x="17707" y="15866"/>
                      <a:pt x="17742" y="15895"/>
                      <a:pt x="17742" y="15929"/>
                    </a:cubicBezTo>
                    <a:lnTo>
                      <a:pt x="17746" y="16878"/>
                    </a:lnTo>
                    <a:cubicBezTo>
                      <a:pt x="17746" y="16913"/>
                      <a:pt x="17709" y="16941"/>
                      <a:pt x="17664" y="16941"/>
                    </a:cubicBezTo>
                    <a:lnTo>
                      <a:pt x="3935" y="16941"/>
                    </a:lnTo>
                    <a:cubicBezTo>
                      <a:pt x="3890" y="16941"/>
                      <a:pt x="3853" y="16912"/>
                      <a:pt x="3853" y="16878"/>
                    </a:cubicBezTo>
                    <a:lnTo>
                      <a:pt x="3850" y="15929"/>
                    </a:lnTo>
                    <a:cubicBezTo>
                      <a:pt x="3850" y="15895"/>
                      <a:pt x="3888" y="15866"/>
                      <a:pt x="3933" y="1586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3" name="Speedometer">
                <a:extLst>
                  <a:ext uri="{FF2B5EF4-FFF2-40B4-BE49-F238E27FC236}">
                    <a16:creationId xmlns:a16="http://schemas.microsoft.com/office/drawing/2014/main" id="{9B942259-12AB-0464-92D0-3F71D05FFFF8}"/>
                  </a:ext>
                </a:extLst>
              </p:cNvPr>
              <p:cNvSpPr/>
              <p:nvPr/>
            </p:nvSpPr>
            <p:spPr>
              <a:xfrm>
                <a:off x="4031606" y="2880516"/>
                <a:ext cx="635001" cy="63518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94" h="21600" extrusionOk="0">
                    <a:moveTo>
                      <a:pt x="10800" y="0"/>
                    </a:moveTo>
                    <a:cubicBezTo>
                      <a:pt x="10692" y="0"/>
                      <a:pt x="10584" y="5"/>
                      <a:pt x="10476" y="10"/>
                    </a:cubicBezTo>
                    <a:cubicBezTo>
                      <a:pt x="8754" y="64"/>
                      <a:pt x="7135" y="517"/>
                      <a:pt x="5704" y="1284"/>
                    </a:cubicBezTo>
                    <a:cubicBezTo>
                      <a:pt x="5510" y="1386"/>
                      <a:pt x="5327" y="1495"/>
                      <a:pt x="5138" y="1614"/>
                    </a:cubicBezTo>
                    <a:cubicBezTo>
                      <a:pt x="3718" y="2489"/>
                      <a:pt x="2520" y="3686"/>
                      <a:pt x="1634" y="5101"/>
                    </a:cubicBezTo>
                    <a:cubicBezTo>
                      <a:pt x="1521" y="5284"/>
                      <a:pt x="1408" y="5473"/>
                      <a:pt x="1305" y="5662"/>
                    </a:cubicBezTo>
                    <a:cubicBezTo>
                      <a:pt x="528" y="7093"/>
                      <a:pt x="69" y="8717"/>
                      <a:pt x="10" y="10439"/>
                    </a:cubicBezTo>
                    <a:cubicBezTo>
                      <a:pt x="5" y="10558"/>
                      <a:pt x="0" y="10676"/>
                      <a:pt x="0" y="10800"/>
                    </a:cubicBezTo>
                    <a:cubicBezTo>
                      <a:pt x="0" y="10897"/>
                      <a:pt x="5" y="10995"/>
                      <a:pt x="5" y="11092"/>
                    </a:cubicBezTo>
                    <a:cubicBezTo>
                      <a:pt x="54" y="12819"/>
                      <a:pt x="502" y="14448"/>
                      <a:pt x="1273" y="15884"/>
                    </a:cubicBezTo>
                    <a:cubicBezTo>
                      <a:pt x="1376" y="16078"/>
                      <a:pt x="1484" y="16262"/>
                      <a:pt x="1597" y="16450"/>
                    </a:cubicBezTo>
                    <a:cubicBezTo>
                      <a:pt x="2477" y="17875"/>
                      <a:pt x="3681" y="19085"/>
                      <a:pt x="5101" y="19971"/>
                    </a:cubicBezTo>
                    <a:cubicBezTo>
                      <a:pt x="5284" y="20084"/>
                      <a:pt x="5472" y="20197"/>
                      <a:pt x="5661" y="20300"/>
                    </a:cubicBezTo>
                    <a:cubicBezTo>
                      <a:pt x="7096" y="21077"/>
                      <a:pt x="8727" y="21536"/>
                      <a:pt x="10459" y="21590"/>
                    </a:cubicBezTo>
                    <a:cubicBezTo>
                      <a:pt x="10567" y="21595"/>
                      <a:pt x="10675" y="21600"/>
                      <a:pt x="10783" y="21600"/>
                    </a:cubicBezTo>
                    <a:cubicBezTo>
                      <a:pt x="10891" y="21600"/>
                      <a:pt x="10999" y="21595"/>
                      <a:pt x="11107" y="21590"/>
                    </a:cubicBezTo>
                    <a:cubicBezTo>
                      <a:pt x="12839" y="21536"/>
                      <a:pt x="14470" y="21077"/>
                      <a:pt x="15905" y="20300"/>
                    </a:cubicBezTo>
                    <a:cubicBezTo>
                      <a:pt x="16094" y="20197"/>
                      <a:pt x="16284" y="20084"/>
                      <a:pt x="16467" y="19971"/>
                    </a:cubicBezTo>
                    <a:cubicBezTo>
                      <a:pt x="17887" y="19085"/>
                      <a:pt x="19091" y="17875"/>
                      <a:pt x="19970" y="16450"/>
                    </a:cubicBezTo>
                    <a:cubicBezTo>
                      <a:pt x="20084" y="16267"/>
                      <a:pt x="20192" y="16078"/>
                      <a:pt x="20294" y="15884"/>
                    </a:cubicBezTo>
                    <a:cubicBezTo>
                      <a:pt x="21066" y="14448"/>
                      <a:pt x="21514" y="12819"/>
                      <a:pt x="21563" y="11092"/>
                    </a:cubicBezTo>
                    <a:cubicBezTo>
                      <a:pt x="21563" y="10995"/>
                      <a:pt x="21568" y="10897"/>
                      <a:pt x="21568" y="10800"/>
                    </a:cubicBezTo>
                    <a:cubicBezTo>
                      <a:pt x="21600" y="10681"/>
                      <a:pt x="21595" y="10563"/>
                      <a:pt x="21590" y="10439"/>
                    </a:cubicBezTo>
                    <a:cubicBezTo>
                      <a:pt x="21530" y="8717"/>
                      <a:pt x="21071" y="7093"/>
                      <a:pt x="20294" y="5662"/>
                    </a:cubicBezTo>
                    <a:cubicBezTo>
                      <a:pt x="20192" y="5473"/>
                      <a:pt x="20077" y="5284"/>
                      <a:pt x="19964" y="5101"/>
                    </a:cubicBezTo>
                    <a:cubicBezTo>
                      <a:pt x="19078" y="3686"/>
                      <a:pt x="17882" y="2489"/>
                      <a:pt x="16462" y="1614"/>
                    </a:cubicBezTo>
                    <a:cubicBezTo>
                      <a:pt x="16279" y="1501"/>
                      <a:pt x="16090" y="1392"/>
                      <a:pt x="15895" y="1284"/>
                    </a:cubicBezTo>
                    <a:cubicBezTo>
                      <a:pt x="14465" y="517"/>
                      <a:pt x="12845" y="64"/>
                      <a:pt x="11124" y="10"/>
                    </a:cubicBezTo>
                    <a:cubicBezTo>
                      <a:pt x="11016" y="5"/>
                      <a:pt x="10908" y="0"/>
                      <a:pt x="10800" y="0"/>
                    </a:cubicBezTo>
                    <a:close/>
                    <a:moveTo>
                      <a:pt x="10805" y="1306"/>
                    </a:moveTo>
                    <a:cubicBezTo>
                      <a:pt x="10913" y="1306"/>
                      <a:pt x="11021" y="1312"/>
                      <a:pt x="11129" y="1317"/>
                    </a:cubicBezTo>
                    <a:lnTo>
                      <a:pt x="11129" y="2223"/>
                    </a:lnTo>
                    <a:cubicBezTo>
                      <a:pt x="11129" y="2401"/>
                      <a:pt x="10983" y="2547"/>
                      <a:pt x="10805" y="2547"/>
                    </a:cubicBezTo>
                    <a:cubicBezTo>
                      <a:pt x="10627" y="2547"/>
                      <a:pt x="10481" y="2401"/>
                      <a:pt x="10481" y="2223"/>
                    </a:cubicBezTo>
                    <a:lnTo>
                      <a:pt x="10481" y="1317"/>
                    </a:lnTo>
                    <a:cubicBezTo>
                      <a:pt x="10589" y="1312"/>
                      <a:pt x="10697" y="1306"/>
                      <a:pt x="10805" y="1306"/>
                    </a:cubicBezTo>
                    <a:close/>
                    <a:moveTo>
                      <a:pt x="15248" y="2417"/>
                    </a:moveTo>
                    <a:cubicBezTo>
                      <a:pt x="15442" y="2520"/>
                      <a:pt x="15625" y="2628"/>
                      <a:pt x="15814" y="2741"/>
                    </a:cubicBezTo>
                    <a:lnTo>
                      <a:pt x="15361" y="3530"/>
                    </a:lnTo>
                    <a:cubicBezTo>
                      <a:pt x="15301" y="3633"/>
                      <a:pt x="15192" y="3692"/>
                      <a:pt x="15079" y="3692"/>
                    </a:cubicBezTo>
                    <a:cubicBezTo>
                      <a:pt x="15025" y="3692"/>
                      <a:pt x="14966" y="3675"/>
                      <a:pt x="14917" y="3648"/>
                    </a:cubicBezTo>
                    <a:cubicBezTo>
                      <a:pt x="14755" y="3562"/>
                      <a:pt x="14702" y="3363"/>
                      <a:pt x="14794" y="3206"/>
                    </a:cubicBezTo>
                    <a:lnTo>
                      <a:pt x="15248" y="2417"/>
                    </a:lnTo>
                    <a:close/>
                    <a:moveTo>
                      <a:pt x="6369" y="2424"/>
                    </a:moveTo>
                    <a:lnTo>
                      <a:pt x="6821" y="3211"/>
                    </a:lnTo>
                    <a:cubicBezTo>
                      <a:pt x="6907" y="3363"/>
                      <a:pt x="6854" y="3562"/>
                      <a:pt x="6698" y="3653"/>
                    </a:cubicBezTo>
                    <a:cubicBezTo>
                      <a:pt x="6644" y="3686"/>
                      <a:pt x="6590" y="3697"/>
                      <a:pt x="6536" y="3697"/>
                    </a:cubicBezTo>
                    <a:cubicBezTo>
                      <a:pt x="6423" y="3697"/>
                      <a:pt x="6314" y="3638"/>
                      <a:pt x="6254" y="3535"/>
                    </a:cubicBezTo>
                    <a:lnTo>
                      <a:pt x="5802" y="2748"/>
                    </a:lnTo>
                    <a:cubicBezTo>
                      <a:pt x="5986" y="2634"/>
                      <a:pt x="6175" y="2526"/>
                      <a:pt x="6369" y="2424"/>
                    </a:cubicBezTo>
                    <a:close/>
                    <a:moveTo>
                      <a:pt x="10810" y="3249"/>
                    </a:moveTo>
                    <a:cubicBezTo>
                      <a:pt x="10875" y="3249"/>
                      <a:pt x="10903" y="3373"/>
                      <a:pt x="10903" y="3373"/>
                    </a:cubicBezTo>
                    <a:lnTo>
                      <a:pt x="11771" y="10660"/>
                    </a:lnTo>
                    <a:cubicBezTo>
                      <a:pt x="11777" y="10703"/>
                      <a:pt x="11781" y="10747"/>
                      <a:pt x="11781" y="10790"/>
                    </a:cubicBezTo>
                    <a:cubicBezTo>
                      <a:pt x="11771" y="11324"/>
                      <a:pt x="11339" y="11755"/>
                      <a:pt x="10805" y="11755"/>
                    </a:cubicBezTo>
                    <a:cubicBezTo>
                      <a:pt x="10271" y="11755"/>
                      <a:pt x="9838" y="11324"/>
                      <a:pt x="9838" y="10790"/>
                    </a:cubicBezTo>
                    <a:cubicBezTo>
                      <a:pt x="9838" y="10747"/>
                      <a:pt x="9845" y="10703"/>
                      <a:pt x="9850" y="10660"/>
                    </a:cubicBezTo>
                    <a:lnTo>
                      <a:pt x="10719" y="3373"/>
                    </a:lnTo>
                    <a:cubicBezTo>
                      <a:pt x="10719" y="3373"/>
                      <a:pt x="10745" y="3249"/>
                      <a:pt x="10810" y="3249"/>
                    </a:cubicBezTo>
                    <a:close/>
                    <a:moveTo>
                      <a:pt x="2773" y="5753"/>
                    </a:moveTo>
                    <a:lnTo>
                      <a:pt x="3572" y="6212"/>
                    </a:lnTo>
                    <a:cubicBezTo>
                      <a:pt x="3729" y="6304"/>
                      <a:pt x="3782" y="6504"/>
                      <a:pt x="3690" y="6661"/>
                    </a:cubicBezTo>
                    <a:cubicBezTo>
                      <a:pt x="3631" y="6763"/>
                      <a:pt x="3524" y="6823"/>
                      <a:pt x="3410" y="6823"/>
                    </a:cubicBezTo>
                    <a:cubicBezTo>
                      <a:pt x="3356" y="6823"/>
                      <a:pt x="3297" y="6806"/>
                      <a:pt x="3249" y="6779"/>
                    </a:cubicBezTo>
                    <a:lnTo>
                      <a:pt x="2444" y="6315"/>
                    </a:lnTo>
                    <a:cubicBezTo>
                      <a:pt x="2547" y="6121"/>
                      <a:pt x="2660" y="5937"/>
                      <a:pt x="2773" y="5753"/>
                    </a:cubicBezTo>
                    <a:close/>
                    <a:moveTo>
                      <a:pt x="18837" y="5753"/>
                    </a:moveTo>
                    <a:cubicBezTo>
                      <a:pt x="18950" y="5937"/>
                      <a:pt x="19063" y="6126"/>
                      <a:pt x="19166" y="6315"/>
                    </a:cubicBezTo>
                    <a:lnTo>
                      <a:pt x="18361" y="6779"/>
                    </a:lnTo>
                    <a:cubicBezTo>
                      <a:pt x="18307" y="6811"/>
                      <a:pt x="18253" y="6823"/>
                      <a:pt x="18199" y="6823"/>
                    </a:cubicBezTo>
                    <a:cubicBezTo>
                      <a:pt x="18086" y="6823"/>
                      <a:pt x="17979" y="6763"/>
                      <a:pt x="17919" y="6661"/>
                    </a:cubicBezTo>
                    <a:cubicBezTo>
                      <a:pt x="17828" y="6504"/>
                      <a:pt x="17881" y="6304"/>
                      <a:pt x="18037" y="6212"/>
                    </a:cubicBezTo>
                    <a:lnTo>
                      <a:pt x="18837" y="5753"/>
                    </a:lnTo>
                    <a:close/>
                    <a:moveTo>
                      <a:pt x="10805" y="10304"/>
                    </a:moveTo>
                    <a:cubicBezTo>
                      <a:pt x="10682" y="10304"/>
                      <a:pt x="10560" y="10350"/>
                      <a:pt x="10466" y="10444"/>
                    </a:cubicBezTo>
                    <a:cubicBezTo>
                      <a:pt x="10278" y="10632"/>
                      <a:pt x="10278" y="10936"/>
                      <a:pt x="10466" y="11124"/>
                    </a:cubicBezTo>
                    <a:cubicBezTo>
                      <a:pt x="10653" y="11311"/>
                      <a:pt x="10956" y="11311"/>
                      <a:pt x="11144" y="11124"/>
                    </a:cubicBezTo>
                    <a:cubicBezTo>
                      <a:pt x="11332" y="10936"/>
                      <a:pt x="11332" y="10632"/>
                      <a:pt x="11144" y="10444"/>
                    </a:cubicBezTo>
                    <a:cubicBezTo>
                      <a:pt x="11050" y="10350"/>
                      <a:pt x="10928" y="10304"/>
                      <a:pt x="10805" y="10304"/>
                    </a:cubicBezTo>
                    <a:close/>
                    <a:moveTo>
                      <a:pt x="1327" y="10439"/>
                    </a:moveTo>
                    <a:lnTo>
                      <a:pt x="2267" y="10439"/>
                    </a:lnTo>
                    <a:cubicBezTo>
                      <a:pt x="2445" y="10439"/>
                      <a:pt x="2591" y="10585"/>
                      <a:pt x="2591" y="10763"/>
                    </a:cubicBezTo>
                    <a:cubicBezTo>
                      <a:pt x="2591" y="10941"/>
                      <a:pt x="2445" y="11087"/>
                      <a:pt x="2267" y="11087"/>
                    </a:cubicBezTo>
                    <a:lnTo>
                      <a:pt x="1322" y="11087"/>
                    </a:lnTo>
                    <a:cubicBezTo>
                      <a:pt x="1317" y="10991"/>
                      <a:pt x="1316" y="10895"/>
                      <a:pt x="1316" y="10800"/>
                    </a:cubicBezTo>
                    <a:cubicBezTo>
                      <a:pt x="1316" y="10681"/>
                      <a:pt x="1322" y="10558"/>
                      <a:pt x="1327" y="10439"/>
                    </a:cubicBezTo>
                    <a:close/>
                    <a:moveTo>
                      <a:pt x="19343" y="10444"/>
                    </a:moveTo>
                    <a:lnTo>
                      <a:pt x="20282" y="10444"/>
                    </a:lnTo>
                    <a:cubicBezTo>
                      <a:pt x="20288" y="10563"/>
                      <a:pt x="20294" y="10681"/>
                      <a:pt x="20294" y="10805"/>
                    </a:cubicBezTo>
                    <a:cubicBezTo>
                      <a:pt x="20294" y="10897"/>
                      <a:pt x="20287" y="10995"/>
                      <a:pt x="20287" y="11092"/>
                    </a:cubicBezTo>
                    <a:lnTo>
                      <a:pt x="19343" y="11092"/>
                    </a:lnTo>
                    <a:cubicBezTo>
                      <a:pt x="19165" y="11092"/>
                      <a:pt x="19019" y="10946"/>
                      <a:pt x="19019" y="10768"/>
                    </a:cubicBezTo>
                    <a:cubicBezTo>
                      <a:pt x="19019" y="10590"/>
                      <a:pt x="19165" y="10444"/>
                      <a:pt x="19343" y="10444"/>
                    </a:cubicBezTo>
                    <a:close/>
                    <a:moveTo>
                      <a:pt x="3367" y="14708"/>
                    </a:moveTo>
                    <a:cubicBezTo>
                      <a:pt x="3493" y="14692"/>
                      <a:pt x="3622" y="14753"/>
                      <a:pt x="3690" y="14870"/>
                    </a:cubicBezTo>
                    <a:cubicBezTo>
                      <a:pt x="3782" y="15032"/>
                      <a:pt x="3729" y="15231"/>
                      <a:pt x="3572" y="15317"/>
                    </a:cubicBezTo>
                    <a:lnTo>
                      <a:pt x="2741" y="15798"/>
                    </a:lnTo>
                    <a:cubicBezTo>
                      <a:pt x="2628" y="15614"/>
                      <a:pt x="2520" y="15425"/>
                      <a:pt x="2417" y="15231"/>
                    </a:cubicBezTo>
                    <a:lnTo>
                      <a:pt x="3243" y="14750"/>
                    </a:lnTo>
                    <a:cubicBezTo>
                      <a:pt x="3283" y="14727"/>
                      <a:pt x="3324" y="14713"/>
                      <a:pt x="3367" y="14708"/>
                    </a:cubicBezTo>
                    <a:close/>
                    <a:moveTo>
                      <a:pt x="18243" y="14708"/>
                    </a:moveTo>
                    <a:cubicBezTo>
                      <a:pt x="18285" y="14714"/>
                      <a:pt x="18327" y="14727"/>
                      <a:pt x="18366" y="14750"/>
                    </a:cubicBezTo>
                    <a:lnTo>
                      <a:pt x="19193" y="15231"/>
                    </a:lnTo>
                    <a:cubicBezTo>
                      <a:pt x="19090" y="15425"/>
                      <a:pt x="18982" y="15614"/>
                      <a:pt x="18869" y="15798"/>
                    </a:cubicBezTo>
                    <a:lnTo>
                      <a:pt x="18037" y="15317"/>
                    </a:lnTo>
                    <a:cubicBezTo>
                      <a:pt x="17881" y="15225"/>
                      <a:pt x="17828" y="15027"/>
                      <a:pt x="17919" y="14870"/>
                    </a:cubicBezTo>
                    <a:cubicBezTo>
                      <a:pt x="17988" y="14753"/>
                      <a:pt x="18117" y="14692"/>
                      <a:pt x="18243" y="14708"/>
                    </a:cubicBezTo>
                    <a:close/>
                    <a:moveTo>
                      <a:pt x="15035" y="17834"/>
                    </a:moveTo>
                    <a:cubicBezTo>
                      <a:pt x="15162" y="17817"/>
                      <a:pt x="15292" y="17878"/>
                      <a:pt x="15361" y="17996"/>
                    </a:cubicBezTo>
                    <a:lnTo>
                      <a:pt x="15846" y="18832"/>
                    </a:lnTo>
                    <a:cubicBezTo>
                      <a:pt x="15657" y="18956"/>
                      <a:pt x="15469" y="19064"/>
                      <a:pt x="15280" y="19166"/>
                    </a:cubicBezTo>
                    <a:lnTo>
                      <a:pt x="14794" y="18324"/>
                    </a:lnTo>
                    <a:cubicBezTo>
                      <a:pt x="14702" y="18168"/>
                      <a:pt x="14755" y="17967"/>
                      <a:pt x="14912" y="17876"/>
                    </a:cubicBezTo>
                    <a:cubicBezTo>
                      <a:pt x="14951" y="17853"/>
                      <a:pt x="14993" y="17839"/>
                      <a:pt x="15035" y="17834"/>
                    </a:cubicBezTo>
                    <a:close/>
                    <a:moveTo>
                      <a:pt x="6580" y="17839"/>
                    </a:moveTo>
                    <a:cubicBezTo>
                      <a:pt x="6622" y="17844"/>
                      <a:pt x="6664" y="17858"/>
                      <a:pt x="6703" y="17881"/>
                    </a:cubicBezTo>
                    <a:cubicBezTo>
                      <a:pt x="6854" y="17967"/>
                      <a:pt x="6908" y="18168"/>
                      <a:pt x="6816" y="18324"/>
                    </a:cubicBezTo>
                    <a:lnTo>
                      <a:pt x="6330" y="19166"/>
                    </a:lnTo>
                    <a:cubicBezTo>
                      <a:pt x="6136" y="19064"/>
                      <a:pt x="5952" y="18951"/>
                      <a:pt x="5768" y="18837"/>
                    </a:cubicBezTo>
                    <a:lnTo>
                      <a:pt x="6254" y="18001"/>
                    </a:lnTo>
                    <a:cubicBezTo>
                      <a:pt x="6323" y="17883"/>
                      <a:pt x="6453" y="17822"/>
                      <a:pt x="6580" y="17839"/>
                    </a:cubicBezTo>
                    <a:close/>
                    <a:moveTo>
                      <a:pt x="10805" y="18982"/>
                    </a:moveTo>
                    <a:cubicBezTo>
                      <a:pt x="10983" y="18982"/>
                      <a:pt x="11129" y="19128"/>
                      <a:pt x="11129" y="19306"/>
                    </a:cubicBezTo>
                    <a:lnTo>
                      <a:pt x="11129" y="20283"/>
                    </a:lnTo>
                    <a:cubicBezTo>
                      <a:pt x="11021" y="20288"/>
                      <a:pt x="10913" y="20294"/>
                      <a:pt x="10805" y="20294"/>
                    </a:cubicBezTo>
                    <a:cubicBezTo>
                      <a:pt x="10697" y="20294"/>
                      <a:pt x="10589" y="20288"/>
                      <a:pt x="10481" y="20283"/>
                    </a:cubicBezTo>
                    <a:lnTo>
                      <a:pt x="10481" y="19306"/>
                    </a:lnTo>
                    <a:cubicBezTo>
                      <a:pt x="10481" y="19128"/>
                      <a:pt x="10627" y="18982"/>
                      <a:pt x="10805" y="1898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4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C06AD944-A3BD-3D57-6732-E147FC8FE30E}"/>
                  </a:ext>
                </a:extLst>
              </p:cNvPr>
              <p:cNvSpPr txBox="1"/>
              <p:nvPr/>
            </p:nvSpPr>
            <p:spPr>
              <a:xfrm>
                <a:off x="571767" y="3035526"/>
                <a:ext cx="3580790" cy="313928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Huge readout rates possible (80 </a:t>
                </a:r>
                <a:r>
                  <a:rPr sz="1600" dirty="0" err="1"/>
                  <a:t>MHits</a:t>
                </a:r>
                <a:r>
                  <a:rPr sz="1600" dirty="0"/>
                  <a:t>/s) </a:t>
                </a:r>
              </a:p>
            </p:txBody>
          </p:sp>
          <p:sp>
            <p:nvSpPr>
              <p:cNvPr id="15" name="Coins">
                <a:extLst>
                  <a:ext uri="{FF2B5EF4-FFF2-40B4-BE49-F238E27FC236}">
                    <a16:creationId xmlns:a16="http://schemas.microsoft.com/office/drawing/2014/main" id="{E0DD9E1D-31EE-962C-7EFD-D33E4006D986}"/>
                  </a:ext>
                </a:extLst>
              </p:cNvPr>
              <p:cNvSpPr/>
              <p:nvPr/>
            </p:nvSpPr>
            <p:spPr>
              <a:xfrm>
                <a:off x="612488" y="3459834"/>
                <a:ext cx="635001" cy="636908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1" y="0"/>
                    </a:moveTo>
                    <a:cubicBezTo>
                      <a:pt x="7949" y="0"/>
                      <a:pt x="5266" y="392"/>
                      <a:pt x="3255" y="1111"/>
                    </a:cubicBezTo>
                    <a:cubicBezTo>
                      <a:pt x="1360" y="1787"/>
                      <a:pt x="273" y="2685"/>
                      <a:pt x="273" y="3572"/>
                    </a:cubicBezTo>
                    <a:cubicBezTo>
                      <a:pt x="273" y="4460"/>
                      <a:pt x="1360" y="5360"/>
                      <a:pt x="3255" y="6035"/>
                    </a:cubicBezTo>
                    <a:cubicBezTo>
                      <a:pt x="5266" y="6749"/>
                      <a:pt x="7949" y="7147"/>
                      <a:pt x="10801" y="7147"/>
                    </a:cubicBezTo>
                    <a:cubicBezTo>
                      <a:pt x="13652" y="7147"/>
                      <a:pt x="16334" y="6754"/>
                      <a:pt x="18345" y="6035"/>
                    </a:cubicBezTo>
                    <a:cubicBezTo>
                      <a:pt x="20240" y="5360"/>
                      <a:pt x="21327" y="4460"/>
                      <a:pt x="21327" y="3572"/>
                    </a:cubicBezTo>
                    <a:cubicBezTo>
                      <a:pt x="21327" y="2685"/>
                      <a:pt x="20240" y="1787"/>
                      <a:pt x="18345" y="1111"/>
                    </a:cubicBezTo>
                    <a:cubicBezTo>
                      <a:pt x="16334" y="398"/>
                      <a:pt x="13652" y="0"/>
                      <a:pt x="10801" y="0"/>
                    </a:cubicBezTo>
                    <a:close/>
                    <a:moveTo>
                      <a:pt x="12" y="4505"/>
                    </a:moveTo>
                    <a:lnTo>
                      <a:pt x="12" y="5914"/>
                    </a:lnTo>
                    <a:cubicBezTo>
                      <a:pt x="12" y="8033"/>
                      <a:pt x="4846" y="9754"/>
                      <a:pt x="10811" y="9754"/>
                    </a:cubicBezTo>
                    <a:cubicBezTo>
                      <a:pt x="16776" y="9754"/>
                      <a:pt x="21600" y="8039"/>
                      <a:pt x="21600" y="5914"/>
                    </a:cubicBezTo>
                    <a:lnTo>
                      <a:pt x="21600" y="4505"/>
                    </a:lnTo>
                    <a:cubicBezTo>
                      <a:pt x="21136" y="5284"/>
                      <a:pt x="20088" y="5991"/>
                      <a:pt x="18531" y="6541"/>
                    </a:cubicBezTo>
                    <a:cubicBezTo>
                      <a:pt x="16460" y="7276"/>
                      <a:pt x="13718" y="7679"/>
                      <a:pt x="10806" y="7679"/>
                    </a:cubicBezTo>
                    <a:cubicBezTo>
                      <a:pt x="7894" y="7679"/>
                      <a:pt x="5146" y="7276"/>
                      <a:pt x="3081" y="6541"/>
                    </a:cubicBezTo>
                    <a:cubicBezTo>
                      <a:pt x="1524" y="5985"/>
                      <a:pt x="476" y="5284"/>
                      <a:pt x="12" y="4505"/>
                    </a:cubicBezTo>
                    <a:close/>
                    <a:moveTo>
                      <a:pt x="0" y="7320"/>
                    </a:moveTo>
                    <a:lnTo>
                      <a:pt x="0" y="8284"/>
                    </a:lnTo>
                    <a:cubicBezTo>
                      <a:pt x="0" y="10402"/>
                      <a:pt x="4836" y="12123"/>
                      <a:pt x="10801" y="12123"/>
                    </a:cubicBezTo>
                    <a:cubicBezTo>
                      <a:pt x="16766" y="12123"/>
                      <a:pt x="21600" y="10408"/>
                      <a:pt x="21600" y="8284"/>
                    </a:cubicBezTo>
                    <a:lnTo>
                      <a:pt x="21600" y="7320"/>
                    </a:lnTo>
                    <a:cubicBezTo>
                      <a:pt x="21458" y="7495"/>
                      <a:pt x="21295" y="7664"/>
                      <a:pt x="21098" y="7827"/>
                    </a:cubicBezTo>
                    <a:cubicBezTo>
                      <a:pt x="20508" y="8329"/>
                      <a:pt x="19672" y="8769"/>
                      <a:pt x="18618" y="9145"/>
                    </a:cubicBezTo>
                    <a:cubicBezTo>
                      <a:pt x="16520" y="9891"/>
                      <a:pt x="13745" y="10299"/>
                      <a:pt x="10801" y="10299"/>
                    </a:cubicBezTo>
                    <a:cubicBezTo>
                      <a:pt x="7856" y="10299"/>
                      <a:pt x="5080" y="9891"/>
                      <a:pt x="2982" y="9145"/>
                    </a:cubicBezTo>
                    <a:cubicBezTo>
                      <a:pt x="1928" y="8769"/>
                      <a:pt x="1099" y="8329"/>
                      <a:pt x="504" y="7827"/>
                    </a:cubicBezTo>
                    <a:cubicBezTo>
                      <a:pt x="307" y="7664"/>
                      <a:pt x="142" y="7495"/>
                      <a:pt x="0" y="7320"/>
                    </a:cubicBezTo>
                    <a:close/>
                    <a:moveTo>
                      <a:pt x="0" y="9689"/>
                    </a:moveTo>
                    <a:lnTo>
                      <a:pt x="0" y="10653"/>
                    </a:lnTo>
                    <a:cubicBezTo>
                      <a:pt x="0" y="12771"/>
                      <a:pt x="4836" y="14492"/>
                      <a:pt x="10801" y="14492"/>
                    </a:cubicBezTo>
                    <a:cubicBezTo>
                      <a:pt x="16766" y="14492"/>
                      <a:pt x="21600" y="12777"/>
                      <a:pt x="21600" y="10653"/>
                    </a:cubicBezTo>
                    <a:lnTo>
                      <a:pt x="21600" y="9689"/>
                    </a:lnTo>
                    <a:cubicBezTo>
                      <a:pt x="21458" y="9864"/>
                      <a:pt x="21295" y="10033"/>
                      <a:pt x="21098" y="10197"/>
                    </a:cubicBezTo>
                    <a:cubicBezTo>
                      <a:pt x="20508" y="10698"/>
                      <a:pt x="19672" y="11138"/>
                      <a:pt x="18618" y="11514"/>
                    </a:cubicBezTo>
                    <a:cubicBezTo>
                      <a:pt x="16520" y="12260"/>
                      <a:pt x="13745" y="12668"/>
                      <a:pt x="10801" y="12668"/>
                    </a:cubicBezTo>
                    <a:cubicBezTo>
                      <a:pt x="7856" y="12668"/>
                      <a:pt x="5080" y="12260"/>
                      <a:pt x="2982" y="11514"/>
                    </a:cubicBezTo>
                    <a:cubicBezTo>
                      <a:pt x="1928" y="11138"/>
                      <a:pt x="1099" y="10698"/>
                      <a:pt x="504" y="10197"/>
                    </a:cubicBezTo>
                    <a:cubicBezTo>
                      <a:pt x="307" y="10033"/>
                      <a:pt x="142" y="9864"/>
                      <a:pt x="0" y="9689"/>
                    </a:cubicBezTo>
                    <a:close/>
                    <a:moveTo>
                      <a:pt x="0" y="12059"/>
                    </a:moveTo>
                    <a:lnTo>
                      <a:pt x="0" y="13022"/>
                    </a:lnTo>
                    <a:cubicBezTo>
                      <a:pt x="0" y="15141"/>
                      <a:pt x="4836" y="16862"/>
                      <a:pt x="10801" y="16862"/>
                    </a:cubicBezTo>
                    <a:cubicBezTo>
                      <a:pt x="16766" y="16862"/>
                      <a:pt x="21600" y="15146"/>
                      <a:pt x="21600" y="13022"/>
                    </a:cubicBezTo>
                    <a:lnTo>
                      <a:pt x="21600" y="12059"/>
                    </a:lnTo>
                    <a:cubicBezTo>
                      <a:pt x="21458" y="12233"/>
                      <a:pt x="21295" y="12402"/>
                      <a:pt x="21098" y="12566"/>
                    </a:cubicBezTo>
                    <a:cubicBezTo>
                      <a:pt x="20508" y="13067"/>
                      <a:pt x="19672" y="13507"/>
                      <a:pt x="18618" y="13883"/>
                    </a:cubicBezTo>
                    <a:cubicBezTo>
                      <a:pt x="16520" y="14629"/>
                      <a:pt x="13745" y="15037"/>
                      <a:pt x="10801" y="15037"/>
                    </a:cubicBezTo>
                    <a:cubicBezTo>
                      <a:pt x="7856" y="15037"/>
                      <a:pt x="5080" y="14629"/>
                      <a:pt x="2982" y="13883"/>
                    </a:cubicBezTo>
                    <a:cubicBezTo>
                      <a:pt x="1928" y="13507"/>
                      <a:pt x="1099" y="13067"/>
                      <a:pt x="504" y="12566"/>
                    </a:cubicBezTo>
                    <a:cubicBezTo>
                      <a:pt x="307" y="12402"/>
                      <a:pt x="142" y="12233"/>
                      <a:pt x="0" y="12059"/>
                    </a:cubicBezTo>
                    <a:close/>
                    <a:moveTo>
                      <a:pt x="0" y="14428"/>
                    </a:moveTo>
                    <a:lnTo>
                      <a:pt x="0" y="15391"/>
                    </a:lnTo>
                    <a:cubicBezTo>
                      <a:pt x="0" y="17510"/>
                      <a:pt x="4836" y="19231"/>
                      <a:pt x="10801" y="19231"/>
                    </a:cubicBezTo>
                    <a:cubicBezTo>
                      <a:pt x="16766" y="19231"/>
                      <a:pt x="21600" y="17515"/>
                      <a:pt x="21600" y="15391"/>
                    </a:cubicBezTo>
                    <a:lnTo>
                      <a:pt x="21600" y="14428"/>
                    </a:lnTo>
                    <a:cubicBezTo>
                      <a:pt x="21458" y="14602"/>
                      <a:pt x="21295" y="14772"/>
                      <a:pt x="21098" y="14935"/>
                    </a:cubicBezTo>
                    <a:cubicBezTo>
                      <a:pt x="20508" y="15436"/>
                      <a:pt x="19672" y="15877"/>
                      <a:pt x="18618" y="16252"/>
                    </a:cubicBezTo>
                    <a:cubicBezTo>
                      <a:pt x="16520" y="16998"/>
                      <a:pt x="13745" y="17406"/>
                      <a:pt x="10801" y="17406"/>
                    </a:cubicBezTo>
                    <a:cubicBezTo>
                      <a:pt x="7856" y="17406"/>
                      <a:pt x="5080" y="16998"/>
                      <a:pt x="2982" y="16252"/>
                    </a:cubicBezTo>
                    <a:cubicBezTo>
                      <a:pt x="1928" y="15877"/>
                      <a:pt x="1099" y="15436"/>
                      <a:pt x="504" y="14935"/>
                    </a:cubicBezTo>
                    <a:cubicBezTo>
                      <a:pt x="307" y="14772"/>
                      <a:pt x="142" y="14602"/>
                      <a:pt x="0" y="14428"/>
                    </a:cubicBezTo>
                    <a:close/>
                    <a:moveTo>
                      <a:pt x="0" y="16797"/>
                    </a:moveTo>
                    <a:lnTo>
                      <a:pt x="0" y="17760"/>
                    </a:lnTo>
                    <a:cubicBezTo>
                      <a:pt x="0" y="19879"/>
                      <a:pt x="4836" y="21600"/>
                      <a:pt x="10801" y="21600"/>
                    </a:cubicBezTo>
                    <a:cubicBezTo>
                      <a:pt x="16766" y="21600"/>
                      <a:pt x="21600" y="19879"/>
                      <a:pt x="21600" y="17760"/>
                    </a:cubicBezTo>
                    <a:lnTo>
                      <a:pt x="21600" y="16797"/>
                    </a:lnTo>
                    <a:cubicBezTo>
                      <a:pt x="21458" y="16971"/>
                      <a:pt x="21295" y="17141"/>
                      <a:pt x="21098" y="17304"/>
                    </a:cubicBezTo>
                    <a:cubicBezTo>
                      <a:pt x="20508" y="17805"/>
                      <a:pt x="19672" y="18246"/>
                      <a:pt x="18618" y="18622"/>
                    </a:cubicBezTo>
                    <a:cubicBezTo>
                      <a:pt x="16520" y="19368"/>
                      <a:pt x="13745" y="19775"/>
                      <a:pt x="10801" y="19775"/>
                    </a:cubicBezTo>
                    <a:cubicBezTo>
                      <a:pt x="7856" y="19775"/>
                      <a:pt x="5080" y="19368"/>
                      <a:pt x="2982" y="18622"/>
                    </a:cubicBezTo>
                    <a:cubicBezTo>
                      <a:pt x="1928" y="18246"/>
                      <a:pt x="1099" y="17805"/>
                      <a:pt x="504" y="17304"/>
                    </a:cubicBezTo>
                    <a:cubicBezTo>
                      <a:pt x="307" y="17141"/>
                      <a:pt x="142" y="16971"/>
                      <a:pt x="0" y="1679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7" name="Shutter">
                <a:extLst>
                  <a:ext uri="{FF2B5EF4-FFF2-40B4-BE49-F238E27FC236}">
                    <a16:creationId xmlns:a16="http://schemas.microsoft.com/office/drawing/2014/main" id="{3C570A41-DB67-C61A-AD2C-AE591772E043}"/>
                  </a:ext>
                </a:extLst>
              </p:cNvPr>
              <p:cNvSpPr/>
              <p:nvPr/>
            </p:nvSpPr>
            <p:spPr>
              <a:xfrm>
                <a:off x="4031606" y="3988497"/>
                <a:ext cx="635001" cy="635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800" y="0"/>
                    </a:moveTo>
                    <a:cubicBezTo>
                      <a:pt x="9683" y="0"/>
                      <a:pt x="8604" y="169"/>
                      <a:pt x="7590" y="484"/>
                    </a:cubicBezTo>
                    <a:cubicBezTo>
                      <a:pt x="6863" y="2032"/>
                      <a:pt x="5709" y="5429"/>
                      <a:pt x="7045" y="9518"/>
                    </a:cubicBezTo>
                    <a:lnTo>
                      <a:pt x="8792" y="7302"/>
                    </a:lnTo>
                    <a:cubicBezTo>
                      <a:pt x="11466" y="3672"/>
                      <a:pt x="14927" y="2482"/>
                      <a:pt x="17201" y="2103"/>
                    </a:cubicBezTo>
                    <a:cubicBezTo>
                      <a:pt x="15409" y="782"/>
                      <a:pt x="13196" y="0"/>
                      <a:pt x="10800" y="0"/>
                    </a:cubicBezTo>
                    <a:close/>
                    <a:moveTo>
                      <a:pt x="6731" y="795"/>
                    </a:moveTo>
                    <a:cubicBezTo>
                      <a:pt x="3636" y="2055"/>
                      <a:pt x="1257" y="4709"/>
                      <a:pt x="375" y="7978"/>
                    </a:cubicBezTo>
                    <a:cubicBezTo>
                      <a:pt x="2737" y="11561"/>
                      <a:pt x="5999" y="12779"/>
                      <a:pt x="7908" y="13191"/>
                    </a:cubicBezTo>
                    <a:cubicBezTo>
                      <a:pt x="7698" y="12730"/>
                      <a:pt x="7440" y="12174"/>
                      <a:pt x="7307" y="11920"/>
                    </a:cubicBezTo>
                    <a:cubicBezTo>
                      <a:pt x="7218" y="11752"/>
                      <a:pt x="7099" y="11472"/>
                      <a:pt x="6983" y="11183"/>
                    </a:cubicBezTo>
                    <a:cubicBezTo>
                      <a:pt x="4953" y="6729"/>
                      <a:pt x="5895" y="2858"/>
                      <a:pt x="6731" y="795"/>
                    </a:cubicBezTo>
                    <a:close/>
                    <a:moveTo>
                      <a:pt x="17908" y="2673"/>
                    </a:moveTo>
                    <a:cubicBezTo>
                      <a:pt x="15922" y="2904"/>
                      <a:pt x="12483" y="3807"/>
                      <a:pt x="9744" y="7162"/>
                    </a:cubicBezTo>
                    <a:cubicBezTo>
                      <a:pt x="10018" y="7190"/>
                      <a:pt x="10346" y="7222"/>
                      <a:pt x="10697" y="7255"/>
                    </a:cubicBezTo>
                    <a:cubicBezTo>
                      <a:pt x="11486" y="7328"/>
                      <a:pt x="12003" y="7394"/>
                      <a:pt x="12346" y="7449"/>
                    </a:cubicBezTo>
                    <a:cubicBezTo>
                      <a:pt x="17485" y="8250"/>
                      <a:pt x="20224" y="11534"/>
                      <a:pt x="21322" y="13233"/>
                    </a:cubicBezTo>
                    <a:cubicBezTo>
                      <a:pt x="21502" y="12451"/>
                      <a:pt x="21600" y="11637"/>
                      <a:pt x="21600" y="10800"/>
                    </a:cubicBezTo>
                    <a:cubicBezTo>
                      <a:pt x="21600" y="7558"/>
                      <a:pt x="20169" y="4653"/>
                      <a:pt x="17908" y="2673"/>
                    </a:cubicBezTo>
                    <a:close/>
                    <a:moveTo>
                      <a:pt x="13308" y="8319"/>
                    </a:moveTo>
                    <a:lnTo>
                      <a:pt x="13907" y="9853"/>
                    </a:lnTo>
                    <a:cubicBezTo>
                      <a:pt x="14109" y="10307"/>
                      <a:pt x="14283" y="10754"/>
                      <a:pt x="14430" y="11193"/>
                    </a:cubicBezTo>
                    <a:lnTo>
                      <a:pt x="14464" y="11278"/>
                    </a:lnTo>
                    <a:lnTo>
                      <a:pt x="14459" y="11284"/>
                    </a:lnTo>
                    <a:cubicBezTo>
                      <a:pt x="15895" y="15672"/>
                      <a:pt x="14705" y="19272"/>
                      <a:pt x="13750" y="21188"/>
                    </a:cubicBezTo>
                    <a:cubicBezTo>
                      <a:pt x="17219" y="20205"/>
                      <a:pt x="19977" y="17534"/>
                      <a:pt x="21079" y="14116"/>
                    </a:cubicBezTo>
                    <a:cubicBezTo>
                      <a:pt x="20408" y="12922"/>
                      <a:pt x="18101" y="9475"/>
                      <a:pt x="13308" y="8319"/>
                    </a:cubicBezTo>
                    <a:close/>
                    <a:moveTo>
                      <a:pt x="176" y="8866"/>
                    </a:moveTo>
                    <a:cubicBezTo>
                      <a:pt x="62" y="9494"/>
                      <a:pt x="0" y="10139"/>
                      <a:pt x="0" y="10800"/>
                    </a:cubicBezTo>
                    <a:cubicBezTo>
                      <a:pt x="0" y="13806"/>
                      <a:pt x="1228" y="16524"/>
                      <a:pt x="3210" y="18482"/>
                    </a:cubicBezTo>
                    <a:cubicBezTo>
                      <a:pt x="5360" y="18248"/>
                      <a:pt x="8551" y="17337"/>
                      <a:pt x="11239" y="14266"/>
                    </a:cubicBezTo>
                    <a:cubicBezTo>
                      <a:pt x="11019" y="14250"/>
                      <a:pt x="10811" y="14234"/>
                      <a:pt x="10700" y="14224"/>
                    </a:cubicBezTo>
                    <a:cubicBezTo>
                      <a:pt x="10631" y="14217"/>
                      <a:pt x="10547" y="14208"/>
                      <a:pt x="10454" y="14199"/>
                    </a:cubicBezTo>
                    <a:cubicBezTo>
                      <a:pt x="9747" y="14139"/>
                      <a:pt x="9260" y="14076"/>
                      <a:pt x="8999" y="14038"/>
                    </a:cubicBezTo>
                    <a:lnTo>
                      <a:pt x="8961" y="14035"/>
                    </a:lnTo>
                    <a:cubicBezTo>
                      <a:pt x="7546" y="13892"/>
                      <a:pt x="3254" y="13106"/>
                      <a:pt x="176" y="8866"/>
                    </a:cubicBezTo>
                    <a:close/>
                    <a:moveTo>
                      <a:pt x="13957" y="11919"/>
                    </a:moveTo>
                    <a:lnTo>
                      <a:pt x="12432" y="13851"/>
                    </a:lnTo>
                    <a:lnTo>
                      <a:pt x="12437" y="13854"/>
                    </a:lnTo>
                    <a:cubicBezTo>
                      <a:pt x="9707" y="17479"/>
                      <a:pt x="6303" y="18696"/>
                      <a:pt x="3854" y="19069"/>
                    </a:cubicBezTo>
                    <a:cubicBezTo>
                      <a:pt x="5732" y="20648"/>
                      <a:pt x="8155" y="21600"/>
                      <a:pt x="10800" y="21600"/>
                    </a:cubicBezTo>
                    <a:cubicBezTo>
                      <a:pt x="11515" y="21600"/>
                      <a:pt x="12212" y="21528"/>
                      <a:pt x="12887" y="21396"/>
                    </a:cubicBezTo>
                    <a:cubicBezTo>
                      <a:pt x="13765" y="19837"/>
                      <a:pt x="15239" y="16329"/>
                      <a:pt x="13957" y="119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18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3194C344-0037-D1E2-0754-32A37DC2277E}"/>
                  </a:ext>
                </a:extLst>
              </p:cNvPr>
              <p:cNvSpPr txBox="1"/>
              <p:nvPr/>
            </p:nvSpPr>
            <p:spPr>
              <a:xfrm>
                <a:off x="1328069" y="4633580"/>
                <a:ext cx="348978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Easy access for swapping in/out technologies</a:t>
                </a:r>
              </a:p>
            </p:txBody>
          </p:sp>
          <p:sp>
            <p:nvSpPr>
              <p:cNvPr id="19" name="Arrow 2">
                <a:extLst>
                  <a:ext uri="{FF2B5EF4-FFF2-40B4-BE49-F238E27FC236}">
                    <a16:creationId xmlns:a16="http://schemas.microsoft.com/office/drawing/2014/main" id="{DA684394-2A7C-B3E5-AB4F-6AEB47EDA4FE}"/>
                  </a:ext>
                </a:extLst>
              </p:cNvPr>
              <p:cNvSpPr/>
              <p:nvPr/>
            </p:nvSpPr>
            <p:spPr>
              <a:xfrm>
                <a:off x="612488" y="4613062"/>
                <a:ext cx="635002" cy="51130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0749" y="0"/>
                    </a:moveTo>
                    <a:cubicBezTo>
                      <a:pt x="8457" y="0"/>
                      <a:pt x="6373" y="1103"/>
                      <a:pt x="4819" y="2903"/>
                    </a:cubicBezTo>
                    <a:lnTo>
                      <a:pt x="6744" y="6147"/>
                    </a:lnTo>
                    <a:cubicBezTo>
                      <a:pt x="7744" y="4819"/>
                      <a:pt x="9169" y="3989"/>
                      <a:pt x="10749" y="3989"/>
                    </a:cubicBezTo>
                    <a:cubicBezTo>
                      <a:pt x="13751" y="3989"/>
                      <a:pt x="16189" y="6985"/>
                      <a:pt x="16232" y="10700"/>
                    </a:cubicBezTo>
                    <a:lnTo>
                      <a:pt x="14265" y="10700"/>
                    </a:lnTo>
                    <a:lnTo>
                      <a:pt x="17933" y="16883"/>
                    </a:lnTo>
                    <a:lnTo>
                      <a:pt x="21600" y="10700"/>
                    </a:lnTo>
                    <a:lnTo>
                      <a:pt x="19444" y="10700"/>
                    </a:lnTo>
                    <a:cubicBezTo>
                      <a:pt x="19401" y="4782"/>
                      <a:pt x="15525" y="0"/>
                      <a:pt x="10749" y="0"/>
                    </a:cubicBezTo>
                    <a:close/>
                    <a:moveTo>
                      <a:pt x="3667" y="4515"/>
                    </a:moveTo>
                    <a:lnTo>
                      <a:pt x="0" y="10700"/>
                    </a:lnTo>
                    <a:lnTo>
                      <a:pt x="2054" y="10700"/>
                    </a:lnTo>
                    <a:cubicBezTo>
                      <a:pt x="2053" y="10733"/>
                      <a:pt x="2054" y="10767"/>
                      <a:pt x="2054" y="10801"/>
                    </a:cubicBezTo>
                    <a:cubicBezTo>
                      <a:pt x="2054" y="16766"/>
                      <a:pt x="5946" y="21600"/>
                      <a:pt x="10749" y="21600"/>
                    </a:cubicBezTo>
                    <a:cubicBezTo>
                      <a:pt x="13080" y="21600"/>
                      <a:pt x="15197" y="20461"/>
                      <a:pt x="16759" y="18607"/>
                    </a:cubicBezTo>
                    <a:lnTo>
                      <a:pt x="14814" y="15375"/>
                    </a:lnTo>
                    <a:cubicBezTo>
                      <a:pt x="13811" y="16749"/>
                      <a:pt x="12360" y="17611"/>
                      <a:pt x="10749" y="17611"/>
                    </a:cubicBezTo>
                    <a:cubicBezTo>
                      <a:pt x="7720" y="17611"/>
                      <a:pt x="5266" y="14563"/>
                      <a:pt x="5266" y="10801"/>
                    </a:cubicBezTo>
                    <a:cubicBezTo>
                      <a:pt x="5266" y="10767"/>
                      <a:pt x="5265" y="10733"/>
                      <a:pt x="5266" y="10700"/>
                    </a:cubicBezTo>
                    <a:lnTo>
                      <a:pt x="7335" y="10700"/>
                    </a:lnTo>
                    <a:lnTo>
                      <a:pt x="3667" y="4515"/>
                    </a:ln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0" name="Piggy Bank">
                <a:extLst>
                  <a:ext uri="{FF2B5EF4-FFF2-40B4-BE49-F238E27FC236}">
                    <a16:creationId xmlns:a16="http://schemas.microsoft.com/office/drawing/2014/main" id="{01FC3B46-0A24-15A7-A0ED-9C0DDD1DBA27}"/>
                  </a:ext>
                </a:extLst>
              </p:cNvPr>
              <p:cNvSpPr/>
              <p:nvPr/>
            </p:nvSpPr>
            <p:spPr>
              <a:xfrm>
                <a:off x="554333" y="5938759"/>
                <a:ext cx="635001" cy="39859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163" h="21600" extrusionOk="0">
                    <a:moveTo>
                      <a:pt x="12587" y="0"/>
                    </a:moveTo>
                    <a:cubicBezTo>
                      <a:pt x="8555" y="0"/>
                      <a:pt x="6723" y="2256"/>
                      <a:pt x="6086" y="3315"/>
                    </a:cubicBezTo>
                    <a:cubicBezTo>
                      <a:pt x="5935" y="3565"/>
                      <a:pt x="5683" y="3543"/>
                      <a:pt x="5548" y="3269"/>
                    </a:cubicBezTo>
                    <a:cubicBezTo>
                      <a:pt x="5210" y="2580"/>
                      <a:pt x="4579" y="1527"/>
                      <a:pt x="3884" y="1527"/>
                    </a:cubicBezTo>
                    <a:cubicBezTo>
                      <a:pt x="2850" y="1527"/>
                      <a:pt x="3652" y="4548"/>
                      <a:pt x="3652" y="4548"/>
                    </a:cubicBezTo>
                    <a:cubicBezTo>
                      <a:pt x="3652" y="4548"/>
                      <a:pt x="2493" y="5921"/>
                      <a:pt x="2229" y="7581"/>
                    </a:cubicBezTo>
                    <a:cubicBezTo>
                      <a:pt x="2033" y="8805"/>
                      <a:pt x="641" y="8562"/>
                      <a:pt x="364" y="8562"/>
                    </a:cubicBezTo>
                    <a:cubicBezTo>
                      <a:pt x="-65" y="8562"/>
                      <a:pt x="-90" y="9711"/>
                      <a:pt x="162" y="10817"/>
                    </a:cubicBezTo>
                    <a:cubicBezTo>
                      <a:pt x="414" y="11924"/>
                      <a:pt x="1121" y="12374"/>
                      <a:pt x="1121" y="12374"/>
                    </a:cubicBezTo>
                    <a:cubicBezTo>
                      <a:pt x="995" y="12579"/>
                      <a:pt x="940" y="12757"/>
                      <a:pt x="1397" y="13358"/>
                    </a:cubicBezTo>
                    <a:cubicBezTo>
                      <a:pt x="1708" y="13767"/>
                      <a:pt x="2573" y="15312"/>
                      <a:pt x="4854" y="16551"/>
                    </a:cubicBezTo>
                    <a:cubicBezTo>
                      <a:pt x="5082" y="16675"/>
                      <a:pt x="5218" y="17057"/>
                      <a:pt x="5167" y="17439"/>
                    </a:cubicBezTo>
                    <a:lnTo>
                      <a:pt x="4702" y="20912"/>
                    </a:lnTo>
                    <a:cubicBezTo>
                      <a:pt x="4655" y="21267"/>
                      <a:pt x="4822" y="21600"/>
                      <a:pt x="5046" y="21600"/>
                    </a:cubicBezTo>
                    <a:lnTo>
                      <a:pt x="6770" y="21600"/>
                    </a:lnTo>
                    <a:cubicBezTo>
                      <a:pt x="6952" y="21600"/>
                      <a:pt x="7117" y="21432"/>
                      <a:pt x="7195" y="21165"/>
                    </a:cubicBezTo>
                    <a:lnTo>
                      <a:pt x="8037" y="18272"/>
                    </a:lnTo>
                    <a:cubicBezTo>
                      <a:pt x="8124" y="17974"/>
                      <a:pt x="8318" y="17798"/>
                      <a:pt x="8520" y="17839"/>
                    </a:cubicBezTo>
                    <a:cubicBezTo>
                      <a:pt x="9682" y="18075"/>
                      <a:pt x="11029" y="18218"/>
                      <a:pt x="12587" y="18218"/>
                    </a:cubicBezTo>
                    <a:cubicBezTo>
                      <a:pt x="13307" y="18218"/>
                      <a:pt x="13973" y="18115"/>
                      <a:pt x="14586" y="17928"/>
                    </a:cubicBezTo>
                    <a:cubicBezTo>
                      <a:pt x="14785" y="17867"/>
                      <a:pt x="14987" y="18016"/>
                      <a:pt x="15087" y="18304"/>
                    </a:cubicBezTo>
                    <a:lnTo>
                      <a:pt x="16087" y="21210"/>
                    </a:lnTo>
                    <a:cubicBezTo>
                      <a:pt x="16170" y="21452"/>
                      <a:pt x="16326" y="21600"/>
                      <a:pt x="16497" y="21600"/>
                    </a:cubicBezTo>
                    <a:lnTo>
                      <a:pt x="18243" y="21600"/>
                    </a:lnTo>
                    <a:cubicBezTo>
                      <a:pt x="18466" y="21600"/>
                      <a:pt x="18632" y="21267"/>
                      <a:pt x="18585" y="20912"/>
                    </a:cubicBezTo>
                    <a:lnTo>
                      <a:pt x="17934" y="16027"/>
                    </a:lnTo>
                    <a:cubicBezTo>
                      <a:pt x="17898" y="15757"/>
                      <a:pt x="17954" y="15477"/>
                      <a:pt x="18081" y="15293"/>
                    </a:cubicBezTo>
                    <a:cubicBezTo>
                      <a:pt x="19709" y="12937"/>
                      <a:pt x="20209" y="9534"/>
                      <a:pt x="19579" y="6535"/>
                    </a:cubicBezTo>
                    <a:cubicBezTo>
                      <a:pt x="19542" y="6361"/>
                      <a:pt x="19606" y="6175"/>
                      <a:pt x="19716" y="6132"/>
                    </a:cubicBezTo>
                    <a:cubicBezTo>
                      <a:pt x="20422" y="5855"/>
                      <a:pt x="21510" y="5137"/>
                      <a:pt x="21057" y="3409"/>
                    </a:cubicBezTo>
                    <a:cubicBezTo>
                      <a:pt x="21016" y="3254"/>
                      <a:pt x="20894" y="3213"/>
                      <a:pt x="20817" y="3325"/>
                    </a:cubicBezTo>
                    <a:cubicBezTo>
                      <a:pt x="20744" y="3432"/>
                      <a:pt x="20690" y="3550"/>
                      <a:pt x="20648" y="3659"/>
                    </a:cubicBezTo>
                    <a:cubicBezTo>
                      <a:pt x="20608" y="3765"/>
                      <a:pt x="20510" y="3756"/>
                      <a:pt x="20481" y="3640"/>
                    </a:cubicBezTo>
                    <a:cubicBezTo>
                      <a:pt x="20393" y="3281"/>
                      <a:pt x="20178" y="2828"/>
                      <a:pt x="19658" y="2927"/>
                    </a:cubicBezTo>
                    <a:cubicBezTo>
                      <a:pt x="19214" y="3013"/>
                      <a:pt x="19022" y="3455"/>
                      <a:pt x="18950" y="3944"/>
                    </a:cubicBezTo>
                    <a:cubicBezTo>
                      <a:pt x="18926" y="4113"/>
                      <a:pt x="18794" y="4163"/>
                      <a:pt x="18727" y="4027"/>
                    </a:cubicBezTo>
                    <a:cubicBezTo>
                      <a:pt x="17574" y="1683"/>
                      <a:pt x="15528" y="0"/>
                      <a:pt x="12587" y="0"/>
                    </a:cubicBezTo>
                    <a:close/>
                    <a:moveTo>
                      <a:pt x="12448" y="1027"/>
                    </a:moveTo>
                    <a:cubicBezTo>
                      <a:pt x="13136" y="1027"/>
                      <a:pt x="13772" y="1163"/>
                      <a:pt x="14343" y="1427"/>
                    </a:cubicBezTo>
                    <a:cubicBezTo>
                      <a:pt x="14395" y="1452"/>
                      <a:pt x="14423" y="1545"/>
                      <a:pt x="14402" y="1626"/>
                    </a:cubicBezTo>
                    <a:lnTo>
                      <a:pt x="14271" y="2126"/>
                    </a:lnTo>
                    <a:cubicBezTo>
                      <a:pt x="14254" y="2195"/>
                      <a:pt x="14208" y="2230"/>
                      <a:pt x="14164" y="2210"/>
                    </a:cubicBezTo>
                    <a:cubicBezTo>
                      <a:pt x="13649" y="1978"/>
                      <a:pt x="13073" y="1858"/>
                      <a:pt x="12448" y="1858"/>
                    </a:cubicBezTo>
                    <a:cubicBezTo>
                      <a:pt x="11524" y="1858"/>
                      <a:pt x="10708" y="2034"/>
                      <a:pt x="10012" y="2382"/>
                    </a:cubicBezTo>
                    <a:cubicBezTo>
                      <a:pt x="9968" y="2404"/>
                      <a:pt x="9920" y="2371"/>
                      <a:pt x="9902" y="2301"/>
                    </a:cubicBezTo>
                    <a:lnTo>
                      <a:pt x="9773" y="1801"/>
                    </a:lnTo>
                    <a:cubicBezTo>
                      <a:pt x="9752" y="1721"/>
                      <a:pt x="9776" y="1628"/>
                      <a:pt x="9827" y="1602"/>
                    </a:cubicBezTo>
                    <a:cubicBezTo>
                      <a:pt x="10483" y="1268"/>
                      <a:pt x="11341" y="1027"/>
                      <a:pt x="12448" y="1027"/>
                    </a:cubicBezTo>
                    <a:close/>
                    <a:moveTo>
                      <a:pt x="19754" y="3828"/>
                    </a:moveTo>
                    <a:cubicBezTo>
                      <a:pt x="19782" y="3821"/>
                      <a:pt x="19813" y="3823"/>
                      <a:pt x="19842" y="3836"/>
                    </a:cubicBezTo>
                    <a:cubicBezTo>
                      <a:pt x="19958" y="3890"/>
                      <a:pt x="20023" y="4100"/>
                      <a:pt x="19987" y="4307"/>
                    </a:cubicBezTo>
                    <a:cubicBezTo>
                      <a:pt x="19929" y="4638"/>
                      <a:pt x="19691" y="4699"/>
                      <a:pt x="19691" y="4699"/>
                    </a:cubicBezTo>
                    <a:cubicBezTo>
                      <a:pt x="19691" y="4699"/>
                      <a:pt x="19502" y="4478"/>
                      <a:pt x="19565" y="4113"/>
                    </a:cubicBezTo>
                    <a:cubicBezTo>
                      <a:pt x="19592" y="3958"/>
                      <a:pt x="19669" y="3850"/>
                      <a:pt x="19754" y="382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2" name="Oval">
                <a:extLst>
                  <a:ext uri="{FF2B5EF4-FFF2-40B4-BE49-F238E27FC236}">
                    <a16:creationId xmlns:a16="http://schemas.microsoft.com/office/drawing/2014/main" id="{77BC99F5-2E75-7756-8502-BE7145289CD8}"/>
                  </a:ext>
                </a:extLst>
              </p:cNvPr>
              <p:cNvSpPr/>
              <p:nvPr/>
            </p:nvSpPr>
            <p:spPr>
              <a:xfrm>
                <a:off x="843331" y="5804513"/>
                <a:ext cx="147916" cy="134771"/>
              </a:xfrm>
              <a:prstGeom prst="ellipse">
                <a:avLst/>
              </a:prstGeom>
              <a:solidFill>
                <a:srgbClr val="5C8F97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3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49E652D5-63B9-46A4-678D-3D130EC77E4F}"/>
                  </a:ext>
                </a:extLst>
              </p:cNvPr>
              <p:cNvSpPr txBox="1"/>
              <p:nvPr/>
            </p:nvSpPr>
            <p:spPr>
              <a:xfrm>
                <a:off x="1305489" y="5892829"/>
                <a:ext cx="324428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Comparatively low cost to other readout methods</a:t>
                </a:r>
              </a:p>
            </p:txBody>
          </p:sp>
          <p:sp>
            <p:nvSpPr>
              <p:cNvPr id="24" name="Gear">
                <a:extLst>
                  <a:ext uri="{FF2B5EF4-FFF2-40B4-BE49-F238E27FC236}">
                    <a16:creationId xmlns:a16="http://schemas.microsoft.com/office/drawing/2014/main" id="{B0389B3B-CF02-2157-54C4-BCC1B3B60EC5}"/>
                  </a:ext>
                </a:extLst>
              </p:cNvPr>
              <p:cNvSpPr/>
              <p:nvPr/>
            </p:nvSpPr>
            <p:spPr>
              <a:xfrm>
                <a:off x="4031606" y="5114109"/>
                <a:ext cx="635001" cy="63512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532" h="21555" extrusionOk="0">
                    <a:moveTo>
                      <a:pt x="12837" y="2"/>
                    </a:moveTo>
                    <a:cubicBezTo>
                      <a:pt x="12731" y="-11"/>
                      <a:pt x="12661" y="38"/>
                      <a:pt x="12588" y="172"/>
                    </a:cubicBezTo>
                    <a:cubicBezTo>
                      <a:pt x="12292" y="721"/>
                      <a:pt x="11969" y="1258"/>
                      <a:pt x="11661" y="1801"/>
                    </a:cubicBezTo>
                    <a:cubicBezTo>
                      <a:pt x="11547" y="2001"/>
                      <a:pt x="11418" y="2099"/>
                      <a:pt x="11153" y="2073"/>
                    </a:cubicBezTo>
                    <a:cubicBezTo>
                      <a:pt x="10691" y="2028"/>
                      <a:pt x="10220" y="2032"/>
                      <a:pt x="9759" y="2112"/>
                    </a:cubicBezTo>
                    <a:cubicBezTo>
                      <a:pt x="9550" y="2148"/>
                      <a:pt x="9432" y="2095"/>
                      <a:pt x="9318" y="1917"/>
                    </a:cubicBezTo>
                    <a:cubicBezTo>
                      <a:pt x="8969" y="1370"/>
                      <a:pt x="8594" y="841"/>
                      <a:pt x="8243" y="295"/>
                    </a:cubicBezTo>
                    <a:cubicBezTo>
                      <a:pt x="8145" y="142"/>
                      <a:pt x="8068" y="122"/>
                      <a:pt x="7905" y="198"/>
                    </a:cubicBezTo>
                    <a:cubicBezTo>
                      <a:pt x="6845" y="688"/>
                      <a:pt x="5781" y="1174"/>
                      <a:pt x="4712" y="1644"/>
                    </a:cubicBezTo>
                    <a:cubicBezTo>
                      <a:pt x="4517" y="1730"/>
                      <a:pt x="4517" y="1820"/>
                      <a:pt x="4567" y="1996"/>
                    </a:cubicBezTo>
                    <a:cubicBezTo>
                      <a:pt x="4742" y="2608"/>
                      <a:pt x="4890" y="3227"/>
                      <a:pt x="5065" y="3839"/>
                    </a:cubicBezTo>
                    <a:cubicBezTo>
                      <a:pt x="5122" y="4038"/>
                      <a:pt x="5098" y="4170"/>
                      <a:pt x="4932" y="4306"/>
                    </a:cubicBezTo>
                    <a:cubicBezTo>
                      <a:pt x="4561" y="4610"/>
                      <a:pt x="4227" y="4959"/>
                      <a:pt x="3950" y="5348"/>
                    </a:cubicBezTo>
                    <a:cubicBezTo>
                      <a:pt x="3802" y="5555"/>
                      <a:pt x="3648" y="5573"/>
                      <a:pt x="3439" y="5530"/>
                    </a:cubicBezTo>
                    <a:cubicBezTo>
                      <a:pt x="2827" y="5405"/>
                      <a:pt x="2213" y="5295"/>
                      <a:pt x="1605" y="5156"/>
                    </a:cubicBezTo>
                    <a:cubicBezTo>
                      <a:pt x="1409" y="5111"/>
                      <a:pt x="1325" y="5153"/>
                      <a:pt x="1257" y="5338"/>
                    </a:cubicBezTo>
                    <a:cubicBezTo>
                      <a:pt x="856" y="6423"/>
                      <a:pt x="449" y="7506"/>
                      <a:pt x="35" y="8586"/>
                    </a:cubicBezTo>
                    <a:cubicBezTo>
                      <a:pt x="-34" y="8767"/>
                      <a:pt x="-6" y="8857"/>
                      <a:pt x="173" y="8954"/>
                    </a:cubicBezTo>
                    <a:cubicBezTo>
                      <a:pt x="722" y="9251"/>
                      <a:pt x="1256" y="9574"/>
                      <a:pt x="1798" y="9882"/>
                    </a:cubicBezTo>
                    <a:cubicBezTo>
                      <a:pt x="2001" y="9997"/>
                      <a:pt x="2093" y="10127"/>
                      <a:pt x="2064" y="10392"/>
                    </a:cubicBezTo>
                    <a:cubicBezTo>
                      <a:pt x="2014" y="10855"/>
                      <a:pt x="2039" y="11326"/>
                      <a:pt x="2116" y="11788"/>
                    </a:cubicBezTo>
                    <a:cubicBezTo>
                      <a:pt x="2151" y="11998"/>
                      <a:pt x="2089" y="12115"/>
                      <a:pt x="1913" y="12228"/>
                    </a:cubicBezTo>
                    <a:cubicBezTo>
                      <a:pt x="1367" y="12578"/>
                      <a:pt x="837" y="12953"/>
                      <a:pt x="291" y="13303"/>
                    </a:cubicBezTo>
                    <a:cubicBezTo>
                      <a:pt x="136" y="13403"/>
                      <a:pt x="124" y="13482"/>
                      <a:pt x="199" y="13643"/>
                    </a:cubicBezTo>
                    <a:cubicBezTo>
                      <a:pt x="688" y="14705"/>
                      <a:pt x="1172" y="15768"/>
                      <a:pt x="1642" y="16837"/>
                    </a:cubicBezTo>
                    <a:cubicBezTo>
                      <a:pt x="1728" y="17034"/>
                      <a:pt x="1818" y="17032"/>
                      <a:pt x="1994" y="16982"/>
                    </a:cubicBezTo>
                    <a:cubicBezTo>
                      <a:pt x="2605" y="16807"/>
                      <a:pt x="3223" y="16651"/>
                      <a:pt x="3839" y="16489"/>
                    </a:cubicBezTo>
                    <a:cubicBezTo>
                      <a:pt x="3930" y="16465"/>
                      <a:pt x="4023" y="16451"/>
                      <a:pt x="4118" y="16432"/>
                    </a:cubicBezTo>
                    <a:cubicBezTo>
                      <a:pt x="4164" y="16485"/>
                      <a:pt x="4202" y="16532"/>
                      <a:pt x="4241" y="16576"/>
                    </a:cubicBezTo>
                    <a:cubicBezTo>
                      <a:pt x="4568" y="16944"/>
                      <a:pt x="4922" y="17287"/>
                      <a:pt x="5319" y="17573"/>
                    </a:cubicBezTo>
                    <a:cubicBezTo>
                      <a:pt x="5534" y="17728"/>
                      <a:pt x="5572" y="17885"/>
                      <a:pt x="5524" y="18114"/>
                    </a:cubicBezTo>
                    <a:cubicBezTo>
                      <a:pt x="5398" y="18725"/>
                      <a:pt x="5287" y="19339"/>
                      <a:pt x="5149" y="19947"/>
                    </a:cubicBezTo>
                    <a:cubicBezTo>
                      <a:pt x="5105" y="20142"/>
                      <a:pt x="5145" y="20229"/>
                      <a:pt x="5331" y="20297"/>
                    </a:cubicBezTo>
                    <a:cubicBezTo>
                      <a:pt x="6415" y="20698"/>
                      <a:pt x="7497" y="21106"/>
                      <a:pt x="8576" y="21520"/>
                    </a:cubicBezTo>
                    <a:cubicBezTo>
                      <a:pt x="8757" y="21589"/>
                      <a:pt x="8847" y="21563"/>
                      <a:pt x="8944" y="21383"/>
                    </a:cubicBezTo>
                    <a:cubicBezTo>
                      <a:pt x="9241" y="20834"/>
                      <a:pt x="9562" y="20299"/>
                      <a:pt x="9871" y="19757"/>
                    </a:cubicBezTo>
                    <a:cubicBezTo>
                      <a:pt x="9985" y="19558"/>
                      <a:pt x="10110" y="19452"/>
                      <a:pt x="10378" y="19481"/>
                    </a:cubicBezTo>
                    <a:cubicBezTo>
                      <a:pt x="10828" y="19528"/>
                      <a:pt x="11291" y="19534"/>
                      <a:pt x="11737" y="19445"/>
                    </a:cubicBezTo>
                    <a:cubicBezTo>
                      <a:pt x="12009" y="19391"/>
                      <a:pt x="12126" y="19505"/>
                      <a:pt x="12252" y="19698"/>
                    </a:cubicBezTo>
                    <a:cubicBezTo>
                      <a:pt x="12593" y="20221"/>
                      <a:pt x="12952" y="20733"/>
                      <a:pt x="13290" y="21259"/>
                    </a:cubicBezTo>
                    <a:cubicBezTo>
                      <a:pt x="13387" y="21411"/>
                      <a:pt x="13463" y="21432"/>
                      <a:pt x="13628" y="21356"/>
                    </a:cubicBezTo>
                    <a:cubicBezTo>
                      <a:pt x="14687" y="20866"/>
                      <a:pt x="15750" y="20382"/>
                      <a:pt x="16819" y="19912"/>
                    </a:cubicBezTo>
                    <a:cubicBezTo>
                      <a:pt x="17012" y="19827"/>
                      <a:pt x="17018" y="19738"/>
                      <a:pt x="16967" y="19560"/>
                    </a:cubicBezTo>
                    <a:cubicBezTo>
                      <a:pt x="16791" y="18948"/>
                      <a:pt x="16644" y="18329"/>
                      <a:pt x="16469" y="17716"/>
                    </a:cubicBezTo>
                    <a:cubicBezTo>
                      <a:pt x="16412" y="17519"/>
                      <a:pt x="16433" y="17386"/>
                      <a:pt x="16600" y="17250"/>
                    </a:cubicBezTo>
                    <a:cubicBezTo>
                      <a:pt x="16971" y="16946"/>
                      <a:pt x="17305" y="16598"/>
                      <a:pt x="17584" y="16209"/>
                    </a:cubicBezTo>
                    <a:cubicBezTo>
                      <a:pt x="17730" y="16006"/>
                      <a:pt x="17880" y="15980"/>
                      <a:pt x="18092" y="16024"/>
                    </a:cubicBezTo>
                    <a:cubicBezTo>
                      <a:pt x="18703" y="16151"/>
                      <a:pt x="19318" y="16260"/>
                      <a:pt x="19926" y="16398"/>
                    </a:cubicBezTo>
                    <a:cubicBezTo>
                      <a:pt x="20121" y="16442"/>
                      <a:pt x="20207" y="16404"/>
                      <a:pt x="20276" y="16218"/>
                    </a:cubicBezTo>
                    <a:cubicBezTo>
                      <a:pt x="20676" y="15133"/>
                      <a:pt x="21084" y="14050"/>
                      <a:pt x="21497" y="12970"/>
                    </a:cubicBezTo>
                    <a:cubicBezTo>
                      <a:pt x="21566" y="12790"/>
                      <a:pt x="21541" y="12697"/>
                      <a:pt x="21361" y="12600"/>
                    </a:cubicBezTo>
                    <a:cubicBezTo>
                      <a:pt x="20812" y="12303"/>
                      <a:pt x="20278" y="11982"/>
                      <a:pt x="19736" y="11674"/>
                    </a:cubicBezTo>
                    <a:cubicBezTo>
                      <a:pt x="19535" y="11559"/>
                      <a:pt x="19439" y="11431"/>
                      <a:pt x="19468" y="11163"/>
                    </a:cubicBezTo>
                    <a:cubicBezTo>
                      <a:pt x="19519" y="10701"/>
                      <a:pt x="19493" y="10230"/>
                      <a:pt x="19416" y="9768"/>
                    </a:cubicBezTo>
                    <a:cubicBezTo>
                      <a:pt x="19381" y="9559"/>
                      <a:pt x="19443" y="9442"/>
                      <a:pt x="19620" y="9328"/>
                    </a:cubicBezTo>
                    <a:cubicBezTo>
                      <a:pt x="20166" y="8978"/>
                      <a:pt x="20694" y="8603"/>
                      <a:pt x="21240" y="8252"/>
                    </a:cubicBezTo>
                    <a:cubicBezTo>
                      <a:pt x="21393" y="8154"/>
                      <a:pt x="21411" y="8075"/>
                      <a:pt x="21336" y="7912"/>
                    </a:cubicBezTo>
                    <a:cubicBezTo>
                      <a:pt x="20846" y="6851"/>
                      <a:pt x="20362" y="5788"/>
                      <a:pt x="19892" y="4718"/>
                    </a:cubicBezTo>
                    <a:cubicBezTo>
                      <a:pt x="19806" y="4523"/>
                      <a:pt x="19717" y="4523"/>
                      <a:pt x="19541" y="4574"/>
                    </a:cubicBezTo>
                    <a:cubicBezTo>
                      <a:pt x="18917" y="4751"/>
                      <a:pt x="18286" y="4905"/>
                      <a:pt x="17662" y="5080"/>
                    </a:cubicBezTo>
                    <a:cubicBezTo>
                      <a:pt x="17490" y="5129"/>
                      <a:pt x="17378" y="5103"/>
                      <a:pt x="17261" y="4959"/>
                    </a:cubicBezTo>
                    <a:cubicBezTo>
                      <a:pt x="16959" y="4585"/>
                      <a:pt x="16599" y="4263"/>
                      <a:pt x="16213" y="3983"/>
                    </a:cubicBezTo>
                    <a:cubicBezTo>
                      <a:pt x="16001" y="3828"/>
                      <a:pt x="15960" y="3672"/>
                      <a:pt x="16008" y="3442"/>
                    </a:cubicBezTo>
                    <a:cubicBezTo>
                      <a:pt x="16135" y="2831"/>
                      <a:pt x="16245" y="2217"/>
                      <a:pt x="16383" y="1609"/>
                    </a:cubicBezTo>
                    <a:cubicBezTo>
                      <a:pt x="16428" y="1413"/>
                      <a:pt x="16387" y="1327"/>
                      <a:pt x="16201" y="1258"/>
                    </a:cubicBezTo>
                    <a:cubicBezTo>
                      <a:pt x="15118" y="858"/>
                      <a:pt x="14036" y="450"/>
                      <a:pt x="12956" y="36"/>
                    </a:cubicBezTo>
                    <a:cubicBezTo>
                      <a:pt x="12911" y="19"/>
                      <a:pt x="12873" y="7"/>
                      <a:pt x="12837" y="2"/>
                    </a:cubicBezTo>
                    <a:close/>
                    <a:moveTo>
                      <a:pt x="10766" y="5818"/>
                    </a:moveTo>
                    <a:cubicBezTo>
                      <a:pt x="13503" y="5818"/>
                      <a:pt x="15722" y="8039"/>
                      <a:pt x="15722" y="10778"/>
                    </a:cubicBezTo>
                    <a:cubicBezTo>
                      <a:pt x="15722" y="13517"/>
                      <a:pt x="13503" y="15738"/>
                      <a:pt x="10766" y="15738"/>
                    </a:cubicBezTo>
                    <a:cubicBezTo>
                      <a:pt x="8030" y="15738"/>
                      <a:pt x="5810" y="13517"/>
                      <a:pt x="5810" y="10778"/>
                    </a:cubicBezTo>
                    <a:cubicBezTo>
                      <a:pt x="5810" y="8039"/>
                      <a:pt x="8030" y="5818"/>
                      <a:pt x="10766" y="5818"/>
                    </a:cubicBezTo>
                    <a:close/>
                  </a:path>
                </a:pathLst>
              </a:custGeom>
              <a:solidFill>
                <a:srgbClr val="FFFFFF"/>
              </a:solidFill>
              <a:ln w="25400">
                <a:solidFill>
                  <a:srgbClr val="5C8F97"/>
                </a:solidFill>
              </a:ln>
            </p:spPr>
            <p:txBody>
              <a:bodyPr lIns="45718" tIns="45718" rIns="45718" bIns="45718" anchor="ctr"/>
              <a:lstStyle/>
              <a:p>
                <a:endParaRPr/>
              </a:p>
            </p:txBody>
          </p:sp>
          <p:sp>
            <p:nvSpPr>
              <p:cNvPr id="25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17A72DE8-318F-710F-5A70-200A9CD3197F}"/>
                  </a:ext>
                </a:extLst>
              </p:cNvPr>
              <p:cNvSpPr txBox="1"/>
              <p:nvPr/>
            </p:nvSpPr>
            <p:spPr>
              <a:xfrm>
                <a:off x="571767" y="5246861"/>
                <a:ext cx="358079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Same readout is possible for dual phase or gas TPCs </a:t>
                </a:r>
              </a:p>
            </p:txBody>
          </p:sp>
          <p:sp>
            <p:nvSpPr>
              <p:cNvPr id="26" name="Rectangle 21">
                <a:extLst>
                  <a:ext uri="{FF2B5EF4-FFF2-40B4-BE49-F238E27FC236}">
                    <a16:creationId xmlns:a16="http://schemas.microsoft.com/office/drawing/2014/main" id="{63D4F6A2-0C6E-920F-88D9-0442DC450A95}"/>
                  </a:ext>
                </a:extLst>
              </p:cNvPr>
              <p:cNvSpPr txBox="1"/>
              <p:nvPr/>
            </p:nvSpPr>
            <p:spPr>
              <a:xfrm>
                <a:off x="1328069" y="1676863"/>
                <a:ext cx="2584362" cy="34018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45719" rIns="45719">
                <a:spAutoFit/>
              </a:bodyPr>
              <a:lstStyle>
                <a:lvl1pPr>
                  <a:defRPr sz="2000" b="1" u="sng"/>
                </a:lvl1pPr>
              </a:lstStyle>
              <a:p>
                <a:r>
                  <a:t>TPX3Cam TPC Benefits  </a:t>
                </a:r>
              </a:p>
            </p:txBody>
          </p:sp>
          <p:sp>
            <p:nvSpPr>
              <p:cNvPr id="28" name="ARIADNE aims to demonstrate light readout as a viable alternative to charge in dual-phase TPC neutrino experiments">
                <a:extLst>
                  <a:ext uri="{FF2B5EF4-FFF2-40B4-BE49-F238E27FC236}">
                    <a16:creationId xmlns:a16="http://schemas.microsoft.com/office/drawing/2014/main" id="{72053411-D0B8-DAF2-964E-A845D43725D4}"/>
                  </a:ext>
                </a:extLst>
              </p:cNvPr>
              <p:cNvSpPr txBox="1"/>
              <p:nvPr/>
            </p:nvSpPr>
            <p:spPr>
              <a:xfrm>
                <a:off x="550653" y="4109441"/>
                <a:ext cx="3421070" cy="53552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lIns="45718" tIns="45718" rIns="45718" bIns="45718">
                <a:spAutoFit/>
              </a:bodyPr>
              <a:lstStyle>
                <a:lvl1pPr>
                  <a:lnSpc>
                    <a:spcPct val="90000"/>
                  </a:lnSpc>
                  <a:spcBef>
                    <a:spcPts val="1000"/>
                  </a:spcBef>
                  <a:defRPr sz="1400"/>
                </a:lvl1pPr>
              </a:lstStyle>
              <a:p>
                <a:r>
                  <a:rPr sz="1600" dirty="0"/>
                  <a:t>High resolution with approx. 1 mm per pixel </a:t>
                </a:r>
              </a:p>
            </p:txBody>
          </p:sp>
        </p:grpSp>
      </p:grpSp>
      <p:graphicFrame>
        <p:nvGraphicFramePr>
          <p:cNvPr id="9" name="Table 7">
            <a:extLst>
              <a:ext uri="{FF2B5EF4-FFF2-40B4-BE49-F238E27FC236}">
                <a16:creationId xmlns:a16="http://schemas.microsoft.com/office/drawing/2014/main" id="{720D86AE-050D-E52A-5048-BB2C009EAD4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33514494"/>
              </p:ext>
            </p:extLst>
          </p:nvPr>
        </p:nvGraphicFramePr>
        <p:xfrm>
          <a:off x="4544792" y="3277764"/>
          <a:ext cx="7297834" cy="25085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33882">
                  <a:extLst>
                    <a:ext uri="{9D8B030D-6E8A-4147-A177-3AD203B41FA5}">
                      <a16:colId xmlns:a16="http://schemas.microsoft.com/office/drawing/2014/main" val="2365522796"/>
                    </a:ext>
                  </a:extLst>
                </a:gridCol>
                <a:gridCol w="1611416">
                  <a:extLst>
                    <a:ext uri="{9D8B030D-6E8A-4147-A177-3AD203B41FA5}">
                      <a16:colId xmlns:a16="http://schemas.microsoft.com/office/drawing/2014/main" val="2968832602"/>
                    </a:ext>
                  </a:extLst>
                </a:gridCol>
                <a:gridCol w="743731">
                  <a:extLst>
                    <a:ext uri="{9D8B030D-6E8A-4147-A177-3AD203B41FA5}">
                      <a16:colId xmlns:a16="http://schemas.microsoft.com/office/drawing/2014/main" val="1490201492"/>
                    </a:ext>
                  </a:extLst>
                </a:gridCol>
                <a:gridCol w="2077489">
                  <a:extLst>
                    <a:ext uri="{9D8B030D-6E8A-4147-A177-3AD203B41FA5}">
                      <a16:colId xmlns:a16="http://schemas.microsoft.com/office/drawing/2014/main" val="2528064987"/>
                    </a:ext>
                  </a:extLst>
                </a:gridCol>
                <a:gridCol w="1731316">
                  <a:extLst>
                    <a:ext uri="{9D8B030D-6E8A-4147-A177-3AD203B41FA5}">
                      <a16:colId xmlns:a16="http://schemas.microsoft.com/office/drawing/2014/main" val="2821477576"/>
                    </a:ext>
                  </a:extLst>
                </a:gridCol>
              </a:tblGrid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Technology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Physics enables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TRL </a:t>
                      </a:r>
                    </a:p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Cost </a:t>
                      </a:r>
                    </a:p>
                    <a:p>
                      <a:r>
                        <a:rPr lang="en-US" sz="1400" dirty="0"/>
                        <a:t>(DUNE  12mx60m FD)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R&amp;D plans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8351759"/>
                  </a:ext>
                </a:extLst>
              </a:tr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TPX3 CAM</a:t>
                      </a: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l"/>
                      <a:r>
                        <a:rPr lang="en-US" sz="1400" dirty="0"/>
                        <a:t>Very low energy threshold &amp; excellent tracking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7.2M (1 cam/</a:t>
                      </a:r>
                      <a:r>
                        <a:rPr lang="en-US" sz="1400" baseline="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</a:t>
                      </a:r>
                      <a:r>
                        <a:rPr lang="en-US" sz="1400" baseline="30000" dirty="0"/>
                        <a:t> </a:t>
                      </a:r>
                      <a:r>
                        <a:rPr lang="en-US" sz="1400" baseline="0" dirty="0"/>
                        <a:t>4mm/pix)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Lens and image intensifier testing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4164669"/>
                  </a:ext>
                </a:extLst>
              </a:tr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LRP (GTHGEM Array)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7-8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10M (assumes 14k/m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</a:t>
                      </a:r>
                      <a:r>
                        <a:rPr lang="en-US" sz="1400" baseline="30000" dirty="0"/>
                        <a:t> </a:t>
                      </a:r>
                      <a:r>
                        <a:rPr lang="en-US" sz="1400" baseline="0" dirty="0"/>
                        <a:t>mass production cost reduction is not included)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Larger scale tests (</a:t>
                      </a:r>
                      <a:r>
                        <a:rPr lang="en-US" sz="1400" dirty="0" err="1"/>
                        <a:t>protoDUNE</a:t>
                      </a:r>
                      <a:r>
                        <a:rPr lang="en-US" sz="1400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2455794"/>
                  </a:ext>
                </a:extLst>
              </a:tr>
              <a:tr h="592329">
                <a:tc>
                  <a:txBody>
                    <a:bodyPr/>
                    <a:lstStyle/>
                    <a:p>
                      <a:r>
                        <a:rPr lang="en-US" sz="1400" dirty="0"/>
                        <a:t>TPX4 CAM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Improved time &amp; energy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3.2M (0.6 cam/</a:t>
                      </a:r>
                      <a:r>
                        <a:rPr lang="en-US" sz="1400" baseline="0" dirty="0"/>
                        <a:t>m</a:t>
                      </a:r>
                      <a:r>
                        <a:rPr lang="en-US" sz="1400" baseline="30000" dirty="0"/>
                        <a:t>2</a:t>
                      </a:r>
                      <a:r>
                        <a:rPr lang="en-US" sz="1400" baseline="0" dirty="0"/>
                        <a:t>,</a:t>
                      </a:r>
                      <a:r>
                        <a:rPr lang="en-US" sz="1400" baseline="30000" dirty="0"/>
                        <a:t> </a:t>
                      </a:r>
                      <a:r>
                        <a:rPr lang="en-US" sz="1400" baseline="0" dirty="0"/>
                        <a:t>3mm/pix)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Full characterization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0531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94180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omputer generated image of a machine&#10;&#10;Description automatically generated">
            <a:extLst>
              <a:ext uri="{FF2B5EF4-FFF2-40B4-BE49-F238E27FC236}">
                <a16:creationId xmlns:a16="http://schemas.microsoft.com/office/drawing/2014/main" id="{84F65CD1-2AC3-2BB7-8EC3-0E00592EC4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9729" t="6783" r="22009" b="3339"/>
          <a:stretch/>
        </p:blipFill>
        <p:spPr>
          <a:xfrm>
            <a:off x="6353376" y="793793"/>
            <a:ext cx="5721431" cy="59934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9551239-607A-5445-8FAE-C4FA44025F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4388" y="-11786"/>
            <a:ext cx="864492" cy="9493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AD84F9-6592-C844-8FA5-684C403D05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0017" y="3170109"/>
            <a:ext cx="5051544" cy="1932203"/>
          </a:xfrm>
        </p:spPr>
        <p:txBody>
          <a:bodyPr>
            <a:noAutofit/>
          </a:bodyPr>
          <a:lstStyle/>
          <a:p>
            <a:pPr algn="l"/>
            <a:r>
              <a:rPr lang="en-US" sz="4000" b="1" dirty="0"/>
              <a:t>Using </a:t>
            </a:r>
            <a:r>
              <a:rPr lang="en-US" sz="4000" b="1" dirty="0" err="1"/>
              <a:t>ProtoDUNE</a:t>
            </a:r>
            <a:r>
              <a:rPr lang="en-US" sz="4000" b="1" dirty="0"/>
              <a:t> dual phase to test optical readouts for Neutrinos </a:t>
            </a:r>
            <a:r>
              <a:rPr lang="en-US" sz="4000" b="1" u="sng" dirty="0"/>
              <a:t>and</a:t>
            </a:r>
            <a:r>
              <a:rPr lang="en-US" sz="4000" b="1" dirty="0"/>
              <a:t> DM; TPX3Cams, </a:t>
            </a:r>
            <a:r>
              <a:rPr lang="en-US" sz="4000" b="1" dirty="0" err="1"/>
              <a:t>DarkSide</a:t>
            </a:r>
            <a:r>
              <a:rPr lang="en-US" sz="4000" b="1" dirty="0"/>
              <a:t> type PDUs &amp; X-</a:t>
            </a:r>
            <a:r>
              <a:rPr lang="en-US" sz="4000" b="1" dirty="0" err="1"/>
              <a:t>Arapucas</a:t>
            </a:r>
            <a:endParaRPr lang="en-US" sz="4000" dirty="0"/>
          </a:p>
        </p:txBody>
      </p:sp>
      <p:pic>
        <p:nvPicPr>
          <p:cNvPr id="4" name="Picture 3" descr="colour_logo_1312">
            <a:extLst>
              <a:ext uri="{FF2B5EF4-FFF2-40B4-BE49-F238E27FC236}">
                <a16:creationId xmlns:a16="http://schemas.microsoft.com/office/drawing/2014/main" id="{F3444AB5-5838-9743-BD6F-2C1C061F7A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27303" b="24432"/>
          <a:stretch>
            <a:fillRect/>
          </a:stretch>
        </p:blipFill>
        <p:spPr bwMode="auto">
          <a:xfrm>
            <a:off x="8925180" y="123394"/>
            <a:ext cx="2305278" cy="522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NEW-Logo-ERC-OUTLINE.ai" descr="NEW-Logo-ERC-OUTLINE.ai">
            <a:extLst>
              <a:ext uri="{FF2B5EF4-FFF2-40B4-BE49-F238E27FC236}">
                <a16:creationId xmlns:a16="http://schemas.microsoft.com/office/drawing/2014/main" id="{C5E11BCD-8973-5347-818E-33E4F4280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7508" r="7508" b="21077"/>
          <a:stretch>
            <a:fillRect/>
          </a:stretch>
        </p:blipFill>
        <p:spPr>
          <a:xfrm>
            <a:off x="11073143" y="56161"/>
            <a:ext cx="907162" cy="81343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C40C911-B41C-6740-9994-71D6274810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9841" y="110499"/>
            <a:ext cx="1352248" cy="495300"/>
          </a:xfrm>
          <a:prstGeom prst="rect">
            <a:avLst/>
          </a:prstGeom>
        </p:spPr>
      </p:pic>
      <p:pic>
        <p:nvPicPr>
          <p:cNvPr id="8" name="Picture 2" descr="ROYAL HOLLOWAY, UNIVERSITY OF LONDON Jobs | THEunijobs">
            <a:extLst>
              <a:ext uri="{FF2B5EF4-FFF2-40B4-BE49-F238E27FC236}">
                <a16:creationId xmlns:a16="http://schemas.microsoft.com/office/drawing/2014/main" id="{AEB880D8-4EF0-344D-9B3D-4C49E1DFC7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564" y="140135"/>
            <a:ext cx="1099100" cy="5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F3BA9240-8A21-23B5-EBC5-806EE385F1FC}"/>
              </a:ext>
            </a:extLst>
          </p:cNvPr>
          <p:cNvSpPr txBox="1">
            <a:spLocks/>
          </p:cNvSpPr>
          <p:nvPr/>
        </p:nvSpPr>
        <p:spPr>
          <a:xfrm>
            <a:off x="92353" y="923789"/>
            <a:ext cx="8691562" cy="54955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4400" b="1" dirty="0"/>
              <a:t>Planned Proposal to SPSC: </a:t>
            </a:r>
          </a:p>
        </p:txBody>
      </p:sp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25E2C6C9-4D2E-E7E2-CD16-CC5976FA46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1831" y="93575"/>
            <a:ext cx="658642" cy="665196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2074203-7916-654F-1690-3064CEDA7E13}"/>
              </a:ext>
            </a:extLst>
          </p:cNvPr>
          <p:cNvSpPr txBox="1"/>
          <p:nvPr/>
        </p:nvSpPr>
        <p:spPr>
          <a:xfrm>
            <a:off x="9640825" y="2613044"/>
            <a:ext cx="1281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TPX Cameras</a:t>
            </a:r>
          </a:p>
        </p:txBody>
      </p:sp>
    </p:spTree>
    <p:extLst>
      <p:ext uri="{BB962C8B-B14F-4D97-AF65-F5344CB8AC3E}">
        <p14:creationId xmlns:p14="http://schemas.microsoft.com/office/powerpoint/2010/main" val="14295900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omputer generated image of a building&#10;&#10;Description automatically generated">
            <a:extLst>
              <a:ext uri="{FF2B5EF4-FFF2-40B4-BE49-F238E27FC236}">
                <a16:creationId xmlns:a16="http://schemas.microsoft.com/office/drawing/2014/main" id="{B5875E26-D692-43F3-1441-2F25C7F8B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4588" t="15828" r="26354" b="12885"/>
          <a:stretch/>
        </p:blipFill>
        <p:spPr>
          <a:xfrm>
            <a:off x="2498411" y="335861"/>
            <a:ext cx="6274885" cy="64423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5CB846-0CF5-A4C2-5A68-584246D878A3}"/>
              </a:ext>
            </a:extLst>
          </p:cNvPr>
          <p:cNvSpPr txBox="1"/>
          <p:nvPr/>
        </p:nvSpPr>
        <p:spPr>
          <a:xfrm>
            <a:off x="9276646" y="1718166"/>
            <a:ext cx="2427890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Two LRPs with glass THGEMs, similar to the ARIADNE cold box test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B06C9-C7B3-1EB3-A3AA-744D18626575}"/>
              </a:ext>
            </a:extLst>
          </p:cNvPr>
          <p:cNvSpPr txBox="1"/>
          <p:nvPr/>
        </p:nvSpPr>
        <p:spPr>
          <a:xfrm>
            <a:off x="9812342" y="547718"/>
            <a:ext cx="2220157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TPX3 Cams in the existing cryostat ports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4173F-3706-128B-07CC-E2DF2BFE8444}"/>
              </a:ext>
            </a:extLst>
          </p:cNvPr>
          <p:cNvSpPr txBox="1"/>
          <p:nvPr/>
        </p:nvSpPr>
        <p:spPr>
          <a:xfrm>
            <a:off x="206917" y="335861"/>
            <a:ext cx="1930106" cy="92333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Darkside PDUs, along the beam line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42D841C-DB84-C59A-D628-13E60DBA4500}"/>
              </a:ext>
            </a:extLst>
          </p:cNvPr>
          <p:cNvCxnSpPr>
            <a:cxnSpLocks/>
          </p:cNvCxnSpPr>
          <p:nvPr/>
        </p:nvCxnSpPr>
        <p:spPr>
          <a:xfrm flipH="1">
            <a:off x="7347866" y="1829521"/>
            <a:ext cx="1928780" cy="64950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539E006-3154-B48D-DA49-C1B82D310B1A}"/>
              </a:ext>
            </a:extLst>
          </p:cNvPr>
          <p:cNvCxnSpPr>
            <a:cxnSpLocks/>
          </p:cNvCxnSpPr>
          <p:nvPr/>
        </p:nvCxnSpPr>
        <p:spPr>
          <a:xfrm>
            <a:off x="1700049" y="1739270"/>
            <a:ext cx="2760740" cy="108968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2437D92-CB78-B0B5-A20D-9C175F959B19}"/>
              </a:ext>
            </a:extLst>
          </p:cNvPr>
          <p:cNvCxnSpPr>
            <a:cxnSpLocks/>
          </p:cNvCxnSpPr>
          <p:nvPr/>
        </p:nvCxnSpPr>
        <p:spPr>
          <a:xfrm flipH="1">
            <a:off x="7347866" y="797526"/>
            <a:ext cx="2464476" cy="70006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D2EB9FE7-4EFB-1390-ACA3-67885837D7A7}"/>
              </a:ext>
            </a:extLst>
          </p:cNvPr>
          <p:cNvSpPr txBox="1"/>
          <p:nvPr/>
        </p:nvSpPr>
        <p:spPr>
          <a:xfrm>
            <a:off x="10267536" y="3666704"/>
            <a:ext cx="1702383" cy="286232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Modify partially existing field cage, with embedded X-ARAPUCAS in CT shape profile. Low energy threshold S1 (Flavio C </a:t>
            </a:r>
            <a:r>
              <a:rPr lang="en-US" i="1" dirty="0"/>
              <a:t>et al</a:t>
            </a:r>
            <a:r>
              <a:rPr lang="en-US" dirty="0"/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1FF14DE-E76B-639E-550B-08532D8F7F2A}"/>
              </a:ext>
            </a:extLst>
          </p:cNvPr>
          <p:cNvSpPr txBox="1"/>
          <p:nvPr/>
        </p:nvSpPr>
        <p:spPr>
          <a:xfrm>
            <a:off x="2574909" y="-90791"/>
            <a:ext cx="6035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chemeClr val="accent2"/>
                </a:solidFill>
              </a:rPr>
              <a:t>ProtoDUNE</a:t>
            </a:r>
            <a:r>
              <a:rPr lang="en-US" b="1" dirty="0">
                <a:solidFill>
                  <a:schemeClr val="accent2"/>
                </a:solidFill>
              </a:rPr>
              <a:t> dual phase instrumentation with </a:t>
            </a:r>
            <a:r>
              <a:rPr lang="en-US" sz="2000" b="1" dirty="0">
                <a:solidFill>
                  <a:schemeClr val="accent2"/>
                </a:solidFill>
              </a:rPr>
              <a:t>optical</a:t>
            </a:r>
            <a:r>
              <a:rPr lang="en-US" b="1" dirty="0">
                <a:solidFill>
                  <a:schemeClr val="accent2"/>
                </a:solidFill>
              </a:rPr>
              <a:t> readout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1F18B928-384C-7521-8DEA-2A57E78562C4}"/>
              </a:ext>
            </a:extLst>
          </p:cNvPr>
          <p:cNvCxnSpPr>
            <a:cxnSpLocks/>
          </p:cNvCxnSpPr>
          <p:nvPr/>
        </p:nvCxnSpPr>
        <p:spPr>
          <a:xfrm>
            <a:off x="2143234" y="898366"/>
            <a:ext cx="2873609" cy="3873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149A544-0252-503C-45DD-EFAEA03C6602}"/>
              </a:ext>
            </a:extLst>
          </p:cNvPr>
          <p:cNvSpPr txBox="1"/>
          <p:nvPr/>
        </p:nvSpPr>
        <p:spPr>
          <a:xfrm>
            <a:off x="305679" y="1554604"/>
            <a:ext cx="1369799" cy="369332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E99B0413-FEBE-1D8B-79B4-A10142933C3E}"/>
              </a:ext>
            </a:extLst>
          </p:cNvPr>
          <p:cNvCxnSpPr>
            <a:cxnSpLocks/>
          </p:cNvCxnSpPr>
          <p:nvPr/>
        </p:nvCxnSpPr>
        <p:spPr>
          <a:xfrm flipH="1">
            <a:off x="8130209" y="4304335"/>
            <a:ext cx="2137328" cy="0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C02E317-8027-E165-9B07-C40F3285EE38}"/>
              </a:ext>
            </a:extLst>
          </p:cNvPr>
          <p:cNvSpPr txBox="1"/>
          <p:nvPr/>
        </p:nvSpPr>
        <p:spPr>
          <a:xfrm>
            <a:off x="33143" y="3906301"/>
            <a:ext cx="193010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Cathode remains middle of TPC</a:t>
            </a: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27F35785-7765-A7A8-6114-FEED7408AF36}"/>
              </a:ext>
            </a:extLst>
          </p:cNvPr>
          <p:cNvCxnSpPr>
            <a:cxnSpLocks/>
          </p:cNvCxnSpPr>
          <p:nvPr/>
        </p:nvCxnSpPr>
        <p:spPr>
          <a:xfrm>
            <a:off x="1963250" y="4209935"/>
            <a:ext cx="974092" cy="19531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B89AE94-27CC-DE05-DC53-DB23CB0E2468}"/>
              </a:ext>
            </a:extLst>
          </p:cNvPr>
          <p:cNvSpPr txBox="1"/>
          <p:nvPr/>
        </p:nvSpPr>
        <p:spPr>
          <a:xfrm>
            <a:off x="33143" y="6159361"/>
            <a:ext cx="1930106" cy="646331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CRPs (or other technology)</a:t>
            </a: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B9EEF548-DC70-AE9E-81D4-DE787F6CE53A}"/>
              </a:ext>
            </a:extLst>
          </p:cNvPr>
          <p:cNvCxnSpPr>
            <a:cxnSpLocks/>
            <a:stCxn id="31" idx="3"/>
          </p:cNvCxnSpPr>
          <p:nvPr/>
        </p:nvCxnSpPr>
        <p:spPr>
          <a:xfrm flipV="1">
            <a:off x="1963249" y="6403315"/>
            <a:ext cx="1095682" cy="79212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816676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creenshot of a computer game&#10;&#10;Description automatically generated">
            <a:extLst>
              <a:ext uri="{FF2B5EF4-FFF2-40B4-BE49-F238E27FC236}">
                <a16:creationId xmlns:a16="http://schemas.microsoft.com/office/drawing/2014/main" id="{09A84A39-17DC-0BAC-426F-A8F686452A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7" t="22961" r="12465" b="11116"/>
          <a:stretch/>
        </p:blipFill>
        <p:spPr>
          <a:xfrm>
            <a:off x="0" y="900179"/>
            <a:ext cx="8164673" cy="402289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57F863-79AE-F30A-743A-44087870F0B2}"/>
              </a:ext>
            </a:extLst>
          </p:cNvPr>
          <p:cNvSpPr txBox="1"/>
          <p:nvPr/>
        </p:nvSpPr>
        <p:spPr>
          <a:xfrm>
            <a:off x="8335964" y="799910"/>
            <a:ext cx="3415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 dark green shade is the </a:t>
            </a:r>
            <a:r>
              <a:rPr lang="en-US" dirty="0" err="1"/>
              <a:t>FoV</a:t>
            </a:r>
            <a:r>
              <a:rPr lang="en-US" dirty="0"/>
              <a:t> of the TPX cameras(1mx1m)  using the current cryostat ports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040AFA-8427-46E4-6AF5-CB30751E1197}"/>
              </a:ext>
            </a:extLst>
          </p:cNvPr>
          <p:cNvSpPr txBox="1"/>
          <p:nvPr/>
        </p:nvSpPr>
        <p:spPr>
          <a:xfrm>
            <a:off x="2420631" y="494443"/>
            <a:ext cx="2867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12 Darkside-20k type PDUs produced in the UK/Naples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B18F6CF-BB45-4C5B-DF59-D010733C0EE3}"/>
              </a:ext>
            </a:extLst>
          </p:cNvPr>
          <p:cNvSpPr txBox="1"/>
          <p:nvPr/>
        </p:nvSpPr>
        <p:spPr>
          <a:xfrm>
            <a:off x="8289205" y="3558029"/>
            <a:ext cx="3645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X- </a:t>
            </a:r>
            <a:r>
              <a:rPr lang="en-US" dirty="0" err="1"/>
              <a:t>Arapucas</a:t>
            </a:r>
            <a:r>
              <a:rPr lang="en-US" dirty="0"/>
              <a:t> will be used to cover the field cage (sides only and retain the rest of the field cage). X-</a:t>
            </a:r>
            <a:r>
              <a:rPr lang="en-US" dirty="0" err="1"/>
              <a:t>Arapucas</a:t>
            </a:r>
            <a:r>
              <a:rPr lang="en-US" dirty="0"/>
              <a:t> in the Field cage are of high importance to correlate S2/S1 signals for DM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C4D76A8-29DA-2355-47F9-BA3D9D98B7FE}"/>
              </a:ext>
            </a:extLst>
          </p:cNvPr>
          <p:cNvSpPr txBox="1"/>
          <p:nvPr/>
        </p:nvSpPr>
        <p:spPr>
          <a:xfrm>
            <a:off x="6803571" y="5645276"/>
            <a:ext cx="41692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Cathode can remain in the middle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77518ED-8006-C328-D6BD-2C85CDA48E4F}"/>
              </a:ext>
            </a:extLst>
          </p:cNvPr>
          <p:cNvSpPr txBox="1"/>
          <p:nvPr/>
        </p:nvSpPr>
        <p:spPr>
          <a:xfrm>
            <a:off x="8322263" y="2274838"/>
            <a:ext cx="363983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Space to test more optical sensors for very low energy  thresholds such as Darkside20k </a:t>
            </a:r>
            <a:r>
              <a:rPr lang="en-US" dirty="0" err="1"/>
              <a:t>SiPMs</a:t>
            </a:r>
            <a:r>
              <a:rPr lang="en-US" dirty="0"/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1F6491D-05D9-7B9D-09FA-EA5519701FD0}"/>
              </a:ext>
            </a:extLst>
          </p:cNvPr>
          <p:cNvSpPr txBox="1"/>
          <p:nvPr/>
        </p:nvSpPr>
        <p:spPr>
          <a:xfrm>
            <a:off x="0" y="0"/>
            <a:ext cx="3016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TOP VIEW Optical </a:t>
            </a:r>
            <a:r>
              <a:rPr lang="en-US" b="1" dirty="0" err="1"/>
              <a:t>protoDUNE</a:t>
            </a:r>
            <a:endParaRPr 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11A64C-1AE6-9F02-E188-4CE93DE3F22F}"/>
              </a:ext>
            </a:extLst>
          </p:cNvPr>
          <p:cNvSpPr txBox="1"/>
          <p:nvPr/>
        </p:nvSpPr>
        <p:spPr>
          <a:xfrm>
            <a:off x="2420631" y="4657416"/>
            <a:ext cx="1369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X-ARAPUCAs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85E3FD5-7AF0-099D-98AF-3089139ABB79}"/>
              </a:ext>
            </a:extLst>
          </p:cNvPr>
          <p:cNvSpPr txBox="1"/>
          <p:nvPr/>
        </p:nvSpPr>
        <p:spPr>
          <a:xfrm>
            <a:off x="4282867" y="2274838"/>
            <a:ext cx="17003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TPX3Cams ports</a:t>
            </a:r>
          </a:p>
        </p:txBody>
      </p:sp>
    </p:spTree>
    <p:extLst>
      <p:ext uri="{BB962C8B-B14F-4D97-AF65-F5344CB8AC3E}">
        <p14:creationId xmlns:p14="http://schemas.microsoft.com/office/powerpoint/2010/main" val="2961808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979A07-EDF5-8AFE-A96C-4CC1E78CD4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81392"/>
            <a:ext cx="10515600" cy="1325563"/>
          </a:xfrm>
        </p:spPr>
        <p:txBody>
          <a:bodyPr/>
          <a:lstStyle/>
          <a:p>
            <a:r>
              <a:rPr lang="en-GB" dirty="0"/>
              <a:t>ARIADNE Detection Principle </a:t>
            </a:r>
            <a:br>
              <a:rPr lang="en-GB" dirty="0"/>
            </a:b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64B02-1529-56A9-9574-552F19284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052D22-B41E-774B-92E9-3AFD366AD9B9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5A855B-7887-2778-BBA8-C607BD1FB8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02C273-ED85-0F69-5255-1344330903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</a:t>
            </a:fld>
            <a:endParaRPr lang="en-US"/>
          </a:p>
        </p:txBody>
      </p:sp>
      <p:sp>
        <p:nvSpPr>
          <p:cNvPr id="7" name="Low energy background analysis">
            <a:extLst>
              <a:ext uri="{FF2B5EF4-FFF2-40B4-BE49-F238E27FC236}">
                <a16:creationId xmlns:a16="http://schemas.microsoft.com/office/drawing/2014/main" id="{649CD45F-3573-3CF6-63CD-B18A5A78FB5B}"/>
              </a:ext>
            </a:extLst>
          </p:cNvPr>
          <p:cNvSpPr txBox="1"/>
          <p:nvPr/>
        </p:nvSpPr>
        <p:spPr>
          <a:xfrm>
            <a:off x="494366" y="1211262"/>
            <a:ext cx="173044" cy="857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endParaRPr/>
          </a:p>
          <a:p>
            <a:pPr>
              <a:lnSpc>
                <a:spcPct val="90000"/>
              </a:lnSpc>
              <a:spcBef>
                <a:spcPts val="1000"/>
              </a:spcBef>
              <a:defRPr sz="2400" b="1" i="1"/>
            </a:pPr>
            <a:r>
              <a:rPr b="0" i="0"/>
              <a:t> </a:t>
            </a:r>
          </a:p>
        </p:txBody>
      </p:sp>
      <p:sp>
        <p:nvSpPr>
          <p:cNvPr id="8" name="Low energy background analysis">
            <a:extLst>
              <a:ext uri="{FF2B5EF4-FFF2-40B4-BE49-F238E27FC236}">
                <a16:creationId xmlns:a16="http://schemas.microsoft.com/office/drawing/2014/main" id="{62E7B15B-DDFC-AFDD-E470-8828E0DB395C}"/>
              </a:ext>
            </a:extLst>
          </p:cNvPr>
          <p:cNvSpPr txBox="1"/>
          <p:nvPr/>
        </p:nvSpPr>
        <p:spPr>
          <a:xfrm>
            <a:off x="621366" y="1338262"/>
            <a:ext cx="92394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 i="1" u="sng"/>
            </a:lvl1pPr>
          </a:lstStyle>
          <a:p>
            <a:endParaRPr dirty="0"/>
          </a:p>
        </p:txBody>
      </p:sp>
      <p:pic>
        <p:nvPicPr>
          <p:cNvPr id="9" name="Picture 8" descr="Picture 8">
            <a:extLst>
              <a:ext uri="{FF2B5EF4-FFF2-40B4-BE49-F238E27FC236}">
                <a16:creationId xmlns:a16="http://schemas.microsoft.com/office/drawing/2014/main" id="{4D2FB094-D0CB-A1D1-2C3B-A7FB2652C6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76752" y="924299"/>
            <a:ext cx="3903968" cy="5497789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ARIADNE aims to demonstrate light readout as a viable alternative to charge in dual-phase TPC neutrino experiments">
            <a:extLst>
              <a:ext uri="{FF2B5EF4-FFF2-40B4-BE49-F238E27FC236}">
                <a16:creationId xmlns:a16="http://schemas.microsoft.com/office/drawing/2014/main" id="{EF56B5CF-A3CB-89AE-56CC-2C3E56C65C25}"/>
              </a:ext>
            </a:extLst>
          </p:cNvPr>
          <p:cNvSpPr txBox="1"/>
          <p:nvPr/>
        </p:nvSpPr>
        <p:spPr>
          <a:xfrm>
            <a:off x="234556" y="1213701"/>
            <a:ext cx="4490842" cy="9233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b="1" i="1"/>
            </a:lvl1pPr>
          </a:lstStyle>
          <a:p>
            <a:r>
              <a:rPr sz="2000" dirty="0"/>
              <a:t>ARIADNE </a:t>
            </a:r>
            <a:r>
              <a:rPr lang="en-US" sz="2000" dirty="0"/>
              <a:t>has </a:t>
            </a:r>
            <a:r>
              <a:rPr sz="2000" dirty="0"/>
              <a:t>demonstrate</a:t>
            </a:r>
            <a:r>
              <a:rPr lang="en-US" sz="2000" dirty="0"/>
              <a:t>d</a:t>
            </a:r>
            <a:r>
              <a:rPr sz="2000" dirty="0"/>
              <a:t> light readout as a viable alternative to charge in dual-phase TPC neutrino experiments  </a:t>
            </a:r>
          </a:p>
        </p:txBody>
      </p:sp>
      <p:sp>
        <p:nvSpPr>
          <p:cNvPr id="11" name="Incoming particles ionise LAr and create prompt scintillation light (S1)…">
            <a:extLst>
              <a:ext uri="{FF2B5EF4-FFF2-40B4-BE49-F238E27FC236}">
                <a16:creationId xmlns:a16="http://schemas.microsoft.com/office/drawing/2014/main" id="{6D300A66-E113-E53A-170E-FD91B76F91B6}"/>
              </a:ext>
            </a:extLst>
          </p:cNvPr>
          <p:cNvSpPr txBox="1"/>
          <p:nvPr/>
        </p:nvSpPr>
        <p:spPr>
          <a:xfrm>
            <a:off x="262880" y="2456792"/>
            <a:ext cx="4292898" cy="2970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/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Incoming particles </a:t>
            </a:r>
            <a:r>
              <a:rPr dirty="0" err="1"/>
              <a:t>ionise</a:t>
            </a:r>
            <a:r>
              <a:rPr dirty="0"/>
              <a:t> LAr and create </a:t>
            </a:r>
            <a:r>
              <a:rPr b="1" dirty="0"/>
              <a:t>prompt scintillation</a:t>
            </a:r>
            <a:r>
              <a:rPr dirty="0"/>
              <a:t> light (</a:t>
            </a:r>
            <a:r>
              <a:rPr b="1" dirty="0"/>
              <a:t>S1</a:t>
            </a:r>
            <a:r>
              <a:rPr dirty="0"/>
              <a:t>) </a:t>
            </a:r>
          </a:p>
          <a:p>
            <a:pPr marL="229693" indent="-229693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Electrons drift towards the </a:t>
            </a:r>
            <a:r>
              <a:rPr b="1" dirty="0"/>
              <a:t>extraction grid</a:t>
            </a:r>
            <a:r>
              <a:rPr dirty="0"/>
              <a:t> situated below the liquid level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</a:pPr>
            <a:r>
              <a:rPr dirty="0"/>
              <a:t>A </a:t>
            </a:r>
            <a:r>
              <a:rPr b="1" dirty="0"/>
              <a:t>THGEM</a:t>
            </a:r>
            <a:r>
              <a:rPr dirty="0"/>
              <a:t> (</a:t>
            </a:r>
            <a:r>
              <a:rPr dirty="0" err="1"/>
              <a:t>THick</a:t>
            </a:r>
            <a:r>
              <a:rPr dirty="0"/>
              <a:t>-Gaseous Electron Multiplier) amplifies drift charge (capable of &gt;30 kV/cm in LAr)  generating </a:t>
            </a:r>
            <a:r>
              <a:rPr b="1" dirty="0"/>
              <a:t>secondary scintillation</a:t>
            </a:r>
            <a:r>
              <a:rPr dirty="0"/>
              <a:t> light (</a:t>
            </a:r>
            <a:r>
              <a:rPr b="1" dirty="0"/>
              <a:t>S2</a:t>
            </a:r>
            <a:r>
              <a:rPr dirty="0"/>
              <a:t>) </a:t>
            </a:r>
          </a:p>
          <a:p>
            <a:pPr marL="280734" indent="-280734">
              <a:lnSpc>
                <a:spcPct val="90000"/>
              </a:lnSpc>
              <a:spcBef>
                <a:spcPts val="1000"/>
              </a:spcBef>
              <a:buSzPct val="100000"/>
              <a:buChar char="•"/>
              <a:defRPr b="1"/>
            </a:pPr>
            <a:r>
              <a:rPr dirty="0"/>
              <a:t>WLS</a:t>
            </a:r>
            <a:r>
              <a:rPr b="0" dirty="0"/>
              <a:t> (Wavelength Shifting) before imaging with </a:t>
            </a:r>
            <a:r>
              <a:rPr lang="en-US" b="0" dirty="0"/>
              <a:t>ultrafast </a:t>
            </a:r>
            <a:r>
              <a:rPr b="0" dirty="0"/>
              <a:t>Timepix3 camera </a:t>
            </a:r>
          </a:p>
        </p:txBody>
      </p:sp>
      <p:sp>
        <p:nvSpPr>
          <p:cNvPr id="12" name="ARIADNE (ARgon ImAging DetectioN chambEr)">
            <a:extLst>
              <a:ext uri="{FF2B5EF4-FFF2-40B4-BE49-F238E27FC236}">
                <a16:creationId xmlns:a16="http://schemas.microsoft.com/office/drawing/2014/main" id="{BFF68905-7E47-F026-84BA-50820D29E3FB}"/>
              </a:ext>
            </a:extLst>
          </p:cNvPr>
          <p:cNvSpPr txBox="1"/>
          <p:nvPr/>
        </p:nvSpPr>
        <p:spPr>
          <a:xfrm>
            <a:off x="4479879" y="6311981"/>
            <a:ext cx="4471982" cy="333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8" tIns="45718" rIns="45718" bIns="45718">
            <a:spAutoFit/>
          </a:bodyPr>
          <a:lstStyle/>
          <a:p>
            <a:pPr>
              <a:defRPr b="1" i="1"/>
            </a:pPr>
            <a:r>
              <a:rPr dirty="0"/>
              <a:t>ARIADNE</a:t>
            </a:r>
            <a:r>
              <a:rPr b="0" dirty="0"/>
              <a:t> (</a:t>
            </a:r>
            <a:r>
              <a:rPr dirty="0" err="1"/>
              <a:t>AR</a:t>
            </a:r>
            <a:r>
              <a:rPr b="0" dirty="0" err="1"/>
              <a:t>gon</a:t>
            </a:r>
            <a:r>
              <a:rPr b="0" dirty="0"/>
              <a:t> </a:t>
            </a:r>
            <a:r>
              <a:rPr dirty="0" err="1"/>
              <a:t>I</a:t>
            </a:r>
            <a:r>
              <a:rPr b="0" dirty="0" err="1"/>
              <a:t>m</a:t>
            </a:r>
            <a:r>
              <a:rPr dirty="0" err="1"/>
              <a:t>A</a:t>
            </a:r>
            <a:r>
              <a:rPr b="0" dirty="0" err="1"/>
              <a:t>ging</a:t>
            </a:r>
            <a:r>
              <a:rPr b="0" dirty="0"/>
              <a:t> </a:t>
            </a:r>
            <a:r>
              <a:rPr dirty="0" err="1"/>
              <a:t>D</a:t>
            </a:r>
            <a:r>
              <a:rPr b="0" dirty="0" err="1"/>
              <a:t>etectio</a:t>
            </a:r>
            <a:r>
              <a:rPr dirty="0" err="1"/>
              <a:t>N</a:t>
            </a:r>
            <a:r>
              <a:rPr b="0" dirty="0"/>
              <a:t> </a:t>
            </a:r>
            <a:r>
              <a:rPr b="0" dirty="0" err="1"/>
              <a:t>chamb</a:t>
            </a:r>
            <a:r>
              <a:rPr dirty="0" err="1"/>
              <a:t>E</a:t>
            </a:r>
            <a:r>
              <a:rPr b="0" dirty="0" err="1"/>
              <a:t>r</a:t>
            </a:r>
            <a:r>
              <a:rPr b="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5BFF91-CC68-C572-AA2E-CCD3E2CE10E4}"/>
              </a:ext>
            </a:extLst>
          </p:cNvPr>
          <p:cNvSpPr txBox="1"/>
          <p:nvPr/>
        </p:nvSpPr>
        <p:spPr>
          <a:xfrm>
            <a:off x="6374948" y="924299"/>
            <a:ext cx="994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Cameras</a:t>
            </a:r>
          </a:p>
        </p:txBody>
      </p:sp>
      <p:sp>
        <p:nvSpPr>
          <p:cNvPr id="3" name="Two-phase LArTPC design.…">
            <a:extLst>
              <a:ext uri="{FF2B5EF4-FFF2-40B4-BE49-F238E27FC236}">
                <a16:creationId xmlns:a16="http://schemas.microsoft.com/office/drawing/2014/main" id="{D6DD6DFC-73FE-1A53-A868-2CD70742FFC8}"/>
              </a:ext>
            </a:extLst>
          </p:cNvPr>
          <p:cNvSpPr txBox="1">
            <a:spLocks/>
          </p:cNvSpPr>
          <p:nvPr/>
        </p:nvSpPr>
        <p:spPr>
          <a:xfrm>
            <a:off x="9270756" y="1189944"/>
            <a:ext cx="2973592" cy="267623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84886">
              <a:lnSpc>
                <a:spcPct val="130000"/>
              </a:lnSpc>
              <a:spcBef>
                <a:spcPts val="600"/>
              </a:spcBef>
              <a:buFont typeface="Arial" panose="020B0604020202020204" pitchFamily="34" charset="0"/>
              <a:buNone/>
              <a:defRPr sz="2324" u="sng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u="sng" dirty="0">
                <a:latin typeface="Myriad Pro"/>
                <a:ea typeface="Myriad Pro"/>
                <a:cs typeface="Myriad Pro"/>
                <a:sym typeface="Myriad Pro"/>
              </a:rPr>
              <a:t>Benefits over previous charge readout techniques: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High resolution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Sensitivity to low energies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Very low noise, decoupled from TPC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Ease of access</a:t>
            </a:r>
            <a:r>
              <a:rPr lang="en-US" sz="1600" dirty="0">
                <a:latin typeface="Myriad Pro"/>
                <a:ea typeface="Myriad Pro"/>
                <a:cs typeface="Myriad Pro"/>
                <a:sym typeface="Myriad Pro"/>
              </a:rPr>
              <a:t> </a:t>
            </a:r>
          </a:p>
          <a:p>
            <a:pPr defTabSz="379475">
              <a:lnSpc>
                <a:spcPct val="100000"/>
              </a:lnSpc>
              <a:spcBef>
                <a:spcPts val="600"/>
              </a:spcBef>
              <a:buSzPct val="120000"/>
              <a:defRPr sz="2324">
                <a:latin typeface="Myriad Pro"/>
                <a:ea typeface="Myriad Pro"/>
                <a:cs typeface="Myriad Pro"/>
                <a:sym typeface="Myriad Pro"/>
              </a:defRPr>
            </a:pPr>
            <a:r>
              <a:rPr lang="en-US" sz="1600" b="1" dirty="0">
                <a:latin typeface="Myriad Pro"/>
                <a:ea typeface="Myriad Pro"/>
                <a:cs typeface="Myriad Pro"/>
                <a:sym typeface="Myriad Pro"/>
              </a:rPr>
              <a:t>Cost efficient </a:t>
            </a:r>
            <a:endParaRPr lang="en-US" sz="1600" dirty="0">
              <a:latin typeface="Myriad Pro"/>
              <a:ea typeface="Myriad Pro"/>
              <a:cs typeface="Myriad Pro"/>
              <a:sym typeface="Myriad Pro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39CB8B7B-D16C-97B3-8F90-A6938F245FCD}"/>
              </a:ext>
            </a:extLst>
          </p:cNvPr>
          <p:cNvSpPr/>
          <p:nvPr/>
        </p:nvSpPr>
        <p:spPr>
          <a:xfrm>
            <a:off x="9168861" y="993064"/>
            <a:ext cx="2973592" cy="2953010"/>
          </a:xfrm>
          <a:prstGeom prst="roundRect">
            <a:avLst/>
          </a:prstGeom>
          <a:noFill/>
          <a:ln w="4445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E95F98E-6371-91CE-387E-2977D5CFA517}"/>
              </a:ext>
            </a:extLst>
          </p:cNvPr>
          <p:cNvSpPr/>
          <p:nvPr/>
        </p:nvSpPr>
        <p:spPr>
          <a:xfrm>
            <a:off x="-13253" y="6218391"/>
            <a:ext cx="37675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>
                <a:hlinkClick r:id="rId3"/>
              </a:rPr>
              <a:t>https://www.mdpi.com/2410-390X/4/4/35</a:t>
            </a:r>
            <a:endParaRPr lang="en-US" sz="1600" dirty="0"/>
          </a:p>
          <a:p>
            <a:endParaRPr lang="en-US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CB2DA13-6464-8745-BA28-A545D056F71B}"/>
              </a:ext>
            </a:extLst>
          </p:cNvPr>
          <p:cNvSpPr/>
          <p:nvPr/>
        </p:nvSpPr>
        <p:spPr>
          <a:xfrm>
            <a:off x="0" y="5644299"/>
            <a:ext cx="375431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hlinkClick r:id="rId4"/>
              </a:rPr>
              <a:t>https://iopscience.iop.org/article/10.1088/1748-0221/14/06/P06001</a:t>
            </a:r>
            <a:endParaRPr lang="en-US" sz="16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D5F8D8-14A8-965D-0696-179E19C8B678}"/>
              </a:ext>
            </a:extLst>
          </p:cNvPr>
          <p:cNvSpPr txBox="1"/>
          <p:nvPr/>
        </p:nvSpPr>
        <p:spPr>
          <a:xfrm>
            <a:off x="8769650" y="4639222"/>
            <a:ext cx="334627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TPX3 provides simultaneous time-over-threshold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and time-of-arrival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Complete (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x,y,z,E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) event reconstruction using a single device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781F08B-BD9B-1A8A-D4D1-74AF82413DE9}"/>
              </a:ext>
            </a:extLst>
          </p:cNvPr>
          <p:cNvSpPr txBox="1"/>
          <p:nvPr/>
        </p:nvSpPr>
        <p:spPr>
          <a:xfrm>
            <a:off x="8797974" y="4154359"/>
            <a:ext cx="19537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Full 3D optical TPC</a:t>
            </a:r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AB4B7CB8-61E1-7BF7-DC4E-358E8F0ED0FB}"/>
              </a:ext>
            </a:extLst>
          </p:cNvPr>
          <p:cNvSpPr/>
          <p:nvPr/>
        </p:nvSpPr>
        <p:spPr>
          <a:xfrm>
            <a:off x="8727141" y="4517606"/>
            <a:ext cx="3388784" cy="1700785"/>
          </a:xfrm>
          <a:prstGeom prst="roundRect">
            <a:avLst/>
          </a:prstGeom>
          <a:noFill/>
          <a:ln w="44450">
            <a:solidFill>
              <a:srgbClr val="19949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96352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5618-D8FB-F658-B4B4-D89DD725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-LRP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F0E7-9180-B25F-75AC-9A5A00D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195A99-DFA8-F94F-A8F6-D55C0C0FAF9D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07F2-05C6-61DE-983B-7CCFACA4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90AF-A110-9E0B-D60C-630950F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29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CBDB14F-3FFA-734E-A70A-F19CB6D6791E}"/>
              </a:ext>
            </a:extLst>
          </p:cNvPr>
          <p:cNvSpPr txBox="1"/>
          <p:nvPr/>
        </p:nvSpPr>
        <p:spPr>
          <a:xfrm>
            <a:off x="7691556" y="1210042"/>
            <a:ext cx="415521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LRP  to contain 6x5 Glass THGEMS (very similar design concept as the ARIADNE cold box test)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Made out of Invar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Similar size to a vertical drift CPR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Will hang from four top cryostat ports and will be able to move up down using the existing levelling motors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AB7FE-BB29-5815-6D00-E04C2C2B86F7}"/>
              </a:ext>
            </a:extLst>
          </p:cNvPr>
          <p:cNvSpPr txBox="1"/>
          <p:nvPr/>
        </p:nvSpPr>
        <p:spPr>
          <a:xfrm>
            <a:off x="8610600" y="5663917"/>
            <a:ext cx="3396571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CAD Models By George Stavrakis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74185DE-8A70-73A8-7F53-B19688E8B72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018" t="11322" r="16240" b="9187"/>
          <a:stretch/>
        </p:blipFill>
        <p:spPr>
          <a:xfrm>
            <a:off x="345232" y="1111231"/>
            <a:ext cx="6602220" cy="4860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9683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625618-D8FB-F658-B4B4-D89DD725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–LRP FEA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F0E7-9180-B25F-75AC-9A5A00D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D9B08-E205-BB4E-819F-D82B6F71D3E4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07F2-05C6-61DE-983B-7CCFACA4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90AF-A110-9E0B-D60C-630950F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AB7FE-BB29-5815-6D00-E04C2C2B86F7}"/>
              </a:ext>
            </a:extLst>
          </p:cNvPr>
          <p:cNvSpPr txBox="1"/>
          <p:nvPr/>
        </p:nvSpPr>
        <p:spPr>
          <a:xfrm>
            <a:off x="8150444" y="6153518"/>
            <a:ext cx="40415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CAD Models &amp; FEA By George Stavrakis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AFCCBD-2D5A-B8C4-067B-F141F8DEE646}"/>
              </a:ext>
            </a:extLst>
          </p:cNvPr>
          <p:cNvSpPr txBox="1"/>
          <p:nvPr/>
        </p:nvSpPr>
        <p:spPr>
          <a:xfrm>
            <a:off x="8742008" y="1265553"/>
            <a:ext cx="32103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FEA weight of LRP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E16E722-56C9-4B70-5F04-467A55164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998877"/>
            <a:ext cx="7772400" cy="4352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9781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49FE482-88D9-5524-A4C0-085E739EE2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580" y="1210042"/>
            <a:ext cx="8913363" cy="499197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625618-D8FB-F658-B4B4-D89DD7255D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–LRP FEA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82F0E7-9180-B25F-75AC-9A5A00DD40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489CB4-EAF6-4D4A-865F-C7A5997E47E6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7107F2-05C6-61DE-983B-7CCFACA44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AD90AF-A110-9E0B-D60C-630950F22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19AB7FE-BB29-5815-6D00-E04C2C2B86F7}"/>
              </a:ext>
            </a:extLst>
          </p:cNvPr>
          <p:cNvSpPr txBox="1"/>
          <p:nvPr/>
        </p:nvSpPr>
        <p:spPr>
          <a:xfrm>
            <a:off x="8204946" y="5908102"/>
            <a:ext cx="4041556" cy="3847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900" dirty="0">
                <a:solidFill>
                  <a:srgbClr val="C00000"/>
                </a:solidFill>
              </a:rPr>
              <a:t>CAD Models &amp; FEA By George Stavrakis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542A46-BDC0-0454-DDF0-A9E616EFDE3C}"/>
              </a:ext>
            </a:extLst>
          </p:cNvPr>
          <p:cNvSpPr txBox="1"/>
          <p:nvPr/>
        </p:nvSpPr>
        <p:spPr>
          <a:xfrm>
            <a:off x="838200" y="1590262"/>
            <a:ext cx="23012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Max deflection 0.7mm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D0360C-2E6C-B6B8-0DF2-A9CBD73A6396}"/>
              </a:ext>
            </a:extLst>
          </p:cNvPr>
          <p:cNvSpPr txBox="1"/>
          <p:nvPr/>
        </p:nvSpPr>
        <p:spPr>
          <a:xfrm>
            <a:off x="9892956" y="970219"/>
            <a:ext cx="22661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Hanging from four points under cryostat ports (not ideal positions)</a:t>
            </a:r>
          </a:p>
        </p:txBody>
      </p:sp>
    </p:spTree>
    <p:extLst>
      <p:ext uri="{BB962C8B-B14F-4D97-AF65-F5344CB8AC3E}">
        <p14:creationId xmlns:p14="http://schemas.microsoft.com/office/powerpoint/2010/main" val="25672752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6FDDF-70C2-394D-BBD2-E6AA369894B9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32</a:t>
            </a:fld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E8E89E-028D-0E6D-5F92-AD7A2C04B923}"/>
              </a:ext>
            </a:extLst>
          </p:cNvPr>
          <p:cNvSpPr txBox="1"/>
          <p:nvPr/>
        </p:nvSpPr>
        <p:spPr>
          <a:xfrm>
            <a:off x="8427307" y="1806451"/>
            <a:ext cx="341019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Field cage support structure (hangs from cryostat ports)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E76457B-F451-AC46-8325-8898261C50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t="4319" r="14578" b="8156"/>
          <a:stretch/>
        </p:blipFill>
        <p:spPr>
          <a:xfrm>
            <a:off x="151456" y="1077379"/>
            <a:ext cx="7432100" cy="500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97726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F52D5B-DB9D-8E4B-87DA-92455015AB11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33</a:t>
            </a:fld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AC8D1ED-ACC7-C212-46C7-50304812ACB4}"/>
              </a:ext>
            </a:extLst>
          </p:cNvPr>
          <p:cNvSpPr txBox="1"/>
          <p:nvPr/>
        </p:nvSpPr>
        <p:spPr>
          <a:xfrm>
            <a:off x="7881731" y="1625234"/>
            <a:ext cx="396960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First LRP installation (independently hangs from cryostat ports)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4E1250-9670-A490-0C12-02F5AD3D4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t="5228" r="14578" b="8383"/>
          <a:stretch/>
        </p:blipFill>
        <p:spPr>
          <a:xfrm>
            <a:off x="149087" y="1078973"/>
            <a:ext cx="7583557" cy="5038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36059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9684B-A8FD-4349-A4CA-E0F8313521A8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34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2BFC833-0FCA-9828-BDDE-33104177D848}"/>
              </a:ext>
            </a:extLst>
          </p:cNvPr>
          <p:cNvSpPr txBox="1"/>
          <p:nvPr/>
        </p:nvSpPr>
        <p:spPr>
          <a:xfrm>
            <a:off x="8089557" y="1859560"/>
            <a:ext cx="2939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Second LRP (hangs also independently)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1D62EB-EAE5-374E-2A73-C9E1073DC3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276" t="5062" r="14706" b="5201"/>
          <a:stretch/>
        </p:blipFill>
        <p:spPr>
          <a:xfrm>
            <a:off x="142461" y="966782"/>
            <a:ext cx="7772399" cy="5373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4942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99692-1E31-A846-A7C4-E7A963E3C476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35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E4021-A52A-638F-CDA8-FEA2A45265C4}"/>
              </a:ext>
            </a:extLst>
          </p:cNvPr>
          <p:cNvSpPr txBox="1"/>
          <p:nvPr/>
        </p:nvSpPr>
        <p:spPr>
          <a:xfrm>
            <a:off x="6445632" y="1780218"/>
            <a:ext cx="51417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Cathode planes hangs from field cage structure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671BE2-6ACF-46FE-5918-2BE5A7CF1F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116" t="4774" r="26982" b="9974"/>
          <a:stretch/>
        </p:blipFill>
        <p:spPr>
          <a:xfrm>
            <a:off x="268795" y="974034"/>
            <a:ext cx="5157970" cy="538851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8A51EC-A9E4-F23E-75AA-DAA42E669680}"/>
              </a:ext>
            </a:extLst>
          </p:cNvPr>
          <p:cNvSpPr txBox="1"/>
          <p:nvPr/>
        </p:nvSpPr>
        <p:spPr>
          <a:xfrm>
            <a:off x="6506817" y="3636450"/>
            <a:ext cx="21037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Custom made add on cathode holders (installed without any drilling). 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2908EBD7-3A34-B1C3-AE8F-99C66C277BD2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4312508" y="3466806"/>
            <a:ext cx="2194309" cy="769809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17BC1F3-5BFF-6A8D-35E7-E1ECF6BE5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16" y="2542424"/>
            <a:ext cx="3336943" cy="204919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D6D5FA5-ABF2-64C7-EEFB-5D1DC642B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28114" y="4677339"/>
            <a:ext cx="3446273" cy="185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6945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731528B-74D8-5706-0103-888FBCC882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051" t="5094" r="28772" b="4291"/>
          <a:stretch/>
        </p:blipFill>
        <p:spPr>
          <a:xfrm>
            <a:off x="39756" y="914562"/>
            <a:ext cx="4538212" cy="561763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42D00E5-4F69-2561-7490-6985449384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Effort -Assembly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520DC-4EC1-AE23-F018-8B05BCCED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D3E181-C17E-7D44-97C4-B7755CDD27D6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8A467A-8EBE-5467-1F6C-23B8BD0B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DAD2E5-2C01-163B-7046-DE86817B1D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36</a:t>
            </a:fld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1E4021-A52A-638F-CDA8-FEA2A45265C4}"/>
              </a:ext>
            </a:extLst>
          </p:cNvPr>
          <p:cNvSpPr txBox="1"/>
          <p:nvPr/>
        </p:nvSpPr>
        <p:spPr>
          <a:xfrm>
            <a:off x="6346980" y="1037467"/>
            <a:ext cx="4798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Field cage installation (mixture of the old and new square X-ARAPUCAs)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E635C21-D2E7-6AE1-96F0-2F622929308A}"/>
              </a:ext>
            </a:extLst>
          </p:cNvPr>
          <p:cNvSpPr txBox="1"/>
          <p:nvPr/>
        </p:nvSpPr>
        <p:spPr>
          <a:xfrm>
            <a:off x="8277125" y="5943545"/>
            <a:ext cx="27788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(APEX, Flavio </a:t>
            </a:r>
            <a:r>
              <a:rPr lang="en-US" dirty="0" err="1"/>
              <a:t>Cavanna</a:t>
            </a:r>
            <a:r>
              <a:rPr lang="en-US" dirty="0"/>
              <a:t> </a:t>
            </a:r>
            <a:r>
              <a:rPr lang="en-US" dirty="0" err="1"/>
              <a:t>et.al</a:t>
            </a:r>
            <a:r>
              <a:rPr lang="en-US" dirty="0"/>
              <a:t>)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941E165-0D1E-6FD9-CF9D-10F526CBDD8B}"/>
              </a:ext>
            </a:extLst>
          </p:cNvPr>
          <p:cNvGrpSpPr/>
          <p:nvPr/>
        </p:nvGrpSpPr>
        <p:grpSpPr>
          <a:xfrm>
            <a:off x="4038600" y="1807063"/>
            <a:ext cx="7187602" cy="4110309"/>
            <a:chOff x="4038600" y="1886575"/>
            <a:chExt cx="7187602" cy="4110309"/>
          </a:xfrm>
        </p:grpSpPr>
        <p:pic>
          <p:nvPicPr>
            <p:cNvPr id="10" name="Picture 9" descr="A computer generated image of a building&#10;&#10;Description automatically generated">
              <a:extLst>
                <a:ext uri="{FF2B5EF4-FFF2-40B4-BE49-F238E27FC236}">
                  <a16:creationId xmlns:a16="http://schemas.microsoft.com/office/drawing/2014/main" id="{A13861CE-C53B-9A44-3853-F4E5E9C768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227"/>
            <a:stretch/>
          </p:blipFill>
          <p:spPr>
            <a:xfrm>
              <a:off x="6346980" y="1886575"/>
              <a:ext cx="4879222" cy="4110309"/>
            </a:xfrm>
            <a:prstGeom prst="rect">
              <a:avLst/>
            </a:prstGeom>
          </p:spPr>
        </p:pic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CE7A802D-4F24-5425-646E-6833502EEF0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038600" y="1886575"/>
              <a:ext cx="2308380" cy="1618685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F53BD9F-594B-5F8A-F9A2-9DE995701F58}"/>
              </a:ext>
            </a:extLst>
          </p:cNvPr>
          <p:cNvCxnSpPr>
            <a:cxnSpLocks/>
          </p:cNvCxnSpPr>
          <p:nvPr/>
        </p:nvCxnSpPr>
        <p:spPr>
          <a:xfrm>
            <a:off x="4103610" y="4093910"/>
            <a:ext cx="2243370" cy="184963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0752105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02A3F3-9A40-C809-E2AB-743D852490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927" y="-176930"/>
            <a:ext cx="7049729" cy="1325563"/>
          </a:xfrm>
        </p:spPr>
        <p:txBody>
          <a:bodyPr>
            <a:normAutofit/>
          </a:bodyPr>
          <a:lstStyle/>
          <a:p>
            <a:r>
              <a:rPr lang="en-US" sz="3400" b="1" dirty="0"/>
              <a:t>ARIADNE 1-ton Run @Liverpool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91DE90-D726-7005-8181-E5D01927F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687156-5CB4-0649-AB6C-D48C5ACC1BF3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C0423-4F42-79D0-C776-9F85B3533E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5AB917-42D8-DCF0-4E93-D64A4BB9F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15EB4B-FD6E-D02F-1992-502F5E30DD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81199" y="1001607"/>
            <a:ext cx="2743200" cy="54554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D5905BA-5D3E-ACDA-ABE0-C6715030B139}"/>
              </a:ext>
            </a:extLst>
          </p:cNvPr>
          <p:cNvSpPr txBox="1"/>
          <p:nvPr/>
        </p:nvSpPr>
        <p:spPr>
          <a:xfrm>
            <a:off x="233448" y="794690"/>
            <a:ext cx="112661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000" b="1" dirty="0"/>
              <a:t>ARIADNE run just finished, tested some of the proposed instrumentation for </a:t>
            </a:r>
            <a:r>
              <a:rPr lang="en-GB" sz="2000" b="1" dirty="0" err="1"/>
              <a:t>protoDUNE</a:t>
            </a:r>
            <a:r>
              <a:rPr lang="en-GB" sz="2000" b="1" dirty="0"/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E909AC-A018-3198-2B4D-91A2C07F567D}"/>
              </a:ext>
            </a:extLst>
          </p:cNvPr>
          <p:cNvSpPr txBox="1"/>
          <p:nvPr/>
        </p:nvSpPr>
        <p:spPr>
          <a:xfrm>
            <a:off x="2486621" y="1622031"/>
            <a:ext cx="7065963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/>
              <a:t>Three TPX cameras installed, with the remaining ¼ of the detector dedicated to Darkside </a:t>
            </a:r>
            <a:r>
              <a:rPr lang="en-GB" sz="2000" dirty="0" err="1"/>
              <a:t>SiPMs</a:t>
            </a:r>
            <a:r>
              <a:rPr lang="en-GB" sz="2000" dirty="0"/>
              <a:t>. </a:t>
            </a: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endParaRPr lang="en-GB" sz="2000" dirty="0"/>
          </a:p>
          <a:p>
            <a:pPr>
              <a:buSzPct val="121000"/>
            </a:pPr>
            <a:r>
              <a:rPr lang="en-GB" sz="2000" dirty="0"/>
              <a:t>	Measure the response of Darkside </a:t>
            </a:r>
            <a:r>
              <a:rPr lang="en-GB" sz="2000" dirty="0" err="1"/>
              <a:t>SiPMs</a:t>
            </a:r>
            <a:r>
              <a:rPr lang="en-GB" sz="2000" dirty="0"/>
              <a:t> to varying 	THGEM bias and determine the correct gain for 	</a:t>
            </a:r>
            <a:r>
              <a:rPr lang="en-GB" sz="2000" dirty="0" err="1"/>
              <a:t>ProtoDUNE</a:t>
            </a:r>
            <a:r>
              <a:rPr lang="en-GB" sz="2000" dirty="0"/>
              <a:t> operation (in collaboration with Naples)</a:t>
            </a:r>
          </a:p>
          <a:p>
            <a:pPr>
              <a:buSzPct val="121000"/>
            </a:pPr>
            <a:endParaRPr lang="en-GB" sz="2000" dirty="0"/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Test</a:t>
            </a:r>
            <a:r>
              <a:rPr lang="en-GB" sz="2000" dirty="0">
                <a:effectLst/>
                <a:latin typeface="Calibri" panose="020F0502020204030204" pitchFamily="34" charset="0"/>
              </a:rPr>
              <a:t> different types of intensifier - one previously used on ARIADNE and the new intensifier on ARIADNE</a:t>
            </a:r>
            <a:r>
              <a:rPr lang="en-GB" sz="2000" baseline="30000" dirty="0">
                <a:effectLst/>
                <a:latin typeface="Calibri" panose="020F0502020204030204" pitchFamily="34" charset="0"/>
              </a:rPr>
              <a:t>+</a:t>
            </a:r>
            <a:r>
              <a:rPr lang="en-GB" sz="2000" dirty="0">
                <a:effectLst/>
                <a:latin typeface="Calibri" panose="020F0502020204030204" pitchFamily="34" charset="0"/>
              </a:rPr>
              <a:t> </a:t>
            </a:r>
            <a:endParaRPr lang="en-GB" sz="2000" dirty="0">
              <a:latin typeface="Calibri" panose="020F0502020204030204" pitchFamily="34" charset="0"/>
            </a:endParaRP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latin typeface="Calibri" panose="020F0502020204030204" pitchFamily="34" charset="0"/>
              </a:rPr>
              <a:t>Test</a:t>
            </a:r>
            <a:r>
              <a:rPr lang="en-GB" sz="2000" dirty="0">
                <a:effectLst/>
                <a:latin typeface="Calibri" panose="020F0502020204030204" pitchFamily="34" charset="0"/>
              </a:rPr>
              <a:t> TPB coated glass for WLS instead of PEN - assessing difference in light quantity</a:t>
            </a:r>
          </a:p>
          <a:p>
            <a:pPr marL="342900" indent="-342900">
              <a:buSzPct val="121000"/>
              <a:buFont typeface="Arial" panose="020B0604020202020204" pitchFamily="34" charset="0"/>
              <a:buChar char="•"/>
            </a:pPr>
            <a:r>
              <a:rPr lang="en-GB" sz="2000" dirty="0">
                <a:effectLst/>
                <a:latin typeface="Calibri" panose="020F0502020204030204" pitchFamily="34" charset="0"/>
              </a:rPr>
              <a:t>Cal</a:t>
            </a:r>
            <a:r>
              <a:rPr lang="en-GB" sz="2000" dirty="0">
                <a:latin typeface="Calibri" panose="020F0502020204030204" pitchFamily="34" charset="0"/>
              </a:rPr>
              <a:t>ibration gamma sources tests </a:t>
            </a:r>
            <a:endParaRPr lang="en-GB" sz="2000" dirty="0">
              <a:effectLst/>
              <a:latin typeface="Calibri" panose="020F0502020204030204" pitchFamily="34" charset="0"/>
            </a:endParaRPr>
          </a:p>
          <a:p>
            <a:endParaRPr lang="en-GB" sz="2000" dirty="0">
              <a:effectLst/>
              <a:latin typeface="Calibri" panose="020F0502020204030204" pitchFamily="34" charset="0"/>
            </a:endParaRPr>
          </a:p>
        </p:txBody>
      </p:sp>
      <p:pic>
        <p:nvPicPr>
          <p:cNvPr id="12" name="Picture 11" descr="A close-up of a solar panel&#10;&#10;Description automatically generated with medium confidence">
            <a:extLst>
              <a:ext uri="{FF2B5EF4-FFF2-40B4-BE49-F238E27FC236}">
                <a16:creationId xmlns:a16="http://schemas.microsoft.com/office/drawing/2014/main" id="{61944F56-2C5B-D628-6CBC-65725E68D2F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-2505"/>
          <a:stretch/>
        </p:blipFill>
        <p:spPr>
          <a:xfrm>
            <a:off x="7794156" y="2015186"/>
            <a:ext cx="1381375" cy="594000"/>
          </a:xfrm>
          <a:prstGeom prst="rect">
            <a:avLst/>
          </a:prstGeom>
        </p:spPr>
      </p:pic>
      <p:pic>
        <p:nvPicPr>
          <p:cNvPr id="19" name="Picture 18" descr="A picture containing indoor, engineering, building, steel&#10;&#10;Description automatically generated">
            <a:extLst>
              <a:ext uri="{FF2B5EF4-FFF2-40B4-BE49-F238E27FC236}">
                <a16:creationId xmlns:a16="http://schemas.microsoft.com/office/drawing/2014/main" id="{5923A7B6-BF86-BEDD-BA7A-7073D528CA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995" y="1463980"/>
            <a:ext cx="2264812" cy="484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262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51AE-61FF-0A20-DEDA-5907B7BF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15066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LAr Tracks with new G-THGEM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CE47D-71F5-C76E-D94B-04B927E1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F8468-9DA3-534A-953B-F2CAA10367F2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0DBF-4DE2-64A0-756C-3EE04D8B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6298-7183-D8E0-125C-A03B447F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38</a:t>
            </a:fld>
            <a:endParaRPr lang="en-US"/>
          </a:p>
        </p:txBody>
      </p:sp>
      <p:pic>
        <p:nvPicPr>
          <p:cNvPr id="13" name="Picture 12" descr="A close-up of a machine&#10;&#10;Description automatically generated">
            <a:extLst>
              <a:ext uri="{FF2B5EF4-FFF2-40B4-BE49-F238E27FC236}">
                <a16:creationId xmlns:a16="http://schemas.microsoft.com/office/drawing/2014/main" id="{9ED3CB60-3FCC-A94C-11B5-3A0146DA3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1348349" y="2401116"/>
            <a:ext cx="5659110" cy="2642804"/>
          </a:xfrm>
          <a:prstGeom prst="rect">
            <a:avLst/>
          </a:prstGeom>
        </p:spPr>
      </p:pic>
      <p:pic>
        <p:nvPicPr>
          <p:cNvPr id="7" name="Picture 6" descr="A close-up of several black and silver machines&#10;&#10;Description automatically generated">
            <a:extLst>
              <a:ext uri="{FF2B5EF4-FFF2-40B4-BE49-F238E27FC236}">
                <a16:creationId xmlns:a16="http://schemas.microsoft.com/office/drawing/2014/main" id="{07138BBF-B57F-47B4-57B4-871542D4C9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6397" y="1107882"/>
            <a:ext cx="2438400" cy="3086100"/>
          </a:xfrm>
          <a:prstGeom prst="rect">
            <a:avLst/>
          </a:prstGeom>
        </p:spPr>
      </p:pic>
      <p:pic>
        <p:nvPicPr>
          <p:cNvPr id="9" name="Picture 8" descr="A close-up of a metal structure&#10;&#10;Description automatically generated">
            <a:extLst>
              <a:ext uri="{FF2B5EF4-FFF2-40B4-BE49-F238E27FC236}">
                <a16:creationId xmlns:a16="http://schemas.microsoft.com/office/drawing/2014/main" id="{B14205B4-6EC3-8093-033F-17F6379FD6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62413" y="4555708"/>
            <a:ext cx="3599752" cy="1872935"/>
          </a:xfrm>
          <a:prstGeom prst="rect">
            <a:avLst/>
          </a:prstGeom>
        </p:spPr>
      </p:pic>
      <p:pic>
        <p:nvPicPr>
          <p:cNvPr id="10" name="Google Shape;59;p14">
            <a:extLst>
              <a:ext uri="{FF2B5EF4-FFF2-40B4-BE49-F238E27FC236}">
                <a16:creationId xmlns:a16="http://schemas.microsoft.com/office/drawing/2014/main" id="{17549609-FA75-F5C5-F3ED-633BF8E5D23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84694" y="1266071"/>
            <a:ext cx="2211916" cy="19296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FCB1D1-CA2C-25E1-3EB9-14EF2B916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94052" y="1107882"/>
            <a:ext cx="2621887" cy="22459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6878514-1E78-8A04-EB70-AABF6883C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75649" y="1332859"/>
            <a:ext cx="2312470" cy="19296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A1A427C-E217-2185-6E39-D394D4BFFE0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53092" y="3501210"/>
            <a:ext cx="4513084" cy="318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95677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E576A2-7748-A546-92CA-2CCE67B91D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at CERN T9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09A639-DB56-C044-9ACD-3C46917025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57C561-1E10-514D-8861-913879DBA78A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20453-E19E-6D48-A734-7632F9A7C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C2E03B-9496-9843-806C-688E20EF2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</a:t>
            </a:fld>
            <a:endParaRPr lang="en-US"/>
          </a:p>
        </p:txBody>
      </p:sp>
      <p:pic>
        <p:nvPicPr>
          <p:cNvPr id="7" name="image.png" descr="image.png">
            <a:extLst>
              <a:ext uri="{FF2B5EF4-FFF2-40B4-BE49-F238E27FC236}">
                <a16:creationId xmlns:a16="http://schemas.microsoft.com/office/drawing/2014/main" id="{F5DAC35E-A8E8-B74C-910A-E3B6C8792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809" y="1842160"/>
            <a:ext cx="6255255" cy="469003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E853B56-48D3-B24B-8F8B-8DB4C1098C46}"/>
              </a:ext>
            </a:extLst>
          </p:cNvPr>
          <p:cNvSpPr txBox="1"/>
          <p:nvPr/>
        </p:nvSpPr>
        <p:spPr>
          <a:xfrm>
            <a:off x="117539" y="891033"/>
            <a:ext cx="50980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EMCCD data taking 3 weeks April 2018.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b="1" dirty="0"/>
              <a:t>T9 Beamline</a:t>
            </a:r>
            <a:r>
              <a:rPr lang="en-GB" dirty="0"/>
              <a:t>, East Area, CERN.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Mix of particles: </a:t>
            </a:r>
            <a:r>
              <a:rPr lang="en-GB" b="1" dirty="0"/>
              <a:t>e</a:t>
            </a:r>
            <a:r>
              <a:rPr lang="en-GB" b="1" baseline="30000" dirty="0"/>
              <a:t> ±</a:t>
            </a:r>
            <a:r>
              <a:rPr lang="en-GB" b="1" dirty="0"/>
              <a:t>, μ</a:t>
            </a:r>
            <a:r>
              <a:rPr lang="en-GB" b="1" baseline="30000" dirty="0"/>
              <a:t> ±</a:t>
            </a:r>
            <a:r>
              <a:rPr lang="en-GB" b="1" dirty="0"/>
              <a:t>, </a:t>
            </a:r>
            <a:r>
              <a:rPr lang="el-GR" b="1" dirty="0"/>
              <a:t>π</a:t>
            </a:r>
            <a:r>
              <a:rPr lang="en-GB" b="1" baseline="30000" dirty="0"/>
              <a:t> ±</a:t>
            </a:r>
            <a:r>
              <a:rPr lang="en-GB" b="1" dirty="0"/>
              <a:t>, p</a:t>
            </a:r>
            <a:r>
              <a:rPr lang="en-GB" b="1" baseline="30000" dirty="0"/>
              <a:t>±</a:t>
            </a:r>
            <a:r>
              <a:rPr lang="en-GB" b="1" dirty="0"/>
              <a:t>. (0.5 – 8 GeV/c.)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b="1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B6EAC0AB-51E8-9840-A36D-2F5A165F00D4}"/>
              </a:ext>
            </a:extLst>
          </p:cNvPr>
          <p:cNvGrpSpPr/>
          <p:nvPr/>
        </p:nvGrpSpPr>
        <p:grpSpPr>
          <a:xfrm>
            <a:off x="6444074" y="1364514"/>
            <a:ext cx="5645084" cy="2664980"/>
            <a:chOff x="83445" y="119063"/>
            <a:chExt cx="6071983" cy="2866514"/>
          </a:xfrm>
        </p:grpSpPr>
        <p:pic>
          <p:nvPicPr>
            <p:cNvPr id="12" name="Picture 11" descr="A picture containing animal, invertebrate&#10;&#10;Description automatically generated">
              <a:extLst>
                <a:ext uri="{FF2B5EF4-FFF2-40B4-BE49-F238E27FC236}">
                  <a16:creationId xmlns:a16="http://schemas.microsoft.com/office/drawing/2014/main" id="{BFADEAD8-3B51-5A43-847A-DE1328A2E4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3059"/>
            <a:stretch/>
          </p:blipFill>
          <p:spPr>
            <a:xfrm>
              <a:off x="83445" y="119063"/>
              <a:ext cx="6071983" cy="2850253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BE8C0EC6-8BDE-8148-A943-3131BE913DEA}"/>
                </a:ext>
              </a:extLst>
            </p:cNvPr>
            <p:cNvCxnSpPr>
              <a:cxnSpLocks/>
            </p:cNvCxnSpPr>
            <p:nvPr/>
          </p:nvCxnSpPr>
          <p:spPr>
            <a:xfrm>
              <a:off x="297111" y="2896710"/>
              <a:ext cx="49284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CEE692D-81C3-FF4B-A365-EE8588C583D2}"/>
                </a:ext>
              </a:extLst>
            </p:cNvPr>
            <p:cNvSpPr txBox="1"/>
            <p:nvPr/>
          </p:nvSpPr>
          <p:spPr>
            <a:xfrm>
              <a:off x="2559926" y="2588315"/>
              <a:ext cx="919396" cy="3972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43 cm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9349F60-962E-CB4C-9B97-345144B3EE4C}"/>
              </a:ext>
            </a:extLst>
          </p:cNvPr>
          <p:cNvGrpSpPr/>
          <p:nvPr/>
        </p:nvGrpSpPr>
        <p:grpSpPr>
          <a:xfrm>
            <a:off x="6444074" y="4149043"/>
            <a:ext cx="5556127" cy="2248484"/>
            <a:chOff x="83445" y="3278051"/>
            <a:chExt cx="6071983" cy="2457243"/>
          </a:xfrm>
        </p:grpSpPr>
        <p:pic>
          <p:nvPicPr>
            <p:cNvPr id="15" name="Picture 14" descr="A picture containing outdoor&#10;&#10;Description automatically generated">
              <a:extLst>
                <a:ext uri="{FF2B5EF4-FFF2-40B4-BE49-F238E27FC236}">
                  <a16:creationId xmlns:a16="http://schemas.microsoft.com/office/drawing/2014/main" id="{756F9E3E-E6B1-564F-A114-0215959E17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9532"/>
            <a:stretch/>
          </p:blipFill>
          <p:spPr>
            <a:xfrm>
              <a:off x="83445" y="3278051"/>
              <a:ext cx="6071983" cy="2457243"/>
            </a:xfrm>
            <a:prstGeom prst="rect">
              <a:avLst/>
            </a:prstGeom>
          </p:spPr>
        </p:pic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1243222E-7EEB-C542-9AEE-B771F6F1C6F9}"/>
                </a:ext>
              </a:extLst>
            </p:cNvPr>
            <p:cNvCxnSpPr>
              <a:cxnSpLocks/>
            </p:cNvCxnSpPr>
            <p:nvPr/>
          </p:nvCxnSpPr>
          <p:spPr>
            <a:xfrm>
              <a:off x="373312" y="5572817"/>
              <a:ext cx="3988800" cy="0"/>
            </a:xfrm>
            <a:prstGeom prst="straightConnector1">
              <a:avLst/>
            </a:prstGeom>
            <a:ln w="25400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A4139296-A21C-7143-A1C3-15949A9324C3}"/>
                </a:ext>
              </a:extLst>
            </p:cNvPr>
            <p:cNvSpPr txBox="1"/>
            <p:nvPr/>
          </p:nvSpPr>
          <p:spPr>
            <a:xfrm>
              <a:off x="1974806" y="5253902"/>
              <a:ext cx="1007993" cy="4036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35 cm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074973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6D51AE-61FF-0A20-DEDA-5907B7BF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573" y="-1145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 dirty="0"/>
              <a:t>Calibration sources on ARIADNE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CE47D-71F5-C76E-D94B-04B927E1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6C758-1AF4-5E41-9CBB-8C99A133E390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0DBF-4DE2-64A0-756C-3EE04D8B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6298-7183-D8E0-125C-A03B447F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39</a:t>
            </a:fld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B2529-FDBF-34AB-6867-8D38FBA84A37}"/>
              </a:ext>
            </a:extLst>
          </p:cNvPr>
          <p:cNvSpPr txBox="1"/>
          <p:nvPr/>
        </p:nvSpPr>
        <p:spPr>
          <a:xfrm>
            <a:off x="2162315" y="4813328"/>
            <a:ext cx="188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SIPM tiles above the glass THGEM</a:t>
            </a:r>
          </a:p>
        </p:txBody>
      </p:sp>
      <p:pic>
        <p:nvPicPr>
          <p:cNvPr id="20" name="Picture 19" descr="A close-up of a metal object&#10;&#10;Description automatically generated">
            <a:extLst>
              <a:ext uri="{FF2B5EF4-FFF2-40B4-BE49-F238E27FC236}">
                <a16:creationId xmlns:a16="http://schemas.microsoft.com/office/drawing/2014/main" id="{778FBC57-2E1C-9FA0-004D-1EF6B5B14F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41" y="1055050"/>
            <a:ext cx="4262718" cy="3293918"/>
          </a:xfrm>
          <a:prstGeom prst="rect">
            <a:avLst/>
          </a:prstGeom>
        </p:spPr>
      </p:pic>
      <p:pic>
        <p:nvPicPr>
          <p:cNvPr id="21" name="Google Shape;124;p27">
            <a:extLst>
              <a:ext uri="{FF2B5EF4-FFF2-40B4-BE49-F238E27FC236}">
                <a16:creationId xmlns:a16="http://schemas.microsoft.com/office/drawing/2014/main" id="{41CEF088-5D8A-6846-A88A-E7060D581052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10231" y="1175872"/>
            <a:ext cx="2892136" cy="2777836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5ACA4DA-8833-684C-C6DF-E02E7606FBB8}"/>
              </a:ext>
            </a:extLst>
          </p:cNvPr>
          <p:cNvSpPr txBox="1"/>
          <p:nvPr/>
        </p:nvSpPr>
        <p:spPr>
          <a:xfrm>
            <a:off x="4901509" y="896345"/>
            <a:ext cx="29493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>
                <a:solidFill>
                  <a:schemeClr val="dk2"/>
                </a:solidFill>
              </a:rPr>
              <a:t>Co60 Heatmap - 14 mins long</a:t>
            </a:r>
          </a:p>
          <a:p>
            <a:endParaRPr lang="en-US" dirty="0"/>
          </a:p>
        </p:txBody>
      </p:sp>
      <p:pic>
        <p:nvPicPr>
          <p:cNvPr id="24" name="Google Shape;141;p30">
            <a:extLst>
              <a:ext uri="{FF2B5EF4-FFF2-40B4-BE49-F238E27FC236}">
                <a16:creationId xmlns:a16="http://schemas.microsoft.com/office/drawing/2014/main" id="{5879995F-C560-E3D3-5426-7106B31B8720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 l="28903" t="24937" r="34600" b="34564"/>
          <a:stretch/>
        </p:blipFill>
        <p:spPr>
          <a:xfrm>
            <a:off x="78441" y="4467050"/>
            <a:ext cx="3226030" cy="1719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Picture 25" descr="A grid with red dots falling&#10;&#10;Description automatically generated with medium confidence">
            <a:extLst>
              <a:ext uri="{FF2B5EF4-FFF2-40B4-BE49-F238E27FC236}">
                <a16:creationId xmlns:a16="http://schemas.microsoft.com/office/drawing/2014/main" id="{ADB94855-A55A-1EBF-7D11-CDE0332F4A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5597" y="4198493"/>
            <a:ext cx="1996288" cy="2086841"/>
          </a:xfrm>
          <a:prstGeom prst="rect">
            <a:avLst/>
          </a:prstGeom>
        </p:spPr>
      </p:pic>
      <p:pic>
        <p:nvPicPr>
          <p:cNvPr id="28" name="Picture 27" descr="A screen shot of a graph&#10;&#10;Description automatically generated">
            <a:extLst>
              <a:ext uri="{FF2B5EF4-FFF2-40B4-BE49-F238E27FC236}">
                <a16:creationId xmlns:a16="http://schemas.microsoft.com/office/drawing/2014/main" id="{5241F1A6-2493-EF7A-BBA1-BC9A9A3ABA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9680" y="1372943"/>
            <a:ext cx="2398138" cy="208684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7A2C620-A023-301C-18C0-C9720D47EE16}"/>
              </a:ext>
            </a:extLst>
          </p:cNvPr>
          <p:cNvSpPr txBox="1"/>
          <p:nvPr/>
        </p:nvSpPr>
        <p:spPr>
          <a:xfrm>
            <a:off x="4204904" y="6316627"/>
            <a:ext cx="2732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1sec stream gamma source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D87FF64-7675-90D5-3285-999D9E524475}"/>
              </a:ext>
            </a:extLst>
          </p:cNvPr>
          <p:cNvSpPr txBox="1"/>
          <p:nvPr/>
        </p:nvSpPr>
        <p:spPr>
          <a:xfrm>
            <a:off x="8153400" y="3529741"/>
            <a:ext cx="2692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Individual 1.2 MeV gamma</a:t>
            </a:r>
          </a:p>
        </p:txBody>
      </p:sp>
      <p:pic>
        <p:nvPicPr>
          <p:cNvPr id="31" name="Co60_video">
            <a:hlinkClick r:id="" action="ppaction://media"/>
            <a:extLst>
              <a:ext uri="{FF2B5EF4-FFF2-40B4-BE49-F238E27FC236}">
                <a16:creationId xmlns:a16="http://schemas.microsoft.com/office/drawing/2014/main" id="{EC0498B8-52E1-CA64-7D70-58434E20251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626741" y="4095476"/>
            <a:ext cx="2355459" cy="2355459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61F7E28-279A-5B4B-AF04-421F7CC0703D}"/>
              </a:ext>
            </a:extLst>
          </p:cNvPr>
          <p:cNvSpPr txBox="1"/>
          <p:nvPr/>
        </p:nvSpPr>
        <p:spPr>
          <a:xfrm>
            <a:off x="8319704" y="6445928"/>
            <a:ext cx="1016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0.5 msec</a:t>
            </a:r>
          </a:p>
        </p:txBody>
      </p:sp>
    </p:spTree>
    <p:extLst>
      <p:ext uri="{BB962C8B-B14F-4D97-AF65-F5344CB8AC3E}">
        <p14:creationId xmlns:p14="http://schemas.microsoft.com/office/powerpoint/2010/main" val="859441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77E12964-AF05-5C9A-9026-0CC3A757EB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678" r="8406"/>
          <a:stretch/>
        </p:blipFill>
        <p:spPr>
          <a:xfrm>
            <a:off x="9611729" y="1104119"/>
            <a:ext cx="2411717" cy="205888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16D51AE-61FF-0A20-DEDA-5907B7BF0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9573" y="-114535"/>
            <a:ext cx="10515600" cy="1325563"/>
          </a:xfrm>
        </p:spPr>
        <p:txBody>
          <a:bodyPr>
            <a:normAutofit/>
          </a:bodyPr>
          <a:lstStyle/>
          <a:p>
            <a:r>
              <a:rPr lang="en-US" sz="4300" dirty="0"/>
              <a:t>Installing </a:t>
            </a:r>
            <a:r>
              <a:rPr lang="en-US" sz="4300" dirty="0" err="1"/>
              <a:t>SiPM</a:t>
            </a:r>
            <a:r>
              <a:rPr lang="en-US" sz="4300" dirty="0"/>
              <a:t> tiles on ARIADNE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6CE47D-71F5-C76E-D94B-04B927E19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E521C-67A0-9847-8B44-2AFBA8D853B7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D70DBF-4DE2-64A0-756C-3EE04D8BC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46298-7183-D8E0-125C-A03B447FF7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40</a:t>
            </a:fld>
            <a:endParaRPr lang="en-US" dirty="0"/>
          </a:p>
        </p:txBody>
      </p:sp>
      <p:pic>
        <p:nvPicPr>
          <p:cNvPr id="7" name="Picture 6" descr="A machine with wires and a few square pieces&#10;&#10;Description automatically generated with medium confidence">
            <a:extLst>
              <a:ext uri="{FF2B5EF4-FFF2-40B4-BE49-F238E27FC236}">
                <a16:creationId xmlns:a16="http://schemas.microsoft.com/office/drawing/2014/main" id="{C90A7B1B-16FE-6539-D3BF-DFB8BE2892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367"/>
          <a:stretch/>
        </p:blipFill>
        <p:spPr>
          <a:xfrm>
            <a:off x="136938" y="901528"/>
            <a:ext cx="4254501" cy="2464070"/>
          </a:xfrm>
          <a:prstGeom prst="rect">
            <a:avLst/>
          </a:prstGeom>
        </p:spPr>
      </p:pic>
      <p:pic>
        <p:nvPicPr>
          <p:cNvPr id="8" name="Picture 7" descr="A person working on a machine&#10;&#10;Description automatically generated">
            <a:extLst>
              <a:ext uri="{FF2B5EF4-FFF2-40B4-BE49-F238E27FC236}">
                <a16:creationId xmlns:a16="http://schemas.microsoft.com/office/drawing/2014/main" id="{D372E98E-EA9D-4501-5C42-B8740417C3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7026" y="962115"/>
            <a:ext cx="2451190" cy="5248800"/>
          </a:xfrm>
          <a:prstGeom prst="rect">
            <a:avLst/>
          </a:prstGeom>
        </p:spPr>
      </p:pic>
      <p:pic>
        <p:nvPicPr>
          <p:cNvPr id="9" name="Picture 8" descr="A machine in a factory&#10;&#10;Description automatically generated">
            <a:extLst>
              <a:ext uri="{FF2B5EF4-FFF2-40B4-BE49-F238E27FC236}">
                <a16:creationId xmlns:a16="http://schemas.microsoft.com/office/drawing/2014/main" id="{72812CA1-E7F4-8D95-2445-F82F6FF84E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2476" y="4590627"/>
            <a:ext cx="3632293" cy="2043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32BB5C6-CFF0-829A-309E-430F8319746F}"/>
              </a:ext>
            </a:extLst>
          </p:cNvPr>
          <p:cNvSpPr txBox="1"/>
          <p:nvPr/>
        </p:nvSpPr>
        <p:spPr>
          <a:xfrm>
            <a:off x="-1333" y="3377156"/>
            <a:ext cx="4516599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 SIPM tiles from Naples (Giuliana </a:t>
            </a:r>
            <a:r>
              <a:rPr lang="en-US" dirty="0" err="1"/>
              <a:t>Fiorillo</a:t>
            </a:r>
            <a:r>
              <a:rPr lang="en-US" dirty="0"/>
              <a:t> </a:t>
            </a:r>
            <a:r>
              <a:rPr lang="en-US" i="1" dirty="0"/>
              <a:t>et al</a:t>
            </a:r>
            <a:r>
              <a:rPr lang="en-US" dirty="0"/>
              <a:t>) installed in one of the ARIADNE ports.</a:t>
            </a:r>
          </a:p>
          <a:p>
            <a:endParaRPr lang="en-US" sz="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 observe performance in a dual phase operation S2 light.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55B2529-FDBF-34AB-6867-8D38FBA84A37}"/>
              </a:ext>
            </a:extLst>
          </p:cNvPr>
          <p:cNvSpPr txBox="1"/>
          <p:nvPr/>
        </p:nvSpPr>
        <p:spPr>
          <a:xfrm>
            <a:off x="2162315" y="4813328"/>
            <a:ext cx="18844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SIPM tiles above the glass THGEM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93C35EB-076E-8345-CDF8-B3C094355165}"/>
              </a:ext>
            </a:extLst>
          </p:cNvPr>
          <p:cNvSpPr txBox="1"/>
          <p:nvPr/>
        </p:nvSpPr>
        <p:spPr>
          <a:xfrm>
            <a:off x="9776804" y="897609"/>
            <a:ext cx="2138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Breakdown voltage</a:t>
            </a:r>
          </a:p>
        </p:txBody>
      </p:sp>
      <p:pic>
        <p:nvPicPr>
          <p:cNvPr id="18" name="Picture 17" descr="A graph of a graph&#10;&#10;Description automatically generated">
            <a:extLst>
              <a:ext uri="{FF2B5EF4-FFF2-40B4-BE49-F238E27FC236}">
                <a16:creationId xmlns:a16="http://schemas.microsoft.com/office/drawing/2014/main" id="{570F6ADE-5454-52AB-4716-856C570553E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71" y="1211028"/>
            <a:ext cx="2588680" cy="1567927"/>
          </a:xfrm>
          <a:prstGeom prst="round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91F183D-D47F-E3D8-ACBC-7883A975087F}"/>
              </a:ext>
            </a:extLst>
          </p:cNvPr>
          <p:cNvSpPr txBox="1"/>
          <p:nvPr/>
        </p:nvSpPr>
        <p:spPr>
          <a:xfrm>
            <a:off x="7994324" y="1391943"/>
            <a:ext cx="5212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</a:t>
            </a:r>
          </a:p>
        </p:txBody>
      </p:sp>
      <p:pic>
        <p:nvPicPr>
          <p:cNvPr id="20" name="Picture 19" descr="A group of graphs showing different types of waves&#10;&#10;Description automatically generated">
            <a:extLst>
              <a:ext uri="{FF2B5EF4-FFF2-40B4-BE49-F238E27FC236}">
                <a16:creationId xmlns:a16="http://schemas.microsoft.com/office/drawing/2014/main" id="{4329452B-C32E-48F6-1270-48C446EF535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19257" y="3192005"/>
            <a:ext cx="4904189" cy="301891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60772ED9-52DB-3D0E-A7E8-15348F41C224}"/>
              </a:ext>
            </a:extLst>
          </p:cNvPr>
          <p:cNvSpPr txBox="1"/>
          <p:nvPr/>
        </p:nvSpPr>
        <p:spPr>
          <a:xfrm>
            <a:off x="7377546" y="5031620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S1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20464C-05AF-417B-372B-C0B5BE73F290}"/>
              </a:ext>
            </a:extLst>
          </p:cNvPr>
          <p:cNvSpPr txBox="1"/>
          <p:nvPr/>
        </p:nvSpPr>
        <p:spPr>
          <a:xfrm>
            <a:off x="8203116" y="4951827"/>
            <a:ext cx="407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S2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9DAF9C6-FA3C-445D-8977-4EA59ED53CC5}"/>
              </a:ext>
            </a:extLst>
          </p:cNvPr>
          <p:cNvSpPr txBox="1"/>
          <p:nvPr/>
        </p:nvSpPr>
        <p:spPr>
          <a:xfrm>
            <a:off x="7729188" y="6264460"/>
            <a:ext cx="3624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THGEM@3.1kV,  PDM bias @63.7 V</a:t>
            </a:r>
          </a:p>
        </p:txBody>
      </p:sp>
    </p:spTree>
    <p:extLst>
      <p:ext uri="{BB962C8B-B14F-4D97-AF65-F5344CB8AC3E}">
        <p14:creationId xmlns:p14="http://schemas.microsoft.com/office/powerpoint/2010/main" val="27467239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832CD-E05C-E02F-26EC-38C11D957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088" y="-115520"/>
            <a:ext cx="10403512" cy="1165606"/>
          </a:xfrm>
        </p:spPr>
        <p:txBody>
          <a:bodyPr/>
          <a:lstStyle/>
          <a:p>
            <a:r>
              <a:rPr lang="en-GB" dirty="0"/>
              <a:t>Proposed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6C988-1D5F-8917-6F2D-F8FB36FC9C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367" y="2924905"/>
            <a:ext cx="2411828" cy="12171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1800" dirty="0"/>
              <a:t>Testing of Darkside type </a:t>
            </a:r>
            <a:r>
              <a:rPr lang="en-GB" sz="1800" dirty="0" err="1"/>
              <a:t>SiPMs</a:t>
            </a:r>
            <a:r>
              <a:rPr lang="en-GB" sz="1800" dirty="0"/>
              <a:t> in ARIADNE  </a:t>
            </a:r>
            <a:r>
              <a:rPr lang="en-GB" sz="1800" dirty="0">
                <a:latin typeface="Apple Color Emoji" pitchFamily="2" charset="0"/>
              </a:rPr>
              <a:t>☑️</a:t>
            </a:r>
            <a:endParaRPr lang="en-GB" sz="1800" dirty="0"/>
          </a:p>
          <a:p>
            <a:pPr marL="0" indent="0">
              <a:buNone/>
            </a:pPr>
            <a:r>
              <a:rPr lang="en-GB" sz="1800" dirty="0"/>
              <a:t>Design of LRPs/TPC for </a:t>
            </a:r>
            <a:r>
              <a:rPr lang="en-GB" sz="1800" dirty="0" err="1"/>
              <a:t>protoDUNE</a:t>
            </a:r>
            <a:endParaRPr lang="en-GB" sz="18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11C981-A767-A371-C7F0-38ACB329B4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41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3978" y="1857480"/>
            <a:ext cx="10852090" cy="659027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7" name="Straight Connector 6"/>
          <p:cNvCxnSpPr/>
          <p:nvPr/>
        </p:nvCxnSpPr>
        <p:spPr>
          <a:xfrm>
            <a:off x="1668447" y="1686158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4726008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4399636" y="1264416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2025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7522754" y="1659772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96382" y="1291011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2026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0541922" y="1686158"/>
            <a:ext cx="0" cy="1067425"/>
          </a:xfrm>
          <a:prstGeom prst="line">
            <a:avLst/>
          </a:prstGeom>
          <a:ln w="381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215550" y="1290802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2027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1361775" y="2027769"/>
            <a:ext cx="0" cy="87321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6289758" y="5587626"/>
            <a:ext cx="3188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Installation of TPC components in </a:t>
            </a:r>
            <a:r>
              <a:rPr lang="en-GB" dirty="0" err="1"/>
              <a:t>ProtoDUNE</a:t>
            </a:r>
            <a:endParaRPr lang="en-GB" dirty="0"/>
          </a:p>
        </p:txBody>
      </p:sp>
      <p:sp>
        <p:nvSpPr>
          <p:cNvPr id="20" name="Rectangle 19"/>
          <p:cNvSpPr/>
          <p:nvPr/>
        </p:nvSpPr>
        <p:spPr>
          <a:xfrm>
            <a:off x="743917" y="1900416"/>
            <a:ext cx="3145582" cy="1382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/>
          <p:cNvSpPr/>
          <p:nvPr/>
        </p:nvSpPr>
        <p:spPr>
          <a:xfrm>
            <a:off x="2516890" y="4652719"/>
            <a:ext cx="480772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Facility at Liverpool for GTHGEM production</a:t>
            </a:r>
          </a:p>
          <a:p>
            <a:r>
              <a:rPr lang="en-GB" dirty="0"/>
              <a:t>Finalise all LRP design and start procurement</a:t>
            </a:r>
          </a:p>
          <a:p>
            <a:r>
              <a:rPr lang="en-GB" dirty="0"/>
              <a:t>Finalise all APEX FC design and start procurement</a:t>
            </a:r>
          </a:p>
          <a:p>
            <a:endParaRPr lang="en-GB" dirty="0"/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 flipH="1" flipV="1">
            <a:off x="2984435" y="2038675"/>
            <a:ext cx="19765" cy="222521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3066084" y="2105957"/>
            <a:ext cx="3970814" cy="15168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Rectangle 24"/>
          <p:cNvSpPr/>
          <p:nvPr/>
        </p:nvSpPr>
        <p:spPr>
          <a:xfrm>
            <a:off x="6492035" y="2296512"/>
            <a:ext cx="3019185" cy="13244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6" name="Straight Arrow Connector 25"/>
          <p:cNvCxnSpPr>
            <a:cxnSpLocks/>
          </p:cNvCxnSpPr>
          <p:nvPr/>
        </p:nvCxnSpPr>
        <p:spPr>
          <a:xfrm flipH="1" flipV="1">
            <a:off x="7344766" y="2423413"/>
            <a:ext cx="28833" cy="274079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 flipH="1">
            <a:off x="9351552" y="2290164"/>
            <a:ext cx="1746421" cy="13879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57B60EDF-74A9-4335-BF50-279020257001}"/>
              </a:ext>
            </a:extLst>
          </p:cNvPr>
          <p:cNvCxnSpPr>
            <a:cxnSpLocks/>
          </p:cNvCxnSpPr>
          <p:nvPr/>
        </p:nvCxnSpPr>
        <p:spPr>
          <a:xfrm flipV="1">
            <a:off x="9511220" y="2423413"/>
            <a:ext cx="0" cy="364983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>
            <a:extLst>
              <a:ext uri="{FF2B5EF4-FFF2-40B4-BE49-F238E27FC236}">
                <a16:creationId xmlns:a16="http://schemas.microsoft.com/office/drawing/2014/main" id="{4D9566B9-DFD9-CE84-D3CE-73FB5007129F}"/>
              </a:ext>
            </a:extLst>
          </p:cNvPr>
          <p:cNvSpPr/>
          <p:nvPr/>
        </p:nvSpPr>
        <p:spPr>
          <a:xfrm>
            <a:off x="9182587" y="6073244"/>
            <a:ext cx="1190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dirty="0"/>
              <a:t>Start Run</a:t>
            </a:r>
          </a:p>
        </p:txBody>
      </p:sp>
      <p:sp>
        <p:nvSpPr>
          <p:cNvPr id="31" name="Date Placeholder 30">
            <a:extLst>
              <a:ext uri="{FF2B5EF4-FFF2-40B4-BE49-F238E27FC236}">
                <a16:creationId xmlns:a16="http://schemas.microsoft.com/office/drawing/2014/main" id="{A22803CB-EBF2-BD85-4792-123557E4A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A4C4A-F287-AC4C-8283-BD6C22CB7C2E}" type="datetime1">
              <a:rPr lang="en-GB" smtClean="0"/>
              <a:t>13/05/2024</a:t>
            </a:fld>
            <a:endParaRPr lang="en-US"/>
          </a:p>
        </p:txBody>
      </p:sp>
      <p:sp>
        <p:nvSpPr>
          <p:cNvPr id="32" name="Footer Placeholder 31">
            <a:extLst>
              <a:ext uri="{FF2B5EF4-FFF2-40B4-BE49-F238E27FC236}">
                <a16:creationId xmlns:a16="http://schemas.microsoft.com/office/drawing/2014/main" id="{581224EF-66E8-462C-A729-070BBC048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E084A9E-2286-BAC7-BE5E-11D58A70474C}"/>
              </a:ext>
            </a:extLst>
          </p:cNvPr>
          <p:cNvCxnSpPr>
            <a:cxnSpLocks/>
          </p:cNvCxnSpPr>
          <p:nvPr/>
        </p:nvCxnSpPr>
        <p:spPr>
          <a:xfrm>
            <a:off x="6120440" y="1264416"/>
            <a:ext cx="31797" cy="2685186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F32C096-E3E5-3BB8-FDFD-E97577285694}"/>
              </a:ext>
            </a:extLst>
          </p:cNvPr>
          <p:cNvSpPr txBox="1"/>
          <p:nvPr/>
        </p:nvSpPr>
        <p:spPr>
          <a:xfrm>
            <a:off x="5629265" y="3949602"/>
            <a:ext cx="12891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VD Run End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7067B74-1BB3-BA51-BE4B-33C3A4C90AC2}"/>
              </a:ext>
            </a:extLst>
          </p:cNvPr>
          <p:cNvSpPr/>
          <p:nvPr/>
        </p:nvSpPr>
        <p:spPr>
          <a:xfrm>
            <a:off x="2596376" y="1668925"/>
            <a:ext cx="139198" cy="1496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F239592-1D8A-98C0-7C8C-C2862F3DFBC1}"/>
              </a:ext>
            </a:extLst>
          </p:cNvPr>
          <p:cNvSpPr txBox="1"/>
          <p:nvPr/>
        </p:nvSpPr>
        <p:spPr>
          <a:xfrm>
            <a:off x="1342075" y="1312908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2024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77E7E45-2C06-C45D-2F8B-4CD23ED338A2}"/>
              </a:ext>
            </a:extLst>
          </p:cNvPr>
          <p:cNvSpPr/>
          <p:nvPr/>
        </p:nvSpPr>
        <p:spPr>
          <a:xfrm>
            <a:off x="1820288" y="4199790"/>
            <a:ext cx="23913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Submit </a:t>
            </a:r>
            <a:r>
              <a:rPr lang="en-GB" dirty="0" err="1"/>
              <a:t>LoI</a:t>
            </a:r>
            <a:r>
              <a:rPr lang="en-GB" dirty="0"/>
              <a:t> to SPSC/PBC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1A58366-159A-BF22-CD96-BC0E35AE6264}"/>
              </a:ext>
            </a:extLst>
          </p:cNvPr>
          <p:cNvCxnSpPr>
            <a:cxnSpLocks/>
          </p:cNvCxnSpPr>
          <p:nvPr/>
        </p:nvCxnSpPr>
        <p:spPr>
          <a:xfrm flipH="1" flipV="1">
            <a:off x="4322133" y="2219870"/>
            <a:ext cx="32281" cy="24328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842947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55E81F-BC39-B24B-B6A0-CE7F4510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B88D9A-0B39-3340-A68F-460F547B7333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5049B-AB7B-0047-9FFC-144BFFD7B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C4B081-9AB5-1049-A12A-5AC4E4CED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42</a:t>
            </a:fld>
            <a:endParaRPr lang="en-US"/>
          </a:p>
        </p:txBody>
      </p:sp>
      <p:pic>
        <p:nvPicPr>
          <p:cNvPr id="7" name="Picture 6" descr="A picture containing indoor, electronics&#10;&#10;Description automatically generated">
            <a:extLst>
              <a:ext uri="{FF2B5EF4-FFF2-40B4-BE49-F238E27FC236}">
                <a16:creationId xmlns:a16="http://schemas.microsoft.com/office/drawing/2014/main" id="{12FDCAA0-5A69-C241-9499-107B9F6CE3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501"/>
          <a:stretch/>
        </p:blipFill>
        <p:spPr>
          <a:xfrm>
            <a:off x="0" y="0"/>
            <a:ext cx="4755575" cy="662049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B9E3972-7C11-7D42-9205-591585639E2A}"/>
              </a:ext>
            </a:extLst>
          </p:cNvPr>
          <p:cNvSpPr txBox="1"/>
          <p:nvPr/>
        </p:nvSpPr>
        <p:spPr>
          <a:xfrm>
            <a:off x="4779165" y="6044541"/>
            <a:ext cx="1971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The A. Team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6A7BB2-6D56-764D-8ABC-E847215F2DA0}"/>
              </a:ext>
            </a:extLst>
          </p:cNvPr>
          <p:cNvSpPr txBox="1"/>
          <p:nvPr/>
        </p:nvSpPr>
        <p:spPr>
          <a:xfrm>
            <a:off x="5474162" y="4189584"/>
            <a:ext cx="25521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/>
              <a:t>Thank you</a:t>
            </a:r>
          </a:p>
        </p:txBody>
      </p:sp>
      <p:pic>
        <p:nvPicPr>
          <p:cNvPr id="2" name="Picture 1" descr="A group of men standing in a factory&#10;&#10;Description automatically generated">
            <a:extLst>
              <a:ext uri="{FF2B5EF4-FFF2-40B4-BE49-F238E27FC236}">
                <a16:creationId xmlns:a16="http://schemas.microsoft.com/office/drawing/2014/main" id="{E11ABDAD-A638-7952-5558-D9ADF38059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757" r="6280" b="-3896"/>
          <a:stretch/>
        </p:blipFill>
        <p:spPr>
          <a:xfrm rot="5400000">
            <a:off x="7572430" y="1689428"/>
            <a:ext cx="5097447" cy="3693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0073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B03DF8-63E8-E047-8D66-6EF68109D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3015600"/>
            <a:ext cx="10515600" cy="1325563"/>
          </a:xfrm>
        </p:spPr>
        <p:txBody>
          <a:bodyPr/>
          <a:lstStyle/>
          <a:p>
            <a:r>
              <a:rPr lang="en-US" dirty="0"/>
              <a:t>Extra Slides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257083-8D5A-7846-8EFF-3701B528F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D29485-2326-404B-92DE-53FB30A16547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6EE58A-824C-924D-B2D7-4793F2807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E65767-D75E-6C4A-B24A-A6C7CF73D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943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0873F-0478-BD48-9CBA-28A582663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TPX3 -&gt; TPX4</a:t>
            </a:r>
          </a:p>
        </p:txBody>
      </p:sp>
      <p:pic>
        <p:nvPicPr>
          <p:cNvPr id="8" name="Content Placeholder 7" descr="Table&#10;&#10;Description automatically generated">
            <a:extLst>
              <a:ext uri="{FF2B5EF4-FFF2-40B4-BE49-F238E27FC236}">
                <a16:creationId xmlns:a16="http://schemas.microsoft.com/office/drawing/2014/main" id="{31EAB93B-9526-C64E-8372-8792849471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10" y="1695449"/>
            <a:ext cx="7845594" cy="4351338"/>
          </a:xfr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9CC249-C48C-C747-AEA9-6CC88612C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6805D-049E-524B-802E-B15DC2A59163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B85B6E-F1BA-D947-A2C5-9A8440670F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A8BF3-1815-254E-B450-D880A2AE0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44</a:t>
            </a:fld>
            <a:endParaRPr lang="en-US"/>
          </a:p>
        </p:txBody>
      </p:sp>
      <p:pic>
        <p:nvPicPr>
          <p:cNvPr id="10" name="Picture 9" descr="A close-up of a computer chip&#10;&#10;Description automatically generated with medium confidence">
            <a:extLst>
              <a:ext uri="{FF2B5EF4-FFF2-40B4-BE49-F238E27FC236}">
                <a16:creationId xmlns:a16="http://schemas.microsoft.com/office/drawing/2014/main" id="{632C5C71-2BAD-E143-B739-1ADA3B7838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35011" y="1344246"/>
            <a:ext cx="3587003" cy="2084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20682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F145F-BD19-8942-A288-D71C5A2D6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8A37F8-ADA9-AD43-9E77-0D6BDDED91FB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F47DAC-6273-FB48-9321-FF4D81C12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9E0A2D-872D-AA43-A250-0461C35754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45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FAA33F-BF3F-4449-820C-5B39D429D8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2300" y="3820485"/>
            <a:ext cx="4992462" cy="2798561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EC7540F-2D77-BB49-BADD-1FE2DC9F8594}"/>
              </a:ext>
            </a:extLst>
          </p:cNvPr>
          <p:cNvSpPr txBox="1">
            <a:spLocks/>
          </p:cNvSpPr>
          <p:nvPr/>
        </p:nvSpPr>
        <p:spPr>
          <a:xfrm>
            <a:off x="227238" y="238954"/>
            <a:ext cx="6861830" cy="7036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THGEM S2 light production</a:t>
            </a:r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0B17D2F-1B25-A044-8D5E-42EA5A2049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48894" y="1114165"/>
            <a:ext cx="2484326" cy="242804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F79006F-B92E-134B-BF9F-1755E3C8C1DE}"/>
              </a:ext>
            </a:extLst>
          </p:cNvPr>
          <p:cNvSpPr txBox="1"/>
          <p:nvPr/>
        </p:nvSpPr>
        <p:spPr>
          <a:xfrm>
            <a:off x="227238" y="1065390"/>
            <a:ext cx="864044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VUV (126nm) light produced through de-excitation of Argon gas. </a:t>
            </a:r>
            <a:br>
              <a:rPr lang="en-GB" dirty="0">
                <a:latin typeface="Arial" panose="020B0604020202020204" pitchFamily="34" charset="0"/>
              </a:rPr>
            </a:br>
            <a:r>
              <a:rPr lang="en-GB" dirty="0">
                <a:latin typeface="Arial" panose="020B0604020202020204" pitchFamily="34" charset="0"/>
              </a:rPr>
              <a:t>TPB Wavelength shifter above THGEM converts to 430nm.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low field (&lt;2kV/cm), S2 light production is linearly proportional to THGEM field. No charge gain. Very stable operation without discharges. No ion production. 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At higher fields, electron multiplication occurs (Townsend avalanche). </a:t>
            </a:r>
          </a:p>
          <a:p>
            <a:r>
              <a:rPr lang="en-GB" dirty="0">
                <a:latin typeface="Arial" panose="020B0604020202020204" pitchFamily="34" charset="0"/>
              </a:rPr>
              <a:t>Exponentially increasing S2 light production -&gt; Improved sensitivity/threshold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4D6EC5-2E55-3545-B854-A71BF00E5BC0}"/>
              </a:ext>
            </a:extLst>
          </p:cNvPr>
          <p:cNvSpPr txBox="1"/>
          <p:nvPr/>
        </p:nvSpPr>
        <p:spPr>
          <a:xfrm>
            <a:off x="8610600" y="3412433"/>
            <a:ext cx="1184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Simulation</a:t>
            </a:r>
          </a:p>
        </p:txBody>
      </p:sp>
    </p:spTree>
    <p:extLst>
      <p:ext uri="{BB962C8B-B14F-4D97-AF65-F5344CB8AC3E}">
        <p14:creationId xmlns:p14="http://schemas.microsoft.com/office/powerpoint/2010/main" val="22981944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0C1E616A-3821-0748-A2BB-3B127B5C5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7" t="1329" r="1725" b="663"/>
          <a:stretch/>
        </p:blipFill>
        <p:spPr>
          <a:xfrm>
            <a:off x="8240461" y="914444"/>
            <a:ext cx="3621088" cy="36002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048A578-9D75-7145-82F8-F238B639BE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" t="6104" r="6234" b="662"/>
          <a:stretch/>
        </p:blipFill>
        <p:spPr>
          <a:xfrm>
            <a:off x="330452" y="876300"/>
            <a:ext cx="3955004" cy="29191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B3FCD35-FDF5-154B-8AC5-8637E426E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G-THGEM Characterisation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F71B9C-7E38-FC40-AA60-77080869B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6E8BD9-EF4D-434B-96C3-0730C71EB243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A354A-3E08-E945-B06C-4BF93F244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E64AFC-9459-BC41-80C1-8902B4D26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46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6AB9E8B-EA87-2A4F-AB5E-9E5E8E5F2E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" t="783" r="273" b="817"/>
          <a:stretch/>
        </p:blipFill>
        <p:spPr>
          <a:xfrm>
            <a:off x="343151" y="3856069"/>
            <a:ext cx="5234293" cy="279447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928EB8-F5E4-1F4C-A407-B9F825AAB8AD}"/>
              </a:ext>
            </a:extLst>
          </p:cNvPr>
          <p:cNvSpPr txBox="1"/>
          <p:nvPr/>
        </p:nvSpPr>
        <p:spPr>
          <a:xfrm>
            <a:off x="791711" y="1001415"/>
            <a:ext cx="28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THGEM charging behaviour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E66B7AC-2056-A746-9C2D-22E4D4B189BE}"/>
              </a:ext>
            </a:extLst>
          </p:cNvPr>
          <p:cNvSpPr txBox="1"/>
          <p:nvPr/>
        </p:nvSpPr>
        <p:spPr>
          <a:xfrm>
            <a:off x="791711" y="4835602"/>
            <a:ext cx="28361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THGEM bias scan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B70E1CA-24BA-4D41-B20F-DA09BD1EA860}"/>
              </a:ext>
            </a:extLst>
          </p:cNvPr>
          <p:cNvSpPr txBox="1"/>
          <p:nvPr/>
        </p:nvSpPr>
        <p:spPr>
          <a:xfrm>
            <a:off x="4285456" y="1617288"/>
            <a:ext cx="4114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Bi-conical holes lead to “upwards” charging over time.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Straight wall holes lead to “downwards” charging over time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72E3610-4E52-C646-8C00-2E5C45548616}"/>
              </a:ext>
            </a:extLst>
          </p:cNvPr>
          <p:cNvSpPr txBox="1"/>
          <p:nvPr/>
        </p:nvSpPr>
        <p:spPr>
          <a:xfrm>
            <a:off x="5556950" y="4187084"/>
            <a:ext cx="391142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charging behaviour of fused silica THGEMs results in greater light production for the same applied field.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All circle hole glass THGEMs produced more light than the equivalent FR4 THGEM.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AFE8C0E-CA1D-A64F-BFFC-A9F0F57D986A}"/>
              </a:ext>
            </a:extLst>
          </p:cNvPr>
          <p:cNvSpPr/>
          <p:nvPr/>
        </p:nvSpPr>
        <p:spPr>
          <a:xfrm>
            <a:off x="7333931" y="6190636"/>
            <a:ext cx="5981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>
                <a:hlinkClick r:id="rId5"/>
              </a:rPr>
              <a:t>https://www.mdpi.com/2076-3417/11/20/9450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57050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916B3-0E66-9045-B7D9-8FFECAB08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00" y="-115521"/>
            <a:ext cx="10515600" cy="1325563"/>
          </a:xfrm>
        </p:spPr>
        <p:txBody>
          <a:bodyPr/>
          <a:lstStyle/>
          <a:p>
            <a:r>
              <a:rPr lang="en-US" dirty="0"/>
              <a:t>PEN WLS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34D2EC-0FB0-D341-A3C5-9EB3EC546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29EB9-066F-794B-AC70-D99D268900D6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52C6DD-1C3E-CE49-879E-41693DA4F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8BB5C-830E-D048-BB06-5AE097E10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2C2DD7C-4D2D-764A-BB44-6597933895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0" t="6102" r="8022" b="3417"/>
          <a:stretch/>
        </p:blipFill>
        <p:spPr>
          <a:xfrm>
            <a:off x="5444377" y="1210042"/>
            <a:ext cx="6563188" cy="48919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3BB367-C170-BC40-BE07-0DC04D7EEA0C}"/>
              </a:ext>
            </a:extLst>
          </p:cNvPr>
          <p:cNvSpPr txBox="1"/>
          <p:nvPr/>
        </p:nvSpPr>
        <p:spPr>
          <a:xfrm>
            <a:off x="12700" y="965944"/>
            <a:ext cx="556373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Two grades of TEONEX PEN foil investigated </a:t>
            </a:r>
            <a:r>
              <a:rPr lang="en-GB" b="1" dirty="0"/>
              <a:t>Q51</a:t>
            </a:r>
            <a:r>
              <a:rPr lang="en-GB" dirty="0"/>
              <a:t> and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Thinner</a:t>
            </a:r>
            <a:r>
              <a:rPr lang="en-GB" dirty="0"/>
              <a:t> PEN consistently found to have a </a:t>
            </a:r>
            <a:r>
              <a:rPr lang="en-GB" b="1" dirty="0"/>
              <a:t>better conversion efficiency</a:t>
            </a:r>
            <a:r>
              <a:rPr lang="en-GB" dirty="0"/>
              <a:t> than </a:t>
            </a:r>
            <a:r>
              <a:rPr lang="en-GB" b="1" dirty="0"/>
              <a:t>thicker</a:t>
            </a:r>
            <a:r>
              <a:rPr lang="en-GB" dirty="0"/>
              <a:t> sheets (surface interaction).</a:t>
            </a:r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Q51</a:t>
            </a:r>
            <a:r>
              <a:rPr lang="en-GB" dirty="0"/>
              <a:t> consistently found to have a </a:t>
            </a:r>
            <a:r>
              <a:rPr lang="en-GB" b="1" dirty="0"/>
              <a:t>better conversion efficiency </a:t>
            </a:r>
            <a:r>
              <a:rPr lang="en-GB" dirty="0"/>
              <a:t>than </a:t>
            </a:r>
            <a:r>
              <a:rPr lang="en-GB" b="1" dirty="0"/>
              <a:t>Q53</a:t>
            </a:r>
            <a:r>
              <a:rPr lang="en-GB" dirty="0"/>
              <a:t>.</a:t>
            </a:r>
          </a:p>
          <a:p>
            <a:endParaRPr lang="en-GB" dirty="0"/>
          </a:p>
        </p:txBody>
      </p:sp>
      <p:pic>
        <p:nvPicPr>
          <p:cNvPr id="10" name="Picture 9" descr="A picture containing text, sitting, monitor, electronics&#10;&#10;Description automatically generated">
            <a:extLst>
              <a:ext uri="{FF2B5EF4-FFF2-40B4-BE49-F238E27FC236}">
                <a16:creationId xmlns:a16="http://schemas.microsoft.com/office/drawing/2014/main" id="{904538DF-167F-DB42-AF33-2DFBC046CF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545" y="3478035"/>
            <a:ext cx="3698955" cy="274420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C4E9D05-B957-144F-84FF-24A33446B7AA}"/>
              </a:ext>
            </a:extLst>
          </p:cNvPr>
          <p:cNvSpPr txBox="1"/>
          <p:nvPr/>
        </p:nvSpPr>
        <p:spPr>
          <a:xfrm>
            <a:off x="174545" y="6222237"/>
            <a:ext cx="52068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50cmx50cm Q51 25μm PEN film glued on glass panel</a:t>
            </a:r>
          </a:p>
        </p:txBody>
      </p:sp>
    </p:spTree>
    <p:extLst>
      <p:ext uri="{BB962C8B-B14F-4D97-AF65-F5344CB8AC3E}">
        <p14:creationId xmlns:p14="http://schemas.microsoft.com/office/powerpoint/2010/main" val="91850898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DF928-8CAF-DC4C-9967-1ABDBAE627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63500" y="-115521"/>
            <a:ext cx="10515600" cy="1325563"/>
          </a:xfrm>
        </p:spPr>
        <p:txBody>
          <a:bodyPr>
            <a:normAutofit/>
          </a:bodyPr>
          <a:lstStyle/>
          <a:p>
            <a:r>
              <a:rPr lang="en-US" sz="3500" dirty="0"/>
              <a:t>Focusing VUV Intensifier using </a:t>
            </a:r>
            <a:r>
              <a:rPr lang="en-US" sz="3500" dirty="0" err="1"/>
              <a:t>GAr</a:t>
            </a:r>
            <a:r>
              <a:rPr lang="en-US" sz="3500" dirty="0"/>
              <a:t> TPC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74F59D-2B48-8D41-A26F-852F5C1B75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DF736E-7BC1-B74D-8FE9-3296827AD0B8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21F773-6A6D-494D-826D-504A0C65E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74E197-2850-F24F-B6DB-B7455F2B83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48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CE193F-00D0-4A4F-BC43-4DAC3CBC9D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0" t="3385" r="1094" b="1786"/>
          <a:stretch/>
        </p:blipFill>
        <p:spPr>
          <a:xfrm>
            <a:off x="6096000" y="1377979"/>
            <a:ext cx="6081091" cy="205102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9674918-55BE-3C43-93A1-4B6B4A827E6C}"/>
              </a:ext>
            </a:extLst>
          </p:cNvPr>
          <p:cNvGrpSpPr/>
          <p:nvPr/>
        </p:nvGrpSpPr>
        <p:grpSpPr>
          <a:xfrm>
            <a:off x="222814" y="1312509"/>
            <a:ext cx="2756134" cy="2411070"/>
            <a:chOff x="1729409" y="926495"/>
            <a:chExt cx="2756134" cy="2411070"/>
          </a:xfrm>
        </p:grpSpPr>
        <p:pic>
          <p:nvPicPr>
            <p:cNvPr id="9" name="Picture 8" descr="Graphical user interface&#10;&#10;Description automatically generated">
              <a:extLst>
                <a:ext uri="{FF2B5EF4-FFF2-40B4-BE49-F238E27FC236}">
                  <a16:creationId xmlns:a16="http://schemas.microsoft.com/office/drawing/2014/main" id="{39D1A019-F8FF-3A47-B637-202CE498D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60" t="12751" r="54266" b="11512"/>
            <a:stretch/>
          </p:blipFill>
          <p:spPr>
            <a:xfrm>
              <a:off x="1729409" y="926495"/>
              <a:ext cx="2756134" cy="2411070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3FA7C27-B10E-4242-A5F6-B7A46CFE2CB4}"/>
                </a:ext>
              </a:extLst>
            </p:cNvPr>
            <p:cNvSpPr txBox="1"/>
            <p:nvPr/>
          </p:nvSpPr>
          <p:spPr>
            <a:xfrm>
              <a:off x="2869387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+1mm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69806C6-7B31-4B42-956B-444041CD5904}"/>
              </a:ext>
            </a:extLst>
          </p:cNvPr>
          <p:cNvGrpSpPr/>
          <p:nvPr/>
        </p:nvGrpSpPr>
        <p:grpSpPr>
          <a:xfrm>
            <a:off x="3075844" y="1342925"/>
            <a:ext cx="2708595" cy="2411071"/>
            <a:chOff x="4485543" y="934960"/>
            <a:chExt cx="2708595" cy="2411071"/>
          </a:xfrm>
        </p:grpSpPr>
        <p:pic>
          <p:nvPicPr>
            <p:cNvPr id="12" name="Picture 11" descr="Graphical user interface&#10;&#10;Description automatically generated with low confidence">
              <a:extLst>
                <a:ext uri="{FF2B5EF4-FFF2-40B4-BE49-F238E27FC236}">
                  <a16:creationId xmlns:a16="http://schemas.microsoft.com/office/drawing/2014/main" id="{ECC7341C-E637-644F-8A6F-9F13CF95CB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986" t="12728" r="54552" b="11513"/>
            <a:stretch/>
          </p:blipFill>
          <p:spPr>
            <a:xfrm>
              <a:off x="4485543" y="934960"/>
              <a:ext cx="2708595" cy="241107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7DE1DD9-7DED-B24F-B932-57DAEC9294F7}"/>
                </a:ext>
              </a:extLst>
            </p:cNvPr>
            <p:cNvSpPr txBox="1"/>
            <p:nvPr/>
          </p:nvSpPr>
          <p:spPr>
            <a:xfrm>
              <a:off x="5672260" y="2827867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+2mm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8F932C5-80DF-7C48-9311-6477E96282B0}"/>
              </a:ext>
            </a:extLst>
          </p:cNvPr>
          <p:cNvGrpSpPr/>
          <p:nvPr/>
        </p:nvGrpSpPr>
        <p:grpSpPr>
          <a:xfrm>
            <a:off x="262944" y="3798953"/>
            <a:ext cx="2670495" cy="2356074"/>
            <a:chOff x="3293127" y="3424767"/>
            <a:chExt cx="2670495" cy="2356074"/>
          </a:xfrm>
        </p:grpSpPr>
        <p:pic>
          <p:nvPicPr>
            <p:cNvPr id="15" name="Picture 14" descr="Graphical user interface&#10;&#10;Description automatically generated with medium confidence">
              <a:extLst>
                <a:ext uri="{FF2B5EF4-FFF2-40B4-BE49-F238E27FC236}">
                  <a16:creationId xmlns:a16="http://schemas.microsoft.com/office/drawing/2014/main" id="{4E9C38DA-E0E0-F84A-99D2-6C5C36A2BF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61" t="12400" r="54514" b="12166"/>
            <a:stretch/>
          </p:blipFill>
          <p:spPr>
            <a:xfrm>
              <a:off x="3293127" y="3424767"/>
              <a:ext cx="2670495" cy="2356074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7232861-6CFB-8344-9F24-8A63030B1BC5}"/>
                </a:ext>
              </a:extLst>
            </p:cNvPr>
            <p:cNvSpPr txBox="1"/>
            <p:nvPr/>
          </p:nvSpPr>
          <p:spPr>
            <a:xfrm>
              <a:off x="4570144" y="5309480"/>
              <a:ext cx="84748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chemeClr val="bg1"/>
                  </a:solidFill>
                </a:rPr>
                <a:t>+3mm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E13AC45-E179-B648-96E9-15FFB182DD6E}"/>
              </a:ext>
            </a:extLst>
          </p:cNvPr>
          <p:cNvSpPr txBox="1"/>
          <p:nvPr/>
        </p:nvSpPr>
        <p:spPr>
          <a:xfrm>
            <a:off x="7297877" y="3410055"/>
            <a:ext cx="1440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Spacer rings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C7FBB26-6776-D545-8544-6E0B952D40F1}"/>
              </a:ext>
            </a:extLst>
          </p:cNvPr>
          <p:cNvCxnSpPr>
            <a:cxnSpLocks/>
          </p:cNvCxnSpPr>
          <p:nvPr/>
        </p:nvCxnSpPr>
        <p:spPr>
          <a:xfrm flipH="1" flipV="1">
            <a:off x="6913175" y="3179615"/>
            <a:ext cx="487751" cy="319668"/>
          </a:xfrm>
          <a:prstGeom prst="straightConnector1">
            <a:avLst/>
          </a:prstGeom>
          <a:ln w="317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88C5FF69-C12E-4543-B1C8-15F485F244F8}"/>
              </a:ext>
            </a:extLst>
          </p:cNvPr>
          <p:cNvSpPr txBox="1"/>
          <p:nvPr/>
        </p:nvSpPr>
        <p:spPr>
          <a:xfrm>
            <a:off x="2866619" y="3960177"/>
            <a:ext cx="481469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MgF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b="1" dirty="0"/>
              <a:t>objective lens</a:t>
            </a:r>
            <a:r>
              <a:rPr lang="en-GB" dirty="0"/>
              <a:t> position is </a:t>
            </a:r>
            <a:r>
              <a:rPr lang="en-GB" b="1" dirty="0"/>
              <a:t>fixed</a:t>
            </a:r>
            <a:r>
              <a:rPr lang="en-GB" dirty="0"/>
              <a:t> into viewport.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Spacers</a:t>
            </a:r>
            <a:r>
              <a:rPr lang="en-GB" dirty="0"/>
              <a:t> change </a:t>
            </a:r>
            <a:r>
              <a:rPr lang="en-GB" b="1" dirty="0"/>
              <a:t>focal length </a:t>
            </a:r>
            <a:r>
              <a:rPr lang="en-GB" dirty="0"/>
              <a:t>position between </a:t>
            </a:r>
            <a:r>
              <a:rPr lang="en-GB" b="1" dirty="0"/>
              <a:t>objective lens</a:t>
            </a:r>
            <a:r>
              <a:rPr lang="en-GB" dirty="0"/>
              <a:t> and </a:t>
            </a:r>
            <a:r>
              <a:rPr lang="en-GB" b="1" dirty="0"/>
              <a:t>intensifier photocathode</a:t>
            </a:r>
            <a:r>
              <a:rPr lang="en-GB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b="1" dirty="0"/>
              <a:t>+2mm </a:t>
            </a:r>
            <a:r>
              <a:rPr lang="en-GB" dirty="0"/>
              <a:t>found produce sharpest image (in </a:t>
            </a:r>
            <a:r>
              <a:rPr lang="en-GB" dirty="0" err="1"/>
              <a:t>GAr</a:t>
            </a:r>
            <a:r>
              <a:rPr lang="en-GB" dirty="0"/>
              <a:t>).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147664E2-D3CC-4041-BE24-029EF3F894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71866" y="3821661"/>
            <a:ext cx="3919817" cy="222946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C0F3E7BC-07AC-5D45-BF25-78DFF1F38C68}"/>
              </a:ext>
            </a:extLst>
          </p:cNvPr>
          <p:cNvSpPr txBox="1"/>
          <p:nvPr/>
        </p:nvSpPr>
        <p:spPr>
          <a:xfrm>
            <a:off x="8415617" y="5868332"/>
            <a:ext cx="31331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Intensifier photocathode QE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327AEBA-9E77-6143-BEDF-E687C14E0FCA}"/>
              </a:ext>
            </a:extLst>
          </p:cNvPr>
          <p:cNvSpPr txBox="1"/>
          <p:nvPr/>
        </p:nvSpPr>
        <p:spPr>
          <a:xfrm>
            <a:off x="262944" y="840087"/>
            <a:ext cx="4248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Alphas from Am-241 in 1100mb pure argon</a:t>
            </a:r>
          </a:p>
        </p:txBody>
      </p:sp>
    </p:spTree>
    <p:extLst>
      <p:ext uri="{BB962C8B-B14F-4D97-AF65-F5344CB8AC3E}">
        <p14:creationId xmlns:p14="http://schemas.microsoft.com/office/powerpoint/2010/main" val="28107493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4830627-6A7B-C64F-896F-959393526F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8741" y="4362809"/>
            <a:ext cx="3748204" cy="2114290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24A017-0901-294B-9181-882917AEF7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FD238-9BE5-9347-8233-60CB2EA7640F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36E114-B2F7-8D42-8363-7CBCF64F6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8F788-DA09-BD4A-9EC0-6F8CD66998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99081E6-6AE0-3946-935F-FAB50056E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174135"/>
            <a:ext cx="7514492" cy="1276106"/>
          </a:xfrm>
        </p:spPr>
        <p:txBody>
          <a:bodyPr>
            <a:noAutofit/>
          </a:bodyPr>
          <a:lstStyle/>
          <a:p>
            <a:r>
              <a:rPr lang="en-GB" sz="4000" b="1" dirty="0"/>
              <a:t>2D -&gt; Full 3D Optical Readout</a:t>
            </a:r>
            <a:endParaRPr lang="en-US" sz="4000" b="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7FBF419-C4A0-694D-A4A4-A6C0B6E6D91F}"/>
              </a:ext>
            </a:extLst>
          </p:cNvPr>
          <p:cNvSpPr/>
          <p:nvPr/>
        </p:nvSpPr>
        <p:spPr>
          <a:xfrm>
            <a:off x="41723" y="1101971"/>
            <a:ext cx="5234827" cy="10944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461518">
              <a:lnSpc>
                <a:spcPct val="120000"/>
              </a:lnSpc>
              <a:spcBef>
                <a:spcPts val="1200"/>
              </a:spcBef>
              <a:defRPr sz="2528"/>
            </a:pPr>
            <a:r>
              <a:rPr lang="en-GB" sz="1850" kern="0" dirty="0">
                <a:solidFill>
                  <a:srgbClr val="000000"/>
                </a:solidFill>
                <a:sym typeface="Myriad Pro"/>
              </a:rPr>
              <a:t>Silicon pixel readout chip developed by the </a:t>
            </a:r>
            <a:r>
              <a:rPr lang="en-GB" sz="1850" kern="0" dirty="0" err="1">
                <a:solidFill>
                  <a:srgbClr val="000000"/>
                </a:solidFill>
                <a:sym typeface="Myriad Pro"/>
              </a:rPr>
              <a:t>Medipix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 collaboration. </a:t>
            </a:r>
            <a:r>
              <a:rPr lang="en-GB" sz="1850" b="1" kern="0" dirty="0">
                <a:solidFill>
                  <a:srgbClr val="000000"/>
                </a:solidFill>
                <a:sym typeface="Myriad Pro"/>
              </a:rPr>
              <a:t>Very well established </a:t>
            </a:r>
            <a:r>
              <a:rPr lang="en-GB" sz="1850" kern="0" dirty="0">
                <a:solidFill>
                  <a:srgbClr val="000000"/>
                </a:solidFill>
                <a:sym typeface="Myriad Pro"/>
              </a:rPr>
              <a:t>technology at CERN.  </a:t>
            </a:r>
          </a:p>
        </p:txBody>
      </p:sp>
      <p:sp>
        <p:nvSpPr>
          <p:cNvPr id="9" name="Rectangle">
            <a:extLst>
              <a:ext uri="{FF2B5EF4-FFF2-40B4-BE49-F238E27FC236}">
                <a16:creationId xmlns:a16="http://schemas.microsoft.com/office/drawing/2014/main" id="{FC944657-DBD8-0B41-ABF7-7482678B0D5E}"/>
              </a:ext>
            </a:extLst>
          </p:cNvPr>
          <p:cNvSpPr/>
          <p:nvPr/>
        </p:nvSpPr>
        <p:spPr>
          <a:xfrm>
            <a:off x="151851" y="2285350"/>
            <a:ext cx="4956419" cy="1019371"/>
          </a:xfrm>
          <a:prstGeom prst="rect">
            <a:avLst/>
          </a:prstGeom>
          <a:solidFill>
            <a:srgbClr val="49949C">
              <a:alpha val="50000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defRPr sz="2200" b="0">
                <a:solidFill>
                  <a:schemeClr val="accent2">
                    <a:hueOff val="-85259"/>
                    <a:satOff val="14347"/>
                    <a:lumOff val="22373"/>
                  </a:schemeClr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aphicFrame>
        <p:nvGraphicFramePr>
          <p:cNvPr id="10" name="Table">
            <a:extLst>
              <a:ext uri="{FF2B5EF4-FFF2-40B4-BE49-F238E27FC236}">
                <a16:creationId xmlns:a16="http://schemas.microsoft.com/office/drawing/2014/main" id="{1708F1F7-7546-BB4A-89E2-14C34BDA5B14}"/>
              </a:ext>
            </a:extLst>
          </p:cNvPr>
          <p:cNvGraphicFramePr/>
          <p:nvPr/>
        </p:nvGraphicFramePr>
        <p:xfrm>
          <a:off x="8417627" y="3627788"/>
          <a:ext cx="3618442" cy="1830846"/>
        </p:xfrm>
        <a:graphic>
          <a:graphicData uri="http://schemas.openxmlformats.org/drawingml/2006/table">
            <a:tbl>
              <a:tblPr/>
              <a:tblGrid>
                <a:gridCol w="173370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84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Sensor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256x256 pixels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Pixel size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55µm x 55µm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4584"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Max readout rate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</a:tcPr>
                </a:tc>
                <a:tc>
                  <a:txBody>
                    <a:bodyPr/>
                    <a:lstStyle/>
                    <a:p>
                      <a:pPr algn="l">
                        <a:spcBef>
                          <a:spcPts val="4200"/>
                        </a:spcBef>
                        <a:defRPr sz="2200">
                          <a:latin typeface="Myriad Pro"/>
                          <a:ea typeface="Myriad Pro"/>
                          <a:cs typeface="Myriad Pro"/>
                          <a:sym typeface="Myriad Pro"/>
                        </a:defRPr>
                      </a:pPr>
                      <a:r>
                        <a:rPr sz="1600"/>
                        <a:t>40Mhits•cm</a:t>
                      </a:r>
                      <a:r>
                        <a:rPr sz="1600" baseline="31999"/>
                        <a:t>-2</a:t>
                      </a:r>
                      <a:r>
                        <a:rPr sz="1600"/>
                        <a:t> •sec</a:t>
                      </a:r>
                      <a:r>
                        <a:rPr sz="1600" baseline="31999"/>
                        <a:t>-1</a:t>
                      </a: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3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GB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Time resolution</a:t>
                      </a:r>
                    </a:p>
                  </a:txBody>
                  <a:tcPr marL="46553" marR="46553" marT="46553" marB="46553" anchor="ctr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/>
                      </a:pPr>
                      <a:r>
                        <a:rPr lang="en-US" sz="1600" dirty="0">
                          <a:latin typeface="Myriad Pro"/>
                          <a:ea typeface="Myriad Pro"/>
                          <a:cs typeface="Myriad Pro"/>
                          <a:sym typeface="Myriad Pro"/>
                        </a:rPr>
                        <a:t>1.6 ns</a:t>
                      </a:r>
                      <a:endParaRPr sz="1600" dirty="0">
                        <a:latin typeface="Myriad Pro"/>
                        <a:ea typeface="Myriad Pro"/>
                        <a:cs typeface="Myriad Pro"/>
                        <a:sym typeface="Myriad Pro"/>
                      </a:endParaRPr>
                    </a:p>
                  </a:txBody>
                  <a:tcPr marL="46553" marR="46553" marT="46553" marB="46553" anchor="ctr" horzOverflow="overflow">
                    <a:lnR w="12700">
                      <a:solidFill>
                        <a:srgbClr val="000000"/>
                      </a:solidFill>
                      <a:miter lim="400000"/>
                    </a:lnR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Picture 10" descr="A picture containing red&#10;&#10;Description automatically generated">
            <a:extLst>
              <a:ext uri="{FF2B5EF4-FFF2-40B4-BE49-F238E27FC236}">
                <a16:creationId xmlns:a16="http://schemas.microsoft.com/office/drawing/2014/main" id="{80024BD6-42FC-C14C-A93C-300E423E3B0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729" y="1048479"/>
            <a:ext cx="3529141" cy="235477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0FF2BF-E913-D842-BF37-05274EF624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0330" y="934830"/>
            <a:ext cx="2637402" cy="262550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F3A38FB-052A-DB44-A663-F29456528ED0}"/>
              </a:ext>
            </a:extLst>
          </p:cNvPr>
          <p:cNvSpPr txBox="1"/>
          <p:nvPr/>
        </p:nvSpPr>
        <p:spPr>
          <a:xfrm>
            <a:off x="185245" y="2313335"/>
            <a:ext cx="513302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TPX3 provides simultaneous time-over-threshold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ToT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 and time-of-arrival (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ToA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). 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Complete (</a:t>
            </a:r>
            <a:r>
              <a:rPr lang="en-GB" b="1" dirty="0" err="1">
                <a:latin typeface="Calibri" panose="020F0502020204030204" pitchFamily="34" charset="0"/>
                <a:cs typeface="Calibri" panose="020F0502020204030204" pitchFamily="34" charset="0"/>
              </a:rPr>
              <a:t>x,y,z,E</a:t>
            </a: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) event reconstruction using a single device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over threshold provides intensity / energy measurement -&gt;10-bit resolution. </a:t>
            </a:r>
          </a:p>
          <a:p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Time of arrival provides z (drift) axis position information -&gt; 1.6 nanosecond resolution.</a:t>
            </a:r>
          </a:p>
          <a:p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Data driven readout -&gt; Event streaming with native zero suppression.</a:t>
            </a:r>
          </a:p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Efficient raw data storage. Triggerless operation. 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3930753-4DA7-1F40-A96D-0620B4D36771}"/>
              </a:ext>
            </a:extLst>
          </p:cNvPr>
          <p:cNvSpPr/>
          <p:nvPr/>
        </p:nvSpPr>
        <p:spPr>
          <a:xfrm>
            <a:off x="5484729" y="1116596"/>
            <a:ext cx="39934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TPX3 ASIC bonded to optical sensor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90595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7795B8-A3CA-3340-64D9-83F43BABC5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ProtoDUNE</a:t>
            </a:r>
            <a:r>
              <a:rPr lang="en-US" dirty="0"/>
              <a:t> new </a:t>
            </a:r>
            <a:r>
              <a:rPr lang="en-US" dirty="0" err="1"/>
              <a:t>FCage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AF9E4D-BAA8-09F2-1F6E-899213341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A4247C-0CF3-2A4E-937A-FA189B029713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D12BC7-2A2A-97CB-499D-93505F04E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DB7180-E483-7270-C471-D314DD0795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49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6F09A9-35C4-FC85-D86F-461854B3A1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246" y="853799"/>
            <a:ext cx="8157171" cy="57691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62C29DD-76F1-2D75-70A1-62804664D41F}"/>
              </a:ext>
            </a:extLst>
          </p:cNvPr>
          <p:cNvSpPr txBox="1"/>
          <p:nvPr/>
        </p:nvSpPr>
        <p:spPr>
          <a:xfrm>
            <a:off x="9545310" y="5554639"/>
            <a:ext cx="23714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Drawing by G. Stavrakis</a:t>
            </a:r>
          </a:p>
        </p:txBody>
      </p:sp>
    </p:spTree>
    <p:extLst>
      <p:ext uri="{BB962C8B-B14F-4D97-AF65-F5344CB8AC3E}">
        <p14:creationId xmlns:p14="http://schemas.microsoft.com/office/powerpoint/2010/main" val="8679673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6A92282-DFE6-D405-CE62-6486988047FE}"/>
              </a:ext>
            </a:extLst>
          </p:cNvPr>
          <p:cNvSpPr txBox="1"/>
          <p:nvPr/>
        </p:nvSpPr>
        <p:spPr>
          <a:xfrm>
            <a:off x="205026" y="0"/>
            <a:ext cx="3818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/>
              <a:t>ProtoDUNE</a:t>
            </a:r>
            <a:r>
              <a:rPr lang="en-US" sz="2000" b="1" dirty="0"/>
              <a:t> cathode, X-ARAPUCAS</a:t>
            </a:r>
          </a:p>
        </p:txBody>
      </p:sp>
      <p:pic>
        <p:nvPicPr>
          <p:cNvPr id="7" name="Picture 6" descr="A building with many windows&#10;&#10;Description automatically generated with low confidence">
            <a:extLst>
              <a:ext uri="{FF2B5EF4-FFF2-40B4-BE49-F238E27FC236}">
                <a16:creationId xmlns:a16="http://schemas.microsoft.com/office/drawing/2014/main" id="{127AC7BD-52F5-1781-F4AE-1D9BC50EAE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408"/>
            <a:ext cx="11017029" cy="5084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15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Optical Readout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7826E6-B775-0E45-9446-A41511086CC3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5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387A956-2FBB-2944-AD14-2CF4053B3B38}"/>
              </a:ext>
            </a:extLst>
          </p:cNvPr>
          <p:cNvSpPr txBox="1"/>
          <p:nvPr/>
        </p:nvSpPr>
        <p:spPr>
          <a:xfrm>
            <a:off x="90077" y="570930"/>
            <a:ext cx="886651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Single photon sensitivity when combined with image intensifier.</a:t>
            </a:r>
          </a:p>
          <a:p>
            <a:r>
              <a:rPr lang="en-GB" dirty="0">
                <a:latin typeface="Arial" panose="020B0604020202020204" pitchFamily="34" charset="0"/>
              </a:rPr>
              <a:t>Intensifier gain ~1E6 photons/photon.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Relay lens couples intensified image onto light sensitive</a:t>
            </a:r>
          </a:p>
          <a:p>
            <a:r>
              <a:rPr lang="en-GB" dirty="0">
                <a:latin typeface="Arial" panose="020B0604020202020204" pitchFamily="34" charset="0"/>
              </a:rPr>
              <a:t>sensor which is bump bonded onto TPX3 ASIC. 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777D2F-A190-B147-954F-585A701D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4069" y="876637"/>
            <a:ext cx="4343454" cy="26878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9D63424-29ED-FB4E-AE55-9C4977205E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78" y="2429517"/>
            <a:ext cx="3145331" cy="417887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CC24724-52BB-734A-820E-2EADA6C69AC9}"/>
              </a:ext>
            </a:extLst>
          </p:cNvPr>
          <p:cNvSpPr txBox="1"/>
          <p:nvPr/>
        </p:nvSpPr>
        <p:spPr>
          <a:xfrm>
            <a:off x="3291363" y="4056013"/>
            <a:ext cx="502312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latin typeface="Arial" panose="020B0604020202020204" pitchFamily="34" charset="0"/>
              </a:rPr>
              <a:t>Timepix3 camera installed in place of an EMMCD camera.</a:t>
            </a:r>
          </a:p>
          <a:p>
            <a:r>
              <a:rPr lang="en-GB" dirty="0">
                <a:latin typeface="Arial" panose="020B0604020202020204" pitchFamily="34" charset="0"/>
              </a:rPr>
              <a:t>~ 30cm x 30cm field of view </a:t>
            </a:r>
          </a:p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 err="1">
                <a:latin typeface="Arial" panose="020B0604020202020204" pitchFamily="34" charset="0"/>
              </a:rPr>
              <a:t>Photonis</a:t>
            </a:r>
            <a:r>
              <a:rPr lang="en-GB" dirty="0">
                <a:latin typeface="Arial" panose="020B0604020202020204" pitchFamily="34" charset="0"/>
              </a:rPr>
              <a:t> Cricket image intensifier with Hi-QE green photocathode. </a:t>
            </a:r>
          </a:p>
          <a:p>
            <a:r>
              <a:rPr lang="en-GB" dirty="0">
                <a:latin typeface="Arial" panose="020B0604020202020204" pitchFamily="34" charset="0"/>
              </a:rPr>
              <a:t>30% quantum efficiency at 430nm (TPB peak emission)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2AF8CD7-0B53-5440-98C5-B39819EAFD74}"/>
              </a:ext>
            </a:extLst>
          </p:cNvPr>
          <p:cNvGrpSpPr/>
          <p:nvPr/>
        </p:nvGrpSpPr>
        <p:grpSpPr>
          <a:xfrm>
            <a:off x="8475566" y="3710251"/>
            <a:ext cx="3690833" cy="2516189"/>
            <a:chOff x="8359415" y="3309191"/>
            <a:chExt cx="3690833" cy="251618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B703481-10EE-084F-A08B-CCCB080D94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8532"/>
            <a:stretch/>
          </p:blipFill>
          <p:spPr>
            <a:xfrm>
              <a:off x="8359415" y="3309191"/>
              <a:ext cx="3690833" cy="251618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A6F544-8458-084A-8DEB-CF80F94B13B4}"/>
                </a:ext>
              </a:extLst>
            </p:cNvPr>
            <p:cNvSpPr txBox="1"/>
            <p:nvPr/>
          </p:nvSpPr>
          <p:spPr>
            <a:xfrm>
              <a:off x="10260749" y="4207063"/>
              <a:ext cx="17141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1326FF"/>
                  </a:solidFill>
                </a:rPr>
                <a:t>ARIADNE results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168575D1-96A2-1046-A447-9CC6365E75E5}"/>
                </a:ext>
              </a:extLst>
            </p:cNvPr>
            <p:cNvSpPr txBox="1"/>
            <p:nvPr/>
          </p:nvSpPr>
          <p:spPr>
            <a:xfrm>
              <a:off x="10079584" y="3732392"/>
              <a:ext cx="19468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9CBB59"/>
                  </a:solidFill>
                </a:rPr>
                <a:t>Coldbox</a:t>
              </a:r>
              <a:r>
                <a:rPr lang="en-US" dirty="0">
                  <a:solidFill>
                    <a:srgbClr val="9CBB59"/>
                  </a:solidFill>
                </a:rPr>
                <a:t> Intensifier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375488D-7872-8645-9B92-B0EE8164FA04}"/>
                </a:ext>
              </a:extLst>
            </p:cNvPr>
            <p:cNvSpPr txBox="1"/>
            <p:nvPr/>
          </p:nvSpPr>
          <p:spPr>
            <a:xfrm>
              <a:off x="10585573" y="4930058"/>
              <a:ext cx="142736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FF0000"/>
                  </a:solidFill>
                </a:rPr>
                <a:t>TPB emission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BEAF798B-C3DA-F245-A4FC-7A2909810D7B}"/>
              </a:ext>
            </a:extLst>
          </p:cNvPr>
          <p:cNvSpPr/>
          <p:nvPr/>
        </p:nvSpPr>
        <p:spPr>
          <a:xfrm>
            <a:off x="3235409" y="2335948"/>
            <a:ext cx="49179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dirty="0">
              <a:latin typeface="Arial" panose="020B0604020202020204" pitchFamily="34" charset="0"/>
            </a:endParaRPr>
          </a:p>
          <a:p>
            <a:r>
              <a:rPr lang="en-GB" dirty="0">
                <a:latin typeface="Arial" panose="020B0604020202020204" pitchFamily="34" charset="0"/>
              </a:rPr>
              <a:t>Intensifier provides flexibility -&gt; Many photocathode options are available to customise spectral sensitivity.</a:t>
            </a:r>
          </a:p>
          <a:p>
            <a:r>
              <a:rPr lang="en-GB" dirty="0">
                <a:latin typeface="Arial" panose="020B0604020202020204" pitchFamily="34" charset="0"/>
              </a:rPr>
              <a:t> – Now also Direct VUV!</a:t>
            </a:r>
          </a:p>
          <a:p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38656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A04DA-122E-B648-BD53-0D8DCA594F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TPX3Cam </a:t>
            </a:r>
            <a:r>
              <a:rPr lang="en-US" sz="4400" dirty="0"/>
              <a:t>3D </a:t>
            </a:r>
            <a:r>
              <a:rPr lang="en-US" sz="4400" dirty="0" err="1"/>
              <a:t>Cosmics</a:t>
            </a:r>
            <a:r>
              <a:rPr lang="en-US" sz="4400" dirty="0"/>
              <a:t> LAr 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06DA02-31CA-874E-ACD7-4559FE4B9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B467FB-868D-6740-AB86-8F62823CCEF4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27FC47-277B-5144-B751-1E824948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019970-516F-7D49-ADB3-514F28DDB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6</a:t>
            </a:fld>
            <a:endParaRPr lang="en-US"/>
          </a:p>
        </p:txBody>
      </p:sp>
      <p:pic>
        <p:nvPicPr>
          <p:cNvPr id="3" name="ARIADNE_TPX3D">
            <a:hlinkClick r:id="" action="ppaction://media"/>
            <a:extLst>
              <a:ext uri="{FF2B5EF4-FFF2-40B4-BE49-F238E27FC236}">
                <a16:creationId xmlns:a16="http://schemas.microsoft.com/office/drawing/2014/main" id="{CA9CAD21-5DE2-B63B-1D70-9122ABA1BD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13458" y="1558463"/>
            <a:ext cx="4312534" cy="4312534"/>
          </a:xfrm>
          <a:prstGeom prst="rect">
            <a:avLst/>
          </a:prstGeom>
        </p:spPr>
      </p:pic>
      <p:pic>
        <p:nvPicPr>
          <p:cNvPr id="17" name="ARIADNE_TPX_topview">
            <a:hlinkClick r:id="" action="ppaction://media"/>
            <a:extLst>
              <a:ext uri="{FF2B5EF4-FFF2-40B4-BE49-F238E27FC236}">
                <a16:creationId xmlns:a16="http://schemas.microsoft.com/office/drawing/2014/main" id="{59AAAC0F-5160-A0DE-FDC7-564638BB0B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666652" y="1561955"/>
            <a:ext cx="4309042" cy="430904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6416CFF-0788-FCB5-C0E9-EDB244C52A5C}"/>
              </a:ext>
            </a:extLst>
          </p:cNvPr>
          <p:cNvSpPr txBox="1"/>
          <p:nvPr/>
        </p:nvSpPr>
        <p:spPr>
          <a:xfrm>
            <a:off x="75413" y="851605"/>
            <a:ext cx="7419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kern="0" dirty="0">
                <a:solidFill>
                  <a:srgbClr val="000000"/>
                </a:solidFill>
                <a:sym typeface="Myriad Pro"/>
              </a:rPr>
              <a:t>Continuous</a:t>
            </a:r>
            <a:r>
              <a:rPr lang="en-US" b="1" dirty="0"/>
              <a:t>  streaming,  10 </a:t>
            </a:r>
            <a:r>
              <a:rPr lang="en-US" b="1" dirty="0" err="1"/>
              <a:t>msec</a:t>
            </a:r>
            <a:r>
              <a:rPr lang="en-US" b="1" dirty="0"/>
              <a:t> slice (</a:t>
            </a:r>
            <a:r>
              <a:rPr lang="en-US" dirty="0"/>
              <a:t>playing </a:t>
            </a:r>
            <a:r>
              <a:rPr lang="en-GB" dirty="0"/>
              <a:t>1ms jump per frame</a:t>
            </a:r>
            <a:r>
              <a:rPr lang="en-US" b="1" dirty="0"/>
              <a:t>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0249ED-A325-578F-1EAB-BB15BC12824F}"/>
              </a:ext>
            </a:extLst>
          </p:cNvPr>
          <p:cNvSpPr txBox="1"/>
          <p:nvPr/>
        </p:nvSpPr>
        <p:spPr>
          <a:xfrm>
            <a:off x="8355126" y="1102373"/>
            <a:ext cx="1036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View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86B5C74-3D11-B27E-7C2D-A866917261D4}"/>
              </a:ext>
            </a:extLst>
          </p:cNvPr>
          <p:cNvSpPr txBox="1"/>
          <p:nvPr/>
        </p:nvSpPr>
        <p:spPr>
          <a:xfrm>
            <a:off x="1921397" y="1220937"/>
            <a:ext cx="1097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Side View</a:t>
            </a:r>
          </a:p>
        </p:txBody>
      </p:sp>
    </p:spTree>
    <p:extLst>
      <p:ext uri="{BB962C8B-B14F-4D97-AF65-F5344CB8AC3E}">
        <p14:creationId xmlns:p14="http://schemas.microsoft.com/office/powerpoint/2010/main" val="3956130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0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8BEC7-9932-1D46-B74C-A9209F92EB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ARIADNE TPX3 Results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6E47D-EFB2-7348-811A-A2C1A8F5F1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81275A-B911-9342-8802-DC9A666C1FA1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21D541-C2A8-2143-9238-B2AC9F74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AEF06-4F50-9843-940E-3084CCA5C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 descr="Graphical user interface&#10;&#10;Description automatically generated with low confidence">
            <a:extLst>
              <a:ext uri="{FF2B5EF4-FFF2-40B4-BE49-F238E27FC236}">
                <a16:creationId xmlns:a16="http://schemas.microsoft.com/office/drawing/2014/main" id="{4228AFA8-3544-9340-B5BD-16701C5925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09" y="1575659"/>
            <a:ext cx="4772830" cy="18700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1F32BD-4908-3A43-8F84-A35F392A7E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7033" y="3549517"/>
            <a:ext cx="4156079" cy="2757110"/>
          </a:xfrm>
          <a:prstGeom prst="rect">
            <a:avLst/>
          </a:prstGeom>
        </p:spPr>
      </p:pic>
      <p:pic>
        <p:nvPicPr>
          <p:cNvPr id="9" name="Picture 8" descr="Chart, scatter chart&#10;&#10;Description automatically generated">
            <a:extLst>
              <a:ext uri="{FF2B5EF4-FFF2-40B4-BE49-F238E27FC236}">
                <a16:creationId xmlns:a16="http://schemas.microsoft.com/office/drawing/2014/main" id="{3CE749DE-641E-934F-A19C-25BEC55578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9" y="860269"/>
            <a:ext cx="3415814" cy="25858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973883F-274E-5E49-A7C5-91AD8E8065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7372" y="877580"/>
            <a:ext cx="2951247" cy="24938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184069A-D850-5A45-8A75-6CE46D2BD366}"/>
              </a:ext>
            </a:extLst>
          </p:cNvPr>
          <p:cNvSpPr txBox="1"/>
          <p:nvPr/>
        </p:nvSpPr>
        <p:spPr>
          <a:xfrm>
            <a:off x="10115072" y="1339099"/>
            <a:ext cx="1629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Stopping Muon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4F13E7F-25A4-8749-A7CE-6FAF3FD77D2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0759"/>
          <a:stretch/>
        </p:blipFill>
        <p:spPr>
          <a:xfrm>
            <a:off x="3712441" y="3671296"/>
            <a:ext cx="4767117" cy="283615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36F4F102-A58C-004F-A8F0-CD3B1B6FFFA7}"/>
              </a:ext>
            </a:extLst>
          </p:cNvPr>
          <p:cNvSpPr/>
          <p:nvPr/>
        </p:nvSpPr>
        <p:spPr>
          <a:xfrm>
            <a:off x="4194483" y="3328231"/>
            <a:ext cx="25474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Helvetica Neue" panose="02000503000000020004" pitchFamily="2" charset="0"/>
              </a:rPr>
              <a:t>MIP Energy Calibration</a:t>
            </a:r>
            <a:endParaRPr lang="en-GB" dirty="0">
              <a:solidFill>
                <a:srgbClr val="000000"/>
              </a:solidFill>
              <a:effectLst/>
              <a:latin typeface="Helvetica Neue" panose="02000503000000020004" pitchFamily="2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53A8BE1C-695F-9843-A6D9-ED29B82DFB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15" y="3671296"/>
            <a:ext cx="3609826" cy="2616932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6AEA7263-B154-A94E-9DCC-63618A95D8FD}"/>
              </a:ext>
            </a:extLst>
          </p:cNvPr>
          <p:cNvSpPr/>
          <p:nvPr/>
        </p:nvSpPr>
        <p:spPr>
          <a:xfrm>
            <a:off x="6349530" y="841031"/>
            <a:ext cx="42252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8"/>
              </a:rPr>
              <a:t>https://www.mdpi.com/2410-390X/4/4/35</a:t>
            </a:r>
            <a:endParaRPr lang="en-US" dirty="0"/>
          </a:p>
          <a:p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85E7301-3914-BA44-B28F-1DE26C073FCD}"/>
              </a:ext>
            </a:extLst>
          </p:cNvPr>
          <p:cNvSpPr txBox="1"/>
          <p:nvPr/>
        </p:nvSpPr>
        <p:spPr>
          <a:xfrm>
            <a:off x="814598" y="3486630"/>
            <a:ext cx="26807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/>
              <a:t>ADU (</a:t>
            </a:r>
            <a:r>
              <a:rPr lang="en-GB" b="1" dirty="0" err="1"/>
              <a:t>ToT</a:t>
            </a:r>
            <a:r>
              <a:rPr lang="en-GB" b="1" dirty="0"/>
              <a:t>) vs. THGEM Bias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A43CC17-D520-EC4A-8B41-7ECC21DAEAD8}"/>
              </a:ext>
            </a:extLst>
          </p:cNvPr>
          <p:cNvSpPr txBox="1"/>
          <p:nvPr/>
        </p:nvSpPr>
        <p:spPr>
          <a:xfrm>
            <a:off x="5752177" y="5120240"/>
            <a:ext cx="2284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/>
              <a:t>11% energy resolution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102BFAE-5EF7-312F-28BC-B75E32A86151}"/>
              </a:ext>
            </a:extLst>
          </p:cNvPr>
          <p:cNvSpPr txBox="1"/>
          <p:nvPr/>
        </p:nvSpPr>
        <p:spPr>
          <a:xfrm>
            <a:off x="178291" y="6143858"/>
            <a:ext cx="37394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Cameras are sensitive to the linear light production regime </a:t>
            </a:r>
          </a:p>
        </p:txBody>
      </p:sp>
    </p:spTree>
    <p:extLst>
      <p:ext uri="{BB962C8B-B14F-4D97-AF65-F5344CB8AC3E}">
        <p14:creationId xmlns:p14="http://schemas.microsoft.com/office/powerpoint/2010/main" val="34555923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A43662-A62E-C344-9BA6-A6C75510B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Module of Opportunity Workshops 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C72944-D7FB-FE4C-A96E-E64FD07D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519EC3-3C8F-5A4B-8938-DA285D5B3798}" type="datetime1">
              <a:rPr lang="en-GB" smtClean="0"/>
              <a:t>13/05/2024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30970-7D9D-AD4C-A6C2-9AE11DCF0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K.Mavrokoridis | ARIADNE+ and ProtoDUNE Run  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A8C6CA-D760-264C-8B6E-81DA14E06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CC39AF-1F0B-7E49-BDD6-033532622D3A}" type="slidenum">
              <a:rPr lang="en-US" smtClean="0"/>
              <a:t>8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9AB410-EDA5-4E46-A704-53849BCC337E}"/>
              </a:ext>
            </a:extLst>
          </p:cNvPr>
          <p:cNvPicPr/>
          <p:nvPr/>
        </p:nvPicPr>
        <p:blipFill>
          <a:blip r:embed="rId2"/>
          <a:srcRect/>
          <a:stretch/>
        </p:blipFill>
        <p:spPr bwMode="auto">
          <a:xfrm>
            <a:off x="5653075" y="1033829"/>
            <a:ext cx="6492949" cy="3797008"/>
          </a:xfrm>
          <a:prstGeom prst="rect">
            <a:avLst/>
          </a:prstGeom>
          <a:noFill/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DA3D5DF-BFB8-C54E-8568-0DC7819E1F7A}"/>
              </a:ext>
            </a:extLst>
          </p:cNvPr>
          <p:cNvSpPr txBox="1"/>
          <p:nvPr/>
        </p:nvSpPr>
        <p:spPr>
          <a:xfrm>
            <a:off x="5465135" y="855712"/>
            <a:ext cx="53318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Conceptual DUNE Dual Phase with Optical Readout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AE102C-A512-C04D-B667-BE6116B49062}"/>
              </a:ext>
            </a:extLst>
          </p:cNvPr>
          <p:cNvSpPr txBox="1"/>
          <p:nvPr/>
        </p:nvSpPr>
        <p:spPr>
          <a:xfrm>
            <a:off x="45976" y="1191248"/>
            <a:ext cx="532576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320 TPX4Cams within the cryostat chimneys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Each camera images 1.5mx1.5m with 3mm/pixel resolution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Total camera commercial cost </a:t>
            </a:r>
            <a:r>
              <a:rPr lang="en-US" u="sng" dirty="0"/>
              <a:t>with</a:t>
            </a:r>
            <a:r>
              <a:rPr lang="en-US" dirty="0"/>
              <a:t> optics ~3M Euro</a:t>
            </a:r>
          </a:p>
        </p:txBody>
      </p:sp>
      <p:graphicFrame>
        <p:nvGraphicFramePr>
          <p:cNvPr id="25" name="Table 24">
            <a:extLst>
              <a:ext uri="{FF2B5EF4-FFF2-40B4-BE49-F238E27FC236}">
                <a16:creationId xmlns:a16="http://schemas.microsoft.com/office/drawing/2014/main" id="{0851D25E-E636-0EEF-1E25-A56658D6A755}"/>
              </a:ext>
            </a:extLst>
          </p:cNvPr>
          <p:cNvGraphicFramePr>
            <a:graphicFrameLocks noGrp="1"/>
          </p:cNvGraphicFramePr>
          <p:nvPr/>
        </p:nvGraphicFramePr>
        <p:xfrm>
          <a:off x="49717" y="3934047"/>
          <a:ext cx="6691325" cy="26273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50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15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067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130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23130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92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22328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Camera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Sen.</a:t>
                      </a:r>
                      <a:r>
                        <a:rPr lang="en-US" sz="1200" baseline="0" dirty="0"/>
                        <a:t> Size (pixels) 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Cameras to cover 1m</a:t>
                      </a:r>
                      <a:r>
                        <a:rPr lang="en-US" sz="1200" baseline="300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Resolution (mm/pix)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 cameras (to cover</a:t>
                      </a:r>
                      <a:r>
                        <a:rPr lang="en-US" sz="1200" baseline="0" dirty="0"/>
                        <a:t> </a:t>
                      </a:r>
                      <a:r>
                        <a:rPr lang="en-US" sz="1200" dirty="0"/>
                        <a:t>720m</a:t>
                      </a:r>
                      <a:r>
                        <a:rPr lang="en-US" sz="1200" baseline="30000" dirty="0"/>
                        <a:t>2</a:t>
                      </a:r>
                      <a:r>
                        <a:rPr lang="en-US" sz="1200" baseline="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Total</a:t>
                      </a:r>
                      <a:r>
                        <a:rPr lang="en-US" sz="1200" baseline="0" dirty="0"/>
                        <a:t> cost (assuming </a:t>
                      </a:r>
                      <a:r>
                        <a:rPr lang="pt-BR" sz="1200" b="0" i="0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€</a:t>
                      </a:r>
                      <a:r>
                        <a:rPr lang="en-US" sz="1200" baseline="0" dirty="0"/>
                        <a:t>5k /camera*)</a:t>
                      </a:r>
                      <a:endParaRPr lang="en-US" sz="12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754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1.3 (~ARIADNE)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6480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32.4M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256x256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 (~ARIADNE</a:t>
                      </a:r>
                      <a:r>
                        <a:rPr lang="en-US" sz="1200" baseline="30000" dirty="0"/>
                        <a:t>+</a:t>
                      </a:r>
                      <a:r>
                        <a:rPr lang="en-US" sz="1200" baseline="0" dirty="0"/>
                        <a:t>)</a:t>
                      </a:r>
                      <a:endParaRPr lang="en-US" sz="1200" baseline="30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7966154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2880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14.4M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3931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720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3.6M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40815"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TPX4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512x448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0.66 (1.5m/cam)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320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/>
                        <a:t>1.6M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6" name="TextBox 25">
            <a:extLst>
              <a:ext uri="{FF2B5EF4-FFF2-40B4-BE49-F238E27FC236}">
                <a16:creationId xmlns:a16="http://schemas.microsoft.com/office/drawing/2014/main" id="{BE6A2B07-C036-D39C-385F-C719C9ABD180}"/>
              </a:ext>
            </a:extLst>
          </p:cNvPr>
          <p:cNvSpPr txBox="1"/>
          <p:nvPr/>
        </p:nvSpPr>
        <p:spPr>
          <a:xfrm>
            <a:off x="0" y="3484871"/>
            <a:ext cx="56033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i="1" dirty="0"/>
              <a:t>Table: As an example, demonstration figures for use of </a:t>
            </a:r>
            <a:r>
              <a:rPr lang="en-US" sz="1400" i="1" dirty="0" err="1"/>
              <a:t>TimePix</a:t>
            </a:r>
            <a:r>
              <a:rPr lang="en-US" sz="1400" i="1" dirty="0"/>
              <a:t> within Dune - 720m</a:t>
            </a:r>
            <a:r>
              <a:rPr lang="en-US" sz="1400" i="1" baseline="30000" dirty="0"/>
              <a:t>2</a:t>
            </a:r>
            <a:r>
              <a:rPr lang="en-US" sz="1400" i="1" dirty="0"/>
              <a:t>, 60m x 12m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CF0772-E0AB-611F-0581-6DDAA707E44C}"/>
              </a:ext>
            </a:extLst>
          </p:cNvPr>
          <p:cNvSpPr txBox="1"/>
          <p:nvPr/>
        </p:nvSpPr>
        <p:spPr>
          <a:xfrm>
            <a:off x="6666614" y="5607254"/>
            <a:ext cx="32393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* Cost is a place holder based on discussions with ASI, assumes large production. Intensifiers and optics will double total cost</a:t>
            </a:r>
          </a:p>
        </p:txBody>
      </p:sp>
    </p:spTree>
    <p:extLst>
      <p:ext uri="{BB962C8B-B14F-4D97-AF65-F5344CB8AC3E}">
        <p14:creationId xmlns:p14="http://schemas.microsoft.com/office/powerpoint/2010/main" val="40725480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89709</TotalTime>
  <Words>2834</Words>
  <Application>Microsoft Macintosh PowerPoint</Application>
  <PresentationFormat>Widescreen</PresentationFormat>
  <Paragraphs>542</Paragraphs>
  <Slides>51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8" baseType="lpstr">
      <vt:lpstr>Apple Color Emoji</vt:lpstr>
      <vt:lpstr>Arial</vt:lpstr>
      <vt:lpstr>Calibri</vt:lpstr>
      <vt:lpstr>Calibri Light</vt:lpstr>
      <vt:lpstr>Helvetica Neue</vt:lpstr>
      <vt:lpstr>Myriad Pro</vt:lpstr>
      <vt:lpstr>Office Theme</vt:lpstr>
      <vt:lpstr>The ARIADNE+ Program &amp;  Technology for DUNE </vt:lpstr>
      <vt:lpstr>Talk Outline</vt:lpstr>
      <vt:lpstr>ARIADNE Detection Principle  </vt:lpstr>
      <vt:lpstr>ARIADNE at CERN T9</vt:lpstr>
      <vt:lpstr>2D -&gt; Full 3D Optical Readout</vt:lpstr>
      <vt:lpstr>TPX3Cam Optical Readout</vt:lpstr>
      <vt:lpstr>TPX3Cam 3D Cosmics LAr </vt:lpstr>
      <vt:lpstr>ARIADNE TPX3 Results</vt:lpstr>
      <vt:lpstr>Module of Opportunity Workshops </vt:lpstr>
      <vt:lpstr>PowerPoint Presentation</vt:lpstr>
      <vt:lpstr>ARIADNE+: Cryostat Optical Configuration  </vt:lpstr>
      <vt:lpstr>ARIADNE+: Cryostat Optical Configuration  </vt:lpstr>
      <vt:lpstr>TPX3 Camera System</vt:lpstr>
      <vt:lpstr>Re-entrance Viewport</vt:lpstr>
      <vt:lpstr>Light Readout Plane (LRP) Design</vt:lpstr>
      <vt:lpstr>Light Readout Plane (LRP)</vt:lpstr>
      <vt:lpstr>50cm Glass THGEMs</vt:lpstr>
      <vt:lpstr>Glass THGEM Facility</vt:lpstr>
      <vt:lpstr>Light Readout Plane</vt:lpstr>
      <vt:lpstr>Cold box Integration </vt:lpstr>
      <vt:lpstr>Cold box Integration</vt:lpstr>
      <vt:lpstr>Closing the Detector</vt:lpstr>
      <vt:lpstr>Commissioning at CERN</vt:lpstr>
      <vt:lpstr>Glass THGEM Light Gain Study </vt:lpstr>
      <vt:lpstr> TPX3Cam Cosmics </vt:lpstr>
      <vt:lpstr>ARIADNE+ Conclusions </vt:lpstr>
      <vt:lpstr>Using ProtoDUNE dual phase to test optical readouts for Neutrinos and DM; TPX3Cams, DarkSide type PDUs &amp; X-Arapucas</vt:lpstr>
      <vt:lpstr>PowerPoint Presentation</vt:lpstr>
      <vt:lpstr>PowerPoint Presentation</vt:lpstr>
      <vt:lpstr>Design effort -LRP</vt:lpstr>
      <vt:lpstr>Design effort –LRP FEA</vt:lpstr>
      <vt:lpstr>Design effort –LRP FEA</vt:lpstr>
      <vt:lpstr>Design Effort -Assembly</vt:lpstr>
      <vt:lpstr>Design Effort -Assembly</vt:lpstr>
      <vt:lpstr>Design Effort -Assembly</vt:lpstr>
      <vt:lpstr>Design Effort -Assembly</vt:lpstr>
      <vt:lpstr>Design Effort -Assembly</vt:lpstr>
      <vt:lpstr>ARIADNE 1-ton Run @Liverpool</vt:lpstr>
      <vt:lpstr>LAr Tracks with new G-THGEM</vt:lpstr>
      <vt:lpstr>Calibration sources on ARIADNE</vt:lpstr>
      <vt:lpstr>Installing SiPM tiles on ARIADNE</vt:lpstr>
      <vt:lpstr>Proposed Timeline</vt:lpstr>
      <vt:lpstr>PowerPoint Presentation</vt:lpstr>
      <vt:lpstr>Extra Slides</vt:lpstr>
      <vt:lpstr>TPX3 -&gt; TPX4</vt:lpstr>
      <vt:lpstr>PowerPoint Presentation</vt:lpstr>
      <vt:lpstr>G-THGEM Characterisation</vt:lpstr>
      <vt:lpstr>PEN WLS</vt:lpstr>
      <vt:lpstr>Focusing VUV Intensifier using GAr TPC</vt:lpstr>
      <vt:lpstr>ProtoDUNE new FCage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Mavrokoridis, Konstantinos</dc:creator>
  <cp:lastModifiedBy>Mavrokoridis, Konstantinos</cp:lastModifiedBy>
  <cp:revision>148</cp:revision>
  <dcterms:created xsi:type="dcterms:W3CDTF">2022-05-14T19:29:44Z</dcterms:created>
  <dcterms:modified xsi:type="dcterms:W3CDTF">2024-05-14T12:29:36Z</dcterms:modified>
</cp:coreProperties>
</file>