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7" r:id="rId3"/>
    <p:sldId id="257" r:id="rId4"/>
    <p:sldId id="268" r:id="rId5"/>
    <p:sldId id="269" r:id="rId6"/>
    <p:sldId id="258" r:id="rId7"/>
    <p:sldId id="259" r:id="rId8"/>
    <p:sldId id="270" r:id="rId9"/>
    <p:sldId id="266" r:id="rId10"/>
    <p:sldId id="271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8" autoAdjust="0"/>
    <p:restoredTop sz="94660"/>
  </p:normalViewPr>
  <p:slideViewPr>
    <p:cSldViewPr snapToGrid="0">
      <p:cViewPr varScale="1">
        <p:scale>
          <a:sx n="96" d="100"/>
          <a:sy n="96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0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2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5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419EE1-FF23-48AA-9DCA-902308E923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FDB47A-0E52-4654-A767-7C45C68A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AF96-D0E9-6107-EC65-A350A523F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/>
              <a:t>Innovative Purification Techniques for Producing High-Quality Germanium Detectors for Low-Mass Dark Matter Searches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958BC-A2F6-EBE6-6DF2-AAF55F0DB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Austin Warren</a:t>
            </a:r>
          </a:p>
        </p:txBody>
      </p:sp>
      <p:pic>
        <p:nvPicPr>
          <p:cNvPr id="6" name="Google Shape;67;p13">
            <a:extLst>
              <a:ext uri="{FF2B5EF4-FFF2-40B4-BE49-F238E27FC236}">
                <a16:creationId xmlns:a16="http://schemas.microsoft.com/office/drawing/2014/main" id="{67ACA57F-5C19-84C6-0D7D-2C58F5303BA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154" y="549765"/>
            <a:ext cx="1664200" cy="4989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1BAD1E-1AFD-63AE-4E8B-1C8C93CEADDF}"/>
              </a:ext>
            </a:extLst>
          </p:cNvPr>
          <p:cNvSpPr txBox="1"/>
          <p:nvPr/>
        </p:nvSpPr>
        <p:spPr>
          <a:xfrm>
            <a:off x="4842548" y="5595380"/>
            <a:ext cx="68768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Lato"/>
                <a:ea typeface="Lato"/>
                <a:cs typeface="Lato"/>
                <a:sym typeface="Lato"/>
              </a:rPr>
              <a:t>Austin Warren (USD) – </a:t>
            </a:r>
            <a:r>
              <a:rPr lang="de-DE" sz="1400" dirty="0">
                <a:latin typeface="Lato"/>
                <a:ea typeface="Lato"/>
                <a:cs typeface="Lato"/>
                <a:sym typeface="Lato"/>
                <a:hlinkClick r:id="rId3"/>
              </a:rPr>
              <a:t>austin.warren@coyotes.usd.edu</a:t>
            </a:r>
            <a:r>
              <a:rPr lang="de-DE" sz="1400" dirty="0"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endParaRPr lang="de-DE" sz="1400" dirty="0">
              <a:latin typeface="Lato"/>
              <a:ea typeface="Lato"/>
              <a:cs typeface="Lato"/>
              <a:sym typeface="Lato"/>
            </a:endParaRPr>
          </a:p>
          <a:p>
            <a:r>
              <a:rPr lang="de-DE" sz="1400" dirty="0">
                <a:latin typeface="Lato"/>
                <a:ea typeface="Lato"/>
                <a:cs typeface="Lato"/>
                <a:sym typeface="Lato"/>
              </a:rPr>
              <a:t>This work is sponsored by DOE DE-Sc0024519 and NSF PHY-2310027 and NSF OISE-1743790. </a:t>
            </a:r>
            <a:endParaRPr lang="de-DE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9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form Hall Effect Measurements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93643"/>
              </p:ext>
            </p:extLst>
          </p:nvPr>
        </p:nvGraphicFramePr>
        <p:xfrm>
          <a:off x="1840090" y="2065866"/>
          <a:ext cx="9347198" cy="4492977"/>
        </p:xfrm>
        <a:graphic>
          <a:graphicData uri="http://schemas.openxmlformats.org/drawingml/2006/table">
            <a:tbl>
              <a:tblPr/>
              <a:tblGrid>
                <a:gridCol w="119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8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74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Samples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Impurity level of purified ingots (1/cm</a:t>
                      </a:r>
                      <a:r>
                        <a:rPr kumimoji="0" lang="en-US" alt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)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Mobility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(cm</a:t>
                      </a:r>
                      <a:r>
                        <a:rPr kumimoji="0" lang="en-US" alt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/Vs)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Resistivity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(Ω·cm)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Impurity level of raw materials (1/cm</a:t>
                      </a:r>
                      <a:r>
                        <a:rPr kumimoji="0" lang="en-US" alt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)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75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ZRB1 on 11/18/2013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5.66E+11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3.42E+04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3.23E+02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2.17E+12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3.57E+11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3.45E+04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5.07E+02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S3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8.58E+11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1.11E+04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6.58E+02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4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ZRB1 on 12/04/2013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3.88E+11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2.95E+04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5.46E+02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2.15E+12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8.89E+11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2.90E+04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2.42E+02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S3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8.76E+11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3.19E+04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2.24E+02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18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ZRB1 on 12/20/2013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4.44E+11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4.10E+04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3.43E+02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3.43E+12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2.08E+11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4.67E+04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6.41E+02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S3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1.68E+11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4.74E+04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7.86E+02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593A-F898-E9A9-03AB-D9365AD8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8" y="0"/>
            <a:ext cx="10018713" cy="1752599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676399" y="1326443"/>
            <a:ext cx="997373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66738" indent="-566738"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1pPr>
            <a:lvl2pPr marL="37931725" indent="-37474525"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2pPr>
            <a:lvl3pPr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3pPr>
            <a:lvl4pPr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4pPr>
            <a:lvl5pPr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Verdana" charset="0"/>
                <a:ea typeface="宋体" charset="-122"/>
              </a:defRPr>
            </a:lvl9pPr>
          </a:lstStyle>
          <a:p>
            <a:pPr algn="just">
              <a:buClr>
                <a:srgbClr val="FF0000"/>
              </a:buClr>
              <a:buFont typeface="Wingdings" charset="2"/>
              <a:buChar char="Ø"/>
            </a:pPr>
            <a:r>
              <a:rPr lang="en-US" altLang="zh-CN" sz="2800" dirty="0">
                <a:latin typeface="Times New Roman" charset="0"/>
              </a:rPr>
              <a:t>Recently, the influences of zone travel speed on quality of ingots have been investigated. </a:t>
            </a:r>
          </a:p>
          <a:p>
            <a:pPr algn="just">
              <a:buClr>
                <a:srgbClr val="FF0000"/>
              </a:buClr>
              <a:buFont typeface="Wingdings" charset="2"/>
              <a:buChar char="Ø"/>
            </a:pPr>
            <a:r>
              <a:rPr lang="en-US" altLang="zh-CN" sz="2800" dirty="0">
                <a:latin typeface="Times New Roman" charset="0"/>
              </a:rPr>
              <a:t>Previous results show that some samples cut from the head part of ingots can reach 10</a:t>
            </a:r>
            <a:r>
              <a:rPr lang="en-US" altLang="zh-CN" sz="2800" baseline="30000" dirty="0">
                <a:latin typeface="Times New Roman" charset="0"/>
              </a:rPr>
              <a:t>11</a:t>
            </a:r>
            <a:r>
              <a:rPr lang="en-US" altLang="zh-CN" sz="2800" dirty="0">
                <a:latin typeface="Times New Roman" charset="0"/>
              </a:rPr>
              <a:t>/cm</a:t>
            </a:r>
            <a:r>
              <a:rPr lang="en-US" altLang="zh-CN" sz="2800" baseline="30000" dirty="0">
                <a:latin typeface="Times New Roman" charset="0"/>
              </a:rPr>
              <a:t>3</a:t>
            </a:r>
            <a:r>
              <a:rPr lang="en-US" altLang="zh-CN" sz="2800" dirty="0">
                <a:latin typeface="Times New Roman" charset="0"/>
              </a:rPr>
              <a:t>, but those results are not consistent.</a:t>
            </a:r>
          </a:p>
          <a:p>
            <a:pPr algn="just">
              <a:buClr>
                <a:srgbClr val="FF0000"/>
              </a:buClr>
              <a:buFont typeface="Wingdings" charset="2"/>
              <a:buChar char="Ø"/>
            </a:pPr>
            <a:r>
              <a:rPr lang="en-US" altLang="zh-CN" sz="2800" dirty="0">
                <a:latin typeface="Times New Roman" charset="0"/>
              </a:rPr>
              <a:t>After we decreased the travel speed significantly, impurity levels for the entire ingots have consistently reached 10</a:t>
            </a:r>
            <a:r>
              <a:rPr lang="en-US" altLang="zh-CN" sz="2800" baseline="30000" dirty="0">
                <a:latin typeface="Times New Roman" charset="0"/>
              </a:rPr>
              <a:t>11</a:t>
            </a:r>
            <a:r>
              <a:rPr lang="en-US" altLang="zh-CN" sz="2800" dirty="0">
                <a:latin typeface="Times New Roman" charset="0"/>
              </a:rPr>
              <a:t>/cm</a:t>
            </a:r>
            <a:r>
              <a:rPr lang="en-US" altLang="zh-CN" sz="2800" baseline="30000" dirty="0">
                <a:latin typeface="Times New Roman" charset="0"/>
              </a:rPr>
              <a:t>3</a:t>
            </a:r>
            <a:r>
              <a:rPr lang="en-US" altLang="zh-CN" sz="2800" dirty="0">
                <a:latin typeface="Times New Roman" charset="0"/>
              </a:rPr>
              <a:t>. The best one is 1.6x10</a:t>
            </a:r>
            <a:r>
              <a:rPr lang="en-US" altLang="zh-CN" sz="2800" baseline="30000" dirty="0">
                <a:latin typeface="Times New Roman" charset="0"/>
              </a:rPr>
              <a:t>11</a:t>
            </a:r>
            <a:r>
              <a:rPr lang="en-US" altLang="zh-CN" sz="2800" dirty="0">
                <a:latin typeface="Times New Roman" charset="0"/>
              </a:rPr>
              <a:t>/cm</a:t>
            </a:r>
            <a:r>
              <a:rPr lang="en-US" altLang="zh-CN" sz="2800" baseline="30000" dirty="0">
                <a:latin typeface="Times New Roman" charset="0"/>
              </a:rPr>
              <a:t>3</a:t>
            </a:r>
            <a:r>
              <a:rPr lang="en-US" altLang="zh-CN" sz="2800" dirty="0">
                <a:latin typeface="Times New Roman" charset="0"/>
              </a:rPr>
              <a:t>. </a:t>
            </a:r>
          </a:p>
          <a:p>
            <a:pPr algn="just">
              <a:buClr>
                <a:srgbClr val="FF0000"/>
              </a:buClr>
              <a:buFont typeface="Wingdings" charset="2"/>
              <a:buChar char="Ø"/>
            </a:pPr>
            <a:r>
              <a:rPr lang="en-US" altLang="zh-CN" sz="2800" dirty="0">
                <a:latin typeface="Times New Roman" charset="0"/>
              </a:rPr>
              <a:t>Our final goal is 10</a:t>
            </a:r>
            <a:r>
              <a:rPr lang="en-US" altLang="zh-CN" sz="2800" baseline="30000" dirty="0">
                <a:latin typeface="Times New Roman" charset="0"/>
              </a:rPr>
              <a:t>10</a:t>
            </a:r>
            <a:r>
              <a:rPr lang="en-US" altLang="zh-CN" sz="2800" dirty="0">
                <a:latin typeface="Times New Roman" charset="0"/>
              </a:rPr>
              <a:t>/cm</a:t>
            </a:r>
            <a:r>
              <a:rPr lang="en-US" altLang="zh-CN" sz="2800" baseline="30000" dirty="0">
                <a:latin typeface="Times New Roman" charset="0"/>
              </a:rPr>
              <a:t>3</a:t>
            </a:r>
            <a:r>
              <a:rPr lang="en-US" altLang="zh-CN" sz="2800" dirty="0">
                <a:latin typeface="Times New Roman" charset="0"/>
              </a:rPr>
              <a:t>,  further investigation is on-going.</a:t>
            </a:r>
          </a:p>
          <a:p>
            <a:pPr algn="just">
              <a:buClr>
                <a:srgbClr val="FF0000"/>
              </a:buClr>
              <a:buFont typeface="Wingdings" charset="2"/>
              <a:buChar char="Ø"/>
            </a:pPr>
            <a:r>
              <a:rPr lang="en-US" altLang="zh-CN" sz="2800" dirty="0">
                <a:latin typeface="Times New Roman" charset="0"/>
              </a:rPr>
              <a:t>In the future, we will investigate the influence of zone width and the number of passes on the quality of ingots when the travel speed is fixed.</a:t>
            </a:r>
          </a:p>
        </p:txBody>
      </p:sp>
    </p:spTree>
    <p:extLst>
      <p:ext uri="{BB962C8B-B14F-4D97-AF65-F5344CB8AC3E}">
        <p14:creationId xmlns:p14="http://schemas.microsoft.com/office/powerpoint/2010/main" val="270096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5C80-78A0-1892-0442-ABEFA2BD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5F75-3F81-0354-34EB-CB4A581D3E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5B8E5-EF9F-2207-B5DB-DCFC6EBF9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20A2-69B7-5F9D-B620-F6F8BBA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1DE5-F995-5942-888E-24D2EA78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533" y="2012896"/>
            <a:ext cx="6231467" cy="3951153"/>
          </a:xfrm>
        </p:spPr>
        <p:txBody>
          <a:bodyPr>
            <a:noAutofit/>
          </a:bodyPr>
          <a:lstStyle/>
          <a:p>
            <a:r>
              <a:rPr lang="en-US" sz="2400" dirty="0"/>
              <a:t>For crystal growth and quality grade detectors we need a germanium purity of ~10</a:t>
            </a:r>
            <a:r>
              <a:rPr lang="en-US" sz="2400" baseline="30000" dirty="0"/>
              <a:t>10</a:t>
            </a:r>
            <a:endParaRPr lang="en-US" sz="2400" dirty="0"/>
          </a:p>
          <a:p>
            <a:r>
              <a:rPr lang="en-US" sz="2400" dirty="0"/>
              <a:t>BUT commercial grade germanium only comes at 10</a:t>
            </a:r>
            <a:r>
              <a:rPr lang="en-US" sz="2400" baseline="30000" dirty="0"/>
              <a:t>13 </a:t>
            </a:r>
            <a:r>
              <a:rPr lang="en-US" sz="2400" dirty="0"/>
              <a:t>at best and typically 10</a:t>
            </a:r>
            <a:r>
              <a:rPr lang="en-US" sz="2400" baseline="30000" dirty="0"/>
              <a:t>14</a:t>
            </a:r>
          </a:p>
          <a:p>
            <a:r>
              <a:rPr lang="en-US" sz="2400" dirty="0"/>
              <a:t>Purification of commercial ingots is required before growing crystals for making Ge detectors 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311" y="2280313"/>
            <a:ext cx="4476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Next generation dark matter experiments require a low-energy threshold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Ge detectors provide the low-energy threshold due to its low-energy band gap </a:t>
            </a:r>
            <a:r>
              <a:rPr lang="mr-IN" sz="2400" dirty="0"/>
              <a:t>–</a:t>
            </a:r>
            <a:r>
              <a:rPr lang="en-US" sz="2400" dirty="0"/>
              <a:t> 0.7 eV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Ge detectors are very competitive in searching for dark matter </a:t>
            </a:r>
          </a:p>
        </p:txBody>
      </p:sp>
    </p:spTree>
    <p:extLst>
      <p:ext uri="{BB962C8B-B14F-4D97-AF65-F5344CB8AC3E}">
        <p14:creationId xmlns:p14="http://schemas.microsoft.com/office/powerpoint/2010/main" val="212583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54D7-7DEB-33DF-52E3-9ACE4C80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Fundamental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D444-F00C-F55D-BCCC-7DE3FFF33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Simply take most impurities to one side by passing an induction coil through an ingot of material in a controlled environment</a:t>
            </a:r>
          </a:p>
          <a:p>
            <a:r>
              <a:rPr lang="en-US" sz="2400" dirty="0"/>
              <a:t>Impurities are more soluble in the liquid/molten state so you “pass” them through the material slowly over time.</a:t>
            </a:r>
          </a:p>
        </p:txBody>
      </p:sp>
      <p:pic>
        <p:nvPicPr>
          <p:cNvPr id="1026" name="Picture 2" descr="Zone Refining - VEL ELECTRONICS">
            <a:extLst>
              <a:ext uri="{FF2B5EF4-FFF2-40B4-BE49-F238E27FC236}">
                <a16:creationId xmlns:a16="http://schemas.microsoft.com/office/drawing/2014/main" id="{43155A8F-E079-2F50-3607-5FC80A4B1F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7868" y="2666999"/>
            <a:ext cx="5147732" cy="33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4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BFF3-106D-E1C9-7AEC-27527849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impurities and how they react.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D963F-54CE-51A5-681D-731D8EE9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043289"/>
            <a:ext cx="5548666" cy="498968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Segregation Coefficient (k) is the ratio of the impurities in the solid phase to the impurities in the liquid phase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An impurity with 𝑘 &lt; 1, such as aluminum (𝑘 ≈ 0.1) , phosphorous (𝑘 ≈ 0.2 − 0.3), and gallium (𝑘 ≈ 0.2 − 0.3), will prefer to stay in the Ge liquid and move away from the head and collect near the opposite end of the ingot – the “tail”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87F5A-9B00-77A7-44C0-CD2786EF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1379" y="-936978"/>
            <a:ext cx="5136444" cy="740551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An impurity with 𝑘 &gt; 1, such as boron (𝑘 ≈ 1.7 − 1.9), will move in the opposite direction of the molten zone, and collect near the head</a:t>
            </a:r>
          </a:p>
        </p:txBody>
      </p:sp>
    </p:spTree>
    <p:extLst>
      <p:ext uri="{BB962C8B-B14F-4D97-AF65-F5344CB8AC3E}">
        <p14:creationId xmlns:p14="http://schemas.microsoft.com/office/powerpoint/2010/main" val="245389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9C9E-2006-99EF-E557-03670B04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Equations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B4E63-9585-3B39-4A05-A6D36070D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398" y="2065329"/>
            <a:ext cx="4895056" cy="3124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Equilibrium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 in equilibrium (Very similar, but now you use the “effective” segregation coefficient)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0188C74-1732-D95D-9F14-82BB5BB6F9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95" y="2035162"/>
            <a:ext cx="2905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124BA7B-5D73-90CD-A2FE-32F7F2C6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98" y="4076699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AA552-32BD-0B48-C1B4-21FDEAED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198" y="3167043"/>
            <a:ext cx="3797495" cy="4826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55" y="5189529"/>
            <a:ext cx="5531556" cy="771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29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630B-A3E4-F55C-12EE-BBFF917D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9090"/>
            <a:ext cx="10018713" cy="1752599"/>
          </a:xfrm>
        </p:spPr>
        <p:txBody>
          <a:bodyPr/>
          <a:lstStyle/>
          <a:p>
            <a:pPr algn="l"/>
            <a:r>
              <a:rPr lang="en-US" dirty="0"/>
              <a:t>USD  Setup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0B74-D8E4-1BDC-0AAD-2A9FD6D0E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0" y="1345097"/>
            <a:ext cx="4787526" cy="503582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Vacuum level- 10</a:t>
            </a:r>
            <a:r>
              <a:rPr lang="en-US" sz="2800" baseline="30000" dirty="0"/>
              <a:t>-5 </a:t>
            </a:r>
            <a:r>
              <a:rPr lang="en-US" sz="2800" dirty="0"/>
              <a:t>or 10</a:t>
            </a:r>
            <a:r>
              <a:rPr lang="en-US" sz="2800" baseline="30000" dirty="0"/>
              <a:t>-6</a:t>
            </a:r>
            <a:r>
              <a:rPr lang="en-US" sz="2800" dirty="0"/>
              <a:t> </a:t>
            </a:r>
          </a:p>
          <a:p>
            <a:r>
              <a:rPr lang="en-US" sz="2800" dirty="0"/>
              <a:t>Zone Width – 2-4 cm</a:t>
            </a:r>
          </a:p>
          <a:p>
            <a:r>
              <a:rPr lang="en-US" sz="2800" dirty="0"/>
              <a:t>Number of passes – 14</a:t>
            </a:r>
          </a:p>
          <a:p>
            <a:r>
              <a:rPr lang="en-US" sz="2800" dirty="0"/>
              <a:t>Zone Travel Speed - (4cm/hour)</a:t>
            </a:r>
          </a:p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 flow rate – 40-50 m</a:t>
            </a:r>
            <a:r>
              <a:rPr lang="en-US" sz="2800" baseline="30000" dirty="0"/>
              <a:t>3</a:t>
            </a:r>
            <a:r>
              <a:rPr lang="en-US" sz="2800" dirty="0"/>
              <a:t>/hour</a:t>
            </a:r>
          </a:p>
          <a:p>
            <a:r>
              <a:rPr lang="en-US" sz="2800" dirty="0"/>
              <a:t>Pressure - .02 </a:t>
            </a:r>
            <a:r>
              <a:rPr lang="en-US" sz="2800" dirty="0" err="1"/>
              <a:t>Mpa</a:t>
            </a:r>
            <a:endParaRPr lang="en-US" sz="2800" dirty="0"/>
          </a:p>
          <a:p>
            <a:r>
              <a:rPr lang="en-US" sz="2800" dirty="0"/>
              <a:t>Etch the materials with acid at the start and at 7 passes to prevent surface impurities</a:t>
            </a:r>
          </a:p>
          <a:p>
            <a:r>
              <a:rPr lang="en-US" sz="2800" dirty="0"/>
              <a:t>Coat quartz boat with ethylene gas and place inside graphite boat.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891FE4E-97EF-52C8-F29A-8D8009ECE3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27" y="1042865"/>
            <a:ext cx="2963789" cy="26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AB7133-B438-A19C-A80E-1BC135F3A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-596" r="50367" b="51768"/>
          <a:stretch/>
        </p:blipFill>
        <p:spPr bwMode="auto">
          <a:xfrm>
            <a:off x="6493667" y="3803390"/>
            <a:ext cx="4787526" cy="30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1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D9D4-DA8A-FFFA-5250-89B9AB7C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Adjustments and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FF03-6960-5CDB-64B2-4CC21FF892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Slant of the boat.</a:t>
            </a:r>
          </a:p>
          <a:p>
            <a:endParaRPr lang="en-US" sz="2400" dirty="0"/>
          </a:p>
          <a:p>
            <a:r>
              <a:rPr lang="en-US" sz="2400" dirty="0"/>
              <a:t>New Power supply and Fix Hydrogen Generator</a:t>
            </a:r>
          </a:p>
          <a:p>
            <a:endParaRPr lang="en-US" sz="2400" dirty="0"/>
          </a:p>
          <a:p>
            <a:r>
              <a:rPr lang="en-US" sz="2400" dirty="0"/>
              <a:t>All parameters are kept in a log so we can tell what has changed and what problems occur.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2AAE74-2B3C-25B7-8A65-38ECACE7A4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198632"/>
            <a:ext cx="4895850" cy="20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0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4" y="2181577"/>
            <a:ext cx="8201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DFF9-79F8-C909-9413-F4A87C3A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“After”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89E8-D544-7A92-6E33-2094BC3C2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the 14 passes the solidified ingot is removed and cut into sections that generally are by expected purity levels.</a:t>
            </a:r>
          </a:p>
          <a:p>
            <a:endParaRPr lang="en-US" dirty="0"/>
          </a:p>
          <a:p>
            <a:r>
              <a:rPr lang="en-US" dirty="0"/>
              <a:t>The Hall Effect measurement system is then used to check the impurity level, whether the germanium is N-type or P-type, the mobility, and the resistivity.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267A696-54F0-E009-C7A9-306846E0C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1800" dirty="0"/>
                  <a:t>• Mobility: </a:t>
                </a:r>
                <a14:m>
                  <m:oMath xmlns:m="http://schemas.openxmlformats.org/officeDocument/2006/math">
                    <m:r>
                      <a:rPr lang="en-US" sz="1800" smtClean="0">
                        <a:latin typeface="Cambria Math"/>
                      </a:rPr>
                      <m:t>𝜇</m:t>
                    </m:r>
                    <m:r>
                      <a:rPr lang="en-US" sz="180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>
                            <a:latin typeface="Cambria Math"/>
                          </a:rPr>
                          <m:t>𝑞𝑛</m:t>
                        </m:r>
                        <m:r>
                          <a:rPr lang="en-US" sz="1800"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en-US" sz="1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en-US" sz="1800">
                            <a:latin typeface="Cambria Math"/>
                          </a:rPr>
                          <m:t>𝐼𝐵</m:t>
                        </m:r>
                        <m:r>
                          <a:rPr lang="en-US" sz="1800">
                            <a:latin typeface="Cambria Math"/>
                          </a:rPr>
                          <m:t>𝜌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• Resistivity: </a:t>
                </a:r>
                <a14:m>
                  <m:oMath xmlns:m="http://schemas.openxmlformats.org/officeDocument/2006/math">
                    <m:r>
                      <a:rPr lang="en-US" sz="1800" smtClean="0">
                        <a:latin typeface="Cambria Math"/>
                      </a:rPr>
                      <m:t>𝜌</m:t>
                    </m:r>
                    <m:r>
                      <a:rPr lang="en-US" sz="180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>
                        <a:latin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d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• Net carrier concentration: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𝑛</m:t>
                    </m:r>
                    <m:r>
                      <a:rPr lang="en-US" sz="180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𝑞𝑡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267A696-54F0-E009-C7A9-306846E0C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2BB43FA-FBB5-4F5F-BF7F-CD8E4B12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67" y="4914900"/>
            <a:ext cx="2838502" cy="1752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E8B40-1C75-48CA-B189-050E77B1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052" y="974035"/>
            <a:ext cx="3051571" cy="20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47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3560</TotalTime>
  <Words>763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Lato</vt:lpstr>
      <vt:lpstr>Times New Roman</vt:lpstr>
      <vt:lpstr>Wingdings</vt:lpstr>
      <vt:lpstr>Parallax</vt:lpstr>
      <vt:lpstr> Innovative Purification Techniques for Producing High-Quality Germanium Detectors for Low-Mass Dark Matter Searches</vt:lpstr>
      <vt:lpstr>Motivations</vt:lpstr>
      <vt:lpstr>Fundamental Idea</vt:lpstr>
      <vt:lpstr>Types of impurities and how they react.</vt:lpstr>
      <vt:lpstr>Fundamental Equations</vt:lpstr>
      <vt:lpstr>USD  Setup Parameters</vt:lpstr>
      <vt:lpstr>Adjustments and Logging</vt:lpstr>
      <vt:lpstr>Results and Discussion</vt:lpstr>
      <vt:lpstr>The “After” Process</vt:lpstr>
      <vt:lpstr>Results form Hall Effect Measurements </vt:lpstr>
      <vt:lpstr>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Warren, Austin</dc:creator>
  <cp:lastModifiedBy>Austin Warren</cp:lastModifiedBy>
  <cp:revision>32</cp:revision>
  <dcterms:created xsi:type="dcterms:W3CDTF">2024-04-16T22:47:31Z</dcterms:created>
  <dcterms:modified xsi:type="dcterms:W3CDTF">2024-05-16T06:29:08Z</dcterms:modified>
</cp:coreProperties>
</file>