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60" r:id="rId2"/>
  </p:sldMasterIdLst>
  <p:notesMasterIdLst>
    <p:notesMasterId r:id="rId51"/>
  </p:notesMasterIdLst>
  <p:sldIdLst>
    <p:sldId id="589" r:id="rId3"/>
    <p:sldId id="601" r:id="rId4"/>
    <p:sldId id="604" r:id="rId5"/>
    <p:sldId id="593" r:id="rId6"/>
    <p:sldId id="588" r:id="rId7"/>
    <p:sldId id="590" r:id="rId8"/>
    <p:sldId id="603" r:id="rId9"/>
    <p:sldId id="591" r:id="rId10"/>
    <p:sldId id="592" r:id="rId11"/>
    <p:sldId id="594" r:id="rId12"/>
    <p:sldId id="606" r:id="rId13"/>
    <p:sldId id="607" r:id="rId14"/>
    <p:sldId id="608" r:id="rId15"/>
    <p:sldId id="609" r:id="rId16"/>
    <p:sldId id="610" r:id="rId17"/>
    <p:sldId id="611" r:id="rId18"/>
    <p:sldId id="596" r:id="rId19"/>
    <p:sldId id="597" r:id="rId20"/>
    <p:sldId id="598" r:id="rId21"/>
    <p:sldId id="599" r:id="rId22"/>
    <p:sldId id="525" r:id="rId23"/>
    <p:sldId id="612" r:id="rId24"/>
    <p:sldId id="614" r:id="rId25"/>
    <p:sldId id="615" r:id="rId26"/>
    <p:sldId id="616" r:id="rId27"/>
    <p:sldId id="617" r:id="rId28"/>
    <p:sldId id="618" r:id="rId29"/>
    <p:sldId id="619" r:id="rId30"/>
    <p:sldId id="620" r:id="rId31"/>
    <p:sldId id="621" r:id="rId32"/>
    <p:sldId id="622" r:id="rId33"/>
    <p:sldId id="602" r:id="rId34"/>
    <p:sldId id="652" r:id="rId35"/>
    <p:sldId id="653" r:id="rId36"/>
    <p:sldId id="655" r:id="rId37"/>
    <p:sldId id="628" r:id="rId38"/>
    <p:sldId id="656" r:id="rId39"/>
    <p:sldId id="605" r:id="rId40"/>
    <p:sldId id="639" r:id="rId41"/>
    <p:sldId id="643" r:id="rId42"/>
    <p:sldId id="651" r:id="rId43"/>
    <p:sldId id="644" r:id="rId44"/>
    <p:sldId id="640" r:id="rId45"/>
    <p:sldId id="650" r:id="rId46"/>
    <p:sldId id="633" r:id="rId47"/>
    <p:sldId id="641" r:id="rId48"/>
    <p:sldId id="626" r:id="rId49"/>
    <p:sldId id="625" r:id="rId50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5" autoAdjust="0"/>
    <p:restoredTop sz="94626" autoAdjust="0"/>
  </p:normalViewPr>
  <p:slideViewPr>
    <p:cSldViewPr snapToGrid="0">
      <p:cViewPr varScale="1">
        <p:scale>
          <a:sx n="120" d="100"/>
          <a:sy n="120" d="100"/>
        </p:scale>
        <p:origin x="18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F3E69-4C6F-46AA-8E4A-9CA7784AFC01}" type="datetimeFigureOut">
              <a:rPr lang="en-US" smtClean="0"/>
              <a:t>5/11/24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93192-407D-45C6-B5FF-3ADB5F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4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93192-407D-45C6-B5FF-3ADB5F510F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8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6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29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68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05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6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3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9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7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19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1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0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8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6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6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7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6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8068-A2CF-415B-9858-86DD1994D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5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oi.org/10.1016/j.enzmictec.2008.11.002" TargetMode="External"/><Relationship Id="rId4" Type="http://schemas.openxmlformats.org/officeDocument/2006/relationships/hyperlink" Target="https://doi.org/10.1016/j.copbio.2011.10.00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grandviewresearch.com/industry-analysis/sweeteners-market-report" TargetMode="Externa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gif"/><Relationship Id="rId5" Type="http://schemas.openxmlformats.org/officeDocument/2006/relationships/hyperlink" Target="https://www.biomedcentral.com/journals" TargetMode="External"/><Relationship Id="rId4" Type="http://schemas.openxmlformats.org/officeDocument/2006/relationships/hyperlink" Target="https://www.biomedcentral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C148-3DEC-8138-B6C5-5F1832915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12996-BDD3-ACCD-FEFA-D1151CEA15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A99DF-8C5A-13AF-2E04-1EEA378B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34DDF-2781-E5CC-753A-93D16AE2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525" y="2718866"/>
            <a:ext cx="5054600" cy="3893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C7C932-075E-2CB9-1E81-085484A1358D}"/>
              </a:ext>
            </a:extLst>
          </p:cNvPr>
          <p:cNvSpPr txBox="1"/>
          <p:nvPr/>
        </p:nvSpPr>
        <p:spPr>
          <a:xfrm>
            <a:off x="710706" y="3933484"/>
            <a:ext cx="41206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Stephen Hughes, PhD</a:t>
            </a:r>
            <a:br>
              <a:rPr lang="en-US" sz="2000" b="1" dirty="0">
                <a:solidFill>
                  <a:schemeClr val="bg1"/>
                </a:solidFill>
                <a:cs typeface="Calibri"/>
              </a:rPr>
            </a:br>
            <a:r>
              <a:rPr lang="en-US" sz="2000" b="1" dirty="0">
                <a:solidFill>
                  <a:schemeClr val="bg1"/>
                </a:solidFill>
              </a:rPr>
              <a:t>Chief Technology Officer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Integrated Biorefining Corporation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(Research Division of </a:t>
            </a:r>
            <a:r>
              <a:rPr lang="en-US" sz="2000" b="1" dirty="0" err="1">
                <a:solidFill>
                  <a:schemeClr val="bg1"/>
                </a:solidFill>
              </a:rPr>
              <a:t>CleanFlex</a:t>
            </a:r>
            <a:r>
              <a:rPr lang="en-US" sz="2000" b="1" dirty="0">
                <a:solidFill>
                  <a:schemeClr val="bg1"/>
                </a:solidFill>
              </a:rPr>
              <a:t> Energy Systems LLC)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4816 </a:t>
            </a:r>
            <a:r>
              <a:rPr lang="en-US" sz="2000" b="1" dirty="0" err="1">
                <a:solidFill>
                  <a:schemeClr val="bg1"/>
                </a:solidFill>
              </a:rPr>
              <a:t>Duxhall</a:t>
            </a:r>
            <a:r>
              <a:rPr lang="en-US" sz="2000" b="1" dirty="0">
                <a:solidFill>
                  <a:schemeClr val="bg1"/>
                </a:solidFill>
              </a:rPr>
              <a:t> Drive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Lincoln, NE  68516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48AA6-99F8-050F-0BA6-28E39E867A82}"/>
              </a:ext>
            </a:extLst>
          </p:cNvPr>
          <p:cNvSpPr txBox="1"/>
          <p:nvPr/>
        </p:nvSpPr>
        <p:spPr>
          <a:xfrm>
            <a:off x="433632" y="1828872"/>
            <a:ext cx="10482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Automated continuous industrial platform for fuel bioethanol using </a:t>
            </a:r>
            <a:r>
              <a:rPr lang="en-US" sz="2400" b="1" i="1" u="none" strike="noStrike" dirty="0">
                <a:solidFill>
                  <a:schemeClr val="bg1"/>
                </a:solidFill>
                <a:effectLst/>
              </a:rPr>
              <a:t>Clostridium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 with co-production of high-value peptides via clostridial IVTT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EAEBD1-92D2-3C86-884F-514953277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65" y="184344"/>
            <a:ext cx="10914149" cy="16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CE1A81E-EC1B-AC14-732C-981DF71F9FA0}"/>
              </a:ext>
            </a:extLst>
          </p:cNvPr>
          <p:cNvSpPr txBox="1">
            <a:spLocks/>
          </p:cNvSpPr>
          <p:nvPr/>
        </p:nvSpPr>
        <p:spPr>
          <a:xfrm>
            <a:off x="869795" y="780837"/>
            <a:ext cx="9879270" cy="1092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Plasmid Production Amounts Required for Scale Up for Use in Food-Grade Products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E56D83BD-6FE1-2DD9-A18F-38C2342A3014}"/>
              </a:ext>
            </a:extLst>
          </p:cNvPr>
          <p:cNvSpPr txBox="1">
            <a:spLocks/>
          </p:cNvSpPr>
          <p:nvPr/>
        </p:nvSpPr>
        <p:spPr>
          <a:xfrm>
            <a:off x="854005" y="2168268"/>
            <a:ext cx="10489497" cy="3591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Research grade: 10,000 of the 20-µg samples per day required to screen variants for development of technological advances</a:t>
            </a:r>
          </a:p>
          <a:p>
            <a:pPr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Preclinical grade: 1,000 of the 1-mg samples per day or 10 of the 100-mg samples per day needed for safety testing</a:t>
            </a:r>
          </a:p>
          <a:p>
            <a:pPr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GMP food grade: 1 gram per day required for manufacturing of commercial IVTT templates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05B09-8980-CF7C-B74D-1031DD41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7573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956952-B983-07C0-400D-A7EF1B980C84}"/>
              </a:ext>
            </a:extLst>
          </p:cNvPr>
          <p:cNvSpPr txBox="1">
            <a:spLocks/>
          </p:cNvSpPr>
          <p:nvPr/>
        </p:nvSpPr>
        <p:spPr>
          <a:xfrm>
            <a:off x="781878" y="554696"/>
            <a:ext cx="107607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+mn-lt"/>
              </a:rPr>
              <a:t>Areas Important for Increased Interest in Clostridial S30 Fraction Continuous DNA Template Production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71F228-34BD-D686-91CD-BA9835D95B6C}"/>
              </a:ext>
            </a:extLst>
          </p:cNvPr>
          <p:cNvSpPr txBox="1">
            <a:spLocks/>
          </p:cNvSpPr>
          <p:nvPr/>
        </p:nvSpPr>
        <p:spPr>
          <a:xfrm>
            <a:off x="1073096" y="1901714"/>
            <a:ext cx="10270273" cy="35605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Improved error-free long-length oligo production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Optimized large-scale DNA assembly strategies</a:t>
            </a:r>
            <a:r>
              <a:rPr lang="en-US" sz="3400" dirty="0"/>
              <a:t>	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DNA ligation and plasmid transformation for Master Cell Bank production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Automated plasmid maxiprep process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Resulting DNA used for large-scale IVTT </a:t>
            </a:r>
            <a:r>
              <a:rPr lang="en-US" sz="3400" dirty="0" err="1">
                <a:solidFill>
                  <a:schemeClr val="bg1"/>
                </a:solidFill>
              </a:rPr>
              <a:t>nanoDNA</a:t>
            </a:r>
            <a:r>
              <a:rPr lang="en-US" sz="3400" dirty="0">
                <a:solidFill>
                  <a:schemeClr val="bg1"/>
                </a:solidFill>
              </a:rPr>
              <a:t> templates for very high-level gene expression and extraction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47E2-5929-36A9-5AC6-FEA0DCA0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7009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82E03-90AD-6F9E-C9C0-AB8BACE721B9}"/>
              </a:ext>
            </a:extLst>
          </p:cNvPr>
          <p:cNvSpPr txBox="1"/>
          <p:nvPr/>
        </p:nvSpPr>
        <p:spPr>
          <a:xfrm>
            <a:off x="139017" y="382171"/>
            <a:ext cx="22733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Informatic DNA Assembly Strategy</a:t>
            </a:r>
          </a:p>
          <a:p>
            <a:r>
              <a:rPr lang="en-US" sz="1800" dirty="0">
                <a:solidFill>
                  <a:schemeClr val="bg1"/>
                </a:solidFill>
              </a:rPr>
              <a:t>[bottom row: Left - AAV helper plasmid;</a:t>
            </a:r>
          </a:p>
          <a:p>
            <a:r>
              <a:rPr lang="en-US" sz="1800" dirty="0">
                <a:solidFill>
                  <a:schemeClr val="bg1"/>
                </a:solidFill>
              </a:rPr>
              <a:t>Center - payload plasmid;    Right - adenovirus helper plasmid]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F43FE8-4152-0A15-824D-6EFC856A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17" y="386546"/>
            <a:ext cx="8558788" cy="593165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1E202-F6A9-FB8B-1648-7EAD830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6976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A0627-0130-472E-F676-D8353A525084}"/>
              </a:ext>
            </a:extLst>
          </p:cNvPr>
          <p:cNvSpPr txBox="1"/>
          <p:nvPr/>
        </p:nvSpPr>
        <p:spPr>
          <a:xfrm>
            <a:off x="238707" y="542631"/>
            <a:ext cx="1362663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Assembly of 225 bp Amplico</a:t>
            </a:r>
            <a:r>
              <a:rPr kumimoji="0" lang="en-US" sz="19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CB431-DF7B-997C-440C-6689A06E3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716" y="287348"/>
            <a:ext cx="8653258" cy="624964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34983D-4408-2F9C-9729-9E4B2781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02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77802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90292-6FB1-F407-A538-874C93EE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293" y="166384"/>
            <a:ext cx="8668552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3571CC-BF7A-CB9F-E0A5-159A8D73183D}"/>
              </a:ext>
            </a:extLst>
          </p:cNvPr>
          <p:cNvSpPr txBox="1"/>
          <p:nvPr/>
        </p:nvSpPr>
        <p:spPr>
          <a:xfrm>
            <a:off x="226657" y="562085"/>
            <a:ext cx="1631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Assembly of 225s (cont.)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ED5C2-1771-032B-6243-43567033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93413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6E712-D141-B306-752D-02454B13396E}"/>
              </a:ext>
            </a:extLst>
          </p:cNvPr>
          <p:cNvSpPr txBox="1"/>
          <p:nvPr/>
        </p:nvSpPr>
        <p:spPr>
          <a:xfrm>
            <a:off x="238711" y="556674"/>
            <a:ext cx="1667381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Assembly of 1025s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315B2-DC03-083B-8112-C948F886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0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9" name="Picture 8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BD8FB6E-8990-3648-DCA2-A9D34DE91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83" y="247135"/>
            <a:ext cx="8872151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F1404-E75D-CD94-ECE9-95274AC85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329" y="253323"/>
            <a:ext cx="8405502" cy="6322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0611D2-0FC5-FB6C-D4CE-F0450D5F6754}"/>
              </a:ext>
            </a:extLst>
          </p:cNvPr>
          <p:cNvSpPr txBox="1"/>
          <p:nvPr/>
        </p:nvSpPr>
        <p:spPr>
          <a:xfrm>
            <a:off x="194817" y="738917"/>
            <a:ext cx="1857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Final PCR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Assembly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and Ligation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2C66C5-5D6B-2C73-5F04-44C1552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42580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99291-ADB9-6950-A22B-7459E0436CB9}"/>
              </a:ext>
            </a:extLst>
          </p:cNvPr>
          <p:cNvSpPr txBox="1"/>
          <p:nvPr/>
        </p:nvSpPr>
        <p:spPr>
          <a:xfrm>
            <a:off x="265553" y="663020"/>
            <a:ext cx="1802346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9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Ligation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9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Transformation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9" dirty="0" err="1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Miniprep</a:t>
            </a:r>
            <a:endParaRPr lang="en-US" sz="1799" dirty="0">
              <a:solidFill>
                <a:schemeClr val="bg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8D90B77-78C9-3FE3-E2E4-5742E7D75F6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65" y="171450"/>
            <a:ext cx="8692385" cy="6371617"/>
          </a:xfrm>
          <a:prstGeom prst="rect">
            <a:avLst/>
          </a:prstGeom>
          <a:noFill/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B8A18-054C-D2B0-D0AB-54C22F46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02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5306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A2A4-E687-2E4F-692E-2C1FBEC6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8068-A2CF-415B-9858-86DD1994D5AE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2A8983-8431-27F1-C1E5-F73BE730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48" y="225083"/>
            <a:ext cx="8828772" cy="625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60007-98D0-040A-E038-FF6736125657}"/>
              </a:ext>
            </a:extLst>
          </p:cNvPr>
          <p:cNvSpPr txBox="1"/>
          <p:nvPr/>
        </p:nvSpPr>
        <p:spPr>
          <a:xfrm>
            <a:off x="318034" y="638398"/>
            <a:ext cx="1788239" cy="147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9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Large-Scale Clean Manufacture </a:t>
            </a:r>
          </a:p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9" dirty="0">
                <a:solidFill>
                  <a:schemeClr val="bg1"/>
                </a:solidFill>
                <a:latin typeface="Arial" pitchFamily="34" charset="0"/>
                <a:ea typeface="宋体" pitchFamily="2" charset="-122"/>
              </a:rPr>
              <a:t>of Preclinical Plasmid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ECD9E-E7B5-5613-3488-8FD929DCFEB8}"/>
              </a:ext>
            </a:extLst>
          </p:cNvPr>
          <p:cNvSpPr txBox="1"/>
          <p:nvPr/>
        </p:nvSpPr>
        <p:spPr>
          <a:xfrm>
            <a:off x="5823285" y="640080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sz="1400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18328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33298" y="416678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Number of Large-Scale Samples Per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11D68-CFF6-D3D2-CF3D-F988FC789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31" y="1410511"/>
            <a:ext cx="8881352" cy="512647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FF0A4C-8B30-0E65-A9CB-7CF39C8D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13158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417" y="0"/>
            <a:ext cx="12370417" cy="68580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501804" y="987128"/>
            <a:ext cx="11151219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Main Discussion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FC8E4-AEA3-E4B5-F3C4-F54423616BA6}"/>
              </a:ext>
            </a:extLst>
          </p:cNvPr>
          <p:cNvSpPr txBox="1"/>
          <p:nvPr/>
        </p:nvSpPr>
        <p:spPr>
          <a:xfrm>
            <a:off x="605162" y="2174234"/>
            <a:ext cx="7105823" cy="354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Integrated Biorefining Corporation (IBC) Background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 DNA Production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Continuous Biofuel Production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 Valuable Peptide Co-production (non-caloric sweetener)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D5BADF-6F79-5669-847C-45C78BE0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Picture 8" descr="A diagram of different types of substances&#10;&#10;Description automatically generated">
            <a:extLst>
              <a:ext uri="{FF2B5EF4-FFF2-40B4-BE49-F238E27FC236}">
                <a16:creationId xmlns:a16="http://schemas.microsoft.com/office/drawing/2014/main" id="{222D8960-3A41-66D3-C294-5846473AB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10" y="2116153"/>
            <a:ext cx="3096516" cy="3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1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116281" y="476055"/>
            <a:ext cx="9904020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Key to 1000 DNA Samples Per Day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81403-FDE5-373D-0DE1-17A02F931A3F}"/>
              </a:ext>
            </a:extLst>
          </p:cNvPr>
          <p:cNvSpPr txBox="1"/>
          <p:nvPr/>
        </p:nvSpPr>
        <p:spPr>
          <a:xfrm>
            <a:off x="1517806" y="1367491"/>
            <a:ext cx="94438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Hyper scheduling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Modular platform allows for parallel operations using SCARA and 5, 6, or 7-axis robots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Continuous 24/7/365 operations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Replenish reagents and plasticware while in operation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Continuous client samples coming in and continuous finished plasmid shipping out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Barcoded operation keeps chain of custody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Machine learning allows optimum plasmid operation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886237-C983-C244-1028-47F1D263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42418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31" y="61174"/>
            <a:ext cx="10010335" cy="83533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Hyper Scheduling 960 </a:t>
            </a:r>
            <a:r>
              <a:rPr lang="en-US" sz="3600" dirty="0" err="1">
                <a:latin typeface="+mn-lt"/>
              </a:rPr>
              <a:t>Maxiprep</a:t>
            </a:r>
            <a:r>
              <a:rPr lang="en-US" sz="3600" dirty="0">
                <a:latin typeface="+mn-lt"/>
              </a:rPr>
              <a:t>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46DEE-6632-0F43-7C2E-DC7587F8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35339"/>
            <a:ext cx="8629650" cy="58405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403735" y="1726373"/>
            <a:ext cx="1173012" cy="388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Asian (Headings)"/>
              </a:rPr>
              <a:t>Module 1</a:t>
            </a:r>
          </a:p>
          <a:p>
            <a:pPr algn="r"/>
            <a:r>
              <a:rPr lang="en-US" sz="1600" dirty="0">
                <a:latin typeface="Asian (Headings)"/>
              </a:rPr>
              <a:t>Inoculation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99653" y="2510418"/>
            <a:ext cx="1576747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2A</a:t>
            </a:r>
          </a:p>
          <a:p>
            <a:pPr algn="r"/>
            <a:r>
              <a:rPr lang="en-US" sz="1200" dirty="0">
                <a:latin typeface="Asian (Headings)"/>
              </a:rPr>
              <a:t>Incubation Shaker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308712" y="1087056"/>
            <a:ext cx="1268035" cy="45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1</a:t>
            </a:r>
          </a:p>
          <a:p>
            <a:pPr algn="r"/>
            <a:r>
              <a:rPr lang="en-US" sz="1200" dirty="0">
                <a:latin typeface="Asian (Headings)"/>
              </a:rPr>
              <a:t>Load MCB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129473" y="3202992"/>
            <a:ext cx="1546927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2B</a:t>
            </a:r>
          </a:p>
          <a:p>
            <a:pPr algn="r"/>
            <a:r>
              <a:rPr lang="en-US" sz="1200" dirty="0">
                <a:latin typeface="Asian (Headings)"/>
              </a:rPr>
              <a:t>Bacterial Pelleting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99653" y="3905842"/>
            <a:ext cx="1477094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3</a:t>
            </a:r>
          </a:p>
          <a:p>
            <a:pPr algn="r"/>
            <a:r>
              <a:rPr lang="en-US" sz="1200" dirty="0">
                <a:latin typeface="Asian (Headings)"/>
              </a:rPr>
              <a:t>Lysate Formation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-65936" y="4577574"/>
            <a:ext cx="1642683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4</a:t>
            </a:r>
          </a:p>
          <a:p>
            <a:pPr algn="r"/>
            <a:r>
              <a:rPr lang="en-US" sz="1200" dirty="0">
                <a:latin typeface="Asian (Headings)"/>
              </a:rPr>
              <a:t>Clarification Lysate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31782" y="5317131"/>
            <a:ext cx="1544965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5</a:t>
            </a:r>
          </a:p>
          <a:p>
            <a:pPr algn="r"/>
            <a:r>
              <a:rPr lang="en-US" sz="1200" dirty="0">
                <a:latin typeface="Asian (Headings)"/>
              </a:rPr>
              <a:t>Chromatography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-65936" y="6056688"/>
            <a:ext cx="1643638" cy="290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Asian (Headings)"/>
              </a:rPr>
              <a:t>Module 6</a:t>
            </a:r>
          </a:p>
          <a:p>
            <a:pPr algn="r"/>
            <a:r>
              <a:rPr lang="en-US" sz="1200" dirty="0">
                <a:latin typeface="Asian (Headings)"/>
              </a:rPr>
              <a:t>Plasmid Extraction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8852D9-308B-83BF-9D14-123A3A0801FE}"/>
              </a:ext>
            </a:extLst>
          </p:cNvPr>
          <p:cNvSpPr txBox="1">
            <a:spLocks/>
          </p:cNvSpPr>
          <p:nvPr/>
        </p:nvSpPr>
        <p:spPr>
          <a:xfrm>
            <a:off x="10378033" y="4764221"/>
            <a:ext cx="1240333" cy="607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sian (Headings)"/>
              </a:rPr>
              <a:t>Module 7</a:t>
            </a:r>
          </a:p>
          <a:p>
            <a:r>
              <a:rPr lang="en-US" sz="1200" dirty="0">
                <a:latin typeface="Asian (Headings)"/>
              </a:rPr>
              <a:t>Quality Control</a:t>
            </a:r>
          </a:p>
          <a:p>
            <a:r>
              <a:rPr lang="en-US" sz="1200" dirty="0">
                <a:latin typeface="Asian (Headings)"/>
              </a:rPr>
              <a:t>Testing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36" y="1072669"/>
            <a:ext cx="1611664" cy="55142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306050" y="4434435"/>
            <a:ext cx="1611664" cy="1173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AE3387-9B8A-3A1F-9C9F-C6383307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182ED-1777-DED4-124B-08F93AB4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80201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415221" y="453686"/>
            <a:ext cx="9144000" cy="1034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Commercial Large-Scale Automated Plasmid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1E02ECD7-AD6B-31ED-E441-ECCD86118669}"/>
              </a:ext>
            </a:extLst>
          </p:cNvPr>
          <p:cNvSpPr txBox="1">
            <a:spLocks/>
          </p:cNvSpPr>
          <p:nvPr/>
        </p:nvSpPr>
        <p:spPr>
          <a:xfrm>
            <a:off x="1095153" y="1954125"/>
            <a:ext cx="10164725" cy="4117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Requires industrial automation components more durable, dynamic, and powerful than lab instruments  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Was essentially a collaboration between </a:t>
            </a:r>
            <a:r>
              <a:rPr lang="en-US" sz="2400" dirty="0" err="1">
                <a:solidFill>
                  <a:schemeClr val="bg1"/>
                </a:solidFill>
              </a:rPr>
              <a:t>GenScript</a:t>
            </a:r>
            <a:r>
              <a:rPr lang="en-US" sz="2400" dirty="0">
                <a:solidFill>
                  <a:schemeClr val="bg1"/>
                </a:solidFill>
              </a:rPr>
              <a:t> USA and Universal Machine and Engineering Corp.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Produces 1000 maxiprep plasmids/day using fully robotic manufacturing lines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Has capacity for 150 GMP batches/year of 10-mg linear dsDNA and 20 GMP batches/year of 10-mg linear ssDNA for gene therapy 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Combines strength in gene assembly with seamless plasmid DNA production for lentiviral and AAV production for CAR T</a:t>
            </a:r>
            <a:r>
              <a:rPr lang="en-US" sz="2400">
                <a:solidFill>
                  <a:schemeClr val="bg1"/>
                </a:solidFill>
              </a:rPr>
              <a:t>, TCR T</a:t>
            </a:r>
            <a:r>
              <a:rPr lang="en-US" sz="2400" dirty="0">
                <a:solidFill>
                  <a:schemeClr val="bg1"/>
                </a:solidFill>
              </a:rPr>
              <a:t>, IVT, and </a:t>
            </a:r>
            <a:r>
              <a:rPr lang="en-US" sz="2400" dirty="0" err="1">
                <a:solidFill>
                  <a:schemeClr val="bg1"/>
                </a:solidFill>
              </a:rPr>
              <a:t>episomal</a:t>
            </a:r>
            <a:r>
              <a:rPr lang="en-US" sz="2400" dirty="0">
                <a:solidFill>
                  <a:schemeClr val="bg1"/>
                </a:solidFill>
              </a:rPr>
              <a:t> DNA   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Provides enough material for large-scale AAV doses for preclinical studies</a:t>
            </a:r>
          </a:p>
          <a:p>
            <a:pPr marL="342900" indent="-342900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37CD5-6463-6B63-50CA-6BABD5D7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52911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299411" y="262300"/>
            <a:ext cx="9240253" cy="1193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Layout of  Commercial Automated Large-Scale Plasmid Production Platform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6234-72C6-3FB4-64A5-0E123836B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84" y="1623783"/>
            <a:ext cx="10529277" cy="502326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48EF91-0E4E-D881-CB47-70885556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9379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9232" y="262299"/>
            <a:ext cx="10539663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1: High-Throughput Inoculation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AA5084-7314-12BA-FD36-7ADA9EC39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E10D4728-EC50-7FB3-9CF1-6457C5B50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1009934"/>
            <a:ext cx="10481481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85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216260" y="370584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2A: Incubation of Bacterial Cell 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BB056-EF1D-CEAF-A2DB-B13F4C76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44" y="1179095"/>
            <a:ext cx="9992374" cy="517357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2B0965-F8A1-B9B7-F391-F00DA8D8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132399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601578" y="274331"/>
            <a:ext cx="9841832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2B: Pelleting of Bacterial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61988E-3890-96E7-9D31-1581C015B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71" y="1383632"/>
            <a:ext cx="9962173" cy="505403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2706FF-FBEC-4351-CECD-0215ADB5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43683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92197" y="238236"/>
            <a:ext cx="10985140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3: Resuspension and Lysis of Cell Pellets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A9B57-9230-3616-0E46-F13822DE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7" y="1050878"/>
            <a:ext cx="10033000" cy="529712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39725A-DEE6-F8DE-6673-ED7F094F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956912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047981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4: Clarification of Cell Lysate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4D7CF6-D650-5416-FA69-3D0D0332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4" y="1261219"/>
            <a:ext cx="10240818" cy="503668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AEE077-6C6B-3E04-7A3A-D103776A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54580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68134" y="298394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Module 5: Purification Using Column Chromatography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4E8205-0BE2-C7C4-4CC3-DAADFA86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002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BA7CA05D-18FC-856B-450D-738F4D954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" y="968991"/>
            <a:ext cx="10358650" cy="55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25967-C321-2771-A39C-BC6273836D71}"/>
              </a:ext>
            </a:extLst>
          </p:cNvPr>
          <p:cNvSpPr txBox="1"/>
          <p:nvPr/>
        </p:nvSpPr>
        <p:spPr>
          <a:xfrm>
            <a:off x="1516565" y="2940006"/>
            <a:ext cx="886522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Section 1: IBC Background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26ED97-79D3-2498-FC5B-F0A4B615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525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9902298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6: Extraction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996A02-8B93-27C8-A0DB-30BD37D9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41350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BB4C0B6A-D5CA-6E93-C5E3-960FEB56AD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46746"/>
            <a:ext cx="10371221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7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0359498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Module 7: QA/QC Testing and 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01BD8-0CD1-D76B-81E3-B5460AD7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12" y="1214652"/>
            <a:ext cx="10181377" cy="525783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FDC48A-AE63-2378-63E8-42723DB2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075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987584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DB92E-9023-1A41-6122-70F0FE8BA8AF}"/>
              </a:ext>
            </a:extLst>
          </p:cNvPr>
          <p:cNvSpPr txBox="1"/>
          <p:nvPr/>
        </p:nvSpPr>
        <p:spPr>
          <a:xfrm>
            <a:off x="843795" y="2694204"/>
            <a:ext cx="10068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Section 3: IBC Continuous Biofuel Production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(using </a:t>
            </a:r>
            <a:r>
              <a:rPr lang="en-US" sz="2000" i="1" dirty="0">
                <a:solidFill>
                  <a:schemeClr val="bg1"/>
                </a:solidFill>
              </a:rPr>
              <a:t>Clostridium</a:t>
            </a:r>
            <a:r>
              <a:rPr lang="en-US" sz="2000" dirty="0">
                <a:solidFill>
                  <a:schemeClr val="bg1"/>
                </a:solidFill>
              </a:rPr>
              <a:t> to capture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from ethanol yeast biorefinery and from pyrolysis syngas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D440A2-F4D4-A4EC-7093-562C94A4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405989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DB92E-9023-1A41-6122-70F0FE8BA8AF}"/>
              </a:ext>
            </a:extLst>
          </p:cNvPr>
          <p:cNvSpPr txBox="1"/>
          <p:nvPr/>
        </p:nvSpPr>
        <p:spPr>
          <a:xfrm>
            <a:off x="459823" y="664409"/>
            <a:ext cx="357075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Diagram of Facility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Clostridium</a:t>
            </a:r>
            <a:r>
              <a:rPr lang="en-US" sz="2400" dirty="0">
                <a:solidFill>
                  <a:schemeClr val="bg1"/>
                </a:solidFill>
              </a:rPr>
              <a:t> utilized  to capture 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/H</a:t>
            </a:r>
            <a:r>
              <a:rPr lang="en-US" sz="2400" baseline="-25000" dirty="0">
                <a:solidFill>
                  <a:schemeClr val="bg1"/>
                </a:solidFill>
              </a:rPr>
              <a:t>2 </a:t>
            </a:r>
            <a:r>
              <a:rPr lang="en-US" sz="2400" dirty="0">
                <a:solidFill>
                  <a:schemeClr val="bg1"/>
                </a:solidFill>
              </a:rPr>
              <a:t>and CO from ethanol yeast biorefinery and from biomass pyrolysis syngas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71B5C61-CE09-CB56-66AD-F39F37FB1E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514851"/>
              </p:ext>
            </p:extLst>
          </p:nvPr>
        </p:nvGraphicFramePr>
        <p:xfrm>
          <a:off x="4038600" y="132348"/>
          <a:ext cx="6915150" cy="656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029200" imgH="3886200" progId="FoxitPhantomPDF.Document">
                  <p:embed/>
                </p:oleObj>
              </mc:Choice>
              <mc:Fallback>
                <p:oleObj r:id="rId4" imgW="5029200" imgH="3886200" progId="FoxitPhantomPDF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71B5C61-CE09-CB56-66AD-F39F37FB1E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2348"/>
                        <a:ext cx="6915150" cy="65692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C9219-8C7E-7D1E-FEC5-8B225DA2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7375" y="64039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560502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DB92E-9023-1A41-6122-70F0FE8BA8AF}"/>
              </a:ext>
            </a:extLst>
          </p:cNvPr>
          <p:cNvSpPr txBox="1"/>
          <p:nvPr/>
        </p:nvSpPr>
        <p:spPr>
          <a:xfrm>
            <a:off x="407152" y="229572"/>
            <a:ext cx="10687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Characteristics of Clostridia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A637DB-58EF-5C8C-599E-D3FBC14DE0B2}"/>
              </a:ext>
            </a:extLst>
          </p:cNvPr>
          <p:cNvSpPr txBox="1"/>
          <p:nvPr/>
        </p:nvSpPr>
        <p:spPr>
          <a:xfrm>
            <a:off x="453506" y="1275754"/>
            <a:ext cx="1150910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prstClr val="white"/>
                </a:solidFill>
              </a:rPr>
              <a:t>Live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on </a:t>
            </a:r>
            <a:r>
              <a:rPr lang="en-US" sz="2400" dirty="0">
                <a:solidFill>
                  <a:prstClr val="white"/>
                </a:solidFill>
              </a:rPr>
              <a:t>organic matter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 anaerobic habitats </a:t>
            </a:r>
            <a:r>
              <a:rPr lang="en-US" sz="2400" dirty="0">
                <a:solidFill>
                  <a:prstClr val="white"/>
                </a:solidFill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ferment a wide variety of organic compounds</a:t>
            </a:r>
            <a:endParaRPr lang="en-US" sz="2400" dirty="0">
              <a:solidFill>
                <a:prstClr val="white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autoethanogenum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lang="en-US" sz="2400" dirty="0">
                <a:solidFill>
                  <a:schemeClr val="bg1"/>
                </a:solidFill>
              </a:rPr>
              <a:t>unique because 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grows on xylose </a:t>
            </a:r>
            <a:r>
              <a:rPr lang="en-US" sz="2400" dirty="0">
                <a:solidFill>
                  <a:schemeClr val="bg1"/>
                </a:solidFill>
              </a:rPr>
              <a:t>from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cellulosic biomass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roduce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used as biofuels </a:t>
            </a:r>
            <a:r>
              <a:rPr lang="en-US" sz="2400" dirty="0">
                <a:solidFill>
                  <a:prstClr val="white"/>
                </a:solidFill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industrial chemicals </a:t>
            </a:r>
          </a:p>
          <a:p>
            <a:pPr marL="285750" marR="0" lvl="0" indent="-285750" algn="l" defTabSz="914400" rtl="0" eaLnBrk="1" fontAlgn="auto" latinLnBrk="0" hangingPunct="1"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Utilize 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lang="en-US" sz="2400" dirty="0">
                <a:solidFill>
                  <a:prstClr val="white"/>
                </a:solidFill>
              </a:rPr>
              <a:t>/H</a:t>
            </a:r>
            <a:r>
              <a:rPr lang="en-US" sz="2400" baseline="-25000" dirty="0">
                <a:solidFill>
                  <a:prstClr val="white"/>
                </a:solidFill>
              </a:rPr>
              <a:t>2</a:t>
            </a:r>
            <a:r>
              <a:rPr lang="en-US" sz="2400" dirty="0">
                <a:solidFill>
                  <a:prstClr val="white"/>
                </a:solidFill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CO, and compounds, such 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formate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  ethanol, and methanol, via the Wood–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Ljungdahl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pathway (WLP) </a:t>
            </a:r>
            <a:r>
              <a:rPr lang="en-US" sz="2400" dirty="0">
                <a:solidFill>
                  <a:prstClr val="white"/>
                </a:solidFill>
              </a:rPr>
              <a:t>by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which </a:t>
            </a:r>
            <a:r>
              <a:rPr lang="en-US" sz="2400" dirty="0">
                <a:solidFill>
                  <a:prstClr val="white"/>
                </a:solidFill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moles of 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produce </a:t>
            </a:r>
            <a:r>
              <a:rPr lang="en-US" sz="2400" dirty="0">
                <a:solidFill>
                  <a:prstClr val="white"/>
                </a:solidFill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mole of acetyl-CoA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tudies of </a:t>
            </a:r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ffects of pH and syngas flow rate </a:t>
            </a:r>
            <a:r>
              <a:rPr lang="en-US" sz="2400" dirty="0">
                <a:solidFill>
                  <a:schemeClr val="bg1"/>
                </a:solidFill>
              </a:rPr>
              <a:t>on </a:t>
            </a:r>
            <a:r>
              <a:rPr lang="en-US" sz="2400" b="0" i="1" u="none" strike="noStrike" dirty="0">
                <a:solidFill>
                  <a:schemeClr val="bg1"/>
                </a:solidFill>
                <a:effectLst/>
              </a:rPr>
              <a:t>C. </a:t>
            </a:r>
            <a:r>
              <a:rPr lang="en-US" sz="2400" b="0" i="1" u="none" strike="noStrike" dirty="0" err="1">
                <a:solidFill>
                  <a:schemeClr val="bg1"/>
                </a:solidFill>
                <a:effectLst/>
              </a:rPr>
              <a:t>ljungdahlii</a:t>
            </a:r>
            <a:r>
              <a:rPr lang="en-US" sz="2400" dirty="0">
                <a:solidFill>
                  <a:schemeClr val="bg1"/>
                </a:solidFill>
              </a:rPr>
              <a:t> and </a:t>
            </a:r>
            <a:r>
              <a:rPr lang="en-US" sz="2400" b="0" i="1" u="none" strike="noStrike" dirty="0">
                <a:solidFill>
                  <a:schemeClr val="bg1"/>
                </a:solidFill>
                <a:effectLst/>
              </a:rPr>
              <a:t>C. </a:t>
            </a:r>
            <a:r>
              <a:rPr lang="en-US" sz="2400" b="0" i="1" u="none" strike="noStrike" dirty="0" err="1">
                <a:solidFill>
                  <a:schemeClr val="bg1"/>
                </a:solidFill>
                <a:effectLst/>
              </a:rPr>
              <a:t>autoethanogenum</a:t>
            </a:r>
            <a:r>
              <a:rPr lang="en-US" sz="2400" dirty="0">
                <a:solidFill>
                  <a:schemeClr val="bg1"/>
                </a:solidFill>
              </a:rPr>
              <a:t> show that </a:t>
            </a:r>
            <a:r>
              <a:rPr lang="en-US" sz="2400" b="0" i="1" u="none" strike="noStrike" dirty="0">
                <a:solidFill>
                  <a:schemeClr val="bg1"/>
                </a:solidFill>
                <a:effectLst/>
              </a:rPr>
              <a:t>C. </a:t>
            </a:r>
            <a:r>
              <a:rPr lang="en-US" sz="2400" b="0" i="1" u="none" strike="noStrike" dirty="0" err="1">
                <a:solidFill>
                  <a:schemeClr val="bg1"/>
                </a:solidFill>
                <a:effectLst/>
              </a:rPr>
              <a:t>ljungdahlii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achieved higher cell densities, greater ethanol concentratio</a:t>
            </a:r>
            <a:r>
              <a:rPr lang="en-US" sz="2400" dirty="0">
                <a:solidFill>
                  <a:schemeClr val="bg1"/>
                </a:solidFill>
              </a:rPr>
              <a:t>n, and greater acetate production at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pH 6.8 than pH 5.5, and </a:t>
            </a:r>
            <a:r>
              <a:rPr lang="en-US" sz="2400" b="0" i="1" u="none" strike="noStrike" dirty="0">
                <a:solidFill>
                  <a:schemeClr val="bg1"/>
                </a:solidFill>
                <a:effectLst/>
              </a:rPr>
              <a:t>C. </a:t>
            </a:r>
            <a:r>
              <a:rPr lang="en-US" sz="2400" b="0" i="1" u="none" strike="noStrike" dirty="0" err="1">
                <a:solidFill>
                  <a:schemeClr val="bg1"/>
                </a:solidFill>
                <a:effectLst/>
              </a:rPr>
              <a:t>autoethanogenum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gave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greater product formation at pH </a:t>
            </a:r>
            <a:r>
              <a:rPr lang="en-US" sz="2400" b="0" i="0" u="none" strike="noStrike">
                <a:solidFill>
                  <a:schemeClr val="bg1"/>
                </a:solidFill>
                <a:effectLst/>
              </a:rPr>
              <a:t>6.8 and at </a:t>
            </a:r>
            <a:r>
              <a:rPr lang="en-US" sz="2400" dirty="0">
                <a:solidFill>
                  <a:schemeClr val="bg1"/>
                </a:solidFill>
              </a:rPr>
              <a:t>higher syngas flow rates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Growth on syngas was slower than growth on sugars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7232C-468B-3093-2873-D4C5220F0D89}"/>
              </a:ext>
            </a:extLst>
          </p:cNvPr>
          <p:cNvSpPr txBox="1"/>
          <p:nvPr/>
        </p:nvSpPr>
        <p:spPr>
          <a:xfrm>
            <a:off x="724181" y="6013309"/>
            <a:ext cx="10085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Tracy BP, Jones SW, Fast AG,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Indurthi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DC,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Papoutsakis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Current Opinion in Biotechnology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. 2012,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23(3)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364-381.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hlinkClick r:id="rId4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https://doi.org/10.1016/j.copbio.2011.10.008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C396F5-ED7E-DD8F-4D22-5814DE14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ECFB1-4776-B6C4-8029-A252AC997684}"/>
              </a:ext>
            </a:extLst>
          </p:cNvPr>
          <p:cNvSpPr txBox="1"/>
          <p:nvPr/>
        </p:nvSpPr>
        <p:spPr>
          <a:xfrm>
            <a:off x="737132" y="6225249"/>
            <a:ext cx="9860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ElsevierSans"/>
              </a:rPr>
              <a:t>Cotter JL, Chinn MS, </a:t>
            </a:r>
            <a:r>
              <a:rPr lang="en-US" sz="1200" dirty="0" err="1">
                <a:solidFill>
                  <a:schemeClr val="bg1"/>
                </a:solidFill>
                <a:latin typeface="ElsevierSans"/>
              </a:rPr>
              <a:t>Grunden</a:t>
            </a:r>
            <a:r>
              <a:rPr lang="en-US" sz="1200" dirty="0">
                <a:solidFill>
                  <a:schemeClr val="bg1"/>
                </a:solidFill>
                <a:latin typeface="ElsevierSans"/>
              </a:rPr>
              <a:t> AM. 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ElsevierSans"/>
              </a:rPr>
              <a:t>Enzyme and Microbial Technology. </a:t>
            </a:r>
            <a:r>
              <a:rPr lang="en-US" sz="1200" b="0" strike="noStrike" dirty="0">
                <a:solidFill>
                  <a:schemeClr val="bg1"/>
                </a:solidFill>
                <a:effectLst/>
                <a:latin typeface="ElsevierSans"/>
              </a:rPr>
              <a:t>2009,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ElsevierSans"/>
              </a:rPr>
              <a:t> </a:t>
            </a:r>
            <a:r>
              <a:rPr lang="en-US" sz="1200" b="1" strike="noStrike" dirty="0">
                <a:solidFill>
                  <a:schemeClr val="bg1"/>
                </a:solidFill>
                <a:effectLst/>
                <a:latin typeface="ElsevierSans"/>
              </a:rPr>
              <a:t>44(5);</a:t>
            </a:r>
            <a:r>
              <a:rPr lang="en-US" sz="1200" b="0" i="0" strike="noStrike" dirty="0">
                <a:solidFill>
                  <a:schemeClr val="bg1"/>
                </a:solidFill>
                <a:effectLst/>
                <a:latin typeface="ElsevierSans"/>
              </a:rPr>
              <a:t>281-288. 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ElsevierSans"/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https://doi.org/10.1016/j.enzmictec.2008.11.002</a:t>
            </a:r>
            <a:r>
              <a:rPr lang="en-US" sz="1200" u="none" dirty="0">
                <a:solidFill>
                  <a:schemeClr val="bg1"/>
                </a:solidFill>
                <a:latin typeface="ElsevierSans"/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344400" cy="6943726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220555" y="204008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Industrial Clostridial Bioethanol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5AAD565-D9D7-EC8C-BEFF-432E219BD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09829-4296-0AF9-2B7E-BA7EF8D4B429}"/>
              </a:ext>
            </a:extLst>
          </p:cNvPr>
          <p:cNvSpPr txBox="1"/>
          <p:nvPr/>
        </p:nvSpPr>
        <p:spPr>
          <a:xfrm>
            <a:off x="111211" y="2715264"/>
            <a:ext cx="6930846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TiemposTextMedium"/>
              </a:rPr>
              <a:t>Since May 2018 facility has produced 20M gallons (60,000 metric tons) of ethanol from recycled steel mill emissions, equal to over 100,000 tons of CO</a:t>
            </a:r>
            <a:r>
              <a:rPr lang="en-US" sz="2800" baseline="-25000" dirty="0">
                <a:solidFill>
                  <a:schemeClr val="bg1"/>
                </a:solidFill>
                <a:latin typeface="TiemposTextMedium"/>
              </a:rPr>
              <a:t>2</a:t>
            </a:r>
            <a:endParaRPr lang="en-US" sz="2800" dirty="0">
              <a:solidFill>
                <a:schemeClr val="bg1"/>
              </a:solidFill>
              <a:latin typeface="TiemposTextMedium"/>
            </a:endParaRPr>
          </a:p>
          <a:p>
            <a:pPr marL="177800" indent="-177800" fontAlgn="base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TiemposTextMedium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inherit"/>
              </a:rPr>
              <a:t>n January 2021 t</a:t>
            </a:r>
            <a:r>
              <a:rPr lang="en-US" sz="2800" dirty="0">
                <a:solidFill>
                  <a:schemeClr val="bg1"/>
                </a:solidFill>
                <a:latin typeface="TiemposTextMedium"/>
              </a:rPr>
              <a:t>his Carbon Capture and Utilization (CCU) plant was certified by the Roundtable on Sustainable Biomaterials (RSB) as meeting their principles and criteria for sustainable production</a:t>
            </a:r>
            <a:endParaRPr lang="en-US" sz="2800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C23FC-77ED-C649-45ED-2090E2855BDF}"/>
              </a:ext>
            </a:extLst>
          </p:cNvPr>
          <p:cNvSpPr txBox="1"/>
          <p:nvPr/>
        </p:nvSpPr>
        <p:spPr>
          <a:xfrm>
            <a:off x="150124" y="928776"/>
            <a:ext cx="119417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6688" indent="-1666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First commercial facility converting waste gas into fuel and chemicals by clostridial fermentation is the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sans-mbk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Beijing </a:t>
            </a:r>
            <a:r>
              <a:rPr lang="en-US" sz="2800" dirty="0" err="1">
                <a:solidFill>
                  <a:schemeClr val="bg1"/>
                </a:solidFill>
              </a:rPr>
              <a:t>Shougang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LanzaTech</a:t>
            </a:r>
            <a:r>
              <a:rPr lang="en-US" sz="2800" dirty="0">
                <a:solidFill>
                  <a:schemeClr val="bg1"/>
                </a:solidFill>
              </a:rPr>
              <a:t> (SGLT) New Energy Technology plant that produces ethanol using waste gas from steelworks</a:t>
            </a:r>
            <a:r>
              <a:rPr lang="en-US" sz="2800" dirty="0">
                <a:solidFill>
                  <a:schemeClr val="bg1"/>
                </a:solidFill>
                <a:latin typeface="sans-mbk"/>
              </a:rPr>
              <a:t> with</a:t>
            </a:r>
            <a:r>
              <a:rPr lang="en-US" sz="2800" dirty="0">
                <a:solidFill>
                  <a:schemeClr val="bg1"/>
                </a:solidFill>
              </a:rPr>
              <a:t> technology developed by </a:t>
            </a:r>
            <a:r>
              <a:rPr lang="en-US" sz="2800" dirty="0" err="1">
                <a:solidFill>
                  <a:schemeClr val="bg1"/>
                </a:solidFill>
              </a:rPr>
              <a:t>LanzaTech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4AE26-C690-8605-C690-4DEF3182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654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9DA4C2-9154-115F-5032-060A1E11B450}"/>
              </a:ext>
            </a:extLst>
          </p:cNvPr>
          <p:cNvSpPr txBox="1"/>
          <p:nvPr/>
        </p:nvSpPr>
        <p:spPr>
          <a:xfrm>
            <a:off x="7403383" y="5208371"/>
            <a:ext cx="4364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https://www.biofuelsdigest.com/bdigest/2021/01/31/commercial-ccu-plant-using-lanzatech-tech-receives-rsb-advanced-products-certification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/ </a:t>
            </a:r>
          </a:p>
        </p:txBody>
      </p:sp>
      <p:pic>
        <p:nvPicPr>
          <p:cNvPr id="3" name="Picture 2" descr="A plant owned by SGLT currently operating in Hebei, China. © Beijing Shougang LanzaTech New Energy Technology">
            <a:extLst>
              <a:ext uri="{FF2B5EF4-FFF2-40B4-BE49-F238E27FC236}">
                <a16:creationId xmlns:a16="http://schemas.microsoft.com/office/drawing/2014/main" id="{CBCB586F-A397-4FB9-5904-CAB99326E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31" y="2572699"/>
            <a:ext cx="4831715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50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DB92E-9023-1A41-6122-70F0FE8BA8AF}"/>
              </a:ext>
            </a:extLst>
          </p:cNvPr>
          <p:cNvSpPr txBox="1"/>
          <p:nvPr/>
        </p:nvSpPr>
        <p:spPr>
          <a:xfrm>
            <a:off x="251570" y="441984"/>
            <a:ext cx="116345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Bioethanol in the </a:t>
            </a:r>
            <a:r>
              <a:rPr lang="en-US" sz="3800" dirty="0" err="1">
                <a:solidFill>
                  <a:schemeClr val="bg1"/>
                </a:solidFill>
              </a:rPr>
              <a:t>CleanFlex</a:t>
            </a:r>
            <a:r>
              <a:rPr lang="en-US" sz="3800" dirty="0">
                <a:solidFill>
                  <a:schemeClr val="bg1"/>
                </a:solidFill>
              </a:rPr>
              <a:t> Process Recycled into Gensets</a:t>
            </a:r>
            <a:endParaRPr lang="en-US" sz="38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AD726-A966-3B42-5879-148D0B751E12}"/>
              </a:ext>
            </a:extLst>
          </p:cNvPr>
          <p:cNvSpPr txBox="1"/>
          <p:nvPr/>
        </p:nvSpPr>
        <p:spPr>
          <a:xfrm>
            <a:off x="903205" y="1414257"/>
            <a:ext cx="1031525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thanol from </a:t>
            </a:r>
            <a:r>
              <a:rPr lang="en-US" sz="2800" i="1" dirty="0">
                <a:solidFill>
                  <a:schemeClr val="bg1"/>
                </a:solidFill>
              </a:rPr>
              <a:t>C</a:t>
            </a:r>
            <a:r>
              <a:rPr lang="en-US" sz="2800" b="0" i="1" u="none" strike="noStrike" dirty="0">
                <a:solidFill>
                  <a:schemeClr val="bg1"/>
                </a:solidFill>
                <a:effectLst/>
              </a:rPr>
              <a:t>lostridium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production is continuously fed into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</a:rPr>
              <a:t>CleanFlex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units</a:t>
            </a:r>
            <a:r>
              <a:rPr lang="en-US" sz="2800" dirty="0">
                <a:solidFill>
                  <a:schemeClr val="bg1"/>
                </a:solidFill>
              </a:rPr>
              <a:t> for complete utilization and sequestration of CO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 err="1">
                <a:solidFill>
                  <a:schemeClr val="bg1"/>
                </a:solidFill>
              </a:rPr>
              <a:t>CleanFlex</a:t>
            </a:r>
            <a:r>
              <a:rPr lang="en-US" sz="2800" dirty="0">
                <a:solidFill>
                  <a:schemeClr val="bg1"/>
                </a:solidFill>
              </a:rPr>
              <a:t> Power System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mixes ethanol into a diesel cycle at the point of combustion, resulting in a diesel engine that runs cooler and more efficiently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Currently,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</a:rPr>
              <a:t>CleanFlex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is being tested in a stationary John Deere power system and </a:t>
            </a:r>
            <a:r>
              <a:rPr lang="en-US" sz="2800" dirty="0">
                <a:solidFill>
                  <a:schemeClr val="bg1"/>
                </a:solidFill>
              </a:rPr>
              <a:t>is 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working well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In addition to the diesel fuel (which could also be renewable diesel), the ethanol used in </a:t>
            </a:r>
            <a:r>
              <a:rPr lang="en-US" sz="2800" b="0" i="0" u="none" strike="noStrike" dirty="0" err="1">
                <a:solidFill>
                  <a:schemeClr val="bg1"/>
                </a:solidFill>
                <a:effectLst/>
              </a:rPr>
              <a:t>CleanFlex</a:t>
            </a: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 is cut to 60 percent with water (called EM60)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4CBFCB-8A9C-F117-97F2-94AD2071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509515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11512" y="273450"/>
            <a:ext cx="11864898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IBC Continuous Bioethanol Production and Co-products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9" name="Picture 8" descr="A diagram of a food industry&#10;&#10;Description automatically generated">
            <a:extLst>
              <a:ext uri="{FF2B5EF4-FFF2-40B4-BE49-F238E27FC236}">
                <a16:creationId xmlns:a16="http://schemas.microsoft.com/office/drawing/2014/main" id="{6AA289A0-7D84-4E0F-6DE6-D8A0C5F39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6" y="1077095"/>
            <a:ext cx="9233210" cy="541749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D46BE-65CF-0177-F9A2-FDE8AA0C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9754"/>
            <a:ext cx="4114800" cy="1917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915061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FC8E4-AEA3-E4B5-F3C4-F54423616BA6}"/>
              </a:ext>
            </a:extLst>
          </p:cNvPr>
          <p:cNvSpPr txBox="1"/>
          <p:nvPr/>
        </p:nvSpPr>
        <p:spPr>
          <a:xfrm>
            <a:off x="232124" y="2584442"/>
            <a:ext cx="11661569" cy="129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Section 4: Continuous Valuable Peptide Co-production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(sweetener produced in clostridial S30 fraction)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E2FFAB-2399-3D32-02FB-C25486C9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66512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214008" y="466580"/>
            <a:ext cx="11660129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Steps to Develop Non-caloric Peptide Sweetener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064" y="5778405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14666-74D9-0F57-3AC5-6BCF118603F3}"/>
              </a:ext>
            </a:extLst>
          </p:cNvPr>
          <p:cNvSpPr txBox="1"/>
          <p:nvPr/>
        </p:nvSpPr>
        <p:spPr>
          <a:xfrm>
            <a:off x="1754147" y="1324177"/>
            <a:ext cx="8857706" cy="519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Develop continuous production of synthetic sweetener with sequence based on natural sweetener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Strain Improvement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  <a:r>
              <a:rPr lang="en-US" sz="30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nanoDNA</a:t>
            </a: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template production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Continuous S30 fraction production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 peptide production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Two animals for safety study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FDA review of safety data</a:t>
            </a:r>
          </a:p>
          <a:p>
            <a:pPr marL="225425" marR="0" lvl="0" indent="-22542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Human sweetness and </a:t>
            </a:r>
            <a:r>
              <a:rPr lang="en-US" sz="30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palatability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testing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4F2DF1-D5DC-950D-68E4-743FBF0F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4921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28983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784409" y="490899"/>
            <a:ext cx="10548482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IBC Sites - Phase 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D93BA-ED4A-EF8F-C6FB-46DB5492654D}"/>
              </a:ext>
            </a:extLst>
          </p:cNvPr>
          <p:cNvSpPr txBox="1"/>
          <p:nvPr/>
        </p:nvSpPr>
        <p:spPr>
          <a:xfrm>
            <a:off x="571143" y="1488256"/>
            <a:ext cx="11091468" cy="419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Headquarters in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Broomfield, 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site of IBC research division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raphen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production and fish production in Cameron County, TX with completely off-grid electrical production in South Padre Island, TX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nonGMO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corn production and yellow perch production with water purification and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completely off-grid electrical production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 city of Superior, NE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Continuous GMO lettuce </a:t>
            </a:r>
            <a:r>
              <a:rPr lang="en-US" sz="2800" spc="-15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to produce proteins for synthetic milk production with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completely off-grid electrical generation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 Las Vegas, NV</a:t>
            </a:r>
          </a:p>
          <a:p>
            <a:pPr marL="225425" marR="0" lvl="0" indent="-225425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spc="-15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Other sites planned in Phase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8CC7E-8557-E3BD-9359-F7AE83DEA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4B8DF-20F8-1583-05A0-0494E923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4741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924EADD-EDDB-5B0D-A6AD-501FDEE43570}"/>
              </a:ext>
            </a:extLst>
          </p:cNvPr>
          <p:cNvSpPr txBox="1">
            <a:spLocks/>
          </p:cNvSpPr>
          <p:nvPr/>
        </p:nvSpPr>
        <p:spPr>
          <a:xfrm>
            <a:off x="543420" y="378823"/>
            <a:ext cx="11254154" cy="538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Market for Industrial-Scale </a:t>
            </a:r>
            <a:r>
              <a:rPr lang="en-US" sz="4000" dirty="0" err="1">
                <a:solidFill>
                  <a:schemeClr val="bg1"/>
                </a:solidFill>
                <a:latin typeface="+mn-lt"/>
              </a:rPr>
              <a:t>Brazzein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AED35C-C1C9-E55B-EED1-3ABFFACEA75F}"/>
              </a:ext>
            </a:extLst>
          </p:cNvPr>
          <p:cNvSpPr txBox="1">
            <a:spLocks/>
          </p:cNvSpPr>
          <p:nvPr/>
        </p:nvSpPr>
        <p:spPr>
          <a:xfrm>
            <a:off x="710154" y="2649848"/>
            <a:ext cx="11111058" cy="33644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/>
            <a:r>
              <a:rPr lang="en-US" sz="2300" dirty="0">
                <a:solidFill>
                  <a:schemeClr val="bg1"/>
                </a:solidFill>
                <a:ea typeface="Calibri" panose="020F0502020204030204" pitchFamily="34" charset="0"/>
              </a:rPr>
              <a:t>Potential use as non-caloric natural sweetener in pharmaceutical, food, and feed applications, including soft drinks, chewing gum, flour, syrups, and as a supplement or replacement for fructose, sucrose, and artificial sweeteners</a:t>
            </a:r>
            <a:endParaRPr lang="en-US" sz="2300" dirty="0">
              <a:solidFill>
                <a:schemeClr val="bg1"/>
              </a:solidFill>
            </a:endParaRPr>
          </a:p>
          <a:p>
            <a:pPr marL="168275" indent="-168275"/>
            <a:r>
              <a:rPr lang="en-US" sz="2300" dirty="0">
                <a:solidFill>
                  <a:schemeClr val="bg1"/>
                </a:solidFill>
              </a:rPr>
              <a:t>Commercialization efforts ongoing; regulatory acceptance not yet obtained</a:t>
            </a:r>
            <a:r>
              <a:rPr lang="en-US" sz="2300" dirty="0">
                <a:solidFill>
                  <a:schemeClr val="bg1"/>
                </a:solidFill>
                <a:latin typeface="-apple-system"/>
              </a:rPr>
              <a:t> </a:t>
            </a:r>
          </a:p>
          <a:p>
            <a:pPr marL="168275" indent="-168275"/>
            <a:r>
              <a:rPr lang="en-US" sz="2300" dirty="0">
                <a:solidFill>
                  <a:schemeClr val="bg1"/>
                </a:solidFill>
                <a:latin typeface="-apple-system"/>
              </a:rPr>
              <a:t>Many manufacturers trying to develop large-scale economical process to produce </a:t>
            </a:r>
            <a:r>
              <a:rPr lang="en-US" sz="2300" dirty="0" err="1">
                <a:solidFill>
                  <a:schemeClr val="bg1"/>
                </a:solidFill>
                <a:latin typeface="-apple-system"/>
              </a:rPr>
              <a:t>brazzein</a:t>
            </a:r>
            <a:endParaRPr lang="en-US" sz="2300" dirty="0">
              <a:solidFill>
                <a:schemeClr val="bg1"/>
              </a:solidFill>
              <a:latin typeface="-apple-system"/>
            </a:endParaRPr>
          </a:p>
          <a:p>
            <a:pPr marL="168275" indent="-168275"/>
            <a:r>
              <a:rPr lang="en-US" sz="2300" dirty="0">
                <a:solidFill>
                  <a:schemeClr val="bg1"/>
                </a:solidFill>
                <a:latin typeface="-apple-system"/>
              </a:rPr>
              <a:t>Global sweeteners market was valued at $80B in 2022 and is expected to expand at a CAGR of 2.4% from 2022 to 2030 with revenue forecast to be $98B in 2030 </a:t>
            </a:r>
          </a:p>
          <a:p>
            <a:pPr marL="168275" indent="-168275"/>
            <a:r>
              <a:rPr lang="en-US" sz="2300" dirty="0" err="1">
                <a:solidFill>
                  <a:schemeClr val="bg1"/>
                </a:solidFill>
                <a:latin typeface="-apple-system"/>
              </a:rPr>
              <a:t>Brazzein</a:t>
            </a:r>
            <a:r>
              <a:rPr lang="en-US" sz="2300" dirty="0">
                <a:solidFill>
                  <a:schemeClr val="bg1"/>
                </a:solidFill>
                <a:latin typeface="-apple-system"/>
              </a:rPr>
              <a:t> sales are expected to grow rapidly after its launch in the retail market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896BA-6D74-A6A3-B07E-83A44E5300C7}"/>
              </a:ext>
            </a:extLst>
          </p:cNvPr>
          <p:cNvSpPr txBox="1"/>
          <p:nvPr/>
        </p:nvSpPr>
        <p:spPr>
          <a:xfrm>
            <a:off x="8166735" y="1540812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Brazzein</a:t>
            </a:r>
            <a:r>
              <a:rPr lang="en-US" dirty="0">
                <a:solidFill>
                  <a:schemeClr val="bg1"/>
                </a:solidFill>
              </a:rPr>
              <a:t> Structure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05E99-CF4B-5011-0DD9-B35E23B6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40</a:t>
            </a:r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B8A3C69-73CE-7DBC-75D6-8F842F254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057275"/>
            <a:ext cx="5486401" cy="127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1C35C-A89A-87D7-5C48-3E082EC64E45}"/>
              </a:ext>
            </a:extLst>
          </p:cNvPr>
          <p:cNvSpPr txBox="1"/>
          <p:nvPr/>
        </p:nvSpPr>
        <p:spPr>
          <a:xfrm>
            <a:off x="970962" y="6061435"/>
            <a:ext cx="704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/>
            <a:r>
              <a:rPr lang="en-US" sz="1600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https://www.grandviewresearch.com/industry-analysis/sweeteners-market-report</a:t>
            </a:r>
            <a:endParaRPr lang="en-US" sz="1600" dirty="0">
              <a:solidFill>
                <a:schemeClr val="bg1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0137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543AC98-A7EE-1BFC-25DE-15B9C5E53A0B}"/>
              </a:ext>
            </a:extLst>
          </p:cNvPr>
          <p:cNvSpPr txBox="1">
            <a:spLocks/>
          </p:cNvSpPr>
          <p:nvPr/>
        </p:nvSpPr>
        <p:spPr>
          <a:xfrm>
            <a:off x="274271" y="847725"/>
            <a:ext cx="1992679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  <a:latin typeface="+mn-lt"/>
              </a:rPr>
              <a:t>Brazzein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Variant</a:t>
            </a:r>
            <a:r>
              <a:rPr lang="en-US" sz="2400" dirty="0">
                <a:solidFill>
                  <a:prstClr val="white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Improvement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0C01D-ADEA-753F-49C5-FE3B2ACAA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877" y="119673"/>
            <a:ext cx="8448675" cy="656907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97729-BD23-FEFE-8DBA-185E44B5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17677" y="63404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796595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924EADD-EDDB-5B0D-A6AD-501FDEE43570}"/>
              </a:ext>
            </a:extLst>
          </p:cNvPr>
          <p:cNvSpPr txBox="1">
            <a:spLocks/>
          </p:cNvSpPr>
          <p:nvPr/>
        </p:nvSpPr>
        <p:spPr>
          <a:xfrm>
            <a:off x="569546" y="362652"/>
            <a:ext cx="1125415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Features of Non-caloric Sweet Peptide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Brazzein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80986B-1B03-A952-03BE-1C8FB9A99032}"/>
              </a:ext>
            </a:extLst>
          </p:cNvPr>
          <p:cNvSpPr txBox="1">
            <a:spLocks/>
          </p:cNvSpPr>
          <p:nvPr/>
        </p:nvSpPr>
        <p:spPr>
          <a:xfrm>
            <a:off x="811228" y="1303479"/>
            <a:ext cx="10866966" cy="4390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Small size (6.473 </a:t>
            </a:r>
            <a:r>
              <a:rPr lang="en-US" dirty="0" err="1">
                <a:solidFill>
                  <a:schemeClr val="bg1"/>
                </a:solidFill>
                <a:ea typeface="Calibri" panose="020F0502020204030204" pitchFamily="34" charset="0"/>
              </a:rPr>
              <a:t>kD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Water-soluble up to 50 mg/mL </a:t>
            </a:r>
          </a:p>
          <a:p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Heat- and pH-stable, retains sweetness at 98°C for 2 hours and at 80°C for 4.5 hours in pH range of 2.5 to 8.0 and at baking temperatures </a:t>
            </a:r>
            <a:endParaRPr lang="en-US" baseline="300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Sweet taste without sourness, saltiness, or bitterness</a:t>
            </a:r>
          </a:p>
          <a:p>
            <a:r>
              <a:rPr lang="en-US" dirty="0">
                <a:solidFill>
                  <a:schemeClr val="bg1"/>
                </a:solidFill>
              </a:rPr>
              <a:t>500 times sweeter than sucrose compared to 10% sucrose solution and 2000 times sweeter compared to 2% sucrose solution</a:t>
            </a:r>
          </a:p>
          <a:p>
            <a:r>
              <a:rPr lang="en-US" dirty="0">
                <a:solidFill>
                  <a:schemeClr val="bg1"/>
                </a:solidFill>
              </a:rPr>
              <a:t>Residues 29–33 and 39–43, residue 36, and the C-terminus are involved in sweet taste</a:t>
            </a:r>
          </a:p>
          <a:p>
            <a:r>
              <a:rPr lang="en-US" dirty="0">
                <a:solidFill>
                  <a:schemeClr val="bg1"/>
                </a:solidFill>
              </a:rPr>
              <a:t>Charge on Arg-43 also plays an important role in its sweet taste</a:t>
            </a: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3B327-3ADE-B05B-BEB7-5C7798BD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01761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507023" y="101599"/>
            <a:ext cx="10515600" cy="662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>
                <a:solidFill>
                  <a:prstClr val="white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Continuous Non-caloric Sweetener Production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D85E7-C6DC-1454-2193-AEDED97DB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46" y="863600"/>
            <a:ext cx="7804638" cy="5794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1DF41-6FA9-D1AD-82BB-9CB078036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806" y="4026090"/>
            <a:ext cx="2729553" cy="1547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956F7-DA0F-EAF5-9067-A25CC28E1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397" y="1722556"/>
            <a:ext cx="2674962" cy="1566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EFF763-028E-100D-0B34-55882FCAA28E}"/>
              </a:ext>
            </a:extLst>
          </p:cNvPr>
          <p:cNvSpPr txBox="1"/>
          <p:nvPr/>
        </p:nvSpPr>
        <p:spPr>
          <a:xfrm>
            <a:off x="8849662" y="818866"/>
            <a:ext cx="2928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Ants as Screening Tool</a:t>
            </a:r>
          </a:p>
          <a:p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 for Peptide Sweetness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ADE2B-43BF-526C-1814-3D27F4EB0935}"/>
              </a:ext>
            </a:extLst>
          </p:cNvPr>
          <p:cNvSpPr txBox="1"/>
          <p:nvPr/>
        </p:nvSpPr>
        <p:spPr>
          <a:xfrm>
            <a:off x="9348716" y="3316406"/>
            <a:ext cx="176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CONTROL YEAST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8251D8-0C61-0430-D4D0-511419F95293}"/>
              </a:ext>
            </a:extLst>
          </p:cNvPr>
          <p:cNvSpPr txBox="1"/>
          <p:nvPr/>
        </p:nvSpPr>
        <p:spPr>
          <a:xfrm>
            <a:off x="9214513" y="5556914"/>
            <a:ext cx="17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BRAZZEIN YEAST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6D489-0DC8-3FCD-230A-32D1BC94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09375" y="6368716"/>
            <a:ext cx="2068815" cy="37698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611163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FC8E4-AEA3-E4B5-F3C4-F54423616BA6}"/>
              </a:ext>
            </a:extLst>
          </p:cNvPr>
          <p:cNvSpPr txBox="1"/>
          <p:nvPr/>
        </p:nvSpPr>
        <p:spPr>
          <a:xfrm>
            <a:off x="386499" y="1187777"/>
            <a:ext cx="11521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24EADD-EDDB-5B0D-A6AD-501FDEE43570}"/>
              </a:ext>
            </a:extLst>
          </p:cNvPr>
          <p:cNvSpPr txBox="1">
            <a:spLocks/>
          </p:cNvSpPr>
          <p:nvPr/>
        </p:nvSpPr>
        <p:spPr>
          <a:xfrm>
            <a:off x="273378" y="639510"/>
            <a:ext cx="1050835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Cell-Free Protein Synthesis Platform with </a:t>
            </a:r>
            <a:r>
              <a:rPr lang="en-US" sz="4000" i="1" dirty="0">
                <a:solidFill>
                  <a:schemeClr val="bg1"/>
                </a:solidFill>
                <a:latin typeface="+mn-lt"/>
              </a:rPr>
              <a:t>Clostridium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S30 Fraction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2" descr="BMC">
            <a:hlinkClick r:id="rId4"/>
            <a:extLst>
              <a:ext uri="{FF2B5EF4-FFF2-40B4-BE49-F238E27FC236}">
                <a16:creationId xmlns:a16="http://schemas.microsoft.com/office/drawing/2014/main" id="{ECD2E92F-F83B-44BF-31B6-65F641592C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3198475"/>
            <a:ext cx="965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3" descr="Part of Springer Nature">
            <a:hlinkClick r:id="rId5"/>
            <a:extLst>
              <a:ext uri="{FF2B5EF4-FFF2-40B4-BE49-F238E27FC236}">
                <a16:creationId xmlns:a16="http://schemas.microsoft.com/office/drawing/2014/main" id="{77C15572-AB55-9E8E-883C-E1BA8BA409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2984163"/>
            <a:ext cx="21971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5" descr="Springer Nature">
            <a:extLst>
              <a:ext uri="{FF2B5EF4-FFF2-40B4-BE49-F238E27FC236}">
                <a16:creationId xmlns:a16="http://schemas.microsoft.com/office/drawing/2014/main" id="{FF043A3A-593F-042B-A149-F5559A865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12817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C3C06F00-BF2A-442A-18D3-D7FE01559C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13304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corresponding author">
            <a:extLst>
              <a:ext uri="{FF2B5EF4-FFF2-40B4-BE49-F238E27FC236}">
                <a16:creationId xmlns:a16="http://schemas.microsoft.com/office/drawing/2014/main" id="{1D0DFBF5-E219-B9DB-E7DB-EBB77FA9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563" y="466725"/>
            <a:ext cx="889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F7BBA7-EC1D-6EAE-EA3A-FEC075473D44}"/>
              </a:ext>
            </a:extLst>
          </p:cNvPr>
          <p:cNvSpPr txBox="1"/>
          <p:nvPr/>
        </p:nvSpPr>
        <p:spPr>
          <a:xfrm>
            <a:off x="361950" y="1792373"/>
            <a:ext cx="1152525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This patent relates to materials for performing cell-free RNA transcription and/or cell-free protein synthesis (CFPS) using components prepared from naturally occurring or recombinant species of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Clostridia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, including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Clostridium </a:t>
            </a:r>
            <a:r>
              <a:rPr lang="en-US" sz="2600" i="1" dirty="0" err="1">
                <a:solidFill>
                  <a:schemeClr val="bg1">
                    <a:lumMod val="95000"/>
                  </a:schemeClr>
                </a:solidFill>
              </a:rPr>
              <a:t>autoethanogenum</a:t>
            </a:r>
            <a:endParaRPr lang="en-US" sz="2600" i="1" dirty="0">
              <a:solidFill>
                <a:schemeClr val="bg1">
                  <a:lumMod val="95000"/>
                </a:schemeClr>
              </a:solidFill>
            </a:endParaRP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It describes a cell-free protein synthesis platform for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in vitro 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transcription of mRNA and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in vitro 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translation of polypeptides containing a cell extract prepared from a cell culture of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Clostridia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 species, which may be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Clostridium </a:t>
            </a:r>
            <a:r>
              <a:rPr lang="en-US" sz="2600" i="1" dirty="0" err="1">
                <a:solidFill>
                  <a:schemeClr val="bg1">
                    <a:lumMod val="95000"/>
                  </a:schemeClr>
                </a:solidFill>
              </a:rPr>
              <a:t>autoethanogenum</a:t>
            </a:r>
            <a:endParaRPr lang="en-US" sz="2600" i="1" dirty="0">
              <a:solidFill>
                <a:schemeClr val="bg1">
                  <a:lumMod val="95000"/>
                </a:schemeClr>
              </a:solidFill>
            </a:endParaRP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The platform may use cellular extract that contains an S12 fraction and/or S30 fraction of the </a:t>
            </a:r>
            <a:r>
              <a:rPr lang="en-US" sz="2600" i="1" dirty="0">
                <a:solidFill>
                  <a:schemeClr val="bg1">
                    <a:lumMod val="95000"/>
                  </a:schemeClr>
                </a:solidFill>
              </a:rPr>
              <a:t>Clostridium</a:t>
            </a: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 cell culture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50E87-4716-2BBE-EEBD-8A860522D90E}"/>
              </a:ext>
            </a:extLst>
          </p:cNvPr>
          <p:cNvSpPr txBox="1"/>
          <p:nvPr/>
        </p:nvSpPr>
        <p:spPr>
          <a:xfrm>
            <a:off x="400647" y="5926017"/>
            <a:ext cx="1054859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Jewett MC, Kruger-Gericke A, Mueller AP, </a:t>
            </a:r>
            <a:r>
              <a:rPr lang="en-US" sz="1300" dirty="0" err="1">
                <a:solidFill>
                  <a:schemeClr val="bg1">
                    <a:lumMod val="95000"/>
                  </a:schemeClr>
                </a:solidFill>
              </a:rPr>
              <a:t>Koepke</a:t>
            </a:r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 M.  Cell-free protein synthesis platforms derived from clostridia. International Publication Number: WO2020176522A1. International Publication Date: 03 September 2020. World Intellectual Property Organization (Patent  Cooperation Treaty)</a:t>
            </a:r>
          </a:p>
          <a:p>
            <a:r>
              <a:rPr lang="en-US" sz="1300" dirty="0">
                <a:solidFill>
                  <a:schemeClr val="bg1">
                    <a:lumMod val="95000"/>
                  </a:schemeClr>
                </a:solidFill>
              </a:rPr>
              <a:t>https://patentimages.storage.googleapis.com/cb/60/ba/3b3678f3293b9c/WO2020176522A1.pdf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C5841-766F-E905-5DA2-E4BD8692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222230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6478A-7D83-9DB0-F2D4-5892FB62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074" y="131775"/>
            <a:ext cx="8151642" cy="643998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D600975-04D8-7FFA-CD76-95F26EFAD1CF}"/>
              </a:ext>
            </a:extLst>
          </p:cNvPr>
          <p:cNvSpPr txBox="1">
            <a:spLocks/>
          </p:cNvSpPr>
          <p:nvPr/>
        </p:nvSpPr>
        <p:spPr>
          <a:xfrm>
            <a:off x="509451" y="784517"/>
            <a:ext cx="2142309" cy="1919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white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Continuous Sweetener Peptide Production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DF529-1AD7-42C1-991A-D1D6AACD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6366" y="64928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099367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226243" y="523556"/>
            <a:ext cx="11726945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+mn-lt"/>
              </a:rPr>
              <a:t>IBC Continuous Automated Industrial Biofuel and Sweetener Production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C82074-2EF6-B20E-D2C1-318939539355}"/>
              </a:ext>
            </a:extLst>
          </p:cNvPr>
          <p:cNvSpPr txBox="1">
            <a:spLocks/>
          </p:cNvSpPr>
          <p:nvPr/>
        </p:nvSpPr>
        <p:spPr>
          <a:xfrm>
            <a:off x="875211" y="1760414"/>
            <a:ext cx="10620103" cy="42848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/>
            <a:r>
              <a:rPr lang="en-US" dirty="0">
                <a:solidFill>
                  <a:schemeClr val="bg1"/>
                </a:solidFill>
              </a:rPr>
              <a:t>Ethanol biofuel production from S30 fraction from a novel </a:t>
            </a:r>
            <a:r>
              <a:rPr lang="en-US" i="1" dirty="0">
                <a:solidFill>
                  <a:schemeClr val="bg1"/>
                </a:solidFill>
              </a:rPr>
              <a:t>Clostridium</a:t>
            </a:r>
            <a:r>
              <a:rPr lang="en-US" dirty="0">
                <a:solidFill>
                  <a:schemeClr val="bg1"/>
                </a:solidFill>
              </a:rPr>
              <a:t> grown on carbon dioxide or carbon monoxide</a:t>
            </a:r>
            <a:endParaRPr lang="en-US" sz="1100" dirty="0">
              <a:solidFill>
                <a:schemeClr val="bg1"/>
              </a:solidFill>
            </a:endParaRPr>
          </a:p>
          <a:p>
            <a:pPr marL="223838" indent="-223838"/>
            <a:r>
              <a:rPr lang="en-US" dirty="0">
                <a:solidFill>
                  <a:schemeClr val="bg1"/>
                </a:solidFill>
              </a:rPr>
              <a:t>Resulting S30 fraction from bacterial extract used in industrial IVTT to make high-value peptides (such as natural sweetener </a:t>
            </a:r>
            <a:r>
              <a:rPr lang="en-US" dirty="0" err="1">
                <a:solidFill>
                  <a:schemeClr val="bg1"/>
                </a:solidFill>
              </a:rPr>
              <a:t>brazzein</a:t>
            </a:r>
            <a:r>
              <a:rPr lang="en-US" dirty="0">
                <a:solidFill>
                  <a:schemeClr val="bg1"/>
                </a:solidFill>
              </a:rPr>
              <a:t>) and proteins in massively parallel anaerobic production</a:t>
            </a:r>
          </a:p>
          <a:p>
            <a:pPr marL="223838" indent="-223838"/>
            <a:r>
              <a:rPr lang="en-US" dirty="0">
                <a:solidFill>
                  <a:schemeClr val="bg1"/>
                </a:solidFill>
              </a:rPr>
              <a:t>DNA production line has no waste streams</a:t>
            </a:r>
            <a:endParaRPr lang="en-US" sz="1100" dirty="0">
              <a:solidFill>
                <a:schemeClr val="bg1"/>
              </a:solidFill>
            </a:endParaRPr>
          </a:p>
          <a:p>
            <a:pPr marL="223838" indent="-223838"/>
            <a:r>
              <a:rPr lang="en-US" dirty="0">
                <a:solidFill>
                  <a:schemeClr val="bg1"/>
                </a:solidFill>
              </a:rPr>
              <a:t>Solid coproduct material gasified into graphene parts</a:t>
            </a:r>
            <a:endParaRPr lang="en-US" sz="1100" dirty="0">
              <a:solidFill>
                <a:schemeClr val="bg1"/>
              </a:solidFill>
            </a:endParaRPr>
          </a:p>
          <a:p>
            <a:pPr marL="223838" indent="-223838"/>
            <a:r>
              <a:rPr lang="en-US" dirty="0">
                <a:solidFill>
                  <a:schemeClr val="bg1"/>
                </a:solidFill>
              </a:rPr>
              <a:t>Syngas used for Genset electrical production for LEED platinum operation</a:t>
            </a:r>
          </a:p>
          <a:p>
            <a:pPr marL="174625" indent="-174625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4D212-914B-30E4-7CF8-DF7845A8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378913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3669475" y="310669"/>
            <a:ext cx="4738255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5C96990-DD11-20BB-8A05-631ED4BFB892}"/>
              </a:ext>
            </a:extLst>
          </p:cNvPr>
          <p:cNvSpPr txBox="1">
            <a:spLocks/>
          </p:cNvSpPr>
          <p:nvPr/>
        </p:nvSpPr>
        <p:spPr>
          <a:xfrm>
            <a:off x="766482" y="1292828"/>
            <a:ext cx="10901082" cy="48285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Industrial robots enabling continuous large-scale plasmid production can revolutionize industrial sweetener production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Continuous S30 fraction production from </a:t>
            </a:r>
            <a:r>
              <a:rPr lang="en-US" sz="2600" i="1" dirty="0">
                <a:solidFill>
                  <a:schemeClr val="bg1"/>
                </a:solidFill>
              </a:rPr>
              <a:t>Clostridium</a:t>
            </a:r>
            <a:r>
              <a:rPr lang="en-US" sz="2600" dirty="0">
                <a:solidFill>
                  <a:schemeClr val="bg1"/>
                </a:solidFill>
              </a:rPr>
              <a:t> grown on carbon dioxide or carbon monoxide is sustainable and can provide green-certified (LEED platinum) facilities to produce high-value sweetener peptides and animal feed containing sweetener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Screening purified wild-type and yeast-expressed sweetener peptides side-by-side suggests several possible marketing approaches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Non-caloric natural sweeteners for use in food and drink are profitable and help reduce obesity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Feed (DDGS) from biorefinery is more attractive to animals if it contains sweetener peptide expressed in ethanologenic </a:t>
            </a:r>
            <a:r>
              <a:rPr lang="en-US" sz="2600" i="1" dirty="0">
                <a:solidFill>
                  <a:schemeClr val="bg1"/>
                </a:solidFill>
              </a:rPr>
              <a:t>Clostridium </a:t>
            </a:r>
            <a:r>
              <a:rPr lang="en-US" sz="2600" dirty="0">
                <a:solidFill>
                  <a:schemeClr val="bg1"/>
                </a:solidFill>
              </a:rPr>
              <a:t>S30 fraction</a:t>
            </a:r>
            <a:endParaRPr lang="en-US" sz="2600" i="1" dirty="0">
              <a:solidFill>
                <a:schemeClr val="bg1"/>
              </a:solidFill>
            </a:endParaRPr>
          </a:p>
          <a:p>
            <a:endParaRPr lang="en-US" sz="26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66CE4-DEC9-8341-A845-1C4B9007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356723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DB92E-9023-1A41-6122-70F0FE8BA8AF}"/>
              </a:ext>
            </a:extLst>
          </p:cNvPr>
          <p:cNvSpPr txBox="1"/>
          <p:nvPr/>
        </p:nvSpPr>
        <p:spPr>
          <a:xfrm>
            <a:off x="4246089" y="2866528"/>
            <a:ext cx="3258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C61375-2F42-09C6-AB95-8030BBA4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54719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C0A219-5134-D185-742B-E5D5833547A4}"/>
              </a:ext>
            </a:extLst>
          </p:cNvPr>
          <p:cNvSpPr txBox="1"/>
          <p:nvPr/>
        </p:nvSpPr>
        <p:spPr>
          <a:xfrm>
            <a:off x="596663" y="1409849"/>
            <a:ext cx="1083333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LEED platinum facility with fully sustainable biofuel-electrical operations including complete carbon capture on site</a:t>
            </a:r>
          </a:p>
          <a:p>
            <a:pPr marL="225425" indent="-2254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ully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automated aquaponics with high-density fish operations providing 1500 fish daily, fertilizer, 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clean water for operations and drinking</a:t>
            </a:r>
          </a:p>
          <a:p>
            <a:pPr marL="225425" indent="-2254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ully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automated hydroponic plant-growth operations for ultra-high production of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nonGMO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corn (3000 bushels/week)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and soybeans;  could be adapted for coffee, hemp, tobacco, lettuce, tomato,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cacao</a:t>
            </a:r>
          </a:p>
          <a:p>
            <a:pPr marL="225425" indent="-2254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IBC </a:t>
            </a:r>
            <a:r>
              <a:rPr lang="en-US" sz="2800" spc="-15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utomated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nanoDNA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production facility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yields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1000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maxipreps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1-gram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nanoDNA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per 24-hours operated continuously)</a:t>
            </a:r>
          </a:p>
          <a:p>
            <a:pPr marL="225425" indent="-2254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 production of high-value peptide via clostridial IVTT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48246" y="338266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IBC Continuous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7608C-D03C-0045-7CDD-7E2F9F6E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D175E-B1D7-0BF8-F35C-A2E95571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755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10389141" y="730650"/>
            <a:ext cx="1423146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IBC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F380E-2470-0518-97F5-8E30D971F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6" y="136525"/>
            <a:ext cx="9947288" cy="6567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D604E-B060-5AAA-791B-FA08BFE30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E02C-2342-32D5-7559-56AD184C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10725" y="6356350"/>
            <a:ext cx="1828799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0768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468923" y="262299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7320A-A611-FD5D-BBBD-E7C30B7E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217B5-1150-44CF-C961-545C6E0C55EF}"/>
              </a:ext>
            </a:extLst>
          </p:cNvPr>
          <p:cNvSpPr txBox="1"/>
          <p:nvPr/>
        </p:nvSpPr>
        <p:spPr>
          <a:xfrm>
            <a:off x="707452" y="2859051"/>
            <a:ext cx="1068098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Section 2: IBC Continuous DNA Production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974611-C57D-5B92-D4F5-8FD941C4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9310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B3DF088-D13A-A0FA-531B-3445BB89B87A}"/>
              </a:ext>
            </a:extLst>
          </p:cNvPr>
          <p:cNvSpPr txBox="1">
            <a:spLocks/>
          </p:cNvSpPr>
          <p:nvPr/>
        </p:nvSpPr>
        <p:spPr>
          <a:xfrm>
            <a:off x="289933" y="552888"/>
            <a:ext cx="11285032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+mn-lt"/>
              </a:rPr>
              <a:t>Plasmid Use for Cell and Gene Therapies (CGTs)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2BEE4F27-47D2-CADE-90FE-E33460A14F4F}"/>
              </a:ext>
            </a:extLst>
          </p:cNvPr>
          <p:cNvSpPr txBox="1">
            <a:spLocks/>
          </p:cNvSpPr>
          <p:nvPr/>
        </p:nvSpPr>
        <p:spPr>
          <a:xfrm>
            <a:off x="1260390" y="1606377"/>
            <a:ext cx="9539415" cy="427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spcBef>
                <a:spcPts val="1200"/>
              </a:spcBef>
            </a:pPr>
            <a:r>
              <a:rPr lang="en-US" sz="3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Plasmid DNA use increased sharply in the past 20 years due to development of CGTs, and it surged dramatically during the COVID-19 pandemic</a:t>
            </a:r>
          </a:p>
          <a:p>
            <a:pPr marL="225425" indent="-225425">
              <a:spcBef>
                <a:spcPts val="1200"/>
              </a:spcBef>
            </a:pPr>
            <a:r>
              <a:rPr lang="en-US" sz="3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Plasmid manufacturing is major challenge for safe and cost-effective production of CGTs as well as food, feed, cosmetics, and other products </a:t>
            </a:r>
          </a:p>
          <a:p>
            <a:pPr marL="225425" indent="-225425">
              <a:spcBef>
                <a:spcPts val="1200"/>
              </a:spcBef>
            </a:pPr>
            <a:r>
              <a:rPr lang="en-US" sz="3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Sufficient high-quality plasmids to meet demand will require robust automated clean manufacturing platforms such </a:t>
            </a:r>
            <a:r>
              <a:rPr lang="en-US" sz="3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the </a:t>
            </a:r>
            <a:r>
              <a:rPr lang="en-US" sz="3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IBC facilities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D164D0-78A8-24C3-34DD-FA10E280F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38972-C418-0459-6A69-3B1B6C8A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524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7EBA-E52E-74E4-B7D2-4D65CE1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2162-3DB2-80EF-1982-C2336263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7DF0DE4D-565A-CF38-F089-D4F0D4EBF3B2}"/>
              </a:ext>
            </a:extLst>
          </p:cNvPr>
          <p:cNvSpPr txBox="1">
            <a:spLocks/>
          </p:cNvSpPr>
          <p:nvPr/>
        </p:nvSpPr>
        <p:spPr>
          <a:xfrm>
            <a:off x="390865" y="686045"/>
            <a:ext cx="11254154" cy="71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bg1"/>
                </a:solidFill>
                <a:latin typeface="+mn-lt"/>
              </a:rPr>
              <a:t>IBC High-Throughput GMP Linear dsDNA and ssDNA Expression Formats for 3D </a:t>
            </a:r>
            <a:r>
              <a:rPr lang="en-US" sz="3800" dirty="0" err="1">
                <a:solidFill>
                  <a:schemeClr val="bg1"/>
                </a:solidFill>
                <a:latin typeface="+mn-lt"/>
              </a:rPr>
              <a:t>nanoDNA</a:t>
            </a:r>
            <a:r>
              <a:rPr lang="en-US" sz="3800" dirty="0">
                <a:solidFill>
                  <a:schemeClr val="bg1"/>
                </a:solidFill>
                <a:latin typeface="+mn-lt"/>
              </a:rPr>
              <a:t>  Assemblies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3CB44-B24E-508D-728E-3498422A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0" y="5778404"/>
            <a:ext cx="1176936" cy="10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62A31-2AE2-C1A0-480D-A6835543D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00" r="124" b="7710"/>
          <a:stretch/>
        </p:blipFill>
        <p:spPr>
          <a:xfrm>
            <a:off x="1412755" y="1944353"/>
            <a:ext cx="9182153" cy="410817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5CCB0C-CA92-D2AB-4942-EA69B7FE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48103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1995</Words>
  <Application>Microsoft Macintosh PowerPoint</Application>
  <PresentationFormat>Widescreen</PresentationFormat>
  <Paragraphs>228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-apple-system</vt:lpstr>
      <vt:lpstr>Arial</vt:lpstr>
      <vt:lpstr>Asian (Headings)</vt:lpstr>
      <vt:lpstr>Calibri</vt:lpstr>
      <vt:lpstr>Calibri Light</vt:lpstr>
      <vt:lpstr>ElsevierSans</vt:lpstr>
      <vt:lpstr>Helvetica Neue</vt:lpstr>
      <vt:lpstr>inherit</vt:lpstr>
      <vt:lpstr>sans-mbk</vt:lpstr>
      <vt:lpstr>TiemposTextMedium</vt:lpstr>
      <vt:lpstr>Wingdings</vt:lpstr>
      <vt:lpstr>Office Theme</vt:lpstr>
      <vt:lpstr>1_Office Theme</vt:lpstr>
      <vt:lpstr>FoxitPhantomPDF.Document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 Scheduling 960 Maxiprep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2024-02-12T15:23:31Z</dcterms:created>
  <dcterms:modified xsi:type="dcterms:W3CDTF">2024-05-11T23:34:02Z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leLevelID">
    <vt:lpwstr>Y0eKP5Zljf-2024/2/12-2024/2/12-steve.hughes-steve.hughes-1-1-1-0</vt:lpwstr>
  </property>
  <property fmtid="{D5CDD505-2E9C-101B-9397-08002B2CF9AE}" pid="3" name="CurrentLevel">
    <vt:lpwstr>1</vt:lpwstr>
  </property>
  <property fmtid="{D5CDD505-2E9C-101B-9397-08002B2CF9AE}" pid="4" name="TopLevel">
    <vt:lpwstr>1</vt:lpwstr>
  </property>
</Properties>
</file>