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59" r:id="rId2"/>
    <p:sldId id="491" r:id="rId3"/>
    <p:sldId id="395" r:id="rId4"/>
    <p:sldId id="468" r:id="rId5"/>
    <p:sldId id="476" r:id="rId6"/>
    <p:sldId id="440" r:id="rId7"/>
    <p:sldId id="394" r:id="rId8"/>
    <p:sldId id="381" r:id="rId9"/>
    <p:sldId id="422" r:id="rId10"/>
    <p:sldId id="471" r:id="rId11"/>
    <p:sldId id="472" r:id="rId12"/>
    <p:sldId id="473" r:id="rId13"/>
    <p:sldId id="444" r:id="rId14"/>
    <p:sldId id="492" r:id="rId15"/>
    <p:sldId id="446" r:id="rId16"/>
    <p:sldId id="484" r:id="rId17"/>
    <p:sldId id="447" r:id="rId18"/>
    <p:sldId id="450" r:id="rId19"/>
    <p:sldId id="451" r:id="rId20"/>
    <p:sldId id="452" r:id="rId21"/>
    <p:sldId id="453" r:id="rId22"/>
    <p:sldId id="454" r:id="rId23"/>
    <p:sldId id="493" r:id="rId24"/>
    <p:sldId id="456" r:id="rId25"/>
    <p:sldId id="457" r:id="rId26"/>
    <p:sldId id="458" r:id="rId27"/>
    <p:sldId id="495" r:id="rId28"/>
    <p:sldId id="485" r:id="rId29"/>
    <p:sldId id="486" r:id="rId30"/>
    <p:sldId id="487" r:id="rId31"/>
    <p:sldId id="278" r:id="rId32"/>
    <p:sldId id="489" r:id="rId33"/>
    <p:sldId id="490" r:id="rId34"/>
    <p:sldId id="460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4259B"/>
    <a:srgbClr val="A42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74" d="100"/>
          <a:sy n="74" d="100"/>
        </p:scale>
        <p:origin x="10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134225-8701-400F-895F-FA0C0F1A981B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41A162-2460-4CF6-9D0A-0800E57F0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F4C910-322F-4531-B903-BD54A8EA606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E6C9394-C3AC-B944-9970-9ED59FDF9DE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891457-32B8-4F06-8828-9E1D1E60C5A5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3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08C2D2-A900-4E99-9AED-FEB51BFF823F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08C2D2-A900-4E99-9AED-FEB51BFF823F}" type="slidenum">
              <a:rPr lang="en-US" smtClean="0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15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E6C9394-C3AC-B944-9970-9ED59FDF9DE6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1FB6-016B-4728-92C9-AFED8999C806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9171-A2E9-4A5D-BDCA-E3C11AF2F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84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0795-7FE7-4261-9A69-8FEF222EDBAF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E548-155E-4986-AA90-8304309A7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7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922-470C-4EFE-9A12-53E9E0FA476A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EF05-3550-42D8-B771-27EA9C451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94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5865-FE56-4797-8E19-3D8B99BC53B7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8155-58CA-402D-91E7-0DBFF3E54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53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28A9-527A-4B06-AD8E-548E76991330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96C0-D15D-46F2-8748-672B457D8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59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5F3A-944A-4433-84CC-F88E8382850A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93DBB-2EE6-4A42-85CD-CE1D0FCE74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8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EB0CE-70D6-4AC6-BB1D-4FDFECD4874D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3BF6-D3D6-4300-A518-DBA2FEBC3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8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1240-A795-4488-9822-CD0E51CB1680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2533-35D4-4466-8385-2F2119F1E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3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256F-485E-4DD9-A568-4F0E1A83C388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2C48-4199-400B-B41E-708CDC547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31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C143-8B91-4717-A1DD-3AD0E00D3A22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8863-28FF-4214-B357-BFB8DFAB4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63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FC27-33A5-4815-88E2-8B9C9FEF8C95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880C-7F00-4A83-8243-953F34CD3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29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BC170A-02DE-4E84-B042-20E3589659AB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2AD2FC-93CB-4466-858C-6874492C4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39.png"/><Relationship Id="rId4" Type="http://schemas.openxmlformats.org/officeDocument/2006/relationships/image" Target="../media/image41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39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520.png"/><Relationship Id="rId9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91.png"/><Relationship Id="rId3" Type="http://schemas.openxmlformats.org/officeDocument/2006/relationships/image" Target="../media/image760.png"/><Relationship Id="rId21" Type="http://schemas.openxmlformats.org/officeDocument/2006/relationships/image" Target="../media/image118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7.png"/><Relationship Id="rId2" Type="http://schemas.openxmlformats.org/officeDocument/2006/relationships/image" Target="../media/image750.png"/><Relationship Id="rId16" Type="http://schemas.openxmlformats.org/officeDocument/2006/relationships/image" Target="../media/image89.png"/><Relationship Id="rId20" Type="http://schemas.openxmlformats.org/officeDocument/2006/relationships/image" Target="../media/image9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19" Type="http://schemas.openxmlformats.org/officeDocument/2006/relationships/image" Target="../media/image920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7" Type="http://schemas.openxmlformats.org/officeDocument/2006/relationships/image" Target="../media/image99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1110.png"/><Relationship Id="rId18" Type="http://schemas.openxmlformats.org/officeDocument/2006/relationships/image" Target="../media/image1160.png"/><Relationship Id="rId3" Type="http://schemas.openxmlformats.org/officeDocument/2006/relationships/image" Target="../media/image1010.png"/><Relationship Id="rId21" Type="http://schemas.openxmlformats.org/officeDocument/2006/relationships/image" Target="../media/image119.png"/><Relationship Id="rId7" Type="http://schemas.openxmlformats.org/officeDocument/2006/relationships/image" Target="../media/image1050.png"/><Relationship Id="rId12" Type="http://schemas.openxmlformats.org/officeDocument/2006/relationships/image" Target="../media/image1100.png"/><Relationship Id="rId17" Type="http://schemas.openxmlformats.org/officeDocument/2006/relationships/image" Target="../media/image1150.png"/><Relationship Id="rId2" Type="http://schemas.openxmlformats.org/officeDocument/2006/relationships/image" Target="../media/image1000.png"/><Relationship Id="rId16" Type="http://schemas.openxmlformats.org/officeDocument/2006/relationships/image" Target="../media/image1140.png"/><Relationship Id="rId20" Type="http://schemas.openxmlformats.org/officeDocument/2006/relationships/image" Target="../media/image1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0.png"/><Relationship Id="rId11" Type="http://schemas.openxmlformats.org/officeDocument/2006/relationships/image" Target="../media/image1090.png"/><Relationship Id="rId5" Type="http://schemas.openxmlformats.org/officeDocument/2006/relationships/image" Target="../media/image1030.png"/><Relationship Id="rId15" Type="http://schemas.openxmlformats.org/officeDocument/2006/relationships/image" Target="../media/image1130.png"/><Relationship Id="rId23" Type="http://schemas.openxmlformats.org/officeDocument/2006/relationships/image" Target="../media/image121.png"/><Relationship Id="rId10" Type="http://schemas.openxmlformats.org/officeDocument/2006/relationships/image" Target="../media/image1080.png"/><Relationship Id="rId19" Type="http://schemas.openxmlformats.org/officeDocument/2006/relationships/image" Target="../media/image1170.png"/><Relationship Id="rId4" Type="http://schemas.openxmlformats.org/officeDocument/2006/relationships/image" Target="../media/image1020.png"/><Relationship Id="rId9" Type="http://schemas.openxmlformats.org/officeDocument/2006/relationships/image" Target="../media/image1070.png"/><Relationship Id="rId14" Type="http://schemas.openxmlformats.org/officeDocument/2006/relationships/image" Target="../media/image1120.png"/><Relationship Id="rId22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30.png"/><Relationship Id="rId7" Type="http://schemas.openxmlformats.org/officeDocument/2006/relationships/image" Target="../media/image12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35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50.png"/><Relationship Id="rId3" Type="http://schemas.openxmlformats.org/officeDocument/2006/relationships/image" Target="../media/image190.png"/><Relationship Id="rId7" Type="http://schemas.openxmlformats.org/officeDocument/2006/relationships/image" Target="../media/image36.png"/><Relationship Id="rId1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7.png"/><Relationship Id="rId10" Type="http://schemas.openxmlformats.org/officeDocument/2006/relationships/image" Target="../media/image44.png"/><Relationship Id="rId4" Type="http://schemas.openxmlformats.org/officeDocument/2006/relationships/image" Target="../media/image350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-533400" y="-76200"/>
            <a:ext cx="10134600" cy="23622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Long-Lived Particles, Dark Matter, and </a:t>
            </a:r>
            <a:b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Matter-Antimatter Asymmetry </a:t>
            </a:r>
            <a:endParaRPr lang="en-US" altLang="en-US" sz="4000" dirty="0">
              <a:cs typeface="Arial" panose="020B0604020202020204" pitchFamily="34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-838200" y="2286000"/>
            <a:ext cx="108204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FF"/>
                </a:solidFill>
                <a:cs typeface="Arial" panose="020B0604020202020204" pitchFamily="34" charset="0"/>
              </a:rPr>
              <a:t>Rouzbeh </a:t>
            </a:r>
            <a:r>
              <a:rPr lang="en-US" altLang="en-US" dirty="0" err="1">
                <a:solidFill>
                  <a:srgbClr val="0000FF"/>
                </a:solidFill>
                <a:cs typeface="Arial" panose="020B0604020202020204" pitchFamily="34" charset="0"/>
              </a:rPr>
              <a:t>Allahverdi</a:t>
            </a:r>
            <a:endParaRPr lang="en-US" altLang="en-US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05" y="2768600"/>
            <a:ext cx="5865495" cy="1117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C8ABE2-64E8-FE34-AF16-2D28CA7445C3}"/>
              </a:ext>
            </a:extLst>
          </p:cNvPr>
          <p:cNvSpPr txBox="1">
            <a:spLocks/>
          </p:cNvSpPr>
          <p:nvPr/>
        </p:nvSpPr>
        <p:spPr bwMode="auto">
          <a:xfrm>
            <a:off x="-533400" y="3429000"/>
            <a:ext cx="1013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+mj-lt"/>
              </a:rPr>
              <a:t>CETUP*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6CDB47-7215-A4AB-69C6-7764BEA4F504}"/>
              </a:ext>
            </a:extLst>
          </p:cNvPr>
          <p:cNvSpPr/>
          <p:nvPr/>
        </p:nvSpPr>
        <p:spPr>
          <a:xfrm>
            <a:off x="3276600" y="4796135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June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pitchFamily="34" charset="0"/>
              </a:rPr>
              <a:t> 19-July 14,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-457200" y="-609600"/>
            <a:ext cx="9677400" cy="3048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Chalkboard" charset="0"/>
                <a:cs typeface="+mn-cs"/>
              </a:rPr>
              <a:t>     </a:t>
            </a:r>
            <a:r>
              <a:rPr lang="en-US" sz="2400" dirty="0">
                <a:solidFill>
                  <a:srgbClr val="C00000"/>
                </a:solidFill>
                <a:latin typeface="Chalkboard" charset="0"/>
                <a:cs typeface="+mn-cs"/>
              </a:rPr>
              <a:t>Successful scenario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:</a:t>
            </a:r>
            <a:endParaRPr lang="en-US" sz="2400" dirty="0">
              <a:solidFill>
                <a:srgbClr val="C00000"/>
              </a:solidFill>
              <a:latin typeface="Chalkboard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  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                                                                                  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04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(1) Obtaining the correct DM abundance.                 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9E356B-167C-4D36-86B3-1FFF416D0F65}"/>
                  </a:ext>
                </a:extLst>
              </p:cNvPr>
              <p:cNvSpPr txBox="1"/>
              <p:nvPr/>
            </p:nvSpPr>
            <p:spPr>
              <a:xfrm>
                <a:off x="17641" y="838200"/>
                <a:ext cx="6764159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+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9E356B-167C-4D36-86B3-1FFF416D0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1" y="838200"/>
                <a:ext cx="6764159" cy="409664"/>
              </a:xfrm>
              <a:prstGeom prst="rect">
                <a:avLst/>
              </a:prstGeom>
              <a:blipFill>
                <a:blip r:embed="rId3"/>
                <a:stretch>
                  <a:fillRect l="-180" t="-1493" r="-36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">
            <a:extLst>
              <a:ext uri="{FF2B5EF4-FFF2-40B4-BE49-F238E27FC236}">
                <a16:creationId xmlns:a16="http://schemas.microsoft.com/office/drawing/2014/main" id="{A1A79BA3-7A9A-4A50-8F69-661671478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6713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number of DM quanta produced per decay of     quanta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4626FF-3235-4050-B61E-9680F53ADFC2}"/>
                  </a:ext>
                </a:extLst>
              </p:cNvPr>
              <p:cNvSpPr txBox="1"/>
              <p:nvPr/>
            </p:nvSpPr>
            <p:spPr>
              <a:xfrm>
                <a:off x="13361" y="1426767"/>
                <a:ext cx="630750" cy="402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4626FF-3235-4050-B61E-9680F53AD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1" y="1426767"/>
                <a:ext cx="630750" cy="402033"/>
              </a:xfrm>
              <a:prstGeom prst="rect">
                <a:avLst/>
              </a:prstGeom>
              <a:blipFill>
                <a:blip r:embed="rId4"/>
                <a:stretch>
                  <a:fillRect l="-9615" r="-4808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38BFFC-0F63-4B6B-B3E9-5D7E262D2242}"/>
                  </a:ext>
                </a:extLst>
              </p:cNvPr>
              <p:cNvSpPr txBox="1"/>
              <p:nvPr/>
            </p:nvSpPr>
            <p:spPr>
              <a:xfrm>
                <a:off x="6324600" y="1389504"/>
                <a:ext cx="3015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38BFFC-0F63-4B6B-B3E9-5D7E262D2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389504"/>
                <a:ext cx="301557" cy="369332"/>
              </a:xfrm>
              <a:prstGeom prst="rect">
                <a:avLst/>
              </a:prstGeom>
              <a:blipFill>
                <a:blip r:embed="rId5"/>
                <a:stretch>
                  <a:fillRect l="-32653" r="-28571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9B93804-7BDA-4D51-85F1-4E57A87E46A1}"/>
              </a:ext>
            </a:extLst>
          </p:cNvPr>
          <p:cNvSpPr/>
          <p:nvPr/>
        </p:nvSpPr>
        <p:spPr>
          <a:xfrm>
            <a:off x="0" y="2209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- Production from the instantaneous thermal bath (1st term on the RH).               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275BE-6DA4-4AD0-BD46-E170ED5BE996}"/>
              </a:ext>
            </a:extLst>
          </p:cNvPr>
          <p:cNvSpPr/>
          <p:nvPr/>
        </p:nvSpPr>
        <p:spPr>
          <a:xfrm>
            <a:off x="0" y="543891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- Production from the interplay between the two terms.              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5CC3F8AB-88CD-42B4-8F0D-E617991D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3350"/>
            <a:ext cx="41910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defPPr>
              <a:defRPr lang="en-GB"/>
            </a:defPPr>
            <a:lvl1pPr algn="l" defTabSz="457200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halkboard"/>
              </a:rPr>
              <a:t>G. </a:t>
            </a:r>
            <a:r>
              <a:rPr lang="en-US" sz="2000" dirty="0" err="1">
                <a:solidFill>
                  <a:srgbClr val="FF0000"/>
                </a:solidFill>
                <a:latin typeface="Chalkboard"/>
              </a:rPr>
              <a:t>Giudice</a:t>
            </a:r>
            <a:r>
              <a:rPr lang="en-US" sz="2000" dirty="0">
                <a:solidFill>
                  <a:srgbClr val="FF0000"/>
                </a:solidFill>
                <a:latin typeface="Chalkboard"/>
              </a:rPr>
              <a:t>, E. Kolb, A. </a:t>
            </a:r>
            <a:r>
              <a:rPr lang="en-US" sz="2000" dirty="0" err="1">
                <a:solidFill>
                  <a:srgbClr val="FF0000"/>
                </a:solidFill>
                <a:latin typeface="Chalkboard"/>
              </a:rPr>
              <a:t>Riotto</a:t>
            </a:r>
            <a:r>
              <a:rPr lang="en-US" sz="2000" dirty="0">
                <a:solidFill>
                  <a:srgbClr val="FF0000"/>
                </a:solidFill>
                <a:latin typeface="Chalkboard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Chalkboard"/>
              </a:rPr>
              <a:t>PRD 64, 043512 (2001)  </a:t>
            </a:r>
          </a:p>
          <a:p>
            <a:pPr>
              <a:buClrTx/>
            </a:pPr>
            <a:r>
              <a:rPr lang="en-US" sz="2000" dirty="0">
                <a:solidFill>
                  <a:srgbClr val="FF0000"/>
                </a:solidFill>
                <a:latin typeface="Chalkboard"/>
              </a:rPr>
              <a:t>A. </a:t>
            </a:r>
            <a:r>
              <a:rPr lang="en-US" sz="2000" dirty="0" err="1">
                <a:solidFill>
                  <a:srgbClr val="FF0000"/>
                </a:solidFill>
                <a:latin typeface="Chalkboard"/>
              </a:rPr>
              <a:t>Erickcek</a:t>
            </a:r>
            <a:r>
              <a:rPr lang="en-US" sz="2000" dirty="0">
                <a:solidFill>
                  <a:srgbClr val="FF0000"/>
                </a:solidFill>
                <a:latin typeface="Chalkboard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Chalkboard"/>
              </a:rPr>
              <a:t>PRD 92, 103505 (2015)</a:t>
            </a:r>
          </a:p>
          <a:p>
            <a:pPr>
              <a:buClrTx/>
            </a:pPr>
            <a:r>
              <a:rPr lang="en-US" sz="2000" dirty="0">
                <a:solidFill>
                  <a:srgbClr val="FF0000"/>
                </a:solidFill>
                <a:latin typeface="Chalkboard"/>
              </a:rPr>
              <a:t>…</a:t>
            </a:r>
            <a:r>
              <a:rPr lang="en-US" sz="2000" dirty="0">
                <a:solidFill>
                  <a:srgbClr val="0070C0"/>
                </a:solidFill>
                <a:latin typeface="Chalkboard"/>
              </a:rPr>
              <a:t>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F24BDD-E818-44A3-8F57-AADF42934D68}"/>
              </a:ext>
            </a:extLst>
          </p:cNvPr>
          <p:cNvSpPr/>
          <p:nvPr/>
        </p:nvSpPr>
        <p:spPr>
          <a:xfrm>
            <a:off x="-16921" y="4325779"/>
            <a:ext cx="5015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/>
              </a:rPr>
              <a:t>G. </a:t>
            </a:r>
            <a:r>
              <a:rPr lang="en-US" sz="2000" dirty="0" err="1">
                <a:solidFill>
                  <a:srgbClr val="FF0000"/>
                </a:solidFill>
                <a:latin typeface="Chalkboard"/>
              </a:rPr>
              <a:t>Gelmini</a:t>
            </a:r>
            <a:r>
              <a:rPr lang="en-US" sz="2000" dirty="0">
                <a:solidFill>
                  <a:srgbClr val="FF0000"/>
                </a:solidFill>
                <a:latin typeface="Chalkboard"/>
              </a:rPr>
              <a:t>, P. </a:t>
            </a:r>
            <a:r>
              <a:rPr lang="en-US" sz="2000" dirty="0" err="1">
                <a:solidFill>
                  <a:srgbClr val="FF0000"/>
                </a:solidFill>
                <a:latin typeface="Chalkboard"/>
              </a:rPr>
              <a:t>Gondolo</a:t>
            </a:r>
            <a:r>
              <a:rPr lang="en-US" sz="2000" dirty="0">
                <a:solidFill>
                  <a:srgbClr val="FF0000"/>
                </a:solidFill>
                <a:latin typeface="Chalkboard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Chalkboard"/>
              </a:rPr>
              <a:t>PRD 74, 023510 (2006)</a:t>
            </a:r>
          </a:p>
          <a:p>
            <a:pPr>
              <a:buClr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halkboard"/>
              </a:rPr>
              <a:t>R.A., B. Dutta, K. Sinha  </a:t>
            </a:r>
            <a:r>
              <a:rPr lang="en-US" sz="2000" dirty="0">
                <a:solidFill>
                  <a:srgbClr val="0070C0"/>
                </a:solidFill>
                <a:latin typeface="Chalkboard"/>
              </a:rPr>
              <a:t>PRD 83, 083502 (2011)</a:t>
            </a:r>
          </a:p>
          <a:p>
            <a:pPr>
              <a:buClr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halkboard"/>
              </a:rPr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171D0D-A70F-4038-8CC9-090355D9D972}"/>
              </a:ext>
            </a:extLst>
          </p:cNvPr>
          <p:cNvSpPr txBox="1"/>
          <p:nvPr/>
        </p:nvSpPr>
        <p:spPr>
          <a:xfrm>
            <a:off x="-16922" y="5842337"/>
            <a:ext cx="58081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M. Kawasaki, T.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Moroi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T.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Yanagida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PLB 370, 52 (1996)   </a:t>
            </a:r>
          </a:p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T.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Moroi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L. Randall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NPB 570,  455 (2000)</a:t>
            </a:r>
          </a:p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37DBF3-9442-43F3-8DBA-7A7F94AAD1F8}"/>
              </a:ext>
            </a:extLst>
          </p:cNvPr>
          <p:cNvSpPr/>
          <p:nvPr/>
        </p:nvSpPr>
        <p:spPr>
          <a:xfrm>
            <a:off x="0" y="3886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- Production from direct decay (2</a:t>
            </a:r>
            <a:r>
              <a:rPr lang="en-US" sz="2400" baseline="30000" dirty="0">
                <a:solidFill>
                  <a:srgbClr val="0000FF"/>
                </a:solidFill>
                <a:latin typeface="Chalkboard" charset="0"/>
              </a:rPr>
              <a:t>nd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term on the RH).                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1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-152400" y="-381000"/>
            <a:ext cx="9677400" cy="7239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Chalkboard" charset="0"/>
                <a:cs typeface="+mn-cs"/>
              </a:rPr>
              <a:t>   </a:t>
            </a:r>
            <a:endParaRPr lang="en-US" sz="2400" dirty="0">
              <a:solidFill>
                <a:srgbClr val="0000FF"/>
              </a:solidFill>
              <a:latin typeface="Chalkboard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Chalkboard" charset="0"/>
                <a:cs typeface="+mn-cs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                      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7030A0"/>
                </a:solidFill>
                <a:latin typeface="Chalkboard" charset="0"/>
                <a:cs typeface="+mn-cs"/>
              </a:rPr>
              <a:t>                           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7030A0"/>
                </a:solidFill>
                <a:latin typeface="Chalkboard" charset="0"/>
                <a:cs typeface="+mn-cs"/>
              </a:rPr>
              <a:t>  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7030A0"/>
                </a:solidFill>
                <a:latin typeface="Chalkboard" charset="0"/>
                <a:cs typeface="+mn-cs"/>
              </a:rPr>
              <a:t>      </a:t>
            </a:r>
            <a:r>
              <a:rPr lang="en-US" sz="2400" dirty="0">
                <a:latin typeface="Chalkboard" charset="0"/>
                <a:cs typeface="+mn-cs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Chalkboard" charset="0"/>
                <a:cs typeface="+mn-cs"/>
              </a:rPr>
              <a:t>  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7030A0"/>
              </a:solidFill>
              <a:latin typeface="Chalkboard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7030A0"/>
              </a:solidFill>
              <a:latin typeface="Chalkboard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7030A0"/>
              </a:solidFill>
              <a:latin typeface="Chalkboard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7030A0"/>
                </a:solidFill>
                <a:latin typeface="Chalkboard" charset="0"/>
                <a:cs typeface="+mn-cs"/>
              </a:rPr>
              <a:t>    </a:t>
            </a:r>
            <a:endParaRPr lang="en-US" sz="2800" dirty="0">
              <a:solidFill>
                <a:srgbClr val="0000FF"/>
              </a:solidFill>
              <a:latin typeface="Chalkboard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800" dirty="0">
                <a:latin typeface="Chalkboard" charset="0"/>
                <a:cs typeface="+mn-cs"/>
              </a:rPr>
              <a:t>         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   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Chalkboard" charset="0"/>
                <a:cs typeface="+mn-cs"/>
              </a:rPr>
              <a:t>    </a:t>
            </a:r>
            <a:endParaRPr lang="en-US" sz="2000" dirty="0">
              <a:solidFill>
                <a:srgbClr val="0070C0"/>
              </a:solidFill>
              <a:latin typeface="Chalkboard" charset="0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228600" y="609600"/>
            <a:ext cx="9677400" cy="7239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   D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ilution factor due to modulus decay:  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</a:t>
            </a:r>
            <a:r>
              <a:rPr lang="en-US" sz="2400" dirty="0">
                <a:solidFill>
                  <a:srgbClr val="C00000"/>
                </a:solidFill>
                <a:latin typeface="Chalkboard" charset="0"/>
                <a:cs typeface="+mn-cs"/>
              </a:rPr>
              <a:t>  </a:t>
            </a:r>
            <a:endParaRPr lang="en-US" sz="2000" dirty="0">
              <a:solidFill>
                <a:srgbClr val="0070C0"/>
              </a:solidFill>
              <a:latin typeface="Chalkboard" charset="0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6201" y="1104029"/>
          <a:ext cx="3505200" cy="118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520560" progId="Equation.3">
                  <p:embed/>
                </p:oleObj>
              </mc:Choice>
              <mc:Fallback>
                <p:oleObj name="Equation" r:id="rId2" imgW="1549080" imgH="52056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1" y="1104029"/>
                        <a:ext cx="3505200" cy="118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-64678" y="3947755"/>
            <a:ext cx="5130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R.A., B. Dutta, K. Sinha 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PRD 81, 053538 (2010)</a:t>
            </a:r>
          </a:p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…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719465"/>
            <a:ext cx="7205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G. Kane, J. Shao, S. Watson, H-B Yu 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JCAP 1111, 012 (2011)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64678" y="6024265"/>
            <a:ext cx="5053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R.A., M.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Cicoli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F.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Muia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JHEP 1606, 153 (2016)</a:t>
            </a:r>
          </a:p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…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581400"/>
            <a:ext cx="6008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Non-thermal post-</a:t>
            </a:r>
            <a:r>
              <a:rPr lang="en-US" sz="2400" dirty="0" err="1">
                <a:solidFill>
                  <a:srgbClr val="C00000"/>
                </a:solidFill>
                <a:latin typeface="Chalkboard" charset="0"/>
              </a:rPr>
              <a:t>sphaleron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halkboard" charset="0"/>
              </a:rPr>
              <a:t>baryogenesis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</a:t>
            </a:r>
            <a:endParaRPr lang="en-US" sz="2400" dirty="0"/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>
          <a:xfrm>
            <a:off x="-457200" y="0"/>
            <a:ext cx="10287000" cy="609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latin typeface="Chalkboard"/>
                <a:ea typeface="+mj-ea"/>
                <a:cs typeface="+mj-cs"/>
              </a:rPr>
              <a:t>       (2) Generating the observed baryon asymmetry.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953000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- Baryogenesis mechanism with associated entropy production: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7" y="5334000"/>
            <a:ext cx="375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Affleck-Dine </a:t>
            </a:r>
            <a:r>
              <a:rPr lang="en-US" sz="2400" dirty="0" err="1">
                <a:solidFill>
                  <a:srgbClr val="C00000"/>
                </a:solidFill>
                <a:latin typeface="Chalkboard" charset="0"/>
              </a:rPr>
              <a:t>baryogenesis</a:t>
            </a:r>
            <a:endParaRPr lang="en-US" sz="2400" dirty="0">
              <a:solidFill>
                <a:srgbClr val="C00000"/>
              </a:solidFill>
              <a:latin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200400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- Baryogenesis at the end of EMD:</a:t>
            </a:r>
          </a:p>
        </p:txBody>
      </p:sp>
      <p:sp>
        <p:nvSpPr>
          <p:cNvPr id="6" name="Rectangle 5"/>
          <p:cNvSpPr/>
          <p:nvPr/>
        </p:nvSpPr>
        <p:spPr>
          <a:xfrm>
            <a:off x="-76200" y="23622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Pre-existing asymmetry will be washed out.  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424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-304800" y="-533400"/>
            <a:ext cx="9677400" cy="7239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Chalkboard" charset="0"/>
                <a:cs typeface="+mn-cs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(3) Gravitino production must be suppressed.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   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                   is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the main source of gravitino production.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Helicity-1/2 gravitinos pose the main threat.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                                                            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624" y="846901"/>
          <a:ext cx="13065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241200" progId="Equation.3">
                  <p:embed/>
                </p:oleObj>
              </mc:Choice>
              <mc:Fallback>
                <p:oleObj name="Equation" r:id="rId3" imgW="571320" imgH="241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4" y="846901"/>
                        <a:ext cx="130651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152400" y="12954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  M. Endo, K.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Hamaguchi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F. Takahashi 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PRL 96, 211301 (2006)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5835" y="2587565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 M. Dine, R. Kitano, A.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Morisse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Y.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Shirman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PRD 73, 123518 (2006)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30E97-237D-4AD0-B803-538656A6757E}"/>
              </a:ext>
            </a:extLst>
          </p:cNvPr>
          <p:cNvSpPr txBox="1"/>
          <p:nvPr/>
        </p:nvSpPr>
        <p:spPr>
          <a:xfrm>
            <a:off x="-97736" y="3505200"/>
            <a:ext cx="9165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alkboard" charset="0"/>
                <a:cs typeface="+mn-c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(4) Modulus decay must successfully reheat the visible sector.</a:t>
            </a:r>
          </a:p>
          <a:p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No excess of DR, etc.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5B0FB-AE22-47F6-94ED-EB34740E71F0}"/>
              </a:ext>
            </a:extLst>
          </p:cNvPr>
          <p:cNvSpPr/>
          <p:nvPr/>
        </p:nvSpPr>
        <p:spPr>
          <a:xfrm>
            <a:off x="265" y="4953000"/>
            <a:ext cx="9143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Challenge: successful realization in explicit models.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6C0BC6-9A1F-4851-919E-8FAC3EAA077F}"/>
              </a:ext>
            </a:extLst>
          </p:cNvPr>
          <p:cNvSpPr/>
          <p:nvPr/>
        </p:nvSpPr>
        <p:spPr>
          <a:xfrm>
            <a:off x="0" y="5382161"/>
            <a:ext cx="60918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R.A., M.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Cicoli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B. Dutta, K. Sinha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PRD 88, 095015 (2013) </a:t>
            </a:r>
          </a:p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R.A., M.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Cicoli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B. Dutta, K. Sinha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  JCAP 10, 002 (2014)</a:t>
            </a:r>
          </a:p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R.A., I.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Broeckel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M.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Cicoli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J.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Osinski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JHEP 02, 026 (2021)</a:t>
            </a:r>
          </a:p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…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703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FAFFB8-7579-40FB-BF48-587410C5D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808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Can we possibly test the physics responsible for EMD in the lab?</a:t>
            </a: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Not possible for string moduli (large masses &amp; very weak couplings).</a:t>
            </a: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EMD driven by the visible sector?</a:t>
            </a: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8E5BC5-AD9D-4936-930D-A95A4FF9E779}"/>
                  </a:ext>
                </a:extLst>
              </p:cNvPr>
              <p:cNvSpPr txBox="1"/>
              <p:nvPr/>
            </p:nvSpPr>
            <p:spPr>
              <a:xfrm>
                <a:off x="8458200" y="3471994"/>
                <a:ext cx="387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8E5BC5-AD9D-4936-930D-A95A4FF9E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471994"/>
                <a:ext cx="387376" cy="369332"/>
              </a:xfrm>
              <a:prstGeom prst="rect">
                <a:avLst/>
              </a:prstGeom>
              <a:blipFill>
                <a:blip r:embed="rId3"/>
                <a:stretch>
                  <a:fillRect l="-7937" r="-634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32A23-2CD1-4C8C-895B-1C6149AB9E39}"/>
                  </a:ext>
                </a:extLst>
              </p:cNvPr>
              <p:cNvSpPr txBox="1"/>
              <p:nvPr/>
            </p:nvSpPr>
            <p:spPr>
              <a:xfrm>
                <a:off x="7543800" y="3471994"/>
                <a:ext cx="387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32A23-2CD1-4C8C-895B-1C6149AB9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471994"/>
                <a:ext cx="387376" cy="369332"/>
              </a:xfrm>
              <a:prstGeom prst="rect">
                <a:avLst/>
              </a:prstGeom>
              <a:blipFill>
                <a:blip r:embed="rId4"/>
                <a:stretch>
                  <a:fillRect l="-4762" r="-158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008C8B0-217A-4B90-9FC7-274702205009}"/>
              </a:ext>
            </a:extLst>
          </p:cNvPr>
          <p:cNvSpPr txBox="1"/>
          <p:nvPr/>
        </p:nvSpPr>
        <p:spPr>
          <a:xfrm>
            <a:off x="24320" y="3352800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Consider a minimal extension of the SM with two new fields      and      :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0770B9-64C0-43DD-8AAE-3AEB5049D52F}"/>
                  </a:ext>
                </a:extLst>
              </p:cNvPr>
              <p:cNvSpPr txBox="1"/>
              <p:nvPr/>
            </p:nvSpPr>
            <p:spPr>
              <a:xfrm>
                <a:off x="-76199" y="5038679"/>
                <a:ext cx="609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0770B9-64C0-43DD-8AAE-3AEB5049D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199" y="5038679"/>
                <a:ext cx="6096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804F38-88D9-41F0-BE33-278B43F02292}"/>
                  </a:ext>
                </a:extLst>
              </p:cNvPr>
              <p:cNvSpPr txBox="1"/>
              <p:nvPr/>
            </p:nvSpPr>
            <p:spPr>
              <a:xfrm>
                <a:off x="0" y="5664291"/>
                <a:ext cx="387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804F38-88D9-41F0-BE33-278B43F0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64291"/>
                <a:ext cx="387376" cy="369332"/>
              </a:xfrm>
              <a:prstGeom prst="rect">
                <a:avLst/>
              </a:prstGeom>
              <a:blipFill>
                <a:blip r:embed="rId6"/>
                <a:stretch>
                  <a:fillRect l="-14063" r="-312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633277-B300-4FA8-B6B2-13DA0FF5D924}"/>
                  </a:ext>
                </a:extLst>
              </p:cNvPr>
              <p:cNvSpPr txBox="1"/>
              <p:nvPr/>
            </p:nvSpPr>
            <p:spPr>
              <a:xfrm>
                <a:off x="-6376" y="6197691"/>
                <a:ext cx="387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633277-B300-4FA8-B6B2-13DA0FF5D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76" y="6197691"/>
                <a:ext cx="387376" cy="369332"/>
              </a:xfrm>
              <a:prstGeom prst="rect">
                <a:avLst/>
              </a:prstGeom>
              <a:blipFill>
                <a:blip r:embed="rId7"/>
                <a:stretch>
                  <a:fillRect l="-18750" r="-62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836E5ED-E9C1-491B-8F8A-F0F6484955CE}"/>
              </a:ext>
            </a:extLst>
          </p:cNvPr>
          <p:cNvSpPr txBox="1"/>
          <p:nvPr/>
        </p:nvSpPr>
        <p:spPr>
          <a:xfrm>
            <a:off x="503829" y="5619095"/>
            <a:ext cx="3957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New scalar with SM charges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5B753-9DBD-47DE-B57B-8829F5ED7CBF}"/>
              </a:ext>
            </a:extLst>
          </p:cNvPr>
          <p:cNvSpPr txBox="1"/>
          <p:nvPr/>
        </p:nvSpPr>
        <p:spPr>
          <a:xfrm>
            <a:off x="527024" y="5043023"/>
            <a:ext cx="1758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SM fermions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9901F1-8ECA-4C30-8E9D-A1F5936913F2}"/>
              </a:ext>
            </a:extLst>
          </p:cNvPr>
          <p:cNvSpPr txBox="1"/>
          <p:nvPr/>
        </p:nvSpPr>
        <p:spPr>
          <a:xfrm>
            <a:off x="498617" y="6167735"/>
            <a:ext cx="4378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Majorana fermion (SM singlet)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E1D417-B09C-499C-8803-D27872E28AA8}"/>
              </a:ext>
            </a:extLst>
          </p:cNvPr>
          <p:cNvSpPr/>
          <p:nvPr/>
        </p:nvSpPr>
        <p:spPr>
          <a:xfrm>
            <a:off x="265" y="2743200"/>
            <a:ext cx="9143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Can naturally address the gravitino and DR production issues!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">
                <a:extLst>
                  <a:ext uri="{FF2B5EF4-FFF2-40B4-BE49-F238E27FC236}">
                    <a16:creationId xmlns:a16="http://schemas.microsoft.com/office/drawing/2014/main" id="{2CF8148D-C249-5E4B-28A4-FFAFA8C5E77F}"/>
                  </a:ext>
                </a:extLst>
              </p:cNvPr>
              <p:cNvSpPr txBox="1"/>
              <p:nvPr/>
            </p:nvSpPr>
            <p:spPr bwMode="auto">
              <a:xfrm>
                <a:off x="0" y="3849642"/>
                <a:ext cx="5015285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𝑛𝑒𝑤</m:t>
                              </m:r>
                            </m:e>
                            <m:e/>
                          </m:eqArr>
                        </m:sub>
                      </m:sSub>
                    </m:oMath>
                  </m:oMathPara>
                </a14:m>
                <a:endParaRPr lang="en-US" sz="2400" b="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h𝑋𝑁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Object 1">
                <a:extLst>
                  <a:ext uri="{FF2B5EF4-FFF2-40B4-BE49-F238E27FC236}">
                    <a16:creationId xmlns:a16="http://schemas.microsoft.com/office/drawing/2014/main" id="{2CF8148D-C249-5E4B-28A4-FFAFA8C5E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49642"/>
                <a:ext cx="5015285" cy="1112837"/>
              </a:xfrm>
              <a:prstGeom prst="rect">
                <a:avLst/>
              </a:prstGeom>
              <a:blipFill>
                <a:blip r:embed="rId9"/>
                <a:stretch>
                  <a:fillRect l="-2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060BF27-10CF-E462-FE0C-E3D3FB2821E2}"/>
              </a:ext>
            </a:extLst>
          </p:cNvPr>
          <p:cNvSpPr/>
          <p:nvPr/>
        </p:nvSpPr>
        <p:spPr>
          <a:xfrm>
            <a:off x="4724400" y="4440176"/>
            <a:ext cx="4413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R.A., J.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Osinski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PRD 105, 023502 (2022)  </a:t>
            </a:r>
            <a:endParaRPr lang="en-US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">
                <a:extLst>
                  <a:ext uri="{FF2B5EF4-FFF2-40B4-BE49-F238E27FC236}">
                    <a16:creationId xmlns:a16="http://schemas.microsoft.com/office/drawing/2014/main" id="{BAA80232-FA56-578C-0086-DD0FF650593E}"/>
                  </a:ext>
                </a:extLst>
              </p:cNvPr>
              <p:cNvSpPr txBox="1"/>
              <p:nvPr/>
            </p:nvSpPr>
            <p:spPr bwMode="auto">
              <a:xfrm>
                <a:off x="5562600" y="5634559"/>
                <a:ext cx="1905000" cy="6900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1">
                <a:extLst>
                  <a:ext uri="{FF2B5EF4-FFF2-40B4-BE49-F238E27FC236}">
                    <a16:creationId xmlns:a16="http://schemas.microsoft.com/office/drawing/2014/main" id="{BAA80232-FA56-578C-0086-DD0FF6505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5634559"/>
                <a:ext cx="1905000" cy="690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07C4956-341B-5E4A-BF8C-10962C1ADA3D}"/>
              </a:ext>
            </a:extLst>
          </p:cNvPr>
          <p:cNvSpPr txBox="1"/>
          <p:nvPr/>
        </p:nvSpPr>
        <p:spPr>
          <a:xfrm>
            <a:off x="0" y="0"/>
            <a:ext cx="4701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  <a:latin typeface="Chalkboard"/>
              </a:rPr>
              <a:t>EMD from the Visible Sector:</a:t>
            </a:r>
          </a:p>
        </p:txBody>
      </p:sp>
    </p:spTree>
    <p:extLst>
      <p:ext uri="{BB962C8B-B14F-4D97-AF65-F5344CB8AC3E}">
        <p14:creationId xmlns:p14="http://schemas.microsoft.com/office/powerpoint/2010/main" val="231618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FAFFB8-7579-40FB-BF48-587410C5D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Example: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92FFE-0915-4D2F-A76B-993A63F9833E}"/>
              </a:ext>
            </a:extLst>
          </p:cNvPr>
          <p:cNvSpPr/>
          <p:nvPr/>
        </p:nvSpPr>
        <p:spPr>
          <a:xfrm>
            <a:off x="24320" y="1044714"/>
            <a:ext cx="5968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K.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Bsabu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R. Mohapatra, S.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Nasri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PRL 98, 161301 (2007)</a:t>
            </a:r>
          </a:p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R.A., B. Dutta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PRD 88, 023525 (2013)  </a:t>
            </a:r>
            <a:endParaRPr lang="en-US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804F38-88D9-41F0-BE33-278B43F02292}"/>
                  </a:ext>
                </a:extLst>
              </p:cNvPr>
              <p:cNvSpPr txBox="1"/>
              <p:nvPr/>
            </p:nvSpPr>
            <p:spPr>
              <a:xfrm>
                <a:off x="0" y="2026396"/>
                <a:ext cx="387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804F38-88D9-41F0-BE33-278B43F0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26396"/>
                <a:ext cx="387376" cy="369332"/>
              </a:xfrm>
              <a:prstGeom prst="rect">
                <a:avLst/>
              </a:prstGeom>
              <a:blipFill>
                <a:blip r:embed="rId2"/>
                <a:stretch>
                  <a:fillRect l="-14063" r="-312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633277-B300-4FA8-B6B2-13DA0FF5D924}"/>
                  </a:ext>
                </a:extLst>
              </p:cNvPr>
              <p:cNvSpPr txBox="1"/>
              <p:nvPr/>
            </p:nvSpPr>
            <p:spPr>
              <a:xfrm>
                <a:off x="69824" y="2488061"/>
                <a:ext cx="387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0" i="1" dirty="0"/>
                  <a:t>u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633277-B300-4FA8-B6B2-13DA0FF5D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4" y="2488061"/>
                <a:ext cx="387376" cy="369332"/>
              </a:xfrm>
              <a:prstGeom prst="rect">
                <a:avLst/>
              </a:prstGeom>
              <a:blipFill>
                <a:blip r:embed="rId3"/>
                <a:stretch>
                  <a:fillRect l="-46875" t="-22951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836E5ED-E9C1-491B-8F8A-F0F6484955CE}"/>
              </a:ext>
            </a:extLst>
          </p:cNvPr>
          <p:cNvSpPr txBox="1"/>
          <p:nvPr/>
        </p:nvSpPr>
        <p:spPr>
          <a:xfrm>
            <a:off x="503829" y="1981200"/>
            <a:ext cx="4906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Iso-singlet color-triplet scalar, </a:t>
            </a:r>
            <a:r>
              <a:rPr lang="en-US" altLang="en-US" sz="2400" i="1" dirty="0">
                <a:latin typeface="Chalkboard"/>
              </a:rPr>
              <a:t>Y = 4/3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9901F1-8ECA-4C30-8E9D-A1F5936913F2}"/>
              </a:ext>
            </a:extLst>
          </p:cNvPr>
          <p:cNvSpPr txBox="1"/>
          <p:nvPr/>
        </p:nvSpPr>
        <p:spPr>
          <a:xfrm>
            <a:off x="498617" y="2458105"/>
            <a:ext cx="3878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Right-handed up-type quarks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E8544E-BD61-4330-AB8F-6707622AF162}"/>
                  </a:ext>
                </a:extLst>
              </p:cNvPr>
              <p:cNvSpPr txBox="1"/>
              <p:nvPr/>
            </p:nvSpPr>
            <p:spPr>
              <a:xfrm>
                <a:off x="76200" y="3021461"/>
                <a:ext cx="387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i="1" dirty="0"/>
                  <a:t>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E8544E-BD61-4330-AB8F-6707622AF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021461"/>
                <a:ext cx="387376" cy="369332"/>
              </a:xfrm>
              <a:prstGeom prst="rect">
                <a:avLst/>
              </a:prstGeom>
              <a:blipFill>
                <a:blip r:embed="rId4"/>
                <a:stretch>
                  <a:fillRect l="-49206" t="-25000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63F9B3B-97FA-4B45-9C7E-D757D8E61899}"/>
              </a:ext>
            </a:extLst>
          </p:cNvPr>
          <p:cNvSpPr txBox="1"/>
          <p:nvPr/>
        </p:nvSpPr>
        <p:spPr>
          <a:xfrm>
            <a:off x="504993" y="2991505"/>
            <a:ext cx="4524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Right-handed down-type quarks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B3AD14-113E-45FE-BBDA-D8C94F1C69B8}"/>
              </a:ext>
            </a:extLst>
          </p:cNvPr>
          <p:cNvSpPr/>
          <p:nvPr/>
        </p:nvSpPr>
        <p:spPr>
          <a:xfrm>
            <a:off x="0" y="358140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4-fermion interaction at low energies                   : 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990DED-3AE2-467E-AEDA-8DE826029222}"/>
                  </a:ext>
                </a:extLst>
              </p:cNvPr>
              <p:cNvSpPr txBox="1"/>
              <p:nvPr/>
            </p:nvSpPr>
            <p:spPr>
              <a:xfrm>
                <a:off x="-152400" y="4062277"/>
                <a:ext cx="2024063" cy="9380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𝑢𝑑𝑑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990DED-3AE2-467E-AEDA-8DE826029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062277"/>
                <a:ext cx="2024063" cy="938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FC7A45-61B2-4CB9-AA95-BF2675CD07B4}"/>
                  </a:ext>
                </a:extLst>
              </p:cNvPr>
              <p:cNvSpPr txBox="1"/>
              <p:nvPr/>
            </p:nvSpPr>
            <p:spPr>
              <a:xfrm>
                <a:off x="4343400" y="3593068"/>
                <a:ext cx="20240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FC7A45-61B2-4CB9-AA95-BF2675CD0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593068"/>
                <a:ext cx="2024063" cy="369332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C05F319-D218-4CC4-AD37-C96D8CB2DB87}"/>
              </a:ext>
            </a:extLst>
          </p:cNvPr>
          <p:cNvSpPr/>
          <p:nvPr/>
        </p:nvSpPr>
        <p:spPr>
          <a:xfrm>
            <a:off x="0" y="518160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This operator results in </a:t>
            </a:r>
            <a:r>
              <a:rPr lang="en-US" sz="2400" i="1" dirty="0">
                <a:latin typeface="Chalkboard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decay to three SM fermions.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9CE1B-B182-4F10-85FA-99CA50825303}"/>
              </a:ext>
            </a:extLst>
          </p:cNvPr>
          <p:cNvSpPr/>
          <p:nvPr/>
        </p:nvSpPr>
        <p:spPr>
          <a:xfrm>
            <a:off x="0" y="5786735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Other possibilities</a:t>
            </a:r>
            <a:r>
              <a:rPr lang="en-US" sz="2400" dirty="0">
                <a:latin typeface="Chalkboard" charset="0"/>
              </a:rPr>
              <a:t>:                         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C3B6C3-4506-482F-A67F-5BDD286464FC}"/>
                  </a:ext>
                </a:extLst>
              </p:cNvPr>
              <p:cNvSpPr txBox="1"/>
              <p:nvPr/>
            </p:nvSpPr>
            <p:spPr>
              <a:xfrm>
                <a:off x="2319337" y="5802868"/>
                <a:ext cx="20240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𝑁𝑄𝐿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C3B6C3-4506-482F-A67F-5BDD2864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337" y="5802868"/>
                <a:ext cx="2024063" cy="369332"/>
              </a:xfrm>
              <a:prstGeom prst="rect">
                <a:avLst/>
              </a:prstGeom>
              <a:blipFill>
                <a:blip r:embed="rId7"/>
                <a:stretch>
                  <a:fillRect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377C32-817F-4586-9C44-264B83FC8FB9}"/>
                  </a:ext>
                </a:extLst>
              </p:cNvPr>
              <p:cNvSpPr txBox="1"/>
              <p:nvPr/>
            </p:nvSpPr>
            <p:spPr>
              <a:xfrm>
                <a:off x="4114800" y="5802868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𝑁𝐿𝐿𝑒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377C32-817F-4586-9C44-264B83FC8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802868"/>
                <a:ext cx="1752600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E6B72F46-FDAC-4643-877A-8D73D3774C86}"/>
              </a:ext>
            </a:extLst>
          </p:cNvPr>
          <p:cNvSpPr/>
          <p:nvPr/>
        </p:nvSpPr>
        <p:spPr>
          <a:xfrm>
            <a:off x="0" y="6396335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All of them violate baryon and/or lepton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A2F84D1E-D1E5-8296-2206-FB644EB1D896}"/>
                  </a:ext>
                </a:extLst>
              </p:cNvPr>
              <p:cNvSpPr txBox="1"/>
              <p:nvPr/>
            </p:nvSpPr>
            <p:spPr bwMode="auto">
              <a:xfrm>
                <a:off x="0" y="334963"/>
                <a:ext cx="96774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𝑋𝑁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.)+ 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A2F84D1E-D1E5-8296-2206-FB644EB1D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4963"/>
                <a:ext cx="9677400" cy="11128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">
                <a:extLst>
                  <a:ext uri="{FF2B5EF4-FFF2-40B4-BE49-F238E27FC236}">
                    <a16:creationId xmlns:a16="http://schemas.microsoft.com/office/drawing/2014/main" id="{3D9EB1ED-CC95-ED90-41E4-35F452B90168}"/>
                  </a:ext>
                </a:extLst>
              </p:cNvPr>
              <p:cNvSpPr txBox="1"/>
              <p:nvPr/>
            </p:nvSpPr>
            <p:spPr bwMode="auto">
              <a:xfrm>
                <a:off x="6781800" y="2586559"/>
                <a:ext cx="1905000" cy="6900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Object 1">
                <a:extLst>
                  <a:ext uri="{FF2B5EF4-FFF2-40B4-BE49-F238E27FC236}">
                    <a16:creationId xmlns:a16="http://schemas.microsoft.com/office/drawing/2014/main" id="{3D9EB1ED-CC95-ED90-41E4-35F452B90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0" y="2586559"/>
                <a:ext cx="1905000" cy="690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76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EDB1C2-E2B0-4945-9D57-9939750C25A3}"/>
              </a:ext>
            </a:extLst>
          </p:cNvPr>
          <p:cNvSpPr/>
          <p:nvPr/>
        </p:nvSpPr>
        <p:spPr>
          <a:xfrm>
            <a:off x="0" y="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halkboard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can drive an epoch of EMD!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3A4203-D1EE-4A7F-B4C1-992E68DC5160}"/>
              </a:ext>
            </a:extLst>
          </p:cNvPr>
          <p:cNvSpPr/>
          <p:nvPr/>
        </p:nvSpPr>
        <p:spPr>
          <a:xfrm>
            <a:off x="0" y="68580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Assuming RD at                    : 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0F0E6B-09B1-41C5-B0F1-69BE4CCB4FFA}"/>
                  </a:ext>
                </a:extLst>
              </p:cNvPr>
              <p:cNvSpPr txBox="1"/>
              <p:nvPr/>
            </p:nvSpPr>
            <p:spPr>
              <a:xfrm>
                <a:off x="1709737" y="685800"/>
                <a:ext cx="202406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0F0E6B-09B1-41C5-B0F1-69BE4CCB4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737" y="685800"/>
                <a:ext cx="202406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D5400F3-D2E0-4AE1-A741-2FA6326A1FDB}"/>
              </a:ext>
            </a:extLst>
          </p:cNvPr>
          <p:cNvSpPr/>
          <p:nvPr/>
        </p:nvSpPr>
        <p:spPr>
          <a:xfrm>
            <a:off x="0" y="1874837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RD: </a:t>
            </a:r>
            <a:r>
              <a:rPr lang="en-US" sz="2400" i="1" dirty="0">
                <a:solidFill>
                  <a:srgbClr val="C00000"/>
                </a:solidFill>
                <a:latin typeface="Chalkboard" charset="0"/>
              </a:rPr>
              <a:t>X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in equilibrium, brings </a:t>
            </a:r>
            <a:r>
              <a:rPr lang="en-US" sz="2400" i="1" dirty="0">
                <a:solidFill>
                  <a:srgbClr val="C00000"/>
                </a:solidFill>
                <a:latin typeface="Chalkboard" charset="0"/>
              </a:rPr>
              <a:t>N 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into equilibrium via decays/inverse decays.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4671B8-2BD9-434E-8E7D-21C86F6FCD8B}"/>
              </a:ext>
            </a:extLst>
          </p:cNvPr>
          <p:cNvSpPr/>
          <p:nvPr/>
        </p:nvSpPr>
        <p:spPr>
          <a:xfrm>
            <a:off x="0" y="3398837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RD: </a:t>
            </a:r>
            <a:r>
              <a:rPr lang="en-US" sz="2400" i="1" dirty="0">
                <a:latin typeface="Chalkboard" charset="0"/>
              </a:rPr>
              <a:t>N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is relativistic with frozen comoving number density.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F0E3B4-53AD-4ADD-BFE5-E518A42AF999}"/>
              </a:ext>
            </a:extLst>
          </p:cNvPr>
          <p:cNvSpPr/>
          <p:nvPr/>
        </p:nvSpPr>
        <p:spPr>
          <a:xfrm>
            <a:off x="0" y="4765972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RD: </a:t>
            </a:r>
            <a:r>
              <a:rPr lang="en-US" sz="2400" i="1" dirty="0">
                <a:latin typeface="Chalkboard" charset="0"/>
              </a:rPr>
              <a:t>N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becomes nonrelativistic, starts to dominate radiation.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8FEE29-2288-4E05-8367-0B594B2A60D5}"/>
              </a:ext>
            </a:extLst>
          </p:cNvPr>
          <p:cNvSpPr/>
          <p:nvPr/>
        </p:nvSpPr>
        <p:spPr>
          <a:xfrm>
            <a:off x="0" y="6213772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EMD: </a:t>
            </a:r>
            <a:r>
              <a:rPr lang="en-US" sz="2400" i="1" dirty="0">
                <a:latin typeface="Chalkboard" charset="0"/>
              </a:rPr>
              <a:t>N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dominates, eventually decays to establish RD. 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">
                <a:extLst>
                  <a:ext uri="{FF2B5EF4-FFF2-40B4-BE49-F238E27FC236}">
                    <a16:creationId xmlns:a16="http://schemas.microsoft.com/office/drawing/2014/main" id="{3B729F64-608E-25B1-E06E-85DD2CD2EE50}"/>
                  </a:ext>
                </a:extLst>
              </p:cNvPr>
              <p:cNvSpPr txBox="1"/>
              <p:nvPr/>
            </p:nvSpPr>
            <p:spPr bwMode="auto">
              <a:xfrm>
                <a:off x="0" y="1447800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≳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1">
                <a:extLst>
                  <a:ext uri="{FF2B5EF4-FFF2-40B4-BE49-F238E27FC236}">
                    <a16:creationId xmlns:a16="http://schemas.microsoft.com/office/drawing/2014/main" id="{3B729F64-608E-25B1-E06E-85DD2CD2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47800"/>
                <a:ext cx="3472132" cy="1112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">
                <a:extLst>
                  <a:ext uri="{FF2B5EF4-FFF2-40B4-BE49-F238E27FC236}">
                    <a16:creationId xmlns:a16="http://schemas.microsoft.com/office/drawing/2014/main" id="{7CA8C9ED-F295-6E7F-3E86-D014B7F997F4}"/>
                  </a:ext>
                </a:extLst>
              </p:cNvPr>
              <p:cNvSpPr txBox="1"/>
              <p:nvPr/>
            </p:nvSpPr>
            <p:spPr bwMode="auto">
              <a:xfrm>
                <a:off x="0" y="2971800"/>
                <a:ext cx="419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)≲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Object 1">
                <a:extLst>
                  <a:ext uri="{FF2B5EF4-FFF2-40B4-BE49-F238E27FC236}">
                    <a16:creationId xmlns:a16="http://schemas.microsoft.com/office/drawing/2014/main" id="{7CA8C9ED-F295-6E7F-3E86-D014B7F99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71800"/>
                <a:ext cx="4191000" cy="1112837"/>
              </a:xfrm>
              <a:prstGeom prst="rect">
                <a:avLst/>
              </a:prstGeom>
              <a:blipFill>
                <a:blip r:embed="rId4"/>
                <a:stretch>
                  <a:fillRect r="-132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282AA8EB-22EF-4311-2918-78C7AB50FFF7}"/>
                  </a:ext>
                </a:extLst>
              </p:cNvPr>
              <p:cNvSpPr txBox="1"/>
              <p:nvPr/>
            </p:nvSpPr>
            <p:spPr bwMode="auto">
              <a:xfrm>
                <a:off x="0" y="4343400"/>
                <a:ext cx="33528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282AA8EB-22EF-4311-2918-78C7AB50F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43400"/>
                <a:ext cx="3352800" cy="1112837"/>
              </a:xfrm>
              <a:prstGeom prst="rect">
                <a:avLst/>
              </a:prstGeom>
              <a:blipFill>
                <a:blip r:embed="rId5"/>
                <a:stretch>
                  <a:fillRect r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2BE94DBA-FC3F-CDC2-E44D-1ECAE250C42F}"/>
                  </a:ext>
                </a:extLst>
              </p:cNvPr>
              <p:cNvSpPr txBox="1"/>
              <p:nvPr/>
            </p:nvSpPr>
            <p:spPr bwMode="auto">
              <a:xfrm>
                <a:off x="0" y="5761037"/>
                <a:ext cx="220980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𝑑𝑜𝑚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2BE94DBA-FC3F-CDC2-E44D-1ECAE250C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61037"/>
                <a:ext cx="2209802" cy="1112837"/>
              </a:xfrm>
              <a:prstGeom prst="rect">
                <a:avLst/>
              </a:prstGeom>
              <a:blipFill>
                <a:blip r:embed="rId6"/>
                <a:stretch>
                  <a:fillRect r="-21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60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D5358E-BFC0-D94A-D45D-C3C35FDF4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65437"/>
            <a:ext cx="4876800" cy="3992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9572D5-1558-2300-BC86-E19A0364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865437"/>
            <a:ext cx="4876800" cy="3992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">
                <a:extLst>
                  <a:ext uri="{FF2B5EF4-FFF2-40B4-BE49-F238E27FC236}">
                    <a16:creationId xmlns:a16="http://schemas.microsoft.com/office/drawing/2014/main" id="{A18D2ADE-978B-20AC-B2F5-0F9D6C3D3565}"/>
                  </a:ext>
                </a:extLst>
              </p:cNvPr>
              <p:cNvSpPr txBox="1"/>
              <p:nvPr/>
            </p:nvSpPr>
            <p:spPr bwMode="auto">
              <a:xfrm>
                <a:off x="0" y="1752600"/>
                <a:ext cx="9525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  <m:sub/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1">
                <a:extLst>
                  <a:ext uri="{FF2B5EF4-FFF2-40B4-BE49-F238E27FC236}">
                    <a16:creationId xmlns:a16="http://schemas.microsoft.com/office/drawing/2014/main" id="{A18D2ADE-978B-20AC-B2F5-0F9D6C3D3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52600"/>
                <a:ext cx="9525000" cy="11128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2FFD181A-E56E-AA80-50AA-39E50C4A0EBC}"/>
                  </a:ext>
                </a:extLst>
              </p:cNvPr>
              <p:cNvSpPr txBox="1"/>
              <p:nvPr/>
            </p:nvSpPr>
            <p:spPr bwMode="auto">
              <a:xfrm>
                <a:off x="0" y="0"/>
                <a:ext cx="89916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nary>
                                    <m:naryPr>
                                      <m:limLoc m:val="undOvr"/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m:rPr>
                                          <m:brk m:alnAt="24"/>
                                        </m:r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1/2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/4</m:t>
                                              </m:r>
                                              <m:r>
                                                <a:rPr lang="en-US" sz="24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i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2FFD181A-E56E-AA80-50AA-39E50C4A0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8991600" cy="1112837"/>
              </a:xfrm>
              <a:prstGeom prst="rect">
                <a:avLst/>
              </a:prstGeom>
              <a:blipFill>
                <a:blip r:embed="rId5"/>
                <a:stretch>
                  <a:fillRect b="-267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05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EDB1C2-E2B0-4945-9D57-9939750C25A3}"/>
              </a:ext>
            </a:extLst>
          </p:cNvPr>
          <p:cNvSpPr/>
          <p:nvPr/>
        </p:nvSpPr>
        <p:spPr>
          <a:xfrm>
            <a:off x="0" y="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Necessary conditions for having an EMD epoch: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ED3BF5-53B9-41CC-9607-21F851102248}"/>
              </a:ext>
            </a:extLst>
          </p:cNvPr>
          <p:cNvSpPr/>
          <p:nvPr/>
        </p:nvSpPr>
        <p:spPr>
          <a:xfrm>
            <a:off x="0" y="53340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- </a:t>
            </a:r>
            <a:r>
              <a:rPr lang="en-US" sz="2400" i="1" dirty="0">
                <a:latin typeface="Chalkboard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must reach equilibrium: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ABB33D-9965-4E97-A89C-9D64CC2B54C5}"/>
              </a:ext>
            </a:extLst>
          </p:cNvPr>
          <p:cNvSpPr/>
          <p:nvPr/>
        </p:nvSpPr>
        <p:spPr>
          <a:xfrm>
            <a:off x="0" y="175260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- </a:t>
            </a:r>
            <a:r>
              <a:rPr lang="en-US" sz="2400" i="1" dirty="0">
                <a:latin typeface="Chalkboard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self-annihilation and annihilation must be inefficient: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D8E382-D33B-4CAE-9ECC-36213BE30E0A}"/>
              </a:ext>
            </a:extLst>
          </p:cNvPr>
          <p:cNvSpPr/>
          <p:nvPr/>
        </p:nvSpPr>
        <p:spPr>
          <a:xfrm>
            <a:off x="0" y="3585864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- </a:t>
            </a:r>
            <a:r>
              <a:rPr lang="en-US" sz="2400" i="1" dirty="0">
                <a:latin typeface="Chalkboard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must dominate before decaying: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575861-5C04-4B71-89CC-40DEF84D2AA1}"/>
              </a:ext>
            </a:extLst>
          </p:cNvPr>
          <p:cNvSpPr/>
          <p:nvPr/>
        </p:nvSpPr>
        <p:spPr>
          <a:xfrm>
            <a:off x="0" y="472440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- </a:t>
            </a:r>
            <a:r>
              <a:rPr lang="en-US" sz="2400" i="1" dirty="0">
                <a:latin typeface="Chalkboard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decay must happen before BBN: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94E8E0-DF36-4594-83B0-39E0F0CE2B65}"/>
              </a:ext>
            </a:extLst>
          </p:cNvPr>
          <p:cNvSpPr/>
          <p:nvPr/>
        </p:nvSpPr>
        <p:spPr>
          <a:xfrm>
            <a:off x="0" y="6130627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Dilution factor: 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4153B755-284F-B177-4C45-7825EC5FE37C}"/>
                  </a:ext>
                </a:extLst>
              </p:cNvPr>
              <p:cNvSpPr txBox="1"/>
              <p:nvPr/>
            </p:nvSpPr>
            <p:spPr bwMode="auto">
              <a:xfrm>
                <a:off x="152400" y="990600"/>
                <a:ext cx="25908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/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4153B755-284F-B177-4C45-7825EC5FE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90600"/>
                <a:ext cx="2590800" cy="1112837"/>
              </a:xfrm>
              <a:prstGeom prst="rect">
                <a:avLst/>
              </a:prstGeom>
              <a:blipFill>
                <a:blip r:embed="rId2"/>
                <a:stretch>
                  <a:fillRect l="-471" r="-70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">
                <a:extLst>
                  <a:ext uri="{FF2B5EF4-FFF2-40B4-BE49-F238E27FC236}">
                    <a16:creationId xmlns:a16="http://schemas.microsoft.com/office/drawing/2014/main" id="{F6B1E143-1423-8BA3-3BEC-9964E711140A}"/>
                  </a:ext>
                </a:extLst>
              </p:cNvPr>
              <p:cNvSpPr txBox="1"/>
              <p:nvPr/>
            </p:nvSpPr>
            <p:spPr bwMode="auto">
              <a:xfrm>
                <a:off x="152400" y="2239963"/>
                <a:ext cx="35052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𝑁𝑁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/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Object 1">
                <a:extLst>
                  <a:ext uri="{FF2B5EF4-FFF2-40B4-BE49-F238E27FC236}">
                    <a16:creationId xmlns:a16="http://schemas.microsoft.com/office/drawing/2014/main" id="{F6B1E143-1423-8BA3-3BEC-9964E7111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239963"/>
                <a:ext cx="3505200" cy="1112837"/>
              </a:xfrm>
              <a:prstGeom prst="rect">
                <a:avLst/>
              </a:prstGeom>
              <a:blipFill>
                <a:blip r:embed="rId3"/>
                <a:stretch>
                  <a:fillRect l="-348" b="-20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">
                <a:extLst>
                  <a:ext uri="{FF2B5EF4-FFF2-40B4-BE49-F238E27FC236}">
                    <a16:creationId xmlns:a16="http://schemas.microsoft.com/office/drawing/2014/main" id="{F89AC9D3-5522-0E7B-D4C2-1A7125AF0AE5}"/>
                  </a:ext>
                </a:extLst>
              </p:cNvPr>
              <p:cNvSpPr txBox="1"/>
              <p:nvPr/>
            </p:nvSpPr>
            <p:spPr bwMode="auto">
              <a:xfrm>
                <a:off x="152400" y="4073228"/>
                <a:ext cx="2590800" cy="7273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𝑑𝑜𝑚</m:t>
                              </m:r>
                            </m:sub>
                          </m:sSub>
                        </m:e>
                        <m:sub/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1">
                <a:extLst>
                  <a:ext uri="{FF2B5EF4-FFF2-40B4-BE49-F238E27FC236}">
                    <a16:creationId xmlns:a16="http://schemas.microsoft.com/office/drawing/2014/main" id="{F89AC9D3-5522-0E7B-D4C2-1A7125AF0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073228"/>
                <a:ext cx="2590800" cy="727372"/>
              </a:xfrm>
              <a:prstGeom prst="rect">
                <a:avLst/>
              </a:prstGeom>
              <a:blipFill>
                <a:blip r:embed="rId4"/>
                <a:stretch>
                  <a:fillRect l="-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9A674B98-A607-FC11-12D9-5812B9DAF85B}"/>
                  </a:ext>
                </a:extLst>
              </p:cNvPr>
              <p:cNvSpPr txBox="1"/>
              <p:nvPr/>
            </p:nvSpPr>
            <p:spPr bwMode="auto">
              <a:xfrm>
                <a:off x="152400" y="5211763"/>
                <a:ext cx="25908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≳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𝐵𝐵𝑁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∼10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  <m:sub/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9A674B98-A607-FC11-12D9-5812B9DAF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5211763"/>
                <a:ext cx="2590800" cy="1112837"/>
              </a:xfrm>
              <a:prstGeom prst="rect">
                <a:avLst/>
              </a:prstGeom>
              <a:blipFill>
                <a:blip r:embed="rId5"/>
                <a:stretch>
                  <a:fillRect l="-471" r="-8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">
                <a:extLst>
                  <a:ext uri="{FF2B5EF4-FFF2-40B4-BE49-F238E27FC236}">
                    <a16:creationId xmlns:a16="http://schemas.microsoft.com/office/drawing/2014/main" id="{417388DB-CE7A-4421-8D2D-57DE9C9C4ABE}"/>
                  </a:ext>
                </a:extLst>
              </p:cNvPr>
              <p:cNvSpPr txBox="1"/>
              <p:nvPr/>
            </p:nvSpPr>
            <p:spPr bwMode="auto">
              <a:xfrm>
                <a:off x="2514600" y="5973763"/>
                <a:ext cx="3621259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Object 1">
                <a:extLst>
                  <a:ext uri="{FF2B5EF4-FFF2-40B4-BE49-F238E27FC236}">
                    <a16:creationId xmlns:a16="http://schemas.microsoft.com/office/drawing/2014/main" id="{417388DB-CE7A-4421-8D2D-57DE9C9C4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5973763"/>
                <a:ext cx="3621259" cy="11128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132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6706AE-B196-4050-8207-732DDA92289F}"/>
              </a:ext>
            </a:extLst>
          </p:cNvPr>
          <p:cNvSpPr/>
          <p:nvPr/>
        </p:nvSpPr>
        <p:spPr>
          <a:xfrm>
            <a:off x="0" y="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For a given flavor combination of             : 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4F0B3B86-AC37-1956-9E25-F0C56BF22F11}"/>
                  </a:ext>
                </a:extLst>
              </p:cNvPr>
              <p:cNvSpPr txBox="1"/>
              <p:nvPr/>
            </p:nvSpPr>
            <p:spPr bwMode="auto">
              <a:xfrm>
                <a:off x="0" y="1981200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𝑁𝑁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≃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4F0B3B86-AC37-1956-9E25-F0C56BF22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81200"/>
                <a:ext cx="3472132" cy="1112837"/>
              </a:xfrm>
              <a:prstGeom prst="rect">
                <a:avLst/>
              </a:prstGeom>
              <a:blipFill>
                <a:blip r:embed="rId2"/>
                <a:stretch>
                  <a:fillRect r="-22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">
                <a:extLst>
                  <a:ext uri="{FF2B5EF4-FFF2-40B4-BE49-F238E27FC236}">
                    <a16:creationId xmlns:a16="http://schemas.microsoft.com/office/drawing/2014/main" id="{EA1FDCA3-7EFF-F88F-3EDF-4C2E9F8A4D09}"/>
                  </a:ext>
                </a:extLst>
              </p:cNvPr>
              <p:cNvSpPr txBox="1"/>
              <p:nvPr/>
            </p:nvSpPr>
            <p:spPr bwMode="auto">
              <a:xfrm>
                <a:off x="0" y="838200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≃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Object 1">
                <a:extLst>
                  <a:ext uri="{FF2B5EF4-FFF2-40B4-BE49-F238E27FC236}">
                    <a16:creationId xmlns:a16="http://schemas.microsoft.com/office/drawing/2014/main" id="{EA1FDCA3-7EFF-F88F-3EDF-4C2E9F8A4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38200"/>
                <a:ext cx="3472132" cy="1112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">
                <a:extLst>
                  <a:ext uri="{FF2B5EF4-FFF2-40B4-BE49-F238E27FC236}">
                    <a16:creationId xmlns:a16="http://schemas.microsoft.com/office/drawing/2014/main" id="{1C905D84-D3EE-80BF-BB48-8505A1C51C53}"/>
                  </a:ext>
                </a:extLst>
              </p:cNvPr>
              <p:cNvSpPr txBox="1"/>
              <p:nvPr/>
            </p:nvSpPr>
            <p:spPr bwMode="auto">
              <a:xfrm>
                <a:off x="0" y="3352800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≃3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Object 1">
                <a:extLst>
                  <a:ext uri="{FF2B5EF4-FFF2-40B4-BE49-F238E27FC236}">
                    <a16:creationId xmlns:a16="http://schemas.microsoft.com/office/drawing/2014/main" id="{1C905D84-D3EE-80BF-BB48-8505A1C51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52800"/>
                <a:ext cx="3472132" cy="1112837"/>
              </a:xfrm>
              <a:prstGeom prst="rect">
                <a:avLst/>
              </a:prstGeom>
              <a:blipFill>
                <a:blip r:embed="rId4"/>
                <a:stretch>
                  <a:fillRect r="-119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73F6D577-7073-50EE-E60F-C907D60EEB79}"/>
                  </a:ext>
                </a:extLst>
              </p:cNvPr>
              <p:cNvSpPr txBox="1"/>
              <p:nvPr/>
            </p:nvSpPr>
            <p:spPr bwMode="auto">
              <a:xfrm>
                <a:off x="0" y="4800600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/>
                          </m:sSub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≃2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128×192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</m:e>
                        <m:sub/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73F6D577-7073-50EE-E60F-C907D60E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00600"/>
                <a:ext cx="3472132" cy="1112837"/>
              </a:xfrm>
              <a:prstGeom prst="rect">
                <a:avLst/>
              </a:prstGeom>
              <a:blipFill>
                <a:blip r:embed="rId5"/>
                <a:stretch>
                  <a:fillRect r="-122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6B341B-99DD-E095-0392-ACF6CF08CEE5}"/>
                  </a:ext>
                </a:extLst>
              </p:cNvPr>
              <p:cNvSpPr txBox="1"/>
              <p:nvPr/>
            </p:nvSpPr>
            <p:spPr>
              <a:xfrm>
                <a:off x="-762000" y="6019800"/>
                <a:ext cx="202406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6B341B-99DD-E095-0392-ACF6CF08C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6019800"/>
                <a:ext cx="202406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7BE957-7DE4-B250-7943-B8EF41AFC078}"/>
                  </a:ext>
                </a:extLst>
              </p:cNvPr>
              <p:cNvSpPr txBox="1"/>
              <p:nvPr/>
            </p:nvSpPr>
            <p:spPr>
              <a:xfrm>
                <a:off x="-228600" y="6069687"/>
                <a:ext cx="202406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7BE957-7DE4-B250-7943-B8EF41AFC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6069687"/>
                <a:ext cx="202406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724F08C1-2DA1-3DB9-198D-7B4F0ECDDAB2}"/>
              </a:ext>
            </a:extLst>
          </p:cNvPr>
          <p:cNvSpPr/>
          <p:nvPr/>
        </p:nvSpPr>
        <p:spPr>
          <a:xfrm>
            <a:off x="1143000" y="6069687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halkboard" charset="0"/>
              </a:rPr>
              <a:t>multiplicity factors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8D6C5D-0224-4F4C-3569-C29323DC2B05}"/>
                  </a:ext>
                </a:extLst>
              </p:cNvPr>
              <p:cNvSpPr txBox="1"/>
              <p:nvPr/>
            </p:nvSpPr>
            <p:spPr>
              <a:xfrm>
                <a:off x="5562600" y="2921913"/>
                <a:ext cx="20240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8D6C5D-0224-4F4C-3569-C29323DC2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921913"/>
                <a:ext cx="2024063" cy="369332"/>
              </a:xfrm>
              <a:prstGeom prst="rect">
                <a:avLst/>
              </a:prstGeom>
              <a:blipFill>
                <a:blip r:embed="rId8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ED9365E-1A99-51EF-6DEA-636097916E17}"/>
                  </a:ext>
                </a:extLst>
              </p:cNvPr>
              <p:cNvSpPr txBox="1"/>
              <p:nvPr/>
            </p:nvSpPr>
            <p:spPr>
              <a:xfrm>
                <a:off x="3614737" y="0"/>
                <a:ext cx="20240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𝜓𝜓𝜓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ED9365E-1A99-51EF-6DEA-636097916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737" y="0"/>
                <a:ext cx="2024063" cy="369332"/>
              </a:xfrm>
              <a:prstGeom prst="rect">
                <a:avLst/>
              </a:prstGeom>
              <a:blipFill>
                <a:blip r:embed="rId9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965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1D3DA-A420-482C-B07D-DFCE6FC05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76" y="609600"/>
            <a:ext cx="7653324" cy="62321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7C83BD-8932-467C-ADE7-01B00684CE98}"/>
              </a:ext>
            </a:extLst>
          </p:cNvPr>
          <p:cNvSpPr/>
          <p:nvPr/>
        </p:nvSpPr>
        <p:spPr>
          <a:xfrm>
            <a:off x="0" y="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The allowed parameter space in                plane: 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0B568-1E7B-4BD9-8DD4-95A9C6E7C37D}"/>
                  </a:ext>
                </a:extLst>
              </p:cNvPr>
              <p:cNvSpPr txBox="1"/>
              <p:nvPr/>
            </p:nvSpPr>
            <p:spPr>
              <a:xfrm>
                <a:off x="3200400" y="0"/>
                <a:ext cx="2895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0B568-1E7B-4BD9-8DD4-95A9C6E7C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0"/>
                <a:ext cx="289560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79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-381000" y="76200"/>
            <a:ext cx="94488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0" eaLnBrk="1" hangingPunct="1">
              <a:buClr>
                <a:srgbClr val="FF0000"/>
              </a:buClr>
              <a:defRPr/>
            </a:pPr>
            <a:endParaRPr lang="en-US" sz="3200" dirty="0">
              <a:latin typeface="Chalkboard" charset="0"/>
              <a:ea typeface="+mn-ea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Introduction</a:t>
            </a:r>
          </a:p>
          <a:p>
            <a:pPr marL="457200" indent="0" eaLnBrk="1" hangingPunct="1">
              <a:buClr>
                <a:schemeClr val="tx1"/>
              </a:buClr>
              <a:buSzPct val="150000"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 marL="457200" indent="0" eaLnBrk="1" hangingPunct="1">
              <a:buClr>
                <a:schemeClr val="tx1"/>
              </a:buClr>
              <a:buSzPct val="150000"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 marL="800100" indent="-342900" eaLnBrk="1" hangingPunct="1"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Thermal histories with EMD</a:t>
            </a:r>
          </a:p>
          <a:p>
            <a:pPr marL="457200" indent="0" eaLnBrk="1" hangingPunct="1">
              <a:buClr>
                <a:schemeClr val="tx1"/>
              </a:buClr>
              <a:buSzPct val="120000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</a:t>
            </a:r>
            <a:endParaRPr lang="en-US" sz="2400" dirty="0">
              <a:solidFill>
                <a:srgbClr val="C00000"/>
              </a:solidFill>
              <a:latin typeface="Chalkboard" charset="0"/>
            </a:endParaRPr>
          </a:p>
          <a:p>
            <a:pPr marL="457200" indent="0" eaLnBrk="1" hangingPunct="1">
              <a:buClr>
                <a:schemeClr val="tx1"/>
              </a:buClr>
              <a:buSzPct val="150000"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EMD from the visible sector</a:t>
            </a:r>
          </a:p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</a:t>
            </a:r>
            <a:endParaRPr lang="en-US" sz="2400" dirty="0">
              <a:solidFill>
                <a:srgbClr val="C00000"/>
              </a:solidFill>
              <a:latin typeface="Chalkboard" charset="0"/>
            </a:endParaRPr>
          </a:p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An explicit model </a:t>
            </a:r>
            <a:endParaRPr lang="en-US" sz="2400" dirty="0">
              <a:solidFill>
                <a:srgbClr val="C00000"/>
              </a:solidFill>
              <a:latin typeface="Chalkboard" charset="0"/>
            </a:endParaRPr>
          </a:p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  <a:ea typeface="+mn-ea"/>
              </a:rPr>
              <a:t>    </a:t>
            </a:r>
            <a:endParaRPr lang="en-US" sz="2400" dirty="0">
              <a:solidFill>
                <a:srgbClr val="C00000"/>
              </a:solidFill>
              <a:latin typeface="Chalkboard" charset="0"/>
              <a:ea typeface="+mn-ea"/>
            </a:endParaRPr>
          </a:p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  <a:ea typeface="+mn-ea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Conclusion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ea typeface="+mn-ea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381000" y="0"/>
            <a:ext cx="944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0" eaLnBrk="1" hangingPunct="1">
              <a:buClr>
                <a:srgbClr val="FF0000"/>
              </a:buClr>
              <a:defRPr/>
            </a:pPr>
            <a:r>
              <a:rPr lang="en-US" sz="2800" dirty="0">
                <a:solidFill>
                  <a:srgbClr val="FF0000"/>
                </a:solidFill>
                <a:latin typeface="Chalkboard" charset="0"/>
                <a:ea typeface="+mn-ea"/>
              </a:rPr>
              <a:t>Outline:</a:t>
            </a:r>
            <a:endParaRPr lang="en-US" sz="2800" dirty="0">
              <a:latin typeface="Chalkboard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7018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5CCEA-CD6C-4DF3-8911-564A89379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067800" cy="43748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ABB9D6-2EDB-49A4-9956-6AC25AD286B1}"/>
              </a:ext>
            </a:extLst>
          </p:cNvPr>
          <p:cNvSpPr/>
          <p:nvPr/>
        </p:nvSpPr>
        <p:spPr>
          <a:xfrm>
            <a:off x="0" y="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The allowed parameter space in the                      plane: 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3164D1-523B-4B5C-A5AE-DF3A0276F457}"/>
                  </a:ext>
                </a:extLst>
              </p:cNvPr>
              <p:cNvSpPr txBox="1"/>
              <p:nvPr/>
            </p:nvSpPr>
            <p:spPr>
              <a:xfrm>
                <a:off x="3810000" y="0"/>
                <a:ext cx="28956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3164D1-523B-4B5C-A5AE-DF3A0276F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0"/>
                <a:ext cx="289560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D0E40ED-58DF-4FBD-B3AF-B81AE5FFBB97}"/>
              </a:ext>
            </a:extLst>
          </p:cNvPr>
          <p:cNvSpPr/>
          <p:nvPr/>
        </p:nvSpPr>
        <p:spPr>
          <a:xfrm>
            <a:off x="0" y="510540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Conditions 4 &amp; 5 are comfortably satisfied in the shaded regions here.             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20D3FD-424B-9D92-09BD-95EB73BAADC8}"/>
                  </a:ext>
                </a:extLst>
              </p:cNvPr>
              <p:cNvSpPr txBox="1"/>
              <p:nvPr/>
            </p:nvSpPr>
            <p:spPr>
              <a:xfrm>
                <a:off x="-271463" y="6324600"/>
                <a:ext cx="2024063" cy="4357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20D3FD-424B-9D92-09BD-95EB73BAA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1463" y="6324600"/>
                <a:ext cx="2024063" cy="4357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1D79629-7B7C-0EA1-1F37-15B41DC4245D}"/>
              </a:ext>
            </a:extLst>
          </p:cNvPr>
          <p:cNvSpPr/>
          <p:nvPr/>
        </p:nvSpPr>
        <p:spPr>
          <a:xfrm>
            <a:off x="0" y="579120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The resulting dilution factor is:            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4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B404F-28D1-4E99-B260-0C70457F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" y="2949921"/>
            <a:ext cx="9108826" cy="3908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AE0647-CC91-4BCF-80F6-9A9EEC53382C}"/>
              </a:ext>
            </a:extLst>
          </p:cNvPr>
          <p:cNvSpPr/>
          <p:nvPr/>
        </p:nvSpPr>
        <p:spPr>
          <a:xfrm>
            <a:off x="0" y="71735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DM relic abundance can be accommodated for small annihilation rates: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4CD08-7660-4732-B8EE-C4126701B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6553200" cy="1014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BC50B4-CBD5-42A6-B95C-6E107FADB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5" y="1791139"/>
            <a:ext cx="3164595" cy="9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92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DE0288-B28F-4614-9615-70C439C43ED0}"/>
              </a:ext>
            </a:extLst>
          </p:cNvPr>
          <p:cNvSpPr/>
          <p:nvPr/>
        </p:nvSpPr>
        <p:spPr>
          <a:xfrm>
            <a:off x="0" y="0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DM relic abundance can be accommodated for large annihilation rates: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F6791-746A-499D-8C7B-10596670B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2649"/>
            <a:ext cx="6934199" cy="988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796E78-24BC-49D5-8474-0B7F9E915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44232"/>
            <a:ext cx="4038600" cy="817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454E5-72D7-44E3-8507-B0E7E502F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2857"/>
            <a:ext cx="9220200" cy="3565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B7240-6E72-4F94-86B1-2F07584CD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056905"/>
            <a:ext cx="1812453" cy="3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56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CC8676-D930-4B82-855C-D02F6DA986E3}"/>
              </a:ext>
            </a:extLst>
          </p:cNvPr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Prospects for LLP searches: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2EA4C-A208-4A21-8060-DC1AE345388F}"/>
              </a:ext>
            </a:extLst>
          </p:cNvPr>
          <p:cNvSpPr txBox="1"/>
          <p:nvPr/>
        </p:nvSpPr>
        <p:spPr>
          <a:xfrm>
            <a:off x="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i="1" dirty="0">
                <a:latin typeface="Chalkboard"/>
              </a:rPr>
              <a:t>N</a:t>
            </a: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 is an example of a neutral LLP.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C5549-0DD4-4513-8BEC-3ACA97570768}"/>
              </a:ext>
            </a:extLst>
          </p:cNvPr>
          <p:cNvSpPr txBox="1"/>
          <p:nvPr/>
        </p:nvSpPr>
        <p:spPr>
          <a:xfrm>
            <a:off x="0" y="1378803"/>
            <a:ext cx="982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Such LLPs with                         difficult to detect at the LHC main detectors.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D86411-9596-4DDE-AA5C-CDF57BFB61CB}"/>
                  </a:ext>
                </a:extLst>
              </p:cNvPr>
              <p:cNvSpPr txBox="1"/>
              <p:nvPr/>
            </p:nvSpPr>
            <p:spPr>
              <a:xfrm>
                <a:off x="1295400" y="1424969"/>
                <a:ext cx="2895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&gt;100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D86411-9596-4DDE-AA5C-CDF57BFB6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24969"/>
                <a:ext cx="2895600" cy="369332"/>
              </a:xfrm>
              <a:prstGeom prst="rect">
                <a:avLst/>
              </a:prstGeom>
              <a:blipFill>
                <a:blip r:embed="rId2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E0EC496-7E66-4351-AB25-CF61CBD6F7F1}"/>
              </a:ext>
            </a:extLst>
          </p:cNvPr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Dedicated searches will look for LLPs with       up to                         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7B3164-DB71-4B0E-9D17-A7A589B334D9}"/>
                  </a:ext>
                </a:extLst>
              </p:cNvPr>
              <p:cNvSpPr txBox="1"/>
              <p:nvPr/>
            </p:nvSpPr>
            <p:spPr>
              <a:xfrm>
                <a:off x="4038600" y="2236113"/>
                <a:ext cx="2895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7B3164-DB71-4B0E-9D17-A7A589B33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236113"/>
                <a:ext cx="2895600" cy="369332"/>
              </a:xfrm>
              <a:prstGeom prst="rect">
                <a:avLst/>
              </a:prstGeom>
              <a:blipFill>
                <a:blip r:embed="rId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047CFC-4306-4909-A74B-3ABB862790A1}"/>
                  </a:ext>
                </a:extLst>
              </p:cNvPr>
              <p:cNvSpPr txBox="1"/>
              <p:nvPr/>
            </p:nvSpPr>
            <p:spPr>
              <a:xfrm>
                <a:off x="5791200" y="2244298"/>
                <a:ext cx="2895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0.1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sec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047CFC-4306-4909-A74B-3ABB86279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44298"/>
                <a:ext cx="2895600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AEEF2A-7BEC-4F8A-8184-D68BB4467BE8}"/>
              </a:ext>
            </a:extLst>
          </p:cNvPr>
          <p:cNvSpPr txBox="1"/>
          <p:nvPr/>
        </p:nvSpPr>
        <p:spPr>
          <a:xfrm>
            <a:off x="0" y="417189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Example: MATHUSLA (</a:t>
            </a:r>
            <a:r>
              <a:rPr lang="en-US" altLang="en-US" sz="2400" dirty="0" err="1">
                <a:solidFill>
                  <a:srgbClr val="C00000"/>
                </a:solidFill>
                <a:latin typeface="Chalkboard"/>
              </a:rPr>
              <a:t>MAssive</a:t>
            </a: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 Timing Hodoscope for Ultra Stable </a:t>
            </a:r>
            <a:r>
              <a:rPr lang="en-US" altLang="en-US" sz="2400" dirty="0" err="1">
                <a:solidFill>
                  <a:srgbClr val="C00000"/>
                </a:solidFill>
                <a:latin typeface="Chalkboard"/>
              </a:rPr>
              <a:t>neutraL</a:t>
            </a: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Chalkboard"/>
              </a:rPr>
              <a:t>pArticles</a:t>
            </a: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).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89DE59-C755-436A-A9C4-8D25B521991B}"/>
              </a:ext>
            </a:extLst>
          </p:cNvPr>
          <p:cNvSpPr/>
          <p:nvPr/>
        </p:nvSpPr>
        <p:spPr>
          <a:xfrm>
            <a:off x="24320" y="4933890"/>
            <a:ext cx="5266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J. Chou, D. Curtin, H.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Lubatti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PLB 767, 29 (2017) 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19B4C-7C2E-999D-232C-E7687C6F7208}"/>
              </a:ext>
            </a:extLst>
          </p:cNvPr>
          <p:cNvSpPr txBox="1"/>
          <p:nvPr/>
        </p:nvSpPr>
        <p:spPr>
          <a:xfrm>
            <a:off x="0" y="554349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The most important MATHUSLA target: hadronically decaying LLPs with mass in the 10-100 GeV range.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47946-3063-C625-1E72-3740E2BF3370}"/>
              </a:ext>
            </a:extLst>
          </p:cNvPr>
          <p:cNvSpPr txBox="1"/>
          <p:nvPr/>
        </p:nvSpPr>
        <p:spPr>
          <a:xfrm>
            <a:off x="0" y="6305490"/>
            <a:ext cx="861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/>
              </a:rPr>
              <a:t>C. </a:t>
            </a:r>
            <a:r>
              <a:rPr lang="en-US" sz="2000" dirty="0" err="1">
                <a:solidFill>
                  <a:srgbClr val="FF0000"/>
                </a:solidFill>
                <a:latin typeface="Chalkboard"/>
              </a:rPr>
              <a:t>Alpigiani</a:t>
            </a:r>
            <a:r>
              <a:rPr lang="en-US" sz="2000" dirty="0">
                <a:solidFill>
                  <a:srgbClr val="FF0000"/>
                </a:solidFill>
                <a:latin typeface="Chalkboard"/>
              </a:rPr>
              <a:t> et al. [MATHUSLA Collaboration]  </a:t>
            </a:r>
            <a:r>
              <a:rPr lang="en-US" sz="2000" dirty="0">
                <a:solidFill>
                  <a:srgbClr val="0070C0"/>
                </a:solidFill>
                <a:latin typeface="Chalkboard"/>
              </a:rPr>
              <a:t>2009.01693 [</a:t>
            </a:r>
            <a:r>
              <a:rPr lang="en-US" sz="2000" dirty="0" err="1">
                <a:solidFill>
                  <a:srgbClr val="0070C0"/>
                </a:solidFill>
                <a:latin typeface="Chalkboard"/>
              </a:rPr>
              <a:t>physics.ins</a:t>
            </a:r>
            <a:r>
              <a:rPr lang="en-US" sz="2000" dirty="0">
                <a:solidFill>
                  <a:srgbClr val="0070C0"/>
                </a:solidFill>
                <a:latin typeface="Chalkboard"/>
              </a:rPr>
              <a:t>-det]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AE9E46-7D43-18FA-402B-C6EA3AD1D7D7}"/>
                  </a:ext>
                </a:extLst>
              </p:cNvPr>
              <p:cNvSpPr txBox="1"/>
              <p:nvPr/>
            </p:nvSpPr>
            <p:spPr>
              <a:xfrm>
                <a:off x="-685800" y="2743200"/>
                <a:ext cx="2895600" cy="377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AE9E46-7D43-18FA-402B-C6EA3AD1D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5800" y="2743200"/>
                <a:ext cx="2895600" cy="377476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6E1E8C-096D-42A7-646C-215CB3C72DA1}"/>
                  </a:ext>
                </a:extLst>
              </p:cNvPr>
              <p:cNvSpPr txBox="1"/>
              <p:nvPr/>
            </p:nvSpPr>
            <p:spPr>
              <a:xfrm>
                <a:off x="-838200" y="3269453"/>
                <a:ext cx="2895600" cy="692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6E1E8C-096D-42A7-646C-215CB3C72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8200" y="3269453"/>
                <a:ext cx="2895600" cy="6929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668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B7493-E7ED-457A-8CFD-79EE300A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39" y="469868"/>
            <a:ext cx="8732161" cy="54737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51BC9F-2709-4274-886B-632A11FD2B64}"/>
              </a:ext>
            </a:extLst>
          </p:cNvPr>
          <p:cNvSpPr/>
          <p:nvPr/>
        </p:nvSpPr>
        <p:spPr>
          <a:xfrm>
            <a:off x="0" y="6076890"/>
            <a:ext cx="5656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D. Curtin </a:t>
            </a:r>
            <a:r>
              <a:rPr lang="en-US" sz="2000" i="1" dirty="0">
                <a:solidFill>
                  <a:srgbClr val="FF0000"/>
                </a:solidFill>
                <a:latin typeface="Chalkboard" charset="0"/>
              </a:rPr>
              <a:t>et al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Rep. Prog. Physics 82, 116201 (2019) 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4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26DD3-DC41-429B-8732-EDEBBEDF2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9" y="381000"/>
            <a:ext cx="8753741" cy="548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AE2AB2-160D-467C-913F-52792C116576}"/>
              </a:ext>
            </a:extLst>
          </p:cNvPr>
          <p:cNvSpPr/>
          <p:nvPr/>
        </p:nvSpPr>
        <p:spPr>
          <a:xfrm>
            <a:off x="24320" y="5943600"/>
            <a:ext cx="6071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MATHUSLA Collaboration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2009.01693 [</a:t>
            </a:r>
            <a:r>
              <a:rPr lang="en-US" sz="2000" dirty="0" err="1">
                <a:solidFill>
                  <a:srgbClr val="0070C0"/>
                </a:solidFill>
                <a:latin typeface="Chalkboard" charset="0"/>
              </a:rPr>
              <a:t>physics.ins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-det] 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80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768B4-5F0A-480F-82D1-4ADE18F1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2742"/>
            <a:ext cx="8915400" cy="4697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5BAF32-4C65-4755-A46C-04ADF2C2493A}"/>
              </a:ext>
            </a:extLst>
          </p:cNvPr>
          <p:cNvSpPr txBox="1"/>
          <p:nvPr/>
        </p:nvSpPr>
        <p:spPr>
          <a:xfrm>
            <a:off x="0" y="495300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The dark shaded band corresponds to the most important MATHUSLA target for hadronically decaying LLPs.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3A260-37E8-4A81-87B6-98B14F8217F3}"/>
              </a:ext>
            </a:extLst>
          </p:cNvPr>
          <p:cNvSpPr txBox="1"/>
          <p:nvPr/>
        </p:nvSpPr>
        <p:spPr>
          <a:xfrm>
            <a:off x="0" y="609153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It overlaps with the DM allowed regions!</a:t>
            </a:r>
          </a:p>
        </p:txBody>
      </p:sp>
    </p:spTree>
    <p:extLst>
      <p:ext uri="{BB962C8B-B14F-4D97-AF65-F5344CB8AC3E}">
        <p14:creationId xmlns:p14="http://schemas.microsoft.com/office/powerpoint/2010/main" val="2240284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804F38-88D9-41F0-BE33-278B43F02292}"/>
                  </a:ext>
                </a:extLst>
              </p:cNvPr>
              <p:cNvSpPr txBox="1"/>
              <p:nvPr/>
            </p:nvSpPr>
            <p:spPr>
              <a:xfrm>
                <a:off x="0" y="2487227"/>
                <a:ext cx="387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1804F38-88D9-41F0-BE33-278B43F02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87227"/>
                <a:ext cx="387376" cy="369332"/>
              </a:xfrm>
              <a:prstGeom prst="rect">
                <a:avLst/>
              </a:prstGeom>
              <a:blipFill>
                <a:blip r:embed="rId2"/>
                <a:stretch>
                  <a:fillRect l="-14063" r="-3125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633277-B300-4FA8-B6B2-13DA0FF5D924}"/>
                  </a:ext>
                </a:extLst>
              </p:cNvPr>
              <p:cNvSpPr txBox="1"/>
              <p:nvPr/>
            </p:nvSpPr>
            <p:spPr>
              <a:xfrm>
                <a:off x="69823" y="3363203"/>
                <a:ext cx="7982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0" i="1" dirty="0"/>
                  <a:t>u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633277-B300-4FA8-B6B2-13DA0FF5D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3" y="3363203"/>
                <a:ext cx="798221" cy="369332"/>
              </a:xfrm>
              <a:prstGeom prst="rect">
                <a:avLst/>
              </a:prstGeom>
              <a:blipFill>
                <a:blip r:embed="rId3"/>
                <a:stretch>
                  <a:fillRect l="-22901" t="-25000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836E5ED-E9C1-491B-8F8A-F0F6484955CE}"/>
              </a:ext>
            </a:extLst>
          </p:cNvPr>
          <p:cNvSpPr txBox="1"/>
          <p:nvPr/>
        </p:nvSpPr>
        <p:spPr>
          <a:xfrm>
            <a:off x="953219" y="2438400"/>
            <a:ext cx="4906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Iso-singlet color-triplet scalar, </a:t>
            </a:r>
            <a:r>
              <a:rPr lang="en-US" altLang="en-US" sz="2400" i="1" dirty="0">
                <a:latin typeface="Chalkboard"/>
              </a:rPr>
              <a:t>Y = 4/3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9901F1-8ECA-4C30-8E9D-A1F5936913F2}"/>
              </a:ext>
            </a:extLst>
          </p:cNvPr>
          <p:cNvSpPr txBox="1"/>
          <p:nvPr/>
        </p:nvSpPr>
        <p:spPr>
          <a:xfrm>
            <a:off x="953219" y="3360896"/>
            <a:ext cx="6553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Right-handed up-type and down-type quarks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F8981C2C-AE63-B33B-D991-B258C3C5C53A}"/>
                  </a:ext>
                </a:extLst>
              </p:cNvPr>
              <p:cNvSpPr txBox="1"/>
              <p:nvPr/>
            </p:nvSpPr>
            <p:spPr bwMode="auto">
              <a:xfrm>
                <a:off x="0" y="563563"/>
                <a:ext cx="96774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𝑋𝑁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+ 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𝑘𝑖𝑛𝑒𝑡𝑖𝑐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𝑡𝑒𝑟𝑚𝑠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F8981C2C-AE63-B33B-D991-B258C3C5C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63563"/>
                <a:ext cx="9677400" cy="1112837"/>
              </a:xfrm>
              <a:prstGeom prst="rect">
                <a:avLst/>
              </a:prstGeom>
              <a:blipFill>
                <a:blip r:embed="rId5"/>
                <a:stretch>
                  <a:fillRect b="-71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AC8D58-3C8B-37A8-DC00-D50B98799138}"/>
                  </a:ext>
                </a:extLst>
              </p:cNvPr>
              <p:cNvSpPr txBox="1"/>
              <p:nvPr/>
            </p:nvSpPr>
            <p:spPr>
              <a:xfrm>
                <a:off x="69824" y="2933652"/>
                <a:ext cx="387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AC8D58-3C8B-37A8-DC00-D50B98799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4" y="2933652"/>
                <a:ext cx="387376" cy="369332"/>
              </a:xfrm>
              <a:prstGeom prst="rect">
                <a:avLst/>
              </a:prstGeom>
              <a:blipFill>
                <a:blip r:embed="rId6"/>
                <a:stretch>
                  <a:fillRect l="-26563" r="-73438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DF87AD4-9EB1-3D59-841E-DC14728156FD}"/>
              </a:ext>
            </a:extLst>
          </p:cNvPr>
          <p:cNvSpPr txBox="1"/>
          <p:nvPr/>
        </p:nvSpPr>
        <p:spPr>
          <a:xfrm>
            <a:off x="955817" y="2903696"/>
            <a:ext cx="4682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SM singlet Majorana fermions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6D93496D-94C7-4E1F-6CD0-E46DF9C2777A}"/>
                  </a:ext>
                </a:extLst>
              </p:cNvPr>
              <p:cNvSpPr txBox="1"/>
              <p:nvPr/>
            </p:nvSpPr>
            <p:spPr bwMode="auto">
              <a:xfrm>
                <a:off x="5867400" y="2967559"/>
                <a:ext cx="3276600" cy="6900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6D93496D-94C7-4E1F-6CD0-E46DF9C27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2967559"/>
                <a:ext cx="3276600" cy="6900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8F21E85-D1C3-9C08-0E01-900E2BF5DFD9}"/>
              </a:ext>
            </a:extLst>
          </p:cNvPr>
          <p:cNvSpPr/>
          <p:nvPr/>
        </p:nvSpPr>
        <p:spPr>
          <a:xfrm>
            <a:off x="0" y="1657290"/>
            <a:ext cx="5173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R.A., N. Loc, J.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Osinski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PRD 107, 123510 (2023) 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642FD1-32FE-0E06-147D-DA415B62E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  <a:latin typeface="Chalkboard"/>
              </a:rPr>
              <a:t>An Explicit Model: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3B63CE-AD14-7E67-DA5F-A78416A1044C}"/>
              </a:ext>
            </a:extLst>
          </p:cNvPr>
          <p:cNvSpPr/>
          <p:nvPr/>
        </p:nvSpPr>
        <p:spPr>
          <a:xfrm>
            <a:off x="0" y="4876800"/>
            <a:ext cx="418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R.A., B. Dutta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PRD 88, 023525 (2013) 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55C6C7-4A28-FE1C-ABEC-04DA8AA242C6}"/>
              </a:ext>
            </a:extLst>
          </p:cNvPr>
          <p:cNvSpPr txBox="1"/>
          <p:nvPr/>
        </p:nvSpPr>
        <p:spPr>
          <a:xfrm>
            <a:off x="-76200" y="3985122"/>
            <a:ext cx="563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     is stable if                                                      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1">
                <a:extLst>
                  <a:ext uri="{FF2B5EF4-FFF2-40B4-BE49-F238E27FC236}">
                    <a16:creationId xmlns:a16="http://schemas.microsoft.com/office/drawing/2014/main" id="{AF0A827F-FD71-970F-D5E7-95B8916DACF4}"/>
                  </a:ext>
                </a:extLst>
              </p:cNvPr>
              <p:cNvSpPr txBox="1"/>
              <p:nvPr/>
            </p:nvSpPr>
            <p:spPr bwMode="auto">
              <a:xfrm>
                <a:off x="1600200" y="3992563"/>
                <a:ext cx="4191000" cy="655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Object 1">
                <a:extLst>
                  <a:ext uri="{FF2B5EF4-FFF2-40B4-BE49-F238E27FC236}">
                    <a16:creationId xmlns:a16="http://schemas.microsoft.com/office/drawing/2014/main" id="{AF0A827F-FD71-970F-D5E7-95B8916D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3992563"/>
                <a:ext cx="4191000" cy="6556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1">
                <a:extLst>
                  <a:ext uri="{FF2B5EF4-FFF2-40B4-BE49-F238E27FC236}">
                    <a16:creationId xmlns:a16="http://schemas.microsoft.com/office/drawing/2014/main" id="{2C32763D-AAD2-FACD-D0F8-424094EBA126}"/>
                  </a:ext>
                </a:extLst>
              </p:cNvPr>
              <p:cNvSpPr txBox="1"/>
              <p:nvPr/>
            </p:nvSpPr>
            <p:spPr bwMode="auto">
              <a:xfrm>
                <a:off x="0" y="3913387"/>
                <a:ext cx="906492" cy="5070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Object 1">
                <a:extLst>
                  <a:ext uri="{FF2B5EF4-FFF2-40B4-BE49-F238E27FC236}">
                    <a16:creationId xmlns:a16="http://schemas.microsoft.com/office/drawing/2014/main" id="{2C32763D-AAD2-FACD-D0F8-424094EBA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913387"/>
                <a:ext cx="906492" cy="507017"/>
              </a:xfrm>
              <a:prstGeom prst="rect">
                <a:avLst/>
              </a:prstGeom>
              <a:blipFill>
                <a:blip r:embed="rId9"/>
                <a:stretch>
                  <a:fillRect l="-1342" b="-12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7B033C6-558D-29D9-04F5-AD5850ABCF2E}"/>
              </a:ext>
            </a:extLst>
          </p:cNvPr>
          <p:cNvSpPr txBox="1"/>
          <p:nvPr/>
        </p:nvSpPr>
        <p:spPr>
          <a:xfrm>
            <a:off x="0" y="532953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Thermally overproduced                nonthermal mechanism needed.  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27D9BE-EBF3-32E6-CADF-15857AD495B9}"/>
              </a:ext>
            </a:extLst>
          </p:cNvPr>
          <p:cNvCxnSpPr>
            <a:cxnSpLocks/>
          </p:cNvCxnSpPr>
          <p:nvPr/>
        </p:nvCxnSpPr>
        <p:spPr>
          <a:xfrm>
            <a:off x="3254004" y="5562600"/>
            <a:ext cx="86079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F62CC5-ECFB-26FC-C5F2-5F8E992CFACC}"/>
              </a:ext>
            </a:extLst>
          </p:cNvPr>
          <p:cNvSpPr txBox="1"/>
          <p:nvPr/>
        </p:nvSpPr>
        <p:spPr>
          <a:xfrm>
            <a:off x="0" y="44958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“Natural GeV DM”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EA3438-0FCB-0B22-0F9B-4D86DEF240EC}"/>
              </a:ext>
            </a:extLst>
          </p:cNvPr>
          <p:cNvSpPr txBox="1"/>
          <p:nvPr/>
        </p:nvSpPr>
        <p:spPr>
          <a:xfrm>
            <a:off x="0" y="584829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Can be achieved from modulus decay (also baryogenesis).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3F1922-0772-B9A4-2579-9533252FB524}"/>
              </a:ext>
            </a:extLst>
          </p:cNvPr>
          <p:cNvSpPr txBox="1"/>
          <p:nvPr/>
        </p:nvSpPr>
        <p:spPr>
          <a:xfrm>
            <a:off x="24442" y="6229290"/>
            <a:ext cx="8052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000" dirty="0">
                <a:solidFill>
                  <a:srgbClr val="FF0000"/>
                </a:solidFill>
                <a:latin typeface="Chalkboard"/>
              </a:rPr>
              <a:t>R. A., P. S. B. Dev, B. Dutta  </a:t>
            </a:r>
            <a:r>
              <a:rPr lang="nn-NO" sz="2000" dirty="0">
                <a:solidFill>
                  <a:srgbClr val="0070C0"/>
                </a:solidFill>
                <a:latin typeface="Chalkboard"/>
              </a:rPr>
              <a:t>Phys. Lett. B 779, 262 (2018)</a:t>
            </a:r>
            <a:endParaRPr lang="en-US" sz="2000" dirty="0">
              <a:solidFill>
                <a:srgbClr val="0070C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64978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">
                <a:extLst>
                  <a:ext uri="{FF2B5EF4-FFF2-40B4-BE49-F238E27FC236}">
                    <a16:creationId xmlns:a16="http://schemas.microsoft.com/office/drawing/2014/main" id="{A7C6B599-A8CE-1A0A-867E-01AA3D38CE80}"/>
                  </a:ext>
                </a:extLst>
              </p:cNvPr>
              <p:cNvSpPr txBox="1"/>
              <p:nvPr/>
            </p:nvSpPr>
            <p:spPr bwMode="auto">
              <a:xfrm>
                <a:off x="0" y="0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≃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Object 1">
                <a:extLst>
                  <a:ext uri="{FF2B5EF4-FFF2-40B4-BE49-F238E27FC236}">
                    <a16:creationId xmlns:a16="http://schemas.microsoft.com/office/drawing/2014/main" id="{A7C6B599-A8CE-1A0A-867E-01AA3D38C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3472132" cy="11128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41E83183-2BFD-E35D-CBFE-4B8B0DB8B43A}"/>
                  </a:ext>
                </a:extLst>
              </p:cNvPr>
              <p:cNvSpPr txBox="1"/>
              <p:nvPr/>
            </p:nvSpPr>
            <p:spPr bwMode="auto">
              <a:xfrm>
                <a:off x="0" y="5745163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𝑁𝑁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≃3×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41E83183-2BFD-E35D-CBFE-4B8B0DB8B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45163"/>
                <a:ext cx="3472132" cy="1112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B15C304E-29AD-178F-96BF-8742820FB51A}"/>
                  </a:ext>
                </a:extLst>
              </p:cNvPr>
              <p:cNvSpPr txBox="1"/>
              <p:nvPr/>
            </p:nvSpPr>
            <p:spPr bwMode="auto">
              <a:xfrm>
                <a:off x="3657600" y="5745163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𝑁𝑞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≃18×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B15C304E-29AD-178F-96BF-8742820FB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5745163"/>
                <a:ext cx="3472132" cy="1112837"/>
              </a:xfrm>
              <a:prstGeom prst="rect">
                <a:avLst/>
              </a:prstGeom>
              <a:blipFill>
                <a:blip r:embed="rId4"/>
                <a:stretch>
                  <a:fillRect r="-4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">
                <a:extLst>
                  <a:ext uri="{FF2B5EF4-FFF2-40B4-BE49-F238E27FC236}">
                    <a16:creationId xmlns:a16="http://schemas.microsoft.com/office/drawing/2014/main" id="{B798BDEE-919D-F014-9AD0-6C1AA624114A}"/>
                  </a:ext>
                </a:extLst>
              </p:cNvPr>
              <p:cNvSpPr txBox="1"/>
              <p:nvPr/>
            </p:nvSpPr>
            <p:spPr bwMode="auto">
              <a:xfrm>
                <a:off x="0" y="2117726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𝑏𝑜𝑑𝑦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≃12×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128×192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</m:e>
                        <m:sub/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Object 1">
                <a:extLst>
                  <a:ext uri="{FF2B5EF4-FFF2-40B4-BE49-F238E27FC236}">
                    <a16:creationId xmlns:a16="http://schemas.microsoft.com/office/drawing/2014/main" id="{B798BDEE-919D-F014-9AD0-6C1AA6241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17726"/>
                <a:ext cx="3472132" cy="1112837"/>
              </a:xfrm>
              <a:prstGeom prst="rect">
                <a:avLst/>
              </a:prstGeom>
              <a:blipFill>
                <a:blip r:embed="rId5"/>
                <a:stretch>
                  <a:fillRect r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">
                <a:extLst>
                  <a:ext uri="{FF2B5EF4-FFF2-40B4-BE49-F238E27FC236}">
                    <a16:creationId xmlns:a16="http://schemas.microsoft.com/office/drawing/2014/main" id="{4490E25D-770D-FB7F-266D-571E0152C45F}"/>
                  </a:ext>
                </a:extLst>
              </p:cNvPr>
              <p:cNvSpPr txBox="1"/>
              <p:nvPr/>
            </p:nvSpPr>
            <p:spPr bwMode="auto">
              <a:xfrm>
                <a:off x="0" y="4144963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𝑏𝑜𝑑𝑦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≃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𝑒𝑚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  <m:sub/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1">
                <a:extLst>
                  <a:ext uri="{FF2B5EF4-FFF2-40B4-BE49-F238E27FC236}">
                    <a16:creationId xmlns:a16="http://schemas.microsoft.com/office/drawing/2014/main" id="{4490E25D-770D-FB7F-266D-571E0152C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44963"/>
                <a:ext cx="3472132" cy="1112837"/>
              </a:xfrm>
              <a:prstGeom prst="rect">
                <a:avLst/>
              </a:prstGeom>
              <a:blipFill>
                <a:blip r:embed="rId6"/>
                <a:stretch>
                  <a:fillRect r="-59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">
                <a:extLst>
                  <a:ext uri="{FF2B5EF4-FFF2-40B4-BE49-F238E27FC236}">
                    <a16:creationId xmlns:a16="http://schemas.microsoft.com/office/drawing/2014/main" id="{72F3A092-A893-2134-310A-8700DF4AE382}"/>
                  </a:ext>
                </a:extLst>
              </p:cNvPr>
              <p:cNvSpPr txBox="1"/>
              <p:nvPr/>
            </p:nvSpPr>
            <p:spPr bwMode="auto">
              <a:xfrm>
                <a:off x="0" y="1173163"/>
                <a:ext cx="40386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𝑏𝑜𝑑𝑦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𝑏𝑜𝑑𝑦</m:t>
                                  </m:r>
                                </m:sup>
                              </m:sSubSup>
                            </m:e>
                            <m:sub/>
                          </m:sSub>
                        </m:e>
                        <m:sub/>
                      </m:sSub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Object 1">
                <a:extLst>
                  <a:ext uri="{FF2B5EF4-FFF2-40B4-BE49-F238E27FC236}">
                    <a16:creationId xmlns:a16="http://schemas.microsoft.com/office/drawing/2014/main" id="{72F3A092-A893-2134-310A-8700DF4AE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73163"/>
                <a:ext cx="4038600" cy="1112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ED0594-98C7-BA57-5454-199244AE96E6}"/>
              </a:ext>
            </a:extLst>
          </p:cNvPr>
          <p:cNvCxnSpPr/>
          <p:nvPr/>
        </p:nvCxnSpPr>
        <p:spPr>
          <a:xfrm>
            <a:off x="4876800" y="2651126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72B3FB-652A-8D98-8A4E-0137FC0D7029}"/>
              </a:ext>
            </a:extLst>
          </p:cNvPr>
          <p:cNvCxnSpPr>
            <a:cxnSpLocks/>
          </p:cNvCxnSpPr>
          <p:nvPr/>
        </p:nvCxnSpPr>
        <p:spPr>
          <a:xfrm flipV="1">
            <a:off x="5715000" y="2087563"/>
            <a:ext cx="838200" cy="5635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492B23-F9E8-CD55-CF41-30885230B1B3}"/>
              </a:ext>
            </a:extLst>
          </p:cNvPr>
          <p:cNvCxnSpPr/>
          <p:nvPr/>
        </p:nvCxnSpPr>
        <p:spPr>
          <a:xfrm>
            <a:off x="5715000" y="2651126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B96B05-CFA5-4056-158C-0C1B1A27A8E7}"/>
              </a:ext>
            </a:extLst>
          </p:cNvPr>
          <p:cNvCxnSpPr>
            <a:cxnSpLocks/>
          </p:cNvCxnSpPr>
          <p:nvPr/>
        </p:nvCxnSpPr>
        <p:spPr>
          <a:xfrm>
            <a:off x="5715000" y="2651126"/>
            <a:ext cx="838200" cy="5635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">
                <a:extLst>
                  <a:ext uri="{FF2B5EF4-FFF2-40B4-BE49-F238E27FC236}">
                    <a16:creationId xmlns:a16="http://schemas.microsoft.com/office/drawing/2014/main" id="{CCE27671-88E1-8287-DB80-F9D8547A6B48}"/>
                  </a:ext>
                </a:extLst>
              </p:cNvPr>
              <p:cNvSpPr txBox="1"/>
              <p:nvPr/>
            </p:nvSpPr>
            <p:spPr bwMode="auto">
              <a:xfrm>
                <a:off x="6553200" y="1858963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1">
                <a:extLst>
                  <a:ext uri="{FF2B5EF4-FFF2-40B4-BE49-F238E27FC236}">
                    <a16:creationId xmlns:a16="http://schemas.microsoft.com/office/drawing/2014/main" id="{CCE27671-88E1-8287-DB80-F9D8547A6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1858963"/>
                <a:ext cx="381000" cy="11128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">
                <a:extLst>
                  <a:ext uri="{FF2B5EF4-FFF2-40B4-BE49-F238E27FC236}">
                    <a16:creationId xmlns:a16="http://schemas.microsoft.com/office/drawing/2014/main" id="{2B78EF4E-B491-8E1C-E7B8-6208189ECFED}"/>
                  </a:ext>
                </a:extLst>
              </p:cNvPr>
              <p:cNvSpPr txBox="1"/>
              <p:nvPr/>
            </p:nvSpPr>
            <p:spPr bwMode="auto">
              <a:xfrm>
                <a:off x="6553200" y="2392363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Object 1">
                <a:extLst>
                  <a:ext uri="{FF2B5EF4-FFF2-40B4-BE49-F238E27FC236}">
                    <a16:creationId xmlns:a16="http://schemas.microsoft.com/office/drawing/2014/main" id="{2B78EF4E-B491-8E1C-E7B8-6208189EC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2392363"/>
                <a:ext cx="381000" cy="1112837"/>
              </a:xfrm>
              <a:prstGeom prst="rect">
                <a:avLst/>
              </a:prstGeom>
              <a:blipFill>
                <a:blip r:embed="rId9"/>
                <a:stretch>
                  <a:fillRect l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">
                <a:extLst>
                  <a:ext uri="{FF2B5EF4-FFF2-40B4-BE49-F238E27FC236}">
                    <a16:creationId xmlns:a16="http://schemas.microsoft.com/office/drawing/2014/main" id="{783C4ADE-0D93-405B-051E-27917A12C1FC}"/>
                  </a:ext>
                </a:extLst>
              </p:cNvPr>
              <p:cNvSpPr txBox="1"/>
              <p:nvPr/>
            </p:nvSpPr>
            <p:spPr bwMode="auto">
              <a:xfrm>
                <a:off x="4800600" y="2193926"/>
                <a:ext cx="6858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Object 1">
                <a:extLst>
                  <a:ext uri="{FF2B5EF4-FFF2-40B4-BE49-F238E27FC236}">
                    <a16:creationId xmlns:a16="http://schemas.microsoft.com/office/drawing/2014/main" id="{783C4ADE-0D93-405B-051E-27917A12C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2193926"/>
                <a:ext cx="685800" cy="1112837"/>
              </a:xfrm>
              <a:prstGeom prst="rect">
                <a:avLst/>
              </a:prstGeom>
              <a:blipFill>
                <a:blip r:embed="rId10"/>
                <a:stretch>
                  <a:fillRect l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A7C19C-1142-76E9-9725-6E1C916368A5}"/>
              </a:ext>
            </a:extLst>
          </p:cNvPr>
          <p:cNvCxnSpPr/>
          <p:nvPr/>
        </p:nvCxnSpPr>
        <p:spPr>
          <a:xfrm>
            <a:off x="7086600" y="2651126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17D121-BB6F-4212-58D1-1B64C3483CA5}"/>
              </a:ext>
            </a:extLst>
          </p:cNvPr>
          <p:cNvCxnSpPr>
            <a:cxnSpLocks/>
          </p:cNvCxnSpPr>
          <p:nvPr/>
        </p:nvCxnSpPr>
        <p:spPr>
          <a:xfrm flipV="1">
            <a:off x="7924800" y="2087563"/>
            <a:ext cx="838200" cy="5635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BC8A0C-C11E-3473-14B6-52437417188C}"/>
              </a:ext>
            </a:extLst>
          </p:cNvPr>
          <p:cNvCxnSpPr/>
          <p:nvPr/>
        </p:nvCxnSpPr>
        <p:spPr>
          <a:xfrm>
            <a:off x="7924800" y="2651126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42488A-CE4A-AA1A-07C8-B1D5F28FB718}"/>
              </a:ext>
            </a:extLst>
          </p:cNvPr>
          <p:cNvCxnSpPr>
            <a:cxnSpLocks/>
          </p:cNvCxnSpPr>
          <p:nvPr/>
        </p:nvCxnSpPr>
        <p:spPr>
          <a:xfrm>
            <a:off x="7924800" y="2651126"/>
            <a:ext cx="838200" cy="5635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">
                <a:extLst>
                  <a:ext uri="{FF2B5EF4-FFF2-40B4-BE49-F238E27FC236}">
                    <a16:creationId xmlns:a16="http://schemas.microsoft.com/office/drawing/2014/main" id="{85F4C7E0-F969-46E1-3ABF-DB3C107F0BF5}"/>
                  </a:ext>
                </a:extLst>
              </p:cNvPr>
              <p:cNvSpPr txBox="1"/>
              <p:nvPr/>
            </p:nvSpPr>
            <p:spPr bwMode="auto">
              <a:xfrm>
                <a:off x="8763000" y="1858963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Object 1">
                <a:extLst>
                  <a:ext uri="{FF2B5EF4-FFF2-40B4-BE49-F238E27FC236}">
                    <a16:creationId xmlns:a16="http://schemas.microsoft.com/office/drawing/2014/main" id="{85F4C7E0-F969-46E1-3ABF-DB3C107F0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0" y="1858963"/>
                <a:ext cx="381000" cy="11128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1">
                <a:extLst>
                  <a:ext uri="{FF2B5EF4-FFF2-40B4-BE49-F238E27FC236}">
                    <a16:creationId xmlns:a16="http://schemas.microsoft.com/office/drawing/2014/main" id="{C276E52D-D3F1-16A6-7053-408666533C0D}"/>
                  </a:ext>
                </a:extLst>
              </p:cNvPr>
              <p:cNvSpPr txBox="1"/>
              <p:nvPr/>
            </p:nvSpPr>
            <p:spPr bwMode="auto">
              <a:xfrm>
                <a:off x="8763000" y="2392363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Object 1">
                <a:extLst>
                  <a:ext uri="{FF2B5EF4-FFF2-40B4-BE49-F238E27FC236}">
                    <a16:creationId xmlns:a16="http://schemas.microsoft.com/office/drawing/2014/main" id="{C276E52D-D3F1-16A6-7053-408666533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0" y="2392363"/>
                <a:ext cx="381000" cy="11128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1">
                <a:extLst>
                  <a:ext uri="{FF2B5EF4-FFF2-40B4-BE49-F238E27FC236}">
                    <a16:creationId xmlns:a16="http://schemas.microsoft.com/office/drawing/2014/main" id="{37B7AFA7-5BE8-EC49-CE4D-F33B44F4D450}"/>
                  </a:ext>
                </a:extLst>
              </p:cNvPr>
              <p:cNvSpPr txBox="1"/>
              <p:nvPr/>
            </p:nvSpPr>
            <p:spPr bwMode="auto">
              <a:xfrm>
                <a:off x="7010400" y="2193926"/>
                <a:ext cx="6858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Object 1">
                <a:extLst>
                  <a:ext uri="{FF2B5EF4-FFF2-40B4-BE49-F238E27FC236}">
                    <a16:creationId xmlns:a16="http://schemas.microsoft.com/office/drawing/2014/main" id="{37B7AFA7-5BE8-EC49-CE4D-F33B44F4D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2193926"/>
                <a:ext cx="685800" cy="1112837"/>
              </a:xfrm>
              <a:prstGeom prst="rect">
                <a:avLst/>
              </a:prstGeom>
              <a:blipFill>
                <a:blip r:embed="rId13"/>
                <a:stretch>
                  <a:fillRect l="-17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1">
                <a:extLst>
                  <a:ext uri="{FF2B5EF4-FFF2-40B4-BE49-F238E27FC236}">
                    <a16:creationId xmlns:a16="http://schemas.microsoft.com/office/drawing/2014/main" id="{E44D828B-95C5-6D72-4507-F4929215BC64}"/>
                  </a:ext>
                </a:extLst>
              </p:cNvPr>
              <p:cNvSpPr txBox="1"/>
              <p:nvPr/>
            </p:nvSpPr>
            <p:spPr bwMode="auto">
              <a:xfrm>
                <a:off x="8763000" y="2895600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Object 1">
                <a:extLst>
                  <a:ext uri="{FF2B5EF4-FFF2-40B4-BE49-F238E27FC236}">
                    <a16:creationId xmlns:a16="http://schemas.microsoft.com/office/drawing/2014/main" id="{E44D828B-95C5-6D72-4507-F4929215B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0" y="2895600"/>
                <a:ext cx="381000" cy="1112837"/>
              </a:xfrm>
              <a:prstGeom prst="rect">
                <a:avLst/>
              </a:prstGeom>
              <a:blipFill>
                <a:blip r:embed="rId14"/>
                <a:stretch>
                  <a:fillRect l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1">
                <a:extLst>
                  <a:ext uri="{FF2B5EF4-FFF2-40B4-BE49-F238E27FC236}">
                    <a16:creationId xmlns:a16="http://schemas.microsoft.com/office/drawing/2014/main" id="{DAA20004-D311-B52D-CF56-FE92BB9C274D}"/>
                  </a:ext>
                </a:extLst>
              </p:cNvPr>
              <p:cNvSpPr txBox="1"/>
              <p:nvPr/>
            </p:nvSpPr>
            <p:spPr bwMode="auto">
              <a:xfrm>
                <a:off x="6553200" y="2895600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Object 1">
                <a:extLst>
                  <a:ext uri="{FF2B5EF4-FFF2-40B4-BE49-F238E27FC236}">
                    <a16:creationId xmlns:a16="http://schemas.microsoft.com/office/drawing/2014/main" id="{DAA20004-D311-B52D-CF56-FE92BB9C2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2895600"/>
                <a:ext cx="381000" cy="1112837"/>
              </a:xfrm>
              <a:prstGeom prst="rect">
                <a:avLst/>
              </a:prstGeom>
              <a:blipFill>
                <a:blip r:embed="rId15"/>
                <a:stretch>
                  <a:fillRect l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FA8C1A-FF35-7DDD-22D5-BD8BF3261945}"/>
              </a:ext>
            </a:extLst>
          </p:cNvPr>
          <p:cNvCxnSpPr/>
          <p:nvPr/>
        </p:nvCxnSpPr>
        <p:spPr>
          <a:xfrm>
            <a:off x="5340316" y="4953000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23CCA51-6D2B-4402-D4B2-0F81796221F1}"/>
              </a:ext>
            </a:extLst>
          </p:cNvPr>
          <p:cNvSpPr/>
          <p:nvPr/>
        </p:nvSpPr>
        <p:spPr>
          <a:xfrm>
            <a:off x="6153363" y="4381130"/>
            <a:ext cx="1553592" cy="594804"/>
          </a:xfrm>
          <a:custGeom>
            <a:avLst/>
            <a:gdLst>
              <a:gd name="connsiteX0" fmla="*/ 0 w 1553592"/>
              <a:gd name="connsiteY0" fmla="*/ 559293 h 594804"/>
              <a:gd name="connsiteX1" fmla="*/ 35510 w 1553592"/>
              <a:gd name="connsiteY1" fmla="*/ 506027 h 594804"/>
              <a:gd name="connsiteX2" fmla="*/ 71021 w 1553592"/>
              <a:gd name="connsiteY2" fmla="*/ 461639 h 594804"/>
              <a:gd name="connsiteX3" fmla="*/ 88776 w 1553592"/>
              <a:gd name="connsiteY3" fmla="*/ 426128 h 594804"/>
              <a:gd name="connsiteX4" fmla="*/ 168675 w 1553592"/>
              <a:gd name="connsiteY4" fmla="*/ 337352 h 594804"/>
              <a:gd name="connsiteX5" fmla="*/ 213064 w 1553592"/>
              <a:gd name="connsiteY5" fmla="*/ 257453 h 594804"/>
              <a:gd name="connsiteX6" fmla="*/ 257452 w 1553592"/>
              <a:gd name="connsiteY6" fmla="*/ 195309 h 594804"/>
              <a:gd name="connsiteX7" fmla="*/ 310718 w 1553592"/>
              <a:gd name="connsiteY7" fmla="*/ 150920 h 594804"/>
              <a:gd name="connsiteX8" fmla="*/ 337351 w 1553592"/>
              <a:gd name="connsiteY8" fmla="*/ 124287 h 594804"/>
              <a:gd name="connsiteX9" fmla="*/ 372862 w 1553592"/>
              <a:gd name="connsiteY9" fmla="*/ 106532 h 594804"/>
              <a:gd name="connsiteX10" fmla="*/ 417250 w 1553592"/>
              <a:gd name="connsiteY10" fmla="*/ 79899 h 594804"/>
              <a:gd name="connsiteX11" fmla="*/ 461638 w 1553592"/>
              <a:gd name="connsiteY11" fmla="*/ 71021 h 594804"/>
              <a:gd name="connsiteX12" fmla="*/ 497149 w 1553592"/>
              <a:gd name="connsiteY12" fmla="*/ 62144 h 594804"/>
              <a:gd name="connsiteX13" fmla="*/ 568170 w 1553592"/>
              <a:gd name="connsiteY13" fmla="*/ 35511 h 594804"/>
              <a:gd name="connsiteX14" fmla="*/ 630314 w 1553592"/>
              <a:gd name="connsiteY14" fmla="*/ 17755 h 594804"/>
              <a:gd name="connsiteX15" fmla="*/ 745724 w 1553592"/>
              <a:gd name="connsiteY15" fmla="*/ 0 h 594804"/>
              <a:gd name="connsiteX16" fmla="*/ 1145219 w 1553592"/>
              <a:gd name="connsiteY16" fmla="*/ 8878 h 594804"/>
              <a:gd name="connsiteX17" fmla="*/ 1198485 w 1553592"/>
              <a:gd name="connsiteY17" fmla="*/ 17755 h 594804"/>
              <a:gd name="connsiteX18" fmla="*/ 1242873 w 1553592"/>
              <a:gd name="connsiteY18" fmla="*/ 35511 h 594804"/>
              <a:gd name="connsiteX19" fmla="*/ 1296139 w 1553592"/>
              <a:gd name="connsiteY19" fmla="*/ 97654 h 594804"/>
              <a:gd name="connsiteX20" fmla="*/ 1358283 w 1553592"/>
              <a:gd name="connsiteY20" fmla="*/ 177553 h 594804"/>
              <a:gd name="connsiteX21" fmla="*/ 1384916 w 1553592"/>
              <a:gd name="connsiteY21" fmla="*/ 213064 h 594804"/>
              <a:gd name="connsiteX22" fmla="*/ 1402671 w 1553592"/>
              <a:gd name="connsiteY22" fmla="*/ 248575 h 594804"/>
              <a:gd name="connsiteX23" fmla="*/ 1438182 w 1553592"/>
              <a:gd name="connsiteY23" fmla="*/ 284086 h 594804"/>
              <a:gd name="connsiteX24" fmla="*/ 1455937 w 1553592"/>
              <a:gd name="connsiteY24" fmla="*/ 337352 h 594804"/>
              <a:gd name="connsiteX25" fmla="*/ 1482570 w 1553592"/>
              <a:gd name="connsiteY25" fmla="*/ 399495 h 594804"/>
              <a:gd name="connsiteX26" fmla="*/ 1491448 w 1553592"/>
              <a:gd name="connsiteY26" fmla="*/ 443884 h 594804"/>
              <a:gd name="connsiteX27" fmla="*/ 1509203 w 1553592"/>
              <a:gd name="connsiteY27" fmla="*/ 506027 h 594804"/>
              <a:gd name="connsiteX28" fmla="*/ 1526959 w 1553592"/>
              <a:gd name="connsiteY28" fmla="*/ 568171 h 594804"/>
              <a:gd name="connsiteX29" fmla="*/ 1553592 w 1553592"/>
              <a:gd name="connsiteY29" fmla="*/ 594804 h 59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53592" h="594804">
                <a:moveTo>
                  <a:pt x="0" y="559293"/>
                </a:moveTo>
                <a:cubicBezTo>
                  <a:pt x="11837" y="541538"/>
                  <a:pt x="22959" y="523285"/>
                  <a:pt x="35510" y="506027"/>
                </a:cubicBezTo>
                <a:cubicBezTo>
                  <a:pt x="46655" y="490703"/>
                  <a:pt x="60510" y="477405"/>
                  <a:pt x="71021" y="461639"/>
                </a:cubicBezTo>
                <a:cubicBezTo>
                  <a:pt x="78362" y="450628"/>
                  <a:pt x="81187" y="436970"/>
                  <a:pt x="88776" y="426128"/>
                </a:cubicBezTo>
                <a:cubicBezTo>
                  <a:pt x="198907" y="268798"/>
                  <a:pt x="76969" y="455261"/>
                  <a:pt x="168675" y="337352"/>
                </a:cubicBezTo>
                <a:cubicBezTo>
                  <a:pt x="192554" y="306650"/>
                  <a:pt x="194925" y="289196"/>
                  <a:pt x="213064" y="257453"/>
                </a:cubicBezTo>
                <a:cubicBezTo>
                  <a:pt x="219786" y="245690"/>
                  <a:pt x="251099" y="201662"/>
                  <a:pt x="257452" y="195309"/>
                </a:cubicBezTo>
                <a:cubicBezTo>
                  <a:pt x="273795" y="178966"/>
                  <a:pt x="293444" y="166275"/>
                  <a:pt x="310718" y="150920"/>
                </a:cubicBezTo>
                <a:cubicBezTo>
                  <a:pt x="320102" y="142579"/>
                  <a:pt x="327135" y="131584"/>
                  <a:pt x="337351" y="124287"/>
                </a:cubicBezTo>
                <a:cubicBezTo>
                  <a:pt x="348120" y="116595"/>
                  <a:pt x="361293" y="112959"/>
                  <a:pt x="372862" y="106532"/>
                </a:cubicBezTo>
                <a:cubicBezTo>
                  <a:pt x="387946" y="98152"/>
                  <a:pt x="401229" y="86307"/>
                  <a:pt x="417250" y="79899"/>
                </a:cubicBezTo>
                <a:cubicBezTo>
                  <a:pt x="431260" y="74295"/>
                  <a:pt x="446908" y="74294"/>
                  <a:pt x="461638" y="71021"/>
                </a:cubicBezTo>
                <a:cubicBezTo>
                  <a:pt x="473549" y="68374"/>
                  <a:pt x="485417" y="65496"/>
                  <a:pt x="497149" y="62144"/>
                </a:cubicBezTo>
                <a:cubicBezTo>
                  <a:pt x="540762" y="49683"/>
                  <a:pt x="511923" y="54260"/>
                  <a:pt x="568170" y="35511"/>
                </a:cubicBezTo>
                <a:cubicBezTo>
                  <a:pt x="588608" y="28698"/>
                  <a:pt x="609189" y="21980"/>
                  <a:pt x="630314" y="17755"/>
                </a:cubicBezTo>
                <a:cubicBezTo>
                  <a:pt x="668481" y="10122"/>
                  <a:pt x="707254" y="5918"/>
                  <a:pt x="745724" y="0"/>
                </a:cubicBezTo>
                <a:lnTo>
                  <a:pt x="1145219" y="8878"/>
                </a:lnTo>
                <a:cubicBezTo>
                  <a:pt x="1163205" y="9583"/>
                  <a:pt x="1181119" y="13019"/>
                  <a:pt x="1198485" y="17755"/>
                </a:cubicBezTo>
                <a:cubicBezTo>
                  <a:pt x="1213859" y="21948"/>
                  <a:pt x="1228077" y="29592"/>
                  <a:pt x="1242873" y="35511"/>
                </a:cubicBezTo>
                <a:cubicBezTo>
                  <a:pt x="1285599" y="99597"/>
                  <a:pt x="1228478" y="17691"/>
                  <a:pt x="1296139" y="97654"/>
                </a:cubicBezTo>
                <a:cubicBezTo>
                  <a:pt x="1317933" y="123411"/>
                  <a:pt x="1337711" y="150810"/>
                  <a:pt x="1358283" y="177553"/>
                </a:cubicBezTo>
                <a:cubicBezTo>
                  <a:pt x="1367304" y="189281"/>
                  <a:pt x="1378299" y="199830"/>
                  <a:pt x="1384916" y="213064"/>
                </a:cubicBezTo>
                <a:cubicBezTo>
                  <a:pt x="1390834" y="224901"/>
                  <a:pt x="1394731" y="237988"/>
                  <a:pt x="1402671" y="248575"/>
                </a:cubicBezTo>
                <a:cubicBezTo>
                  <a:pt x="1412715" y="261967"/>
                  <a:pt x="1426345" y="272249"/>
                  <a:pt x="1438182" y="284086"/>
                </a:cubicBezTo>
                <a:cubicBezTo>
                  <a:pt x="1444100" y="301841"/>
                  <a:pt x="1448986" y="319975"/>
                  <a:pt x="1455937" y="337352"/>
                </a:cubicBezTo>
                <a:cubicBezTo>
                  <a:pt x="1472880" y="379709"/>
                  <a:pt x="1473042" y="361384"/>
                  <a:pt x="1482570" y="399495"/>
                </a:cubicBezTo>
                <a:cubicBezTo>
                  <a:pt x="1486230" y="414134"/>
                  <a:pt x="1488175" y="429154"/>
                  <a:pt x="1491448" y="443884"/>
                </a:cubicBezTo>
                <a:cubicBezTo>
                  <a:pt x="1505322" y="506314"/>
                  <a:pt x="1494377" y="454135"/>
                  <a:pt x="1509203" y="506027"/>
                </a:cubicBezTo>
                <a:cubicBezTo>
                  <a:pt x="1510683" y="511207"/>
                  <a:pt x="1521637" y="560188"/>
                  <a:pt x="1526959" y="568171"/>
                </a:cubicBezTo>
                <a:cubicBezTo>
                  <a:pt x="1533923" y="578617"/>
                  <a:pt x="1544714" y="585926"/>
                  <a:pt x="1553592" y="5948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4538D8-D33F-3BF4-7503-816868EBFAA5}"/>
              </a:ext>
            </a:extLst>
          </p:cNvPr>
          <p:cNvCxnSpPr>
            <a:cxnSpLocks/>
            <a:endCxn id="29" idx="28"/>
          </p:cNvCxnSpPr>
          <p:nvPr/>
        </p:nvCxnSpPr>
        <p:spPr>
          <a:xfrm flipV="1">
            <a:off x="6178516" y="4949301"/>
            <a:ext cx="1501806" cy="36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0388E6-81F3-B787-D7A9-DC4BA92CD3E7}"/>
              </a:ext>
            </a:extLst>
          </p:cNvPr>
          <p:cNvCxnSpPr/>
          <p:nvPr/>
        </p:nvCxnSpPr>
        <p:spPr>
          <a:xfrm>
            <a:off x="7702516" y="4953000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1">
                <a:extLst>
                  <a:ext uri="{FF2B5EF4-FFF2-40B4-BE49-F238E27FC236}">
                    <a16:creationId xmlns:a16="http://schemas.microsoft.com/office/drawing/2014/main" id="{5912892B-6BFB-1204-CA85-3301F5C398EF}"/>
                  </a:ext>
                </a:extLst>
              </p:cNvPr>
              <p:cNvSpPr txBox="1"/>
              <p:nvPr/>
            </p:nvSpPr>
            <p:spPr bwMode="auto">
              <a:xfrm>
                <a:off x="6788116" y="4525963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Object 1">
                <a:extLst>
                  <a:ext uri="{FF2B5EF4-FFF2-40B4-BE49-F238E27FC236}">
                    <a16:creationId xmlns:a16="http://schemas.microsoft.com/office/drawing/2014/main" id="{5912892B-6BFB-1204-CA85-3301F5C39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8116" y="4525963"/>
                <a:ext cx="381000" cy="111283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1">
                <a:extLst>
                  <a:ext uri="{FF2B5EF4-FFF2-40B4-BE49-F238E27FC236}">
                    <a16:creationId xmlns:a16="http://schemas.microsoft.com/office/drawing/2014/main" id="{80EF34FA-D9F7-CAED-290C-E2CF5DFBD19B}"/>
                  </a:ext>
                </a:extLst>
              </p:cNvPr>
              <p:cNvSpPr txBox="1"/>
              <p:nvPr/>
            </p:nvSpPr>
            <p:spPr bwMode="auto">
              <a:xfrm>
                <a:off x="6788116" y="3962400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𝑋𝑢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Object 1">
                <a:extLst>
                  <a:ext uri="{FF2B5EF4-FFF2-40B4-BE49-F238E27FC236}">
                    <a16:creationId xmlns:a16="http://schemas.microsoft.com/office/drawing/2014/main" id="{80EF34FA-D9F7-CAED-290C-E2CF5DFBD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8116" y="3962400"/>
                <a:ext cx="381000" cy="1112837"/>
              </a:xfrm>
              <a:prstGeom prst="rect">
                <a:avLst/>
              </a:prstGeom>
              <a:blipFill>
                <a:blip r:embed="rId17"/>
                <a:stretch>
                  <a:fillRect l="-4839" r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1">
                <a:extLst>
                  <a:ext uri="{FF2B5EF4-FFF2-40B4-BE49-F238E27FC236}">
                    <a16:creationId xmlns:a16="http://schemas.microsoft.com/office/drawing/2014/main" id="{82049DCC-9192-5893-26C0-85DD84C7C380}"/>
                  </a:ext>
                </a:extLst>
              </p:cNvPr>
              <p:cNvSpPr txBox="1"/>
              <p:nvPr/>
            </p:nvSpPr>
            <p:spPr bwMode="auto">
              <a:xfrm>
                <a:off x="5264116" y="4525963"/>
                <a:ext cx="6858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Object 1">
                <a:extLst>
                  <a:ext uri="{FF2B5EF4-FFF2-40B4-BE49-F238E27FC236}">
                    <a16:creationId xmlns:a16="http://schemas.microsoft.com/office/drawing/2014/main" id="{82049DCC-9192-5893-26C0-85DD84C7C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16" y="4525963"/>
                <a:ext cx="685800" cy="1112837"/>
              </a:xfrm>
              <a:prstGeom prst="rect">
                <a:avLst/>
              </a:prstGeom>
              <a:blipFill>
                <a:blip r:embed="rId18"/>
                <a:stretch>
                  <a:fillRect l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1">
                <a:extLst>
                  <a:ext uri="{FF2B5EF4-FFF2-40B4-BE49-F238E27FC236}">
                    <a16:creationId xmlns:a16="http://schemas.microsoft.com/office/drawing/2014/main" id="{1302FD74-5AB4-580D-6584-C5A9DDF8166A}"/>
                  </a:ext>
                </a:extLst>
              </p:cNvPr>
              <p:cNvSpPr txBox="1"/>
              <p:nvPr/>
            </p:nvSpPr>
            <p:spPr bwMode="auto">
              <a:xfrm>
                <a:off x="8312116" y="4495800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Object 1">
                <a:extLst>
                  <a:ext uri="{FF2B5EF4-FFF2-40B4-BE49-F238E27FC236}">
                    <a16:creationId xmlns:a16="http://schemas.microsoft.com/office/drawing/2014/main" id="{1302FD74-5AB4-580D-6584-C5A9DDF81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2116" y="4495800"/>
                <a:ext cx="381000" cy="1112837"/>
              </a:xfrm>
              <a:prstGeom prst="rect">
                <a:avLst/>
              </a:prstGeom>
              <a:blipFill>
                <a:blip r:embed="rId19"/>
                <a:stretch>
                  <a:fillRect l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A642BCC-B17D-2B58-1258-B756C56B42CE}"/>
              </a:ext>
            </a:extLst>
          </p:cNvPr>
          <p:cNvSpPr/>
          <p:nvPr/>
        </p:nvSpPr>
        <p:spPr>
          <a:xfrm rot="19880145">
            <a:off x="6991014" y="3840501"/>
            <a:ext cx="1429319" cy="258020"/>
          </a:xfrm>
          <a:custGeom>
            <a:avLst/>
            <a:gdLst>
              <a:gd name="connsiteX0" fmla="*/ 0 w 1466700"/>
              <a:gd name="connsiteY0" fmla="*/ 258792 h 284672"/>
              <a:gd name="connsiteX1" fmla="*/ 25879 w 1466700"/>
              <a:gd name="connsiteY1" fmla="*/ 215660 h 284672"/>
              <a:gd name="connsiteX2" fmla="*/ 60385 w 1466700"/>
              <a:gd name="connsiteY2" fmla="*/ 129396 h 284672"/>
              <a:gd name="connsiteX3" fmla="*/ 146649 w 1466700"/>
              <a:gd name="connsiteY3" fmla="*/ 51758 h 284672"/>
              <a:gd name="connsiteX4" fmla="*/ 207034 w 1466700"/>
              <a:gd name="connsiteY4" fmla="*/ 69011 h 284672"/>
              <a:gd name="connsiteX5" fmla="*/ 232913 w 1466700"/>
              <a:gd name="connsiteY5" fmla="*/ 86264 h 284672"/>
              <a:gd name="connsiteX6" fmla="*/ 250166 w 1466700"/>
              <a:gd name="connsiteY6" fmla="*/ 163902 h 284672"/>
              <a:gd name="connsiteX7" fmla="*/ 258792 w 1466700"/>
              <a:gd name="connsiteY7" fmla="*/ 189781 h 284672"/>
              <a:gd name="connsiteX8" fmla="*/ 267418 w 1466700"/>
              <a:gd name="connsiteY8" fmla="*/ 250166 h 284672"/>
              <a:gd name="connsiteX9" fmla="*/ 258792 w 1466700"/>
              <a:gd name="connsiteY9" fmla="*/ 276045 h 284672"/>
              <a:gd name="connsiteX10" fmla="*/ 198407 w 1466700"/>
              <a:gd name="connsiteY10" fmla="*/ 267419 h 284672"/>
              <a:gd name="connsiteX11" fmla="*/ 163901 w 1466700"/>
              <a:gd name="connsiteY11" fmla="*/ 250166 h 284672"/>
              <a:gd name="connsiteX12" fmla="*/ 172528 w 1466700"/>
              <a:gd name="connsiteY12" fmla="*/ 198407 h 284672"/>
              <a:gd name="connsiteX13" fmla="*/ 198407 w 1466700"/>
              <a:gd name="connsiteY13" fmla="*/ 120770 h 284672"/>
              <a:gd name="connsiteX14" fmla="*/ 241539 w 1466700"/>
              <a:gd name="connsiteY14" fmla="*/ 25879 h 284672"/>
              <a:gd name="connsiteX15" fmla="*/ 414068 w 1466700"/>
              <a:gd name="connsiteY15" fmla="*/ 60385 h 284672"/>
              <a:gd name="connsiteX16" fmla="*/ 431320 w 1466700"/>
              <a:gd name="connsiteY16" fmla="*/ 86264 h 284672"/>
              <a:gd name="connsiteX17" fmla="*/ 465826 w 1466700"/>
              <a:gd name="connsiteY17" fmla="*/ 112143 h 284672"/>
              <a:gd name="connsiteX18" fmla="*/ 500332 w 1466700"/>
              <a:gd name="connsiteY18" fmla="*/ 155275 h 284672"/>
              <a:gd name="connsiteX19" fmla="*/ 595222 w 1466700"/>
              <a:gd name="connsiteY19" fmla="*/ 258792 h 284672"/>
              <a:gd name="connsiteX20" fmla="*/ 534837 w 1466700"/>
              <a:gd name="connsiteY20" fmla="*/ 276045 h 284672"/>
              <a:gd name="connsiteX21" fmla="*/ 491705 w 1466700"/>
              <a:gd name="connsiteY21" fmla="*/ 215660 h 284672"/>
              <a:gd name="connsiteX22" fmla="*/ 465826 w 1466700"/>
              <a:gd name="connsiteY22" fmla="*/ 181155 h 284672"/>
              <a:gd name="connsiteX23" fmla="*/ 448573 w 1466700"/>
              <a:gd name="connsiteY23" fmla="*/ 155275 h 284672"/>
              <a:gd name="connsiteX24" fmla="*/ 431320 w 1466700"/>
              <a:gd name="connsiteY24" fmla="*/ 94890 h 284672"/>
              <a:gd name="connsiteX25" fmla="*/ 465826 w 1466700"/>
              <a:gd name="connsiteY25" fmla="*/ 34506 h 284672"/>
              <a:gd name="connsiteX26" fmla="*/ 491705 w 1466700"/>
              <a:gd name="connsiteY26" fmla="*/ 25879 h 284672"/>
              <a:gd name="connsiteX27" fmla="*/ 672860 w 1466700"/>
              <a:gd name="connsiteY27" fmla="*/ 60385 h 284672"/>
              <a:gd name="connsiteX28" fmla="*/ 724618 w 1466700"/>
              <a:gd name="connsiteY28" fmla="*/ 103517 h 284672"/>
              <a:gd name="connsiteX29" fmla="*/ 759124 w 1466700"/>
              <a:gd name="connsiteY29" fmla="*/ 120770 h 284672"/>
              <a:gd name="connsiteX30" fmla="*/ 793630 w 1466700"/>
              <a:gd name="connsiteY30" fmla="*/ 146649 h 284672"/>
              <a:gd name="connsiteX31" fmla="*/ 871268 w 1466700"/>
              <a:gd name="connsiteY31" fmla="*/ 207034 h 284672"/>
              <a:gd name="connsiteX32" fmla="*/ 776377 w 1466700"/>
              <a:gd name="connsiteY32" fmla="*/ 250166 h 284672"/>
              <a:gd name="connsiteX33" fmla="*/ 759124 w 1466700"/>
              <a:gd name="connsiteY33" fmla="*/ 215660 h 284672"/>
              <a:gd name="connsiteX34" fmla="*/ 741871 w 1466700"/>
              <a:gd name="connsiteY34" fmla="*/ 120770 h 284672"/>
              <a:gd name="connsiteX35" fmla="*/ 750498 w 1466700"/>
              <a:gd name="connsiteY35" fmla="*/ 25879 h 284672"/>
              <a:gd name="connsiteX36" fmla="*/ 871268 w 1466700"/>
              <a:gd name="connsiteY36" fmla="*/ 0 h 284672"/>
              <a:gd name="connsiteX37" fmla="*/ 1017917 w 1466700"/>
              <a:gd name="connsiteY37" fmla="*/ 17253 h 284672"/>
              <a:gd name="connsiteX38" fmla="*/ 1104181 w 1466700"/>
              <a:gd name="connsiteY38" fmla="*/ 43132 h 284672"/>
              <a:gd name="connsiteX39" fmla="*/ 1147313 w 1466700"/>
              <a:gd name="connsiteY39" fmla="*/ 69011 h 284672"/>
              <a:gd name="connsiteX40" fmla="*/ 1155939 w 1466700"/>
              <a:gd name="connsiteY40" fmla="*/ 94890 h 284672"/>
              <a:gd name="connsiteX41" fmla="*/ 1173192 w 1466700"/>
              <a:gd name="connsiteY41" fmla="*/ 138023 h 284672"/>
              <a:gd name="connsiteX42" fmla="*/ 1164566 w 1466700"/>
              <a:gd name="connsiteY42" fmla="*/ 267419 h 284672"/>
              <a:gd name="connsiteX43" fmla="*/ 1130060 w 1466700"/>
              <a:gd name="connsiteY43" fmla="*/ 258792 h 284672"/>
              <a:gd name="connsiteX44" fmla="*/ 1104181 w 1466700"/>
              <a:gd name="connsiteY44" fmla="*/ 250166 h 284672"/>
              <a:gd name="connsiteX45" fmla="*/ 1086928 w 1466700"/>
              <a:gd name="connsiteY45" fmla="*/ 189781 h 284672"/>
              <a:gd name="connsiteX46" fmla="*/ 1069675 w 1466700"/>
              <a:gd name="connsiteY46" fmla="*/ 155275 h 284672"/>
              <a:gd name="connsiteX47" fmla="*/ 1061049 w 1466700"/>
              <a:gd name="connsiteY47" fmla="*/ 129396 h 284672"/>
              <a:gd name="connsiteX48" fmla="*/ 1069675 w 1466700"/>
              <a:gd name="connsiteY48" fmla="*/ 69011 h 284672"/>
              <a:gd name="connsiteX49" fmla="*/ 1155939 w 1466700"/>
              <a:gd name="connsiteY49" fmla="*/ 51758 h 284672"/>
              <a:gd name="connsiteX50" fmla="*/ 1199071 w 1466700"/>
              <a:gd name="connsiteY50" fmla="*/ 43132 h 284672"/>
              <a:gd name="connsiteX51" fmla="*/ 1328468 w 1466700"/>
              <a:gd name="connsiteY51" fmla="*/ 60385 h 284672"/>
              <a:gd name="connsiteX52" fmla="*/ 1354347 w 1466700"/>
              <a:gd name="connsiteY52" fmla="*/ 77638 h 284672"/>
              <a:gd name="connsiteX53" fmla="*/ 1414732 w 1466700"/>
              <a:gd name="connsiteY53" fmla="*/ 146649 h 284672"/>
              <a:gd name="connsiteX54" fmla="*/ 1440611 w 1466700"/>
              <a:gd name="connsiteY54" fmla="*/ 181155 h 284672"/>
              <a:gd name="connsiteX55" fmla="*/ 1466490 w 1466700"/>
              <a:gd name="connsiteY55" fmla="*/ 276045 h 284672"/>
              <a:gd name="connsiteX56" fmla="*/ 1466490 w 1466700"/>
              <a:gd name="connsiteY56" fmla="*/ 284672 h 28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66700" h="284672">
                <a:moveTo>
                  <a:pt x="0" y="258792"/>
                </a:moveTo>
                <a:cubicBezTo>
                  <a:pt x="8626" y="244415"/>
                  <a:pt x="18941" y="230924"/>
                  <a:pt x="25879" y="215660"/>
                </a:cubicBezTo>
                <a:cubicBezTo>
                  <a:pt x="36084" y="193209"/>
                  <a:pt x="42858" y="150818"/>
                  <a:pt x="60385" y="129396"/>
                </a:cubicBezTo>
                <a:cubicBezTo>
                  <a:pt x="101015" y="79736"/>
                  <a:pt x="106949" y="78224"/>
                  <a:pt x="146649" y="51758"/>
                </a:cubicBezTo>
                <a:cubicBezTo>
                  <a:pt x="157698" y="54520"/>
                  <a:pt x="194664" y="62826"/>
                  <a:pt x="207034" y="69011"/>
                </a:cubicBezTo>
                <a:cubicBezTo>
                  <a:pt x="216307" y="73647"/>
                  <a:pt x="224287" y="80513"/>
                  <a:pt x="232913" y="86264"/>
                </a:cubicBezTo>
                <a:cubicBezTo>
                  <a:pt x="238845" y="115924"/>
                  <a:pt x="242041" y="135466"/>
                  <a:pt x="250166" y="163902"/>
                </a:cubicBezTo>
                <a:cubicBezTo>
                  <a:pt x="252664" y="172645"/>
                  <a:pt x="255917" y="181155"/>
                  <a:pt x="258792" y="189781"/>
                </a:cubicBezTo>
                <a:cubicBezTo>
                  <a:pt x="261667" y="209909"/>
                  <a:pt x="267418" y="229833"/>
                  <a:pt x="267418" y="250166"/>
                </a:cubicBezTo>
                <a:cubicBezTo>
                  <a:pt x="267418" y="259259"/>
                  <a:pt x="267613" y="273840"/>
                  <a:pt x="258792" y="276045"/>
                </a:cubicBezTo>
                <a:cubicBezTo>
                  <a:pt x="239066" y="280976"/>
                  <a:pt x="218535" y="270294"/>
                  <a:pt x="198407" y="267419"/>
                </a:cubicBezTo>
                <a:cubicBezTo>
                  <a:pt x="186905" y="261668"/>
                  <a:pt x="168416" y="262207"/>
                  <a:pt x="163901" y="250166"/>
                </a:cubicBezTo>
                <a:cubicBezTo>
                  <a:pt x="157760" y="233789"/>
                  <a:pt x="169098" y="215558"/>
                  <a:pt x="172528" y="198407"/>
                </a:cubicBezTo>
                <a:cubicBezTo>
                  <a:pt x="181250" y="154798"/>
                  <a:pt x="181531" y="167179"/>
                  <a:pt x="198407" y="120770"/>
                </a:cubicBezTo>
                <a:cubicBezTo>
                  <a:pt x="226168" y="44429"/>
                  <a:pt x="201504" y="92604"/>
                  <a:pt x="241539" y="25879"/>
                </a:cubicBezTo>
                <a:cubicBezTo>
                  <a:pt x="259295" y="28247"/>
                  <a:pt x="375725" y="32997"/>
                  <a:pt x="414068" y="60385"/>
                </a:cubicBezTo>
                <a:cubicBezTo>
                  <a:pt x="422504" y="66411"/>
                  <a:pt x="423989" y="78933"/>
                  <a:pt x="431320" y="86264"/>
                </a:cubicBezTo>
                <a:cubicBezTo>
                  <a:pt x="441486" y="96430"/>
                  <a:pt x="455660" y="101977"/>
                  <a:pt x="465826" y="112143"/>
                </a:cubicBezTo>
                <a:cubicBezTo>
                  <a:pt x="478845" y="125162"/>
                  <a:pt x="487890" y="141703"/>
                  <a:pt x="500332" y="155275"/>
                </a:cubicBezTo>
                <a:cubicBezTo>
                  <a:pt x="615672" y="281100"/>
                  <a:pt x="515810" y="159526"/>
                  <a:pt x="595222" y="258792"/>
                </a:cubicBezTo>
                <a:cubicBezTo>
                  <a:pt x="575094" y="264543"/>
                  <a:pt x="555667" y="273962"/>
                  <a:pt x="534837" y="276045"/>
                </a:cubicBezTo>
                <a:cubicBezTo>
                  <a:pt x="495813" y="279948"/>
                  <a:pt x="503618" y="239485"/>
                  <a:pt x="491705" y="215660"/>
                </a:cubicBezTo>
                <a:cubicBezTo>
                  <a:pt x="485275" y="202801"/>
                  <a:pt x="474183" y="192854"/>
                  <a:pt x="465826" y="181155"/>
                </a:cubicBezTo>
                <a:cubicBezTo>
                  <a:pt x="459800" y="172718"/>
                  <a:pt x="454324" y="163902"/>
                  <a:pt x="448573" y="155275"/>
                </a:cubicBezTo>
                <a:cubicBezTo>
                  <a:pt x="445261" y="145338"/>
                  <a:pt x="430336" y="102765"/>
                  <a:pt x="431320" y="94890"/>
                </a:cubicBezTo>
                <a:cubicBezTo>
                  <a:pt x="432028" y="89230"/>
                  <a:pt x="458518" y="40353"/>
                  <a:pt x="465826" y="34506"/>
                </a:cubicBezTo>
                <a:cubicBezTo>
                  <a:pt x="472926" y="28826"/>
                  <a:pt x="483079" y="28755"/>
                  <a:pt x="491705" y="25879"/>
                </a:cubicBezTo>
                <a:cubicBezTo>
                  <a:pt x="552090" y="37381"/>
                  <a:pt x="625637" y="21032"/>
                  <a:pt x="672860" y="60385"/>
                </a:cubicBezTo>
                <a:cubicBezTo>
                  <a:pt x="690113" y="74762"/>
                  <a:pt x="706220" y="90638"/>
                  <a:pt x="724618" y="103517"/>
                </a:cubicBezTo>
                <a:cubicBezTo>
                  <a:pt x="735153" y="110892"/>
                  <a:pt x="748219" y="113954"/>
                  <a:pt x="759124" y="120770"/>
                </a:cubicBezTo>
                <a:cubicBezTo>
                  <a:pt x="771316" y="128390"/>
                  <a:pt x="781667" y="138674"/>
                  <a:pt x="793630" y="146649"/>
                </a:cubicBezTo>
                <a:cubicBezTo>
                  <a:pt x="862125" y="192312"/>
                  <a:pt x="813832" y="149598"/>
                  <a:pt x="871268" y="207034"/>
                </a:cubicBezTo>
                <a:cubicBezTo>
                  <a:pt x="847555" y="242603"/>
                  <a:pt x="843052" y="262289"/>
                  <a:pt x="776377" y="250166"/>
                </a:cubicBezTo>
                <a:cubicBezTo>
                  <a:pt x="763725" y="247866"/>
                  <a:pt x="764875" y="227162"/>
                  <a:pt x="759124" y="215660"/>
                </a:cubicBezTo>
                <a:cubicBezTo>
                  <a:pt x="756321" y="201642"/>
                  <a:pt x="741871" y="131800"/>
                  <a:pt x="741871" y="120770"/>
                </a:cubicBezTo>
                <a:cubicBezTo>
                  <a:pt x="741871" y="89009"/>
                  <a:pt x="735440" y="53843"/>
                  <a:pt x="750498" y="25879"/>
                </a:cubicBezTo>
                <a:cubicBezTo>
                  <a:pt x="759369" y="9404"/>
                  <a:pt x="866918" y="544"/>
                  <a:pt x="871268" y="0"/>
                </a:cubicBezTo>
                <a:lnTo>
                  <a:pt x="1017917" y="17253"/>
                </a:lnTo>
                <a:cubicBezTo>
                  <a:pt x="1051254" y="21799"/>
                  <a:pt x="1073817" y="27950"/>
                  <a:pt x="1104181" y="43132"/>
                </a:cubicBezTo>
                <a:cubicBezTo>
                  <a:pt x="1119178" y="50630"/>
                  <a:pt x="1132936" y="60385"/>
                  <a:pt x="1147313" y="69011"/>
                </a:cubicBezTo>
                <a:cubicBezTo>
                  <a:pt x="1150188" y="77637"/>
                  <a:pt x="1152746" y="86376"/>
                  <a:pt x="1155939" y="94890"/>
                </a:cubicBezTo>
                <a:cubicBezTo>
                  <a:pt x="1161376" y="109389"/>
                  <a:pt x="1172419" y="122557"/>
                  <a:pt x="1173192" y="138023"/>
                </a:cubicBezTo>
                <a:cubicBezTo>
                  <a:pt x="1175351" y="181197"/>
                  <a:pt x="1167441" y="224287"/>
                  <a:pt x="1164566" y="267419"/>
                </a:cubicBezTo>
                <a:cubicBezTo>
                  <a:pt x="1153064" y="264543"/>
                  <a:pt x="1141460" y="262049"/>
                  <a:pt x="1130060" y="258792"/>
                </a:cubicBezTo>
                <a:cubicBezTo>
                  <a:pt x="1121317" y="256294"/>
                  <a:pt x="1109000" y="257877"/>
                  <a:pt x="1104181" y="250166"/>
                </a:cubicBezTo>
                <a:cubicBezTo>
                  <a:pt x="1093086" y="232414"/>
                  <a:pt x="1094082" y="209454"/>
                  <a:pt x="1086928" y="189781"/>
                </a:cubicBezTo>
                <a:cubicBezTo>
                  <a:pt x="1082533" y="177696"/>
                  <a:pt x="1074741" y="167095"/>
                  <a:pt x="1069675" y="155275"/>
                </a:cubicBezTo>
                <a:cubicBezTo>
                  <a:pt x="1066093" y="146917"/>
                  <a:pt x="1063924" y="138022"/>
                  <a:pt x="1061049" y="129396"/>
                </a:cubicBezTo>
                <a:cubicBezTo>
                  <a:pt x="1063924" y="109268"/>
                  <a:pt x="1053938" y="81886"/>
                  <a:pt x="1069675" y="69011"/>
                </a:cubicBezTo>
                <a:cubicBezTo>
                  <a:pt x="1092371" y="50442"/>
                  <a:pt x="1127184" y="57509"/>
                  <a:pt x="1155939" y="51758"/>
                </a:cubicBezTo>
                <a:lnTo>
                  <a:pt x="1199071" y="43132"/>
                </a:lnTo>
                <a:cubicBezTo>
                  <a:pt x="1242203" y="48883"/>
                  <a:pt x="1285990" y="50945"/>
                  <a:pt x="1328468" y="60385"/>
                </a:cubicBezTo>
                <a:cubicBezTo>
                  <a:pt x="1338589" y="62634"/>
                  <a:pt x="1347016" y="70307"/>
                  <a:pt x="1354347" y="77638"/>
                </a:cubicBezTo>
                <a:cubicBezTo>
                  <a:pt x="1375961" y="99252"/>
                  <a:pt x="1395164" y="123167"/>
                  <a:pt x="1414732" y="146649"/>
                </a:cubicBezTo>
                <a:cubicBezTo>
                  <a:pt x="1423936" y="157694"/>
                  <a:pt x="1431985" y="169653"/>
                  <a:pt x="1440611" y="181155"/>
                </a:cubicBezTo>
                <a:cubicBezTo>
                  <a:pt x="1457460" y="231700"/>
                  <a:pt x="1458362" y="227272"/>
                  <a:pt x="1466490" y="276045"/>
                </a:cubicBezTo>
                <a:cubicBezTo>
                  <a:pt x="1466963" y="278882"/>
                  <a:pt x="1466490" y="281796"/>
                  <a:pt x="1466490" y="2846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1">
                <a:extLst>
                  <a:ext uri="{FF2B5EF4-FFF2-40B4-BE49-F238E27FC236}">
                    <a16:creationId xmlns:a16="http://schemas.microsoft.com/office/drawing/2014/main" id="{FCCD288F-0709-5016-DB81-D463BA7B40DB}"/>
                  </a:ext>
                </a:extLst>
              </p:cNvPr>
              <p:cNvSpPr txBox="1"/>
              <p:nvPr/>
            </p:nvSpPr>
            <p:spPr bwMode="auto">
              <a:xfrm>
                <a:off x="8382000" y="3352800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Object 1">
                <a:extLst>
                  <a:ext uri="{FF2B5EF4-FFF2-40B4-BE49-F238E27FC236}">
                    <a16:creationId xmlns:a16="http://schemas.microsoft.com/office/drawing/2014/main" id="{FCCD288F-0709-5016-DB81-D463BA7B4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0" y="3352800"/>
                <a:ext cx="381000" cy="1112837"/>
              </a:xfrm>
              <a:prstGeom prst="rect">
                <a:avLst/>
              </a:prstGeom>
              <a:blipFill>
                <a:blip r:embed="rId20"/>
                <a:stretch>
                  <a:fillRect l="-3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9C5F35-98BF-61D6-5F66-04B027A40E0D}"/>
                  </a:ext>
                </a:extLst>
              </p:cNvPr>
              <p:cNvSpPr txBox="1"/>
              <p:nvPr/>
            </p:nvSpPr>
            <p:spPr>
              <a:xfrm>
                <a:off x="7272337" y="6019800"/>
                <a:ext cx="20240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9C5F35-98BF-61D6-5F66-04B027A40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37" y="6019800"/>
                <a:ext cx="2024063" cy="369332"/>
              </a:xfrm>
              <a:prstGeom prst="rect">
                <a:avLst/>
              </a:prstGeom>
              <a:blipFill>
                <a:blip r:embed="rId21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449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025CF86-71B9-DB1A-749B-F0B9EAE922C4}"/>
              </a:ext>
            </a:extLst>
          </p:cNvPr>
          <p:cNvCxnSpPr>
            <a:cxnSpLocks/>
          </p:cNvCxnSpPr>
          <p:nvPr/>
        </p:nvCxnSpPr>
        <p:spPr>
          <a:xfrm flipV="1">
            <a:off x="1586660" y="1600200"/>
            <a:ext cx="0" cy="116821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EDE38E-8EA7-8F60-E63E-071A6DF0A504}"/>
              </a:ext>
            </a:extLst>
          </p:cNvPr>
          <p:cNvSpPr txBox="1"/>
          <p:nvPr/>
        </p:nvSpPr>
        <p:spPr>
          <a:xfrm>
            <a:off x="0" y="2768415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>
                <a:solidFill>
                  <a:srgbClr val="0000FF"/>
                </a:solidFill>
              </a:rPr>
              <a:t> decay &amp; dilution by EMD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A2763D-A4E6-8A1F-08E5-8596FF0D2BD6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487326" y="1588532"/>
            <a:ext cx="0" cy="116633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7E4F0E-EB25-E284-33ED-06E0B280129A}"/>
              </a:ext>
            </a:extLst>
          </p:cNvPr>
          <p:cNvSpPr txBox="1"/>
          <p:nvPr/>
        </p:nvSpPr>
        <p:spPr>
          <a:xfrm>
            <a:off x="2971800" y="27548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dirty="0">
                <a:solidFill>
                  <a:srgbClr val="0000FF"/>
                </a:solidFill>
              </a:rPr>
              <a:t> decay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8EBB73-96F7-6979-FD3D-19E426325B34}"/>
              </a:ext>
            </a:extLst>
          </p:cNvPr>
          <p:cNvCxnSpPr>
            <a:cxnSpLocks/>
          </p:cNvCxnSpPr>
          <p:nvPr/>
        </p:nvCxnSpPr>
        <p:spPr>
          <a:xfrm flipV="1">
            <a:off x="5181600" y="1569339"/>
            <a:ext cx="0" cy="117386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D1E7BB-00A3-DB96-D822-85D56A1DD32A}"/>
              </a:ext>
            </a:extLst>
          </p:cNvPr>
          <p:cNvSpPr txBox="1"/>
          <p:nvPr/>
        </p:nvSpPr>
        <p:spPr>
          <a:xfrm>
            <a:off x="4572000" y="27548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Desired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">
                <a:extLst>
                  <a:ext uri="{FF2B5EF4-FFF2-40B4-BE49-F238E27FC236}">
                    <a16:creationId xmlns:a16="http://schemas.microsoft.com/office/drawing/2014/main" id="{F9CBA385-D006-BE1A-09AF-79DB22BAD31E}"/>
                  </a:ext>
                </a:extLst>
              </p:cNvPr>
              <p:cNvSpPr txBox="1"/>
              <p:nvPr/>
            </p:nvSpPr>
            <p:spPr bwMode="auto">
              <a:xfrm>
                <a:off x="18058" y="715963"/>
                <a:ext cx="749716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≈5×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sup>
                          </m:sSup>
                        </m:e>
                        <m:sub/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1">
                <a:extLst>
                  <a:ext uri="{FF2B5EF4-FFF2-40B4-BE49-F238E27FC236}">
                    <a16:creationId xmlns:a16="http://schemas.microsoft.com/office/drawing/2014/main" id="{F9CBA385-D006-BE1A-09AF-79DB22BAD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58" y="715963"/>
                <a:ext cx="7497160" cy="11128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">
                <a:extLst>
                  <a:ext uri="{FF2B5EF4-FFF2-40B4-BE49-F238E27FC236}">
                    <a16:creationId xmlns:a16="http://schemas.microsoft.com/office/drawing/2014/main" id="{E57E60BB-98C5-4DC7-48BC-E44885281333}"/>
                  </a:ext>
                </a:extLst>
              </p:cNvPr>
              <p:cNvSpPr txBox="1"/>
              <p:nvPr/>
            </p:nvSpPr>
            <p:spPr bwMode="auto">
              <a:xfrm>
                <a:off x="1" y="4495800"/>
                <a:ext cx="3276600" cy="884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Object 1">
                <a:extLst>
                  <a:ext uri="{FF2B5EF4-FFF2-40B4-BE49-F238E27FC236}">
                    <a16:creationId xmlns:a16="http://schemas.microsoft.com/office/drawing/2014/main" id="{E57E60BB-98C5-4DC7-48BC-E44885281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4495800"/>
                <a:ext cx="3276600" cy="884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">
                <a:extLst>
                  <a:ext uri="{FF2B5EF4-FFF2-40B4-BE49-F238E27FC236}">
                    <a16:creationId xmlns:a16="http://schemas.microsoft.com/office/drawing/2014/main" id="{B00DB051-8576-E877-D848-9002959F45DE}"/>
                  </a:ext>
                </a:extLst>
              </p:cNvPr>
              <p:cNvSpPr txBox="1"/>
              <p:nvPr/>
            </p:nvSpPr>
            <p:spPr bwMode="auto">
              <a:xfrm>
                <a:off x="3657601" y="4419600"/>
                <a:ext cx="3581400" cy="1060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Object 1">
                <a:extLst>
                  <a:ext uri="{FF2B5EF4-FFF2-40B4-BE49-F238E27FC236}">
                    <a16:creationId xmlns:a16="http://schemas.microsoft.com/office/drawing/2014/main" id="{B00DB051-8576-E877-D848-9002959F4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1" y="4419600"/>
                <a:ext cx="3581400" cy="1060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">
                <a:extLst>
                  <a:ext uri="{FF2B5EF4-FFF2-40B4-BE49-F238E27FC236}">
                    <a16:creationId xmlns:a16="http://schemas.microsoft.com/office/drawing/2014/main" id="{C2670B7D-758E-A114-EFE7-D43760809D47}"/>
                  </a:ext>
                </a:extLst>
              </p:cNvPr>
              <p:cNvSpPr txBox="1"/>
              <p:nvPr/>
            </p:nvSpPr>
            <p:spPr bwMode="auto">
              <a:xfrm>
                <a:off x="0" y="6227036"/>
                <a:ext cx="4114800" cy="554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ject 1">
                <a:extLst>
                  <a:ext uri="{FF2B5EF4-FFF2-40B4-BE49-F238E27FC236}">
                    <a16:creationId xmlns:a16="http://schemas.microsoft.com/office/drawing/2014/main" id="{C2670B7D-758E-A114-EFE7-D43760809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27036"/>
                <a:ext cx="4114800" cy="554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">
                <a:extLst>
                  <a:ext uri="{FF2B5EF4-FFF2-40B4-BE49-F238E27FC236}">
                    <a16:creationId xmlns:a16="http://schemas.microsoft.com/office/drawing/2014/main" id="{7E53230A-4743-3FDE-E3B7-558B3A007058}"/>
                  </a:ext>
                </a:extLst>
              </p:cNvPr>
              <p:cNvSpPr txBox="1"/>
              <p:nvPr/>
            </p:nvSpPr>
            <p:spPr bwMode="auto">
              <a:xfrm>
                <a:off x="544919" y="5546132"/>
                <a:ext cx="2122081" cy="796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𝑇𝑒𝑉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1">
                <a:extLst>
                  <a:ext uri="{FF2B5EF4-FFF2-40B4-BE49-F238E27FC236}">
                    <a16:creationId xmlns:a16="http://schemas.microsoft.com/office/drawing/2014/main" id="{7E53230A-4743-3FDE-E3B7-558B3A007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919" y="5546132"/>
                <a:ext cx="2122081" cy="796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">
                <a:extLst>
                  <a:ext uri="{FF2B5EF4-FFF2-40B4-BE49-F238E27FC236}">
                    <a16:creationId xmlns:a16="http://schemas.microsoft.com/office/drawing/2014/main" id="{38888A60-86DA-5491-32EF-DB0B3F265748}"/>
                  </a:ext>
                </a:extLst>
              </p:cNvPr>
              <p:cNvSpPr txBox="1"/>
              <p:nvPr/>
            </p:nvSpPr>
            <p:spPr bwMode="auto">
              <a:xfrm>
                <a:off x="0" y="3429000"/>
                <a:ext cx="200954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Object 1">
                <a:extLst>
                  <a:ext uri="{FF2B5EF4-FFF2-40B4-BE49-F238E27FC236}">
                    <a16:creationId xmlns:a16="http://schemas.microsoft.com/office/drawing/2014/main" id="{38888A60-86DA-5491-32EF-DB0B3F265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29000"/>
                <a:ext cx="2009540" cy="1112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40C6EAD-DBA6-EB11-DF31-143517F4589A}"/>
              </a:ext>
            </a:extLst>
          </p:cNvPr>
          <p:cNvSpPr txBox="1"/>
          <p:nvPr/>
        </p:nvSpPr>
        <p:spPr>
          <a:xfrm>
            <a:off x="9704" y="0"/>
            <a:ext cx="26484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</a:rPr>
              <a:t>DM relic abundance: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BEF383-B710-7B7C-BE87-9ABA76C36F4E}"/>
              </a:ext>
            </a:extLst>
          </p:cNvPr>
          <p:cNvSpPr txBox="1"/>
          <p:nvPr/>
        </p:nvSpPr>
        <p:spPr>
          <a:xfrm>
            <a:off x="0" y="5604302"/>
            <a:ext cx="38635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FF"/>
                </a:solidFill>
              </a:rPr>
              <a:t>For                           , we need: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3426C9-235D-7F4D-02DB-80B670B028E8}"/>
              </a:ext>
            </a:extLst>
          </p:cNvPr>
          <p:cNvSpPr txBox="1"/>
          <p:nvPr/>
        </p:nvSpPr>
        <p:spPr>
          <a:xfrm>
            <a:off x="5334000" y="6290102"/>
            <a:ext cx="26484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</a:rPr>
              <a:t>Freeze-in production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E2EFF1-6CB3-449F-0222-EC14C4E21658}"/>
              </a:ext>
            </a:extLst>
          </p:cNvPr>
          <p:cNvCxnSpPr>
            <a:cxnSpLocks/>
          </p:cNvCxnSpPr>
          <p:nvPr/>
        </p:nvCxnSpPr>
        <p:spPr>
          <a:xfrm>
            <a:off x="4191000" y="6518702"/>
            <a:ext cx="876300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94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-304800" y="-37833"/>
            <a:ext cx="9677400" cy="6858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Chalkboard" charset="0"/>
                <a:cs typeface="+mn-cs"/>
              </a:rPr>
              <a:t>   </a:t>
            </a:r>
            <a:endParaRPr lang="en-US" sz="3200" dirty="0">
              <a:solidFill>
                <a:srgbClr val="FF0000"/>
              </a:solidFill>
              <a:latin typeface="Chalkboard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Chalkboard" charset="0"/>
                <a:cs typeface="+mn-cs"/>
              </a:rPr>
              <a:t>  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The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 present universe according to observations: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B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SM needed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to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explain 95% of the universe.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    Important questions: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  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-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Nature of DM?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- Origin of matter-antimatter asymmetry?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sym typeface="Wingdings" panose="05000000000000000000" pitchFamily="2" charset="2"/>
              </a:rPr>
              <a:t> Particle Physics (BSM)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C00000"/>
              </a:solidFill>
              <a:latin typeface="Chalkboard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   - Generating the observed DM and BAU abundances?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    </a:t>
            </a:r>
            <a:r>
              <a:rPr lang="en-US" sz="2400" dirty="0">
                <a:solidFill>
                  <a:srgbClr val="C00000"/>
                </a:solidFill>
                <a:latin typeface="Chalkboard" charset="0"/>
                <a:cs typeface="+mn-cs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  <a:sym typeface="Wingdings" panose="05000000000000000000" pitchFamily="2" charset="2"/>
              </a:rPr>
              <a:t> </a:t>
            </a:r>
            <a:r>
              <a:rPr lang="en-US" sz="2400" u="sng" dirty="0">
                <a:solidFill>
                  <a:srgbClr val="C00000"/>
                </a:solidFill>
                <a:latin typeface="Chalkboard" charset="0"/>
              </a:rPr>
              <a:t>Cosmology (thermal history)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2400" b="1" dirty="0">
              <a:solidFill>
                <a:srgbClr val="C00000"/>
              </a:solidFill>
              <a:latin typeface="Chalkboard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Chalkboard" charset="0"/>
                <a:cs typeface="+mn-cs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What do we know about the early universe?                            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  <a:cs typeface="+mn-cs"/>
              </a:rPr>
              <a:t>  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</a:t>
            </a:r>
          </a:p>
        </p:txBody>
      </p:sp>
      <p:sp>
        <p:nvSpPr>
          <p:cNvPr id="18" name="Rectangle 9"/>
          <p:cNvSpPr txBox="1">
            <a:spLocks noChangeArrowheads="1"/>
          </p:cNvSpPr>
          <p:nvPr/>
        </p:nvSpPr>
        <p:spPr>
          <a:xfrm>
            <a:off x="-3429000" y="0"/>
            <a:ext cx="8001000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Chalkboard"/>
                <a:ea typeface="+mj-ea"/>
                <a:cs typeface="+mj-cs"/>
              </a:rPr>
              <a:t>          Introduction:</a:t>
            </a:r>
          </a:p>
        </p:txBody>
      </p:sp>
      <p:pic>
        <p:nvPicPr>
          <p:cNvPr id="10" name="Picture 2" descr="C:\Users\rouzbeh\Documents\UNM\Teaching\Fall13\581\Figures\Planck-only_Cosmic recipe pie 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3875"/>
            <a:ext cx="2895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48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40C6EAD-DBA6-EB11-DF31-143517F4589A}"/>
              </a:ext>
            </a:extLst>
          </p:cNvPr>
          <p:cNvSpPr txBox="1"/>
          <p:nvPr/>
        </p:nvSpPr>
        <p:spPr>
          <a:xfrm>
            <a:off x="9704" y="0"/>
            <a:ext cx="25026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</a:rPr>
              <a:t>Baryon asymmetry: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ADB31C-A1E4-AAAC-95F9-4EC14D90E0EE}"/>
              </a:ext>
            </a:extLst>
          </p:cNvPr>
          <p:cNvCxnSpPr/>
          <p:nvPr/>
        </p:nvCxnSpPr>
        <p:spPr>
          <a:xfrm>
            <a:off x="228600" y="2128699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EAA06D-1F38-2EE8-B5F0-0EB0FFA59AE4}"/>
              </a:ext>
            </a:extLst>
          </p:cNvPr>
          <p:cNvCxnSpPr>
            <a:cxnSpLocks/>
          </p:cNvCxnSpPr>
          <p:nvPr/>
        </p:nvCxnSpPr>
        <p:spPr>
          <a:xfrm flipV="1">
            <a:off x="1066800" y="1565136"/>
            <a:ext cx="838200" cy="5635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7CB8DD-3B70-170B-73A0-24B867070F4B}"/>
              </a:ext>
            </a:extLst>
          </p:cNvPr>
          <p:cNvCxnSpPr/>
          <p:nvPr/>
        </p:nvCxnSpPr>
        <p:spPr>
          <a:xfrm>
            <a:off x="1066800" y="2128699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CF348F-F002-C564-A95E-223168E2EE10}"/>
              </a:ext>
            </a:extLst>
          </p:cNvPr>
          <p:cNvCxnSpPr>
            <a:cxnSpLocks/>
          </p:cNvCxnSpPr>
          <p:nvPr/>
        </p:nvCxnSpPr>
        <p:spPr>
          <a:xfrm>
            <a:off x="1066800" y="2128699"/>
            <a:ext cx="838200" cy="5635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DD8939F8-DF04-1540-34AB-11EDB6421C05}"/>
                  </a:ext>
                </a:extLst>
              </p:cNvPr>
              <p:cNvSpPr txBox="1"/>
              <p:nvPr/>
            </p:nvSpPr>
            <p:spPr bwMode="auto">
              <a:xfrm>
                <a:off x="1905000" y="1260336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Object 1">
                <a:extLst>
                  <a:ext uri="{FF2B5EF4-FFF2-40B4-BE49-F238E27FC236}">
                    <a16:creationId xmlns:a16="http://schemas.microsoft.com/office/drawing/2014/main" id="{DD8939F8-DF04-1540-34AB-11EDB6421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260336"/>
                <a:ext cx="381000" cy="11128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">
                <a:extLst>
                  <a:ext uri="{FF2B5EF4-FFF2-40B4-BE49-F238E27FC236}">
                    <a16:creationId xmlns:a16="http://schemas.microsoft.com/office/drawing/2014/main" id="{72689B0F-5D04-D9AE-A957-92CCF5936DAE}"/>
                  </a:ext>
                </a:extLst>
              </p:cNvPr>
              <p:cNvSpPr txBox="1"/>
              <p:nvPr/>
            </p:nvSpPr>
            <p:spPr bwMode="auto">
              <a:xfrm>
                <a:off x="1905000" y="1869936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Object 1">
                <a:extLst>
                  <a:ext uri="{FF2B5EF4-FFF2-40B4-BE49-F238E27FC236}">
                    <a16:creationId xmlns:a16="http://schemas.microsoft.com/office/drawing/2014/main" id="{72689B0F-5D04-D9AE-A957-92CCF5936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869936"/>
                <a:ext cx="381000" cy="1112837"/>
              </a:xfrm>
              <a:prstGeom prst="rect">
                <a:avLst/>
              </a:prstGeom>
              <a:blipFill>
                <a:blip r:embed="rId3"/>
                <a:stretch>
                  <a:fillRect l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1">
                <a:extLst>
                  <a:ext uri="{FF2B5EF4-FFF2-40B4-BE49-F238E27FC236}">
                    <a16:creationId xmlns:a16="http://schemas.microsoft.com/office/drawing/2014/main" id="{9613700A-B810-754D-B643-A579E79357E3}"/>
                  </a:ext>
                </a:extLst>
              </p:cNvPr>
              <p:cNvSpPr txBox="1"/>
              <p:nvPr/>
            </p:nvSpPr>
            <p:spPr bwMode="auto">
              <a:xfrm>
                <a:off x="152400" y="1671499"/>
                <a:ext cx="6858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Object 1">
                <a:extLst>
                  <a:ext uri="{FF2B5EF4-FFF2-40B4-BE49-F238E27FC236}">
                    <a16:creationId xmlns:a16="http://schemas.microsoft.com/office/drawing/2014/main" id="{9613700A-B810-754D-B643-A579E7935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671499"/>
                <a:ext cx="685800" cy="1112837"/>
              </a:xfrm>
              <a:prstGeom prst="rect">
                <a:avLst/>
              </a:prstGeom>
              <a:blipFill>
                <a:blip r:embed="rId4"/>
                <a:stretch>
                  <a:fillRect l="-17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">
                <a:extLst>
                  <a:ext uri="{FF2B5EF4-FFF2-40B4-BE49-F238E27FC236}">
                    <a16:creationId xmlns:a16="http://schemas.microsoft.com/office/drawing/2014/main" id="{C236C1FB-8FB4-41E9-59C4-5EBE7D5AABBD}"/>
                  </a:ext>
                </a:extLst>
              </p:cNvPr>
              <p:cNvSpPr txBox="1"/>
              <p:nvPr/>
            </p:nvSpPr>
            <p:spPr bwMode="auto">
              <a:xfrm>
                <a:off x="1905000" y="2403337"/>
                <a:ext cx="304800" cy="6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Object 1">
                <a:extLst>
                  <a:ext uri="{FF2B5EF4-FFF2-40B4-BE49-F238E27FC236}">
                    <a16:creationId xmlns:a16="http://schemas.microsoft.com/office/drawing/2014/main" id="{C236C1FB-8FB4-41E9-59C4-5EBE7D5AA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403337"/>
                <a:ext cx="304800" cy="685800"/>
              </a:xfrm>
              <a:prstGeom prst="rect">
                <a:avLst/>
              </a:prstGeom>
              <a:blipFill>
                <a:blip r:embed="rId5"/>
                <a:stretch>
                  <a:fillRect l="-6000" r="-2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7BD751-5D61-1B7F-C3E6-33E94D3B6701}"/>
              </a:ext>
            </a:extLst>
          </p:cNvPr>
          <p:cNvCxnSpPr/>
          <p:nvPr/>
        </p:nvCxnSpPr>
        <p:spPr>
          <a:xfrm>
            <a:off x="5524500" y="2311262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2FE581-029B-8862-C873-1E9513BCFD11}"/>
              </a:ext>
            </a:extLst>
          </p:cNvPr>
          <p:cNvCxnSpPr>
            <a:cxnSpLocks/>
            <a:endCxn id="32" idx="0"/>
          </p:cNvCxnSpPr>
          <p:nvPr/>
        </p:nvCxnSpPr>
        <p:spPr>
          <a:xfrm flipV="1">
            <a:off x="6362700" y="1500506"/>
            <a:ext cx="794070" cy="810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458844-8AA4-B4CA-9DD5-21D7098CFFFF}"/>
              </a:ext>
            </a:extLst>
          </p:cNvPr>
          <p:cNvCxnSpPr>
            <a:cxnSpLocks/>
          </p:cNvCxnSpPr>
          <p:nvPr/>
        </p:nvCxnSpPr>
        <p:spPr>
          <a:xfrm>
            <a:off x="6362700" y="2311262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D6B4C5-A167-E82F-B453-34839D01899D}"/>
              </a:ext>
            </a:extLst>
          </p:cNvPr>
          <p:cNvCxnSpPr>
            <a:cxnSpLocks/>
          </p:cNvCxnSpPr>
          <p:nvPr/>
        </p:nvCxnSpPr>
        <p:spPr>
          <a:xfrm>
            <a:off x="6362700" y="2311262"/>
            <a:ext cx="794070" cy="7318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1">
                <a:extLst>
                  <a:ext uri="{FF2B5EF4-FFF2-40B4-BE49-F238E27FC236}">
                    <a16:creationId xmlns:a16="http://schemas.microsoft.com/office/drawing/2014/main" id="{624E007E-CA06-58CE-B39C-72ED295EE410}"/>
                  </a:ext>
                </a:extLst>
              </p:cNvPr>
              <p:cNvSpPr txBox="1"/>
              <p:nvPr/>
            </p:nvSpPr>
            <p:spPr bwMode="auto">
              <a:xfrm>
                <a:off x="6751673" y="1184136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Object 1">
                <a:extLst>
                  <a:ext uri="{FF2B5EF4-FFF2-40B4-BE49-F238E27FC236}">
                    <a16:creationId xmlns:a16="http://schemas.microsoft.com/office/drawing/2014/main" id="{624E007E-CA06-58CE-B39C-72ED295EE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1673" y="1184136"/>
                <a:ext cx="381000" cy="1112837"/>
              </a:xfrm>
              <a:prstGeom prst="rect">
                <a:avLst/>
              </a:prstGeom>
              <a:blipFill>
                <a:blip r:embed="rId6"/>
                <a:stretch>
                  <a:fillRect l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1">
                <a:extLst>
                  <a:ext uri="{FF2B5EF4-FFF2-40B4-BE49-F238E27FC236}">
                    <a16:creationId xmlns:a16="http://schemas.microsoft.com/office/drawing/2014/main" id="{D5FCCFC7-F82F-061A-281C-9ED5A4C1B0FD}"/>
                  </a:ext>
                </a:extLst>
              </p:cNvPr>
              <p:cNvSpPr txBox="1"/>
              <p:nvPr/>
            </p:nvSpPr>
            <p:spPr bwMode="auto">
              <a:xfrm>
                <a:off x="6743700" y="1869936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Object 1">
                <a:extLst>
                  <a:ext uri="{FF2B5EF4-FFF2-40B4-BE49-F238E27FC236}">
                    <a16:creationId xmlns:a16="http://schemas.microsoft.com/office/drawing/2014/main" id="{D5FCCFC7-F82F-061A-281C-9ED5A4C1B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1869936"/>
                <a:ext cx="381000" cy="1112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1">
                <a:extLst>
                  <a:ext uri="{FF2B5EF4-FFF2-40B4-BE49-F238E27FC236}">
                    <a16:creationId xmlns:a16="http://schemas.microsoft.com/office/drawing/2014/main" id="{60F0A57A-DFB7-7C4E-EDD4-91D7F7B631B2}"/>
                  </a:ext>
                </a:extLst>
              </p:cNvPr>
              <p:cNvSpPr txBox="1"/>
              <p:nvPr/>
            </p:nvSpPr>
            <p:spPr bwMode="auto">
              <a:xfrm>
                <a:off x="5448300" y="1854062"/>
                <a:ext cx="6858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Object 1">
                <a:extLst>
                  <a:ext uri="{FF2B5EF4-FFF2-40B4-BE49-F238E27FC236}">
                    <a16:creationId xmlns:a16="http://schemas.microsoft.com/office/drawing/2014/main" id="{60F0A57A-DFB7-7C4E-EDD4-91D7F7B63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8300" y="1854062"/>
                <a:ext cx="685800" cy="1112837"/>
              </a:xfrm>
              <a:prstGeom prst="rect">
                <a:avLst/>
              </a:prstGeom>
              <a:blipFill>
                <a:blip r:embed="rId8"/>
                <a:stretch>
                  <a:fillRect l="-26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1">
                <a:extLst>
                  <a:ext uri="{FF2B5EF4-FFF2-40B4-BE49-F238E27FC236}">
                    <a16:creationId xmlns:a16="http://schemas.microsoft.com/office/drawing/2014/main" id="{EE9EA467-5F1B-FD90-F016-E378EE948344}"/>
                  </a:ext>
                </a:extLst>
              </p:cNvPr>
              <p:cNvSpPr txBox="1"/>
              <p:nvPr/>
            </p:nvSpPr>
            <p:spPr bwMode="auto">
              <a:xfrm>
                <a:off x="7124700" y="2738299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Object 1">
                <a:extLst>
                  <a:ext uri="{FF2B5EF4-FFF2-40B4-BE49-F238E27FC236}">
                    <a16:creationId xmlns:a16="http://schemas.microsoft.com/office/drawing/2014/main" id="{EE9EA467-5F1B-FD90-F016-E378EE948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4700" y="2738299"/>
                <a:ext cx="381000" cy="1112837"/>
              </a:xfrm>
              <a:prstGeom prst="rect">
                <a:avLst/>
              </a:prstGeom>
              <a:blipFill>
                <a:blip r:embed="rId9"/>
                <a:stretch>
                  <a:fillRect l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69857C4-CFC3-D9E5-C2B6-5B4DEBB8C13B}"/>
              </a:ext>
            </a:extLst>
          </p:cNvPr>
          <p:cNvSpPr/>
          <p:nvPr/>
        </p:nvSpPr>
        <p:spPr>
          <a:xfrm rot="5645862">
            <a:off x="6883229" y="1720167"/>
            <a:ext cx="803687" cy="384808"/>
          </a:xfrm>
          <a:custGeom>
            <a:avLst/>
            <a:gdLst>
              <a:gd name="connsiteX0" fmla="*/ 0 w 1466700"/>
              <a:gd name="connsiteY0" fmla="*/ 258792 h 284672"/>
              <a:gd name="connsiteX1" fmla="*/ 25879 w 1466700"/>
              <a:gd name="connsiteY1" fmla="*/ 215660 h 284672"/>
              <a:gd name="connsiteX2" fmla="*/ 60385 w 1466700"/>
              <a:gd name="connsiteY2" fmla="*/ 129396 h 284672"/>
              <a:gd name="connsiteX3" fmla="*/ 146649 w 1466700"/>
              <a:gd name="connsiteY3" fmla="*/ 51758 h 284672"/>
              <a:gd name="connsiteX4" fmla="*/ 207034 w 1466700"/>
              <a:gd name="connsiteY4" fmla="*/ 69011 h 284672"/>
              <a:gd name="connsiteX5" fmla="*/ 232913 w 1466700"/>
              <a:gd name="connsiteY5" fmla="*/ 86264 h 284672"/>
              <a:gd name="connsiteX6" fmla="*/ 250166 w 1466700"/>
              <a:gd name="connsiteY6" fmla="*/ 163902 h 284672"/>
              <a:gd name="connsiteX7" fmla="*/ 258792 w 1466700"/>
              <a:gd name="connsiteY7" fmla="*/ 189781 h 284672"/>
              <a:gd name="connsiteX8" fmla="*/ 267418 w 1466700"/>
              <a:gd name="connsiteY8" fmla="*/ 250166 h 284672"/>
              <a:gd name="connsiteX9" fmla="*/ 258792 w 1466700"/>
              <a:gd name="connsiteY9" fmla="*/ 276045 h 284672"/>
              <a:gd name="connsiteX10" fmla="*/ 198407 w 1466700"/>
              <a:gd name="connsiteY10" fmla="*/ 267419 h 284672"/>
              <a:gd name="connsiteX11" fmla="*/ 163901 w 1466700"/>
              <a:gd name="connsiteY11" fmla="*/ 250166 h 284672"/>
              <a:gd name="connsiteX12" fmla="*/ 172528 w 1466700"/>
              <a:gd name="connsiteY12" fmla="*/ 198407 h 284672"/>
              <a:gd name="connsiteX13" fmla="*/ 198407 w 1466700"/>
              <a:gd name="connsiteY13" fmla="*/ 120770 h 284672"/>
              <a:gd name="connsiteX14" fmla="*/ 241539 w 1466700"/>
              <a:gd name="connsiteY14" fmla="*/ 25879 h 284672"/>
              <a:gd name="connsiteX15" fmla="*/ 414068 w 1466700"/>
              <a:gd name="connsiteY15" fmla="*/ 60385 h 284672"/>
              <a:gd name="connsiteX16" fmla="*/ 431320 w 1466700"/>
              <a:gd name="connsiteY16" fmla="*/ 86264 h 284672"/>
              <a:gd name="connsiteX17" fmla="*/ 465826 w 1466700"/>
              <a:gd name="connsiteY17" fmla="*/ 112143 h 284672"/>
              <a:gd name="connsiteX18" fmla="*/ 500332 w 1466700"/>
              <a:gd name="connsiteY18" fmla="*/ 155275 h 284672"/>
              <a:gd name="connsiteX19" fmla="*/ 595222 w 1466700"/>
              <a:gd name="connsiteY19" fmla="*/ 258792 h 284672"/>
              <a:gd name="connsiteX20" fmla="*/ 534837 w 1466700"/>
              <a:gd name="connsiteY20" fmla="*/ 276045 h 284672"/>
              <a:gd name="connsiteX21" fmla="*/ 491705 w 1466700"/>
              <a:gd name="connsiteY21" fmla="*/ 215660 h 284672"/>
              <a:gd name="connsiteX22" fmla="*/ 465826 w 1466700"/>
              <a:gd name="connsiteY22" fmla="*/ 181155 h 284672"/>
              <a:gd name="connsiteX23" fmla="*/ 448573 w 1466700"/>
              <a:gd name="connsiteY23" fmla="*/ 155275 h 284672"/>
              <a:gd name="connsiteX24" fmla="*/ 431320 w 1466700"/>
              <a:gd name="connsiteY24" fmla="*/ 94890 h 284672"/>
              <a:gd name="connsiteX25" fmla="*/ 465826 w 1466700"/>
              <a:gd name="connsiteY25" fmla="*/ 34506 h 284672"/>
              <a:gd name="connsiteX26" fmla="*/ 491705 w 1466700"/>
              <a:gd name="connsiteY26" fmla="*/ 25879 h 284672"/>
              <a:gd name="connsiteX27" fmla="*/ 672860 w 1466700"/>
              <a:gd name="connsiteY27" fmla="*/ 60385 h 284672"/>
              <a:gd name="connsiteX28" fmla="*/ 724618 w 1466700"/>
              <a:gd name="connsiteY28" fmla="*/ 103517 h 284672"/>
              <a:gd name="connsiteX29" fmla="*/ 759124 w 1466700"/>
              <a:gd name="connsiteY29" fmla="*/ 120770 h 284672"/>
              <a:gd name="connsiteX30" fmla="*/ 793630 w 1466700"/>
              <a:gd name="connsiteY30" fmla="*/ 146649 h 284672"/>
              <a:gd name="connsiteX31" fmla="*/ 871268 w 1466700"/>
              <a:gd name="connsiteY31" fmla="*/ 207034 h 284672"/>
              <a:gd name="connsiteX32" fmla="*/ 776377 w 1466700"/>
              <a:gd name="connsiteY32" fmla="*/ 250166 h 284672"/>
              <a:gd name="connsiteX33" fmla="*/ 759124 w 1466700"/>
              <a:gd name="connsiteY33" fmla="*/ 215660 h 284672"/>
              <a:gd name="connsiteX34" fmla="*/ 741871 w 1466700"/>
              <a:gd name="connsiteY34" fmla="*/ 120770 h 284672"/>
              <a:gd name="connsiteX35" fmla="*/ 750498 w 1466700"/>
              <a:gd name="connsiteY35" fmla="*/ 25879 h 284672"/>
              <a:gd name="connsiteX36" fmla="*/ 871268 w 1466700"/>
              <a:gd name="connsiteY36" fmla="*/ 0 h 284672"/>
              <a:gd name="connsiteX37" fmla="*/ 1017917 w 1466700"/>
              <a:gd name="connsiteY37" fmla="*/ 17253 h 284672"/>
              <a:gd name="connsiteX38" fmla="*/ 1104181 w 1466700"/>
              <a:gd name="connsiteY38" fmla="*/ 43132 h 284672"/>
              <a:gd name="connsiteX39" fmla="*/ 1147313 w 1466700"/>
              <a:gd name="connsiteY39" fmla="*/ 69011 h 284672"/>
              <a:gd name="connsiteX40" fmla="*/ 1155939 w 1466700"/>
              <a:gd name="connsiteY40" fmla="*/ 94890 h 284672"/>
              <a:gd name="connsiteX41" fmla="*/ 1173192 w 1466700"/>
              <a:gd name="connsiteY41" fmla="*/ 138023 h 284672"/>
              <a:gd name="connsiteX42" fmla="*/ 1164566 w 1466700"/>
              <a:gd name="connsiteY42" fmla="*/ 267419 h 284672"/>
              <a:gd name="connsiteX43" fmla="*/ 1130060 w 1466700"/>
              <a:gd name="connsiteY43" fmla="*/ 258792 h 284672"/>
              <a:gd name="connsiteX44" fmla="*/ 1104181 w 1466700"/>
              <a:gd name="connsiteY44" fmla="*/ 250166 h 284672"/>
              <a:gd name="connsiteX45" fmla="*/ 1086928 w 1466700"/>
              <a:gd name="connsiteY45" fmla="*/ 189781 h 284672"/>
              <a:gd name="connsiteX46" fmla="*/ 1069675 w 1466700"/>
              <a:gd name="connsiteY46" fmla="*/ 155275 h 284672"/>
              <a:gd name="connsiteX47" fmla="*/ 1061049 w 1466700"/>
              <a:gd name="connsiteY47" fmla="*/ 129396 h 284672"/>
              <a:gd name="connsiteX48" fmla="*/ 1069675 w 1466700"/>
              <a:gd name="connsiteY48" fmla="*/ 69011 h 284672"/>
              <a:gd name="connsiteX49" fmla="*/ 1155939 w 1466700"/>
              <a:gd name="connsiteY49" fmla="*/ 51758 h 284672"/>
              <a:gd name="connsiteX50" fmla="*/ 1199071 w 1466700"/>
              <a:gd name="connsiteY50" fmla="*/ 43132 h 284672"/>
              <a:gd name="connsiteX51" fmla="*/ 1328468 w 1466700"/>
              <a:gd name="connsiteY51" fmla="*/ 60385 h 284672"/>
              <a:gd name="connsiteX52" fmla="*/ 1354347 w 1466700"/>
              <a:gd name="connsiteY52" fmla="*/ 77638 h 284672"/>
              <a:gd name="connsiteX53" fmla="*/ 1414732 w 1466700"/>
              <a:gd name="connsiteY53" fmla="*/ 146649 h 284672"/>
              <a:gd name="connsiteX54" fmla="*/ 1440611 w 1466700"/>
              <a:gd name="connsiteY54" fmla="*/ 181155 h 284672"/>
              <a:gd name="connsiteX55" fmla="*/ 1466490 w 1466700"/>
              <a:gd name="connsiteY55" fmla="*/ 276045 h 284672"/>
              <a:gd name="connsiteX56" fmla="*/ 1466490 w 1466700"/>
              <a:gd name="connsiteY56" fmla="*/ 284672 h 28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66700" h="284672">
                <a:moveTo>
                  <a:pt x="0" y="258792"/>
                </a:moveTo>
                <a:cubicBezTo>
                  <a:pt x="8626" y="244415"/>
                  <a:pt x="18941" y="230924"/>
                  <a:pt x="25879" y="215660"/>
                </a:cubicBezTo>
                <a:cubicBezTo>
                  <a:pt x="36084" y="193209"/>
                  <a:pt x="42858" y="150818"/>
                  <a:pt x="60385" y="129396"/>
                </a:cubicBezTo>
                <a:cubicBezTo>
                  <a:pt x="101015" y="79736"/>
                  <a:pt x="106949" y="78224"/>
                  <a:pt x="146649" y="51758"/>
                </a:cubicBezTo>
                <a:cubicBezTo>
                  <a:pt x="157698" y="54520"/>
                  <a:pt x="194664" y="62826"/>
                  <a:pt x="207034" y="69011"/>
                </a:cubicBezTo>
                <a:cubicBezTo>
                  <a:pt x="216307" y="73647"/>
                  <a:pt x="224287" y="80513"/>
                  <a:pt x="232913" y="86264"/>
                </a:cubicBezTo>
                <a:cubicBezTo>
                  <a:pt x="238845" y="115924"/>
                  <a:pt x="242041" y="135466"/>
                  <a:pt x="250166" y="163902"/>
                </a:cubicBezTo>
                <a:cubicBezTo>
                  <a:pt x="252664" y="172645"/>
                  <a:pt x="255917" y="181155"/>
                  <a:pt x="258792" y="189781"/>
                </a:cubicBezTo>
                <a:cubicBezTo>
                  <a:pt x="261667" y="209909"/>
                  <a:pt x="267418" y="229833"/>
                  <a:pt x="267418" y="250166"/>
                </a:cubicBezTo>
                <a:cubicBezTo>
                  <a:pt x="267418" y="259259"/>
                  <a:pt x="267613" y="273840"/>
                  <a:pt x="258792" y="276045"/>
                </a:cubicBezTo>
                <a:cubicBezTo>
                  <a:pt x="239066" y="280976"/>
                  <a:pt x="218535" y="270294"/>
                  <a:pt x="198407" y="267419"/>
                </a:cubicBezTo>
                <a:cubicBezTo>
                  <a:pt x="186905" y="261668"/>
                  <a:pt x="168416" y="262207"/>
                  <a:pt x="163901" y="250166"/>
                </a:cubicBezTo>
                <a:cubicBezTo>
                  <a:pt x="157760" y="233789"/>
                  <a:pt x="169098" y="215558"/>
                  <a:pt x="172528" y="198407"/>
                </a:cubicBezTo>
                <a:cubicBezTo>
                  <a:pt x="181250" y="154798"/>
                  <a:pt x="181531" y="167179"/>
                  <a:pt x="198407" y="120770"/>
                </a:cubicBezTo>
                <a:cubicBezTo>
                  <a:pt x="226168" y="44429"/>
                  <a:pt x="201504" y="92604"/>
                  <a:pt x="241539" y="25879"/>
                </a:cubicBezTo>
                <a:cubicBezTo>
                  <a:pt x="259295" y="28247"/>
                  <a:pt x="375725" y="32997"/>
                  <a:pt x="414068" y="60385"/>
                </a:cubicBezTo>
                <a:cubicBezTo>
                  <a:pt x="422504" y="66411"/>
                  <a:pt x="423989" y="78933"/>
                  <a:pt x="431320" y="86264"/>
                </a:cubicBezTo>
                <a:cubicBezTo>
                  <a:pt x="441486" y="96430"/>
                  <a:pt x="455660" y="101977"/>
                  <a:pt x="465826" y="112143"/>
                </a:cubicBezTo>
                <a:cubicBezTo>
                  <a:pt x="478845" y="125162"/>
                  <a:pt x="487890" y="141703"/>
                  <a:pt x="500332" y="155275"/>
                </a:cubicBezTo>
                <a:cubicBezTo>
                  <a:pt x="615672" y="281100"/>
                  <a:pt x="515810" y="159526"/>
                  <a:pt x="595222" y="258792"/>
                </a:cubicBezTo>
                <a:cubicBezTo>
                  <a:pt x="575094" y="264543"/>
                  <a:pt x="555667" y="273962"/>
                  <a:pt x="534837" y="276045"/>
                </a:cubicBezTo>
                <a:cubicBezTo>
                  <a:pt x="495813" y="279948"/>
                  <a:pt x="503618" y="239485"/>
                  <a:pt x="491705" y="215660"/>
                </a:cubicBezTo>
                <a:cubicBezTo>
                  <a:pt x="485275" y="202801"/>
                  <a:pt x="474183" y="192854"/>
                  <a:pt x="465826" y="181155"/>
                </a:cubicBezTo>
                <a:cubicBezTo>
                  <a:pt x="459800" y="172718"/>
                  <a:pt x="454324" y="163902"/>
                  <a:pt x="448573" y="155275"/>
                </a:cubicBezTo>
                <a:cubicBezTo>
                  <a:pt x="445261" y="145338"/>
                  <a:pt x="430336" y="102765"/>
                  <a:pt x="431320" y="94890"/>
                </a:cubicBezTo>
                <a:cubicBezTo>
                  <a:pt x="432028" y="89230"/>
                  <a:pt x="458518" y="40353"/>
                  <a:pt x="465826" y="34506"/>
                </a:cubicBezTo>
                <a:cubicBezTo>
                  <a:pt x="472926" y="28826"/>
                  <a:pt x="483079" y="28755"/>
                  <a:pt x="491705" y="25879"/>
                </a:cubicBezTo>
                <a:cubicBezTo>
                  <a:pt x="552090" y="37381"/>
                  <a:pt x="625637" y="21032"/>
                  <a:pt x="672860" y="60385"/>
                </a:cubicBezTo>
                <a:cubicBezTo>
                  <a:pt x="690113" y="74762"/>
                  <a:pt x="706220" y="90638"/>
                  <a:pt x="724618" y="103517"/>
                </a:cubicBezTo>
                <a:cubicBezTo>
                  <a:pt x="735153" y="110892"/>
                  <a:pt x="748219" y="113954"/>
                  <a:pt x="759124" y="120770"/>
                </a:cubicBezTo>
                <a:cubicBezTo>
                  <a:pt x="771316" y="128390"/>
                  <a:pt x="781667" y="138674"/>
                  <a:pt x="793630" y="146649"/>
                </a:cubicBezTo>
                <a:cubicBezTo>
                  <a:pt x="862125" y="192312"/>
                  <a:pt x="813832" y="149598"/>
                  <a:pt x="871268" y="207034"/>
                </a:cubicBezTo>
                <a:cubicBezTo>
                  <a:pt x="847555" y="242603"/>
                  <a:pt x="843052" y="262289"/>
                  <a:pt x="776377" y="250166"/>
                </a:cubicBezTo>
                <a:cubicBezTo>
                  <a:pt x="763725" y="247866"/>
                  <a:pt x="764875" y="227162"/>
                  <a:pt x="759124" y="215660"/>
                </a:cubicBezTo>
                <a:cubicBezTo>
                  <a:pt x="756321" y="201642"/>
                  <a:pt x="741871" y="131800"/>
                  <a:pt x="741871" y="120770"/>
                </a:cubicBezTo>
                <a:cubicBezTo>
                  <a:pt x="741871" y="89009"/>
                  <a:pt x="735440" y="53843"/>
                  <a:pt x="750498" y="25879"/>
                </a:cubicBezTo>
                <a:cubicBezTo>
                  <a:pt x="759369" y="9404"/>
                  <a:pt x="866918" y="544"/>
                  <a:pt x="871268" y="0"/>
                </a:cubicBezTo>
                <a:lnTo>
                  <a:pt x="1017917" y="17253"/>
                </a:lnTo>
                <a:cubicBezTo>
                  <a:pt x="1051254" y="21799"/>
                  <a:pt x="1073817" y="27950"/>
                  <a:pt x="1104181" y="43132"/>
                </a:cubicBezTo>
                <a:cubicBezTo>
                  <a:pt x="1119178" y="50630"/>
                  <a:pt x="1132936" y="60385"/>
                  <a:pt x="1147313" y="69011"/>
                </a:cubicBezTo>
                <a:cubicBezTo>
                  <a:pt x="1150188" y="77637"/>
                  <a:pt x="1152746" y="86376"/>
                  <a:pt x="1155939" y="94890"/>
                </a:cubicBezTo>
                <a:cubicBezTo>
                  <a:pt x="1161376" y="109389"/>
                  <a:pt x="1172419" y="122557"/>
                  <a:pt x="1173192" y="138023"/>
                </a:cubicBezTo>
                <a:cubicBezTo>
                  <a:pt x="1175351" y="181197"/>
                  <a:pt x="1167441" y="224287"/>
                  <a:pt x="1164566" y="267419"/>
                </a:cubicBezTo>
                <a:cubicBezTo>
                  <a:pt x="1153064" y="264543"/>
                  <a:pt x="1141460" y="262049"/>
                  <a:pt x="1130060" y="258792"/>
                </a:cubicBezTo>
                <a:cubicBezTo>
                  <a:pt x="1121317" y="256294"/>
                  <a:pt x="1109000" y="257877"/>
                  <a:pt x="1104181" y="250166"/>
                </a:cubicBezTo>
                <a:cubicBezTo>
                  <a:pt x="1093086" y="232414"/>
                  <a:pt x="1094082" y="209454"/>
                  <a:pt x="1086928" y="189781"/>
                </a:cubicBezTo>
                <a:cubicBezTo>
                  <a:pt x="1082533" y="177696"/>
                  <a:pt x="1074741" y="167095"/>
                  <a:pt x="1069675" y="155275"/>
                </a:cubicBezTo>
                <a:cubicBezTo>
                  <a:pt x="1066093" y="146917"/>
                  <a:pt x="1063924" y="138022"/>
                  <a:pt x="1061049" y="129396"/>
                </a:cubicBezTo>
                <a:cubicBezTo>
                  <a:pt x="1063924" y="109268"/>
                  <a:pt x="1053938" y="81886"/>
                  <a:pt x="1069675" y="69011"/>
                </a:cubicBezTo>
                <a:cubicBezTo>
                  <a:pt x="1092371" y="50442"/>
                  <a:pt x="1127184" y="57509"/>
                  <a:pt x="1155939" y="51758"/>
                </a:cubicBezTo>
                <a:lnTo>
                  <a:pt x="1199071" y="43132"/>
                </a:lnTo>
                <a:cubicBezTo>
                  <a:pt x="1242203" y="48883"/>
                  <a:pt x="1285990" y="50945"/>
                  <a:pt x="1328468" y="60385"/>
                </a:cubicBezTo>
                <a:cubicBezTo>
                  <a:pt x="1338589" y="62634"/>
                  <a:pt x="1347016" y="70307"/>
                  <a:pt x="1354347" y="77638"/>
                </a:cubicBezTo>
                <a:cubicBezTo>
                  <a:pt x="1375961" y="99252"/>
                  <a:pt x="1395164" y="123167"/>
                  <a:pt x="1414732" y="146649"/>
                </a:cubicBezTo>
                <a:cubicBezTo>
                  <a:pt x="1423936" y="157694"/>
                  <a:pt x="1431985" y="169653"/>
                  <a:pt x="1440611" y="181155"/>
                </a:cubicBezTo>
                <a:cubicBezTo>
                  <a:pt x="1457460" y="231700"/>
                  <a:pt x="1458362" y="227272"/>
                  <a:pt x="1466490" y="276045"/>
                </a:cubicBezTo>
                <a:cubicBezTo>
                  <a:pt x="1466963" y="278882"/>
                  <a:pt x="1466490" y="281796"/>
                  <a:pt x="1466490" y="2846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F8B9AC-D9BE-7EA7-8F75-F7E322857461}"/>
              </a:ext>
            </a:extLst>
          </p:cNvPr>
          <p:cNvCxnSpPr>
            <a:cxnSpLocks/>
          </p:cNvCxnSpPr>
          <p:nvPr/>
        </p:nvCxnSpPr>
        <p:spPr>
          <a:xfrm>
            <a:off x="7132673" y="1496047"/>
            <a:ext cx="9826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1">
                <a:extLst>
                  <a:ext uri="{FF2B5EF4-FFF2-40B4-BE49-F238E27FC236}">
                    <a16:creationId xmlns:a16="http://schemas.microsoft.com/office/drawing/2014/main" id="{CE98D458-F220-BD82-3A91-9E12E0016114}"/>
                  </a:ext>
                </a:extLst>
              </p:cNvPr>
              <p:cNvSpPr txBox="1"/>
              <p:nvPr/>
            </p:nvSpPr>
            <p:spPr bwMode="auto">
              <a:xfrm>
                <a:off x="8153400" y="2098536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Object 1">
                <a:extLst>
                  <a:ext uri="{FF2B5EF4-FFF2-40B4-BE49-F238E27FC236}">
                    <a16:creationId xmlns:a16="http://schemas.microsoft.com/office/drawing/2014/main" id="{CE98D458-F220-BD82-3A91-9E12E0016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3400" y="2098536"/>
                <a:ext cx="381000" cy="1112837"/>
              </a:xfrm>
              <a:prstGeom prst="rect">
                <a:avLst/>
              </a:prstGeom>
              <a:blipFill>
                <a:blip r:embed="rId10"/>
                <a:stretch>
                  <a:fillRect l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1">
                <a:extLst>
                  <a:ext uri="{FF2B5EF4-FFF2-40B4-BE49-F238E27FC236}">
                    <a16:creationId xmlns:a16="http://schemas.microsoft.com/office/drawing/2014/main" id="{89CDEAC3-667D-CD58-F372-15D3BA6BB488}"/>
                  </a:ext>
                </a:extLst>
              </p:cNvPr>
              <p:cNvSpPr txBox="1"/>
              <p:nvPr/>
            </p:nvSpPr>
            <p:spPr bwMode="auto">
              <a:xfrm>
                <a:off x="8115300" y="1214299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Object 1">
                <a:extLst>
                  <a:ext uri="{FF2B5EF4-FFF2-40B4-BE49-F238E27FC236}">
                    <a16:creationId xmlns:a16="http://schemas.microsoft.com/office/drawing/2014/main" id="{89CDEAC3-667D-CD58-F372-15D3BA6B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5300" y="1214299"/>
                <a:ext cx="381000" cy="11128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1">
                <a:extLst>
                  <a:ext uri="{FF2B5EF4-FFF2-40B4-BE49-F238E27FC236}">
                    <a16:creationId xmlns:a16="http://schemas.microsoft.com/office/drawing/2014/main" id="{9A6FA938-0499-4D5F-EEE8-092A952F9E4C}"/>
                  </a:ext>
                </a:extLst>
              </p:cNvPr>
              <p:cNvSpPr txBox="1"/>
              <p:nvPr/>
            </p:nvSpPr>
            <p:spPr bwMode="auto">
              <a:xfrm>
                <a:off x="7433486" y="1648649"/>
                <a:ext cx="3810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Object 1">
                <a:extLst>
                  <a:ext uri="{FF2B5EF4-FFF2-40B4-BE49-F238E27FC236}">
                    <a16:creationId xmlns:a16="http://schemas.microsoft.com/office/drawing/2014/main" id="{9A6FA938-0499-4D5F-EEE8-092A952F9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3486" y="1648649"/>
                <a:ext cx="381000" cy="1112837"/>
              </a:xfrm>
              <a:prstGeom prst="rect">
                <a:avLst/>
              </a:prstGeom>
              <a:blipFill>
                <a:blip r:embed="rId12"/>
                <a:stretch>
                  <a:fillRect l="-3175" r="-269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7AF5E90-F4EF-07D8-BB4E-E4E8C020EC7B}"/>
                  </a:ext>
                </a:extLst>
              </p:cNvPr>
              <p:cNvSpPr txBox="1"/>
              <p:nvPr/>
            </p:nvSpPr>
            <p:spPr>
              <a:xfrm rot="20106016">
                <a:off x="6568732" y="1640790"/>
                <a:ext cx="5015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7AF5E90-F4EF-07D8-BB4E-E4E8C020E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06016">
                <a:off x="6568732" y="1640790"/>
                <a:ext cx="50152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B45515D-46C6-CC63-DBC6-F242D3D2D696}"/>
                  </a:ext>
                </a:extLst>
              </p:cNvPr>
              <p:cNvSpPr txBox="1"/>
              <p:nvPr/>
            </p:nvSpPr>
            <p:spPr>
              <a:xfrm>
                <a:off x="7407741" y="1272550"/>
                <a:ext cx="5015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B45515D-46C6-CC63-DBC6-F242D3D2D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41" y="1272550"/>
                <a:ext cx="50152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9E9107-E03E-9DC3-4367-9D7300D5A1D2}"/>
                  </a:ext>
                </a:extLst>
              </p:cNvPr>
              <p:cNvSpPr txBox="1"/>
              <p:nvPr/>
            </p:nvSpPr>
            <p:spPr>
              <a:xfrm>
                <a:off x="7429500" y="2110204"/>
                <a:ext cx="5015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9E9107-E03E-9DC3-4367-9D7300D5A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2110204"/>
                <a:ext cx="50152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23529A-A7AA-7F0A-86A4-94FA06BE3A21}"/>
                  </a:ext>
                </a:extLst>
              </p:cNvPr>
              <p:cNvSpPr txBox="1"/>
              <p:nvPr/>
            </p:nvSpPr>
            <p:spPr>
              <a:xfrm>
                <a:off x="6591300" y="2110204"/>
                <a:ext cx="5015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23529A-A7AA-7F0A-86A4-94FA06BE3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110204"/>
                <a:ext cx="50152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1">
                <a:extLst>
                  <a:ext uri="{FF2B5EF4-FFF2-40B4-BE49-F238E27FC236}">
                    <a16:creationId xmlns:a16="http://schemas.microsoft.com/office/drawing/2014/main" id="{F45B2178-E573-EF9D-82A8-5B3A6A530D62}"/>
                  </a:ext>
                </a:extLst>
              </p:cNvPr>
              <p:cNvSpPr txBox="1"/>
              <p:nvPr/>
            </p:nvSpPr>
            <p:spPr bwMode="auto">
              <a:xfrm>
                <a:off x="7398669" y="990600"/>
                <a:ext cx="572204" cy="529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Object 1">
                <a:extLst>
                  <a:ext uri="{FF2B5EF4-FFF2-40B4-BE49-F238E27FC236}">
                    <a16:creationId xmlns:a16="http://schemas.microsoft.com/office/drawing/2014/main" id="{F45B2178-E573-EF9D-82A8-5B3A6A530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8669" y="990600"/>
                <a:ext cx="572204" cy="5296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1">
                <a:extLst>
                  <a:ext uri="{FF2B5EF4-FFF2-40B4-BE49-F238E27FC236}">
                    <a16:creationId xmlns:a16="http://schemas.microsoft.com/office/drawing/2014/main" id="{610E30B1-9BA2-60A9-BA19-C90227D422F0}"/>
                  </a:ext>
                </a:extLst>
              </p:cNvPr>
              <p:cNvSpPr txBox="1"/>
              <p:nvPr/>
            </p:nvSpPr>
            <p:spPr bwMode="auto">
              <a:xfrm>
                <a:off x="7427769" y="2250936"/>
                <a:ext cx="572204" cy="4437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Object 1">
                <a:extLst>
                  <a:ext uri="{FF2B5EF4-FFF2-40B4-BE49-F238E27FC236}">
                    <a16:creationId xmlns:a16="http://schemas.microsoft.com/office/drawing/2014/main" id="{610E30B1-9BA2-60A9-BA19-C90227D42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7769" y="2250936"/>
                <a:ext cx="572204" cy="443780"/>
              </a:xfrm>
              <a:prstGeom prst="rect">
                <a:avLst/>
              </a:prstGeom>
              <a:blipFill>
                <a:blip r:embed="rId18"/>
                <a:stretch>
                  <a:fillRect b="-95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1">
                <a:extLst>
                  <a:ext uri="{FF2B5EF4-FFF2-40B4-BE49-F238E27FC236}">
                    <a16:creationId xmlns:a16="http://schemas.microsoft.com/office/drawing/2014/main" id="{3118B99A-13E8-3A25-56F7-B94AE2EE6608}"/>
                  </a:ext>
                </a:extLst>
              </p:cNvPr>
              <p:cNvSpPr txBox="1"/>
              <p:nvPr/>
            </p:nvSpPr>
            <p:spPr bwMode="auto">
              <a:xfrm>
                <a:off x="6210300" y="1454567"/>
                <a:ext cx="637488" cy="5020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Object 1">
                <a:extLst>
                  <a:ext uri="{FF2B5EF4-FFF2-40B4-BE49-F238E27FC236}">
                    <a16:creationId xmlns:a16="http://schemas.microsoft.com/office/drawing/2014/main" id="{3118B99A-13E8-3A25-56F7-B94AE2EE6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0300" y="1454567"/>
                <a:ext cx="637488" cy="50200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1">
                <a:extLst>
                  <a:ext uri="{FF2B5EF4-FFF2-40B4-BE49-F238E27FC236}">
                    <a16:creationId xmlns:a16="http://schemas.microsoft.com/office/drawing/2014/main" id="{8B40F15E-E06E-6049-C6D0-20D4F2810C93}"/>
                  </a:ext>
                </a:extLst>
              </p:cNvPr>
              <p:cNvSpPr txBox="1"/>
              <p:nvPr/>
            </p:nvSpPr>
            <p:spPr bwMode="auto">
              <a:xfrm>
                <a:off x="6667500" y="2262604"/>
                <a:ext cx="2902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Object 1">
                <a:extLst>
                  <a:ext uri="{FF2B5EF4-FFF2-40B4-BE49-F238E27FC236}">
                    <a16:creationId xmlns:a16="http://schemas.microsoft.com/office/drawing/2014/main" id="{8B40F15E-E06E-6049-C6D0-20D4F2810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7500" y="2262604"/>
                <a:ext cx="290205" cy="369332"/>
              </a:xfrm>
              <a:prstGeom prst="rect">
                <a:avLst/>
              </a:prstGeom>
              <a:blipFill>
                <a:blip r:embed="rId20"/>
                <a:stretch>
                  <a:fillRect r="-91489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88C1530-AEF1-C1E9-896A-FD62DE7A6EAE}"/>
              </a:ext>
            </a:extLst>
          </p:cNvPr>
          <p:cNvSpPr txBox="1"/>
          <p:nvPr/>
        </p:nvSpPr>
        <p:spPr>
          <a:xfrm>
            <a:off x="0" y="533400"/>
            <a:ext cx="66688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FF"/>
                </a:solidFill>
              </a:rPr>
              <a:t>Three-body decays with the help of electroweak loops: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1">
                <a:extLst>
                  <a:ext uri="{FF2B5EF4-FFF2-40B4-BE49-F238E27FC236}">
                    <a16:creationId xmlns:a16="http://schemas.microsoft.com/office/drawing/2014/main" id="{B00498C3-E856-99C7-6BE2-C396E0711A56}"/>
                  </a:ext>
                </a:extLst>
              </p:cNvPr>
              <p:cNvSpPr txBox="1"/>
              <p:nvPr/>
            </p:nvSpPr>
            <p:spPr bwMode="auto">
              <a:xfrm>
                <a:off x="0" y="3276600"/>
                <a:ext cx="7315200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𝑢𝑑𝑑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Object 1">
                <a:extLst>
                  <a:ext uri="{FF2B5EF4-FFF2-40B4-BE49-F238E27FC236}">
                    <a16:creationId xmlns:a16="http://schemas.microsoft.com/office/drawing/2014/main" id="{B00498C3-E856-99C7-6BE2-C396E071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276600"/>
                <a:ext cx="7315200" cy="111283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1">
                <a:extLst>
                  <a:ext uri="{FF2B5EF4-FFF2-40B4-BE49-F238E27FC236}">
                    <a16:creationId xmlns:a16="http://schemas.microsoft.com/office/drawing/2014/main" id="{0FFE7CEF-462F-35A9-17AB-18E792F18E57}"/>
                  </a:ext>
                </a:extLst>
              </p:cNvPr>
              <p:cNvSpPr txBox="1"/>
              <p:nvPr/>
            </p:nvSpPr>
            <p:spPr bwMode="auto">
              <a:xfrm>
                <a:off x="0" y="4419600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Object 1">
                <a:extLst>
                  <a:ext uri="{FF2B5EF4-FFF2-40B4-BE49-F238E27FC236}">
                    <a16:creationId xmlns:a16="http://schemas.microsoft.com/office/drawing/2014/main" id="{0FFE7CEF-462F-35A9-17AB-18E792F18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19600"/>
                <a:ext cx="3472132" cy="111283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D77CEA55-14F9-3AD2-CAD2-19531992E0BC}"/>
              </a:ext>
            </a:extLst>
          </p:cNvPr>
          <p:cNvSpPr/>
          <p:nvPr/>
        </p:nvSpPr>
        <p:spPr>
          <a:xfrm>
            <a:off x="0" y="5334000"/>
            <a:ext cx="6452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K. S. Babu, R. N. Mohapatra, S.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Nasri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PRL 98, 161301 (2007)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817F92-6916-BE58-7851-5F5EE79E28DB}"/>
              </a:ext>
            </a:extLst>
          </p:cNvPr>
          <p:cNvSpPr txBox="1"/>
          <p:nvPr/>
        </p:nvSpPr>
        <p:spPr>
          <a:xfrm>
            <a:off x="0" y="6061502"/>
            <a:ext cx="73036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FF"/>
                </a:solidFill>
              </a:rPr>
              <a:t>The maximum asymmetry is obtained for                            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1">
                <a:extLst>
                  <a:ext uri="{FF2B5EF4-FFF2-40B4-BE49-F238E27FC236}">
                    <a16:creationId xmlns:a16="http://schemas.microsoft.com/office/drawing/2014/main" id="{26E2BAF5-0610-FA11-C9E8-7374742E2835}"/>
                  </a:ext>
                </a:extLst>
              </p:cNvPr>
              <p:cNvSpPr txBox="1"/>
              <p:nvPr/>
            </p:nvSpPr>
            <p:spPr bwMode="auto">
              <a:xfrm>
                <a:off x="4953000" y="6019800"/>
                <a:ext cx="2579281" cy="671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sz="2400" b="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Object 1">
                <a:extLst>
                  <a:ext uri="{FF2B5EF4-FFF2-40B4-BE49-F238E27FC236}">
                    <a16:creationId xmlns:a16="http://schemas.microsoft.com/office/drawing/2014/main" id="{26E2BAF5-0610-FA11-C9E8-7374742E2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6019800"/>
                <a:ext cx="2579281" cy="6715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395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381"/>
            <a:ext cx="9134296" cy="5509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04" y="0"/>
            <a:ext cx="75055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FF"/>
                </a:solidFill>
              </a:rPr>
              <a:t>The allowed parameter space set by DM and baryogenesis: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">
                <a:extLst>
                  <a:ext uri="{FF2B5EF4-FFF2-40B4-BE49-F238E27FC236}">
                    <a16:creationId xmlns:a16="http://schemas.microsoft.com/office/drawing/2014/main" id="{063E70F6-6404-2CA1-9EBC-164D665999DB}"/>
                  </a:ext>
                </a:extLst>
              </p:cNvPr>
              <p:cNvSpPr txBox="1"/>
              <p:nvPr/>
            </p:nvSpPr>
            <p:spPr bwMode="auto">
              <a:xfrm>
                <a:off x="76200" y="6225381"/>
                <a:ext cx="4191000" cy="785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Object 1">
                <a:extLst>
                  <a:ext uri="{FF2B5EF4-FFF2-40B4-BE49-F238E27FC236}">
                    <a16:creationId xmlns:a16="http://schemas.microsoft.com/office/drawing/2014/main" id="{063E70F6-6404-2CA1-9EBC-164D66599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6225381"/>
                <a:ext cx="4191000" cy="785019"/>
              </a:xfrm>
              <a:prstGeom prst="rect">
                <a:avLst/>
              </a:prstGeom>
              <a:blipFill>
                <a:blip r:embed="rId3"/>
                <a:stretch>
                  <a:fillRect l="-4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3FD3CA38-1236-C8F2-4F33-9771073CB727}"/>
                  </a:ext>
                </a:extLst>
              </p:cNvPr>
              <p:cNvSpPr txBox="1"/>
              <p:nvPr/>
            </p:nvSpPr>
            <p:spPr bwMode="auto">
              <a:xfrm>
                <a:off x="4800600" y="6202363"/>
                <a:ext cx="4267200" cy="808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.6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3FD3CA38-1236-C8F2-4F33-9771073CB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6202363"/>
                <a:ext cx="4267200" cy="808037"/>
              </a:xfrm>
              <a:prstGeom prst="rect">
                <a:avLst/>
              </a:prstGeom>
              <a:blipFill>
                <a:blip r:embed="rId4"/>
                <a:stretch>
                  <a:fillRect l="-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08C7D88-3FAF-7EDF-B849-4F994368AD1A}"/>
              </a:ext>
            </a:extLst>
          </p:cNvPr>
          <p:cNvSpPr txBox="1"/>
          <p:nvPr/>
        </p:nvSpPr>
        <p:spPr>
          <a:xfrm>
            <a:off x="0" y="5715000"/>
            <a:ext cx="41873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</a:rPr>
              <a:t>Corresponding decay length of </a:t>
            </a:r>
            <a:r>
              <a:rPr lang="en-US" sz="2100" i="1" dirty="0"/>
              <a:t>N</a:t>
            </a:r>
            <a:r>
              <a:rPr lang="en-US" sz="2100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88828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4" y="41702"/>
            <a:ext cx="49744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C00000"/>
                </a:solidFill>
              </a:rPr>
              <a:t>Low energy probes:               processes.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07E22-FFD1-CE22-6E42-CC07DCAC83C4}"/>
              </a:ext>
            </a:extLst>
          </p:cNvPr>
          <p:cNvSpPr txBox="1"/>
          <p:nvPr/>
        </p:nvSpPr>
        <p:spPr>
          <a:xfrm>
            <a:off x="0" y="727502"/>
            <a:ext cx="31422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FF"/>
                </a:solidFill>
              </a:rPr>
              <a:t>(1) Double proton decay.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871C6-552C-18FC-DA56-31298C2C6580}"/>
              </a:ext>
            </a:extLst>
          </p:cNvPr>
          <p:cNvSpPr txBox="1"/>
          <p:nvPr/>
        </p:nvSpPr>
        <p:spPr>
          <a:xfrm>
            <a:off x="0" y="3581400"/>
            <a:ext cx="44406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FF"/>
                </a:solidFill>
              </a:rPr>
              <a:t>(2) Neutron-antineutron oscillations.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">
                <a:extLst>
                  <a:ext uri="{FF2B5EF4-FFF2-40B4-BE49-F238E27FC236}">
                    <a16:creationId xmlns:a16="http://schemas.microsoft.com/office/drawing/2014/main" id="{1996DD29-EDCB-9940-5AE4-2B88033B45AF}"/>
                  </a:ext>
                </a:extLst>
              </p:cNvPr>
              <p:cNvSpPr txBox="1"/>
              <p:nvPr/>
            </p:nvSpPr>
            <p:spPr bwMode="auto">
              <a:xfrm>
                <a:off x="0" y="1252896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1.7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Object 1">
                <a:extLst>
                  <a:ext uri="{FF2B5EF4-FFF2-40B4-BE49-F238E27FC236}">
                    <a16:creationId xmlns:a16="http://schemas.microsoft.com/office/drawing/2014/main" id="{1996DD29-EDCB-9940-5AE4-2B88033B4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52896"/>
                <a:ext cx="3472132" cy="11128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">
                <a:extLst>
                  <a:ext uri="{FF2B5EF4-FFF2-40B4-BE49-F238E27FC236}">
                    <a16:creationId xmlns:a16="http://schemas.microsoft.com/office/drawing/2014/main" id="{6566BDCC-0AD9-1FF4-40D3-C7C69CB0B8AC}"/>
                  </a:ext>
                </a:extLst>
              </p:cNvPr>
              <p:cNvSpPr txBox="1"/>
              <p:nvPr/>
            </p:nvSpPr>
            <p:spPr bwMode="auto">
              <a:xfrm>
                <a:off x="0" y="2091097"/>
                <a:ext cx="8610600" cy="652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𝑇𝑒𝑉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Object 1">
                <a:extLst>
                  <a:ext uri="{FF2B5EF4-FFF2-40B4-BE49-F238E27FC236}">
                    <a16:creationId xmlns:a16="http://schemas.microsoft.com/office/drawing/2014/main" id="{6566BDCC-0AD9-1FF4-40D3-C7C69CB0B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91097"/>
                <a:ext cx="8610600" cy="652104"/>
              </a:xfrm>
              <a:prstGeom prst="rect">
                <a:avLst/>
              </a:prstGeom>
              <a:blipFill>
                <a:blip r:embed="rId3"/>
                <a:stretch>
                  <a:fillRect l="-2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">
                <a:extLst>
                  <a:ext uri="{FF2B5EF4-FFF2-40B4-BE49-F238E27FC236}">
                    <a16:creationId xmlns:a16="http://schemas.microsoft.com/office/drawing/2014/main" id="{4A767A82-C283-47D3-A9F0-CFFEEABC7440}"/>
                  </a:ext>
                </a:extLst>
              </p:cNvPr>
              <p:cNvSpPr txBox="1"/>
              <p:nvPr/>
            </p:nvSpPr>
            <p:spPr bwMode="auto">
              <a:xfrm>
                <a:off x="0" y="2700695"/>
                <a:ext cx="8610600" cy="652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𝑇𝑒𝑉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Object 1">
                <a:extLst>
                  <a:ext uri="{FF2B5EF4-FFF2-40B4-BE49-F238E27FC236}">
                    <a16:creationId xmlns:a16="http://schemas.microsoft.com/office/drawing/2014/main" id="{4A767A82-C283-47D3-A9F0-CFFEEABC7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700695"/>
                <a:ext cx="8610600" cy="652105"/>
              </a:xfrm>
              <a:prstGeom prst="rect">
                <a:avLst/>
              </a:prstGeom>
              <a:blipFill>
                <a:blip r:embed="rId4"/>
                <a:stretch>
                  <a:fillRect l="-2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">
                <a:extLst>
                  <a:ext uri="{FF2B5EF4-FFF2-40B4-BE49-F238E27FC236}">
                    <a16:creationId xmlns:a16="http://schemas.microsoft.com/office/drawing/2014/main" id="{20045E2E-34AC-329C-D915-C9CE9AA6ABA5}"/>
                  </a:ext>
                </a:extLst>
              </p:cNvPr>
              <p:cNvSpPr txBox="1"/>
              <p:nvPr/>
            </p:nvSpPr>
            <p:spPr bwMode="auto">
              <a:xfrm>
                <a:off x="0" y="1249363"/>
                <a:ext cx="3472132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1">
                <a:extLst>
                  <a:ext uri="{FF2B5EF4-FFF2-40B4-BE49-F238E27FC236}">
                    <a16:creationId xmlns:a16="http://schemas.microsoft.com/office/drawing/2014/main" id="{20045E2E-34AC-329C-D915-C9CE9AA6A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49363"/>
                <a:ext cx="3472132" cy="11128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">
                <a:extLst>
                  <a:ext uri="{FF2B5EF4-FFF2-40B4-BE49-F238E27FC236}">
                    <a16:creationId xmlns:a16="http://schemas.microsoft.com/office/drawing/2014/main" id="{4FBFAF46-3C53-998D-01A8-D2C9617CA2DA}"/>
                  </a:ext>
                </a:extLst>
              </p:cNvPr>
              <p:cNvSpPr txBox="1"/>
              <p:nvPr/>
            </p:nvSpPr>
            <p:spPr bwMode="auto">
              <a:xfrm>
                <a:off x="0" y="4114800"/>
                <a:ext cx="5181600" cy="529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Object 1">
                <a:extLst>
                  <a:ext uri="{FF2B5EF4-FFF2-40B4-BE49-F238E27FC236}">
                    <a16:creationId xmlns:a16="http://schemas.microsoft.com/office/drawing/2014/main" id="{4FBFAF46-3C53-998D-01A8-D2C9617CA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14800"/>
                <a:ext cx="5181600" cy="529867"/>
              </a:xfrm>
              <a:prstGeom prst="rect">
                <a:avLst/>
              </a:prstGeom>
              <a:blipFill>
                <a:blip r:embed="rId6"/>
                <a:stretch>
                  <a:fillRect l="-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">
                <a:extLst>
                  <a:ext uri="{FF2B5EF4-FFF2-40B4-BE49-F238E27FC236}">
                    <a16:creationId xmlns:a16="http://schemas.microsoft.com/office/drawing/2014/main" id="{BC28FB14-1820-4D91-FAE1-443EB607DDFE}"/>
                  </a:ext>
                </a:extLst>
              </p:cNvPr>
              <p:cNvSpPr txBox="1"/>
              <p:nvPr/>
            </p:nvSpPr>
            <p:spPr bwMode="auto">
              <a:xfrm>
                <a:off x="0" y="5680503"/>
                <a:ext cx="8305800" cy="567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𝑇𝑒𝑉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Object 1">
                <a:extLst>
                  <a:ext uri="{FF2B5EF4-FFF2-40B4-BE49-F238E27FC236}">
                    <a16:creationId xmlns:a16="http://schemas.microsoft.com/office/drawing/2014/main" id="{BC28FB14-1820-4D91-FAE1-443EB607D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680503"/>
                <a:ext cx="8305800" cy="567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884629C-FE1D-57A4-6967-E23D9B81E27C}"/>
              </a:ext>
            </a:extLst>
          </p:cNvPr>
          <p:cNvSpPr txBox="1"/>
          <p:nvPr/>
        </p:nvSpPr>
        <p:spPr>
          <a:xfrm>
            <a:off x="9704" y="48006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current limit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A2F45A-270E-5E10-4889-FC9133A66BF5}"/>
              </a:ext>
            </a:extLst>
          </p:cNvPr>
          <p:cNvSpPr txBox="1"/>
          <p:nvPr/>
        </p:nvSpPr>
        <p:spPr>
          <a:xfrm>
            <a:off x="2133600" y="48006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next generation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">
                <a:extLst>
                  <a:ext uri="{FF2B5EF4-FFF2-40B4-BE49-F238E27FC236}">
                    <a16:creationId xmlns:a16="http://schemas.microsoft.com/office/drawing/2014/main" id="{81C52CAA-398E-F7B0-4E28-3AA468EC8ECC}"/>
                  </a:ext>
                </a:extLst>
              </p:cNvPr>
              <p:cNvSpPr txBox="1"/>
              <p:nvPr/>
            </p:nvSpPr>
            <p:spPr bwMode="auto">
              <a:xfrm>
                <a:off x="0" y="6278563"/>
                <a:ext cx="8610600" cy="579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𝑇𝑒𝑉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Object 1">
                <a:extLst>
                  <a:ext uri="{FF2B5EF4-FFF2-40B4-BE49-F238E27FC236}">
                    <a16:creationId xmlns:a16="http://schemas.microsoft.com/office/drawing/2014/main" id="{81C52CAA-398E-F7B0-4E28-3AA468EC8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78563"/>
                <a:ext cx="8610600" cy="5794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73BA798-F2D2-413A-0315-697E4BEB40E8}"/>
              </a:ext>
            </a:extLst>
          </p:cNvPr>
          <p:cNvCxnSpPr>
            <a:cxnSpLocks/>
          </p:cNvCxnSpPr>
          <p:nvPr/>
        </p:nvCxnSpPr>
        <p:spPr>
          <a:xfrm flipV="1">
            <a:off x="3276600" y="4528001"/>
            <a:ext cx="0" cy="33247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2C8DB6-1887-83D1-5734-1B811A36E3EE}"/>
              </a:ext>
            </a:extLst>
          </p:cNvPr>
          <p:cNvCxnSpPr>
            <a:cxnSpLocks/>
          </p:cNvCxnSpPr>
          <p:nvPr/>
        </p:nvCxnSpPr>
        <p:spPr>
          <a:xfrm flipV="1">
            <a:off x="609600" y="4528001"/>
            <a:ext cx="0" cy="33247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100EB0F3-1B88-50B8-3FD6-F74BE6A0E92B}"/>
                  </a:ext>
                </a:extLst>
              </p:cNvPr>
              <p:cNvSpPr txBox="1"/>
              <p:nvPr/>
            </p:nvSpPr>
            <p:spPr bwMode="auto">
              <a:xfrm>
                <a:off x="2438400" y="0"/>
                <a:ext cx="1219200" cy="64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100EB0F3-1B88-50B8-3FD6-F74BE6A0E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0"/>
                <a:ext cx="1219200" cy="647771"/>
              </a:xfrm>
              <a:prstGeom prst="rect">
                <a:avLst/>
              </a:prstGeom>
              <a:blipFill>
                <a:blip r:embed="rId9"/>
                <a:stretch>
                  <a:fillRect l="-1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B8A770D-BD2C-F896-8FCA-A0F7780B9EB0}"/>
              </a:ext>
            </a:extLst>
          </p:cNvPr>
          <p:cNvSpPr txBox="1"/>
          <p:nvPr/>
        </p:nvSpPr>
        <p:spPr>
          <a:xfrm>
            <a:off x="0" y="1752600"/>
            <a:ext cx="72145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/>
              </a:rPr>
              <a:t>P. S. B. Dev, R. N. Mohapatra  </a:t>
            </a:r>
            <a:r>
              <a:rPr lang="en-US" sz="2000" dirty="0">
                <a:solidFill>
                  <a:srgbClr val="0070C0"/>
                </a:solidFill>
                <a:latin typeface="Chalkboard"/>
              </a:rPr>
              <a:t>Phys. Rev. D 92, 016007 (2015)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9DC1AD-D2A3-E827-7F3A-2B6A4CF82BB0}"/>
              </a:ext>
            </a:extLst>
          </p:cNvPr>
          <p:cNvSpPr txBox="1"/>
          <p:nvPr/>
        </p:nvSpPr>
        <p:spPr>
          <a:xfrm>
            <a:off x="0" y="5257800"/>
            <a:ext cx="8052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000" dirty="0">
                <a:solidFill>
                  <a:srgbClr val="FF0000"/>
                </a:solidFill>
                <a:latin typeface="Chalkboard"/>
              </a:rPr>
              <a:t>R. A., P. S. B. Dev, B. Dutta  </a:t>
            </a:r>
            <a:r>
              <a:rPr lang="nn-NO" sz="2000" dirty="0">
                <a:solidFill>
                  <a:srgbClr val="0070C0"/>
                </a:solidFill>
                <a:latin typeface="Chalkboard"/>
              </a:rPr>
              <a:t>Phys. Lett. B 779, 262 (2018)</a:t>
            </a:r>
            <a:endParaRPr lang="en-US" sz="2000" dirty="0">
              <a:solidFill>
                <a:srgbClr val="0070C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154931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218E71-EE9E-015D-0946-0EB840FC0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1000"/>
            <a:ext cx="9122488" cy="563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A9AFA4-552D-2B08-FB8A-F6A30401906E}"/>
              </a:ext>
            </a:extLst>
          </p:cNvPr>
          <p:cNvSpPr txBox="1"/>
          <p:nvPr/>
        </p:nvSpPr>
        <p:spPr>
          <a:xfrm>
            <a:off x="9704" y="0"/>
            <a:ext cx="81756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FF"/>
                </a:solidFill>
              </a:rPr>
              <a:t>The allowed parameter space with low energy constraints included: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4A96E-DF77-3121-8C9F-418F0A29E17D}"/>
              </a:ext>
            </a:extLst>
          </p:cNvPr>
          <p:cNvSpPr txBox="1"/>
          <p:nvPr/>
        </p:nvSpPr>
        <p:spPr>
          <a:xfrm>
            <a:off x="0" y="601533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The small </a:t>
            </a:r>
            <a:r>
              <a:rPr lang="en-US" altLang="en-US" sz="2400" i="1" dirty="0">
                <a:latin typeface="Chalkboard"/>
              </a:rPr>
              <a:t>h</a:t>
            </a:r>
            <a:r>
              <a:rPr lang="en-US" altLang="en-US" sz="2400" i="1" dirty="0">
                <a:solidFill>
                  <a:srgbClr val="C00000"/>
                </a:solidFill>
                <a:latin typeface="Chalkboard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and large </a:t>
            </a:r>
            <a:r>
              <a:rPr lang="en-US" altLang="en-US" sz="2400" i="1" dirty="0">
                <a:latin typeface="Chalkboard"/>
              </a:rPr>
              <a:t>h’</a:t>
            </a:r>
            <a:r>
              <a:rPr lang="en-US" altLang="en-US" sz="2400" dirty="0">
                <a:solidFill>
                  <a:srgbClr val="C00000"/>
                </a:solidFill>
                <a:latin typeface="Chalkboard"/>
              </a:rPr>
              <a:t> corner is particularly interesting!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AA957-324F-E600-9543-3D7380CE16DE}"/>
              </a:ext>
            </a:extLst>
          </p:cNvPr>
          <p:cNvSpPr txBox="1"/>
          <p:nvPr/>
        </p:nvSpPr>
        <p:spPr>
          <a:xfrm>
            <a:off x="0" y="548193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All requirements and bounds can be satisfied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8345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-381000" y="182880"/>
            <a:ext cx="100584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Nonstandard thermal histories with EMD are well motivated.</a:t>
            </a:r>
          </a:p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  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EMD may be driven by LLPs in the HS (string moduli) or the VS.   </a:t>
            </a:r>
            <a:endParaRPr lang="en-US" sz="2400" dirty="0">
              <a:solidFill>
                <a:srgbClr val="C00000"/>
              </a:solidFill>
              <a:latin typeface="Chalkboard" charset="0"/>
            </a:endParaRPr>
          </a:p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  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Sub-</a:t>
            </a:r>
            <a:r>
              <a:rPr lang="en-US" sz="2400" dirty="0" err="1">
                <a:solidFill>
                  <a:srgbClr val="0000FF"/>
                </a:solidFill>
                <a:latin typeface="Chalkboard" charset="0"/>
              </a:rPr>
              <a:t>TeV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VS LLPs can arise in minimal extensions of the SM.   </a:t>
            </a:r>
            <a:endParaRPr lang="en-US" sz="2400" dirty="0">
              <a:solidFill>
                <a:srgbClr val="C00000"/>
              </a:solidFill>
              <a:latin typeface="Chalkboard" charset="0"/>
            </a:endParaRPr>
          </a:p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endParaRPr lang="en-US" sz="2400" dirty="0">
              <a:solidFill>
                <a:srgbClr val="C00000"/>
              </a:solidFill>
              <a:latin typeface="Chalkboard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An explicit model with a hadronically decaying LLP presented.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It can lead to the correct DM abundance and successful baryogenesis.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It could be probed by the proposed LLP searches like MATHUSLA.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Within the reach of low-energy experiments like              oscillation.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Chalkboard" charset="0"/>
            </a:endParaRPr>
          </a:p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  </a:t>
            </a:r>
            <a:endParaRPr lang="en-US" sz="2400" dirty="0">
              <a:solidFill>
                <a:srgbClr val="C00000"/>
              </a:solidFill>
              <a:latin typeface="Chalkboard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354874" y="0"/>
            <a:ext cx="49268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0" eaLnBrk="1" hangingPunct="1">
              <a:buClr>
                <a:srgbClr val="FF0000"/>
              </a:buClr>
              <a:defRPr/>
            </a:pPr>
            <a:r>
              <a:rPr lang="en-US" sz="2800" dirty="0">
                <a:solidFill>
                  <a:srgbClr val="FF0000"/>
                </a:solidFill>
                <a:latin typeface="Chalkboard" charset="0"/>
              </a:rPr>
              <a:t>Conclusion:</a:t>
            </a:r>
            <a:endParaRPr lang="en-US" sz="2800" dirty="0">
              <a:latin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86461F0F-AFEF-2D25-721F-900F109E99A8}"/>
                  </a:ext>
                </a:extLst>
              </p:cNvPr>
              <p:cNvSpPr txBox="1"/>
              <p:nvPr/>
            </p:nvSpPr>
            <p:spPr bwMode="auto">
              <a:xfrm>
                <a:off x="6400800" y="4882896"/>
                <a:ext cx="990600" cy="529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Object 1">
                <a:extLst>
                  <a:ext uri="{FF2B5EF4-FFF2-40B4-BE49-F238E27FC236}">
                    <a16:creationId xmlns:a16="http://schemas.microsoft.com/office/drawing/2014/main" id="{86461F0F-AFEF-2D25-721F-900F109E9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4882896"/>
                <a:ext cx="990600" cy="529867"/>
              </a:xfrm>
              <a:prstGeom prst="rect">
                <a:avLst/>
              </a:prstGeom>
              <a:blipFill>
                <a:blip r:embed="rId3"/>
                <a:stretch>
                  <a:fillRect r="-245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02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26" y="1524000"/>
            <a:ext cx="7061526" cy="523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057400" y="1143000"/>
            <a:ext cx="3159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22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23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23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23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23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  <a:sym typeface="Chalkboard"/>
              </a:rPr>
              <a:t>Big Bang Nucleosynthesis</a:t>
            </a:r>
            <a:endParaRPr lang="en-US" altLang="en-US" sz="2400" dirty="0">
              <a:solidFill>
                <a:srgbClr val="C00000"/>
              </a:solidFill>
              <a:latin typeface="Chalkboard"/>
              <a:sym typeface="Chalkboard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914400" y="5562600"/>
            <a:ext cx="3882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22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23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23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23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23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  <a:sym typeface="Chalkboard"/>
              </a:rPr>
              <a:t>Cosmic Microwave Background</a:t>
            </a:r>
            <a:endParaRPr lang="en-US" altLang="en-US" sz="2400" dirty="0">
              <a:solidFill>
                <a:srgbClr val="C00000"/>
              </a:solidFill>
              <a:latin typeface="Chalkboard"/>
              <a:sym typeface="Chalkboard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70592" y="1653988"/>
            <a:ext cx="1775012" cy="887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100798" y="3798794"/>
            <a:ext cx="1257300" cy="17010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457200" y="0"/>
            <a:ext cx="10805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Chalkboard"/>
              <a:buNone/>
            </a:pPr>
            <a:r>
              <a:rPr lang="en-GB" altLang="en-US" sz="2400" dirty="0">
                <a:solidFill>
                  <a:srgbClr val="C00000"/>
                </a:solidFill>
                <a:latin typeface="Chalkboard"/>
              </a:rPr>
              <a:t>Observational probes of the early universe: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355E793C-7369-68F4-9614-955CF01DC67D}"/>
                  </a:ext>
                </a:extLst>
              </p:cNvPr>
              <p:cNvSpPr txBox="1"/>
              <p:nvPr/>
            </p:nvSpPr>
            <p:spPr bwMode="auto">
              <a:xfrm>
                <a:off x="2017541" y="1554163"/>
                <a:ext cx="3621259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∼1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bject 1">
                <a:extLst>
                  <a:ext uri="{FF2B5EF4-FFF2-40B4-BE49-F238E27FC236}">
                    <a16:creationId xmlns:a16="http://schemas.microsoft.com/office/drawing/2014/main" id="{355E793C-7369-68F4-9614-955CF01DC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7541" y="1554163"/>
                <a:ext cx="3621259" cy="1112837"/>
              </a:xfrm>
              <a:prstGeom prst="rect">
                <a:avLst/>
              </a:prstGeom>
              <a:blipFill>
                <a:blip r:embed="rId3"/>
                <a:stretch>
                  <a:fillRect l="-1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43A3C922-2D0B-B8BD-7CCB-44B24A0E278C}"/>
                  </a:ext>
                </a:extLst>
              </p:cNvPr>
              <p:cNvSpPr txBox="1"/>
              <p:nvPr/>
            </p:nvSpPr>
            <p:spPr bwMode="auto">
              <a:xfrm>
                <a:off x="838200" y="5943600"/>
                <a:ext cx="3621259" cy="111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∼400,000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Object 1">
                <a:extLst>
                  <a:ext uri="{FF2B5EF4-FFF2-40B4-BE49-F238E27FC236}">
                    <a16:creationId xmlns:a16="http://schemas.microsoft.com/office/drawing/2014/main" id="{43A3C922-2D0B-B8BD-7CCB-44B24A0E2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943600"/>
                <a:ext cx="3621259" cy="1112837"/>
              </a:xfrm>
              <a:prstGeom prst="rect">
                <a:avLst/>
              </a:prstGeom>
              <a:blipFill>
                <a:blip r:embed="rId4"/>
                <a:stretch>
                  <a:fillRect l="-1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00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5680" y="1446930"/>
            <a:ext cx="1440360" cy="4001400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 flipV="1">
            <a:off x="7891920" y="187290"/>
            <a:ext cx="0" cy="57582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7496040" y="576585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7496040" y="522585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7496040" y="468621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7496040" y="414621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7496040" y="3570569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7496040" y="306657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7496040" y="252657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7496040" y="202293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7496040" y="145269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7496040" y="94329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>
                <a:spLocks noResize="1"/>
              </p:cNvSpPr>
              <p:nvPr/>
            </p:nvSpPr>
            <p:spPr>
              <a:xfrm>
                <a:off x="6249000" y="595890"/>
                <a:ext cx="1226880" cy="3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18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000" y="595890"/>
                <a:ext cx="1226880" cy="383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>
                <a:spLocks noResize="1"/>
              </p:cNvSpPr>
              <p:nvPr/>
            </p:nvSpPr>
            <p:spPr>
              <a:xfrm>
                <a:off x="6250800" y="1099890"/>
                <a:ext cx="1226880" cy="3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15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800" y="1099890"/>
                <a:ext cx="1226880" cy="383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>
                <a:spLocks noResize="1"/>
              </p:cNvSpPr>
              <p:nvPr/>
            </p:nvSpPr>
            <p:spPr>
              <a:xfrm>
                <a:off x="6305160" y="3331170"/>
                <a:ext cx="1138320" cy="3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160" y="3331170"/>
                <a:ext cx="1138320" cy="383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Resize="1"/>
              </p:cNvSpPr>
              <p:nvPr/>
            </p:nvSpPr>
            <p:spPr>
              <a:xfrm>
                <a:off x="6775680" y="3966210"/>
                <a:ext cx="660240" cy="341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680" y="3966210"/>
                <a:ext cx="660240" cy="341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Resize="1"/>
              </p:cNvSpPr>
              <p:nvPr/>
            </p:nvSpPr>
            <p:spPr>
              <a:xfrm>
                <a:off x="6740039" y="4506210"/>
                <a:ext cx="716760" cy="341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039" y="4506210"/>
                <a:ext cx="716760" cy="3412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>
                <a:spLocks noResize="1"/>
              </p:cNvSpPr>
              <p:nvPr/>
            </p:nvSpPr>
            <p:spPr>
              <a:xfrm>
                <a:off x="6920040" y="5549850"/>
                <a:ext cx="440279" cy="341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040" y="5549850"/>
                <a:ext cx="440279" cy="341280"/>
              </a:xfrm>
              <a:prstGeom prst="rect">
                <a:avLst/>
              </a:prstGeom>
              <a:blipFill>
                <a:blip r:embed="rId7"/>
                <a:stretch>
                  <a:fillRect l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964040" y="655290"/>
            <a:ext cx="108036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Planck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64040" y="1123650"/>
            <a:ext cx="126036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Inflation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36040" y="4368690"/>
            <a:ext cx="126036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BBN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36040" y="5616240"/>
            <a:ext cx="899639" cy="403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CMB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7283712" y="3023207"/>
            <a:ext cx="2160720" cy="437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5221"/>
              </a:spcBef>
              <a:spcAft>
                <a:spcPts val="5221"/>
              </a:spcAft>
              <a:buNone/>
              <a:tabLst/>
            </a:pPr>
            <a:r>
              <a:rPr lang="it-IT" sz="2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radiation</a:t>
            </a: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-381000" y="0"/>
            <a:ext cx="10217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What was the state of the universe before 1 second?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938764" y="6073914"/>
            <a:ext cx="3205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G. Kane, K. Sinha, S. Watson  </a:t>
            </a:r>
          </a:p>
          <a:p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IJMPD 8, 1530022  (2015)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91BE70A5-A6B8-481D-9A0B-A0E6CAF9C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1" y="949404"/>
            <a:ext cx="82138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Standard thermal history:</a:t>
            </a:r>
          </a:p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Transition from inflation to radiation (reheating), </a:t>
            </a:r>
          </a:p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Radiation domination until                             . 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ED457496-6691-40B4-B170-37FE44C61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2614136"/>
            <a:ext cx="61601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Simple extrapolation from observations.</a:t>
            </a:r>
          </a:p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Attractive &amp; predictive, but </a:t>
            </a:r>
            <a:r>
              <a:rPr lang="en-US" sz="2400" u="sng" dirty="0">
                <a:solidFill>
                  <a:srgbClr val="0000FF"/>
                </a:solidFill>
                <a:latin typeface="Chalkboard" charset="0"/>
              </a:rPr>
              <a:t>an assumption</a:t>
            </a: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.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D9E00F7F-726B-467A-8855-14951A8B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5326558"/>
            <a:ext cx="586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Alternative thermal histories!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13F447-1BC2-5803-2B64-5C91656C3D91}"/>
              </a:ext>
            </a:extLst>
          </p:cNvPr>
          <p:cNvSpPr/>
          <p:nvPr/>
        </p:nvSpPr>
        <p:spPr>
          <a:xfrm>
            <a:off x="0" y="5695890"/>
            <a:ext cx="5678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“The First Three Seconds”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2006.16182 [astro-ph.CO]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1E9A40F5-0897-70AC-209F-86F572F52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3962400"/>
            <a:ext cx="57039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Hints from experiment?</a:t>
            </a:r>
          </a:p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Guidance from theory?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D9A312B-C1FC-2E9D-0825-FB6FE5A54572}"/>
                  </a:ext>
                </a:extLst>
              </p:cNvPr>
              <p:cNvSpPr txBox="1"/>
              <p:nvPr/>
            </p:nvSpPr>
            <p:spPr>
              <a:xfrm>
                <a:off x="3352800" y="1676400"/>
                <a:ext cx="2001510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~50,000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D9A312B-C1FC-2E9D-0825-FB6FE5A5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676400"/>
                <a:ext cx="2001510" cy="397866"/>
              </a:xfrm>
              <a:prstGeom prst="rect">
                <a:avLst/>
              </a:prstGeom>
              <a:blipFill>
                <a:blip r:embed="rId8"/>
                <a:stretch>
                  <a:fillRect l="-2134" r="-304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50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4116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Indirect detection experiments: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71600" y="438090"/>
            <a:ext cx="58502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halkboard"/>
              </a:rPr>
              <a:t>Fermi Collaboration  </a:t>
            </a:r>
            <a:r>
              <a:rPr lang="en-US" altLang="en-US" sz="2000" dirty="0">
                <a:solidFill>
                  <a:srgbClr val="0070C0"/>
                </a:solidFill>
                <a:latin typeface="Chalkboard"/>
              </a:rPr>
              <a:t>PRL 115, 231301 (2015) </a:t>
            </a:r>
            <a:endParaRPr lang="en-US" altLang="en-US" sz="2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8169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R. Leanne, T.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Slatyer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J. </a:t>
            </a:r>
            <a:r>
              <a:rPr lang="en-US" sz="2000" dirty="0" err="1">
                <a:solidFill>
                  <a:srgbClr val="FF0000"/>
                </a:solidFill>
                <a:latin typeface="Chalkboard" charset="0"/>
              </a:rPr>
              <a:t>Beacom</a:t>
            </a:r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, K. Ng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PRD 98, 023016  (2018)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505510"/>
            <a:ext cx="9448800" cy="438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486400"/>
            <a:ext cx="5341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For DM masses </a:t>
            </a:r>
            <a:r>
              <a:rPr lang="en-US" sz="2400" i="1" dirty="0">
                <a:latin typeface="Chalkboard" charset="0"/>
              </a:rPr>
              <a:t>&lt; 20 GeV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6200" y="5800725"/>
          <a:ext cx="33607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65080" imgH="317160" progId="Equation.3">
                  <p:embed/>
                </p:oleObj>
              </mc:Choice>
              <mc:Fallback>
                <p:oleObj name="Equation" r:id="rId3" imgW="1765080" imgH="31716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800725"/>
                        <a:ext cx="336073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419600" y="5862935"/>
            <a:ext cx="4552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(assuming S-wave annihilation) </a:t>
            </a:r>
          </a:p>
        </p:txBody>
      </p:sp>
    </p:spTree>
    <p:extLst>
      <p:ext uri="{BB962C8B-B14F-4D97-AF65-F5344CB8AC3E}">
        <p14:creationId xmlns:p14="http://schemas.microsoft.com/office/powerpoint/2010/main" val="358471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880" y="1850490"/>
            <a:ext cx="1440360" cy="4001400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3" name="Straight Connector 2"/>
          <p:cNvSpPr/>
          <p:nvPr/>
        </p:nvSpPr>
        <p:spPr>
          <a:xfrm flipV="1">
            <a:off x="1656240" y="590850"/>
            <a:ext cx="0" cy="57582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1476240" y="616941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1476240" y="562941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1476240" y="508977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1476240" y="454977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1476240" y="3974129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1476240" y="347013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1476240" y="293013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>
            <a:off x="1476240" y="242649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476240" y="185625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1476240" y="134685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>
                <a:spLocks noResize="1"/>
              </p:cNvSpPr>
              <p:nvPr/>
            </p:nvSpPr>
            <p:spPr>
              <a:xfrm>
                <a:off x="229200" y="999450"/>
                <a:ext cx="1226880" cy="3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18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00" y="999450"/>
                <a:ext cx="1226880" cy="383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>
                <a:spLocks noResize="1"/>
              </p:cNvSpPr>
              <p:nvPr/>
            </p:nvSpPr>
            <p:spPr>
              <a:xfrm>
                <a:off x="231000" y="1503450"/>
                <a:ext cx="1226880" cy="3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15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00" y="1503450"/>
                <a:ext cx="1226880" cy="383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>
                <a:spLocks noResize="1"/>
              </p:cNvSpPr>
              <p:nvPr/>
            </p:nvSpPr>
            <p:spPr>
              <a:xfrm>
                <a:off x="285360" y="3734730"/>
                <a:ext cx="1138320" cy="3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60" y="3734730"/>
                <a:ext cx="1138320" cy="383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Resize="1"/>
              </p:cNvSpPr>
              <p:nvPr/>
            </p:nvSpPr>
            <p:spPr>
              <a:xfrm>
                <a:off x="755880" y="4369770"/>
                <a:ext cx="660240" cy="341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0" y="4369770"/>
                <a:ext cx="660240" cy="341280"/>
              </a:xfrm>
              <a:prstGeom prst="rect">
                <a:avLst/>
              </a:prstGeom>
              <a:blipFill>
                <a:blip r:embed="rId5"/>
                <a:stretch>
                  <a:fillRect l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Resize="1"/>
              </p:cNvSpPr>
              <p:nvPr/>
            </p:nvSpPr>
            <p:spPr>
              <a:xfrm>
                <a:off x="720239" y="4909770"/>
                <a:ext cx="716760" cy="341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39" y="4909770"/>
                <a:ext cx="716760" cy="341280"/>
              </a:xfrm>
              <a:prstGeom prst="rect">
                <a:avLst/>
              </a:prstGeom>
              <a:blipFill>
                <a:blip r:embed="rId6"/>
                <a:stretch>
                  <a:fillRect l="-16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>
                <a:spLocks noResize="1"/>
              </p:cNvSpPr>
              <p:nvPr/>
            </p:nvSpPr>
            <p:spPr>
              <a:xfrm>
                <a:off x="900240" y="5953410"/>
                <a:ext cx="440279" cy="341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0" y="5953410"/>
                <a:ext cx="440279" cy="341280"/>
              </a:xfrm>
              <a:prstGeom prst="rect">
                <a:avLst/>
              </a:prstGeom>
              <a:blipFill>
                <a:blip r:embed="rId7"/>
                <a:stretch>
                  <a:fillRect l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944240" y="1058850"/>
            <a:ext cx="108036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Planck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44240" y="1527210"/>
            <a:ext cx="126036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Inflation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16240" y="4772250"/>
            <a:ext cx="126036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BBN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6240" y="6019800"/>
            <a:ext cx="899639" cy="403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CMB</a:t>
            </a:r>
          </a:p>
        </p:txBody>
      </p:sp>
      <p:sp>
        <p:nvSpPr>
          <p:cNvPr id="24" name="TextBox 23"/>
          <p:cNvSpPr txBox="1"/>
          <p:nvPr/>
        </p:nvSpPr>
        <p:spPr>
          <a:xfrm rot="5400000">
            <a:off x="1263912" y="3426767"/>
            <a:ext cx="2160720" cy="437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5221"/>
              </a:spcBef>
              <a:spcAft>
                <a:spcPts val="5221"/>
              </a:spcAft>
              <a:buNone/>
              <a:tabLst/>
            </a:pPr>
            <a:r>
              <a:rPr lang="it-IT" sz="2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radiation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59600" y="4951890"/>
            <a:ext cx="1440360" cy="899639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59600" y="2612610"/>
            <a:ext cx="1440360" cy="2339280"/>
          </a:xfrm>
          <a:prstGeom prst="rect">
            <a:avLst/>
          </a:prstGeom>
          <a:solidFill>
            <a:srgbClr val="3399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9600" y="1850130"/>
            <a:ext cx="1440360" cy="762120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28" name="Straight Connector 27"/>
          <p:cNvSpPr/>
          <p:nvPr/>
        </p:nvSpPr>
        <p:spPr>
          <a:xfrm flipV="1">
            <a:off x="7599960" y="590490"/>
            <a:ext cx="0" cy="57582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7419960" y="616905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>
            <a:off x="7419960" y="562905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7419960" y="508941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7419960" y="454941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>
            <a:off x="7419960" y="397377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>
            <a:off x="7419960" y="346977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35" name="Straight Connector 34"/>
          <p:cNvSpPr/>
          <p:nvPr/>
        </p:nvSpPr>
        <p:spPr>
          <a:xfrm>
            <a:off x="7419960" y="292977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36" name="Straight Connector 35"/>
          <p:cNvSpPr/>
          <p:nvPr/>
        </p:nvSpPr>
        <p:spPr>
          <a:xfrm>
            <a:off x="7419960" y="242613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37" name="Straight Connector 36"/>
          <p:cNvSpPr/>
          <p:nvPr/>
        </p:nvSpPr>
        <p:spPr>
          <a:xfrm>
            <a:off x="7419960" y="1855889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38" name="Straight Connector 37"/>
          <p:cNvSpPr/>
          <p:nvPr/>
        </p:nvSpPr>
        <p:spPr>
          <a:xfrm>
            <a:off x="7419960" y="1346490"/>
            <a:ext cx="360000" cy="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>
                <a:spLocks noResize="1"/>
              </p:cNvSpPr>
              <p:nvPr/>
            </p:nvSpPr>
            <p:spPr>
              <a:xfrm>
                <a:off x="6172920" y="999089"/>
                <a:ext cx="1226880" cy="3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18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920" y="999089"/>
                <a:ext cx="1226880" cy="383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>
                <a:spLocks noResize="1"/>
              </p:cNvSpPr>
              <p:nvPr/>
            </p:nvSpPr>
            <p:spPr>
              <a:xfrm>
                <a:off x="6174719" y="1503090"/>
                <a:ext cx="1226880" cy="3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15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719" y="1503090"/>
                <a:ext cx="1226880" cy="383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>
                <a:spLocks noResize="1"/>
              </p:cNvSpPr>
              <p:nvPr/>
            </p:nvSpPr>
            <p:spPr>
              <a:xfrm>
                <a:off x="6229080" y="3734370"/>
                <a:ext cx="1138320" cy="3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i="0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80" y="3734370"/>
                <a:ext cx="1138320" cy="383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>
                <a:spLocks noResize="1"/>
              </p:cNvSpPr>
              <p:nvPr/>
            </p:nvSpPr>
            <p:spPr>
              <a:xfrm>
                <a:off x="6699960" y="4369410"/>
                <a:ext cx="660240" cy="341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60" y="4369410"/>
                <a:ext cx="660240" cy="341280"/>
              </a:xfrm>
              <a:prstGeom prst="rect">
                <a:avLst/>
              </a:prstGeom>
              <a:blipFill>
                <a:blip r:embed="rId11"/>
                <a:stretch>
                  <a:fillRect l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>
                <a:spLocks noResize="1"/>
              </p:cNvSpPr>
              <p:nvPr/>
            </p:nvSpPr>
            <p:spPr>
              <a:xfrm>
                <a:off x="6664319" y="4909410"/>
                <a:ext cx="716760" cy="341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319" y="4909410"/>
                <a:ext cx="716760" cy="341280"/>
              </a:xfrm>
              <a:prstGeom prst="rect">
                <a:avLst/>
              </a:prstGeom>
              <a:blipFill>
                <a:blip r:embed="rId12"/>
                <a:stretch>
                  <a:fillRect l="-16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>
                <a:spLocks noResize="1"/>
              </p:cNvSpPr>
              <p:nvPr/>
            </p:nvSpPr>
            <p:spPr>
              <a:xfrm>
                <a:off x="6844319" y="5953049"/>
                <a:ext cx="440279" cy="341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sp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i="0">
                  <a:latin typeface="Mockup" pitchFamily="5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319" y="5953049"/>
                <a:ext cx="440279" cy="341280"/>
              </a:xfrm>
              <a:prstGeom prst="rect">
                <a:avLst/>
              </a:prstGeom>
              <a:blipFill>
                <a:blip r:embed="rId13"/>
                <a:stretch>
                  <a:fillRect l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888320" y="1058490"/>
            <a:ext cx="108036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Planck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83640" y="1580490"/>
            <a:ext cx="1260360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Inflation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59600" y="4911210"/>
            <a:ext cx="899279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BBN</a:t>
            </a:r>
          </a:p>
        </p:txBody>
      </p:sp>
      <p:sp>
        <p:nvSpPr>
          <p:cNvPr id="48" name="TextBox 47"/>
          <p:cNvSpPr txBox="1"/>
          <p:nvPr/>
        </p:nvSpPr>
        <p:spPr>
          <a:xfrm rot="5400000">
            <a:off x="7623560" y="3470248"/>
            <a:ext cx="865663" cy="444758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5221"/>
              </a:spcBef>
              <a:spcAft>
                <a:spcPts val="5221"/>
              </a:spcAft>
              <a:buNone/>
              <a:tabLst/>
            </a:pPr>
            <a:r>
              <a:rPr lang="it-IT" sz="2400" b="1" dirty="0"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EMD</a:t>
            </a:r>
            <a:endParaRPr lang="it-IT" sz="2400" b="1" i="0" u="none" strike="noStrike" kern="1200" dirty="0">
              <a:ln>
                <a:noFill/>
              </a:ln>
              <a:solidFill>
                <a:srgbClr val="000000"/>
              </a:solidFill>
              <a:latin typeface="Arial" pitchFamily="34"/>
              <a:ea typeface="Andale Sans UI" pitchFamily="2"/>
              <a:cs typeface="Tahoma" pitchFamily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9960" y="5990490"/>
            <a:ext cx="899639" cy="403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ndale Sans UI" pitchFamily="2"/>
                <a:cs typeface="Tahoma" pitchFamily="2"/>
              </a:rPr>
              <a:t>CMB</a:t>
            </a: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-381000" y="0"/>
            <a:ext cx="10217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A well-motivated alternative thermal history: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-381000" y="602850"/>
            <a:ext cx="1698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Standard 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105400" y="67905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Non-standard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295400" y="6457890"/>
            <a:ext cx="6649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halkboard" charset="0"/>
              </a:rPr>
              <a:t>G. Kane, K. Sinha, S. Watson  </a:t>
            </a:r>
            <a:r>
              <a:rPr lang="en-US" sz="2000" dirty="0">
                <a:solidFill>
                  <a:srgbClr val="0070C0"/>
                </a:solidFill>
                <a:latin typeface="Chalkboard" charset="0"/>
              </a:rPr>
              <a:t>IJMPD 8, 1530022  (2015)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5" name="Straight Connector 54"/>
          <p:cNvSpPr/>
          <p:nvPr/>
        </p:nvSpPr>
        <p:spPr>
          <a:xfrm>
            <a:off x="2915879" y="3788201"/>
            <a:ext cx="2548321" cy="2689"/>
          </a:xfrm>
          <a:prstGeom prst="line">
            <a:avLst/>
          </a:prstGeom>
          <a:noFill/>
          <a:ln w="72000">
            <a:solidFill>
              <a:srgbClr val="000000"/>
            </a:solidFill>
            <a:prstDash val="solid"/>
            <a:tailEnd type="arrow"/>
          </a:ln>
        </p:spPr>
        <p:txBody>
          <a:bodyPr vert="horz" wrap="square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dirty="0">
              <a:ln>
                <a:noFill/>
              </a:ln>
              <a:solidFill>
                <a:srgbClr val="000000"/>
              </a:solidFill>
              <a:latin typeface="Mockup" pitchFamily="50"/>
              <a:ea typeface="Andale Sans UI" pitchFamily="2"/>
              <a:cs typeface="Tahoma" pitchFamily="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19400" y="2782763"/>
            <a:ext cx="2738420" cy="842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dirty="0">
                <a:solidFill>
                  <a:srgbClr val="C00000"/>
                </a:solidFill>
                <a:latin typeface="Chalkboard"/>
                <a:ea typeface="Andale Sans UI" pitchFamily="2"/>
                <a:cs typeface="Tahoma" pitchFamily="2"/>
              </a:rPr>
              <a:t>Long-lived massive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dirty="0">
                <a:solidFill>
                  <a:srgbClr val="C00000"/>
                </a:solidFill>
                <a:latin typeface="Chalkboard"/>
                <a:ea typeface="Andale Sans UI" pitchFamily="2"/>
                <a:cs typeface="Tahoma" pitchFamily="2"/>
              </a:rPr>
              <a:t>      fields/particles</a:t>
            </a:r>
            <a:endParaRPr lang="it-IT" sz="2400" b="0" i="0" u="none" strike="noStrike" kern="1200" dirty="0">
              <a:ln>
                <a:noFill/>
              </a:ln>
              <a:solidFill>
                <a:srgbClr val="C00000"/>
              </a:solidFill>
              <a:latin typeface="Chalkboard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2937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-20062"/>
            <a:ext cx="9144000" cy="754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800" dirty="0">
                <a:solidFill>
                  <a:srgbClr val="FF0000"/>
                </a:solidFill>
                <a:latin typeface="Chalkboard"/>
              </a:rPr>
              <a:t>Thermal Histories with EMD: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String moduli are well-motivated candidates.</a:t>
            </a: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Consider a scalar field     with mass        and decay width      . </a:t>
            </a: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endParaRPr lang="en-US" altLang="en-US" sz="2400" dirty="0">
              <a:solidFill>
                <a:srgbClr val="0000FF"/>
              </a:solidFill>
              <a:latin typeface="Chalkboard"/>
            </a:endParaRPr>
          </a:p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387" y="5846967"/>
                <a:ext cx="5559599" cy="858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 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50 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𝑇𝑒𝑉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7" y="5846967"/>
                <a:ext cx="5559599" cy="8586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43200" y="1170365"/>
                <a:ext cx="387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70365"/>
                <a:ext cx="387376" cy="369332"/>
              </a:xfrm>
              <a:prstGeom prst="rect">
                <a:avLst/>
              </a:prstGeom>
              <a:blipFill>
                <a:blip r:embed="rId3"/>
                <a:stretch>
                  <a:fillRect l="-14063" r="-10938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0867" y="1170365"/>
                <a:ext cx="532133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867" y="1170365"/>
                <a:ext cx="532133" cy="402226"/>
              </a:xfrm>
              <a:prstGeom prst="rect">
                <a:avLst/>
              </a:prstGeom>
              <a:blipFill>
                <a:blip r:embed="rId4"/>
                <a:stretch>
                  <a:fillRect l="-5682" r="-795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85904" y="1170365"/>
                <a:ext cx="405496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04" y="1170365"/>
                <a:ext cx="405496" cy="402226"/>
              </a:xfrm>
              <a:prstGeom prst="rect">
                <a:avLst/>
              </a:prstGeom>
              <a:blipFill>
                <a:blip r:embed="rId5"/>
                <a:stretch>
                  <a:fillRect l="-16418" r="-1044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387" y="4652665"/>
                <a:ext cx="1189813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7" y="4652665"/>
                <a:ext cx="1189813" cy="402226"/>
              </a:xfrm>
              <a:prstGeom prst="rect">
                <a:avLst/>
              </a:prstGeom>
              <a:blipFill>
                <a:blip r:embed="rId6"/>
                <a:stretch>
                  <a:fillRect l="-4103" r="-256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450" y="5206354"/>
                <a:ext cx="1039131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0" y="5206354"/>
                <a:ext cx="1039131" cy="402226"/>
              </a:xfrm>
              <a:prstGeom prst="rect">
                <a:avLst/>
              </a:prstGeom>
              <a:blipFill>
                <a:blip r:embed="rId7"/>
                <a:stretch>
                  <a:fillRect l="-5882" r="-470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0" y="1828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Modulus fields in string theory are natural candidates of    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04024" y="1867257"/>
                <a:ext cx="3873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024" y="1867257"/>
                <a:ext cx="387376" cy="369332"/>
              </a:xfrm>
              <a:prstGeom prst="rect">
                <a:avLst/>
              </a:prstGeom>
              <a:blipFill>
                <a:blip r:embed="rId8"/>
                <a:stretch>
                  <a:fillRect l="-14063" r="-10938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679" y="2400657"/>
                <a:ext cx="3553985" cy="872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9" y="2400657"/>
                <a:ext cx="3553985" cy="8725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50" y="4073274"/>
                <a:ext cx="1210651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0" y="4073274"/>
                <a:ext cx="1210651" cy="402226"/>
              </a:xfrm>
              <a:prstGeom prst="rect">
                <a:avLst/>
              </a:prstGeom>
              <a:blipFill>
                <a:blip r:embed="rId10"/>
                <a:stretch>
                  <a:fillRect l="-5025" r="-301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19200" y="40386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halkboard" charset="0"/>
              </a:rPr>
              <a:t>: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Displacement from the minimum during inflation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219200" y="4648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halkboard" charset="0"/>
              </a:rPr>
              <a:t>: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Oscillations about the minimum start, dominate the universe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19200" y="5177135"/>
            <a:ext cx="6175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Chalkboard" charset="0"/>
              </a:rPr>
              <a:t>:</a:t>
            </a:r>
            <a:r>
              <a:rPr lang="en-US" sz="2400" dirty="0">
                <a:solidFill>
                  <a:srgbClr val="C00000"/>
                </a:solidFill>
                <a:latin typeface="Chalkboard" charset="0"/>
              </a:rPr>
              <a:t> Oscillations decay and form a RD universe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521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Modulus dynamics in the early universe: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793" y="534488"/>
                <a:ext cx="2844112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3" y="534488"/>
                <a:ext cx="2844112" cy="402226"/>
              </a:xfrm>
              <a:prstGeom prst="rect">
                <a:avLst/>
              </a:prstGeom>
              <a:blipFill>
                <a:blip r:embed="rId3"/>
                <a:stretch>
                  <a:fillRect l="-2141" t="-3030" r="-149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084" y="1121774"/>
                <a:ext cx="2756076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4" y="1121774"/>
                <a:ext cx="2756076" cy="402226"/>
              </a:xfrm>
              <a:prstGeom prst="rect">
                <a:avLst/>
              </a:prstGeom>
              <a:blipFill>
                <a:blip r:embed="rId4"/>
                <a:stretch>
                  <a:fillRect l="-1991" t="-1515" r="-132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91448" y="554300"/>
                <a:ext cx="1819151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448" y="554300"/>
                <a:ext cx="1819151" cy="741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2400" y="674319"/>
                <a:ext cx="1946687" cy="773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74319"/>
                <a:ext cx="1946687" cy="773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solidFill>
                  <a:srgbClr val="0000FF"/>
                </a:solidFill>
                <a:latin typeface="Chalkboard"/>
              </a:rPr>
              <a:t>Evolution of matter and radiation energy densities: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828800"/>
            <a:ext cx="7162800" cy="3676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72259" y="3617889"/>
                <a:ext cx="1041374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−3/8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259" y="3617889"/>
                <a:ext cx="1041374" cy="287323"/>
              </a:xfrm>
              <a:prstGeom prst="rect">
                <a:avLst/>
              </a:prstGeom>
              <a:blipFill>
                <a:blip r:embed="rId8"/>
                <a:stretch>
                  <a:fillRect l="-4678" t="-6250" r="-117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16765" y="3856813"/>
                <a:ext cx="8602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765" y="3856813"/>
                <a:ext cx="860235" cy="276999"/>
              </a:xfrm>
              <a:prstGeom prst="rect">
                <a:avLst/>
              </a:prstGeom>
              <a:blipFill>
                <a:blip r:embed="rId9"/>
                <a:stretch>
                  <a:fillRect l="-4930" t="-2222" r="-140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613633" y="1886026"/>
            <a:ext cx="1729767" cy="19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562600" y="2076412"/>
            <a:ext cx="54165" cy="30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10400" y="3143212"/>
            <a:ext cx="4572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  <a:stCxn id="22" idx="3"/>
          </p:cNvCxnSpPr>
          <p:nvPr/>
        </p:nvCxnSpPr>
        <p:spPr>
          <a:xfrm flipV="1">
            <a:off x="2514600" y="5167000"/>
            <a:ext cx="3102165" cy="702633"/>
          </a:xfrm>
          <a:prstGeom prst="line">
            <a:avLst/>
          </a:prstGeom>
          <a:ln w="19050">
            <a:solidFill>
              <a:srgbClr val="4425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45426" y="2911635"/>
                <a:ext cx="3207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426" y="2911635"/>
                <a:ext cx="320792" cy="307777"/>
              </a:xfrm>
              <a:prstGeom prst="rect">
                <a:avLst/>
              </a:prstGeom>
              <a:blipFill>
                <a:blip r:embed="rId10"/>
                <a:stretch>
                  <a:fillRect l="-1698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20000" y="2198520"/>
                <a:ext cx="364010" cy="33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198520"/>
                <a:ext cx="364010" cy="335092"/>
              </a:xfrm>
              <a:prstGeom prst="rect">
                <a:avLst/>
              </a:prstGeom>
              <a:blipFill>
                <a:blip r:embed="rId11"/>
                <a:stretch>
                  <a:fillRect l="-15000" r="-10000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276600" y="2686012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000" b="1" dirty="0"/>
              <a:t>EMD</a:t>
            </a: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5715000" y="3276502"/>
            <a:ext cx="83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000" b="1" dirty="0"/>
              <a:t>RD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582FAE-1D46-4998-B0EF-6A9EAA5462CD}"/>
              </a:ext>
            </a:extLst>
          </p:cNvPr>
          <p:cNvSpPr/>
          <p:nvPr/>
        </p:nvSpPr>
        <p:spPr>
          <a:xfrm>
            <a:off x="0" y="56388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halkboard" charset="0"/>
              </a:rPr>
              <a:t>BBN constraint:</a:t>
            </a:r>
            <a:endParaRPr lang="en-US" sz="24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366DBD-7990-455C-AA5C-E825B3E72E05}"/>
              </a:ext>
            </a:extLst>
          </p:cNvPr>
          <p:cNvCxnSpPr/>
          <p:nvPr/>
        </p:nvCxnSpPr>
        <p:spPr>
          <a:xfrm>
            <a:off x="7010400" y="2533612"/>
            <a:ext cx="457200" cy="0"/>
          </a:xfrm>
          <a:prstGeom prst="line">
            <a:avLst/>
          </a:prstGeom>
          <a:ln w="19050">
            <a:solidFill>
              <a:srgbClr val="A42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10149-EAF9-E8F3-CD0F-450C84979126}"/>
                  </a:ext>
                </a:extLst>
              </p:cNvPr>
              <p:cNvSpPr txBox="1"/>
              <p:nvPr/>
            </p:nvSpPr>
            <p:spPr>
              <a:xfrm>
                <a:off x="29498" y="6260068"/>
                <a:ext cx="2104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&gt;3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10149-EAF9-E8F3-CD0F-450C84979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8" y="6260068"/>
                <a:ext cx="2104102" cy="369332"/>
              </a:xfrm>
              <a:prstGeom prst="rect">
                <a:avLst/>
              </a:prstGeom>
              <a:blipFill>
                <a:blip r:embed="rId12"/>
                <a:stretch>
                  <a:fillRect l="-2609" r="-173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3B1966-F360-996B-AFA6-88232C3A094A}"/>
                  </a:ext>
                </a:extLst>
              </p:cNvPr>
              <p:cNvSpPr txBox="1"/>
              <p:nvPr/>
            </p:nvSpPr>
            <p:spPr>
              <a:xfrm>
                <a:off x="2236594" y="6248400"/>
                <a:ext cx="1878206" cy="40222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&gt;50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𝑇𝑒𝑉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3B1966-F360-996B-AFA6-88232C3A0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594" y="6248400"/>
                <a:ext cx="1878206" cy="402226"/>
              </a:xfrm>
              <a:prstGeom prst="rect">
                <a:avLst/>
              </a:prstGeom>
              <a:blipFill>
                <a:blip r:embed="rId13"/>
                <a:stretch>
                  <a:fillRect l="-962" r="-1923" b="-2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94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44297</TotalTime>
  <Words>2225</Words>
  <Application>Microsoft Office PowerPoint</Application>
  <PresentationFormat>On-screen Show (4:3)</PresentationFormat>
  <Paragraphs>444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Chalkboard</vt:lpstr>
      <vt:lpstr>Mockup</vt:lpstr>
      <vt:lpstr>Times New Roman</vt:lpstr>
      <vt:lpstr>Office Theme</vt:lpstr>
      <vt:lpstr>Equation</vt:lpstr>
      <vt:lpstr>Long-Lived Particles, Dark Matter, and  Matter-Antimatter Asymmetry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Rouzbeh</dc:creator>
  <cp:lastModifiedBy>Rouzbeh Allahverdi</cp:lastModifiedBy>
  <cp:revision>1257</cp:revision>
  <cp:lastPrinted>2019-07-22T15:10:41Z</cp:lastPrinted>
  <dcterms:created xsi:type="dcterms:W3CDTF">2007-11-15T20:46:32Z</dcterms:created>
  <dcterms:modified xsi:type="dcterms:W3CDTF">2023-06-29T04:28:00Z</dcterms:modified>
</cp:coreProperties>
</file>