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644640"/>
            <a:ext cx="12192000" cy="213360"/>
          </a:xfrm>
          <a:custGeom>
            <a:avLst/>
            <a:gdLst/>
            <a:ahLst/>
            <a:cxnLst/>
            <a:rect l="l" t="t" r="r" b="b"/>
            <a:pathLst>
              <a:path w="12192000" h="213359">
                <a:moveTo>
                  <a:pt x="12192000" y="0"/>
                </a:moveTo>
                <a:lnTo>
                  <a:pt x="0" y="0"/>
                </a:lnTo>
                <a:lnTo>
                  <a:pt x="0" y="213359"/>
                </a:lnTo>
                <a:lnTo>
                  <a:pt x="12192000" y="2133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948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94640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1544" y="6649211"/>
            <a:ext cx="3139439" cy="2087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124815"/>
            <a:ext cx="7400290" cy="6089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336039"/>
            <a:ext cx="10754360" cy="4060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72901" y="6666031"/>
            <a:ext cx="229234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hyperlink" Target="mailto:dwolf@sanfordlab.org" TargetMode="External"/><Relationship Id="rId2" Type="http://schemas.openxmlformats.org/officeDocument/2006/relationships/image" Target="../media/image3.jp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212" y="6312408"/>
              <a:ext cx="1101851" cy="4663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0600" y="6312408"/>
              <a:ext cx="2316467" cy="4663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23616" y="6312407"/>
              <a:ext cx="350519" cy="46634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48583" y="6312407"/>
              <a:ext cx="713231" cy="46634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78352" y="6312408"/>
              <a:ext cx="510539" cy="46634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05427" y="6312407"/>
              <a:ext cx="734567" cy="46634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88207" y="6363497"/>
            <a:ext cx="41097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Cultural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Advisory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Committee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Dec</a:t>
            </a:r>
            <a:r>
              <a:rPr sz="16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5,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040892" y="740664"/>
            <a:ext cx="9523730" cy="2578735"/>
            <a:chOff x="1040892" y="740664"/>
            <a:chExt cx="9523730" cy="2578735"/>
          </a:xfrm>
        </p:grpSpPr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40892" y="740664"/>
              <a:ext cx="9421367" cy="106375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6131" y="755903"/>
              <a:ext cx="9317735" cy="50291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74962" y="763252"/>
              <a:ext cx="9250426" cy="43516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74463" y="1304544"/>
              <a:ext cx="5897879" cy="41147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92582" y="1311892"/>
              <a:ext cx="5831281" cy="34452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831580" y="1991867"/>
              <a:ext cx="1732787" cy="69189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86756" y="2357628"/>
              <a:ext cx="5277611" cy="69189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487412" y="2740152"/>
              <a:ext cx="3041903" cy="579119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5466204" y="2072563"/>
            <a:ext cx="4886325" cy="1062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44570" algn="r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Deb</a:t>
            </a:r>
            <a:r>
              <a:rPr sz="2400" spc="-15" dirty="0"/>
              <a:t> </a:t>
            </a:r>
            <a:r>
              <a:rPr sz="2400" spc="-20" dirty="0"/>
              <a:t>Wolf </a:t>
            </a:r>
            <a:r>
              <a:rPr sz="2400" dirty="0"/>
              <a:t>Director</a:t>
            </a:r>
            <a:r>
              <a:rPr sz="2400" spc="-20" dirty="0"/>
              <a:t> </a:t>
            </a:r>
            <a:r>
              <a:rPr sz="2400" dirty="0"/>
              <a:t>for</a:t>
            </a:r>
            <a:r>
              <a:rPr sz="2400" spc="-15" dirty="0"/>
              <a:t> </a:t>
            </a:r>
            <a:r>
              <a:rPr sz="2400" dirty="0"/>
              <a:t>Outreach</a:t>
            </a:r>
            <a:r>
              <a:rPr sz="2400" spc="-20" dirty="0"/>
              <a:t> </a:t>
            </a:r>
            <a:r>
              <a:rPr sz="2400" dirty="0"/>
              <a:t>and</a:t>
            </a:r>
            <a:r>
              <a:rPr sz="2400" spc="-10" dirty="0"/>
              <a:t> Culture</a:t>
            </a:r>
            <a:endParaRPr sz="2400"/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hlinkClick r:id="rId17"/>
              </a:rPr>
              <a:t>dwolf@sanfordlab.org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1071880"/>
            <a:chOff x="0" y="0"/>
            <a:chExt cx="12192000" cy="10718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943610"/>
            </a:xfrm>
            <a:custGeom>
              <a:avLst/>
              <a:gdLst/>
              <a:ahLst/>
              <a:cxnLst/>
              <a:rect l="l" t="t" r="r" b="b"/>
              <a:pathLst>
                <a:path w="12192000" h="943610">
                  <a:moveTo>
                    <a:pt x="12192000" y="0"/>
                  </a:moveTo>
                  <a:lnTo>
                    <a:pt x="0" y="0"/>
                  </a:lnTo>
                  <a:lnTo>
                    <a:pt x="0" y="943355"/>
                  </a:lnTo>
                  <a:lnTo>
                    <a:pt x="12192000" y="94335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34F33">
                <a:alpha val="8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126735" cy="107137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E&amp;O</a:t>
            </a:r>
            <a:r>
              <a:rPr spc="-25" dirty="0"/>
              <a:t> </a:t>
            </a:r>
            <a:r>
              <a:rPr dirty="0"/>
              <a:t>Program</a:t>
            </a:r>
            <a:r>
              <a:rPr spc="-20" dirty="0"/>
              <a:t> </a:t>
            </a:r>
            <a:r>
              <a:rPr spc="-10" dirty="0"/>
              <a:t>Model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916939" y="1336039"/>
            <a:ext cx="9467215" cy="441325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84785" marR="5080" indent="-172720">
              <a:lnSpc>
                <a:spcPts val="2160"/>
              </a:lnSpc>
              <a:spcBef>
                <a:spcPts val="375"/>
              </a:spcBef>
              <a:buChar char="•"/>
              <a:tabLst>
                <a:tab pos="185420" algn="l"/>
              </a:tabLst>
            </a:pPr>
            <a:r>
              <a:rPr sz="2000" dirty="0">
                <a:latin typeface="Arial"/>
                <a:cs typeface="Arial"/>
              </a:rPr>
              <a:t>E&amp;O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team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direct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interactions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K-</a:t>
            </a:r>
            <a:r>
              <a:rPr sz="2000" dirty="0">
                <a:latin typeface="Arial"/>
                <a:cs typeface="Arial"/>
              </a:rPr>
              <a:t>12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students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falls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into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three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general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categories: </a:t>
            </a:r>
            <a:r>
              <a:rPr sz="2000" dirty="0">
                <a:latin typeface="Arial"/>
                <a:cs typeface="Arial"/>
              </a:rPr>
              <a:t>Curriculum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Resource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Support,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Classroom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Presentations,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Field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Trips.</a:t>
            </a:r>
            <a:endParaRPr sz="20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530"/>
              </a:spcBef>
              <a:buChar char="•"/>
              <a:tabLst>
                <a:tab pos="185420" algn="l"/>
              </a:tabLst>
            </a:pPr>
            <a:r>
              <a:rPr sz="2000" dirty="0">
                <a:latin typeface="Arial"/>
                <a:cs typeface="Arial"/>
              </a:rPr>
              <a:t>Institute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also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provide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training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opportunities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educators:</a:t>
            </a:r>
            <a:endParaRPr sz="2000">
              <a:latin typeface="Arial"/>
              <a:cs typeface="Arial"/>
            </a:endParaRPr>
          </a:p>
          <a:p>
            <a:pPr marL="527685" lvl="1" indent="-172720">
              <a:lnSpc>
                <a:spcPct val="100000"/>
              </a:lnSpc>
              <a:spcBef>
                <a:spcPts val="190"/>
              </a:spcBef>
              <a:buChar char="•"/>
              <a:tabLst>
                <a:tab pos="528320" algn="l"/>
              </a:tabLst>
            </a:pPr>
            <a:r>
              <a:rPr sz="1800" dirty="0">
                <a:latin typeface="Arial"/>
                <a:cs typeface="Arial"/>
              </a:rPr>
              <a:t>Regional,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state,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national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science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education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conferences;</a:t>
            </a:r>
            <a:endParaRPr sz="1800">
              <a:latin typeface="Arial"/>
              <a:cs typeface="Arial"/>
            </a:endParaRPr>
          </a:p>
          <a:p>
            <a:pPr marL="527685" lvl="1" indent="-172720">
              <a:lnSpc>
                <a:spcPct val="100000"/>
              </a:lnSpc>
              <a:spcBef>
                <a:spcPts val="180"/>
              </a:spcBef>
              <a:buChar char="•"/>
              <a:tabLst>
                <a:tab pos="528320" algn="l"/>
              </a:tabLst>
            </a:pPr>
            <a:r>
              <a:rPr sz="1800" dirty="0">
                <a:latin typeface="Arial"/>
                <a:cs typeface="Arial"/>
              </a:rPr>
              <a:t>Education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workshops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topical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meetings;</a:t>
            </a:r>
            <a:endParaRPr sz="1800">
              <a:latin typeface="Arial"/>
              <a:cs typeface="Arial"/>
            </a:endParaRPr>
          </a:p>
          <a:p>
            <a:pPr marL="527685" lvl="1" indent="-172720">
              <a:lnSpc>
                <a:spcPct val="100000"/>
              </a:lnSpc>
              <a:spcBef>
                <a:spcPts val="190"/>
              </a:spcBef>
              <a:buChar char="•"/>
              <a:tabLst>
                <a:tab pos="528320" algn="l"/>
              </a:tabLst>
            </a:pPr>
            <a:r>
              <a:rPr sz="1800" dirty="0">
                <a:latin typeface="Arial"/>
                <a:cs typeface="Arial"/>
              </a:rPr>
              <a:t>Continuing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education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opportunities;</a:t>
            </a:r>
            <a:endParaRPr sz="1800">
              <a:latin typeface="Arial"/>
              <a:cs typeface="Arial"/>
            </a:endParaRPr>
          </a:p>
          <a:p>
            <a:pPr marL="527685" lvl="1" indent="-172720">
              <a:lnSpc>
                <a:spcPct val="100000"/>
              </a:lnSpc>
              <a:spcBef>
                <a:spcPts val="180"/>
              </a:spcBef>
              <a:buChar char="•"/>
              <a:tabLst>
                <a:tab pos="528320" algn="l"/>
              </a:tabLst>
            </a:pPr>
            <a:r>
              <a:rPr sz="1800" dirty="0">
                <a:latin typeface="Arial"/>
                <a:cs typeface="Arial"/>
              </a:rPr>
              <a:t>Graduate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Education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Summer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School;</a:t>
            </a:r>
            <a:endParaRPr sz="1800">
              <a:latin typeface="Arial"/>
              <a:cs typeface="Arial"/>
            </a:endParaRPr>
          </a:p>
          <a:p>
            <a:pPr marL="527685" lvl="1" indent="-172720">
              <a:lnSpc>
                <a:spcPct val="100000"/>
              </a:lnSpc>
              <a:spcBef>
                <a:spcPts val="180"/>
              </a:spcBef>
              <a:buChar char="•"/>
              <a:tabLst>
                <a:tab pos="528320" algn="l"/>
              </a:tabLst>
            </a:pPr>
            <a:r>
              <a:rPr sz="1800" dirty="0">
                <a:latin typeface="Arial"/>
                <a:cs typeface="Arial"/>
              </a:rPr>
              <a:t>Critical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Topics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Science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Education.</a:t>
            </a:r>
            <a:endParaRPr sz="18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560"/>
              </a:spcBef>
              <a:buChar char="•"/>
              <a:tabLst>
                <a:tab pos="185420" algn="l"/>
              </a:tabLst>
            </a:pPr>
            <a:r>
              <a:rPr sz="2000" dirty="0">
                <a:latin typeface="Arial"/>
                <a:cs typeface="Arial"/>
              </a:rPr>
              <a:t>General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Public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Outreach,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including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teaching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science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communication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skills.</a:t>
            </a:r>
            <a:endParaRPr sz="20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560"/>
              </a:spcBef>
              <a:buChar char="•"/>
              <a:tabLst>
                <a:tab pos="185420" algn="l"/>
              </a:tabLst>
            </a:pPr>
            <a:r>
              <a:rPr sz="2000" dirty="0">
                <a:latin typeface="Arial"/>
                <a:cs typeface="Arial"/>
              </a:rPr>
              <a:t>Additional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student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interactions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(K-</a:t>
            </a:r>
            <a:r>
              <a:rPr sz="2000" spc="-20" dirty="0">
                <a:latin typeface="Arial"/>
                <a:cs typeface="Arial"/>
              </a:rPr>
              <a:t>16):</a:t>
            </a:r>
            <a:endParaRPr sz="2000">
              <a:latin typeface="Arial"/>
              <a:cs typeface="Arial"/>
            </a:endParaRPr>
          </a:p>
          <a:p>
            <a:pPr marL="527685" lvl="1" indent="-172720">
              <a:lnSpc>
                <a:spcPct val="100000"/>
              </a:lnSpc>
              <a:spcBef>
                <a:spcPts val="190"/>
              </a:spcBef>
              <a:buChar char="•"/>
              <a:tabLst>
                <a:tab pos="528320" algn="l"/>
              </a:tabLst>
            </a:pPr>
            <a:r>
              <a:rPr sz="1800" dirty="0">
                <a:latin typeface="Arial"/>
                <a:cs typeface="Arial"/>
              </a:rPr>
              <a:t>Robotics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program;</a:t>
            </a:r>
            <a:endParaRPr sz="1800">
              <a:latin typeface="Arial"/>
              <a:cs typeface="Arial"/>
            </a:endParaRPr>
          </a:p>
          <a:p>
            <a:pPr marL="527685" lvl="1" indent="-172720">
              <a:lnSpc>
                <a:spcPct val="100000"/>
              </a:lnSpc>
              <a:spcBef>
                <a:spcPts val="180"/>
              </a:spcBef>
              <a:buChar char="•"/>
              <a:tabLst>
                <a:tab pos="528320" algn="l"/>
              </a:tabLst>
            </a:pPr>
            <a:r>
              <a:rPr sz="1800" spc="-10" dirty="0">
                <a:latin typeface="Arial"/>
                <a:cs typeface="Arial"/>
              </a:rPr>
              <a:t>Davis-</a:t>
            </a:r>
            <a:r>
              <a:rPr sz="1800" dirty="0">
                <a:latin typeface="Arial"/>
                <a:cs typeface="Arial"/>
              </a:rPr>
              <a:t>Bahcall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Scholars;</a:t>
            </a:r>
            <a:endParaRPr sz="1800">
              <a:latin typeface="Arial"/>
              <a:cs typeface="Arial"/>
            </a:endParaRPr>
          </a:p>
          <a:p>
            <a:pPr marL="527685" lvl="1" indent="-172720">
              <a:lnSpc>
                <a:spcPct val="100000"/>
              </a:lnSpc>
              <a:spcBef>
                <a:spcPts val="190"/>
              </a:spcBef>
              <a:buChar char="•"/>
              <a:tabLst>
                <a:tab pos="528320" algn="l"/>
              </a:tabLst>
            </a:pPr>
            <a:r>
              <a:rPr sz="1800" dirty="0">
                <a:latin typeface="Arial"/>
                <a:cs typeface="Arial"/>
              </a:rPr>
              <a:t>Internships,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Shadowing,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Mentoring;</a:t>
            </a:r>
            <a:endParaRPr sz="1800">
              <a:latin typeface="Arial"/>
              <a:cs typeface="Arial"/>
            </a:endParaRPr>
          </a:p>
          <a:p>
            <a:pPr marL="527685" lvl="1" indent="-172720">
              <a:lnSpc>
                <a:spcPct val="100000"/>
              </a:lnSpc>
              <a:spcBef>
                <a:spcPts val="180"/>
              </a:spcBef>
              <a:buChar char="•"/>
              <a:tabLst>
                <a:tab pos="528320" algn="l"/>
              </a:tabLst>
            </a:pPr>
            <a:r>
              <a:rPr sz="1800" dirty="0">
                <a:latin typeface="Arial"/>
                <a:cs typeface="Arial"/>
              </a:rPr>
              <a:t>STEAM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Programs.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1071880"/>
            <a:chOff x="0" y="0"/>
            <a:chExt cx="12192000" cy="10718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943610"/>
            </a:xfrm>
            <a:custGeom>
              <a:avLst/>
              <a:gdLst/>
              <a:ahLst/>
              <a:cxnLst/>
              <a:rect l="l" t="t" r="r" b="b"/>
              <a:pathLst>
                <a:path w="12192000" h="943610">
                  <a:moveTo>
                    <a:pt x="12192000" y="0"/>
                  </a:moveTo>
                  <a:lnTo>
                    <a:pt x="0" y="0"/>
                  </a:lnTo>
                  <a:lnTo>
                    <a:pt x="0" y="943355"/>
                  </a:lnTo>
                  <a:lnTo>
                    <a:pt x="12192000" y="94335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34F33">
                <a:alpha val="8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217663" cy="107137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Education</a:t>
            </a:r>
            <a:r>
              <a:rPr spc="-50" dirty="0"/>
              <a:t> </a:t>
            </a:r>
            <a:r>
              <a:rPr dirty="0"/>
              <a:t>Program</a:t>
            </a:r>
            <a:r>
              <a:rPr spc="-45" dirty="0"/>
              <a:t> </a:t>
            </a:r>
            <a:r>
              <a:rPr spc="-10" dirty="0"/>
              <a:t>Summary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31851" y="1179305"/>
          <a:ext cx="10528300" cy="5204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32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0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8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2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2465">
                <a:tc>
                  <a:txBody>
                    <a:bodyPr/>
                    <a:lstStyle/>
                    <a:p>
                      <a:pPr marL="91440">
                        <a:lnSpc>
                          <a:spcPts val="192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Education</a:t>
                      </a:r>
                      <a:r>
                        <a:rPr sz="16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Program</a:t>
                      </a:r>
                      <a:r>
                        <a:rPr sz="16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Elements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ts val="168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(beyond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direct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student</a:t>
                      </a:r>
                      <a:r>
                        <a:rPr sz="140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experiences)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724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Annual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Events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44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Participants</a:t>
                      </a:r>
                      <a:r>
                        <a:rPr sz="16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Event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1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Year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Timeframe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3168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Annual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Subtotals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46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Conferences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Workshops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6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Topical</a:t>
                      </a:r>
                      <a:r>
                        <a:rPr sz="16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Meetings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20" dirty="0">
                          <a:latin typeface="Arial"/>
                          <a:cs typeface="Arial"/>
                        </a:rPr>
                        <a:t>30-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200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/event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530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year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20" dirty="0">
                          <a:latin typeface="Arial"/>
                          <a:cs typeface="Arial"/>
                        </a:rPr>
                        <a:t>3-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days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June,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Fall,</a:t>
                      </a:r>
                      <a:r>
                        <a:rPr sz="16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Winter,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Spring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25" dirty="0">
                          <a:latin typeface="Arial"/>
                          <a:cs typeface="Arial"/>
                        </a:rPr>
                        <a:t>14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Events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720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People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46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Continuing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Education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Opportunities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event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120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year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9062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days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Summer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46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Graduate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Education</a:t>
                      </a:r>
                      <a:r>
                        <a:rPr sz="16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Summer</a:t>
                      </a:r>
                      <a:r>
                        <a:rPr sz="16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School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year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8180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weeks Summer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48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Critical</a:t>
                      </a:r>
                      <a:r>
                        <a:rPr sz="16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Topics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6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Science</a:t>
                      </a:r>
                      <a:r>
                        <a:rPr sz="16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Education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25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event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year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5113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week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Spring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Fall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2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Science</a:t>
                      </a:r>
                      <a:r>
                        <a:rPr sz="16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Educator</a:t>
                      </a:r>
                      <a:r>
                        <a:rPr sz="16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Fellow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year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months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Public</a:t>
                      </a:r>
                      <a:r>
                        <a:rPr sz="16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Outreach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Events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25" dirty="0">
                          <a:latin typeface="Arial"/>
                          <a:cs typeface="Arial"/>
                        </a:rPr>
                        <a:t>12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100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event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1200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year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8268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1.5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hours Monthly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45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Events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2440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People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2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IDEA</a:t>
                      </a:r>
                      <a:r>
                        <a:rPr sz="16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STEM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Topical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Meetings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350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/year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20" dirty="0">
                          <a:latin typeface="Arial"/>
                          <a:cs typeface="Arial"/>
                        </a:rPr>
                        <a:t>1-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days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848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Students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(K-16):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(Robotics,</a:t>
                      </a:r>
                      <a:r>
                        <a:rPr sz="16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Interns,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STEAM,</a:t>
                      </a:r>
                      <a:r>
                        <a:rPr sz="16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etc.)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25" dirty="0">
                          <a:latin typeface="Arial"/>
                          <a:cs typeface="Arial"/>
                        </a:rPr>
                        <a:t>30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20" dirty="0">
                          <a:latin typeface="Arial"/>
                          <a:cs typeface="Arial"/>
                        </a:rPr>
                        <a:t>10-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100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/event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890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year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9467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day to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weeks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Monthly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Summer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10458004" y="3340374"/>
            <a:ext cx="450850" cy="0"/>
          </a:xfrm>
          <a:custGeom>
            <a:avLst/>
            <a:gdLst/>
            <a:ahLst/>
            <a:cxnLst/>
            <a:rect l="l" t="t" r="r" b="b"/>
            <a:pathLst>
              <a:path w="450850">
                <a:moveTo>
                  <a:pt x="0" y="0"/>
                </a:moveTo>
                <a:lnTo>
                  <a:pt x="450787" y="0"/>
                </a:lnTo>
              </a:path>
            </a:pathLst>
          </a:custGeom>
          <a:ln w="127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57801" y="5607889"/>
            <a:ext cx="450850" cy="0"/>
          </a:xfrm>
          <a:custGeom>
            <a:avLst/>
            <a:gdLst/>
            <a:ahLst/>
            <a:cxnLst/>
            <a:rect l="l" t="t" r="r" b="b"/>
            <a:pathLst>
              <a:path w="450850">
                <a:moveTo>
                  <a:pt x="0" y="0"/>
                </a:moveTo>
                <a:lnTo>
                  <a:pt x="450787" y="0"/>
                </a:lnTo>
              </a:path>
            </a:pathLst>
          </a:custGeom>
          <a:ln w="127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1071880"/>
            <a:chOff x="0" y="0"/>
            <a:chExt cx="12192000" cy="10718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943610"/>
            </a:xfrm>
            <a:custGeom>
              <a:avLst/>
              <a:gdLst/>
              <a:ahLst/>
              <a:cxnLst/>
              <a:rect l="l" t="t" r="r" b="b"/>
              <a:pathLst>
                <a:path w="12192000" h="943610">
                  <a:moveTo>
                    <a:pt x="12192000" y="0"/>
                  </a:moveTo>
                  <a:lnTo>
                    <a:pt x="0" y="0"/>
                  </a:lnTo>
                  <a:lnTo>
                    <a:pt x="0" y="943355"/>
                  </a:lnTo>
                  <a:lnTo>
                    <a:pt x="12192000" y="94335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34F33">
                <a:alpha val="8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136135" cy="107137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Public</a:t>
            </a:r>
            <a:r>
              <a:rPr spc="-35" dirty="0"/>
              <a:t> </a:t>
            </a:r>
            <a:r>
              <a:rPr spc="-10" dirty="0"/>
              <a:t>Outreach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916939" y="1329944"/>
            <a:ext cx="10307320" cy="38735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84785" marR="5080" indent="-172720">
              <a:lnSpc>
                <a:spcPts val="2590"/>
              </a:lnSpc>
              <a:spcBef>
                <a:spcPts val="425"/>
              </a:spcBef>
              <a:buChar char="•"/>
              <a:tabLst>
                <a:tab pos="185420" algn="l"/>
              </a:tabLst>
            </a:pPr>
            <a:r>
              <a:rPr sz="2400" dirty="0">
                <a:latin typeface="Arial"/>
                <a:cs typeface="Arial"/>
              </a:rPr>
              <a:t>Over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next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year,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public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outreach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efforts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will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transition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under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umbrella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Institute.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Events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such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Deep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Talks,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Dark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Matter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Day,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Nobel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Day, </a:t>
            </a:r>
            <a:r>
              <a:rPr sz="2400" dirty="0">
                <a:latin typeface="Arial"/>
                <a:cs typeface="Arial"/>
              </a:rPr>
              <a:t>etc.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will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continue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 focus.</a:t>
            </a:r>
            <a:endParaRPr sz="2400">
              <a:latin typeface="Arial"/>
              <a:cs typeface="Arial"/>
            </a:endParaRPr>
          </a:p>
          <a:p>
            <a:pPr marL="184785" marR="420370" indent="-172720">
              <a:lnSpc>
                <a:spcPts val="2590"/>
              </a:lnSpc>
              <a:spcBef>
                <a:spcPts val="800"/>
              </a:spcBef>
              <a:buChar char="•"/>
              <a:tabLst>
                <a:tab pos="185420" algn="l"/>
              </a:tabLst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Sanford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Lab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Homestake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Visitor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Center’s public outreach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events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will </a:t>
            </a:r>
            <a:r>
              <a:rPr sz="2400" dirty="0">
                <a:latin typeface="Arial"/>
                <a:cs typeface="Arial"/>
              </a:rPr>
              <a:t>allow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expand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public outreach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offerings.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These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include:</a:t>
            </a:r>
            <a:endParaRPr sz="2400">
              <a:latin typeface="Arial"/>
              <a:cs typeface="Arial"/>
            </a:endParaRPr>
          </a:p>
          <a:p>
            <a:pPr marL="527685" lvl="1" indent="-172720">
              <a:lnSpc>
                <a:spcPct val="100000"/>
              </a:lnSpc>
              <a:spcBef>
                <a:spcPts val="135"/>
              </a:spcBef>
              <a:buChar char="•"/>
              <a:tabLst>
                <a:tab pos="528320" algn="l"/>
              </a:tabLst>
            </a:pPr>
            <a:r>
              <a:rPr sz="2000" dirty="0">
                <a:latin typeface="Arial"/>
                <a:cs typeface="Arial"/>
              </a:rPr>
              <a:t>Ask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Scientist</a:t>
            </a:r>
            <a:endParaRPr sz="2000">
              <a:latin typeface="Arial"/>
              <a:cs typeface="Arial"/>
            </a:endParaRPr>
          </a:p>
          <a:p>
            <a:pPr marL="527685" lvl="1" indent="-172720">
              <a:lnSpc>
                <a:spcPct val="100000"/>
              </a:lnSpc>
              <a:spcBef>
                <a:spcPts val="155"/>
              </a:spcBef>
              <a:buChar char="•"/>
              <a:tabLst>
                <a:tab pos="528320" algn="l"/>
              </a:tabLst>
            </a:pPr>
            <a:r>
              <a:rPr sz="2000" dirty="0">
                <a:latin typeface="Arial"/>
                <a:cs typeface="Arial"/>
              </a:rPr>
              <a:t>Educational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“Pop-</a:t>
            </a:r>
            <a:r>
              <a:rPr sz="2000" spc="-20" dirty="0">
                <a:latin typeface="Arial"/>
                <a:cs typeface="Arial"/>
              </a:rPr>
              <a:t>Ups”</a:t>
            </a:r>
            <a:endParaRPr sz="2000">
              <a:latin typeface="Arial"/>
              <a:cs typeface="Arial"/>
            </a:endParaRPr>
          </a:p>
          <a:p>
            <a:pPr marL="527685" lvl="1" indent="-172720">
              <a:lnSpc>
                <a:spcPct val="100000"/>
              </a:lnSpc>
              <a:spcBef>
                <a:spcPts val="170"/>
              </a:spcBef>
              <a:buChar char="•"/>
              <a:tabLst>
                <a:tab pos="528320" algn="l"/>
              </a:tabLst>
            </a:pPr>
            <a:r>
              <a:rPr sz="2000" dirty="0">
                <a:latin typeface="Arial"/>
                <a:cs typeface="Arial"/>
              </a:rPr>
              <a:t>Culturally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Responsive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offerings</a:t>
            </a:r>
            <a:endParaRPr sz="2000">
              <a:latin typeface="Arial"/>
              <a:cs typeface="Arial"/>
            </a:endParaRPr>
          </a:p>
          <a:p>
            <a:pPr marL="184785" marR="101600" indent="-172720">
              <a:lnSpc>
                <a:spcPts val="2590"/>
              </a:lnSpc>
              <a:spcBef>
                <a:spcPts val="830"/>
              </a:spcBef>
              <a:buChar char="•"/>
              <a:tabLst>
                <a:tab pos="185420" algn="l"/>
              </a:tabLst>
            </a:pPr>
            <a:r>
              <a:rPr sz="2400" spc="-10" dirty="0">
                <a:latin typeface="Arial"/>
                <a:cs typeface="Arial"/>
              </a:rPr>
              <a:t>Artist-</a:t>
            </a:r>
            <a:r>
              <a:rPr sz="2400" dirty="0">
                <a:latin typeface="Arial"/>
                <a:cs typeface="Arial"/>
              </a:rPr>
              <a:t>In-Residence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(AiR)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program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will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remain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SURF.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AiR</a:t>
            </a:r>
            <a:r>
              <a:rPr sz="2400" spc="-10" dirty="0">
                <a:latin typeface="Arial"/>
                <a:cs typeface="Arial"/>
              </a:rPr>
              <a:t> serves 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connector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between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science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happening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SURF,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Institute,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public’s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understanding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appreciation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work.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1071880"/>
            <a:chOff x="0" y="0"/>
            <a:chExt cx="12192000" cy="10718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943610"/>
            </a:xfrm>
            <a:custGeom>
              <a:avLst/>
              <a:gdLst/>
              <a:ahLst/>
              <a:cxnLst/>
              <a:rect l="l" t="t" r="r" b="b"/>
              <a:pathLst>
                <a:path w="12192000" h="943610">
                  <a:moveTo>
                    <a:pt x="12192000" y="0"/>
                  </a:moveTo>
                  <a:lnTo>
                    <a:pt x="0" y="0"/>
                  </a:lnTo>
                  <a:lnTo>
                    <a:pt x="0" y="943355"/>
                  </a:lnTo>
                  <a:lnTo>
                    <a:pt x="12192000" y="94335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34F33">
                <a:alpha val="8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499359" cy="107137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Facilities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916939" y="1329944"/>
            <a:ext cx="10024110" cy="41884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84785" marR="5080" indent="-172720">
              <a:lnSpc>
                <a:spcPts val="2590"/>
              </a:lnSpc>
              <a:spcBef>
                <a:spcPts val="425"/>
              </a:spcBef>
              <a:buChar char="•"/>
              <a:tabLst>
                <a:tab pos="185420" algn="l"/>
              </a:tabLst>
            </a:pPr>
            <a:r>
              <a:rPr sz="2400" dirty="0">
                <a:latin typeface="Arial"/>
                <a:cs typeface="Arial"/>
              </a:rPr>
              <a:t>Recommend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Institute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located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immediately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adjacent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SURF, </a:t>
            </a:r>
            <a:r>
              <a:rPr sz="2400" dirty="0">
                <a:latin typeface="Arial"/>
                <a:cs typeface="Arial"/>
              </a:rPr>
              <a:t>close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where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science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happening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SURF to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further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facilitate </a:t>
            </a:r>
            <a:r>
              <a:rPr sz="2400" dirty="0">
                <a:latin typeface="Arial"/>
                <a:cs typeface="Arial"/>
              </a:rPr>
              <a:t>genuine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interactions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build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intellectual </a:t>
            </a:r>
            <a:r>
              <a:rPr sz="2400" spc="-10" dirty="0">
                <a:latin typeface="Arial"/>
                <a:cs typeface="Arial"/>
              </a:rPr>
              <a:t>community.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335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2400" dirty="0">
                <a:latin typeface="Arial"/>
                <a:cs typeface="Arial"/>
              </a:rPr>
              <a:t>Facilities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will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include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following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key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components:</a:t>
            </a:r>
            <a:endParaRPr sz="2400">
              <a:latin typeface="Arial"/>
              <a:cs typeface="Arial"/>
            </a:endParaRPr>
          </a:p>
          <a:p>
            <a:pPr marL="527685" lvl="1" indent="-172720">
              <a:lnSpc>
                <a:spcPct val="100000"/>
              </a:lnSpc>
              <a:spcBef>
                <a:spcPts val="170"/>
              </a:spcBef>
              <a:buChar char="•"/>
              <a:tabLst>
                <a:tab pos="528320" algn="l"/>
              </a:tabLst>
            </a:pPr>
            <a:r>
              <a:rPr sz="2000" dirty="0">
                <a:latin typeface="Arial"/>
                <a:cs typeface="Arial"/>
              </a:rPr>
              <a:t>Auditorium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seat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up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300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people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30" dirty="0">
                <a:latin typeface="Arial"/>
                <a:cs typeface="Arial"/>
              </a:rPr>
              <a:t> 11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formal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presentation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spaces;</a:t>
            </a:r>
            <a:endParaRPr sz="2000">
              <a:latin typeface="Arial"/>
              <a:cs typeface="Arial"/>
            </a:endParaRPr>
          </a:p>
          <a:p>
            <a:pPr marL="527685" lvl="1" indent="-172720">
              <a:lnSpc>
                <a:spcPct val="100000"/>
              </a:lnSpc>
              <a:spcBef>
                <a:spcPts val="160"/>
              </a:spcBef>
              <a:buChar char="•"/>
              <a:tabLst>
                <a:tab pos="528320" algn="l"/>
              </a:tabLst>
            </a:pPr>
            <a:r>
              <a:rPr sz="2000" dirty="0">
                <a:latin typeface="Arial"/>
                <a:cs typeface="Arial"/>
              </a:rPr>
              <a:t>Working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spaces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up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300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researchers,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educators,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program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participants;</a:t>
            </a:r>
            <a:endParaRPr sz="2000">
              <a:latin typeface="Arial"/>
              <a:cs typeface="Arial"/>
            </a:endParaRPr>
          </a:p>
          <a:p>
            <a:pPr marL="527685" lvl="1" indent="-172720">
              <a:lnSpc>
                <a:spcPct val="100000"/>
              </a:lnSpc>
              <a:spcBef>
                <a:spcPts val="155"/>
              </a:spcBef>
              <a:buChar char="•"/>
              <a:tabLst>
                <a:tab pos="528320" algn="l"/>
              </a:tabLst>
            </a:pPr>
            <a:r>
              <a:rPr sz="2000" dirty="0">
                <a:latin typeface="Arial"/>
                <a:cs typeface="Arial"/>
              </a:rPr>
              <a:t>6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designated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spaces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spontaneous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informal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discussions;</a:t>
            </a:r>
            <a:endParaRPr sz="2000">
              <a:latin typeface="Arial"/>
              <a:cs typeface="Arial"/>
            </a:endParaRPr>
          </a:p>
          <a:p>
            <a:pPr marL="527685" lvl="1" indent="-172720">
              <a:lnSpc>
                <a:spcPct val="100000"/>
              </a:lnSpc>
              <a:spcBef>
                <a:spcPts val="165"/>
              </a:spcBef>
              <a:buChar char="•"/>
              <a:tabLst>
                <a:tab pos="528320" algn="l"/>
              </a:tabLst>
            </a:pPr>
            <a:r>
              <a:rPr sz="2000" dirty="0">
                <a:latin typeface="Arial"/>
                <a:cs typeface="Arial"/>
              </a:rPr>
              <a:t>Centralized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free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quality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coffee;</a:t>
            </a:r>
            <a:endParaRPr sz="2000">
              <a:latin typeface="Arial"/>
              <a:cs typeface="Arial"/>
            </a:endParaRPr>
          </a:p>
          <a:p>
            <a:pPr marL="527685" lvl="1" indent="-172720">
              <a:lnSpc>
                <a:spcPct val="100000"/>
              </a:lnSpc>
              <a:spcBef>
                <a:spcPts val="160"/>
              </a:spcBef>
              <a:buChar char="•"/>
              <a:tabLst>
                <a:tab pos="528320" algn="l"/>
              </a:tabLst>
            </a:pPr>
            <a:r>
              <a:rPr sz="2000" dirty="0">
                <a:latin typeface="Arial"/>
                <a:cs typeface="Arial"/>
              </a:rPr>
              <a:t>A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cafe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seat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least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100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people,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plus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outdoor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seating;</a:t>
            </a:r>
            <a:endParaRPr sz="2000">
              <a:latin typeface="Arial"/>
              <a:cs typeface="Arial"/>
            </a:endParaRPr>
          </a:p>
          <a:p>
            <a:pPr marL="527685" lvl="1" indent="-172720">
              <a:lnSpc>
                <a:spcPct val="100000"/>
              </a:lnSpc>
              <a:spcBef>
                <a:spcPts val="155"/>
              </a:spcBef>
              <a:buChar char="•"/>
              <a:tabLst>
                <a:tab pos="528320" algn="l"/>
              </a:tabLst>
            </a:pPr>
            <a:r>
              <a:rPr sz="2000" dirty="0">
                <a:latin typeface="Arial"/>
                <a:cs typeface="Arial"/>
              </a:rPr>
              <a:t>State–of–the–art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audiovisual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infrastructure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conference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areas;</a:t>
            </a:r>
            <a:endParaRPr sz="2000">
              <a:latin typeface="Arial"/>
              <a:cs typeface="Arial"/>
            </a:endParaRPr>
          </a:p>
          <a:p>
            <a:pPr marL="527685" lvl="1" indent="-172720">
              <a:lnSpc>
                <a:spcPct val="100000"/>
              </a:lnSpc>
              <a:spcBef>
                <a:spcPts val="165"/>
              </a:spcBef>
              <a:buChar char="•"/>
              <a:tabLst>
                <a:tab pos="528320" algn="l"/>
              </a:tabLst>
            </a:pPr>
            <a:r>
              <a:rPr sz="2000" dirty="0">
                <a:latin typeface="Arial"/>
                <a:cs typeface="Arial"/>
              </a:rPr>
              <a:t>Onsite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guest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house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style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housing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accommodate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100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people.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1071880"/>
            <a:chOff x="0" y="0"/>
            <a:chExt cx="12192000" cy="10718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943610"/>
            </a:xfrm>
            <a:custGeom>
              <a:avLst/>
              <a:gdLst/>
              <a:ahLst/>
              <a:cxnLst/>
              <a:rect l="l" t="t" r="r" b="b"/>
              <a:pathLst>
                <a:path w="12192000" h="943610">
                  <a:moveTo>
                    <a:pt x="12192000" y="0"/>
                  </a:moveTo>
                  <a:lnTo>
                    <a:pt x="0" y="0"/>
                  </a:lnTo>
                  <a:lnTo>
                    <a:pt x="0" y="943355"/>
                  </a:lnTo>
                  <a:lnTo>
                    <a:pt x="12192000" y="94335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34F33">
                <a:alpha val="8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927603" cy="107137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Next</a:t>
            </a:r>
            <a:r>
              <a:rPr spc="-20" dirty="0"/>
              <a:t> </a:t>
            </a:r>
            <a:r>
              <a:rPr spc="-10" dirty="0"/>
              <a:t>Steps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84785" marR="1160780" indent="-172720">
              <a:lnSpc>
                <a:spcPts val="2160"/>
              </a:lnSpc>
              <a:spcBef>
                <a:spcPts val="375"/>
              </a:spcBef>
              <a:buChar char="•"/>
              <a:tabLst>
                <a:tab pos="185420" algn="l"/>
              </a:tabLst>
            </a:pPr>
            <a:r>
              <a:rPr dirty="0"/>
              <a:t>Planning</a:t>
            </a:r>
            <a:r>
              <a:rPr spc="-15" dirty="0"/>
              <a:t> </a:t>
            </a:r>
            <a:r>
              <a:rPr dirty="0"/>
              <a:t>underway</a:t>
            </a:r>
            <a:r>
              <a:rPr spc="-40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kick</a:t>
            </a:r>
            <a:r>
              <a:rPr spc="-25" dirty="0"/>
              <a:t> </a:t>
            </a:r>
            <a:r>
              <a:rPr dirty="0"/>
              <a:t>off</a:t>
            </a:r>
            <a:r>
              <a:rPr spc="-15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Institute</a:t>
            </a:r>
            <a:r>
              <a:rPr spc="-35" dirty="0"/>
              <a:t> </a:t>
            </a:r>
            <a:r>
              <a:rPr dirty="0"/>
              <a:t>in</a:t>
            </a:r>
            <a:r>
              <a:rPr spc="-10" dirty="0"/>
              <a:t> </a:t>
            </a:r>
            <a:r>
              <a:rPr dirty="0"/>
              <a:t>2023.</a:t>
            </a:r>
            <a:r>
              <a:rPr spc="-35" dirty="0"/>
              <a:t> </a:t>
            </a:r>
            <a:r>
              <a:rPr dirty="0"/>
              <a:t>Report</a:t>
            </a:r>
            <a:r>
              <a:rPr spc="-40" dirty="0"/>
              <a:t> </a:t>
            </a:r>
            <a:r>
              <a:rPr dirty="0"/>
              <a:t>due</a:t>
            </a:r>
            <a:r>
              <a:rPr spc="-20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spc="-40" dirty="0"/>
              <a:t>SDSTA</a:t>
            </a:r>
            <a:r>
              <a:rPr spc="-10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20" dirty="0"/>
              <a:t>SURF </a:t>
            </a:r>
            <a:r>
              <a:rPr dirty="0"/>
              <a:t>Foundation</a:t>
            </a:r>
            <a:r>
              <a:rPr spc="-35" dirty="0"/>
              <a:t> </a:t>
            </a:r>
            <a:r>
              <a:rPr dirty="0"/>
              <a:t>Boards</a:t>
            </a:r>
            <a:r>
              <a:rPr spc="-3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Directors</a:t>
            </a:r>
            <a:r>
              <a:rPr spc="-55" dirty="0"/>
              <a:t> </a:t>
            </a:r>
            <a:r>
              <a:rPr dirty="0"/>
              <a:t>on</a:t>
            </a:r>
            <a:r>
              <a:rPr spc="-20" dirty="0"/>
              <a:t> </a:t>
            </a:r>
            <a:r>
              <a:rPr dirty="0"/>
              <a:t>Dec</a:t>
            </a:r>
            <a:r>
              <a:rPr spc="-20" dirty="0"/>
              <a:t> </a:t>
            </a:r>
            <a:r>
              <a:rPr dirty="0"/>
              <a:t>15,</a:t>
            </a:r>
            <a:r>
              <a:rPr spc="-25" dirty="0"/>
              <a:t> </a:t>
            </a:r>
            <a:r>
              <a:rPr spc="-10" dirty="0"/>
              <a:t>2022.</a:t>
            </a:r>
          </a:p>
          <a:p>
            <a:pPr marL="184785" indent="-172720">
              <a:lnSpc>
                <a:spcPct val="100000"/>
              </a:lnSpc>
              <a:spcBef>
                <a:spcPts val="530"/>
              </a:spcBef>
              <a:buChar char="•"/>
              <a:tabLst>
                <a:tab pos="185420" algn="l"/>
              </a:tabLst>
            </a:pPr>
            <a:r>
              <a:rPr dirty="0"/>
              <a:t>Institute</a:t>
            </a:r>
            <a:r>
              <a:rPr spc="-45" dirty="0"/>
              <a:t> </a:t>
            </a:r>
            <a:r>
              <a:rPr dirty="0"/>
              <a:t>branding</a:t>
            </a:r>
            <a:r>
              <a:rPr spc="-3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social</a:t>
            </a:r>
            <a:r>
              <a:rPr spc="-25" dirty="0"/>
              <a:t> </a:t>
            </a:r>
            <a:r>
              <a:rPr dirty="0"/>
              <a:t>media</a:t>
            </a:r>
            <a:r>
              <a:rPr spc="-20" dirty="0"/>
              <a:t> </a:t>
            </a:r>
            <a:r>
              <a:rPr dirty="0"/>
              <a:t>presence</a:t>
            </a:r>
            <a:r>
              <a:rPr spc="-60" dirty="0"/>
              <a:t> </a:t>
            </a:r>
            <a:r>
              <a:rPr dirty="0"/>
              <a:t>will be</a:t>
            </a:r>
            <a:r>
              <a:rPr spc="-15" dirty="0"/>
              <a:t> </a:t>
            </a:r>
            <a:r>
              <a:rPr spc="-10" dirty="0"/>
              <a:t>established.</a:t>
            </a:r>
          </a:p>
          <a:p>
            <a:pPr marL="184785" marR="5080" indent="-172720">
              <a:lnSpc>
                <a:spcPts val="2160"/>
              </a:lnSpc>
              <a:spcBef>
                <a:spcPts val="825"/>
              </a:spcBef>
              <a:buChar char="•"/>
              <a:tabLst>
                <a:tab pos="185420" algn="l"/>
              </a:tabLst>
            </a:pPr>
            <a:r>
              <a:rPr dirty="0"/>
              <a:t>Discussions</a:t>
            </a:r>
            <a:r>
              <a:rPr spc="-60" dirty="0"/>
              <a:t> </a:t>
            </a:r>
            <a:r>
              <a:rPr dirty="0"/>
              <a:t>are</a:t>
            </a:r>
            <a:r>
              <a:rPr spc="-25" dirty="0"/>
              <a:t> </a:t>
            </a:r>
            <a:r>
              <a:rPr dirty="0"/>
              <a:t>underway</a:t>
            </a:r>
            <a:r>
              <a:rPr spc="-40" dirty="0"/>
              <a:t> </a:t>
            </a:r>
            <a:r>
              <a:rPr dirty="0"/>
              <a:t>with</a:t>
            </a:r>
            <a:r>
              <a:rPr spc="-25" dirty="0"/>
              <a:t> </a:t>
            </a:r>
            <a:r>
              <a:rPr dirty="0"/>
              <a:t>Dr.</a:t>
            </a:r>
            <a:r>
              <a:rPr spc="-25" dirty="0"/>
              <a:t> </a:t>
            </a:r>
            <a:r>
              <a:rPr dirty="0"/>
              <a:t>Barbara</a:t>
            </a:r>
            <a:r>
              <a:rPr spc="-50" dirty="0"/>
              <a:t> </a:t>
            </a:r>
            <a:r>
              <a:rPr dirty="0"/>
              <a:t>Szczerbinska</a:t>
            </a:r>
            <a:r>
              <a:rPr spc="-45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dirty="0"/>
              <a:t>plan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host</a:t>
            </a:r>
            <a:r>
              <a:rPr spc="-45" dirty="0"/>
              <a:t> </a:t>
            </a:r>
            <a:r>
              <a:rPr dirty="0"/>
              <a:t>a</a:t>
            </a:r>
            <a:r>
              <a:rPr spc="-10" dirty="0"/>
              <a:t> </a:t>
            </a:r>
            <a:r>
              <a:rPr dirty="0"/>
              <a:t>4-6</a:t>
            </a:r>
            <a:r>
              <a:rPr spc="-40" dirty="0"/>
              <a:t> </a:t>
            </a:r>
            <a:r>
              <a:rPr dirty="0"/>
              <a:t>week</a:t>
            </a:r>
            <a:r>
              <a:rPr spc="-20" dirty="0"/>
              <a:t> </a:t>
            </a:r>
            <a:r>
              <a:rPr spc="-10" dirty="0"/>
              <a:t>CETUP </a:t>
            </a:r>
            <a:r>
              <a:rPr dirty="0"/>
              <a:t>theoretical</a:t>
            </a:r>
            <a:r>
              <a:rPr spc="-35" dirty="0"/>
              <a:t> </a:t>
            </a:r>
            <a:r>
              <a:rPr dirty="0"/>
              <a:t>physics</a:t>
            </a:r>
            <a:r>
              <a:rPr spc="-30" dirty="0"/>
              <a:t> </a:t>
            </a:r>
            <a:r>
              <a:rPr dirty="0"/>
              <a:t>workshop</a:t>
            </a:r>
            <a:r>
              <a:rPr spc="-60" dirty="0"/>
              <a:t> </a:t>
            </a:r>
            <a:r>
              <a:rPr dirty="0"/>
              <a:t>in</a:t>
            </a:r>
            <a:r>
              <a:rPr spc="-10" dirty="0"/>
              <a:t> </a:t>
            </a:r>
            <a:r>
              <a:rPr dirty="0"/>
              <a:t>summer</a:t>
            </a:r>
            <a:r>
              <a:rPr spc="-40" dirty="0"/>
              <a:t> </a:t>
            </a:r>
            <a:r>
              <a:rPr spc="-10" dirty="0"/>
              <a:t>2023.</a:t>
            </a:r>
          </a:p>
          <a:p>
            <a:pPr marL="184785" marR="1908175" indent="-172720">
              <a:lnSpc>
                <a:spcPts val="2160"/>
              </a:lnSpc>
              <a:spcBef>
                <a:spcPts val="805"/>
              </a:spcBef>
              <a:buChar char="•"/>
              <a:tabLst>
                <a:tab pos="185420" algn="l"/>
              </a:tabLst>
            </a:pPr>
            <a:r>
              <a:rPr dirty="0"/>
              <a:t>“Science</a:t>
            </a:r>
            <a:r>
              <a:rPr spc="-35" dirty="0"/>
              <a:t> </a:t>
            </a:r>
            <a:r>
              <a:rPr dirty="0"/>
              <a:t>talks</a:t>
            </a:r>
            <a:r>
              <a:rPr spc="-30" dirty="0"/>
              <a:t> </a:t>
            </a:r>
            <a:r>
              <a:rPr dirty="0"/>
              <a:t>for</a:t>
            </a:r>
            <a:r>
              <a:rPr spc="-20" dirty="0"/>
              <a:t> </a:t>
            </a:r>
            <a:r>
              <a:rPr dirty="0"/>
              <a:t>scientists”</a:t>
            </a:r>
            <a:r>
              <a:rPr spc="-55" dirty="0"/>
              <a:t> </a:t>
            </a:r>
            <a:r>
              <a:rPr dirty="0"/>
              <a:t>will</a:t>
            </a:r>
            <a:r>
              <a:rPr spc="10" dirty="0"/>
              <a:t> </a:t>
            </a:r>
            <a:r>
              <a:rPr dirty="0"/>
              <a:t>begin</a:t>
            </a:r>
            <a:r>
              <a:rPr spc="-20" dirty="0"/>
              <a:t> </a:t>
            </a:r>
            <a:r>
              <a:rPr dirty="0"/>
              <a:t>in</a:t>
            </a:r>
            <a:r>
              <a:rPr spc="-10" dirty="0"/>
              <a:t> </a:t>
            </a:r>
            <a:r>
              <a:rPr dirty="0"/>
              <a:t>March</a:t>
            </a:r>
            <a:r>
              <a:rPr spc="-45" dirty="0"/>
              <a:t> </a:t>
            </a:r>
            <a:r>
              <a:rPr dirty="0"/>
              <a:t>2023</a:t>
            </a:r>
            <a:r>
              <a:rPr spc="-20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help</a:t>
            </a:r>
            <a:r>
              <a:rPr spc="-10" dirty="0"/>
              <a:t> </a:t>
            </a:r>
            <a:r>
              <a:rPr dirty="0"/>
              <a:t>build</a:t>
            </a:r>
            <a:r>
              <a:rPr spc="-5" dirty="0"/>
              <a:t> </a:t>
            </a:r>
            <a:r>
              <a:rPr spc="-10" dirty="0"/>
              <a:t>intellectual community.</a:t>
            </a:r>
            <a:r>
              <a:rPr spc="-75" dirty="0"/>
              <a:t> </a:t>
            </a:r>
            <a:r>
              <a:rPr dirty="0"/>
              <a:t>(zoom</a:t>
            </a:r>
            <a:r>
              <a:rPr spc="-45" dirty="0"/>
              <a:t> </a:t>
            </a:r>
            <a:r>
              <a:rPr dirty="0"/>
              <a:t>format</a:t>
            </a:r>
            <a:r>
              <a:rPr spc="-50" dirty="0"/>
              <a:t> </a:t>
            </a:r>
            <a:r>
              <a:rPr dirty="0"/>
              <a:t>to</a:t>
            </a:r>
            <a:r>
              <a:rPr spc="-30" dirty="0"/>
              <a:t> </a:t>
            </a:r>
            <a:r>
              <a:rPr dirty="0"/>
              <a:t>increase</a:t>
            </a:r>
            <a:r>
              <a:rPr spc="-55" dirty="0"/>
              <a:t> </a:t>
            </a:r>
            <a:r>
              <a:rPr spc="-10" dirty="0"/>
              <a:t>reach)</a:t>
            </a:r>
          </a:p>
          <a:p>
            <a:pPr marL="184785" indent="-172720">
              <a:lnSpc>
                <a:spcPct val="100000"/>
              </a:lnSpc>
              <a:spcBef>
                <a:spcPts val="530"/>
              </a:spcBef>
              <a:buChar char="•"/>
              <a:tabLst>
                <a:tab pos="185420" algn="l"/>
              </a:tabLst>
            </a:pPr>
            <a:r>
              <a:rPr dirty="0"/>
              <a:t>Discussions</a:t>
            </a:r>
            <a:r>
              <a:rPr spc="-60" dirty="0"/>
              <a:t> </a:t>
            </a:r>
            <a:r>
              <a:rPr dirty="0"/>
              <a:t>underway</a:t>
            </a:r>
            <a:r>
              <a:rPr spc="-40" dirty="0"/>
              <a:t> </a:t>
            </a:r>
            <a:r>
              <a:rPr dirty="0"/>
              <a:t>with</a:t>
            </a:r>
            <a:r>
              <a:rPr spc="-10" dirty="0"/>
              <a:t> </a:t>
            </a:r>
            <a:r>
              <a:rPr dirty="0"/>
              <a:t>other</a:t>
            </a:r>
            <a:r>
              <a:rPr spc="-30" dirty="0"/>
              <a:t> </a:t>
            </a:r>
            <a:r>
              <a:rPr dirty="0"/>
              <a:t>labs</a:t>
            </a:r>
            <a:r>
              <a:rPr spc="-20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universities</a:t>
            </a:r>
            <a:r>
              <a:rPr spc="-30" dirty="0"/>
              <a:t> </a:t>
            </a:r>
            <a:r>
              <a:rPr dirty="0"/>
              <a:t>on</a:t>
            </a:r>
            <a:r>
              <a:rPr spc="-20" dirty="0"/>
              <a:t> </a:t>
            </a:r>
            <a:r>
              <a:rPr dirty="0"/>
              <a:t>science</a:t>
            </a:r>
            <a:r>
              <a:rPr spc="-35" dirty="0"/>
              <a:t> </a:t>
            </a:r>
            <a:r>
              <a:rPr dirty="0"/>
              <a:t>programming</a:t>
            </a:r>
            <a:r>
              <a:rPr spc="-45" dirty="0"/>
              <a:t> </a:t>
            </a:r>
            <a:r>
              <a:rPr spc="-10" dirty="0"/>
              <a:t>partnerships.</a:t>
            </a:r>
          </a:p>
          <a:p>
            <a:pPr marL="184150" marR="403860" indent="-172085">
              <a:lnSpc>
                <a:spcPts val="2160"/>
              </a:lnSpc>
              <a:spcBef>
                <a:spcPts val="825"/>
              </a:spcBef>
              <a:buChar char="•"/>
              <a:tabLst>
                <a:tab pos="185420" algn="l"/>
              </a:tabLst>
            </a:pPr>
            <a:r>
              <a:rPr dirty="0"/>
              <a:t>Current</a:t>
            </a:r>
            <a:r>
              <a:rPr spc="-80" dirty="0"/>
              <a:t> </a:t>
            </a:r>
            <a:r>
              <a:rPr spc="-10" dirty="0"/>
              <a:t>K-</a:t>
            </a:r>
            <a:r>
              <a:rPr dirty="0"/>
              <a:t>12</a:t>
            </a:r>
            <a:r>
              <a:rPr spc="-30" dirty="0"/>
              <a:t> </a:t>
            </a:r>
            <a:r>
              <a:rPr dirty="0"/>
              <a:t>E&amp;O</a:t>
            </a:r>
            <a:r>
              <a:rPr spc="-25" dirty="0"/>
              <a:t> </a:t>
            </a:r>
            <a:r>
              <a:rPr dirty="0"/>
              <a:t>efforts,</a:t>
            </a:r>
            <a:r>
              <a:rPr spc="-60" dirty="0"/>
              <a:t> </a:t>
            </a:r>
            <a:r>
              <a:rPr dirty="0"/>
              <a:t>Sanford</a:t>
            </a:r>
            <a:r>
              <a:rPr spc="-45" dirty="0"/>
              <a:t> </a:t>
            </a:r>
            <a:r>
              <a:rPr dirty="0"/>
              <a:t>Lab</a:t>
            </a:r>
            <a:r>
              <a:rPr spc="-30" dirty="0"/>
              <a:t> </a:t>
            </a:r>
            <a:r>
              <a:rPr dirty="0"/>
              <a:t>Homestake</a:t>
            </a:r>
            <a:r>
              <a:rPr spc="-60" dirty="0"/>
              <a:t> </a:t>
            </a:r>
            <a:r>
              <a:rPr dirty="0"/>
              <a:t>Visitor</a:t>
            </a:r>
            <a:r>
              <a:rPr spc="-30" dirty="0"/>
              <a:t> </a:t>
            </a:r>
            <a:r>
              <a:rPr spc="-10" dirty="0"/>
              <a:t>Center,</a:t>
            </a:r>
            <a:r>
              <a:rPr spc="-50" dirty="0"/>
              <a:t> </a:t>
            </a:r>
            <a:r>
              <a:rPr dirty="0"/>
              <a:t>and</a:t>
            </a:r>
            <a:r>
              <a:rPr spc="-50" dirty="0"/>
              <a:t> </a:t>
            </a:r>
            <a:r>
              <a:rPr dirty="0"/>
              <a:t>Public</a:t>
            </a:r>
            <a:r>
              <a:rPr spc="-5" dirty="0"/>
              <a:t> </a:t>
            </a:r>
            <a:r>
              <a:rPr dirty="0"/>
              <a:t>Outreach</a:t>
            </a:r>
            <a:r>
              <a:rPr spc="-55" dirty="0"/>
              <a:t> </a:t>
            </a:r>
            <a:r>
              <a:rPr spc="-20" dirty="0"/>
              <a:t>will </a:t>
            </a:r>
            <a:r>
              <a:rPr dirty="0"/>
              <a:t>transition</a:t>
            </a:r>
            <a:r>
              <a:rPr spc="-65" dirty="0"/>
              <a:t> </a:t>
            </a:r>
            <a:r>
              <a:rPr dirty="0"/>
              <a:t>under</a:t>
            </a:r>
            <a:r>
              <a:rPr spc="-4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Institute’s</a:t>
            </a:r>
            <a:r>
              <a:rPr spc="-45" dirty="0"/>
              <a:t> </a:t>
            </a:r>
            <a:r>
              <a:rPr spc="-10" dirty="0"/>
              <a:t>branding.</a:t>
            </a:r>
          </a:p>
          <a:p>
            <a:pPr marL="184785" indent="-172720">
              <a:lnSpc>
                <a:spcPct val="100000"/>
              </a:lnSpc>
              <a:spcBef>
                <a:spcPts val="535"/>
              </a:spcBef>
              <a:buChar char="•"/>
              <a:tabLst>
                <a:tab pos="185420" algn="l"/>
              </a:tabLst>
            </a:pPr>
            <a:r>
              <a:rPr dirty="0"/>
              <a:t>Focused,</a:t>
            </a:r>
            <a:r>
              <a:rPr spc="-60" dirty="0"/>
              <a:t> </a:t>
            </a:r>
            <a:r>
              <a:rPr spc="-10" dirty="0"/>
              <a:t>national-</a:t>
            </a:r>
            <a:r>
              <a:rPr dirty="0"/>
              <a:t>level</a:t>
            </a:r>
            <a:r>
              <a:rPr spc="-25" dirty="0"/>
              <a:t> </a:t>
            </a:r>
            <a:r>
              <a:rPr dirty="0"/>
              <a:t>fundraising</a:t>
            </a:r>
            <a:r>
              <a:rPr spc="-35" dirty="0"/>
              <a:t> </a:t>
            </a:r>
            <a:r>
              <a:rPr dirty="0"/>
              <a:t>effort</a:t>
            </a:r>
            <a:r>
              <a:rPr spc="-40" dirty="0"/>
              <a:t> </a:t>
            </a:r>
            <a:r>
              <a:rPr dirty="0"/>
              <a:t>for</a:t>
            </a:r>
            <a:r>
              <a:rPr spc="-30" dirty="0"/>
              <a:t> </a:t>
            </a:r>
            <a:r>
              <a:rPr dirty="0"/>
              <a:t>Institute</a:t>
            </a:r>
            <a:r>
              <a:rPr spc="-20" dirty="0"/>
              <a:t> </a:t>
            </a:r>
            <a:r>
              <a:rPr dirty="0"/>
              <a:t>will begin</a:t>
            </a:r>
            <a:r>
              <a:rPr spc="-20" dirty="0"/>
              <a:t> </a:t>
            </a:r>
            <a:r>
              <a:rPr dirty="0"/>
              <a:t>in</a:t>
            </a:r>
            <a:r>
              <a:rPr spc="-10" dirty="0"/>
              <a:t> 2023.</a:t>
            </a:r>
          </a:p>
          <a:p>
            <a:pPr marL="184785" indent="-172720">
              <a:lnSpc>
                <a:spcPct val="100000"/>
              </a:lnSpc>
              <a:spcBef>
                <a:spcPts val="560"/>
              </a:spcBef>
              <a:buChar char="•"/>
              <a:tabLst>
                <a:tab pos="185420" algn="l"/>
              </a:tabLst>
            </a:pPr>
            <a:r>
              <a:rPr dirty="0"/>
              <a:t>SLHVC,</a:t>
            </a:r>
            <a:r>
              <a:rPr spc="-40" dirty="0"/>
              <a:t> </a:t>
            </a:r>
            <a:r>
              <a:rPr spc="-30" dirty="0"/>
              <a:t>SURF,</a:t>
            </a:r>
            <a:r>
              <a:rPr spc="-40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dirty="0"/>
              <a:t>Elevate</a:t>
            </a:r>
            <a:r>
              <a:rPr spc="-20" dirty="0"/>
              <a:t> </a:t>
            </a:r>
            <a:r>
              <a:rPr dirty="0"/>
              <a:t>Rapid</a:t>
            </a:r>
            <a:r>
              <a:rPr spc="-25" dirty="0"/>
              <a:t> </a:t>
            </a:r>
            <a:r>
              <a:rPr dirty="0"/>
              <a:t>City</a:t>
            </a:r>
            <a:r>
              <a:rPr spc="-25" dirty="0"/>
              <a:t> </a:t>
            </a:r>
            <a:r>
              <a:rPr dirty="0"/>
              <a:t>facilities</a:t>
            </a:r>
            <a:r>
              <a:rPr spc="-15" dirty="0"/>
              <a:t> </a:t>
            </a:r>
            <a:r>
              <a:rPr dirty="0"/>
              <a:t>will</a:t>
            </a:r>
            <a:r>
              <a:rPr spc="-15" dirty="0"/>
              <a:t> </a:t>
            </a:r>
            <a:r>
              <a:rPr dirty="0"/>
              <a:t>provide</a:t>
            </a:r>
            <a:r>
              <a:rPr spc="-30" dirty="0"/>
              <a:t> </a:t>
            </a:r>
            <a:r>
              <a:rPr dirty="0"/>
              <a:t>initial</a:t>
            </a:r>
            <a:r>
              <a:rPr spc="-10" dirty="0"/>
              <a:t> </a:t>
            </a:r>
            <a:r>
              <a:rPr dirty="0"/>
              <a:t>space</a:t>
            </a:r>
            <a:r>
              <a:rPr spc="-55" dirty="0"/>
              <a:t> </a:t>
            </a:r>
            <a:r>
              <a:rPr dirty="0"/>
              <a:t>for</a:t>
            </a:r>
            <a:r>
              <a:rPr spc="-30" dirty="0"/>
              <a:t> </a:t>
            </a:r>
            <a:r>
              <a:rPr spc="-10" dirty="0"/>
              <a:t>programs.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1071880"/>
            <a:chOff x="0" y="0"/>
            <a:chExt cx="12192000" cy="10718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943610"/>
            </a:xfrm>
            <a:custGeom>
              <a:avLst/>
              <a:gdLst/>
              <a:ahLst/>
              <a:cxnLst/>
              <a:rect l="l" t="t" r="r" b="b"/>
              <a:pathLst>
                <a:path w="12192000" h="943610">
                  <a:moveTo>
                    <a:pt x="12192000" y="0"/>
                  </a:moveTo>
                  <a:lnTo>
                    <a:pt x="0" y="0"/>
                  </a:lnTo>
                  <a:lnTo>
                    <a:pt x="0" y="943355"/>
                  </a:lnTo>
                  <a:lnTo>
                    <a:pt x="12192000" y="94335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34F33">
                <a:alpha val="8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482839" cy="107137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Institute</a:t>
            </a:r>
            <a:r>
              <a:rPr spc="-70" dirty="0"/>
              <a:t> </a:t>
            </a:r>
            <a:r>
              <a:rPr dirty="0"/>
              <a:t>Development</a:t>
            </a:r>
            <a:r>
              <a:rPr spc="-55" dirty="0"/>
              <a:t> </a:t>
            </a:r>
            <a:r>
              <a:rPr spc="-10" dirty="0"/>
              <a:t>Process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916938" y="1214119"/>
            <a:ext cx="10821035" cy="431101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725"/>
              </a:spcBef>
              <a:buChar char="•"/>
              <a:tabLst>
                <a:tab pos="185420" algn="l"/>
              </a:tabLst>
            </a:pPr>
            <a:r>
              <a:rPr sz="2400" dirty="0">
                <a:latin typeface="Arial"/>
                <a:cs typeface="Arial"/>
              </a:rPr>
              <a:t>STEM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Institute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Study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(December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2019):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study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related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global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institutes.</a:t>
            </a:r>
            <a:endParaRPr sz="2400">
              <a:latin typeface="Arial"/>
              <a:cs typeface="Arial"/>
            </a:endParaRPr>
          </a:p>
          <a:p>
            <a:pPr marL="184785" marR="5080" indent="-172720">
              <a:lnSpc>
                <a:spcPts val="2300"/>
              </a:lnSpc>
              <a:spcBef>
                <a:spcPts val="1180"/>
              </a:spcBef>
              <a:buChar char="•"/>
              <a:tabLst>
                <a:tab pos="185420" algn="l"/>
              </a:tabLst>
            </a:pPr>
            <a:r>
              <a:rPr sz="2400" dirty="0">
                <a:latin typeface="Arial"/>
                <a:cs typeface="Arial"/>
              </a:rPr>
              <a:t>SURF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Institute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Program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Study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(December 2020):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Interviewed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SURF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users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leaders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various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fields related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UG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science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identify community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needs.</a:t>
            </a:r>
            <a:endParaRPr sz="2400">
              <a:latin typeface="Arial"/>
              <a:cs typeface="Arial"/>
            </a:endParaRPr>
          </a:p>
          <a:p>
            <a:pPr marL="184785" indent="-172720">
              <a:lnSpc>
                <a:spcPts val="2840"/>
              </a:lnSpc>
              <a:spcBef>
                <a:spcPts val="650"/>
              </a:spcBef>
              <a:buChar char="•"/>
              <a:tabLst>
                <a:tab pos="185420" algn="l"/>
              </a:tabLst>
            </a:pPr>
            <a:r>
              <a:rPr sz="2400" dirty="0">
                <a:latin typeface="Arial"/>
                <a:cs typeface="Arial"/>
              </a:rPr>
              <a:t>Working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Group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defined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Institute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scope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(April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June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2021):</a:t>
            </a:r>
            <a:endParaRPr sz="2400">
              <a:latin typeface="Arial"/>
              <a:cs typeface="Arial"/>
            </a:endParaRPr>
          </a:p>
          <a:p>
            <a:pPr marL="527685" lvl="1" indent="-172720">
              <a:lnSpc>
                <a:spcPts val="2325"/>
              </a:lnSpc>
              <a:buChar char="•"/>
              <a:tabLst>
                <a:tab pos="528320" algn="l"/>
              </a:tabLst>
            </a:pPr>
            <a:r>
              <a:rPr sz="2000" dirty="0">
                <a:latin typeface="Arial"/>
                <a:cs typeface="Arial"/>
              </a:rPr>
              <a:t>Ms.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Elizabeth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Freer,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dialogue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LLC</a:t>
            </a:r>
            <a:endParaRPr sz="2000">
              <a:latin typeface="Arial"/>
              <a:cs typeface="Arial"/>
            </a:endParaRPr>
          </a:p>
          <a:p>
            <a:pPr marL="527685" lvl="1" indent="-172720">
              <a:lnSpc>
                <a:spcPts val="2320"/>
              </a:lnSpc>
              <a:buChar char="•"/>
              <a:tabLst>
                <a:tab pos="528320" algn="l"/>
              </a:tabLst>
            </a:pPr>
            <a:r>
              <a:rPr sz="2000" spc="-10" dirty="0">
                <a:latin typeface="Arial"/>
                <a:cs typeface="Arial"/>
              </a:rPr>
              <a:t>Mr.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Mike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Headley,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SDSTA</a:t>
            </a:r>
            <a:endParaRPr sz="2000">
              <a:latin typeface="Arial"/>
              <a:cs typeface="Arial"/>
            </a:endParaRPr>
          </a:p>
          <a:p>
            <a:pPr marL="527685" lvl="1" indent="-172720">
              <a:lnSpc>
                <a:spcPts val="2315"/>
              </a:lnSpc>
              <a:buChar char="•"/>
              <a:tabLst>
                <a:tab pos="528320" algn="l"/>
              </a:tabLst>
            </a:pPr>
            <a:r>
              <a:rPr sz="2000" spc="-10" dirty="0">
                <a:latin typeface="Arial"/>
                <a:cs typeface="Arial"/>
              </a:rPr>
              <a:t>Dr.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Jaret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Heise,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SDSTA</a:t>
            </a:r>
            <a:endParaRPr sz="2000">
              <a:latin typeface="Arial"/>
              <a:cs typeface="Arial"/>
            </a:endParaRPr>
          </a:p>
          <a:p>
            <a:pPr marL="527685" lvl="1" indent="-172720">
              <a:lnSpc>
                <a:spcPts val="2320"/>
              </a:lnSpc>
              <a:buChar char="•"/>
              <a:tabLst>
                <a:tab pos="528320" algn="l"/>
              </a:tabLst>
            </a:pPr>
            <a:r>
              <a:rPr sz="2000" spc="-10" dirty="0">
                <a:latin typeface="Arial"/>
                <a:cs typeface="Arial"/>
              </a:rPr>
              <a:t>Dr.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Barbara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Szczerbinska,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Texas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A&amp;M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Univ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Corpus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Christi</a:t>
            </a:r>
            <a:endParaRPr sz="2000">
              <a:latin typeface="Arial"/>
              <a:cs typeface="Arial"/>
            </a:endParaRPr>
          </a:p>
          <a:p>
            <a:pPr marL="527685" lvl="1" indent="-172720">
              <a:lnSpc>
                <a:spcPts val="2320"/>
              </a:lnSpc>
              <a:buChar char="•"/>
              <a:tabLst>
                <a:tab pos="528320" algn="l"/>
              </a:tabLst>
            </a:pPr>
            <a:r>
              <a:rPr sz="2000" spc="-10" dirty="0">
                <a:latin typeface="Arial"/>
                <a:cs typeface="Arial"/>
              </a:rPr>
              <a:t>Dr.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Bob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Wilson,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Colorado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State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University</a:t>
            </a:r>
            <a:endParaRPr sz="2000">
              <a:latin typeface="Arial"/>
              <a:cs typeface="Arial"/>
            </a:endParaRPr>
          </a:p>
          <a:p>
            <a:pPr marL="527685" lvl="1" indent="-172720">
              <a:lnSpc>
                <a:spcPts val="2360"/>
              </a:lnSpc>
              <a:buChar char="•"/>
              <a:tabLst>
                <a:tab pos="528320" algn="l"/>
              </a:tabLst>
            </a:pPr>
            <a:r>
              <a:rPr sz="2000" dirty="0">
                <a:latin typeface="Arial"/>
                <a:cs typeface="Arial"/>
              </a:rPr>
              <a:t>Ms.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Deb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Wolf,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SDSTA</a:t>
            </a:r>
            <a:endParaRPr sz="20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620"/>
              </a:spcBef>
              <a:buChar char="•"/>
              <a:tabLst>
                <a:tab pos="185420" algn="l"/>
              </a:tabLst>
            </a:pPr>
            <a:r>
              <a:rPr sz="2400" dirty="0">
                <a:latin typeface="Arial"/>
                <a:cs typeface="Arial"/>
              </a:rPr>
              <a:t>Completed Institute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development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study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December </a:t>
            </a:r>
            <a:r>
              <a:rPr sz="2400" spc="-10" dirty="0">
                <a:latin typeface="Arial"/>
                <a:cs typeface="Arial"/>
              </a:rPr>
              <a:t>2021.</a:t>
            </a:r>
            <a:endParaRPr sz="24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625"/>
              </a:spcBef>
              <a:buChar char="•"/>
              <a:tabLst>
                <a:tab pos="185420" algn="l"/>
              </a:tabLst>
            </a:pPr>
            <a:r>
              <a:rPr sz="2400" spc="-10" dirty="0">
                <a:latin typeface="Arial"/>
                <a:cs typeface="Arial"/>
              </a:rPr>
              <a:t>Kick-</a:t>
            </a:r>
            <a:r>
              <a:rPr sz="2400" dirty="0">
                <a:latin typeface="Arial"/>
                <a:cs typeface="Arial"/>
              </a:rPr>
              <a:t>off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planning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currently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underway.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1071880"/>
            <a:chOff x="0" y="0"/>
            <a:chExt cx="12192000" cy="10718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943610"/>
            </a:xfrm>
            <a:custGeom>
              <a:avLst/>
              <a:gdLst/>
              <a:ahLst/>
              <a:cxnLst/>
              <a:rect l="l" t="t" r="r" b="b"/>
              <a:pathLst>
                <a:path w="12192000" h="943610">
                  <a:moveTo>
                    <a:pt x="12192000" y="0"/>
                  </a:moveTo>
                  <a:lnTo>
                    <a:pt x="0" y="0"/>
                  </a:lnTo>
                  <a:lnTo>
                    <a:pt x="0" y="943355"/>
                  </a:lnTo>
                  <a:lnTo>
                    <a:pt x="12192000" y="94335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34F33">
                <a:alpha val="8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881627" cy="107137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Institute</a:t>
            </a:r>
            <a:r>
              <a:rPr spc="-65" dirty="0"/>
              <a:t> </a:t>
            </a:r>
            <a:r>
              <a:rPr spc="-10" dirty="0"/>
              <a:t>Vision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9580" y="1256955"/>
            <a:ext cx="5151120" cy="46393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84785" marR="579120" indent="-172720">
              <a:lnSpc>
                <a:spcPts val="2160"/>
              </a:lnSpc>
              <a:spcBef>
                <a:spcPts val="375"/>
              </a:spcBef>
              <a:buChar char="•"/>
              <a:tabLst>
                <a:tab pos="185420" algn="l"/>
              </a:tabLst>
            </a:pPr>
            <a:r>
              <a:rPr sz="2000" dirty="0">
                <a:latin typeface="Arial"/>
                <a:cs typeface="Arial"/>
              </a:rPr>
              <a:t>Establish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world-leading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center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for </a:t>
            </a:r>
            <a:r>
              <a:rPr sz="2000" dirty="0">
                <a:latin typeface="Arial"/>
                <a:cs typeface="Arial"/>
              </a:rPr>
              <a:t>underground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science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collaboration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and </a:t>
            </a:r>
            <a:r>
              <a:rPr sz="2000" dirty="0">
                <a:latin typeface="Arial"/>
                <a:cs typeface="Arial"/>
              </a:rPr>
              <a:t>intellectual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community.</a:t>
            </a:r>
            <a:endParaRPr sz="2000">
              <a:latin typeface="Arial"/>
              <a:cs typeface="Arial"/>
            </a:endParaRPr>
          </a:p>
          <a:p>
            <a:pPr marL="184785" marR="508000" indent="-172720">
              <a:lnSpc>
                <a:spcPts val="2160"/>
              </a:lnSpc>
              <a:spcBef>
                <a:spcPts val="1595"/>
              </a:spcBef>
              <a:buChar char="•"/>
              <a:tabLst>
                <a:tab pos="185420" algn="l"/>
              </a:tabLst>
            </a:pPr>
            <a:r>
              <a:rPr sz="2000" dirty="0">
                <a:latin typeface="Arial"/>
                <a:cs typeface="Arial"/>
              </a:rPr>
              <a:t>Provide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leadership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long-</a:t>
            </a:r>
            <a:r>
              <a:rPr sz="2000" dirty="0">
                <a:latin typeface="Arial"/>
                <a:cs typeface="Arial"/>
              </a:rPr>
              <a:t>term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science </a:t>
            </a:r>
            <a:r>
              <a:rPr sz="2000" dirty="0">
                <a:latin typeface="Arial"/>
                <a:cs typeface="Arial"/>
              </a:rPr>
              <a:t>community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planning.</a:t>
            </a:r>
            <a:endParaRPr sz="2000">
              <a:latin typeface="Arial"/>
              <a:cs typeface="Arial"/>
            </a:endParaRPr>
          </a:p>
          <a:p>
            <a:pPr marL="184785" marR="5080" indent="-172720">
              <a:lnSpc>
                <a:spcPts val="2160"/>
              </a:lnSpc>
              <a:spcBef>
                <a:spcPts val="1610"/>
              </a:spcBef>
              <a:buChar char="•"/>
              <a:tabLst>
                <a:tab pos="185420" algn="l"/>
              </a:tabLst>
            </a:pPr>
            <a:r>
              <a:rPr sz="2000" dirty="0">
                <a:latin typeface="Arial"/>
                <a:cs typeface="Arial"/>
              </a:rPr>
              <a:t>Engage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global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community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vision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leadership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range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disciplines.</a:t>
            </a:r>
            <a:endParaRPr sz="2000">
              <a:latin typeface="Arial"/>
              <a:cs typeface="Arial"/>
            </a:endParaRPr>
          </a:p>
          <a:p>
            <a:pPr marL="184785" marR="79375" indent="-172720">
              <a:lnSpc>
                <a:spcPts val="2160"/>
              </a:lnSpc>
              <a:spcBef>
                <a:spcPts val="1595"/>
              </a:spcBef>
              <a:buChar char="•"/>
              <a:tabLst>
                <a:tab pos="185420" algn="l"/>
              </a:tabLst>
            </a:pPr>
            <a:r>
              <a:rPr sz="2000" dirty="0">
                <a:latin typeface="Arial"/>
                <a:cs typeface="Arial"/>
              </a:rPr>
              <a:t>Serve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“hub”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information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global </a:t>
            </a:r>
            <a:r>
              <a:rPr sz="2000" dirty="0">
                <a:latin typeface="Arial"/>
                <a:cs typeface="Arial"/>
              </a:rPr>
              <a:t>underground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science.</a:t>
            </a:r>
            <a:endParaRPr sz="2000">
              <a:latin typeface="Arial"/>
              <a:cs typeface="Arial"/>
            </a:endParaRPr>
          </a:p>
          <a:p>
            <a:pPr marL="184785" marR="311150" indent="-172720">
              <a:lnSpc>
                <a:spcPts val="2160"/>
              </a:lnSpc>
              <a:spcBef>
                <a:spcPts val="1595"/>
              </a:spcBef>
              <a:buChar char="•"/>
              <a:tabLst>
                <a:tab pos="185420" algn="l"/>
              </a:tabLst>
            </a:pPr>
            <a:r>
              <a:rPr sz="2000" dirty="0">
                <a:latin typeface="Arial"/>
                <a:cs typeface="Arial"/>
              </a:rPr>
              <a:t>Foster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close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collaboration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integration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science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outreach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programs.</a:t>
            </a:r>
            <a:endParaRPr sz="2000">
              <a:latin typeface="Arial"/>
              <a:cs typeface="Arial"/>
            </a:endParaRPr>
          </a:p>
          <a:p>
            <a:pPr marL="184785" marR="635635" indent="-172720">
              <a:lnSpc>
                <a:spcPts val="2160"/>
              </a:lnSpc>
              <a:spcBef>
                <a:spcPts val="1610"/>
              </a:spcBef>
              <a:buChar char="•"/>
              <a:tabLst>
                <a:tab pos="185420" algn="l"/>
              </a:tabLst>
            </a:pPr>
            <a:r>
              <a:rPr sz="2000" dirty="0">
                <a:latin typeface="Arial"/>
                <a:cs typeface="Arial"/>
              </a:rPr>
              <a:t>Establish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world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leadership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10" dirty="0">
                <a:latin typeface="Arial"/>
                <a:cs typeface="Arial"/>
              </a:rPr>
              <a:t> K-</a:t>
            </a:r>
            <a:r>
              <a:rPr sz="2000" dirty="0">
                <a:latin typeface="Arial"/>
                <a:cs typeface="Arial"/>
              </a:rPr>
              <a:t>12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and </a:t>
            </a:r>
            <a:r>
              <a:rPr sz="2000" dirty="0">
                <a:latin typeface="Arial"/>
                <a:cs typeface="Arial"/>
              </a:rPr>
              <a:t>public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E&amp;O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programs.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50054" y="1298757"/>
            <a:ext cx="6389005" cy="494982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1071880"/>
            <a:chOff x="0" y="0"/>
            <a:chExt cx="12192000" cy="10718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943610"/>
            </a:xfrm>
            <a:custGeom>
              <a:avLst/>
              <a:gdLst/>
              <a:ahLst/>
              <a:cxnLst/>
              <a:rect l="l" t="t" r="r" b="b"/>
              <a:pathLst>
                <a:path w="12192000" h="943610">
                  <a:moveTo>
                    <a:pt x="12192000" y="0"/>
                  </a:moveTo>
                  <a:lnTo>
                    <a:pt x="0" y="0"/>
                  </a:lnTo>
                  <a:lnTo>
                    <a:pt x="0" y="943355"/>
                  </a:lnTo>
                  <a:lnTo>
                    <a:pt x="12192000" y="94335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34F33">
                <a:alpha val="8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014215" cy="107137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Institute</a:t>
            </a:r>
            <a:r>
              <a:rPr spc="-65" dirty="0"/>
              <a:t> </a:t>
            </a:r>
            <a:r>
              <a:rPr spc="-10" dirty="0"/>
              <a:t>Vision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8786" y="965975"/>
            <a:ext cx="5688330" cy="468884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dirty="0">
                <a:latin typeface="Calibri"/>
                <a:cs typeface="Calibri"/>
              </a:rPr>
              <a:t>“The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Institute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will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leader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advancement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Inclusion,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Diversity,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Equity,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Access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(IDEA)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in </a:t>
            </a:r>
            <a:r>
              <a:rPr sz="2200" dirty="0">
                <a:latin typeface="Calibri"/>
                <a:cs typeface="Calibri"/>
              </a:rPr>
              <a:t>science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science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education.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Its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IDEA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focus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will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intentional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from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start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priority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all </a:t>
            </a:r>
            <a:r>
              <a:rPr sz="2200" dirty="0">
                <a:latin typeface="Calibri"/>
                <a:cs typeface="Calibri"/>
              </a:rPr>
              <a:t>aspects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Institute’s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work.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Institute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will </a:t>
            </a:r>
            <a:r>
              <a:rPr sz="2200" dirty="0">
                <a:latin typeface="Calibri"/>
                <a:cs typeface="Calibri"/>
              </a:rPr>
              <a:t>also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foster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close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collaboration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integration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K–12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Science,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Technology,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Engineering,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Mathematics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(STEM)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education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public outreach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programs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with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science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and </a:t>
            </a:r>
            <a:r>
              <a:rPr sz="2200" dirty="0">
                <a:latin typeface="Calibri"/>
                <a:cs typeface="Calibri"/>
              </a:rPr>
              <a:t>engineering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Institute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SURF.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These programs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will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engage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globally,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regionally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and </a:t>
            </a:r>
            <a:r>
              <a:rPr sz="2200" dirty="0">
                <a:latin typeface="Calibri"/>
                <a:cs typeface="Calibri"/>
              </a:rPr>
              <a:t>locally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provide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high–quality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science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education resources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students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professional development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opportunities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teachers.”</a:t>
            </a:r>
            <a:endParaRPr sz="2200">
              <a:latin typeface="Calibri"/>
              <a:cs typeface="Calibri"/>
            </a:endParaRPr>
          </a:p>
          <a:p>
            <a:pPr marL="1383665">
              <a:lnSpc>
                <a:spcPct val="100000"/>
              </a:lnSpc>
              <a:spcBef>
                <a:spcPts val="465"/>
              </a:spcBef>
            </a:pPr>
            <a:r>
              <a:rPr sz="2200" spc="-20" dirty="0">
                <a:latin typeface="Calibri"/>
                <a:cs typeface="Calibri"/>
              </a:rPr>
              <a:t>-</a:t>
            </a:r>
            <a:r>
              <a:rPr sz="2200" spc="-10" dirty="0">
                <a:latin typeface="Calibri"/>
                <a:cs typeface="Calibri"/>
              </a:rPr>
              <a:t>Institute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Scoping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Document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2021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81988" y="1292498"/>
            <a:ext cx="5664221" cy="438830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1071880"/>
            <a:chOff x="0" y="0"/>
            <a:chExt cx="12192000" cy="10718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943610"/>
            </a:xfrm>
            <a:custGeom>
              <a:avLst/>
              <a:gdLst/>
              <a:ahLst/>
              <a:cxnLst/>
              <a:rect l="l" t="t" r="r" b="b"/>
              <a:pathLst>
                <a:path w="12192000" h="943610">
                  <a:moveTo>
                    <a:pt x="12192000" y="0"/>
                  </a:moveTo>
                  <a:lnTo>
                    <a:pt x="0" y="0"/>
                  </a:lnTo>
                  <a:lnTo>
                    <a:pt x="0" y="943355"/>
                  </a:lnTo>
                  <a:lnTo>
                    <a:pt x="12192000" y="94335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34F33">
                <a:alpha val="8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805927" cy="107137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Building</a:t>
            </a:r>
            <a:r>
              <a:rPr spc="-55" dirty="0"/>
              <a:t> </a:t>
            </a:r>
            <a:r>
              <a:rPr dirty="0"/>
              <a:t>Intellectual</a:t>
            </a:r>
            <a:r>
              <a:rPr spc="-55" dirty="0"/>
              <a:t> </a:t>
            </a:r>
            <a:r>
              <a:rPr spc="-10" dirty="0"/>
              <a:t>Community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464265" y="1112661"/>
            <a:ext cx="10553065" cy="47345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84785" marR="241300" indent="-172720">
              <a:lnSpc>
                <a:spcPts val="2590"/>
              </a:lnSpc>
              <a:spcBef>
                <a:spcPts val="425"/>
              </a:spcBef>
              <a:buChar char="•"/>
              <a:tabLst>
                <a:tab pos="185420" algn="l"/>
              </a:tabLst>
            </a:pPr>
            <a:r>
              <a:rPr sz="2400" dirty="0">
                <a:latin typeface="Arial"/>
                <a:cs typeface="Arial"/>
              </a:rPr>
              <a:t>Intellectual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community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intangible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asset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its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success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Institute </a:t>
            </a:r>
            <a:r>
              <a:rPr sz="2400" dirty="0">
                <a:latin typeface="Arial"/>
                <a:cs typeface="Arial"/>
              </a:rPr>
              <a:t>will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require careful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intentional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consideration.</a:t>
            </a:r>
            <a:endParaRPr sz="2400">
              <a:latin typeface="Arial"/>
              <a:cs typeface="Arial"/>
            </a:endParaRPr>
          </a:p>
          <a:p>
            <a:pPr marL="184785" marR="21590" indent="-172720">
              <a:lnSpc>
                <a:spcPts val="2590"/>
              </a:lnSpc>
              <a:spcBef>
                <a:spcPts val="795"/>
              </a:spcBef>
              <a:buChar char="•"/>
              <a:tabLst>
                <a:tab pos="185420" algn="l"/>
              </a:tabLst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Institute’s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culture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must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intentionally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structured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start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to </a:t>
            </a:r>
            <a:r>
              <a:rPr sz="2400" dirty="0">
                <a:latin typeface="Arial"/>
                <a:cs typeface="Arial"/>
              </a:rPr>
              <a:t>include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diverse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voices and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amplify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just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voices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renowned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scientists.</a:t>
            </a:r>
            <a:endParaRPr sz="24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480"/>
              </a:spcBef>
              <a:buChar char="•"/>
              <a:tabLst>
                <a:tab pos="185420" algn="l"/>
              </a:tabLst>
            </a:pPr>
            <a:r>
              <a:rPr sz="2400" dirty="0">
                <a:latin typeface="Arial"/>
                <a:cs typeface="Arial"/>
              </a:rPr>
              <a:t>Foster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develop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intellectual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community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those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participating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in:</a:t>
            </a:r>
            <a:endParaRPr sz="2400">
              <a:latin typeface="Arial"/>
              <a:cs typeface="Arial"/>
            </a:endParaRPr>
          </a:p>
          <a:p>
            <a:pPr marL="527685" lvl="1" indent="-173355">
              <a:lnSpc>
                <a:spcPct val="100000"/>
              </a:lnSpc>
              <a:spcBef>
                <a:spcPts val="175"/>
              </a:spcBef>
              <a:buChar char="•"/>
              <a:tabLst>
                <a:tab pos="528320" algn="l"/>
              </a:tabLst>
            </a:pPr>
            <a:r>
              <a:rPr sz="2000" dirty="0">
                <a:latin typeface="Arial"/>
                <a:cs typeface="Arial"/>
              </a:rPr>
              <a:t>Institute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programs;</a:t>
            </a:r>
            <a:endParaRPr sz="2000">
              <a:latin typeface="Arial"/>
              <a:cs typeface="Arial"/>
            </a:endParaRPr>
          </a:p>
          <a:p>
            <a:pPr marL="527685" lvl="1" indent="-173355">
              <a:lnSpc>
                <a:spcPct val="100000"/>
              </a:lnSpc>
              <a:spcBef>
                <a:spcPts val="155"/>
              </a:spcBef>
              <a:buChar char="•"/>
              <a:tabLst>
                <a:tab pos="528320" algn="l"/>
              </a:tabLst>
            </a:pPr>
            <a:r>
              <a:rPr sz="2000" dirty="0">
                <a:latin typeface="Arial"/>
                <a:cs typeface="Arial"/>
              </a:rPr>
              <a:t>Researchers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actively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working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experiments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SURF;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  <a:p>
            <a:pPr marL="527685" lvl="1" indent="-173355">
              <a:lnSpc>
                <a:spcPct val="100000"/>
              </a:lnSpc>
              <a:spcBef>
                <a:spcPts val="155"/>
              </a:spcBef>
              <a:buChar char="•"/>
              <a:tabLst>
                <a:tab pos="528320" algn="l"/>
              </a:tabLst>
            </a:pP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broader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underground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science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community.</a:t>
            </a:r>
            <a:endParaRPr sz="2000">
              <a:latin typeface="Arial"/>
              <a:cs typeface="Arial"/>
            </a:endParaRPr>
          </a:p>
          <a:p>
            <a:pPr marL="184785" marR="5080" indent="-172720">
              <a:lnSpc>
                <a:spcPts val="2590"/>
              </a:lnSpc>
              <a:spcBef>
                <a:spcPts val="840"/>
              </a:spcBef>
              <a:buChar char="•"/>
              <a:tabLst>
                <a:tab pos="185420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critical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level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activities and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robust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plan for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programs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required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foster 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intellectual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community.</a:t>
            </a:r>
            <a:endParaRPr sz="2400">
              <a:latin typeface="Arial"/>
              <a:cs typeface="Arial"/>
            </a:endParaRPr>
          </a:p>
          <a:p>
            <a:pPr marL="184785" marR="803910" indent="-172720">
              <a:lnSpc>
                <a:spcPts val="2590"/>
              </a:lnSpc>
              <a:spcBef>
                <a:spcPts val="795"/>
              </a:spcBef>
              <a:buFont typeface="Arial"/>
              <a:buChar char="•"/>
              <a:tabLst>
                <a:tab pos="185420" algn="l"/>
              </a:tabLst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Critical</a:t>
            </a:r>
            <a:r>
              <a:rPr sz="24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understanding:</a:t>
            </a:r>
            <a:r>
              <a:rPr sz="24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there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intellectual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merit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underground </a:t>
            </a:r>
            <a:r>
              <a:rPr sz="2400" dirty="0">
                <a:latin typeface="Arial"/>
                <a:cs typeface="Arial"/>
              </a:rPr>
              <a:t>science,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science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education,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intersection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IDEA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with </a:t>
            </a:r>
            <a:r>
              <a:rPr sz="2400" dirty="0">
                <a:latin typeface="Arial"/>
                <a:cs typeface="Arial"/>
              </a:rPr>
              <a:t>science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science</a:t>
            </a:r>
            <a:r>
              <a:rPr sz="2400" spc="-10" dirty="0">
                <a:latin typeface="Arial"/>
                <a:cs typeface="Arial"/>
              </a:rPr>
              <a:t> education.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1071880"/>
            <a:chOff x="0" y="0"/>
            <a:chExt cx="12192000" cy="10718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943610"/>
            </a:xfrm>
            <a:custGeom>
              <a:avLst/>
              <a:gdLst/>
              <a:ahLst/>
              <a:cxnLst/>
              <a:rect l="l" t="t" r="r" b="b"/>
              <a:pathLst>
                <a:path w="12192000" h="943610">
                  <a:moveTo>
                    <a:pt x="12192000" y="0"/>
                  </a:moveTo>
                  <a:lnTo>
                    <a:pt x="0" y="0"/>
                  </a:lnTo>
                  <a:lnTo>
                    <a:pt x="0" y="943355"/>
                  </a:lnTo>
                  <a:lnTo>
                    <a:pt x="12192000" y="94335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34F33">
                <a:alpha val="8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850636" cy="107137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Science</a:t>
            </a:r>
            <a:r>
              <a:rPr spc="-45" dirty="0"/>
              <a:t> </a:t>
            </a:r>
            <a:r>
              <a:rPr dirty="0"/>
              <a:t>Program</a:t>
            </a:r>
            <a:r>
              <a:rPr spc="-35" dirty="0"/>
              <a:t> </a:t>
            </a:r>
            <a:r>
              <a:rPr spc="-10" dirty="0"/>
              <a:t>Goals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916939" y="1336039"/>
            <a:ext cx="10127615" cy="456628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84785" marR="547370" indent="-172720">
              <a:lnSpc>
                <a:spcPts val="2160"/>
              </a:lnSpc>
              <a:spcBef>
                <a:spcPts val="375"/>
              </a:spcBef>
              <a:buChar char="•"/>
              <a:tabLst>
                <a:tab pos="185420" algn="l"/>
              </a:tabLst>
            </a:pP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goal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Institute’s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science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program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establish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scientific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community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for </a:t>
            </a:r>
            <a:r>
              <a:rPr sz="2000" dirty="0">
                <a:latin typeface="Arial"/>
                <a:cs typeface="Arial"/>
              </a:rPr>
              <a:t>underground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science,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which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includes:</a:t>
            </a:r>
            <a:endParaRPr sz="2000">
              <a:latin typeface="Arial"/>
              <a:cs typeface="Arial"/>
            </a:endParaRPr>
          </a:p>
          <a:p>
            <a:pPr marL="527685" marR="11430" lvl="1" indent="-172720">
              <a:lnSpc>
                <a:spcPts val="1939"/>
              </a:lnSpc>
              <a:spcBef>
                <a:spcPts val="405"/>
              </a:spcBef>
              <a:buChar char="•"/>
              <a:tabLst>
                <a:tab pos="528320" algn="l"/>
              </a:tabLst>
            </a:pPr>
            <a:r>
              <a:rPr sz="1800" dirty="0">
                <a:latin typeface="Arial"/>
                <a:cs typeface="Arial"/>
              </a:rPr>
              <a:t>Providing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resources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promote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long-</a:t>
            </a:r>
            <a:r>
              <a:rPr sz="1800" dirty="0">
                <a:latin typeface="Arial"/>
                <a:cs typeface="Arial"/>
              </a:rPr>
              <a:t>term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community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planning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(planning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future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experiments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connecting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underground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science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communities);</a:t>
            </a:r>
            <a:endParaRPr sz="1800">
              <a:latin typeface="Arial"/>
              <a:cs typeface="Arial"/>
            </a:endParaRPr>
          </a:p>
          <a:p>
            <a:pPr marL="527685" marR="563880" lvl="1" indent="-172720">
              <a:lnSpc>
                <a:spcPts val="1939"/>
              </a:lnSpc>
              <a:spcBef>
                <a:spcPts val="415"/>
              </a:spcBef>
              <a:buChar char="•"/>
              <a:tabLst>
                <a:tab pos="528320" algn="l"/>
              </a:tabLst>
            </a:pPr>
            <a:r>
              <a:rPr sz="1800" dirty="0">
                <a:latin typeface="Arial"/>
                <a:cs typeface="Arial"/>
              </a:rPr>
              <a:t>Establishing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professional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development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avenues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early-</a:t>
            </a:r>
            <a:r>
              <a:rPr sz="1800" dirty="0">
                <a:latin typeface="Arial"/>
                <a:cs typeface="Arial"/>
              </a:rPr>
              <a:t>career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scientists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those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from </a:t>
            </a:r>
            <a:r>
              <a:rPr sz="1800" dirty="0">
                <a:latin typeface="Arial"/>
                <a:cs typeface="Arial"/>
              </a:rPr>
              <a:t>historically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under-</a:t>
            </a:r>
            <a:r>
              <a:rPr sz="1800" dirty="0">
                <a:latin typeface="Arial"/>
                <a:cs typeface="Arial"/>
              </a:rPr>
              <a:t>represented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groups;</a:t>
            </a:r>
            <a:endParaRPr sz="1800">
              <a:latin typeface="Arial"/>
              <a:cs typeface="Arial"/>
            </a:endParaRPr>
          </a:p>
          <a:p>
            <a:pPr marL="527685" marR="339090" lvl="1" indent="-172720">
              <a:lnSpc>
                <a:spcPts val="1939"/>
              </a:lnSpc>
              <a:spcBef>
                <a:spcPts val="405"/>
              </a:spcBef>
              <a:buChar char="•"/>
              <a:tabLst>
                <a:tab pos="528320" algn="l"/>
              </a:tabLst>
            </a:pPr>
            <a:r>
              <a:rPr sz="1800" dirty="0">
                <a:latin typeface="Arial"/>
                <a:cs typeface="Arial"/>
              </a:rPr>
              <a:t>Ensuring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diversity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representation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when planning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connecting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underground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science communities.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184785" marR="314960" indent="-172720">
              <a:lnSpc>
                <a:spcPts val="2160"/>
              </a:lnSpc>
              <a:spcBef>
                <a:spcPts val="1455"/>
              </a:spcBef>
              <a:buChar char="•"/>
              <a:tabLst>
                <a:tab pos="185420" algn="l"/>
              </a:tabLst>
            </a:pPr>
            <a:r>
              <a:rPr sz="2000" dirty="0">
                <a:latin typeface="Arial"/>
                <a:cs typeface="Arial"/>
              </a:rPr>
              <a:t>The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Institute’s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international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science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advisory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committee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recommend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long-</a:t>
            </a:r>
            <a:r>
              <a:rPr sz="2000" spc="-20" dirty="0">
                <a:latin typeface="Arial"/>
                <a:cs typeface="Arial"/>
              </a:rPr>
              <a:t>term </a:t>
            </a:r>
            <a:r>
              <a:rPr sz="2000" dirty="0">
                <a:latin typeface="Arial"/>
                <a:cs typeface="Arial"/>
              </a:rPr>
              <a:t>strategic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vision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Institute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science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program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goals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(10+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year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vision).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3250">
              <a:latin typeface="Arial"/>
              <a:cs typeface="Arial"/>
            </a:endParaRPr>
          </a:p>
          <a:p>
            <a:pPr marL="184150" marR="5080" indent="-172085">
              <a:lnSpc>
                <a:spcPts val="2160"/>
              </a:lnSpc>
              <a:buChar char="•"/>
              <a:tabLst>
                <a:tab pos="185420" algn="l"/>
              </a:tabLst>
            </a:pPr>
            <a:r>
              <a:rPr sz="2000" dirty="0">
                <a:latin typeface="Arial"/>
                <a:cs typeface="Arial"/>
              </a:rPr>
              <a:t>The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Institute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staff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scientists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develop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build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programs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2-</a:t>
            </a:r>
            <a:r>
              <a:rPr sz="2000" spc="-10" dirty="0">
                <a:latin typeface="Arial"/>
                <a:cs typeface="Arial"/>
              </a:rPr>
              <a:t>to-</a:t>
            </a:r>
            <a:r>
              <a:rPr sz="2000" dirty="0">
                <a:latin typeface="Arial"/>
                <a:cs typeface="Arial"/>
              </a:rPr>
              <a:t>5-year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planning </a:t>
            </a:r>
            <a:r>
              <a:rPr sz="2000" dirty="0">
                <a:latin typeface="Arial"/>
                <a:cs typeface="Arial"/>
              </a:rPr>
              <a:t>cycle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address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research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goals.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planning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process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 also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flexible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enough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responsive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new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science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developments.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1071880"/>
            <a:chOff x="0" y="0"/>
            <a:chExt cx="12192000" cy="10718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943610"/>
            </a:xfrm>
            <a:custGeom>
              <a:avLst/>
              <a:gdLst/>
              <a:ahLst/>
              <a:cxnLst/>
              <a:rect l="l" t="t" r="r" b="b"/>
              <a:pathLst>
                <a:path w="12192000" h="943610">
                  <a:moveTo>
                    <a:pt x="12192000" y="0"/>
                  </a:moveTo>
                  <a:lnTo>
                    <a:pt x="0" y="0"/>
                  </a:lnTo>
                  <a:lnTo>
                    <a:pt x="0" y="943355"/>
                  </a:lnTo>
                  <a:lnTo>
                    <a:pt x="12192000" y="94335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34F33">
                <a:alpha val="8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385559" cy="107137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Science</a:t>
            </a:r>
            <a:r>
              <a:rPr spc="-50" dirty="0"/>
              <a:t> </a:t>
            </a:r>
            <a:r>
              <a:rPr dirty="0"/>
              <a:t>Interaction</a:t>
            </a:r>
            <a:r>
              <a:rPr spc="-55" dirty="0"/>
              <a:t> </a:t>
            </a:r>
            <a:r>
              <a:rPr spc="-10" dirty="0"/>
              <a:t>Model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916938" y="1293367"/>
            <a:ext cx="10602595" cy="446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ts val="284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2400" dirty="0">
                <a:latin typeface="Arial"/>
                <a:cs typeface="Arial"/>
              </a:rPr>
              <a:t>Interactions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amongst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fall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into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three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general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categories:</a:t>
            </a:r>
            <a:endParaRPr sz="2400">
              <a:latin typeface="Arial"/>
              <a:cs typeface="Arial"/>
            </a:endParaRPr>
          </a:p>
          <a:p>
            <a:pPr marL="527050" marR="256540" lvl="1" indent="-172085">
              <a:lnSpc>
                <a:spcPct val="80000"/>
              </a:lnSpc>
              <a:spcBef>
                <a:spcPts val="440"/>
              </a:spcBef>
              <a:buFont typeface="Arial"/>
              <a:buChar char="•"/>
              <a:tabLst>
                <a:tab pos="528320" algn="l"/>
              </a:tabLst>
            </a:pPr>
            <a:r>
              <a:rPr sz="2000" b="1" dirty="0">
                <a:latin typeface="Arial"/>
                <a:cs typeface="Arial"/>
              </a:rPr>
              <a:t>Meetings</a:t>
            </a:r>
            <a:r>
              <a:rPr sz="2000" dirty="0">
                <a:latin typeface="Arial"/>
                <a:cs typeface="Arial"/>
              </a:rPr>
              <a:t>: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Conferences,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workshops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topical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meetings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well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experiment-related </a:t>
            </a:r>
            <a:r>
              <a:rPr sz="2000" dirty="0">
                <a:latin typeface="Arial"/>
                <a:cs typeface="Arial"/>
              </a:rPr>
              <a:t>meetings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workshops;</a:t>
            </a:r>
            <a:endParaRPr sz="2000">
              <a:latin typeface="Arial"/>
              <a:cs typeface="Arial"/>
            </a:endParaRPr>
          </a:p>
          <a:p>
            <a:pPr marL="527050" marR="102235" lvl="1" indent="-172085">
              <a:lnSpc>
                <a:spcPct val="80000"/>
              </a:lnSpc>
              <a:spcBef>
                <a:spcPts val="405"/>
              </a:spcBef>
              <a:buFont typeface="Arial"/>
              <a:buChar char="•"/>
              <a:tabLst>
                <a:tab pos="528320" algn="l"/>
              </a:tabLst>
            </a:pPr>
            <a:r>
              <a:rPr sz="2000" b="1" dirty="0">
                <a:latin typeface="Arial"/>
                <a:cs typeface="Arial"/>
              </a:rPr>
              <a:t>Visiting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Scientist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Program</a:t>
            </a:r>
            <a:r>
              <a:rPr sz="2000" dirty="0">
                <a:latin typeface="Arial"/>
                <a:cs typeface="Arial"/>
              </a:rPr>
              <a:t>: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Brings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range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scientists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Institute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via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 scientist-</a:t>
            </a:r>
            <a:r>
              <a:rPr sz="2000" spc="-25" dirty="0">
                <a:latin typeface="Arial"/>
                <a:cs typeface="Arial"/>
              </a:rPr>
              <a:t>in- </a:t>
            </a:r>
            <a:r>
              <a:rPr sz="2000" dirty="0">
                <a:latin typeface="Arial"/>
                <a:cs typeface="Arial"/>
              </a:rPr>
              <a:t>residence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program,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fellowships,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schools;</a:t>
            </a:r>
            <a:endParaRPr sz="2000">
              <a:latin typeface="Arial"/>
              <a:cs typeface="Arial"/>
            </a:endParaRPr>
          </a:p>
          <a:p>
            <a:pPr marL="527685" marR="120014" lvl="1" indent="-172720">
              <a:lnSpc>
                <a:spcPct val="80000"/>
              </a:lnSpc>
              <a:spcBef>
                <a:spcPts val="400"/>
              </a:spcBef>
              <a:buFont typeface="Arial"/>
              <a:buChar char="•"/>
              <a:tabLst>
                <a:tab pos="528320" algn="l"/>
              </a:tabLst>
            </a:pPr>
            <a:r>
              <a:rPr sz="2000" b="1" dirty="0">
                <a:latin typeface="Arial"/>
                <a:cs typeface="Arial"/>
              </a:rPr>
              <a:t>Synergies</a:t>
            </a:r>
            <a:r>
              <a:rPr sz="2000" dirty="0">
                <a:latin typeface="Arial"/>
                <a:cs typeface="Arial"/>
              </a:rPr>
              <a:t>: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Leverage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meetings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visiting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scientists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foster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communication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within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and </a:t>
            </a:r>
            <a:r>
              <a:rPr sz="2000" dirty="0">
                <a:latin typeface="Arial"/>
                <a:cs typeface="Arial"/>
              </a:rPr>
              <a:t>between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disciplines.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2200">
              <a:latin typeface="Arial"/>
              <a:cs typeface="Arial"/>
            </a:endParaRPr>
          </a:p>
          <a:p>
            <a:pPr marL="184785" marR="295275" indent="-172720">
              <a:lnSpc>
                <a:spcPct val="80000"/>
              </a:lnSpc>
              <a:spcBef>
                <a:spcPts val="1365"/>
              </a:spcBef>
              <a:buChar char="•"/>
              <a:tabLst>
                <a:tab pos="185420" algn="l"/>
              </a:tabLst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Institute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will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also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maintain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access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cohesive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collection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publications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presentations on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scientific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fields working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Institute.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350">
              <a:latin typeface="Arial"/>
              <a:cs typeface="Arial"/>
            </a:endParaRPr>
          </a:p>
          <a:p>
            <a:pPr marL="184785" marR="5080" indent="-172720">
              <a:lnSpc>
                <a:spcPct val="80000"/>
              </a:lnSpc>
              <a:buChar char="•"/>
              <a:tabLst>
                <a:tab pos="185420" algn="l"/>
              </a:tabLst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Institute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will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build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virtual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community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connect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researchers not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only </a:t>
            </a:r>
            <a:r>
              <a:rPr sz="2400" spc="-25" dirty="0">
                <a:latin typeface="Arial"/>
                <a:cs typeface="Arial"/>
              </a:rPr>
              <a:t>to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Institute,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also across the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broader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community including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resource-</a:t>
            </a:r>
            <a:r>
              <a:rPr sz="2400" spc="-20" dirty="0">
                <a:latin typeface="Arial"/>
                <a:cs typeface="Arial"/>
              </a:rPr>
              <a:t>rich </a:t>
            </a:r>
            <a:r>
              <a:rPr sz="2400" dirty="0">
                <a:latin typeface="Arial"/>
                <a:cs typeface="Arial"/>
              </a:rPr>
              <a:t>website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support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science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interaction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model.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1076325"/>
            <a:chOff x="0" y="0"/>
            <a:chExt cx="12192000" cy="107632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946785"/>
            </a:xfrm>
            <a:custGeom>
              <a:avLst/>
              <a:gdLst/>
              <a:ahLst/>
              <a:cxnLst/>
              <a:rect l="l" t="t" r="r" b="b"/>
              <a:pathLst>
                <a:path w="12192000" h="946785">
                  <a:moveTo>
                    <a:pt x="12192000" y="0"/>
                  </a:moveTo>
                  <a:lnTo>
                    <a:pt x="0" y="0"/>
                  </a:lnTo>
                  <a:lnTo>
                    <a:pt x="0" y="946403"/>
                  </a:lnTo>
                  <a:lnTo>
                    <a:pt x="12192000" y="946403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34F33">
                <a:alpha val="8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708647" cy="107594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Science</a:t>
            </a:r>
            <a:r>
              <a:rPr spc="-45" dirty="0"/>
              <a:t> </a:t>
            </a:r>
            <a:r>
              <a:rPr dirty="0"/>
              <a:t>Program</a:t>
            </a:r>
            <a:r>
              <a:rPr spc="-35" dirty="0"/>
              <a:t> </a:t>
            </a:r>
            <a:r>
              <a:rPr spc="-10" dirty="0"/>
              <a:t>Summary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236300" y="1050578"/>
          <a:ext cx="9848850" cy="48253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64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4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0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6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246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Science</a:t>
                      </a:r>
                      <a:r>
                        <a:rPr sz="1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Program</a:t>
                      </a:r>
                      <a:r>
                        <a:rPr sz="1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Elements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162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#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Events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Annually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628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Participants</a:t>
                      </a:r>
                      <a:r>
                        <a:rPr sz="16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Event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1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Year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Timeframe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5314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Annual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Subtotals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4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Conferences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43204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20" dirty="0">
                          <a:latin typeface="Arial"/>
                          <a:cs typeface="Arial"/>
                        </a:rPr>
                        <a:t>100-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300/event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700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year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20" dirty="0">
                          <a:latin typeface="Arial"/>
                          <a:cs typeface="Arial"/>
                        </a:rPr>
                        <a:t>3-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days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scheduled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24485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71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Events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81000" marR="210185" indent="-16319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2620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people engaged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4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Workshops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Topical</a:t>
                      </a:r>
                      <a:r>
                        <a:rPr sz="16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Meetings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25" dirty="0">
                          <a:latin typeface="Arial"/>
                          <a:cs typeface="Arial"/>
                        </a:rPr>
                        <a:t>16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20" dirty="0">
                          <a:latin typeface="Arial"/>
                          <a:cs typeface="Arial"/>
                        </a:rPr>
                        <a:t>20-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event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370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year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96011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20" dirty="0">
                          <a:latin typeface="Arial"/>
                          <a:cs typeface="Arial"/>
                        </a:rPr>
                        <a:t>1-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weeks Quarterly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46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Experiment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Mtgs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Workshops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25" dirty="0">
                          <a:latin typeface="Arial"/>
                          <a:cs typeface="Arial"/>
                        </a:rPr>
                        <a:t>10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20" dirty="0">
                          <a:latin typeface="Arial"/>
                          <a:cs typeface="Arial"/>
                        </a:rPr>
                        <a:t>50-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300 /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event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1000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year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20" dirty="0">
                          <a:latin typeface="Arial"/>
                          <a:cs typeface="Arial"/>
                        </a:rPr>
                        <a:t>1-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weeks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Scheduled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48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Seminars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Colloquia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25" dirty="0">
                          <a:latin typeface="Arial"/>
                          <a:cs typeface="Arial"/>
                        </a:rPr>
                        <a:t>40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20" dirty="0">
                          <a:latin typeface="Arial"/>
                          <a:cs typeface="Arial"/>
                        </a:rPr>
                        <a:t>10-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15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event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450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year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026794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20" dirty="0">
                          <a:latin typeface="Arial"/>
                          <a:cs typeface="Arial"/>
                        </a:rPr>
                        <a:t>2-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hours Weekly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25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Scientists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Residence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2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-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20" dirty="0">
                          <a:latin typeface="Arial"/>
                          <a:cs typeface="Arial"/>
                        </a:rPr>
                        <a:t>20-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40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year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20" dirty="0">
                          <a:latin typeface="Arial"/>
                          <a:cs typeface="Arial"/>
                        </a:rPr>
                        <a:t>6-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24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months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382270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Events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81635" marR="266065" indent="-106680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Arial"/>
                          <a:cs typeface="Arial"/>
                        </a:rPr>
                        <a:t>160</a:t>
                      </a:r>
                      <a:r>
                        <a:rPr sz="1600" spc="5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people engaged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4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25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Fellowships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(Fall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Spring)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year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20" dirty="0">
                          <a:latin typeface="Arial"/>
                          <a:cs typeface="Arial"/>
                        </a:rPr>
                        <a:t>4-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months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4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25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Science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School</a:t>
                      </a:r>
                      <a:r>
                        <a:rPr sz="16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(Summer)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30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year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20" dirty="0">
                          <a:latin typeface="Arial"/>
                          <a:cs typeface="Arial"/>
                        </a:rPr>
                        <a:t>1-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weeks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4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25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Semester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Courses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(Fall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Spring)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60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year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weeks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4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10019640" y="2894637"/>
            <a:ext cx="563880" cy="0"/>
          </a:xfrm>
          <a:custGeom>
            <a:avLst/>
            <a:gdLst/>
            <a:ahLst/>
            <a:cxnLst/>
            <a:rect l="l" t="t" r="r" b="b"/>
            <a:pathLst>
              <a:path w="563879">
                <a:moveTo>
                  <a:pt x="0" y="0"/>
                </a:moveTo>
                <a:lnTo>
                  <a:pt x="563483" y="0"/>
                </a:lnTo>
              </a:path>
            </a:pathLst>
          </a:custGeom>
          <a:ln w="127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20451" y="4972839"/>
            <a:ext cx="563880" cy="0"/>
          </a:xfrm>
          <a:custGeom>
            <a:avLst/>
            <a:gdLst/>
            <a:ahLst/>
            <a:cxnLst/>
            <a:rect l="l" t="t" r="r" b="b"/>
            <a:pathLst>
              <a:path w="563879">
                <a:moveTo>
                  <a:pt x="0" y="0"/>
                </a:moveTo>
                <a:lnTo>
                  <a:pt x="563483" y="0"/>
                </a:lnTo>
              </a:path>
            </a:pathLst>
          </a:custGeom>
          <a:ln w="127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1071880"/>
            <a:chOff x="0" y="0"/>
            <a:chExt cx="12192000" cy="10718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943610"/>
            </a:xfrm>
            <a:custGeom>
              <a:avLst/>
              <a:gdLst/>
              <a:ahLst/>
              <a:cxnLst/>
              <a:rect l="l" t="t" r="r" b="b"/>
              <a:pathLst>
                <a:path w="12192000" h="943610">
                  <a:moveTo>
                    <a:pt x="12192000" y="0"/>
                  </a:moveTo>
                  <a:lnTo>
                    <a:pt x="0" y="0"/>
                  </a:lnTo>
                  <a:lnTo>
                    <a:pt x="0" y="943355"/>
                  </a:lnTo>
                  <a:lnTo>
                    <a:pt x="12192000" y="94335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34F33">
                <a:alpha val="8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781543" cy="107137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Education</a:t>
            </a:r>
            <a:r>
              <a:rPr spc="-30" dirty="0"/>
              <a:t> </a:t>
            </a:r>
            <a:r>
              <a:rPr dirty="0"/>
              <a:t>&amp;</a:t>
            </a:r>
            <a:r>
              <a:rPr spc="-25" dirty="0"/>
              <a:t> </a:t>
            </a:r>
            <a:r>
              <a:rPr dirty="0"/>
              <a:t>Outreach</a:t>
            </a:r>
            <a:r>
              <a:rPr spc="-35" dirty="0"/>
              <a:t> </a:t>
            </a:r>
            <a:r>
              <a:rPr spc="-10" dirty="0"/>
              <a:t>Overview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437104" y="1094554"/>
            <a:ext cx="11489690" cy="36588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84785" marR="74930" indent="-172720">
              <a:lnSpc>
                <a:spcPts val="2590"/>
              </a:lnSpc>
              <a:spcBef>
                <a:spcPts val="425"/>
              </a:spcBef>
              <a:buChar char="•"/>
              <a:tabLst>
                <a:tab pos="185420" algn="l"/>
              </a:tabLst>
            </a:pPr>
            <a:r>
              <a:rPr sz="2400" dirty="0">
                <a:latin typeface="Arial"/>
                <a:cs typeface="Arial"/>
              </a:rPr>
              <a:t>While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SURF will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continue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serve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inspiration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Education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Outreach </a:t>
            </a:r>
            <a:r>
              <a:rPr sz="2400" dirty="0">
                <a:latin typeface="Arial"/>
                <a:cs typeface="Arial"/>
              </a:rPr>
              <a:t>(E&amp;O)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program,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E&amp;O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program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will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move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under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umbrella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Institute.</a:t>
            </a:r>
            <a:endParaRPr sz="2400">
              <a:latin typeface="Arial"/>
              <a:cs typeface="Arial"/>
            </a:endParaRPr>
          </a:p>
          <a:p>
            <a:pPr marL="184785" marR="168910" indent="-172720">
              <a:lnSpc>
                <a:spcPts val="2590"/>
              </a:lnSpc>
              <a:spcBef>
                <a:spcPts val="800"/>
              </a:spcBef>
              <a:buChar char="•"/>
              <a:tabLst>
                <a:tab pos="185420" algn="l"/>
              </a:tabLst>
            </a:pPr>
            <a:r>
              <a:rPr sz="2400" spc="-114" dirty="0">
                <a:latin typeface="Arial"/>
                <a:cs typeface="Arial"/>
              </a:rPr>
              <a:t>To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ensure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effective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connections between research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public,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E&amp;O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team </a:t>
            </a:r>
            <a:r>
              <a:rPr sz="2400" dirty="0">
                <a:latin typeface="Arial"/>
                <a:cs typeface="Arial"/>
              </a:rPr>
              <a:t>will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offer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trainings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best-</a:t>
            </a:r>
            <a:r>
              <a:rPr sz="2400" dirty="0">
                <a:latin typeface="Arial"/>
                <a:cs typeface="Arial"/>
              </a:rPr>
              <a:t>practices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communicating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their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research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general public.</a:t>
            </a:r>
            <a:endParaRPr sz="2400">
              <a:latin typeface="Arial"/>
              <a:cs typeface="Arial"/>
            </a:endParaRPr>
          </a:p>
          <a:p>
            <a:pPr marL="184785" marR="300990" indent="-172720">
              <a:lnSpc>
                <a:spcPts val="2590"/>
              </a:lnSpc>
              <a:spcBef>
                <a:spcPts val="805"/>
              </a:spcBef>
              <a:buChar char="•"/>
              <a:tabLst>
                <a:tab pos="185420" algn="l"/>
              </a:tabLst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Institute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will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also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jointly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bring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together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science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education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researchers,</a:t>
            </a:r>
            <a:r>
              <a:rPr sz="2400" spc="-10" dirty="0">
                <a:latin typeface="Arial"/>
                <a:cs typeface="Arial"/>
              </a:rPr>
              <a:t> faculty,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practitioners,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positively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impact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how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science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taught,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learned,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experienced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students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general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public.</a:t>
            </a:r>
            <a:endParaRPr sz="2400">
              <a:latin typeface="Arial"/>
              <a:cs typeface="Arial"/>
            </a:endParaRPr>
          </a:p>
          <a:p>
            <a:pPr marL="184785" marR="5080" indent="-172720">
              <a:lnSpc>
                <a:spcPts val="2590"/>
              </a:lnSpc>
              <a:spcBef>
                <a:spcPts val="810"/>
              </a:spcBef>
              <a:buChar char="•"/>
              <a:tabLst>
                <a:tab pos="185420" algn="l"/>
              </a:tabLst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existing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K-</a:t>
            </a:r>
            <a:r>
              <a:rPr sz="2400" dirty="0">
                <a:latin typeface="Arial"/>
                <a:cs typeface="Arial"/>
              </a:rPr>
              <a:t>12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student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education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opportunities will continue and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expand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serve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broader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audience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national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international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scales.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1591</Words>
  <Application>Microsoft Office PowerPoint</Application>
  <PresentationFormat>Widescreen</PresentationFormat>
  <Paragraphs>223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Deb Wolf Director for Outreach and Culture dwolf@sanfordlab.org</vt:lpstr>
      <vt:lpstr>Institute Development Process</vt:lpstr>
      <vt:lpstr>Institute Vision</vt:lpstr>
      <vt:lpstr>Institute Vision</vt:lpstr>
      <vt:lpstr>Building Intellectual Community</vt:lpstr>
      <vt:lpstr>Science Program Goals</vt:lpstr>
      <vt:lpstr>Science Interaction Model</vt:lpstr>
      <vt:lpstr>Science Program Summary</vt:lpstr>
      <vt:lpstr>Education &amp; Outreach Overview</vt:lpstr>
      <vt:lpstr>E&amp;O Program Model</vt:lpstr>
      <vt:lpstr>Education Program Summary</vt:lpstr>
      <vt:lpstr>Public Outreach</vt:lpstr>
      <vt:lpstr>Facilities</vt:lpstr>
      <vt:lpstr>Next Steps</vt:lpstr>
    </vt:vector>
  </TitlesOfParts>
  <Company>Black Hills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Webb, KariM</dc:creator>
  <cp:lastModifiedBy>Kristen Riley</cp:lastModifiedBy>
  <cp:revision>1</cp:revision>
  <dcterms:created xsi:type="dcterms:W3CDTF">2022-12-05T15:17:01Z</dcterms:created>
  <dcterms:modified xsi:type="dcterms:W3CDTF">2022-12-05T15:17:25Z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2022-12-05T00:00:00Z</vt:filetime>
  </property>
  <property fmtid="{D5CDD505-2E9C-101B-9397-08002B2CF9AE}" pid="3" name="Creator">
    <vt:lpwstr>Acrobat PDFMaker 22 for PowerPoint</vt:lpwstr>
  </property>
  <property fmtid="{D5CDD505-2E9C-101B-9397-08002B2CF9AE}" pid="4" name="LastSaved">
    <vt:filetime>2022-12-05T00:00:00Z</vt:filetime>
  </property>
  <property fmtid="{D5CDD505-2E9C-101B-9397-08002B2CF9AE}" pid="5" name="Producer">
    <vt:lpwstr>Adobe PDF Library 22.3.58</vt:lpwstr>
  </property>
</Properties>
</file>