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56" r:id="rId2"/>
  </p:sldMasterIdLst>
  <p:notesMasterIdLst>
    <p:notesMasterId r:id="rId12"/>
  </p:notesMasterIdLst>
  <p:sldIdLst>
    <p:sldId id="273" r:id="rId3"/>
    <p:sldId id="279" r:id="rId4"/>
    <p:sldId id="288" r:id="rId5"/>
    <p:sldId id="289" r:id="rId6"/>
    <p:sldId id="291" r:id="rId7"/>
    <p:sldId id="293" r:id="rId8"/>
    <p:sldId id="294" r:id="rId9"/>
    <p:sldId id="292"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1B2"/>
    <a:srgbClr val="CDCED0"/>
    <a:srgbClr val="134F33"/>
    <a:srgbClr val="00593A"/>
    <a:srgbClr val="5E7F6A"/>
    <a:srgbClr val="19191A"/>
    <a:srgbClr val="C6C6C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7" autoAdjust="0"/>
    <p:restoredTop sz="76019" autoAdjust="0"/>
  </p:normalViewPr>
  <p:slideViewPr>
    <p:cSldViewPr snapToGrid="0">
      <p:cViewPr varScale="1">
        <p:scale>
          <a:sx n="85" d="100"/>
          <a:sy n="85" d="100"/>
        </p:scale>
        <p:origin x="99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05F5-3DDC-F349-8829-4229B9CF285B}"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CAF68-D951-8C41-9469-FD566B507A70}" type="slidenum">
              <a:rPr lang="en-US" smtClean="0"/>
              <a:t>‹#›</a:t>
            </a:fld>
            <a:endParaRPr lang="en-US"/>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cefriday.com/articles/indigenous-peoples-astronom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CAF68-D951-8C41-9469-FD566B507A70}" type="slidenum">
              <a:rPr lang="en-US" smtClean="0"/>
              <a:t>4</a:t>
            </a:fld>
            <a:endParaRPr lang="en-US"/>
          </a:p>
        </p:txBody>
      </p:sp>
    </p:spTree>
    <p:extLst>
      <p:ext uri="{BB962C8B-B14F-4D97-AF65-F5344CB8AC3E}">
        <p14:creationId xmlns:p14="http://schemas.microsoft.com/office/powerpoint/2010/main" val="399250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563C1"/>
                </a:solidFill>
                <a:effectLst/>
                <a:latin typeface="Calibri" panose="020F0502020204030204" pitchFamily="34" charset="0"/>
                <a:ea typeface="Calibri" panose="020F0502020204030204" pitchFamily="34" charset="0"/>
                <a:hlinkClick r:id="rId3"/>
              </a:rPr>
              <a:t>https://www.sciencefriday.com/articles/indigenous-peoples-astronomy/</a:t>
            </a:r>
            <a:r>
              <a:rPr lang="en-US" sz="1800" dirty="0">
                <a:effectLst/>
                <a:latin typeface="Calibri" panose="020F0502020204030204" pitchFamily="34" charset="0"/>
                <a:ea typeface="Calibri" panose="020F0502020204030204" pitchFamily="34" charset="0"/>
              </a:rPr>
              <a:t>  and I Know the Moon – Stephen Axel Anderson</a:t>
            </a:r>
          </a:p>
          <a:p>
            <a:endParaRPr lang="en-US" sz="1800" dirty="0">
              <a:effectLst/>
              <a:latin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Recommendation 23:</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Encourage the staff to consider and articulate the ways in which research undertaken at SURF connects to global and historical attempts to understand the origins of the universe and humanity and then leverage those connections to strengthen relationships with the communities surrounding SURF and to engage visitors and stakeholders in conversation.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Recommendation 24:</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Encourage the staff to look for ways to emphasize the connectivity between STEM education and the arts and humanities in outreach, programming, and visitor center experiences.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Recommendation 29:</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addition to increasing use of technology to enhance individual experiences, develop ways to use the visitor center exhibits and space to facilitate intergenerational conversation about the intersections of place, history, culture, and STEM.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93CAF68-D951-8C41-9469-FD566B507A70}" type="slidenum">
              <a:rPr lang="en-US" smtClean="0"/>
              <a:t>5</a:t>
            </a:fld>
            <a:endParaRPr lang="en-US"/>
          </a:p>
        </p:txBody>
      </p:sp>
    </p:spTree>
    <p:extLst>
      <p:ext uri="{BB962C8B-B14F-4D97-AF65-F5344CB8AC3E}">
        <p14:creationId xmlns:p14="http://schemas.microsoft.com/office/powerpoint/2010/main" val="394460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Construction – funds raised to begin construction, through a loan by SDSTA and in-kind contributions by RCS construction </a:t>
            </a:r>
          </a:p>
          <a:p>
            <a:pPr marL="171450" indent="-171450">
              <a:buFont typeface="Arial" panose="020B0604020202020204" pitchFamily="34" charset="0"/>
              <a:buChar char="•"/>
            </a:pPr>
            <a:r>
              <a:rPr lang="en-US" dirty="0"/>
              <a:t>Racing Magpie will develop the call to artists and help us get the word out to find a group or individual to develop the sculptures on the garden site </a:t>
            </a:r>
          </a:p>
        </p:txBody>
      </p:sp>
      <p:sp>
        <p:nvSpPr>
          <p:cNvPr id="4" name="Slide Number Placeholder 3"/>
          <p:cNvSpPr>
            <a:spLocks noGrp="1"/>
          </p:cNvSpPr>
          <p:nvPr>
            <p:ph type="sldNum" sz="quarter" idx="5"/>
          </p:nvPr>
        </p:nvSpPr>
        <p:spPr/>
        <p:txBody>
          <a:bodyPr/>
          <a:lstStyle/>
          <a:p>
            <a:fld id="{E93CAF68-D951-8C41-9469-FD566B507A70}" type="slidenum">
              <a:rPr lang="en-US" smtClean="0"/>
              <a:t>6</a:t>
            </a:fld>
            <a:endParaRPr lang="en-US"/>
          </a:p>
        </p:txBody>
      </p:sp>
    </p:spTree>
    <p:extLst>
      <p:ext uri="{BB962C8B-B14F-4D97-AF65-F5344CB8AC3E}">
        <p14:creationId xmlns:p14="http://schemas.microsoft.com/office/powerpoint/2010/main" val="2413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CAF68-D951-8C41-9469-FD566B507A70}" type="slidenum">
              <a:rPr lang="en-US" smtClean="0"/>
              <a:t>7</a:t>
            </a:fld>
            <a:endParaRPr lang="en-US"/>
          </a:p>
        </p:txBody>
      </p:sp>
    </p:spTree>
    <p:extLst>
      <p:ext uri="{BB962C8B-B14F-4D97-AF65-F5344CB8AC3E}">
        <p14:creationId xmlns:p14="http://schemas.microsoft.com/office/powerpoint/2010/main" val="114170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CAF68-D951-8C41-9469-FD566B507A70}" type="slidenum">
              <a:rPr lang="en-US" smtClean="0"/>
              <a:t>8</a:t>
            </a:fld>
            <a:endParaRPr lang="en-US"/>
          </a:p>
        </p:txBody>
      </p:sp>
    </p:spTree>
    <p:extLst>
      <p:ext uri="{BB962C8B-B14F-4D97-AF65-F5344CB8AC3E}">
        <p14:creationId xmlns:p14="http://schemas.microsoft.com/office/powerpoint/2010/main" val="90346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CAF68-D951-8C41-9469-FD566B507A70}" type="slidenum">
              <a:rPr lang="en-US" smtClean="0"/>
              <a:t>9</a:t>
            </a:fld>
            <a:endParaRPr lang="en-US"/>
          </a:p>
        </p:txBody>
      </p:sp>
    </p:spTree>
    <p:extLst>
      <p:ext uri="{BB962C8B-B14F-4D97-AF65-F5344CB8AC3E}">
        <p14:creationId xmlns:p14="http://schemas.microsoft.com/office/powerpoint/2010/main" val="3077361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Picture 2" descr="A picture containing mountain&#10;&#10;Description automatically generated">
            <a:extLst>
              <a:ext uri="{FF2B5EF4-FFF2-40B4-BE49-F238E27FC236}">
                <a16:creationId xmlns:a16="http://schemas.microsoft.com/office/drawing/2014/main" id="{E12C1143-995C-B7B3-9914-2E544956A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905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89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May 23-24, 2022</a:t>
            </a:r>
          </a:p>
        </p:txBody>
      </p:sp>
      <p:sp>
        <p:nvSpPr>
          <p:cNvPr id="6" name="Footer Placeholder 5"/>
          <p:cNvSpPr>
            <a:spLocks noGrp="1"/>
          </p:cNvSpPr>
          <p:nvPr>
            <p:ph type="ftr" sz="quarter" idx="11"/>
          </p:nvPr>
        </p:nvSpPr>
        <p:spPr/>
        <p:txBody>
          <a:bodyPr/>
          <a:lstStyle/>
          <a:p>
            <a:r>
              <a:rPr lang="en-US"/>
              <a:t>SURF Strategic Advisory Committee – May 2022 Review</a:t>
            </a:r>
          </a:p>
        </p:txBody>
      </p:sp>
      <p:sp>
        <p:nvSpPr>
          <p:cNvPr id="7" name="Slide Number Placeholder 6"/>
          <p:cNvSpPr>
            <a:spLocks noGrp="1"/>
          </p:cNvSpPr>
          <p:nvPr>
            <p:ph type="sldNum" sz="quarter" idx="12"/>
          </p:nvPr>
        </p:nvSpPr>
        <p:spPr/>
        <p:txBody>
          <a:bodyPr/>
          <a:lstStyle/>
          <a:p>
            <a:fld id="{6A867815-C300-4B4A-A7A4-06541D82523F}" type="slidenum">
              <a:rPr lang="en-US" smtClean="0"/>
              <a:t>‹#›</a:t>
            </a:fld>
            <a:endParaRPr lang="en-US"/>
          </a:p>
        </p:txBody>
      </p:sp>
    </p:spTree>
    <p:extLst>
      <p:ext uri="{BB962C8B-B14F-4D97-AF65-F5344CB8AC3E}">
        <p14:creationId xmlns:p14="http://schemas.microsoft.com/office/powerpoint/2010/main" val="1904179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5794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May 23-24, 2022</a:t>
            </a:r>
          </a:p>
        </p:txBody>
      </p:sp>
      <p:sp>
        <p:nvSpPr>
          <p:cNvPr id="8" name="Footer Placeholder 7"/>
          <p:cNvSpPr>
            <a:spLocks noGrp="1"/>
          </p:cNvSpPr>
          <p:nvPr>
            <p:ph type="ftr" sz="quarter" idx="11"/>
          </p:nvPr>
        </p:nvSpPr>
        <p:spPr/>
        <p:txBody>
          <a:bodyPr/>
          <a:lstStyle/>
          <a:p>
            <a:r>
              <a:rPr lang="en-US"/>
              <a:t>SURF Strategic Advisory Committee – May 2022 Review</a:t>
            </a:r>
          </a:p>
        </p:txBody>
      </p:sp>
      <p:sp>
        <p:nvSpPr>
          <p:cNvPr id="9" name="Slide Number Placeholder 8"/>
          <p:cNvSpPr>
            <a:spLocks noGrp="1"/>
          </p:cNvSpPr>
          <p:nvPr>
            <p:ph type="sldNum" sz="quarter" idx="12"/>
          </p:nvPr>
        </p:nvSpPr>
        <p:spPr/>
        <p:txBody>
          <a:bodyPr/>
          <a:lstStyle/>
          <a:p>
            <a:fld id="{6A867815-C300-4B4A-A7A4-06541D82523F}" type="slidenum">
              <a:rPr lang="en-US" smtClean="0"/>
              <a:t>‹#›</a:t>
            </a:fld>
            <a:endParaRPr lang="en-US"/>
          </a:p>
        </p:txBody>
      </p:sp>
    </p:spTree>
    <p:extLst>
      <p:ext uri="{BB962C8B-B14F-4D97-AF65-F5344CB8AC3E}">
        <p14:creationId xmlns:p14="http://schemas.microsoft.com/office/powerpoint/2010/main" val="1973795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4342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6"/>
            <a:ext cx="10515600" cy="433392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May 23-24, 2022</a:t>
            </a:r>
          </a:p>
        </p:txBody>
      </p:sp>
      <p:sp>
        <p:nvSpPr>
          <p:cNvPr id="5" name="Footer Placeholder 4"/>
          <p:cNvSpPr>
            <a:spLocks noGrp="1"/>
          </p:cNvSpPr>
          <p:nvPr>
            <p:ph type="ftr" sz="quarter" idx="11"/>
          </p:nvPr>
        </p:nvSpPr>
        <p:spPr/>
        <p:txBody>
          <a:bodyPr/>
          <a:lstStyle/>
          <a:p>
            <a:r>
              <a:rPr lang="en-US"/>
              <a:t>SURF Strategic Advisory Committee – May 2022 Review</a:t>
            </a:r>
          </a:p>
        </p:txBody>
      </p:sp>
      <p:sp>
        <p:nvSpPr>
          <p:cNvPr id="6" name="Slide Number Placeholder 5"/>
          <p:cNvSpPr>
            <a:spLocks noGrp="1"/>
          </p:cNvSpPr>
          <p:nvPr>
            <p:ph type="sldNum" sz="quarter" idx="12"/>
          </p:nvPr>
        </p:nvSpPr>
        <p:spPr/>
        <p:txBody>
          <a:bodyPr/>
          <a:lstStyle/>
          <a:p>
            <a:fld id="{6A867815-C300-4B4A-A7A4-06541D82523F}" type="slidenum">
              <a:rPr lang="en-US" smtClean="0"/>
              <a:t>‹#›</a:t>
            </a:fld>
            <a:endParaRPr lang="en-US"/>
          </a:p>
        </p:txBody>
      </p:sp>
    </p:spTree>
    <p:extLst>
      <p:ext uri="{BB962C8B-B14F-4D97-AF65-F5344CB8AC3E}">
        <p14:creationId xmlns:p14="http://schemas.microsoft.com/office/powerpoint/2010/main" val="384161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a:t>May 23-24, 2022</a:t>
            </a:r>
          </a:p>
        </p:txBody>
      </p:sp>
      <p:sp>
        <p:nvSpPr>
          <p:cNvPr id="11" name="Footer Placeholder 10"/>
          <p:cNvSpPr>
            <a:spLocks noGrp="1"/>
          </p:cNvSpPr>
          <p:nvPr>
            <p:ph type="ftr" sz="quarter" idx="11"/>
          </p:nvPr>
        </p:nvSpPr>
        <p:spPr/>
        <p:txBody>
          <a:bodyPr/>
          <a:lstStyle/>
          <a:p>
            <a:r>
              <a:rPr lang="en-US"/>
              <a:t>SURF Strategic Advisory Committee – May 2022 Review</a:t>
            </a:r>
            <a:endParaRPr lang="en-US" dirty="0"/>
          </a:p>
        </p:txBody>
      </p:sp>
      <p:sp>
        <p:nvSpPr>
          <p:cNvPr id="12" name="Slide Number Placeholder 11"/>
          <p:cNvSpPr>
            <a:spLocks noGrp="1"/>
          </p:cNvSpPr>
          <p:nvPr>
            <p:ph type="sldNum" sz="quarter" idx="12"/>
          </p:nvPr>
        </p:nvSpPr>
        <p:spPr/>
        <p:txBody>
          <a:bodyPr/>
          <a:lstStyle/>
          <a:p>
            <a:fld id="{6A867815-C300-4B4A-A7A4-06541D82523F}" type="slidenum">
              <a:rPr lang="en-US" smtClean="0"/>
              <a:pPr/>
              <a:t>‹#›</a:t>
            </a:fld>
            <a:endParaRPr lang="en-US" dirty="0"/>
          </a:p>
        </p:txBody>
      </p:sp>
      <p:sp>
        <p:nvSpPr>
          <p:cNvPr id="13" name="Title 12"/>
          <p:cNvSpPr>
            <a:spLocks noGrp="1"/>
          </p:cNvSpPr>
          <p:nvPr>
            <p:ph type="title"/>
          </p:nvPr>
        </p:nvSpPr>
        <p:spPr>
          <a:xfrm>
            <a:off x="0" y="0"/>
            <a:ext cx="12192000" cy="947130"/>
          </a:xfrm>
        </p:spPr>
        <p:txBody>
          <a:bodyPr/>
          <a:lstStyle/>
          <a:p>
            <a:r>
              <a:rPr lang="en-US" dirty="0"/>
              <a:t>Click to edit Master title style</a:t>
            </a:r>
          </a:p>
        </p:txBody>
      </p:sp>
    </p:spTree>
    <p:extLst>
      <p:ext uri="{BB962C8B-B14F-4D97-AF65-F5344CB8AC3E}">
        <p14:creationId xmlns:p14="http://schemas.microsoft.com/office/powerpoint/2010/main" val="2199931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934"/>
            <a:ext cx="12192000" cy="947364"/>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p:txBody>
          <a:bodyPr/>
          <a:lstStyle/>
          <a:p>
            <a:r>
              <a:rPr lang="en-US"/>
              <a:t>May 23-24, 2022</a:t>
            </a:r>
          </a:p>
        </p:txBody>
      </p:sp>
      <p:sp>
        <p:nvSpPr>
          <p:cNvPr id="5" name="Footer Placeholder 4"/>
          <p:cNvSpPr>
            <a:spLocks noGrp="1"/>
          </p:cNvSpPr>
          <p:nvPr>
            <p:ph type="ftr" sz="quarter" idx="11"/>
          </p:nvPr>
        </p:nvSpPr>
        <p:spPr/>
        <p:txBody>
          <a:bodyPr/>
          <a:lstStyle/>
          <a:p>
            <a:r>
              <a:rPr lang="en-US"/>
              <a:t>SURF Strategic Advisory Committee – May 2022 Review</a:t>
            </a:r>
          </a:p>
        </p:txBody>
      </p:sp>
      <p:sp>
        <p:nvSpPr>
          <p:cNvPr id="6" name="Slide Number Placeholder 5"/>
          <p:cNvSpPr>
            <a:spLocks noGrp="1"/>
          </p:cNvSpPr>
          <p:nvPr>
            <p:ph type="sldNum" sz="quarter" idx="12"/>
          </p:nvPr>
        </p:nvSpPr>
        <p:spPr/>
        <p:txBody>
          <a:bodyPr/>
          <a:lstStyle/>
          <a:p>
            <a:fld id="{6A867815-C300-4B4A-A7A4-06541D82523F}" type="slidenum">
              <a:rPr lang="en-US" smtClean="0"/>
              <a:t>‹#›</a:t>
            </a:fld>
            <a:endParaRPr lang="en-US"/>
          </a:p>
        </p:txBody>
      </p:sp>
      <p:sp>
        <p:nvSpPr>
          <p:cNvPr id="7" name="Text Placeholder 2">
            <a:extLst>
              <a:ext uri="{FF2B5EF4-FFF2-40B4-BE49-F238E27FC236}">
                <a16:creationId xmlns:a16="http://schemas.microsoft.com/office/drawing/2014/main" id="{ED89F9EF-A42D-8C84-B87B-7BE684A43D0F}"/>
              </a:ext>
            </a:extLst>
          </p:cNvPr>
          <p:cNvSpPr>
            <a:spLocks noGrp="1"/>
          </p:cNvSpPr>
          <p:nvPr>
            <p:ph idx="1"/>
          </p:nvPr>
        </p:nvSpPr>
        <p:spPr>
          <a:xfrm>
            <a:off x="741680" y="1422400"/>
            <a:ext cx="10612120" cy="47955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081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89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May 23-24, 2022</a:t>
            </a:r>
          </a:p>
        </p:txBody>
      </p:sp>
      <p:sp>
        <p:nvSpPr>
          <p:cNvPr id="6" name="Footer Placeholder 5"/>
          <p:cNvSpPr>
            <a:spLocks noGrp="1"/>
          </p:cNvSpPr>
          <p:nvPr>
            <p:ph type="ftr" sz="quarter" idx="11"/>
          </p:nvPr>
        </p:nvSpPr>
        <p:spPr/>
        <p:txBody>
          <a:bodyPr/>
          <a:lstStyle/>
          <a:p>
            <a:r>
              <a:rPr lang="en-US"/>
              <a:t>SURF Strategic Advisory Committee – May 2022 Review</a:t>
            </a:r>
          </a:p>
        </p:txBody>
      </p:sp>
      <p:sp>
        <p:nvSpPr>
          <p:cNvPr id="7" name="Slide Number Placeholder 6"/>
          <p:cNvSpPr>
            <a:spLocks noGrp="1"/>
          </p:cNvSpPr>
          <p:nvPr>
            <p:ph type="sldNum" sz="quarter" idx="12"/>
          </p:nvPr>
        </p:nvSpPr>
        <p:spPr/>
        <p:txBody>
          <a:bodyPr/>
          <a:lstStyle/>
          <a:p>
            <a:fld id="{6A867815-C300-4B4A-A7A4-06541D82523F}" type="slidenum">
              <a:rPr lang="en-US" smtClean="0"/>
              <a:t>‹#›</a:t>
            </a:fld>
            <a:endParaRPr lang="en-US"/>
          </a:p>
        </p:txBody>
      </p:sp>
    </p:spTree>
    <p:extLst>
      <p:ext uri="{BB962C8B-B14F-4D97-AF65-F5344CB8AC3E}">
        <p14:creationId xmlns:p14="http://schemas.microsoft.com/office/powerpoint/2010/main" val="418885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5794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May 23-24, 2022</a:t>
            </a:r>
          </a:p>
        </p:txBody>
      </p:sp>
      <p:sp>
        <p:nvSpPr>
          <p:cNvPr id="8" name="Footer Placeholder 7"/>
          <p:cNvSpPr>
            <a:spLocks noGrp="1"/>
          </p:cNvSpPr>
          <p:nvPr>
            <p:ph type="ftr" sz="quarter" idx="11"/>
          </p:nvPr>
        </p:nvSpPr>
        <p:spPr/>
        <p:txBody>
          <a:bodyPr/>
          <a:lstStyle/>
          <a:p>
            <a:r>
              <a:rPr lang="en-US"/>
              <a:t>SURF Strategic Advisory Committee – May 2022 Review</a:t>
            </a:r>
          </a:p>
        </p:txBody>
      </p:sp>
      <p:sp>
        <p:nvSpPr>
          <p:cNvPr id="9" name="Slide Number Placeholder 8"/>
          <p:cNvSpPr>
            <a:spLocks noGrp="1"/>
          </p:cNvSpPr>
          <p:nvPr>
            <p:ph type="sldNum" sz="quarter" idx="12"/>
          </p:nvPr>
        </p:nvSpPr>
        <p:spPr/>
        <p:txBody>
          <a:bodyPr/>
          <a:lstStyle/>
          <a:p>
            <a:fld id="{6A867815-C300-4B4A-A7A4-06541D82523F}" type="slidenum">
              <a:rPr lang="en-US" smtClean="0"/>
              <a:t>‹#›</a:t>
            </a:fld>
            <a:endParaRPr lang="en-US"/>
          </a:p>
        </p:txBody>
      </p:sp>
    </p:spTree>
    <p:extLst>
      <p:ext uri="{BB962C8B-B14F-4D97-AF65-F5344CB8AC3E}">
        <p14:creationId xmlns:p14="http://schemas.microsoft.com/office/powerpoint/2010/main" val="112539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4342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6"/>
            <a:ext cx="10515600" cy="433392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May 23-24, 2022</a:t>
            </a:r>
          </a:p>
        </p:txBody>
      </p:sp>
      <p:sp>
        <p:nvSpPr>
          <p:cNvPr id="5" name="Footer Placeholder 4"/>
          <p:cNvSpPr>
            <a:spLocks noGrp="1"/>
          </p:cNvSpPr>
          <p:nvPr>
            <p:ph type="ftr" sz="quarter" idx="11"/>
          </p:nvPr>
        </p:nvSpPr>
        <p:spPr/>
        <p:txBody>
          <a:bodyPr/>
          <a:lstStyle/>
          <a:p>
            <a:r>
              <a:rPr lang="en-US"/>
              <a:t>SURF Strategic Advisory Committee – May 2022 Review</a:t>
            </a:r>
          </a:p>
        </p:txBody>
      </p:sp>
      <p:sp>
        <p:nvSpPr>
          <p:cNvPr id="6" name="Slide Number Placeholder 5"/>
          <p:cNvSpPr>
            <a:spLocks noGrp="1"/>
          </p:cNvSpPr>
          <p:nvPr>
            <p:ph type="sldNum" sz="quarter" idx="12"/>
          </p:nvPr>
        </p:nvSpPr>
        <p:spPr/>
        <p:txBody>
          <a:bodyPr/>
          <a:lstStyle/>
          <a:p>
            <a:fld id="{6A867815-C300-4B4A-A7A4-06541D82523F}" type="slidenum">
              <a:rPr lang="en-US" smtClean="0"/>
              <a:t>‹#›</a:t>
            </a:fld>
            <a:endParaRPr lang="en-US"/>
          </a:p>
        </p:txBody>
      </p:sp>
    </p:spTree>
    <p:extLst>
      <p:ext uri="{BB962C8B-B14F-4D97-AF65-F5344CB8AC3E}">
        <p14:creationId xmlns:p14="http://schemas.microsoft.com/office/powerpoint/2010/main" val="12106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Picture 2" descr="A picture containing mountain&#10;&#10;Description automatically generated">
            <a:extLst>
              <a:ext uri="{FF2B5EF4-FFF2-40B4-BE49-F238E27FC236}">
                <a16:creationId xmlns:a16="http://schemas.microsoft.com/office/drawing/2014/main" id="{E12C1143-995C-B7B3-9914-2E544956A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hape 54">
            <a:extLst>
              <a:ext uri="{FF2B5EF4-FFF2-40B4-BE49-F238E27FC236}">
                <a16:creationId xmlns:a16="http://schemas.microsoft.com/office/drawing/2014/main" id="{96190ACB-239C-9619-32C7-290A715784B4}"/>
              </a:ext>
            </a:extLst>
          </p:cNvPr>
          <p:cNvSpPr/>
          <p:nvPr userDrawn="1"/>
        </p:nvSpPr>
        <p:spPr>
          <a:xfrm>
            <a:off x="1859281" y="604702"/>
            <a:ext cx="8534399" cy="653847"/>
          </a:xfrm>
          <a:prstGeom prst="rect">
            <a:avLst/>
          </a:prstGeom>
          <a:ln w="12700">
            <a:miter lim="400000"/>
          </a:ln>
          <a:effectLst>
            <a:outerShdw blurRad="50800" dist="50800" dir="2700000" algn="tl" rotWithShape="0">
              <a:prstClr val="black">
                <a:alpha val="40000"/>
              </a:prstClr>
            </a:outerShdw>
          </a:effectLst>
          <a:extLst>
            <a:ext uri="{C572A759-6A51-4108-AA02-DFA0A04FC94B}">
              <ma14:wrappingTextBoxFlag xmlns="" xmlns:ma14="http://schemas.microsoft.com/office/mac/drawingml/2011/main" val="1"/>
            </a:ext>
          </a:extLst>
        </p:spPr>
        <p:txBody>
          <a:bodyPr wrap="square" lIns="49442" tIns="49442" rIns="49442" bIns="49442">
            <a:spAutoFit/>
          </a:bodyPr>
          <a:lstStyle/>
          <a:p>
            <a:pPr algn="r">
              <a:defRPr sz="3200" b="1">
                <a:ln w="18415">
                  <a:solidFill>
                    <a:schemeClr val="accent3">
                      <a:lumOff val="44000"/>
                    </a:schemeClr>
                  </a:solidFill>
                </a:ln>
                <a:solidFill>
                  <a:schemeClr val="accent3">
                    <a:lumOff val="44000"/>
                  </a:schemeClr>
                </a:solidFill>
                <a:effectLst>
                  <a:outerShdw blurRad="50800" dist="50800" dir="3600000" rotWithShape="0">
                    <a:srgbClr val="000000">
                      <a:alpha val="70000"/>
                    </a:srgbClr>
                  </a:outerShdw>
                </a:effectLst>
              </a:defRPr>
            </a:pPr>
            <a:r>
              <a:rPr lang="en-US" sz="3600" dirty="0">
                <a:ln w="6350">
                  <a:solidFill>
                    <a:schemeClr val="accent3">
                      <a:lumOff val="44000"/>
                    </a:schemeClr>
                  </a:solidFill>
                </a:ln>
              </a:rPr>
              <a:t>Title</a:t>
            </a:r>
          </a:p>
        </p:txBody>
      </p:sp>
      <p:sp>
        <p:nvSpPr>
          <p:cNvPr id="7" name="Shape 55">
            <a:extLst>
              <a:ext uri="{FF2B5EF4-FFF2-40B4-BE49-F238E27FC236}">
                <a16:creationId xmlns:a16="http://schemas.microsoft.com/office/drawing/2014/main" id="{FB5614FD-33C0-66FE-6AD4-0011186960D9}"/>
              </a:ext>
            </a:extLst>
          </p:cNvPr>
          <p:cNvSpPr/>
          <p:nvPr userDrawn="1"/>
        </p:nvSpPr>
        <p:spPr>
          <a:xfrm>
            <a:off x="4245314" y="1433846"/>
            <a:ext cx="6144059" cy="853902"/>
          </a:xfrm>
          <a:prstGeom prst="rect">
            <a:avLst/>
          </a:prstGeom>
          <a:ln w="12700">
            <a:miter lim="400000"/>
          </a:ln>
          <a:extLst>
            <a:ext uri="{C572A759-6A51-4108-AA02-DFA0A04FC94B}">
              <ma14:wrappingTextBoxFlag xmlns="" xmlns:ma14="http://schemas.microsoft.com/office/mac/drawingml/2011/main" val="1"/>
            </a:ext>
          </a:extLst>
        </p:spPr>
        <p:txBody>
          <a:bodyPr wrap="square" lIns="49442" tIns="49442" rIns="49442" bIns="49442">
            <a:spAutoFit/>
          </a:bodyPr>
          <a:lstStyle/>
          <a:p>
            <a:pPr algn="r">
              <a:lnSpc>
                <a:spcPct val="100000"/>
              </a:lnSpc>
              <a:spcAft>
                <a:spcPts val="600"/>
              </a:spcAft>
              <a:defRPr sz="2400" b="1">
                <a:solidFill>
                  <a:schemeClr val="accent3">
                    <a:lumOff val="44000"/>
                  </a:schemeClr>
                </a:solidFill>
                <a:effectLst>
                  <a:outerShdw blurRad="50800" dist="50800" dir="2700000" rotWithShape="0">
                    <a:srgbClr val="000000"/>
                  </a:outerShdw>
                </a:effectLst>
              </a:defRPr>
            </a:pPr>
            <a:r>
              <a:rPr lang="en-US" sz="2400" dirty="0"/>
              <a:t>Name</a:t>
            </a:r>
            <a:endParaRPr sz="2400" dirty="0"/>
          </a:p>
          <a:p>
            <a:pPr algn="r">
              <a:lnSpc>
                <a:spcPct val="100000"/>
              </a:lnSpc>
              <a:spcAft>
                <a:spcPts val="600"/>
              </a:spcAft>
              <a:defRPr sz="1800" b="1">
                <a:solidFill>
                  <a:schemeClr val="accent3">
                    <a:lumOff val="44000"/>
                  </a:schemeClr>
                </a:solidFill>
                <a:effectLst>
                  <a:outerShdw blurRad="50800" dist="50800" dir="2700000" rotWithShape="0">
                    <a:srgbClr val="000000"/>
                  </a:outerShdw>
                </a:effectLst>
              </a:defRPr>
            </a:pPr>
            <a:r>
              <a:rPr lang="en-US" sz="2000" dirty="0"/>
              <a:t>Title</a:t>
            </a:r>
            <a:endParaRPr lang="en-US" sz="2400" dirty="0"/>
          </a:p>
        </p:txBody>
      </p:sp>
    </p:spTree>
    <p:extLst>
      <p:ext uri="{BB962C8B-B14F-4D97-AF65-F5344CB8AC3E}">
        <p14:creationId xmlns:p14="http://schemas.microsoft.com/office/powerpoint/2010/main" val="290994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a:t>May 23-24, 2022</a:t>
            </a:r>
          </a:p>
        </p:txBody>
      </p:sp>
      <p:sp>
        <p:nvSpPr>
          <p:cNvPr id="11" name="Footer Placeholder 10"/>
          <p:cNvSpPr>
            <a:spLocks noGrp="1"/>
          </p:cNvSpPr>
          <p:nvPr>
            <p:ph type="ftr" sz="quarter" idx="11"/>
          </p:nvPr>
        </p:nvSpPr>
        <p:spPr/>
        <p:txBody>
          <a:bodyPr/>
          <a:lstStyle/>
          <a:p>
            <a:r>
              <a:rPr lang="en-US"/>
              <a:t>SURF Strategic Advisory Committee – May 2022 Review</a:t>
            </a:r>
            <a:endParaRPr lang="en-US" dirty="0"/>
          </a:p>
        </p:txBody>
      </p:sp>
      <p:sp>
        <p:nvSpPr>
          <p:cNvPr id="12" name="Slide Number Placeholder 11"/>
          <p:cNvSpPr>
            <a:spLocks noGrp="1"/>
          </p:cNvSpPr>
          <p:nvPr>
            <p:ph type="sldNum" sz="quarter" idx="12"/>
          </p:nvPr>
        </p:nvSpPr>
        <p:spPr/>
        <p:txBody>
          <a:bodyPr/>
          <a:lstStyle/>
          <a:p>
            <a:fld id="{6A867815-C300-4B4A-A7A4-06541D82523F}" type="slidenum">
              <a:rPr lang="en-US" smtClean="0"/>
              <a:pPr/>
              <a:t>‹#›</a:t>
            </a:fld>
            <a:endParaRPr lang="en-US" dirty="0"/>
          </a:p>
        </p:txBody>
      </p:sp>
      <p:sp>
        <p:nvSpPr>
          <p:cNvPr id="13" name="Title 12"/>
          <p:cNvSpPr>
            <a:spLocks noGrp="1"/>
          </p:cNvSpPr>
          <p:nvPr>
            <p:ph type="title"/>
          </p:nvPr>
        </p:nvSpPr>
        <p:spPr>
          <a:xfrm>
            <a:off x="0" y="0"/>
            <a:ext cx="12192000" cy="947130"/>
          </a:xfrm>
        </p:spPr>
        <p:txBody>
          <a:bodyPr/>
          <a:lstStyle/>
          <a:p>
            <a:r>
              <a:rPr lang="en-US" dirty="0"/>
              <a:t>Click to edit Master title style</a:t>
            </a:r>
          </a:p>
        </p:txBody>
      </p:sp>
    </p:spTree>
    <p:extLst>
      <p:ext uri="{BB962C8B-B14F-4D97-AF65-F5344CB8AC3E}">
        <p14:creationId xmlns:p14="http://schemas.microsoft.com/office/powerpoint/2010/main" val="264719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934"/>
            <a:ext cx="12192000" cy="947364"/>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p:txBody>
          <a:bodyPr/>
          <a:lstStyle/>
          <a:p>
            <a:r>
              <a:rPr lang="en-US"/>
              <a:t>May 23-24, 2022</a:t>
            </a:r>
          </a:p>
        </p:txBody>
      </p:sp>
      <p:sp>
        <p:nvSpPr>
          <p:cNvPr id="5" name="Footer Placeholder 4"/>
          <p:cNvSpPr>
            <a:spLocks noGrp="1"/>
          </p:cNvSpPr>
          <p:nvPr>
            <p:ph type="ftr" sz="quarter" idx="11"/>
          </p:nvPr>
        </p:nvSpPr>
        <p:spPr/>
        <p:txBody>
          <a:bodyPr/>
          <a:lstStyle/>
          <a:p>
            <a:r>
              <a:rPr lang="en-US"/>
              <a:t>SURF Strategic Advisory Committee – May 2022 Review</a:t>
            </a:r>
          </a:p>
        </p:txBody>
      </p:sp>
      <p:sp>
        <p:nvSpPr>
          <p:cNvPr id="6" name="Slide Number Placeholder 5"/>
          <p:cNvSpPr>
            <a:spLocks noGrp="1"/>
          </p:cNvSpPr>
          <p:nvPr>
            <p:ph type="sldNum" sz="quarter" idx="12"/>
          </p:nvPr>
        </p:nvSpPr>
        <p:spPr/>
        <p:txBody>
          <a:bodyPr/>
          <a:lstStyle/>
          <a:p>
            <a:fld id="{6A867815-C300-4B4A-A7A4-06541D82523F}" type="slidenum">
              <a:rPr lang="en-US" smtClean="0"/>
              <a:t>‹#›</a:t>
            </a:fld>
            <a:endParaRPr lang="en-US"/>
          </a:p>
        </p:txBody>
      </p:sp>
      <p:sp>
        <p:nvSpPr>
          <p:cNvPr id="7" name="Text Placeholder 2">
            <a:extLst>
              <a:ext uri="{FF2B5EF4-FFF2-40B4-BE49-F238E27FC236}">
                <a16:creationId xmlns:a16="http://schemas.microsoft.com/office/drawing/2014/main" id="{ED89F9EF-A42D-8C84-B87B-7BE684A43D0F}"/>
              </a:ext>
            </a:extLst>
          </p:cNvPr>
          <p:cNvSpPr>
            <a:spLocks noGrp="1"/>
          </p:cNvSpPr>
          <p:nvPr>
            <p:ph idx="1"/>
          </p:nvPr>
        </p:nvSpPr>
        <p:spPr>
          <a:xfrm>
            <a:off x="741680" y="1422400"/>
            <a:ext cx="10612120" cy="47955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667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jpeg"/><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2555475" y="6641727"/>
            <a:ext cx="9636525" cy="226598"/>
          </a:xfrm>
          <a:prstGeom prst="rect">
            <a:avLst/>
          </a:prstGeom>
          <a:solidFill>
            <a:srgbClr val="134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pic>
        <p:nvPicPr>
          <p:cNvPr id="10" name="Picture 9"/>
          <p:cNvPicPr>
            <a:picLocks noChangeAspect="1"/>
          </p:cNvPicPr>
          <p:nvPr userDrawn="1"/>
        </p:nvPicPr>
        <p:blipFill rotWithShape="1">
          <a:blip r:embed="rId8" cstate="print">
            <a:extLst>
              <a:ext uri="{28A0092B-C50C-407E-A947-70E740481C1C}">
                <a14:useLocalDpi xmlns:a14="http://schemas.microsoft.com/office/drawing/2010/main" val="0"/>
              </a:ext>
            </a:extLst>
          </a:blip>
          <a:srcRect l="916" r="2208"/>
          <a:stretch/>
        </p:blipFill>
        <p:spPr>
          <a:xfrm>
            <a:off x="0" y="6636040"/>
            <a:ext cx="2928668" cy="227972"/>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439" y="6156990"/>
            <a:ext cx="1265749" cy="479051"/>
          </a:xfrm>
          <a:prstGeom prst="rect">
            <a:avLst/>
          </a:prstGeom>
        </p:spPr>
      </p:pic>
      <p:sp>
        <p:nvSpPr>
          <p:cNvPr id="4" name="Date Placeholder 3"/>
          <p:cNvSpPr>
            <a:spLocks noGrp="1"/>
          </p:cNvSpPr>
          <p:nvPr>
            <p:ph type="dt" sz="half" idx="2"/>
          </p:nvPr>
        </p:nvSpPr>
        <p:spPr>
          <a:xfrm>
            <a:off x="8183033" y="6663549"/>
            <a:ext cx="2573868" cy="172952"/>
          </a:xfrm>
          <a:prstGeom prst="rect">
            <a:avLst/>
          </a:prstGeom>
        </p:spPr>
        <p:txBody>
          <a:bodyPr vert="horz" lIns="1097280" tIns="45720" rIns="91440" bIns="45720" rtlCol="0" anchor="ctr"/>
          <a:lstStyle>
            <a:lvl1pPr algn="l">
              <a:defRPr sz="1000" b="1">
                <a:solidFill>
                  <a:schemeClr val="bg1"/>
                </a:solidFill>
              </a:defRPr>
            </a:lvl1pPr>
          </a:lstStyle>
          <a:p>
            <a:r>
              <a:rPr lang="en-US"/>
              <a:t>May 23-24, 2022</a:t>
            </a:r>
            <a:endParaRPr lang="en-US" dirty="0"/>
          </a:p>
        </p:txBody>
      </p:sp>
      <p:sp>
        <p:nvSpPr>
          <p:cNvPr id="6" name="Slide Number Placeholder 5"/>
          <p:cNvSpPr>
            <a:spLocks noGrp="1"/>
          </p:cNvSpPr>
          <p:nvPr>
            <p:ph type="sldNum" sz="quarter" idx="4"/>
          </p:nvPr>
        </p:nvSpPr>
        <p:spPr>
          <a:xfrm>
            <a:off x="11353801" y="6636040"/>
            <a:ext cx="690264" cy="219916"/>
          </a:xfrm>
          <a:prstGeom prst="rect">
            <a:avLst/>
          </a:prstGeom>
        </p:spPr>
        <p:txBody>
          <a:bodyPr vert="horz" lIns="91440" tIns="45720" rIns="91440" bIns="45720" rtlCol="0" anchor="ctr"/>
          <a:lstStyle>
            <a:lvl1pPr algn="r">
              <a:defRPr sz="1000" b="1">
                <a:solidFill>
                  <a:schemeClr val="bg1"/>
                </a:solidFill>
              </a:defRPr>
            </a:lvl1pPr>
          </a:lstStyle>
          <a:p>
            <a:fld id="{6A867815-C300-4B4A-A7A4-06541D82523F}" type="slidenum">
              <a:rPr lang="en-US" smtClean="0"/>
              <a:pPr/>
              <a:t>‹#›</a:t>
            </a:fld>
            <a:endParaRPr lang="en-US" dirty="0"/>
          </a:p>
        </p:txBody>
      </p:sp>
      <p:sp>
        <p:nvSpPr>
          <p:cNvPr id="5" name="Footer Placeholder 4"/>
          <p:cNvSpPr>
            <a:spLocks noGrp="1"/>
          </p:cNvSpPr>
          <p:nvPr>
            <p:ph type="ftr" sz="quarter" idx="3"/>
          </p:nvPr>
        </p:nvSpPr>
        <p:spPr>
          <a:xfrm>
            <a:off x="3897659" y="6644096"/>
            <a:ext cx="4223112" cy="211861"/>
          </a:xfrm>
          <a:prstGeom prst="rect">
            <a:avLst/>
          </a:prstGeom>
        </p:spPr>
        <p:txBody>
          <a:bodyPr vert="horz" lIns="91440" tIns="45720" rIns="91440" bIns="45720" rtlCol="0" anchor="ctr"/>
          <a:lstStyle>
            <a:lvl1pPr algn="ctr">
              <a:defRPr sz="1000" b="1">
                <a:solidFill>
                  <a:schemeClr val="bg1"/>
                </a:solidFill>
              </a:defRPr>
            </a:lvl1pPr>
          </a:lstStyle>
          <a:p>
            <a:r>
              <a:rPr lang="en-US" dirty="0"/>
              <a:t>SURF Strategic Advisory Committee – May 2022 Review</a:t>
            </a:r>
          </a:p>
        </p:txBody>
      </p:sp>
      <p:pic>
        <p:nvPicPr>
          <p:cNvPr id="14" name="image1.jpg" descr="Banner.jpg"/>
          <p:cNvPicPr>
            <a:picLocks noChangeAspect="1"/>
          </p:cNvPicPr>
          <p:nvPr userDrawn="1"/>
        </p:nvPicPr>
        <p:blipFill>
          <a:blip r:embed="rId10"/>
          <a:stretch>
            <a:fillRect/>
          </a:stretch>
        </p:blipFill>
        <p:spPr>
          <a:xfrm>
            <a:off x="0" y="0"/>
            <a:ext cx="12192000" cy="947130"/>
          </a:xfrm>
          <a:prstGeom prst="rect">
            <a:avLst/>
          </a:prstGeom>
          <a:ln w="12700">
            <a:miter lim="400000"/>
          </a:ln>
        </p:spPr>
      </p:pic>
      <p:sp>
        <p:nvSpPr>
          <p:cNvPr id="16" name="Title Placeholder 15"/>
          <p:cNvSpPr>
            <a:spLocks noGrp="1"/>
          </p:cNvSpPr>
          <p:nvPr>
            <p:ph type="title"/>
          </p:nvPr>
        </p:nvSpPr>
        <p:spPr>
          <a:xfrm>
            <a:off x="0" y="1"/>
            <a:ext cx="12192000" cy="947130"/>
          </a:xfrm>
          <a:prstGeom prst="rect">
            <a:avLst/>
          </a:prstGeom>
          <a:solidFill>
            <a:srgbClr val="134F33">
              <a:alpha val="85000"/>
            </a:srgbClr>
          </a:solidFill>
        </p:spPr>
        <p:txBody>
          <a:bodyPr vert="horz" lIns="91440" tIns="45720" rIns="91440" bIns="45720" rtlCol="0" anchor="ctr">
            <a:normAutofit/>
          </a:bodyPr>
          <a:lstStyle/>
          <a:p>
            <a:r>
              <a:rPr lang="en-US" dirty="0"/>
              <a:t>Click to edit Master title style</a:t>
            </a:r>
          </a:p>
        </p:txBody>
      </p:sp>
      <p:sp>
        <p:nvSpPr>
          <p:cNvPr id="13" name="Text Placeholder 2">
            <a:extLst>
              <a:ext uri="{FF2B5EF4-FFF2-40B4-BE49-F238E27FC236}">
                <a16:creationId xmlns:a16="http://schemas.microsoft.com/office/drawing/2014/main" id="{9E707C42-A8FB-C141-0F4A-922B2CFEF0B1}"/>
              </a:ext>
            </a:extLst>
          </p:cNvPr>
          <p:cNvSpPr>
            <a:spLocks noGrp="1"/>
          </p:cNvSpPr>
          <p:nvPr>
            <p:ph type="body" idx="1"/>
          </p:nvPr>
        </p:nvSpPr>
        <p:spPr>
          <a:xfrm>
            <a:off x="741680" y="1381760"/>
            <a:ext cx="10612120" cy="48361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1838444"/>
      </p:ext>
    </p:extLst>
  </p:cSld>
  <p:clrMap bg1="lt1" tx1="dk1" bg2="lt2" tx2="dk2" accent1="accent1" accent2="accent2" accent3="accent3" accent4="accent4" accent5="accent5" accent6="accent6" hlink="hlink" folHlink="folHlink"/>
  <p:sldLayoutIdLst>
    <p:sldLayoutId id="2147483755" r:id="rId1"/>
    <p:sldLayoutId id="2147483737" r:id="rId2"/>
    <p:sldLayoutId id="2147483733" r:id="rId3"/>
    <p:sldLayoutId id="2147483735" r:id="rId4"/>
    <p:sldLayoutId id="2147483736" r:id="rId5"/>
    <p:sldLayoutId id="2147483741" r:id="rId6"/>
  </p:sldLayoutIdLst>
  <p:hf hdr="0"/>
  <p:txStyles>
    <p:titleStyle>
      <a:lvl1pPr algn="l" defTabSz="685800" rtl="0" eaLnBrk="1" latinLnBrk="0" hangingPunct="1">
        <a:lnSpc>
          <a:spcPct val="90000"/>
        </a:lnSpc>
        <a:spcBef>
          <a:spcPct val="0"/>
        </a:spcBef>
        <a:buNone/>
        <a:defRPr sz="3600" b="1"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2000" kern="1200">
          <a:solidFill>
            <a:schemeClr val="tx1"/>
          </a:solidFill>
          <a:effectLst>
            <a:outerShdw blurRad="50800" dist="38100" dir="2700000" algn="tl" rotWithShape="0">
              <a:schemeClr val="bg1">
                <a:alpha val="40000"/>
              </a:schemeClr>
            </a:outerShdw>
          </a:effectLst>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2555475" y="6641727"/>
            <a:ext cx="9636525" cy="226598"/>
          </a:xfrm>
          <a:prstGeom prst="rect">
            <a:avLst/>
          </a:prstGeom>
          <a:solidFill>
            <a:srgbClr val="134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pic>
        <p:nvPicPr>
          <p:cNvPr id="10" name="Picture 9"/>
          <p:cNvPicPr>
            <a:picLocks noChangeAspect="1"/>
          </p:cNvPicPr>
          <p:nvPr userDrawn="1"/>
        </p:nvPicPr>
        <p:blipFill rotWithShape="1">
          <a:blip r:embed="rId8" cstate="print">
            <a:extLst>
              <a:ext uri="{28A0092B-C50C-407E-A947-70E740481C1C}">
                <a14:useLocalDpi xmlns:a14="http://schemas.microsoft.com/office/drawing/2010/main" val="0"/>
              </a:ext>
            </a:extLst>
          </a:blip>
          <a:srcRect l="916" r="2208"/>
          <a:stretch/>
        </p:blipFill>
        <p:spPr>
          <a:xfrm>
            <a:off x="0" y="6636040"/>
            <a:ext cx="2928668" cy="227972"/>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439" y="6156990"/>
            <a:ext cx="1265749" cy="479051"/>
          </a:xfrm>
          <a:prstGeom prst="rect">
            <a:avLst/>
          </a:prstGeom>
        </p:spPr>
      </p:pic>
      <p:sp>
        <p:nvSpPr>
          <p:cNvPr id="4" name="Date Placeholder 3"/>
          <p:cNvSpPr>
            <a:spLocks noGrp="1"/>
          </p:cNvSpPr>
          <p:nvPr>
            <p:ph type="dt" sz="half" idx="2"/>
          </p:nvPr>
        </p:nvSpPr>
        <p:spPr>
          <a:xfrm>
            <a:off x="8183033" y="6663549"/>
            <a:ext cx="2573868" cy="172952"/>
          </a:xfrm>
          <a:prstGeom prst="rect">
            <a:avLst/>
          </a:prstGeom>
        </p:spPr>
        <p:txBody>
          <a:bodyPr vert="horz" lIns="1097280" tIns="45720" rIns="91440" bIns="45720" rtlCol="0" anchor="ctr"/>
          <a:lstStyle>
            <a:lvl1pPr algn="l">
              <a:defRPr sz="1000" b="1">
                <a:solidFill>
                  <a:schemeClr val="bg1"/>
                </a:solidFill>
              </a:defRPr>
            </a:lvl1pPr>
          </a:lstStyle>
          <a:p>
            <a:r>
              <a:rPr lang="en-US"/>
              <a:t>May 23-24, 2022</a:t>
            </a:r>
            <a:endParaRPr lang="en-US" dirty="0"/>
          </a:p>
        </p:txBody>
      </p:sp>
      <p:sp>
        <p:nvSpPr>
          <p:cNvPr id="6" name="Slide Number Placeholder 5"/>
          <p:cNvSpPr>
            <a:spLocks noGrp="1"/>
          </p:cNvSpPr>
          <p:nvPr>
            <p:ph type="sldNum" sz="quarter" idx="4"/>
          </p:nvPr>
        </p:nvSpPr>
        <p:spPr>
          <a:xfrm>
            <a:off x="11353801" y="6636040"/>
            <a:ext cx="690264" cy="219916"/>
          </a:xfrm>
          <a:prstGeom prst="rect">
            <a:avLst/>
          </a:prstGeom>
        </p:spPr>
        <p:txBody>
          <a:bodyPr vert="horz" lIns="91440" tIns="45720" rIns="91440" bIns="45720" rtlCol="0" anchor="ctr"/>
          <a:lstStyle>
            <a:lvl1pPr algn="r">
              <a:defRPr sz="1000" b="1">
                <a:solidFill>
                  <a:schemeClr val="bg1"/>
                </a:solidFill>
              </a:defRPr>
            </a:lvl1pPr>
          </a:lstStyle>
          <a:p>
            <a:fld id="{6A867815-C300-4B4A-A7A4-06541D82523F}" type="slidenum">
              <a:rPr lang="en-US" smtClean="0"/>
              <a:pPr/>
              <a:t>‹#›</a:t>
            </a:fld>
            <a:endParaRPr lang="en-US" dirty="0"/>
          </a:p>
        </p:txBody>
      </p:sp>
      <p:sp>
        <p:nvSpPr>
          <p:cNvPr id="5" name="Footer Placeholder 4"/>
          <p:cNvSpPr>
            <a:spLocks noGrp="1"/>
          </p:cNvSpPr>
          <p:nvPr>
            <p:ph type="ftr" sz="quarter" idx="3"/>
          </p:nvPr>
        </p:nvSpPr>
        <p:spPr>
          <a:xfrm>
            <a:off x="3897659" y="6644096"/>
            <a:ext cx="4223112" cy="211861"/>
          </a:xfrm>
          <a:prstGeom prst="rect">
            <a:avLst/>
          </a:prstGeom>
        </p:spPr>
        <p:txBody>
          <a:bodyPr vert="horz" lIns="91440" tIns="45720" rIns="91440" bIns="45720" rtlCol="0" anchor="ctr"/>
          <a:lstStyle>
            <a:lvl1pPr algn="ctr">
              <a:defRPr sz="1000" b="1">
                <a:solidFill>
                  <a:schemeClr val="bg1"/>
                </a:solidFill>
              </a:defRPr>
            </a:lvl1pPr>
          </a:lstStyle>
          <a:p>
            <a:r>
              <a:rPr lang="en-US" dirty="0"/>
              <a:t>SURF Strategic Advisory Committee – May 2022 Review</a:t>
            </a:r>
          </a:p>
        </p:txBody>
      </p:sp>
      <p:pic>
        <p:nvPicPr>
          <p:cNvPr id="14" name="image1.jpg" descr="Banner.jpg"/>
          <p:cNvPicPr>
            <a:picLocks noChangeAspect="1"/>
          </p:cNvPicPr>
          <p:nvPr userDrawn="1"/>
        </p:nvPicPr>
        <p:blipFill>
          <a:blip r:embed="rId10"/>
          <a:stretch>
            <a:fillRect/>
          </a:stretch>
        </p:blipFill>
        <p:spPr>
          <a:xfrm>
            <a:off x="0" y="0"/>
            <a:ext cx="12192000" cy="947130"/>
          </a:xfrm>
          <a:prstGeom prst="rect">
            <a:avLst/>
          </a:prstGeom>
          <a:ln w="12700">
            <a:miter lim="400000"/>
          </a:ln>
        </p:spPr>
      </p:pic>
      <p:sp>
        <p:nvSpPr>
          <p:cNvPr id="16" name="Title Placeholder 15"/>
          <p:cNvSpPr>
            <a:spLocks noGrp="1"/>
          </p:cNvSpPr>
          <p:nvPr>
            <p:ph type="title"/>
          </p:nvPr>
        </p:nvSpPr>
        <p:spPr>
          <a:xfrm>
            <a:off x="0" y="1"/>
            <a:ext cx="12192000" cy="947130"/>
          </a:xfrm>
          <a:prstGeom prst="rect">
            <a:avLst/>
          </a:prstGeom>
          <a:solidFill>
            <a:srgbClr val="134F33">
              <a:alpha val="85000"/>
            </a:srgbClr>
          </a:solidFill>
        </p:spPr>
        <p:txBody>
          <a:bodyPr vert="horz" lIns="91440" tIns="45720" rIns="91440" bIns="45720" rtlCol="0" anchor="ctr">
            <a:normAutofit/>
          </a:bodyPr>
          <a:lstStyle/>
          <a:p>
            <a:r>
              <a:rPr lang="en-US" dirty="0"/>
              <a:t>Click to edit Master title style</a:t>
            </a:r>
          </a:p>
        </p:txBody>
      </p:sp>
      <p:sp>
        <p:nvSpPr>
          <p:cNvPr id="13" name="Text Placeholder 2">
            <a:extLst>
              <a:ext uri="{FF2B5EF4-FFF2-40B4-BE49-F238E27FC236}">
                <a16:creationId xmlns:a16="http://schemas.microsoft.com/office/drawing/2014/main" id="{9E707C42-A8FB-C141-0F4A-922B2CFEF0B1}"/>
              </a:ext>
            </a:extLst>
          </p:cNvPr>
          <p:cNvSpPr>
            <a:spLocks noGrp="1"/>
          </p:cNvSpPr>
          <p:nvPr>
            <p:ph type="body" idx="1"/>
          </p:nvPr>
        </p:nvSpPr>
        <p:spPr>
          <a:xfrm>
            <a:off x="741680" y="1381760"/>
            <a:ext cx="10612120" cy="48361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541759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Lst>
  <p:hf hdr="0"/>
  <p:txStyles>
    <p:titleStyle>
      <a:lvl1pPr algn="l" defTabSz="685800" rtl="0" eaLnBrk="1" latinLnBrk="0" hangingPunct="1">
        <a:lnSpc>
          <a:spcPct val="90000"/>
        </a:lnSpc>
        <a:spcBef>
          <a:spcPct val="0"/>
        </a:spcBef>
        <a:buNone/>
        <a:defRPr sz="3600" b="1"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2000" kern="1200">
          <a:solidFill>
            <a:schemeClr val="tx1"/>
          </a:solidFill>
          <a:effectLst>
            <a:outerShdw blurRad="50800" dist="38100" dir="2700000" algn="tl" rotWithShape="0">
              <a:schemeClr val="bg1">
                <a:alpha val="40000"/>
              </a:schemeClr>
            </a:outerShdw>
          </a:effectLst>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0">
            <a:extLst>
              <a:ext uri="{FF2B5EF4-FFF2-40B4-BE49-F238E27FC236}">
                <a16:creationId xmlns:a16="http://schemas.microsoft.com/office/drawing/2014/main" id="{16219041-B28B-B07E-87DC-7B9A6B5D7C89}"/>
              </a:ext>
            </a:extLst>
          </p:cNvPr>
          <p:cNvSpPr txBox="1">
            <a:spLocks/>
          </p:cNvSpPr>
          <p:nvPr/>
        </p:nvSpPr>
        <p:spPr>
          <a:xfrm>
            <a:off x="175121" y="5594888"/>
            <a:ext cx="4445993" cy="1037111"/>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accent3">
                    <a:lumOff val="44000"/>
                  </a:schemeClr>
                </a:solidFill>
                <a:effectLst>
                  <a:outerShdw blurRad="50800" dist="50800" dir="2700000" rotWithShape="0">
                    <a:srgbClr val="000000"/>
                  </a:outerShdw>
                </a:effectLst>
              </a:rPr>
              <a:t>Cultural Advisory Committee December 5, 2022</a:t>
            </a:r>
          </a:p>
        </p:txBody>
      </p:sp>
      <p:sp>
        <p:nvSpPr>
          <p:cNvPr id="3" name="Shape 54">
            <a:extLst>
              <a:ext uri="{FF2B5EF4-FFF2-40B4-BE49-F238E27FC236}">
                <a16:creationId xmlns:a16="http://schemas.microsoft.com/office/drawing/2014/main" id="{18CD5560-1A3F-016A-01C7-7FAC379A5164}"/>
              </a:ext>
            </a:extLst>
          </p:cNvPr>
          <p:cNvSpPr/>
          <p:nvPr/>
        </p:nvSpPr>
        <p:spPr>
          <a:xfrm>
            <a:off x="1854974" y="226001"/>
            <a:ext cx="8534399" cy="1207845"/>
          </a:xfrm>
          <a:prstGeom prst="rect">
            <a:avLst/>
          </a:prstGeom>
          <a:ln w="12700">
            <a:miter lim="400000"/>
          </a:ln>
          <a:effectLst>
            <a:outerShdw blurRad="50800" dist="50800" dir="2700000" algn="tl" rotWithShape="0">
              <a:prstClr val="black">
                <a:alpha val="40000"/>
              </a:prstClr>
            </a:outerShdw>
          </a:effectLst>
          <a:extLst>
            <a:ext uri="{C572A759-6A51-4108-AA02-DFA0A04FC94B}">
              <ma14:wrappingTextBoxFlag xmlns="" xmlns:ma14="http://schemas.microsoft.com/office/mac/drawingml/2011/main" val="1"/>
            </a:ext>
          </a:extLst>
        </p:spPr>
        <p:txBody>
          <a:bodyPr wrap="square" lIns="49442" tIns="49442" rIns="49442" bIns="49442">
            <a:spAutoFit/>
          </a:bodyPr>
          <a:lstStyle/>
          <a:p>
            <a:pPr algn="r">
              <a:defRPr sz="3200" b="1">
                <a:ln w="18415">
                  <a:solidFill>
                    <a:schemeClr val="accent3">
                      <a:lumOff val="44000"/>
                    </a:schemeClr>
                  </a:solidFill>
                </a:ln>
                <a:solidFill>
                  <a:schemeClr val="accent3">
                    <a:lumOff val="44000"/>
                  </a:schemeClr>
                </a:solidFill>
                <a:effectLst>
                  <a:outerShdw blurRad="50800" dist="50800" dir="3600000" rotWithShape="0">
                    <a:srgbClr val="000000">
                      <a:alpha val="70000"/>
                    </a:srgbClr>
                  </a:outerShdw>
                </a:effectLst>
              </a:defRPr>
            </a:pPr>
            <a:r>
              <a:rPr lang="en-US" sz="3600" dirty="0">
                <a:ln w="6350">
                  <a:solidFill>
                    <a:schemeClr val="accent3">
                      <a:lumOff val="44000"/>
                    </a:schemeClr>
                  </a:solidFill>
                </a:ln>
              </a:rPr>
              <a:t>IDEA (Inclusion, Diversity, Equity and Access) Office Update</a:t>
            </a:r>
          </a:p>
        </p:txBody>
      </p:sp>
      <p:sp>
        <p:nvSpPr>
          <p:cNvPr id="4" name="Shape 55">
            <a:extLst>
              <a:ext uri="{FF2B5EF4-FFF2-40B4-BE49-F238E27FC236}">
                <a16:creationId xmlns:a16="http://schemas.microsoft.com/office/drawing/2014/main" id="{15EF48B5-9915-17B7-953C-B9B53A991264}"/>
              </a:ext>
            </a:extLst>
          </p:cNvPr>
          <p:cNvSpPr/>
          <p:nvPr/>
        </p:nvSpPr>
        <p:spPr>
          <a:xfrm>
            <a:off x="4245314" y="1433846"/>
            <a:ext cx="6144059" cy="853902"/>
          </a:xfrm>
          <a:prstGeom prst="rect">
            <a:avLst/>
          </a:prstGeom>
          <a:ln w="12700">
            <a:miter lim="400000"/>
          </a:ln>
          <a:extLst>
            <a:ext uri="{C572A759-6A51-4108-AA02-DFA0A04FC94B}">
              <ma14:wrappingTextBoxFlag xmlns="" xmlns:ma14="http://schemas.microsoft.com/office/mac/drawingml/2011/main" val="1"/>
            </a:ext>
          </a:extLst>
        </p:spPr>
        <p:txBody>
          <a:bodyPr wrap="square" lIns="49442" tIns="49442" rIns="49442" bIns="49442">
            <a:spAutoFit/>
          </a:bodyPr>
          <a:lstStyle/>
          <a:p>
            <a:pPr algn="r">
              <a:lnSpc>
                <a:spcPct val="100000"/>
              </a:lnSpc>
              <a:spcAft>
                <a:spcPts val="600"/>
              </a:spcAft>
              <a:defRPr sz="2400" b="1">
                <a:solidFill>
                  <a:schemeClr val="accent3">
                    <a:lumOff val="44000"/>
                  </a:schemeClr>
                </a:solidFill>
                <a:effectLst>
                  <a:outerShdw blurRad="50800" dist="50800" dir="2700000" rotWithShape="0">
                    <a:srgbClr val="000000"/>
                  </a:outerShdw>
                </a:effectLst>
              </a:defRPr>
            </a:pPr>
            <a:r>
              <a:rPr lang="en-US" sz="2400" dirty="0"/>
              <a:t>Rochelle Zens</a:t>
            </a:r>
            <a:endParaRPr sz="2400" dirty="0"/>
          </a:p>
          <a:p>
            <a:pPr algn="r">
              <a:lnSpc>
                <a:spcPct val="100000"/>
              </a:lnSpc>
              <a:spcAft>
                <a:spcPts val="600"/>
              </a:spcAft>
              <a:defRPr sz="1800" b="1">
                <a:solidFill>
                  <a:schemeClr val="accent3">
                    <a:lumOff val="44000"/>
                  </a:schemeClr>
                </a:solidFill>
                <a:effectLst>
                  <a:outerShdw blurRad="50800" dist="50800" dir="2700000" rotWithShape="0">
                    <a:srgbClr val="000000"/>
                  </a:outerShdw>
                </a:effectLst>
              </a:defRPr>
            </a:pPr>
            <a:r>
              <a:rPr lang="en-US" sz="2000" dirty="0"/>
              <a:t>IDEA Program Lead</a:t>
            </a:r>
            <a:endParaRPr lang="en-US" sz="2400" dirty="0"/>
          </a:p>
        </p:txBody>
      </p:sp>
    </p:spTree>
    <p:extLst>
      <p:ext uri="{BB962C8B-B14F-4D97-AF65-F5344CB8AC3E}">
        <p14:creationId xmlns:p14="http://schemas.microsoft.com/office/powerpoint/2010/main" val="126881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December 5, 2022</a:t>
            </a:r>
          </a:p>
        </p:txBody>
      </p:sp>
      <p:sp>
        <p:nvSpPr>
          <p:cNvPr id="3" name="Slide Number Placeholder 2"/>
          <p:cNvSpPr>
            <a:spLocks noGrp="1"/>
          </p:cNvSpPr>
          <p:nvPr>
            <p:ph type="sldNum" sz="quarter" idx="12"/>
          </p:nvPr>
        </p:nvSpPr>
        <p:spPr/>
        <p:txBody>
          <a:bodyPr/>
          <a:lstStyle/>
          <a:p>
            <a:fld id="{6A867815-C300-4B4A-A7A4-06541D82523F}" type="slidenum">
              <a:rPr lang="en-US" smtClean="0"/>
              <a:pPr/>
              <a:t>2</a:t>
            </a:fld>
            <a:endParaRPr lang="en-US" dirty="0"/>
          </a:p>
        </p:txBody>
      </p:sp>
      <p:sp>
        <p:nvSpPr>
          <p:cNvPr id="4" name="Title 3"/>
          <p:cNvSpPr>
            <a:spLocks noGrp="1"/>
          </p:cNvSpPr>
          <p:nvPr>
            <p:ph type="title"/>
          </p:nvPr>
        </p:nvSpPr>
        <p:spPr/>
        <p:txBody>
          <a:bodyPr/>
          <a:lstStyle/>
          <a:p>
            <a:r>
              <a:rPr lang="en-US" dirty="0"/>
              <a:t>IDEA Office</a:t>
            </a:r>
          </a:p>
        </p:txBody>
      </p:sp>
      <p:sp>
        <p:nvSpPr>
          <p:cNvPr id="5" name="Footer Placeholder 4">
            <a:extLst>
              <a:ext uri="{FF2B5EF4-FFF2-40B4-BE49-F238E27FC236}">
                <a16:creationId xmlns:a16="http://schemas.microsoft.com/office/drawing/2014/main" id="{BAD7A155-5875-0F3A-A38B-8A5DEB5A532B}"/>
              </a:ext>
            </a:extLst>
          </p:cNvPr>
          <p:cNvSpPr>
            <a:spLocks noGrp="1"/>
          </p:cNvSpPr>
          <p:nvPr>
            <p:ph type="ftr" sz="quarter" idx="11"/>
          </p:nvPr>
        </p:nvSpPr>
        <p:spPr/>
        <p:txBody>
          <a:bodyPr/>
          <a:lstStyle/>
          <a:p>
            <a:r>
              <a:rPr lang="en-US" dirty="0"/>
              <a:t>SURF Cultural Advisory Committee</a:t>
            </a:r>
          </a:p>
        </p:txBody>
      </p:sp>
      <p:sp>
        <p:nvSpPr>
          <p:cNvPr id="6" name="TextBox 5">
            <a:extLst>
              <a:ext uri="{FF2B5EF4-FFF2-40B4-BE49-F238E27FC236}">
                <a16:creationId xmlns:a16="http://schemas.microsoft.com/office/drawing/2014/main" id="{E1DDF532-0533-710A-0563-5292AC7E4559}"/>
              </a:ext>
            </a:extLst>
          </p:cNvPr>
          <p:cNvSpPr txBox="1"/>
          <p:nvPr/>
        </p:nvSpPr>
        <p:spPr>
          <a:xfrm>
            <a:off x="333016" y="1142957"/>
            <a:ext cx="8946785" cy="401648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myriad-pro"/>
              </a:rPr>
              <a:t>SURF Culture and Diversity efforts expand into Inclusion, Diversity, Equity and Access Office in February 2021</a:t>
            </a:r>
          </a:p>
          <a:p>
            <a:pPr marL="285750" indent="-285750">
              <a:lnSpc>
                <a:spcPct val="150000"/>
              </a:lnSpc>
              <a:buFont typeface="Arial" panose="020B0604020202020204" pitchFamily="34" charset="0"/>
              <a:buChar char="•"/>
            </a:pPr>
            <a:r>
              <a:rPr lang="en-US" sz="2000" dirty="0">
                <a:latin typeface="myriad-pro"/>
              </a:rPr>
              <a:t>IDEA team is comprised of: </a:t>
            </a:r>
          </a:p>
          <a:p>
            <a:pPr marL="742950" lvl="1" indent="-285750">
              <a:lnSpc>
                <a:spcPct val="150000"/>
              </a:lnSpc>
              <a:buFont typeface="Arial" panose="020B0604020202020204" pitchFamily="34" charset="0"/>
              <a:buChar char="•"/>
            </a:pPr>
            <a:r>
              <a:rPr lang="en-US" sz="2000" dirty="0">
                <a:latin typeface="myriad-pro"/>
              </a:rPr>
              <a:t>Deb Wolf, transitioned into IDEA Program Manager role in February 2021</a:t>
            </a:r>
          </a:p>
          <a:p>
            <a:pPr marL="742950" lvl="1" indent="-285750">
              <a:lnSpc>
                <a:spcPct val="150000"/>
              </a:lnSpc>
              <a:buFont typeface="Arial" panose="020B0604020202020204" pitchFamily="34" charset="0"/>
              <a:buChar char="•"/>
            </a:pPr>
            <a:r>
              <a:rPr lang="en-US" sz="2000" dirty="0">
                <a:latin typeface="myriad-pro"/>
              </a:rPr>
              <a:t>Rochelle Zens hired as IDEA Program Lead in March 2021</a:t>
            </a:r>
          </a:p>
          <a:p>
            <a:pPr marL="742950" lvl="1" indent="-285750">
              <a:lnSpc>
                <a:spcPct val="150000"/>
              </a:lnSpc>
              <a:buFont typeface="Arial" panose="020B0604020202020204" pitchFamily="34" charset="0"/>
              <a:buChar char="•"/>
            </a:pPr>
            <a:r>
              <a:rPr lang="en-US" sz="2000" dirty="0">
                <a:latin typeface="myriad-pro"/>
              </a:rPr>
              <a:t>Emily Berry, hired as Culture, Diversity and Outreach Coordinator in September 2022</a:t>
            </a:r>
          </a:p>
          <a:p>
            <a:pPr marL="742950" lvl="1" indent="-285750">
              <a:lnSpc>
                <a:spcPct val="150000"/>
              </a:lnSpc>
              <a:buFont typeface="Arial" panose="020B0604020202020204" pitchFamily="34" charset="0"/>
              <a:buChar char="•"/>
            </a:pPr>
            <a:endParaRPr lang="en-US" dirty="0">
              <a:latin typeface="myriad-pro"/>
            </a:endParaRPr>
          </a:p>
          <a:p>
            <a:pPr marL="285750" indent="-285750">
              <a:buFont typeface="Arial" panose="020B0604020202020204" pitchFamily="34" charset="0"/>
              <a:buChar char="•"/>
            </a:pPr>
            <a:endParaRPr lang="en-US" dirty="0">
              <a:latin typeface="myriad-pro"/>
            </a:endParaRPr>
          </a:p>
        </p:txBody>
      </p:sp>
    </p:spTree>
    <p:extLst>
      <p:ext uri="{BB962C8B-B14F-4D97-AF65-F5344CB8AC3E}">
        <p14:creationId xmlns:p14="http://schemas.microsoft.com/office/powerpoint/2010/main" val="183607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01E57-1638-C2F8-6173-42EF19915128}"/>
              </a:ext>
            </a:extLst>
          </p:cNvPr>
          <p:cNvSpPr>
            <a:spLocks noGrp="1"/>
          </p:cNvSpPr>
          <p:nvPr>
            <p:ph type="dt" sz="half" idx="10"/>
          </p:nvPr>
        </p:nvSpPr>
        <p:spPr/>
        <p:txBody>
          <a:bodyPr/>
          <a:lstStyle/>
          <a:p>
            <a:r>
              <a:rPr lang="en-US" dirty="0"/>
              <a:t>December 5, 2022</a:t>
            </a:r>
          </a:p>
        </p:txBody>
      </p:sp>
      <p:sp>
        <p:nvSpPr>
          <p:cNvPr id="4" name="Slide Number Placeholder 3">
            <a:extLst>
              <a:ext uri="{FF2B5EF4-FFF2-40B4-BE49-F238E27FC236}">
                <a16:creationId xmlns:a16="http://schemas.microsoft.com/office/drawing/2014/main" id="{3EFEB8E9-0801-A02A-9A4D-204C3EC86AE0}"/>
              </a:ext>
            </a:extLst>
          </p:cNvPr>
          <p:cNvSpPr>
            <a:spLocks noGrp="1"/>
          </p:cNvSpPr>
          <p:nvPr>
            <p:ph type="sldNum" sz="quarter" idx="12"/>
          </p:nvPr>
        </p:nvSpPr>
        <p:spPr/>
        <p:txBody>
          <a:bodyPr/>
          <a:lstStyle/>
          <a:p>
            <a:fld id="{6A867815-C300-4B4A-A7A4-06541D82523F}" type="slidenum">
              <a:rPr lang="en-US" smtClean="0"/>
              <a:pPr/>
              <a:t>3</a:t>
            </a:fld>
            <a:endParaRPr lang="en-US" dirty="0"/>
          </a:p>
        </p:txBody>
      </p:sp>
      <p:sp>
        <p:nvSpPr>
          <p:cNvPr id="5" name="Title 4">
            <a:extLst>
              <a:ext uri="{FF2B5EF4-FFF2-40B4-BE49-F238E27FC236}">
                <a16:creationId xmlns:a16="http://schemas.microsoft.com/office/drawing/2014/main" id="{121EC779-AF28-8407-8CFC-4F1FD67ED8E6}"/>
              </a:ext>
            </a:extLst>
          </p:cNvPr>
          <p:cNvSpPr>
            <a:spLocks noGrp="1"/>
          </p:cNvSpPr>
          <p:nvPr>
            <p:ph type="title"/>
          </p:nvPr>
        </p:nvSpPr>
        <p:spPr/>
        <p:txBody>
          <a:bodyPr/>
          <a:lstStyle/>
          <a:p>
            <a:r>
              <a:rPr lang="en-US" dirty="0"/>
              <a:t>IDEA Goals and Objectives</a:t>
            </a:r>
          </a:p>
        </p:txBody>
      </p:sp>
      <p:sp>
        <p:nvSpPr>
          <p:cNvPr id="6" name="TextBox 5">
            <a:extLst>
              <a:ext uri="{FF2B5EF4-FFF2-40B4-BE49-F238E27FC236}">
                <a16:creationId xmlns:a16="http://schemas.microsoft.com/office/drawing/2014/main" id="{958E967D-E172-67EF-D898-4F67DFF76AC0}"/>
              </a:ext>
            </a:extLst>
          </p:cNvPr>
          <p:cNvSpPr txBox="1"/>
          <p:nvPr/>
        </p:nvSpPr>
        <p:spPr>
          <a:xfrm>
            <a:off x="333016" y="1142957"/>
            <a:ext cx="10838959" cy="23529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myriad-pro"/>
              </a:rPr>
              <a:t>Creating an environment that is welcoming to all employees, contractors, and other visitors at SURF</a:t>
            </a:r>
          </a:p>
          <a:p>
            <a:pPr marL="285750" indent="-285750">
              <a:lnSpc>
                <a:spcPct val="150000"/>
              </a:lnSpc>
              <a:buFont typeface="Arial" panose="020B0604020202020204" pitchFamily="34" charset="0"/>
              <a:buChar char="•"/>
            </a:pPr>
            <a:r>
              <a:rPr lang="en-US" sz="2000" dirty="0">
                <a:latin typeface="myriad-pro"/>
              </a:rPr>
              <a:t>Remove barriers (physical and imagined) that prevent underrepresented groups from visiting and/or working at SURF</a:t>
            </a:r>
          </a:p>
          <a:p>
            <a:pPr marL="285750" indent="-285750">
              <a:lnSpc>
                <a:spcPct val="150000"/>
              </a:lnSpc>
              <a:buFont typeface="Arial" panose="020B0604020202020204" pitchFamily="34" charset="0"/>
              <a:buChar char="•"/>
            </a:pPr>
            <a:r>
              <a:rPr lang="en-US" sz="2000" dirty="0">
                <a:latin typeface="myriad-pro"/>
              </a:rPr>
              <a:t>Build leaders who know how to build their people </a:t>
            </a:r>
          </a:p>
          <a:p>
            <a:pPr marL="285750" indent="-285750">
              <a:lnSpc>
                <a:spcPct val="150000"/>
              </a:lnSpc>
              <a:buFont typeface="Arial" panose="020B0604020202020204" pitchFamily="34" charset="0"/>
              <a:buChar char="•"/>
            </a:pPr>
            <a:r>
              <a:rPr lang="en-US" sz="2000" dirty="0">
                <a:latin typeface="myriad-pro"/>
              </a:rPr>
              <a:t>Build relationships with underrepresented groups in the region </a:t>
            </a:r>
            <a:endParaRPr lang="en-US" dirty="0">
              <a:latin typeface="myriad-pro"/>
            </a:endParaRPr>
          </a:p>
        </p:txBody>
      </p:sp>
      <p:sp>
        <p:nvSpPr>
          <p:cNvPr id="8" name="Footer Placeholder 2">
            <a:extLst>
              <a:ext uri="{FF2B5EF4-FFF2-40B4-BE49-F238E27FC236}">
                <a16:creationId xmlns:a16="http://schemas.microsoft.com/office/drawing/2014/main" id="{6DE0FDC3-BDBB-DB5E-ACD2-45963873C873}"/>
              </a:ext>
            </a:extLst>
          </p:cNvPr>
          <p:cNvSpPr>
            <a:spLocks noGrp="1"/>
          </p:cNvSpPr>
          <p:nvPr>
            <p:ph type="ftr" sz="quarter" idx="11"/>
          </p:nvPr>
        </p:nvSpPr>
        <p:spPr>
          <a:xfrm>
            <a:off x="3897659" y="6644096"/>
            <a:ext cx="4223112" cy="211861"/>
          </a:xfrm>
        </p:spPr>
        <p:txBody>
          <a:bodyPr/>
          <a:lstStyle/>
          <a:p>
            <a:r>
              <a:rPr lang="en-US" dirty="0"/>
              <a:t>SURF Cultural Advisory Committee</a:t>
            </a:r>
          </a:p>
        </p:txBody>
      </p:sp>
    </p:spTree>
    <p:extLst>
      <p:ext uri="{BB962C8B-B14F-4D97-AF65-F5344CB8AC3E}">
        <p14:creationId xmlns:p14="http://schemas.microsoft.com/office/powerpoint/2010/main" val="270807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A4B9CD-FA46-9A81-EA69-38282C686E3F}"/>
              </a:ext>
            </a:extLst>
          </p:cNvPr>
          <p:cNvSpPr>
            <a:spLocks noGrp="1"/>
          </p:cNvSpPr>
          <p:nvPr>
            <p:ph type="dt" sz="half" idx="10"/>
          </p:nvPr>
        </p:nvSpPr>
        <p:spPr/>
        <p:txBody>
          <a:bodyPr/>
          <a:lstStyle/>
          <a:p>
            <a:r>
              <a:rPr lang="en-US" dirty="0"/>
              <a:t>December 5, 2022</a:t>
            </a:r>
          </a:p>
        </p:txBody>
      </p:sp>
      <p:sp>
        <p:nvSpPr>
          <p:cNvPr id="4" name="Slide Number Placeholder 3">
            <a:extLst>
              <a:ext uri="{FF2B5EF4-FFF2-40B4-BE49-F238E27FC236}">
                <a16:creationId xmlns:a16="http://schemas.microsoft.com/office/drawing/2014/main" id="{D592D515-8683-3C99-86C0-A7860889E54C}"/>
              </a:ext>
            </a:extLst>
          </p:cNvPr>
          <p:cNvSpPr>
            <a:spLocks noGrp="1"/>
          </p:cNvSpPr>
          <p:nvPr>
            <p:ph type="sldNum" sz="quarter" idx="12"/>
          </p:nvPr>
        </p:nvSpPr>
        <p:spPr/>
        <p:txBody>
          <a:bodyPr/>
          <a:lstStyle/>
          <a:p>
            <a:fld id="{6A867815-C300-4B4A-A7A4-06541D82523F}" type="slidenum">
              <a:rPr lang="en-US" smtClean="0"/>
              <a:pPr/>
              <a:t>4</a:t>
            </a:fld>
            <a:endParaRPr lang="en-US" dirty="0"/>
          </a:p>
        </p:txBody>
      </p:sp>
      <p:sp>
        <p:nvSpPr>
          <p:cNvPr id="5" name="Title 4">
            <a:extLst>
              <a:ext uri="{FF2B5EF4-FFF2-40B4-BE49-F238E27FC236}">
                <a16:creationId xmlns:a16="http://schemas.microsoft.com/office/drawing/2014/main" id="{4CF97C16-590E-9798-2B6A-4266E6C13B97}"/>
              </a:ext>
            </a:extLst>
          </p:cNvPr>
          <p:cNvSpPr>
            <a:spLocks noGrp="1"/>
          </p:cNvSpPr>
          <p:nvPr>
            <p:ph type="title"/>
          </p:nvPr>
        </p:nvSpPr>
        <p:spPr/>
        <p:txBody>
          <a:bodyPr/>
          <a:lstStyle/>
          <a:p>
            <a:r>
              <a:rPr lang="en-US" dirty="0"/>
              <a:t>Manager Trainings</a:t>
            </a:r>
          </a:p>
        </p:txBody>
      </p:sp>
      <p:sp>
        <p:nvSpPr>
          <p:cNvPr id="9" name="TextBox 8">
            <a:extLst>
              <a:ext uri="{FF2B5EF4-FFF2-40B4-BE49-F238E27FC236}">
                <a16:creationId xmlns:a16="http://schemas.microsoft.com/office/drawing/2014/main" id="{3FDD3A80-A07F-517A-0BE2-9D6711B54288}"/>
              </a:ext>
            </a:extLst>
          </p:cNvPr>
          <p:cNvSpPr txBox="1"/>
          <p:nvPr/>
        </p:nvSpPr>
        <p:spPr>
          <a:xfrm>
            <a:off x="-192410" y="1070578"/>
            <a:ext cx="11029407" cy="4609980"/>
          </a:xfrm>
          <a:prstGeom prst="rect">
            <a:avLst/>
          </a:prstGeom>
          <a:noFill/>
        </p:spPr>
        <p:txBody>
          <a:bodyPr wrap="square">
            <a:spAutoFit/>
          </a:bodyPr>
          <a:lstStyle/>
          <a:p>
            <a:pPr marL="742950" lvl="1" indent="-285750">
              <a:lnSpc>
                <a:spcPct val="150000"/>
              </a:lnSpc>
              <a:spcAft>
                <a:spcPts val="800"/>
              </a:spcAft>
              <a:buFont typeface="Arial" panose="020B0604020202020204" pitchFamily="34" charset="0"/>
              <a:buChar char="•"/>
              <a:tabLst>
                <a:tab pos="914400" algn="l"/>
              </a:tabLst>
            </a:pPr>
            <a:r>
              <a:rPr lang="en-US" sz="2000" dirty="0">
                <a:latin typeface="Calibri"/>
                <a:ea typeface="Calibri" panose="020F0502020204030204" pitchFamily="34" charset="0"/>
                <a:cs typeface="Times New Roman"/>
              </a:rPr>
              <a:t>Designed to support our managers and future leaders to create inclusive spaces for their employees. Topics have included: </a:t>
            </a:r>
          </a:p>
          <a:p>
            <a:pPr marL="1200150" lvl="2" indent="-285750">
              <a:lnSpc>
                <a:spcPct val="150000"/>
              </a:lnSpc>
              <a:spcAft>
                <a:spcPts val="800"/>
              </a:spcAft>
              <a:buFont typeface="Arial" panose="020B0604020202020204" pitchFamily="34" charset="0"/>
              <a:buChar char="•"/>
              <a:tabLst>
                <a:tab pos="914400" algn="l"/>
              </a:tabLst>
            </a:pPr>
            <a:r>
              <a:rPr lang="en-US" sz="2000" dirty="0">
                <a:latin typeface="Calibri"/>
                <a:ea typeface="Calibri" panose="020F0502020204030204" pitchFamily="34" charset="0"/>
                <a:cs typeface="Times New Roman"/>
              </a:rPr>
              <a:t>Listening – How can improved listening skills support employee voice? </a:t>
            </a:r>
          </a:p>
          <a:p>
            <a:pPr marL="1200150" lvl="2" indent="-285750">
              <a:lnSpc>
                <a:spcPct val="150000"/>
              </a:lnSpc>
              <a:spcAft>
                <a:spcPts val="800"/>
              </a:spcAft>
              <a:buFont typeface="Arial" panose="020B0604020202020204" pitchFamily="34" charset="0"/>
              <a:buChar char="•"/>
              <a:tabLst>
                <a:tab pos="914400" algn="l"/>
              </a:tabLst>
            </a:pPr>
            <a:r>
              <a:rPr lang="en-US" sz="2000" dirty="0">
                <a:effectLst/>
                <a:latin typeface="Calibri"/>
                <a:ea typeface="Calibri" panose="020F0502020204030204" pitchFamily="34" charset="0"/>
                <a:cs typeface="Times New Roman"/>
              </a:rPr>
              <a:t>Psychological Safety – </a:t>
            </a:r>
            <a:r>
              <a:rPr lang="en-US" sz="2000" i="1" dirty="0">
                <a:latin typeface="Calibri" panose="020F0502020204030204" pitchFamily="34" charset="0"/>
                <a:ea typeface="Calibri" panose="020F0502020204030204" pitchFamily="34" charset="0"/>
                <a:cs typeface="Times New Roman"/>
              </a:rPr>
              <a:t>a s</a:t>
            </a:r>
            <a:r>
              <a:rPr lang="en-US" sz="2000" i="1" dirty="0">
                <a:effectLst/>
                <a:latin typeface="Calibri" panose="020F0502020204030204" pitchFamily="34" charset="0"/>
                <a:ea typeface="Calibri" panose="020F0502020204030204" pitchFamily="34" charset="0"/>
              </a:rPr>
              <a:t>hared belief that it’s safe to discuss ideas, experiment, take risks, give feedback, and learn from mistakes. It is feeling safe to be yourself and not be judged negatively by others for differences.</a:t>
            </a:r>
            <a:endParaRPr lang="en-US" sz="2000" dirty="0">
              <a:effectLst/>
              <a:latin typeface="Calibri"/>
              <a:ea typeface="Calibri" panose="020F0502020204030204" pitchFamily="34" charset="0"/>
              <a:cs typeface="Times New Roman"/>
            </a:endParaRPr>
          </a:p>
          <a:p>
            <a:pPr marL="1200150" lvl="2" indent="-285750">
              <a:lnSpc>
                <a:spcPct val="150000"/>
              </a:lnSpc>
              <a:spcAft>
                <a:spcPts val="800"/>
              </a:spcAft>
              <a:buFont typeface="Arial" panose="020B0604020202020204" pitchFamily="34" charset="0"/>
              <a:buChar char="•"/>
              <a:tabLst>
                <a:tab pos="914400" algn="l"/>
              </a:tabLst>
            </a:pPr>
            <a:r>
              <a:rPr lang="en-US" sz="2000" dirty="0">
                <a:latin typeface="Calibri"/>
                <a:ea typeface="Calibri" panose="020F0502020204030204" pitchFamily="34" charset="0"/>
                <a:cs typeface="Times New Roman"/>
              </a:rPr>
              <a:t>Systems framework – How do the elements and interconnections of our systems at SURF impact the functions of our organization? </a:t>
            </a:r>
          </a:p>
          <a:p>
            <a:pPr marL="742950" lvl="1" indent="-285750">
              <a:lnSpc>
                <a:spcPct val="150000"/>
              </a:lnSpc>
              <a:spcAft>
                <a:spcPts val="800"/>
              </a:spcAft>
              <a:buFont typeface="Arial" panose="020B0604020202020204" pitchFamily="34" charset="0"/>
              <a:buChar char="•"/>
              <a:tabLst>
                <a:tab pos="914400" algn="l"/>
              </a:tabLst>
            </a:pPr>
            <a:r>
              <a:rPr lang="en-US" sz="2000" dirty="0">
                <a:latin typeface="Calibri"/>
                <a:ea typeface="Calibri" panose="020F0502020204030204" pitchFamily="34" charset="0"/>
                <a:cs typeface="Times New Roman"/>
              </a:rPr>
              <a:t>Future work will make connections between our core values and IDEA topics</a:t>
            </a:r>
          </a:p>
        </p:txBody>
      </p:sp>
      <p:sp>
        <p:nvSpPr>
          <p:cNvPr id="10" name="Footer Placeholder 2">
            <a:extLst>
              <a:ext uri="{FF2B5EF4-FFF2-40B4-BE49-F238E27FC236}">
                <a16:creationId xmlns:a16="http://schemas.microsoft.com/office/drawing/2014/main" id="{72E68A96-F584-823D-DAA9-50CA080C16FA}"/>
              </a:ext>
            </a:extLst>
          </p:cNvPr>
          <p:cNvSpPr>
            <a:spLocks noGrp="1"/>
          </p:cNvSpPr>
          <p:nvPr>
            <p:ph type="ftr" sz="quarter" idx="11"/>
          </p:nvPr>
        </p:nvSpPr>
        <p:spPr>
          <a:xfrm>
            <a:off x="3897659" y="6644096"/>
            <a:ext cx="4223112" cy="211861"/>
          </a:xfrm>
        </p:spPr>
        <p:txBody>
          <a:bodyPr/>
          <a:lstStyle/>
          <a:p>
            <a:r>
              <a:rPr lang="en-US" dirty="0"/>
              <a:t>SURF Cultural Advisory Committee</a:t>
            </a:r>
          </a:p>
        </p:txBody>
      </p:sp>
    </p:spTree>
    <p:extLst>
      <p:ext uri="{BB962C8B-B14F-4D97-AF65-F5344CB8AC3E}">
        <p14:creationId xmlns:p14="http://schemas.microsoft.com/office/powerpoint/2010/main" val="44191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A4B9CD-FA46-9A81-EA69-38282C686E3F}"/>
              </a:ext>
            </a:extLst>
          </p:cNvPr>
          <p:cNvSpPr>
            <a:spLocks noGrp="1"/>
          </p:cNvSpPr>
          <p:nvPr>
            <p:ph type="dt" sz="half" idx="10"/>
          </p:nvPr>
        </p:nvSpPr>
        <p:spPr/>
        <p:txBody>
          <a:bodyPr/>
          <a:lstStyle/>
          <a:p>
            <a:r>
              <a:rPr lang="en-US" dirty="0"/>
              <a:t>December 5, 2022</a:t>
            </a:r>
          </a:p>
        </p:txBody>
      </p:sp>
      <p:sp>
        <p:nvSpPr>
          <p:cNvPr id="4" name="Slide Number Placeholder 3">
            <a:extLst>
              <a:ext uri="{FF2B5EF4-FFF2-40B4-BE49-F238E27FC236}">
                <a16:creationId xmlns:a16="http://schemas.microsoft.com/office/drawing/2014/main" id="{D592D515-8683-3C99-86C0-A7860889E54C}"/>
              </a:ext>
            </a:extLst>
          </p:cNvPr>
          <p:cNvSpPr>
            <a:spLocks noGrp="1"/>
          </p:cNvSpPr>
          <p:nvPr>
            <p:ph type="sldNum" sz="quarter" idx="12"/>
          </p:nvPr>
        </p:nvSpPr>
        <p:spPr/>
        <p:txBody>
          <a:bodyPr/>
          <a:lstStyle/>
          <a:p>
            <a:fld id="{6A867815-C300-4B4A-A7A4-06541D82523F}" type="slidenum">
              <a:rPr lang="en-US" smtClean="0"/>
              <a:pPr/>
              <a:t>5</a:t>
            </a:fld>
            <a:endParaRPr lang="en-US" dirty="0"/>
          </a:p>
        </p:txBody>
      </p:sp>
      <p:sp>
        <p:nvSpPr>
          <p:cNvPr id="5" name="Title 4">
            <a:extLst>
              <a:ext uri="{FF2B5EF4-FFF2-40B4-BE49-F238E27FC236}">
                <a16:creationId xmlns:a16="http://schemas.microsoft.com/office/drawing/2014/main" id="{4CF97C16-590E-9798-2B6A-4266E6C13B97}"/>
              </a:ext>
            </a:extLst>
          </p:cNvPr>
          <p:cNvSpPr>
            <a:spLocks noGrp="1"/>
          </p:cNvSpPr>
          <p:nvPr>
            <p:ph type="title"/>
          </p:nvPr>
        </p:nvSpPr>
        <p:spPr/>
        <p:txBody>
          <a:bodyPr/>
          <a:lstStyle/>
          <a:p>
            <a:r>
              <a:rPr lang="en-US" dirty="0"/>
              <a:t>Star Knowledge Working Group</a:t>
            </a:r>
          </a:p>
        </p:txBody>
      </p:sp>
      <p:sp>
        <p:nvSpPr>
          <p:cNvPr id="10" name="Footer Placeholder 2">
            <a:extLst>
              <a:ext uri="{FF2B5EF4-FFF2-40B4-BE49-F238E27FC236}">
                <a16:creationId xmlns:a16="http://schemas.microsoft.com/office/drawing/2014/main" id="{72E68A96-F584-823D-DAA9-50CA080C16FA}"/>
              </a:ext>
            </a:extLst>
          </p:cNvPr>
          <p:cNvSpPr>
            <a:spLocks noGrp="1"/>
          </p:cNvSpPr>
          <p:nvPr>
            <p:ph type="ftr" sz="quarter" idx="11"/>
          </p:nvPr>
        </p:nvSpPr>
        <p:spPr>
          <a:xfrm>
            <a:off x="3897659" y="6644096"/>
            <a:ext cx="4223112" cy="211861"/>
          </a:xfrm>
        </p:spPr>
        <p:txBody>
          <a:bodyPr/>
          <a:lstStyle/>
          <a:p>
            <a:r>
              <a:rPr lang="en-US" dirty="0"/>
              <a:t>SURF Cultural Advisory Committee</a:t>
            </a:r>
          </a:p>
        </p:txBody>
      </p:sp>
      <p:pic>
        <p:nvPicPr>
          <p:cNvPr id="6" name="Picture 5" descr="A picture containing text&#10;&#10;Description automatically generated">
            <a:extLst>
              <a:ext uri="{FF2B5EF4-FFF2-40B4-BE49-F238E27FC236}">
                <a16:creationId xmlns:a16="http://schemas.microsoft.com/office/drawing/2014/main" id="{D65BBBF3-DE85-AB9E-BFEF-EEDBBB948B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361"/>
          <a:stretch/>
        </p:blipFill>
        <p:spPr>
          <a:xfrm>
            <a:off x="4707652" y="1051003"/>
            <a:ext cx="3578391" cy="5083243"/>
          </a:xfrm>
          <a:prstGeom prst="rect">
            <a:avLst/>
          </a:prstGeom>
        </p:spPr>
      </p:pic>
      <p:pic>
        <p:nvPicPr>
          <p:cNvPr id="8" name="Picture 7">
            <a:extLst>
              <a:ext uri="{FF2B5EF4-FFF2-40B4-BE49-F238E27FC236}">
                <a16:creationId xmlns:a16="http://schemas.microsoft.com/office/drawing/2014/main" id="{36B17E79-927D-35EF-22D3-D946FA2DA9D9}"/>
              </a:ext>
            </a:extLst>
          </p:cNvPr>
          <p:cNvPicPr>
            <a:picLocks noChangeAspect="1"/>
          </p:cNvPicPr>
          <p:nvPr/>
        </p:nvPicPr>
        <p:blipFill rotWithShape="1">
          <a:blip r:embed="rId4"/>
          <a:srcRect r="2059"/>
          <a:stretch/>
        </p:blipFill>
        <p:spPr>
          <a:xfrm>
            <a:off x="388788" y="1051003"/>
            <a:ext cx="5018590" cy="5088897"/>
          </a:xfrm>
          <a:prstGeom prst="rect">
            <a:avLst/>
          </a:prstGeom>
        </p:spPr>
      </p:pic>
      <p:sp>
        <p:nvSpPr>
          <p:cNvPr id="11" name="TextBox 10">
            <a:extLst>
              <a:ext uri="{FF2B5EF4-FFF2-40B4-BE49-F238E27FC236}">
                <a16:creationId xmlns:a16="http://schemas.microsoft.com/office/drawing/2014/main" id="{D98C72D7-BFD8-FF8F-FA77-1EB68790549A}"/>
              </a:ext>
            </a:extLst>
          </p:cNvPr>
          <p:cNvSpPr txBox="1"/>
          <p:nvPr/>
        </p:nvSpPr>
        <p:spPr>
          <a:xfrm>
            <a:off x="8686068" y="1368902"/>
            <a:ext cx="2868789" cy="4524315"/>
          </a:xfrm>
          <a:prstGeom prst="rect">
            <a:avLst/>
          </a:prstGeom>
          <a:noFill/>
        </p:spPr>
        <p:txBody>
          <a:bodyPr wrap="square" rtlCol="0">
            <a:spAutoFit/>
          </a:bodyPr>
          <a:lstStyle/>
          <a:p>
            <a:pPr marL="285750" indent="-285750">
              <a:buFont typeface="Arial" panose="020B0604020202020204" pitchFamily="34" charset="0"/>
              <a:buChar char="•"/>
            </a:pPr>
            <a:r>
              <a:rPr lang="en-US" dirty="0"/>
              <a:t>Meets quarterly </a:t>
            </a:r>
          </a:p>
          <a:p>
            <a:pPr marL="285750" indent="-285750">
              <a:buFont typeface="Arial" panose="020B0604020202020204" pitchFamily="34" charset="0"/>
              <a:buChar char="•"/>
            </a:pPr>
            <a:r>
              <a:rPr lang="en-US" dirty="0"/>
              <a:t>Comprised by IDEA staff, Nicol Reiner, Jaret Heise, Kelly Kirk, and several members from the User Association. </a:t>
            </a:r>
          </a:p>
          <a:p>
            <a:pPr marL="285750" indent="-285750">
              <a:buFont typeface="Arial" panose="020B0604020202020204" pitchFamily="34" charset="0"/>
              <a:buChar char="•"/>
            </a:pPr>
            <a:r>
              <a:rPr lang="en-US" dirty="0"/>
              <a:t>Discussed Indigenous Star Stories and different ways of understanding our world </a:t>
            </a:r>
          </a:p>
          <a:p>
            <a:pPr marL="285750" indent="-285750">
              <a:buFont typeface="Arial" panose="020B0604020202020204" pitchFamily="34" charset="0"/>
              <a:buChar char="•"/>
            </a:pPr>
            <a:r>
              <a:rPr lang="en-US" dirty="0"/>
              <a:t>Recommendations 23, 24 and 29 being considered by the group </a:t>
            </a:r>
          </a:p>
        </p:txBody>
      </p:sp>
    </p:spTree>
    <p:extLst>
      <p:ext uri="{BB962C8B-B14F-4D97-AF65-F5344CB8AC3E}">
        <p14:creationId xmlns:p14="http://schemas.microsoft.com/office/powerpoint/2010/main" val="163105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B2629A-A6E1-9489-E59E-F29D2492E735}"/>
              </a:ext>
            </a:extLst>
          </p:cNvPr>
          <p:cNvSpPr>
            <a:spLocks noGrp="1"/>
          </p:cNvSpPr>
          <p:nvPr>
            <p:ph type="dt" sz="half" idx="10"/>
          </p:nvPr>
        </p:nvSpPr>
        <p:spPr/>
        <p:txBody>
          <a:bodyPr/>
          <a:lstStyle/>
          <a:p>
            <a:r>
              <a:rPr lang="en-US" dirty="0"/>
              <a:t>December 5, 2022</a:t>
            </a:r>
          </a:p>
        </p:txBody>
      </p:sp>
      <p:sp>
        <p:nvSpPr>
          <p:cNvPr id="3" name="Footer Placeholder 2">
            <a:extLst>
              <a:ext uri="{FF2B5EF4-FFF2-40B4-BE49-F238E27FC236}">
                <a16:creationId xmlns:a16="http://schemas.microsoft.com/office/drawing/2014/main" id="{2A71937D-87C3-7C88-0D85-811EE462962A}"/>
              </a:ext>
            </a:extLst>
          </p:cNvPr>
          <p:cNvSpPr>
            <a:spLocks noGrp="1"/>
          </p:cNvSpPr>
          <p:nvPr>
            <p:ph type="ftr" sz="quarter" idx="11"/>
          </p:nvPr>
        </p:nvSpPr>
        <p:spPr/>
        <p:txBody>
          <a:bodyPr/>
          <a:lstStyle/>
          <a:p>
            <a:r>
              <a:rPr lang="en-US" dirty="0"/>
              <a:t>SURF Cultural Advisory Committee</a:t>
            </a:r>
          </a:p>
        </p:txBody>
      </p:sp>
      <p:sp>
        <p:nvSpPr>
          <p:cNvPr id="4" name="Slide Number Placeholder 3">
            <a:extLst>
              <a:ext uri="{FF2B5EF4-FFF2-40B4-BE49-F238E27FC236}">
                <a16:creationId xmlns:a16="http://schemas.microsoft.com/office/drawing/2014/main" id="{30987C46-420F-D7A5-C1A6-3A4EB49E47D4}"/>
              </a:ext>
            </a:extLst>
          </p:cNvPr>
          <p:cNvSpPr>
            <a:spLocks noGrp="1"/>
          </p:cNvSpPr>
          <p:nvPr>
            <p:ph type="sldNum" sz="quarter" idx="12"/>
          </p:nvPr>
        </p:nvSpPr>
        <p:spPr/>
        <p:txBody>
          <a:bodyPr/>
          <a:lstStyle/>
          <a:p>
            <a:fld id="{6A867815-C300-4B4A-A7A4-06541D82523F}" type="slidenum">
              <a:rPr lang="en-US" smtClean="0"/>
              <a:pPr/>
              <a:t>6</a:t>
            </a:fld>
            <a:endParaRPr lang="en-US" dirty="0"/>
          </a:p>
        </p:txBody>
      </p:sp>
      <p:sp>
        <p:nvSpPr>
          <p:cNvPr id="5" name="Title 4">
            <a:extLst>
              <a:ext uri="{FF2B5EF4-FFF2-40B4-BE49-F238E27FC236}">
                <a16:creationId xmlns:a16="http://schemas.microsoft.com/office/drawing/2014/main" id="{46588005-423F-8B9A-D77A-9B3998D72C66}"/>
              </a:ext>
            </a:extLst>
          </p:cNvPr>
          <p:cNvSpPr>
            <a:spLocks noGrp="1"/>
          </p:cNvSpPr>
          <p:nvPr>
            <p:ph type="title"/>
          </p:nvPr>
        </p:nvSpPr>
        <p:spPr/>
        <p:txBody>
          <a:bodyPr/>
          <a:lstStyle/>
          <a:p>
            <a:r>
              <a:rPr lang="en-US" dirty="0" err="1"/>
              <a:t>Cangleska</a:t>
            </a:r>
            <a:r>
              <a:rPr lang="en-US" dirty="0"/>
              <a:t> Wakan (Sacred Circle) Garden </a:t>
            </a:r>
          </a:p>
        </p:txBody>
      </p:sp>
      <p:pic>
        <p:nvPicPr>
          <p:cNvPr id="2050" name="Picture 2" descr="A graphic maps out the future Sacred Circle Garden ">
            <a:extLst>
              <a:ext uri="{FF2B5EF4-FFF2-40B4-BE49-F238E27FC236}">
                <a16:creationId xmlns:a16="http://schemas.microsoft.com/office/drawing/2014/main" id="{EB711E86-416E-4556-554A-A8B9C027BD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71" t="3457" r="13796" b="2835"/>
          <a:stretch/>
        </p:blipFill>
        <p:spPr bwMode="auto">
          <a:xfrm>
            <a:off x="219728" y="1058035"/>
            <a:ext cx="7084183" cy="50167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acing Magpie">
            <a:extLst>
              <a:ext uri="{FF2B5EF4-FFF2-40B4-BE49-F238E27FC236}">
                <a16:creationId xmlns:a16="http://schemas.microsoft.com/office/drawing/2014/main" id="{C73F4D35-9DB3-C2CE-1041-4904B4D45A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375" b="13650"/>
          <a:stretch/>
        </p:blipFill>
        <p:spPr bwMode="auto">
          <a:xfrm>
            <a:off x="7303911" y="1058035"/>
            <a:ext cx="4881386" cy="2012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F67E030-0457-DF01-69F1-4E2699BAD61B}"/>
              </a:ext>
            </a:extLst>
          </p:cNvPr>
          <p:cNvSpPr txBox="1"/>
          <p:nvPr/>
        </p:nvSpPr>
        <p:spPr>
          <a:xfrm>
            <a:off x="7310614" y="3403600"/>
            <a:ext cx="4881386"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Construction slated to begin Spring 2023</a:t>
            </a:r>
          </a:p>
          <a:p>
            <a:pPr marL="285750" indent="-285750">
              <a:buFont typeface="Arial" panose="020B0604020202020204" pitchFamily="34" charset="0"/>
              <a:buChar char="•"/>
            </a:pPr>
            <a:r>
              <a:rPr lang="en-US" dirty="0"/>
              <a:t>Working with Racing Magpie on a call to artists for sculptors</a:t>
            </a:r>
          </a:p>
          <a:p>
            <a:pPr marL="285750" indent="-285750">
              <a:buFont typeface="Arial" panose="020B0604020202020204" pitchFamily="34" charset="0"/>
              <a:buChar char="•"/>
            </a:pPr>
            <a:r>
              <a:rPr lang="en-US" dirty="0"/>
              <a:t>IDEA staff are working toward development of programming for the first year of the garden </a:t>
            </a:r>
          </a:p>
        </p:txBody>
      </p:sp>
    </p:spTree>
    <p:extLst>
      <p:ext uri="{BB962C8B-B14F-4D97-AF65-F5344CB8AC3E}">
        <p14:creationId xmlns:p14="http://schemas.microsoft.com/office/powerpoint/2010/main" val="352634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1A73C-4C48-E17C-D0BF-CCE070ADA366}"/>
              </a:ext>
            </a:extLst>
          </p:cNvPr>
          <p:cNvSpPr>
            <a:spLocks noGrp="1"/>
          </p:cNvSpPr>
          <p:nvPr>
            <p:ph type="dt" sz="half" idx="10"/>
          </p:nvPr>
        </p:nvSpPr>
        <p:spPr/>
        <p:txBody>
          <a:bodyPr/>
          <a:lstStyle/>
          <a:p>
            <a:r>
              <a:rPr lang="en-US"/>
              <a:t>May 23-24, 2022</a:t>
            </a:r>
          </a:p>
        </p:txBody>
      </p:sp>
      <p:sp>
        <p:nvSpPr>
          <p:cNvPr id="3" name="Footer Placeholder 2">
            <a:extLst>
              <a:ext uri="{FF2B5EF4-FFF2-40B4-BE49-F238E27FC236}">
                <a16:creationId xmlns:a16="http://schemas.microsoft.com/office/drawing/2014/main" id="{14061631-6132-AE56-A84C-73980F9D1166}"/>
              </a:ext>
            </a:extLst>
          </p:cNvPr>
          <p:cNvSpPr>
            <a:spLocks noGrp="1"/>
          </p:cNvSpPr>
          <p:nvPr>
            <p:ph type="ftr" sz="quarter" idx="11"/>
          </p:nvPr>
        </p:nvSpPr>
        <p:spPr/>
        <p:txBody>
          <a:bodyPr/>
          <a:lstStyle/>
          <a:p>
            <a:r>
              <a:rPr lang="en-US"/>
              <a:t>SURF Strategic Advisory Committee – May 2022 Review</a:t>
            </a:r>
            <a:endParaRPr lang="en-US" dirty="0"/>
          </a:p>
        </p:txBody>
      </p:sp>
      <p:sp>
        <p:nvSpPr>
          <p:cNvPr id="4" name="Slide Number Placeholder 3">
            <a:extLst>
              <a:ext uri="{FF2B5EF4-FFF2-40B4-BE49-F238E27FC236}">
                <a16:creationId xmlns:a16="http://schemas.microsoft.com/office/drawing/2014/main" id="{5A64705C-5BF6-64C0-D30B-CE25006F71B5}"/>
              </a:ext>
            </a:extLst>
          </p:cNvPr>
          <p:cNvSpPr>
            <a:spLocks noGrp="1"/>
          </p:cNvSpPr>
          <p:nvPr>
            <p:ph type="sldNum" sz="quarter" idx="12"/>
          </p:nvPr>
        </p:nvSpPr>
        <p:spPr/>
        <p:txBody>
          <a:bodyPr/>
          <a:lstStyle/>
          <a:p>
            <a:fld id="{6A867815-C300-4B4A-A7A4-06541D82523F}" type="slidenum">
              <a:rPr lang="en-US" smtClean="0"/>
              <a:pPr/>
              <a:t>7</a:t>
            </a:fld>
            <a:endParaRPr lang="en-US" dirty="0"/>
          </a:p>
        </p:txBody>
      </p:sp>
      <p:sp>
        <p:nvSpPr>
          <p:cNvPr id="5" name="Title 4">
            <a:extLst>
              <a:ext uri="{FF2B5EF4-FFF2-40B4-BE49-F238E27FC236}">
                <a16:creationId xmlns:a16="http://schemas.microsoft.com/office/drawing/2014/main" id="{DE1AA3D0-2575-57F0-1809-96B5DAE79FE5}"/>
              </a:ext>
            </a:extLst>
          </p:cNvPr>
          <p:cNvSpPr>
            <a:spLocks noGrp="1"/>
          </p:cNvSpPr>
          <p:nvPr>
            <p:ph type="title"/>
          </p:nvPr>
        </p:nvSpPr>
        <p:spPr/>
        <p:txBody>
          <a:bodyPr/>
          <a:lstStyle/>
          <a:p>
            <a:r>
              <a:rPr lang="en-US" dirty="0"/>
              <a:t>Blessing of the Garden </a:t>
            </a:r>
          </a:p>
        </p:txBody>
      </p:sp>
      <p:pic>
        <p:nvPicPr>
          <p:cNvPr id="6" name="Picture 5">
            <a:extLst>
              <a:ext uri="{FF2B5EF4-FFF2-40B4-BE49-F238E27FC236}">
                <a16:creationId xmlns:a16="http://schemas.microsoft.com/office/drawing/2014/main" id="{3AA2D92F-6F94-268E-24FB-2D0E7D24AA1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7495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A4B9CD-FA46-9A81-EA69-38282C686E3F}"/>
              </a:ext>
            </a:extLst>
          </p:cNvPr>
          <p:cNvSpPr>
            <a:spLocks noGrp="1"/>
          </p:cNvSpPr>
          <p:nvPr>
            <p:ph type="dt" sz="half" idx="10"/>
          </p:nvPr>
        </p:nvSpPr>
        <p:spPr/>
        <p:txBody>
          <a:bodyPr/>
          <a:lstStyle/>
          <a:p>
            <a:r>
              <a:rPr lang="en-US" dirty="0"/>
              <a:t>December 5, 2022</a:t>
            </a:r>
          </a:p>
        </p:txBody>
      </p:sp>
      <p:sp>
        <p:nvSpPr>
          <p:cNvPr id="4" name="Slide Number Placeholder 3">
            <a:extLst>
              <a:ext uri="{FF2B5EF4-FFF2-40B4-BE49-F238E27FC236}">
                <a16:creationId xmlns:a16="http://schemas.microsoft.com/office/drawing/2014/main" id="{D592D515-8683-3C99-86C0-A7860889E54C}"/>
              </a:ext>
            </a:extLst>
          </p:cNvPr>
          <p:cNvSpPr>
            <a:spLocks noGrp="1"/>
          </p:cNvSpPr>
          <p:nvPr>
            <p:ph type="sldNum" sz="quarter" idx="12"/>
          </p:nvPr>
        </p:nvSpPr>
        <p:spPr/>
        <p:txBody>
          <a:bodyPr/>
          <a:lstStyle/>
          <a:p>
            <a:fld id="{6A867815-C300-4B4A-A7A4-06541D82523F}" type="slidenum">
              <a:rPr lang="en-US" smtClean="0"/>
              <a:pPr/>
              <a:t>8</a:t>
            </a:fld>
            <a:endParaRPr lang="en-US" dirty="0"/>
          </a:p>
        </p:txBody>
      </p:sp>
      <p:sp>
        <p:nvSpPr>
          <p:cNvPr id="5" name="Title 4">
            <a:extLst>
              <a:ext uri="{FF2B5EF4-FFF2-40B4-BE49-F238E27FC236}">
                <a16:creationId xmlns:a16="http://schemas.microsoft.com/office/drawing/2014/main" id="{4CF97C16-590E-9798-2B6A-4266E6C13B97}"/>
              </a:ext>
            </a:extLst>
          </p:cNvPr>
          <p:cNvSpPr>
            <a:spLocks noGrp="1"/>
          </p:cNvSpPr>
          <p:nvPr>
            <p:ph type="title"/>
          </p:nvPr>
        </p:nvSpPr>
        <p:spPr/>
        <p:txBody>
          <a:bodyPr/>
          <a:lstStyle/>
          <a:p>
            <a:r>
              <a:rPr lang="en-US" dirty="0"/>
              <a:t>CIRCLES Alliance</a:t>
            </a:r>
          </a:p>
        </p:txBody>
      </p:sp>
      <p:sp>
        <p:nvSpPr>
          <p:cNvPr id="10" name="Footer Placeholder 2">
            <a:extLst>
              <a:ext uri="{FF2B5EF4-FFF2-40B4-BE49-F238E27FC236}">
                <a16:creationId xmlns:a16="http://schemas.microsoft.com/office/drawing/2014/main" id="{72E68A96-F584-823D-DAA9-50CA080C16FA}"/>
              </a:ext>
            </a:extLst>
          </p:cNvPr>
          <p:cNvSpPr>
            <a:spLocks noGrp="1"/>
          </p:cNvSpPr>
          <p:nvPr>
            <p:ph type="ftr" sz="quarter" idx="11"/>
          </p:nvPr>
        </p:nvSpPr>
        <p:spPr>
          <a:xfrm>
            <a:off x="3897659" y="6644096"/>
            <a:ext cx="4223112" cy="211861"/>
          </a:xfrm>
        </p:spPr>
        <p:txBody>
          <a:bodyPr/>
          <a:lstStyle/>
          <a:p>
            <a:r>
              <a:rPr lang="en-US" dirty="0"/>
              <a:t>SURF Cultural Advisory Committee</a:t>
            </a:r>
          </a:p>
        </p:txBody>
      </p:sp>
      <p:sp>
        <p:nvSpPr>
          <p:cNvPr id="3" name="TextBox 2">
            <a:extLst>
              <a:ext uri="{FF2B5EF4-FFF2-40B4-BE49-F238E27FC236}">
                <a16:creationId xmlns:a16="http://schemas.microsoft.com/office/drawing/2014/main" id="{97FDEBEF-C743-ACAD-099D-04F94738A52B}"/>
              </a:ext>
            </a:extLst>
          </p:cNvPr>
          <p:cNvSpPr txBox="1"/>
          <p:nvPr/>
        </p:nvSpPr>
        <p:spPr>
          <a:xfrm>
            <a:off x="406400" y="1490133"/>
            <a:ext cx="11492089"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Emily Berry and Deb Wolf traveled to Denver to attend a strategic planning meeting for the Cultivating Indigenous Research Communities for Leadership in Education and STEM (CIRCLES) Alliance. </a:t>
            </a:r>
          </a:p>
          <a:p>
            <a:pPr marL="285750" indent="-285750">
              <a:lnSpc>
                <a:spcPct val="150000"/>
              </a:lnSpc>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CIRCLES Alliance is a National Science Foundation-funded initiative to develop Native-based STEM education activities for K-12, science teachers, and pre-service educators in Idaho, Montana, New Mexico, North Dakota, South Dakota, and Wyoming.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8656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a:ea typeface="+mn-ea"/>
                <a:cs typeface="+mn-cs"/>
              </a:rPr>
              <a:t>December 5, 2022</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67815-C300-4B4A-A7A4-06541D82523F}" type="slidenum">
              <a:rPr kumimoji="0" lang="en-US" sz="10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Title 3"/>
          <p:cNvSpPr>
            <a:spLocks noGrp="1"/>
          </p:cNvSpPr>
          <p:nvPr>
            <p:ph type="title"/>
          </p:nvPr>
        </p:nvSpPr>
        <p:spPr/>
        <p:txBody>
          <a:bodyPr/>
          <a:lstStyle/>
          <a:p>
            <a:r>
              <a:rPr lang="en-US" dirty="0"/>
              <a:t>CAC Review Recommendations Status</a:t>
            </a:r>
          </a:p>
        </p:txBody>
      </p:sp>
      <p:sp>
        <p:nvSpPr>
          <p:cNvPr id="5" name="Footer Placeholder 4">
            <a:extLst>
              <a:ext uri="{FF2B5EF4-FFF2-40B4-BE49-F238E27FC236}">
                <a16:creationId xmlns:a16="http://schemas.microsoft.com/office/drawing/2014/main" id="{BAD7A155-5875-0F3A-A38B-8A5DEB5A53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a:ea typeface="+mn-ea"/>
                <a:cs typeface="+mn-cs"/>
              </a:rPr>
              <a:t>SURF Cultural Advisory Committee</a:t>
            </a:r>
          </a:p>
        </p:txBody>
      </p:sp>
      <p:graphicFrame>
        <p:nvGraphicFramePr>
          <p:cNvPr id="6" name="Table 6">
            <a:extLst>
              <a:ext uri="{FF2B5EF4-FFF2-40B4-BE49-F238E27FC236}">
                <a16:creationId xmlns:a16="http://schemas.microsoft.com/office/drawing/2014/main" id="{CFA8A5A9-B645-F5B3-979A-509F62998EFB}"/>
              </a:ext>
            </a:extLst>
          </p:cNvPr>
          <p:cNvGraphicFramePr>
            <a:graphicFrameLocks noGrp="1"/>
          </p:cNvGraphicFramePr>
          <p:nvPr>
            <p:extLst>
              <p:ext uri="{D42A27DB-BD31-4B8C-83A1-F6EECF244321}">
                <p14:modId xmlns:p14="http://schemas.microsoft.com/office/powerpoint/2010/main" val="942750775"/>
              </p:ext>
            </p:extLst>
          </p:nvPr>
        </p:nvGraphicFramePr>
        <p:xfrm>
          <a:off x="326845" y="1049866"/>
          <a:ext cx="11780594" cy="5154930"/>
        </p:xfrm>
        <a:graphic>
          <a:graphicData uri="http://schemas.openxmlformats.org/drawingml/2006/table">
            <a:tbl>
              <a:tblPr firstRow="1" bandRow="1">
                <a:tableStyleId>{16D9F66E-5EB9-4882-86FB-DCBF35E3C3E4}</a:tableStyleId>
              </a:tblPr>
              <a:tblGrid>
                <a:gridCol w="853666">
                  <a:extLst>
                    <a:ext uri="{9D8B030D-6E8A-4147-A177-3AD203B41FA5}">
                      <a16:colId xmlns:a16="http://schemas.microsoft.com/office/drawing/2014/main" val="910297615"/>
                    </a:ext>
                  </a:extLst>
                </a:gridCol>
                <a:gridCol w="4609798">
                  <a:extLst>
                    <a:ext uri="{9D8B030D-6E8A-4147-A177-3AD203B41FA5}">
                      <a16:colId xmlns:a16="http://schemas.microsoft.com/office/drawing/2014/main" val="1856586037"/>
                    </a:ext>
                  </a:extLst>
                </a:gridCol>
                <a:gridCol w="6317130">
                  <a:extLst>
                    <a:ext uri="{9D8B030D-6E8A-4147-A177-3AD203B41FA5}">
                      <a16:colId xmlns:a16="http://schemas.microsoft.com/office/drawing/2014/main" val="884529148"/>
                    </a:ext>
                  </a:extLst>
                </a:gridCol>
              </a:tblGrid>
              <a:tr h="370840">
                <a:tc>
                  <a:txBody>
                    <a:bodyPr/>
                    <a:lstStyle/>
                    <a:p>
                      <a:r>
                        <a:rPr lang="en-US" dirty="0">
                          <a:solidFill>
                            <a:schemeClr val="bg1"/>
                          </a:solidFill>
                        </a:rPr>
                        <a:t>ID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34F33"/>
                    </a:solidFill>
                  </a:tcPr>
                </a:tc>
                <a:tc>
                  <a:txBody>
                    <a:bodyPr/>
                    <a:lstStyle/>
                    <a:p>
                      <a:r>
                        <a:rPr lang="en-US" dirty="0">
                          <a:solidFill>
                            <a:schemeClr val="bg1"/>
                          </a:solidFill>
                        </a:rPr>
                        <a:t>Recommendation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34F33"/>
                    </a:solidFill>
                  </a:tcPr>
                </a:tc>
                <a:tc>
                  <a:txBody>
                    <a:bodyPr/>
                    <a:lstStyle/>
                    <a:p>
                      <a:r>
                        <a:rPr lang="en-US" dirty="0">
                          <a:solidFill>
                            <a:schemeClr val="bg1"/>
                          </a:solidFill>
                        </a:rPr>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34F33"/>
                    </a:solidFill>
                  </a:tcPr>
                </a:tc>
                <a:extLst>
                  <a:ext uri="{0D108BD9-81ED-4DB2-BD59-A6C34878D82A}">
                    <a16:rowId xmlns:a16="http://schemas.microsoft.com/office/drawing/2014/main" val="1381164166"/>
                  </a:ext>
                </a:extLst>
              </a:tr>
              <a:tr h="370840">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Discuss the medicine wheel and its use for: quiet time, education, celebrations, gatherings and to help remember to show respect for this sacred 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n-US" dirty="0"/>
                        <a:t>Rochelle and Emily are currently working to develop a group to shape the planning for the first year of programming at the garden.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792814"/>
                  </a:ext>
                </a:extLst>
              </a:tr>
              <a:tr h="370840">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Coordinate with the Universities' Centers for American Indian Studies in the initial use of the Ethnobotanical Garden/Medicine Wheel.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n-US" dirty="0"/>
                        <a:t>Combined with #3.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8232458"/>
                  </a:ext>
                </a:extLst>
              </a:tr>
              <a:tr h="370840">
                <a:tc>
                  <a:txBody>
                    <a:bodyPr/>
                    <a:lstStyle/>
                    <a:p>
                      <a:pPr algn="ctr"/>
                      <a:r>
                        <a:rPr lang="en-US"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Provide a copy of what will be on the website and what will be used internally for the strategic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n-US" dirty="0"/>
                        <a:t>Awaiting feedback from the Cultural Advisory Committee on what information should be included on the CAC website.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578164"/>
                  </a:ext>
                </a:extLst>
              </a:tr>
              <a:tr h="370840">
                <a:tc>
                  <a:txBody>
                    <a:bodyPr/>
                    <a:lstStyle/>
                    <a:p>
                      <a:pPr algn="ctr"/>
                      <a:r>
                        <a:rPr lang="en-US"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Encourage the staff to consider and articulate the ways in which research undertaken at SURF connects to global and historical attempts to understand the origins of the universe and humanity and then leverage those connections to strengthen relationships with the communities surrounding SURF and to engage visitors and stakeholders in conversation.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US" dirty="0"/>
                        <a:t>In progress. This topic was shared with the Star Knowledge Working Group and events/topics relating to this will be further discussed at subsequent meetings.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396850"/>
                  </a:ext>
                </a:extLst>
              </a:tr>
              <a:tr h="226445">
                <a:tc>
                  <a:txBody>
                    <a:bodyPr/>
                    <a:lstStyle/>
                    <a:p>
                      <a:pPr algn="ctr"/>
                      <a:r>
                        <a:rPr lang="en-US"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50" b="0" i="0" u="none" strike="noStrike" dirty="0">
                          <a:solidFill>
                            <a:srgbClr val="000000"/>
                          </a:solidFill>
                          <a:effectLst/>
                          <a:latin typeface="Arial" panose="020B0604020202020204" pitchFamily="34" charset="0"/>
                          <a:cs typeface="Arial" panose="020B0604020202020204" pitchFamily="34" charset="0"/>
                        </a:rPr>
                        <a:t>All things being equal consider giving preference to a Native American for the diversity outreach and culture coordination position.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US" dirty="0"/>
                        <a:t>Closed – efforts are currently being implemented to ensure SURF reaches a more diverse applicant pool for future openings.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9457634"/>
                  </a:ext>
                </a:extLst>
              </a:tr>
              <a:tr h="226445">
                <a:tc>
                  <a:txBody>
                    <a:bodyPr/>
                    <a:lstStyle/>
                    <a:p>
                      <a:pPr algn="ctr"/>
                      <a:r>
                        <a:rPr lang="en-US"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50" b="0" i="0" u="none" strike="noStrike" dirty="0">
                          <a:solidFill>
                            <a:srgbClr val="000000"/>
                          </a:solidFill>
                          <a:effectLst/>
                          <a:latin typeface="Arial" panose="020B0604020202020204" pitchFamily="34" charset="0"/>
                          <a:cs typeface="Arial" panose="020B0604020202020204" pitchFamily="34" charset="0"/>
                        </a:rPr>
                        <a:t>Continue to facilitate IDEA training for all managers on a monthly basis and develop a strategy for involving more staff in IDEA efforts and training.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600"/>
                        </a:spcAft>
                      </a:pPr>
                      <a:r>
                        <a:rPr lang="en-US" dirty="0"/>
                        <a:t>In progress. The IDEA Office is currently working to develop trainings that make connections between the core values at SURF (especially safety) and IDEA topics.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6966399"/>
                  </a:ext>
                </a:extLst>
              </a:tr>
            </a:tbl>
          </a:graphicData>
        </a:graphic>
      </p:graphicFrame>
    </p:spTree>
    <p:extLst>
      <p:ext uri="{BB962C8B-B14F-4D97-AF65-F5344CB8AC3E}">
        <p14:creationId xmlns:p14="http://schemas.microsoft.com/office/powerpoint/2010/main" val="3996650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7703</TotalTime>
  <Words>1009</Words>
  <Application>Microsoft Office PowerPoint</Application>
  <PresentationFormat>Widescreen</PresentationFormat>
  <Paragraphs>95</Paragraphs>
  <Slides>9</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myriad-pro</vt:lpstr>
      <vt:lpstr>Symbol</vt:lpstr>
      <vt:lpstr>Office Theme</vt:lpstr>
      <vt:lpstr>1_Office Theme</vt:lpstr>
      <vt:lpstr>PowerPoint Presentation</vt:lpstr>
      <vt:lpstr>IDEA Office</vt:lpstr>
      <vt:lpstr>IDEA Goals and Objectives</vt:lpstr>
      <vt:lpstr>Manager Trainings</vt:lpstr>
      <vt:lpstr>Star Knowledge Working Group</vt:lpstr>
      <vt:lpstr>Cangleska Wakan (Sacred Circle) Garden </vt:lpstr>
      <vt:lpstr>Blessing of the Garden </vt:lpstr>
      <vt:lpstr>CIRCLES Alliance</vt:lpstr>
      <vt:lpstr>CAC Review Recommendations Status</vt:lpstr>
    </vt:vector>
  </TitlesOfParts>
  <Company>Black Hills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 KariM</dc:creator>
  <cp:lastModifiedBy>Rochelle Zens</cp:lastModifiedBy>
  <cp:revision>45</cp:revision>
  <cp:lastPrinted>2016-09-29T17:00:07Z</cp:lastPrinted>
  <dcterms:created xsi:type="dcterms:W3CDTF">2016-09-28T17:31:43Z</dcterms:created>
  <dcterms:modified xsi:type="dcterms:W3CDTF">2022-12-01T20:44:45Z</dcterms:modified>
</cp:coreProperties>
</file>