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8" r:id="rId3"/>
    <p:sldId id="257" r:id="rId4"/>
    <p:sldId id="259" r:id="rId5"/>
    <p:sldId id="395" r:id="rId6"/>
    <p:sldId id="264" r:id="rId7"/>
    <p:sldId id="260" r:id="rId8"/>
    <p:sldId id="384" r:id="rId9"/>
    <p:sldId id="394" r:id="rId10"/>
    <p:sldId id="262" r:id="rId11"/>
    <p:sldId id="273" r:id="rId12"/>
    <p:sldId id="38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2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7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1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9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7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0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DC93-2073-4CDA-A8DF-B8FFFA33501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89C7-43CE-46A3-A019-3A7C97DA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6.0250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2FBD-48E6-4B99-9173-40E7CDB35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BHUC: </a:t>
            </a:r>
            <a:br>
              <a:rPr lang="en-US" dirty="0"/>
            </a:br>
            <a:r>
              <a:rPr lang="en-US" dirty="0"/>
              <a:t>Ultra-low Background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5DB50-8F34-47D4-9CD9-B95DC5D69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19277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Brianna Mount</a:t>
            </a:r>
          </a:p>
          <a:p>
            <a:pPr algn="l"/>
            <a:r>
              <a:rPr lang="en-US" sz="2000" dirty="0"/>
              <a:t>SURF User Association Annual General Meeting</a:t>
            </a:r>
          </a:p>
          <a:p>
            <a:pPr algn="l"/>
            <a:r>
              <a:rPr lang="en-US" sz="2000" dirty="0"/>
              <a:t>October 26,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756ED-0C1D-46C4-9FE7-A2269A2585F2}"/>
              </a:ext>
            </a:extLst>
          </p:cNvPr>
          <p:cNvSpPr txBox="1"/>
          <p:nvPr/>
        </p:nvSpPr>
        <p:spPr>
          <a:xfrm>
            <a:off x="1376680" y="3429000"/>
            <a:ext cx="6390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At the Davis (for now)!</a:t>
            </a:r>
          </a:p>
        </p:txBody>
      </p:sp>
    </p:spTree>
    <p:extLst>
      <p:ext uri="{BB962C8B-B14F-4D97-AF65-F5344CB8AC3E}">
        <p14:creationId xmlns:p14="http://schemas.microsoft.com/office/powerpoint/2010/main" val="301703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4CE8-112E-4FE4-B7FC-5209E1B0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 and 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A8573-85E3-4425-A37D-004DB7B0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Maeve, Morgan, Mordred, Twins</a:t>
            </a:r>
          </a:p>
          <a:p>
            <a:pPr lvl="1"/>
            <a:r>
              <a:rPr lang="en-US" dirty="0"/>
              <a:t>Kevin Lesko (LBNL), Doug </a:t>
            </a:r>
            <a:r>
              <a:rPr lang="en-US" dirty="0" err="1"/>
              <a:t>Tiedt</a:t>
            </a:r>
            <a:r>
              <a:rPr lang="en-US" dirty="0"/>
              <a:t> (SDSTA)</a:t>
            </a:r>
          </a:p>
          <a:p>
            <a:r>
              <a:rPr lang="en-US" dirty="0"/>
              <a:t>RHYM/RESN</a:t>
            </a:r>
          </a:p>
          <a:p>
            <a:pPr lvl="1"/>
            <a:r>
              <a:rPr lang="en-US" dirty="0"/>
              <a:t>Keenan Thomas (LLNL)</a:t>
            </a:r>
          </a:p>
          <a:p>
            <a:r>
              <a:rPr lang="en-US" dirty="0" err="1"/>
              <a:t>GeIV</a:t>
            </a:r>
            <a:endParaRPr lang="en-US" dirty="0"/>
          </a:p>
          <a:p>
            <a:pPr lvl="1"/>
            <a:r>
              <a:rPr lang="en-US" dirty="0"/>
              <a:t>Andreas </a:t>
            </a:r>
            <a:r>
              <a:rPr lang="en-US" dirty="0" err="1"/>
              <a:t>Piepke</a:t>
            </a:r>
            <a:r>
              <a:rPr lang="en-US" dirty="0"/>
              <a:t> (Univ. Alabama), Ryan MacLellan (</a:t>
            </a:r>
            <a:r>
              <a:rPr lang="en-US" dirty="0" err="1"/>
              <a:t>UKy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8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Current, planned and nearby low background capabilities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561" y="6140449"/>
            <a:ext cx="625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Limits listed above are average sensitivities for ~1-2 kg sample for 2 weeks sample time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3F260E8-0270-4937-B3D0-9A9A8B2F4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59838"/>
              </p:ext>
            </p:extLst>
          </p:nvPr>
        </p:nvGraphicFramePr>
        <p:xfrm>
          <a:off x="260691" y="2206625"/>
          <a:ext cx="8622617" cy="2950017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998486">
                  <a:extLst>
                    <a:ext uri="{9D8B030D-6E8A-4147-A177-3AD203B41FA5}">
                      <a16:colId xmlns:a16="http://schemas.microsoft.com/office/drawing/2014/main" val="1196561312"/>
                    </a:ext>
                  </a:extLst>
                </a:gridCol>
                <a:gridCol w="2540106">
                  <a:extLst>
                    <a:ext uri="{9D8B030D-6E8A-4147-A177-3AD203B41FA5}">
                      <a16:colId xmlns:a16="http://schemas.microsoft.com/office/drawing/2014/main" val="1808464711"/>
                    </a:ext>
                  </a:extLst>
                </a:gridCol>
                <a:gridCol w="1271475">
                  <a:extLst>
                    <a:ext uri="{9D8B030D-6E8A-4147-A177-3AD203B41FA5}">
                      <a16:colId xmlns:a16="http://schemas.microsoft.com/office/drawing/2014/main" val="263286441"/>
                    </a:ext>
                  </a:extLst>
                </a:gridCol>
                <a:gridCol w="1310414">
                  <a:extLst>
                    <a:ext uri="{9D8B030D-6E8A-4147-A177-3AD203B41FA5}">
                      <a16:colId xmlns:a16="http://schemas.microsoft.com/office/drawing/2014/main" val="2451794260"/>
                    </a:ext>
                  </a:extLst>
                </a:gridCol>
                <a:gridCol w="1502136">
                  <a:extLst>
                    <a:ext uri="{9D8B030D-6E8A-4147-A177-3AD203B41FA5}">
                      <a16:colId xmlns:a16="http://schemas.microsoft.com/office/drawing/2014/main" val="1474917277"/>
                    </a:ext>
                  </a:extLst>
                </a:gridCol>
              </a:tblGrid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Detector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Detector 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[U] mBq/kg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[Th] mBq/kg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Owner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781717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Morgan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2.1 kg p-type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0.2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0.2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BLBF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651091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Maeve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1.7 kg p-type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BLBF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152523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Mordred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1.4 kg n-type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USD/BLBF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083610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Twins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x 2.1 kg, p-type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BHSU/BLBF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0449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Ge IV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nEXO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515495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LLNL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x 1.1 kg, </a:t>
                      </a:r>
                      <a:r>
                        <a:rPr lang="en-US" sz="14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BEGe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LLNL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30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24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Current, planned and nearby low background capabilities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3F260E8-0270-4937-B3D0-9A9A8B2F4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658145"/>
              </p:ext>
            </p:extLst>
          </p:nvPr>
        </p:nvGraphicFramePr>
        <p:xfrm>
          <a:off x="260691" y="2206625"/>
          <a:ext cx="8622617" cy="2950017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998486">
                  <a:extLst>
                    <a:ext uri="{9D8B030D-6E8A-4147-A177-3AD203B41FA5}">
                      <a16:colId xmlns:a16="http://schemas.microsoft.com/office/drawing/2014/main" val="1196561312"/>
                    </a:ext>
                  </a:extLst>
                </a:gridCol>
                <a:gridCol w="2540106">
                  <a:extLst>
                    <a:ext uri="{9D8B030D-6E8A-4147-A177-3AD203B41FA5}">
                      <a16:colId xmlns:a16="http://schemas.microsoft.com/office/drawing/2014/main" val="1808464711"/>
                    </a:ext>
                  </a:extLst>
                </a:gridCol>
                <a:gridCol w="1271475">
                  <a:extLst>
                    <a:ext uri="{9D8B030D-6E8A-4147-A177-3AD203B41FA5}">
                      <a16:colId xmlns:a16="http://schemas.microsoft.com/office/drawing/2014/main" val="263286441"/>
                    </a:ext>
                  </a:extLst>
                </a:gridCol>
                <a:gridCol w="1310414">
                  <a:extLst>
                    <a:ext uri="{9D8B030D-6E8A-4147-A177-3AD203B41FA5}">
                      <a16:colId xmlns:a16="http://schemas.microsoft.com/office/drawing/2014/main" val="2451794260"/>
                    </a:ext>
                  </a:extLst>
                </a:gridCol>
                <a:gridCol w="1502136">
                  <a:extLst>
                    <a:ext uri="{9D8B030D-6E8A-4147-A177-3AD203B41FA5}">
                      <a16:colId xmlns:a16="http://schemas.microsoft.com/office/drawing/2014/main" val="1474917277"/>
                    </a:ext>
                  </a:extLst>
                </a:gridCol>
              </a:tblGrid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Detector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Detector 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[U] mBq/kg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[Th] mBq/kg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Owner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781717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Morgan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2.1 kg p-type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0.2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0.2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BLBF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651091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Maeve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1.7 kg p-type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BLBF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152523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Mordred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1.4 kg n-type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USD/BLBF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083610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Twins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x 2.1 kg, p-type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BHSU/BLBF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0449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Ge IV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p-type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nEXO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515495"/>
                  </a:ext>
                </a:extLst>
              </a:tr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RHYM/RESN</a:t>
                      </a:r>
                    </a:p>
                  </a:txBody>
                  <a:tcPr marL="115745" marR="6183" marT="89035" marB="89035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x 1.1 kg, </a:t>
                      </a:r>
                      <a:r>
                        <a:rPr lang="en-US" sz="14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BEGe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LLNL</a:t>
                      </a:r>
                    </a:p>
                  </a:txBody>
                  <a:tcPr marL="115745" marR="6183" marT="89035" marB="89035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301331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278F80D-09CA-453C-844B-EDE84D62FB5A}"/>
              </a:ext>
            </a:extLst>
          </p:cNvPr>
          <p:cNvSpPr/>
          <p:nvPr/>
        </p:nvSpPr>
        <p:spPr>
          <a:xfrm>
            <a:off x="121920" y="3931920"/>
            <a:ext cx="1595120" cy="36576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8491BB-5385-4710-A335-586E05F11002}"/>
              </a:ext>
            </a:extLst>
          </p:cNvPr>
          <p:cNvSpPr/>
          <p:nvPr/>
        </p:nvSpPr>
        <p:spPr>
          <a:xfrm>
            <a:off x="111760" y="4790882"/>
            <a:ext cx="1595120" cy="36576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3DE3D3-9607-4394-A1B7-B899E417839A}"/>
              </a:ext>
            </a:extLst>
          </p:cNvPr>
          <p:cNvCxnSpPr>
            <a:cxnSpLocks/>
          </p:cNvCxnSpPr>
          <p:nvPr/>
        </p:nvCxnSpPr>
        <p:spPr>
          <a:xfrm>
            <a:off x="1706880" y="4104226"/>
            <a:ext cx="2153920" cy="176752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70FDB3-176B-4B5D-8034-BDF36FFE97A6}"/>
              </a:ext>
            </a:extLst>
          </p:cNvPr>
          <p:cNvCxnSpPr/>
          <p:nvPr/>
        </p:nvCxnSpPr>
        <p:spPr>
          <a:xfrm>
            <a:off x="1706880" y="4973762"/>
            <a:ext cx="1706880" cy="154432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027BF1-6C73-451F-BF28-EAF6A98190DC}"/>
              </a:ext>
            </a:extLst>
          </p:cNvPr>
          <p:cNvSpPr txBox="1"/>
          <p:nvPr/>
        </p:nvSpPr>
        <p:spPr>
          <a:xfrm>
            <a:off x="3413760" y="5965874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 detectors will have increased sensitivity, results to follow shortly</a:t>
            </a:r>
          </a:p>
        </p:txBody>
      </p:sp>
    </p:spTree>
    <p:extLst>
      <p:ext uri="{BB962C8B-B14F-4D97-AF65-F5344CB8AC3E}">
        <p14:creationId xmlns:p14="http://schemas.microsoft.com/office/powerpoint/2010/main" val="246851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8339-9A26-4D37-9515-16D32ABE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something counted at the BHUC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4D1B-0E04-4ECF-B539-45B33A54E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Contact: Brianna Mount: brianna.mount@bhsu.edu</a:t>
            </a:r>
          </a:p>
          <a:p>
            <a:endParaRPr lang="en-US" dirty="0"/>
          </a:p>
          <a:p>
            <a:r>
              <a:rPr lang="en-US" dirty="0"/>
              <a:t>Normal sampling time is two weeks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Right now, the cost is cheap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0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3FC3-496E-4ABE-8748-59EEEF23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Background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384E-D4A7-411D-B971-11C06F0E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BHSU Underground Campus (BHUC) is a user facility that currently hosts low background counting systems</a:t>
            </a:r>
          </a:p>
          <a:p>
            <a:endParaRPr lang="en-US" dirty="0"/>
          </a:p>
          <a:p>
            <a:r>
              <a:rPr lang="en-US" dirty="0"/>
              <a:t>These High-purity Germanium (HPGe) detectors measure U, Th, K (and others) very sensitively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4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BEBC-EE2B-45A9-A5DA-558DFDA9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at Davis, Back at Ross (2023)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DDF6CB3-BA43-427C-81E8-E5EB2909F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76" b="11157"/>
          <a:stretch/>
        </p:blipFill>
        <p:spPr>
          <a:xfrm>
            <a:off x="1046791" y="1852614"/>
            <a:ext cx="7050418" cy="4024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06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A244-80A6-4255-A842-269B6AC8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oldBHUC</a:t>
            </a:r>
            <a:r>
              <a:rPr lang="en-US" dirty="0"/>
              <a:t> at Ross: </a:t>
            </a:r>
            <a:br>
              <a:rPr lang="en-US" dirty="0"/>
            </a:br>
            <a:r>
              <a:rPr lang="en-US" dirty="0"/>
              <a:t>Sleeping Beauty re-awakens Winter 2023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A6D09F8-95FF-48FB-849F-93C4F497F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47" y="2112135"/>
            <a:ext cx="6114306" cy="377831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0636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8C6E-6A88-4875-BB11-7AA1A843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oldBHUC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CC5C8-4105-4C1F-B2AB-18BED2117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2015-2020, counted ~500 samples</a:t>
            </a:r>
          </a:p>
          <a:p>
            <a:pPr lvl="1"/>
            <a:r>
              <a:rPr lang="en-US" dirty="0"/>
              <a:t>Counters were fully subscribed almost the entire lifetime</a:t>
            </a:r>
          </a:p>
          <a:p>
            <a:endParaRPr lang="en-US" dirty="0"/>
          </a:p>
          <a:p>
            <a:r>
              <a:rPr lang="en-US" dirty="0"/>
              <a:t>Black Hills State University Underground Campus, B.J. Mount et al., Appl </a:t>
            </a:r>
            <a:r>
              <a:rPr lang="en-US" dirty="0" err="1"/>
              <a:t>Radiat</a:t>
            </a:r>
            <a:r>
              <a:rPr lang="en-US" dirty="0"/>
              <a:t> </a:t>
            </a:r>
            <a:r>
              <a:rPr lang="en-US" dirty="0" err="1"/>
              <a:t>Isot</a:t>
            </a:r>
            <a:r>
              <a:rPr lang="en-US" dirty="0"/>
              <a:t>., 126, 130 (2017).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The LUX-ZEPLIN (LZ) radioactivity and cleanliness control programs, June 3, 2020. Published in </a:t>
            </a:r>
            <a:r>
              <a:rPr lang="en-US" dirty="0" err="1">
                <a:hlinkClick r:id="rId2"/>
              </a:rPr>
              <a:t>Eur.Phys.J</a:t>
            </a:r>
            <a:r>
              <a:rPr lang="en-US" dirty="0">
                <a:hlinkClick r:id="rId2"/>
              </a:rPr>
              <a:t>. C 80 (2020) 1044.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6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ABEB-A0F7-4047-9473-B1FA10F1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uses of </a:t>
            </a:r>
            <a:r>
              <a:rPr lang="en-US" dirty="0" err="1"/>
              <a:t>oldBHUC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F8A5F-F272-401E-B5B2-F7C3603E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Exciting new life for small-scale experiments?</a:t>
            </a:r>
          </a:p>
          <a:p>
            <a:pPr lvl="1"/>
            <a:r>
              <a:rPr lang="en-US" dirty="0"/>
              <a:t>Pre-set up for “stations”</a:t>
            </a:r>
          </a:p>
          <a:p>
            <a:pPr lvl="2"/>
            <a:r>
              <a:rPr lang="en-US" dirty="0"/>
              <a:t>Electrical, network, LN2, N2 purge</a:t>
            </a:r>
          </a:p>
          <a:p>
            <a:pPr lvl="2"/>
            <a:r>
              <a:rPr lang="en-US" dirty="0"/>
              <a:t>600 sq ft. class 1,000 space</a:t>
            </a:r>
          </a:p>
          <a:p>
            <a:pPr lvl="1"/>
            <a:r>
              <a:rPr lang="en-US" dirty="0"/>
              <a:t>200 sq ft class 10,000 space</a:t>
            </a:r>
          </a:p>
          <a:p>
            <a:pPr lvl="2"/>
            <a:r>
              <a:rPr lang="en-US" dirty="0"/>
              <a:t>With workbench, laminar flow hood</a:t>
            </a:r>
          </a:p>
          <a:p>
            <a:pPr lvl="1"/>
            <a:r>
              <a:rPr lang="en-US" dirty="0"/>
              <a:t>Soft-walled gowning area</a:t>
            </a:r>
          </a:p>
          <a:p>
            <a:pPr lvl="1"/>
            <a:r>
              <a:rPr lang="en-US" dirty="0"/>
              <a:t>Outside work area</a:t>
            </a:r>
          </a:p>
        </p:txBody>
      </p:sp>
    </p:spTree>
    <p:extLst>
      <p:ext uri="{BB962C8B-B14F-4D97-AF65-F5344CB8AC3E}">
        <p14:creationId xmlns:p14="http://schemas.microsoft.com/office/powerpoint/2010/main" val="65744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91C6-2841-4B6A-A7E9-EA898484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space at the Davis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E799F9-220A-4849-93F1-D91F2B061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139" y="1825625"/>
            <a:ext cx="7711722" cy="4351338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9ED79-E7A6-467D-8334-94A975AEA610}"/>
              </a:ext>
            </a:extLst>
          </p:cNvPr>
          <p:cNvSpPr txBox="1"/>
          <p:nvPr/>
        </p:nvSpPr>
        <p:spPr>
          <a:xfrm>
            <a:off x="5008880" y="6493508"/>
            <a:ext cx="53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Heise</a:t>
            </a:r>
            <a:r>
              <a:rPr lang="en-US" dirty="0"/>
              <a:t>, SURF General User Meeting 2021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9E1D36-8D97-40C4-ADC8-37BB43202BC8}"/>
              </a:ext>
            </a:extLst>
          </p:cNvPr>
          <p:cNvSpPr/>
          <p:nvPr/>
        </p:nvSpPr>
        <p:spPr>
          <a:xfrm>
            <a:off x="3891280" y="2123440"/>
            <a:ext cx="1513840" cy="31496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40103C-95C8-4485-9144-6EB52234FCA2}"/>
              </a:ext>
            </a:extLst>
          </p:cNvPr>
          <p:cNvCxnSpPr/>
          <p:nvPr/>
        </p:nvCxnSpPr>
        <p:spPr>
          <a:xfrm>
            <a:off x="4917440" y="2438400"/>
            <a:ext cx="1524000" cy="115824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2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8E96F564-12C0-4070-A807-F97ADE167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7778" r="11165" b="2561"/>
          <a:stretch/>
        </p:blipFill>
        <p:spPr>
          <a:xfrm>
            <a:off x="2011680" y="2164080"/>
            <a:ext cx="4836159" cy="3901440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2FF03-AC84-4012-9C27-57435C7E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newBHUC</a:t>
            </a:r>
            <a:r>
              <a:rPr lang="en-US" dirty="0"/>
              <a:t>: Davis Campus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BC0A5-285E-48BD-B96B-924C2AC53CB9}"/>
              </a:ext>
            </a:extLst>
          </p:cNvPr>
          <p:cNvSpPr txBox="1"/>
          <p:nvPr/>
        </p:nvSpPr>
        <p:spPr>
          <a:xfrm>
            <a:off x="872623" y="6354245"/>
            <a:ext cx="49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Entrance to </a:t>
            </a:r>
            <a:r>
              <a:rPr lang="en-US" dirty="0" err="1"/>
              <a:t>newBHUC</a:t>
            </a:r>
            <a:r>
              <a:rPr lang="en-US" dirty="0"/>
              <a:t> from Common Corridor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91925-C9B3-4DD4-8DB4-B95DC17EC4E2}"/>
              </a:ext>
            </a:extLst>
          </p:cNvPr>
          <p:cNvSpPr txBox="1"/>
          <p:nvPr/>
        </p:nvSpPr>
        <p:spPr>
          <a:xfrm>
            <a:off x="5049519" y="1571229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e-forming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5855E-AC22-47F2-9EDB-016DFADC491C}"/>
              </a:ext>
            </a:extLst>
          </p:cNvPr>
          <p:cNvSpPr txBox="1"/>
          <p:nvPr/>
        </p:nvSpPr>
        <p:spPr>
          <a:xfrm>
            <a:off x="129805" y="2942407"/>
            <a:ext cx="49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Machine 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1791A-748B-4011-AE3D-C9BB3F56280D}"/>
              </a:ext>
            </a:extLst>
          </p:cNvPr>
          <p:cNvSpPr txBox="1"/>
          <p:nvPr/>
        </p:nvSpPr>
        <p:spPr>
          <a:xfrm>
            <a:off x="80010" y="4027100"/>
            <a:ext cx="181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Emergency exit to transition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629D6-1768-41DE-B2D5-589E39293FFC}"/>
              </a:ext>
            </a:extLst>
          </p:cNvPr>
          <p:cNvSpPr txBox="1"/>
          <p:nvPr/>
        </p:nvSpPr>
        <p:spPr>
          <a:xfrm>
            <a:off x="7031857" y="2577068"/>
            <a:ext cx="49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MJD Detector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9248EE-3501-4F38-AFA1-0FFBD8BF5F88}"/>
              </a:ext>
            </a:extLst>
          </p:cNvPr>
          <p:cNvCxnSpPr/>
          <p:nvPr/>
        </p:nvCxnSpPr>
        <p:spPr>
          <a:xfrm flipH="1">
            <a:off x="1910080" y="3131066"/>
            <a:ext cx="812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DF783C-6D5C-4B7D-BDE4-CC59FED7116A}"/>
              </a:ext>
            </a:extLst>
          </p:cNvPr>
          <p:cNvCxnSpPr/>
          <p:nvPr/>
        </p:nvCxnSpPr>
        <p:spPr>
          <a:xfrm flipH="1">
            <a:off x="1788160" y="4350266"/>
            <a:ext cx="812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063ABD-4E67-4406-B09F-5AC0A098A19D}"/>
              </a:ext>
            </a:extLst>
          </p:cNvPr>
          <p:cNvCxnSpPr>
            <a:cxnSpLocks/>
          </p:cNvCxnSpPr>
          <p:nvPr/>
        </p:nvCxnSpPr>
        <p:spPr>
          <a:xfrm flipV="1">
            <a:off x="3332480" y="5538669"/>
            <a:ext cx="0" cy="7198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C81F4-3A04-45D9-8E35-B909D344911B}"/>
              </a:ext>
            </a:extLst>
          </p:cNvPr>
          <p:cNvCxnSpPr>
            <a:cxnSpLocks/>
          </p:cNvCxnSpPr>
          <p:nvPr/>
        </p:nvCxnSpPr>
        <p:spPr>
          <a:xfrm flipV="1">
            <a:off x="5699760" y="1940560"/>
            <a:ext cx="0" cy="467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12D220-6203-4EE9-A612-40C814357A0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360160" y="2761734"/>
            <a:ext cx="67169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02E1DE3-6888-FA2E-7C3C-314F1D231839}"/>
              </a:ext>
            </a:extLst>
          </p:cNvPr>
          <p:cNvSpPr txBox="1"/>
          <p:nvPr/>
        </p:nvSpPr>
        <p:spPr>
          <a:xfrm>
            <a:off x="5158873" y="4400866"/>
            <a:ext cx="49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Mordred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6CBBA-3ACB-1534-12C8-516ED04CDA58}"/>
              </a:ext>
            </a:extLst>
          </p:cNvPr>
          <p:cNvSpPr txBox="1"/>
          <p:nvPr/>
        </p:nvSpPr>
        <p:spPr>
          <a:xfrm>
            <a:off x="2887344" y="2207736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C45EB-628E-0D36-28B2-694BDE30DB7D}"/>
              </a:ext>
            </a:extLst>
          </p:cNvPr>
          <p:cNvSpPr txBox="1"/>
          <p:nvPr/>
        </p:nvSpPr>
        <p:spPr>
          <a:xfrm>
            <a:off x="3166110" y="3742809"/>
            <a:ext cx="181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Maeve/Morgan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35E92-E5C7-8C0A-757B-A6A48FFE5DEA}"/>
              </a:ext>
            </a:extLst>
          </p:cNvPr>
          <p:cNvSpPr txBox="1"/>
          <p:nvPr/>
        </p:nvSpPr>
        <p:spPr>
          <a:xfrm>
            <a:off x="5250682" y="3558143"/>
            <a:ext cx="49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GeIV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8F9D5-DEFC-DE7A-A6C2-A71D0DE8C870}"/>
              </a:ext>
            </a:extLst>
          </p:cNvPr>
          <p:cNvSpPr txBox="1"/>
          <p:nvPr/>
        </p:nvSpPr>
        <p:spPr>
          <a:xfrm>
            <a:off x="3706494" y="2251392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RHYM/RESN</a:t>
            </a:r>
          </a:p>
        </p:txBody>
      </p:sp>
    </p:spTree>
    <p:extLst>
      <p:ext uri="{BB962C8B-B14F-4D97-AF65-F5344CB8AC3E}">
        <p14:creationId xmlns:p14="http://schemas.microsoft.com/office/powerpoint/2010/main" val="228547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AC97-823C-4FCD-93E4-FB5D4DDA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newBHUC</a:t>
            </a:r>
            <a:r>
              <a:rPr lang="en-US" dirty="0"/>
              <a:t> wrap-around view</a:t>
            </a:r>
          </a:p>
        </p:txBody>
      </p:sp>
      <p:pic>
        <p:nvPicPr>
          <p:cNvPr id="9" name="Content Placeholder 8" descr="A picture containing text, miller&#10;&#10;Description automatically generated">
            <a:extLst>
              <a:ext uri="{FF2B5EF4-FFF2-40B4-BE49-F238E27FC236}">
                <a16:creationId xmlns:a16="http://schemas.microsoft.com/office/drawing/2014/main" id="{5B8EA185-8F95-40BB-A4C4-4ED8E33BB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57371"/>
            <a:ext cx="7886700" cy="2087846"/>
          </a:xfrm>
        </p:spPr>
      </p:pic>
    </p:spTree>
    <p:extLst>
      <p:ext uri="{BB962C8B-B14F-4D97-AF65-F5344CB8AC3E}">
        <p14:creationId xmlns:p14="http://schemas.microsoft.com/office/powerpoint/2010/main" val="284778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2688</TotalTime>
  <Words>501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BHUC:  Ultra-low Background Counting</vt:lpstr>
      <vt:lpstr>Low Background Counting</vt:lpstr>
      <vt:lpstr>Currently at Davis, Back at Ross (2023)</vt:lpstr>
      <vt:lpstr>oldBHUC at Ross:  Sleeping Beauty re-awakens Winter 2023</vt:lpstr>
      <vt:lpstr>oldBHUC Program</vt:lpstr>
      <vt:lpstr>Future uses of oldBHUC</vt:lpstr>
      <vt:lpstr>Current space at the Davis</vt:lpstr>
      <vt:lpstr>newBHUC: Davis Campus</vt:lpstr>
      <vt:lpstr>newBHUC wrap-around view</vt:lpstr>
      <vt:lpstr>Detectors and Collaborators</vt:lpstr>
      <vt:lpstr>Current, planned and nearby low background capabilities </vt:lpstr>
      <vt:lpstr>Current, planned and nearby low background capabilities </vt:lpstr>
      <vt:lpstr>How to get something counted at the BHUC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BHUC: Ultra-low Background Counting</dc:title>
  <dc:creator>Mount, Brianna</dc:creator>
  <cp:lastModifiedBy>Mount, Brianna</cp:lastModifiedBy>
  <cp:revision>29</cp:revision>
  <dcterms:created xsi:type="dcterms:W3CDTF">2021-09-15T18:02:19Z</dcterms:created>
  <dcterms:modified xsi:type="dcterms:W3CDTF">2022-10-27T14:23:32Z</dcterms:modified>
</cp:coreProperties>
</file>