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411" r:id="rId2"/>
    <p:sldId id="1932" r:id="rId3"/>
    <p:sldId id="2444" r:id="rId4"/>
    <p:sldId id="2446" r:id="rId5"/>
    <p:sldId id="24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4"/>
    <a:srgbClr val="F3F9FA"/>
    <a:srgbClr val="BBE0E3"/>
    <a:srgbClr val="00593A"/>
    <a:srgbClr val="313298"/>
    <a:srgbClr val="5B9BD5"/>
    <a:srgbClr val="ED7D31"/>
    <a:srgbClr val="AAC1B2"/>
    <a:srgbClr val="CDCED0"/>
    <a:srgbClr val="134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89173"/>
  </p:normalViewPr>
  <p:slideViewPr>
    <p:cSldViewPr snapToGrid="0">
      <p:cViewPr varScale="1">
        <p:scale>
          <a:sx n="102" d="100"/>
          <a:sy n="102" d="100"/>
        </p:scale>
        <p:origin x="15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Kruger" userId="79f256f6-0b59-4ce4-adad-c43ea80a50d9" providerId="ADAL" clId="{AF037F6C-B7CA-4DAA-9A8E-857E3D13900D}"/>
    <pc:docChg chg="custSel addSld delSld modSld">
      <pc:chgData name="Brittany Kruger" userId="79f256f6-0b59-4ce4-adad-c43ea80a50d9" providerId="ADAL" clId="{AF037F6C-B7CA-4DAA-9A8E-857E3D13900D}" dt="2022-10-26T14:59:57.712" v="667" actId="20577"/>
      <pc:docMkLst>
        <pc:docMk/>
      </pc:docMkLst>
      <pc:sldChg chg="modSp mod">
        <pc:chgData name="Brittany Kruger" userId="79f256f6-0b59-4ce4-adad-c43ea80a50d9" providerId="ADAL" clId="{AF037F6C-B7CA-4DAA-9A8E-857E3D13900D}" dt="2022-10-26T14:50:55.003" v="601" actId="20577"/>
        <pc:sldMkLst>
          <pc:docMk/>
          <pc:sldMk cId="1654113761" sldId="1932"/>
        </pc:sldMkLst>
        <pc:spChg chg="mod">
          <ac:chgData name="Brittany Kruger" userId="79f256f6-0b59-4ce4-adad-c43ea80a50d9" providerId="ADAL" clId="{AF037F6C-B7CA-4DAA-9A8E-857E3D13900D}" dt="2022-10-26T14:42:23.927" v="168" actId="1076"/>
          <ac:spMkLst>
            <pc:docMk/>
            <pc:sldMk cId="1654113761" sldId="1932"/>
            <ac:spMk id="12" creationId="{C41C73F8-6A11-DE68-6485-73CF466715CB}"/>
          </ac:spMkLst>
        </pc:spChg>
        <pc:spChg chg="mod">
          <ac:chgData name="Brittany Kruger" userId="79f256f6-0b59-4ce4-adad-c43ea80a50d9" providerId="ADAL" clId="{AF037F6C-B7CA-4DAA-9A8E-857E3D13900D}" dt="2022-10-26T14:50:55.003" v="601" actId="20577"/>
          <ac:spMkLst>
            <pc:docMk/>
            <pc:sldMk cId="1654113761" sldId="1932"/>
            <ac:spMk id="13" creationId="{029D6DA7-A9E7-510F-3A2E-66B4C7C811CF}"/>
          </ac:spMkLst>
        </pc:spChg>
      </pc:sldChg>
      <pc:sldChg chg="modSp mod">
        <pc:chgData name="Brittany Kruger" userId="79f256f6-0b59-4ce4-adad-c43ea80a50d9" providerId="ADAL" clId="{AF037F6C-B7CA-4DAA-9A8E-857E3D13900D}" dt="2022-10-26T14:59:57.712" v="667" actId="20577"/>
        <pc:sldMkLst>
          <pc:docMk/>
          <pc:sldMk cId="2954252669" sldId="2414"/>
        </pc:sldMkLst>
        <pc:spChg chg="mod">
          <ac:chgData name="Brittany Kruger" userId="79f256f6-0b59-4ce4-adad-c43ea80a50d9" providerId="ADAL" clId="{AF037F6C-B7CA-4DAA-9A8E-857E3D13900D}" dt="2022-10-26T14:46:32.093" v="193" actId="255"/>
          <ac:spMkLst>
            <pc:docMk/>
            <pc:sldMk cId="2954252669" sldId="2414"/>
            <ac:spMk id="4" creationId="{00000000-0000-0000-0000-000000000000}"/>
          </ac:spMkLst>
        </pc:spChg>
        <pc:spChg chg="mod">
          <ac:chgData name="Brittany Kruger" userId="79f256f6-0b59-4ce4-adad-c43ea80a50d9" providerId="ADAL" clId="{AF037F6C-B7CA-4DAA-9A8E-857E3D13900D}" dt="2022-10-26T14:59:57.712" v="667" actId="20577"/>
          <ac:spMkLst>
            <pc:docMk/>
            <pc:sldMk cId="2954252669" sldId="2414"/>
            <ac:spMk id="6" creationId="{D912B883-0631-E2BC-9DEB-02D40656B886}"/>
          </ac:spMkLst>
        </pc:spChg>
      </pc:sldChg>
      <pc:sldChg chg="modSp mod">
        <pc:chgData name="Brittany Kruger" userId="79f256f6-0b59-4ce4-adad-c43ea80a50d9" providerId="ADAL" clId="{AF037F6C-B7CA-4DAA-9A8E-857E3D13900D}" dt="2022-10-26T14:46:04.161" v="186" actId="255"/>
        <pc:sldMkLst>
          <pc:docMk/>
          <pc:sldMk cId="2555086787" sldId="2444"/>
        </pc:sldMkLst>
        <pc:spChg chg="mod">
          <ac:chgData name="Brittany Kruger" userId="79f256f6-0b59-4ce4-adad-c43ea80a50d9" providerId="ADAL" clId="{AF037F6C-B7CA-4DAA-9A8E-857E3D13900D}" dt="2022-10-26T14:43:57.885" v="173" actId="6549"/>
          <ac:spMkLst>
            <pc:docMk/>
            <pc:sldMk cId="2555086787" sldId="2444"/>
            <ac:spMk id="2" creationId="{4654ACA5-2C50-DCCF-1556-7C0FE73A085C}"/>
          </ac:spMkLst>
        </pc:spChg>
        <pc:spChg chg="mod">
          <ac:chgData name="Brittany Kruger" userId="79f256f6-0b59-4ce4-adad-c43ea80a50d9" providerId="ADAL" clId="{AF037F6C-B7CA-4DAA-9A8E-857E3D13900D}" dt="2022-10-26T14:46:04.161" v="186" actId="255"/>
          <ac:spMkLst>
            <pc:docMk/>
            <pc:sldMk cId="2555086787" sldId="2444"/>
            <ac:spMk id="4" creationId="{00000000-0000-0000-0000-000000000000}"/>
          </ac:spMkLst>
        </pc:spChg>
        <pc:graphicFrameChg chg="mod">
          <ac:chgData name="Brittany Kruger" userId="79f256f6-0b59-4ce4-adad-c43ea80a50d9" providerId="ADAL" clId="{AF037F6C-B7CA-4DAA-9A8E-857E3D13900D}" dt="2022-10-26T14:44:02.999" v="174" actId="1076"/>
          <ac:graphicFrameMkLst>
            <pc:docMk/>
            <pc:sldMk cId="2555086787" sldId="2444"/>
            <ac:graphicFrameMk id="5" creationId="{B5BF19A0-F613-62CB-9176-B96B87EF6D94}"/>
          </ac:graphicFrameMkLst>
        </pc:graphicFrameChg>
      </pc:sldChg>
      <pc:sldChg chg="add del">
        <pc:chgData name="Brittany Kruger" userId="79f256f6-0b59-4ce4-adad-c43ea80a50d9" providerId="ADAL" clId="{AF037F6C-B7CA-4DAA-9A8E-857E3D13900D}" dt="2022-10-26T14:46:24.996" v="190" actId="2696"/>
        <pc:sldMkLst>
          <pc:docMk/>
          <pc:sldMk cId="2328151557" sldId="2445"/>
        </pc:sldMkLst>
      </pc:sldChg>
      <pc:sldChg chg="addSp modSp add mod">
        <pc:chgData name="Brittany Kruger" userId="79f256f6-0b59-4ce4-adad-c43ea80a50d9" providerId="ADAL" clId="{AF037F6C-B7CA-4DAA-9A8E-857E3D13900D}" dt="2022-10-26T14:58:15.267" v="606" actId="20577"/>
        <pc:sldMkLst>
          <pc:docMk/>
          <pc:sldMk cId="3881876373" sldId="2446"/>
        </pc:sldMkLst>
        <pc:spChg chg="mod">
          <ac:chgData name="Brittany Kruger" userId="79f256f6-0b59-4ce4-adad-c43ea80a50d9" providerId="ADAL" clId="{AF037F6C-B7CA-4DAA-9A8E-857E3D13900D}" dt="2022-10-26T14:46:17.060" v="189" actId="255"/>
          <ac:spMkLst>
            <pc:docMk/>
            <pc:sldMk cId="3881876373" sldId="2446"/>
            <ac:spMk id="4" creationId="{00000000-0000-0000-0000-000000000000}"/>
          </ac:spMkLst>
        </pc:spChg>
        <pc:spChg chg="add mod">
          <ac:chgData name="Brittany Kruger" userId="79f256f6-0b59-4ce4-adad-c43ea80a50d9" providerId="ADAL" clId="{AF037F6C-B7CA-4DAA-9A8E-857E3D13900D}" dt="2022-10-26T14:58:15.267" v="606" actId="20577"/>
          <ac:spMkLst>
            <pc:docMk/>
            <pc:sldMk cId="3881876373" sldId="2446"/>
            <ac:spMk id="7" creationId="{7F618CA2-02E3-9FC8-B8FA-368FD697BA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05F5-3DDC-F349-8829-4229B9CF285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AF68-D951-8C41-9469-FD566B50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1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CAF68-D951-8C41-9469-FD566B507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713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830C5-CCDC-1E98-9A50-A0C2C307F210}"/>
              </a:ext>
            </a:extLst>
          </p:cNvPr>
          <p:cNvSpPr txBox="1"/>
          <p:nvPr userDrawn="1"/>
        </p:nvSpPr>
        <p:spPr>
          <a:xfrm>
            <a:off x="4840808" y="6638556"/>
            <a:ext cx="2473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SURF Operations CA Midterm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D4904-B357-3CAA-13AF-6D3F63D54D69}"/>
              </a:ext>
            </a:extLst>
          </p:cNvPr>
          <p:cNvSpPr txBox="1"/>
          <p:nvPr userDrawn="1"/>
        </p:nvSpPr>
        <p:spPr>
          <a:xfrm>
            <a:off x="9102750" y="6636040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June 28-30, 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34"/>
            <a:ext cx="12192000" cy="9473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12192000" cy="96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7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3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&#10;&#10;Description automatically generated">
            <a:extLst>
              <a:ext uri="{FF2B5EF4-FFF2-40B4-BE49-F238E27FC236}">
                <a16:creationId xmlns:a16="http://schemas.microsoft.com/office/drawing/2014/main" id="{E12C1143-995C-B7B3-9914-2E544956A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44096"/>
            <a:ext cx="12192000" cy="213904"/>
          </a:xfrm>
          <a:prstGeom prst="rect">
            <a:avLst/>
          </a:prstGeom>
          <a:solidFill>
            <a:srgbClr val="134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636040"/>
            <a:ext cx="690264" cy="21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A867815-C300-4B4A-A7A4-06541D8252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image1.jpg" descr="Banner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47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7130"/>
          </a:xfrm>
          <a:prstGeom prst="rect">
            <a:avLst/>
          </a:prstGeom>
          <a:solidFill>
            <a:srgbClr val="134F33">
              <a:alpha val="8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82" y="6648674"/>
            <a:ext cx="3139877" cy="2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4" r:id="rId5"/>
    <p:sldLayoutId id="2147483765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4">
            <a:extLst>
              <a:ext uri="{FF2B5EF4-FFF2-40B4-BE49-F238E27FC236}">
                <a16:creationId xmlns:a16="http://schemas.microsoft.com/office/drawing/2014/main" id="{18CD5560-1A3F-016A-01C7-7FAC379A5164}"/>
              </a:ext>
            </a:extLst>
          </p:cNvPr>
          <p:cNvSpPr/>
          <p:nvPr/>
        </p:nvSpPr>
        <p:spPr>
          <a:xfrm>
            <a:off x="1859281" y="604702"/>
            <a:ext cx="8534399" cy="653847"/>
          </a:xfrm>
          <a:prstGeom prst="rect">
            <a:avLst/>
          </a:prstGeom>
          <a:ln w="12700">
            <a:miter lim="400000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442" tIns="49442" rIns="49442" bIns="49442">
            <a:spAutoFit/>
          </a:bodyPr>
          <a:lstStyle/>
          <a:p>
            <a:pPr algn="r">
              <a:defRPr sz="3200" b="1">
                <a:ln w="18415">
                  <a:solidFill>
                    <a:schemeClr val="accent3">
                      <a:lumOff val="44000"/>
                    </a:schemeClr>
                  </a:solidFill>
                </a:ln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3600000" rotWithShape="0">
                    <a:srgbClr val="000000">
                      <a:alpha val="70000"/>
                    </a:srgbClr>
                  </a:outerShdw>
                </a:effectLst>
              </a:defRPr>
            </a:pPr>
            <a:r>
              <a:rPr lang="en-US" sz="3600" dirty="0">
                <a:ln w="6350">
                  <a:solidFill>
                    <a:schemeClr val="accent3">
                      <a:lumOff val="44000"/>
                    </a:schemeClr>
                  </a:solidFill>
                </a:ln>
              </a:rPr>
              <a:t>SURF User Association </a:t>
            </a:r>
          </a:p>
        </p:txBody>
      </p:sp>
      <p:sp>
        <p:nvSpPr>
          <p:cNvPr id="4" name="Shape 55">
            <a:extLst>
              <a:ext uri="{FF2B5EF4-FFF2-40B4-BE49-F238E27FC236}">
                <a16:creationId xmlns:a16="http://schemas.microsoft.com/office/drawing/2014/main" id="{15EF48B5-9915-17B7-953C-B9B53A991264}"/>
              </a:ext>
            </a:extLst>
          </p:cNvPr>
          <p:cNvSpPr/>
          <p:nvPr/>
        </p:nvSpPr>
        <p:spPr>
          <a:xfrm>
            <a:off x="4245314" y="1433846"/>
            <a:ext cx="6144059" cy="85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442" tIns="49442" rIns="49442" bIns="49442">
            <a:spAutoFit/>
          </a:bodyPr>
          <a:lstStyle/>
          <a:p>
            <a:pPr algn="r">
              <a:lnSpc>
                <a:spcPct val="100000"/>
              </a:lnSpc>
              <a:spcAft>
                <a:spcPts val="600"/>
              </a:spcAft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defRPr>
            </a:pPr>
            <a:r>
              <a:rPr lang="en-US" sz="2400" dirty="0"/>
              <a:t>Brittany Kruger</a:t>
            </a:r>
            <a:endParaRPr sz="2400" dirty="0"/>
          </a:p>
          <a:p>
            <a:pPr algn="r">
              <a:lnSpc>
                <a:spcPct val="100000"/>
              </a:lnSpc>
              <a:spcAft>
                <a:spcPts val="600"/>
              </a:spcAft>
              <a:defRPr sz="1800" b="1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defRPr>
            </a:pPr>
            <a:r>
              <a:rPr lang="en-US" sz="2000" dirty="0"/>
              <a:t>User Association Executive Committee Chair</a:t>
            </a:r>
            <a:endParaRPr lang="en-US" sz="2400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75930D53-7E6B-77B1-3197-F83FEFE7DD5B}"/>
              </a:ext>
            </a:extLst>
          </p:cNvPr>
          <p:cNvSpPr txBox="1">
            <a:spLocks/>
          </p:cNvSpPr>
          <p:nvPr/>
        </p:nvSpPr>
        <p:spPr>
          <a:xfrm>
            <a:off x="262247" y="5363687"/>
            <a:ext cx="2730335" cy="103711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3">
                    <a:lumOff val="44000"/>
                  </a:schemeClr>
                </a:solidFill>
                <a:effectLst>
                  <a:outerShdw blurRad="50800" dist="50800" dir="2700000" rotWithShape="0">
                    <a:srgbClr val="000000"/>
                  </a:outerShdw>
                </a:effectLst>
              </a:rPr>
              <a:t>User Association Annual Meeting 2022</a:t>
            </a:r>
          </a:p>
        </p:txBody>
      </p:sp>
    </p:spTree>
    <p:extLst>
      <p:ext uri="{BB962C8B-B14F-4D97-AF65-F5344CB8AC3E}">
        <p14:creationId xmlns:p14="http://schemas.microsoft.com/office/powerpoint/2010/main" val="22728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SURF User Association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41C73F8-6A11-DE68-6485-73CF466715CB}"/>
              </a:ext>
            </a:extLst>
          </p:cNvPr>
          <p:cNvSpPr txBox="1">
            <a:spLocks noChangeArrowheads="1"/>
          </p:cNvSpPr>
          <p:nvPr/>
        </p:nvSpPr>
        <p:spPr>
          <a:xfrm>
            <a:off x="217126" y="3902565"/>
            <a:ext cx="7028375" cy="1727930"/>
          </a:xfrm>
          <a:prstGeom prst="rect">
            <a:avLst/>
          </a:prstGeom>
          <a:ln w="12700">
            <a:miter lim="400000"/>
          </a:ln>
        </p:spPr>
        <p:txBody>
          <a:bodyPr lIns="38606" tIns="38606" rIns="38606" bIns="38606"/>
          <a:lstStyle>
            <a:lvl1pPr marL="298432" marR="0" indent="-26734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6718" marR="0" indent="-26709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4464" marR="0" indent="-26672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2582" marR="0" indent="-26672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88803" marR="0" indent="-30482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3676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94760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5275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10749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175" indent="0" hangingPunct="1">
              <a:spcBef>
                <a:spcPts val="292"/>
              </a:spcBef>
              <a:spcAft>
                <a:spcPts val="292"/>
              </a:spcAft>
              <a:buNone/>
            </a:pPr>
            <a:r>
              <a:rPr lang="en-US" sz="1800" b="1" dirty="0"/>
              <a:t>Organization</a:t>
            </a:r>
          </a:p>
          <a:p>
            <a:pPr lvl="1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b="1" dirty="0"/>
              <a:t>Membership</a:t>
            </a:r>
            <a:r>
              <a:rPr lang="en-US" sz="1800" dirty="0"/>
              <a:t> open to Underground Science Community (initially was limited to active SURF researchers). General meetings held at least annually.</a:t>
            </a:r>
          </a:p>
          <a:p>
            <a:pPr lvl="1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b="1" dirty="0"/>
              <a:t>Executive Committee </a:t>
            </a:r>
            <a:r>
              <a:rPr lang="en-US" sz="1800" dirty="0"/>
              <a:t>consists of 9 individuals across scientific disciplines, incl early career. Two-year terms (with term overlap), limits per experiment and institution. Quarterly meetings held with SURF Mgmt.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29D6DA7-A9E7-510F-3A2E-66B4C7C811CF}"/>
              </a:ext>
            </a:extLst>
          </p:cNvPr>
          <p:cNvSpPr txBox="1">
            <a:spLocks noChangeArrowheads="1"/>
          </p:cNvSpPr>
          <p:nvPr/>
        </p:nvSpPr>
        <p:spPr>
          <a:xfrm>
            <a:off x="298149" y="1257266"/>
            <a:ext cx="6866329" cy="1607642"/>
          </a:xfrm>
          <a:prstGeom prst="rect">
            <a:avLst/>
          </a:prstGeom>
          <a:ln w="12700">
            <a:miter lim="400000"/>
          </a:ln>
        </p:spPr>
        <p:txBody>
          <a:bodyPr lIns="38606" tIns="38606" rIns="38606" bIns="38606"/>
          <a:lstStyle>
            <a:lvl1pPr marL="298432" marR="0" indent="-26734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6718" marR="0" indent="-26709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4464" marR="0" indent="-26672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2582" marR="0" indent="-26672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88803" marR="0" indent="-30482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3676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94760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5275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10749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175" indent="0" hangingPunct="1">
              <a:spcBef>
                <a:spcPts val="292"/>
              </a:spcBef>
              <a:spcAft>
                <a:spcPts val="292"/>
              </a:spcAft>
              <a:buNone/>
            </a:pPr>
            <a:r>
              <a:rPr lang="en-US" sz="1800" b="1" dirty="0"/>
              <a:t>Purpose</a:t>
            </a:r>
          </a:p>
          <a:p>
            <a:pPr lvl="1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b="1" dirty="0"/>
              <a:t>Two-way communication </a:t>
            </a:r>
            <a:r>
              <a:rPr lang="en-US" sz="1800" dirty="0"/>
              <a:t>on topics important to users/researchers.</a:t>
            </a:r>
          </a:p>
          <a:p>
            <a:pPr lvl="1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dirty="0"/>
              <a:t>Promotes a </a:t>
            </a:r>
            <a:r>
              <a:rPr lang="en-US" sz="1800" b="1" dirty="0"/>
              <a:t>sense of community </a:t>
            </a:r>
            <a:r>
              <a:rPr lang="en-US" sz="1800" dirty="0"/>
              <a:t>amongst SURF experiments and researchers.</a:t>
            </a:r>
          </a:p>
          <a:p>
            <a:pPr lvl="1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dirty="0"/>
              <a:t>Articulates and promotes </a:t>
            </a:r>
            <a:r>
              <a:rPr lang="en-US" sz="1800" b="1" dirty="0"/>
              <a:t>scientific case for UG science </a:t>
            </a:r>
            <a:r>
              <a:rPr lang="en-US" sz="1800" dirty="0"/>
              <a:t>and significance to society, provides channel for </a:t>
            </a:r>
            <a:r>
              <a:rPr lang="en-US" sz="1800" b="1" dirty="0"/>
              <a:t>advocacy.</a:t>
            </a:r>
          </a:p>
        </p:txBody>
      </p:sp>
      <p:pic>
        <p:nvPicPr>
          <p:cNvPr id="5" name="Picture 4" descr="A picture containing tree, outdoor, plant, nature&#10;&#10;Description automatically generated">
            <a:extLst>
              <a:ext uri="{FF2B5EF4-FFF2-40B4-BE49-F238E27FC236}">
                <a16:creationId xmlns:a16="http://schemas.microsoft.com/office/drawing/2014/main" id="{8BDC11E7-DA87-03B1-6540-B45D4D3C6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26" y="947130"/>
            <a:ext cx="4729373" cy="59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SURF User Association Executive Committee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5BF19A0-F613-62CB-9176-B96B87EF6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30725"/>
              </p:ext>
            </p:extLst>
          </p:nvPr>
        </p:nvGraphicFramePr>
        <p:xfrm>
          <a:off x="1021254" y="1740106"/>
          <a:ext cx="10149492" cy="337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5365">
                  <a:extLst>
                    <a:ext uri="{9D8B030D-6E8A-4147-A177-3AD203B41FA5}">
                      <a16:colId xmlns:a16="http://schemas.microsoft.com/office/drawing/2014/main" val="566232058"/>
                    </a:ext>
                  </a:extLst>
                </a:gridCol>
                <a:gridCol w="1349610">
                  <a:extLst>
                    <a:ext uri="{9D8B030D-6E8A-4147-A177-3AD203B41FA5}">
                      <a16:colId xmlns:a16="http://schemas.microsoft.com/office/drawing/2014/main" val="2122965341"/>
                    </a:ext>
                  </a:extLst>
                </a:gridCol>
                <a:gridCol w="1521901">
                  <a:extLst>
                    <a:ext uri="{9D8B030D-6E8A-4147-A177-3AD203B41FA5}">
                      <a16:colId xmlns:a16="http://schemas.microsoft.com/office/drawing/2014/main" val="3107521619"/>
                    </a:ext>
                  </a:extLst>
                </a:gridCol>
              </a:tblGrid>
              <a:tr h="32978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Name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Experiment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Institution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Notes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Term Expiry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Mark Hanhardt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CASPAR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SURF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Early Career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Brittany Kruger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Biology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latin typeface="Arial" charset="0"/>
                          <a:ea typeface="Arial" charset="0"/>
                          <a:cs typeface="Arial" charset="0"/>
                        </a:rPr>
                        <a:t>DeMMO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Desert Research Institute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Chair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Kevin Lesko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LZ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Berkeley Natl Lab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Rachel Mannino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LZ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Livermore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Early Career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+mj-lt"/>
                          <a:ea typeface="Calibri" panose="020F0502020204030204" pitchFamily="34" charset="0"/>
                        </a:rPr>
                        <a:t>*Ralph Massarczyk</a:t>
                      </a:r>
                      <a:endParaRPr lang="en-US" sz="1400" b="0" i="0" baseline="0" dirty="0"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MJD/LEGEND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Los Alamos Natl Lab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Post-Chair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4936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+mj-lt"/>
                          <a:ea typeface="Arial" charset="0"/>
                          <a:cs typeface="Arial" charset="0"/>
                        </a:rPr>
                        <a:t>Sam Meijer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MJD/LEGEND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Los Alamos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53047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Brianna Mount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BHUC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Black Hills State University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61633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Megan Smith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Geology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EGS Collab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Livermore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Secretary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37776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Frank Strieder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CASPAR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South Dakota Mines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05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Wenqin Xu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University of South Dakota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4214"/>
                  </a:ext>
                </a:extLst>
              </a:tr>
            </a:tbl>
          </a:graphicData>
        </a:graphic>
      </p:graphicFrame>
      <p:sp>
        <p:nvSpPr>
          <p:cNvPr id="2" name="Rectangle 6">
            <a:extLst>
              <a:ext uri="{FF2B5EF4-FFF2-40B4-BE49-F238E27FC236}">
                <a16:creationId xmlns:a16="http://schemas.microsoft.com/office/drawing/2014/main" id="{4654ACA5-2C50-DCCF-1556-7C0FE73A085C}"/>
              </a:ext>
            </a:extLst>
          </p:cNvPr>
          <p:cNvSpPr txBox="1">
            <a:spLocks noChangeArrowheads="1"/>
          </p:cNvSpPr>
          <p:nvPr/>
        </p:nvSpPr>
        <p:spPr>
          <a:xfrm>
            <a:off x="153962" y="947130"/>
            <a:ext cx="11890103" cy="2263996"/>
          </a:xfrm>
          <a:prstGeom prst="rect">
            <a:avLst/>
          </a:prstGeom>
          <a:ln w="12700">
            <a:miter lim="400000"/>
          </a:ln>
        </p:spPr>
        <p:txBody>
          <a:bodyPr lIns="38606" tIns="38606" rIns="38606" bIns="38606"/>
          <a:lstStyle>
            <a:lvl1pPr marL="298432" marR="0" indent="-26734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6718" marR="0" indent="-26709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4464" marR="0" indent="-26672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2582" marR="0" indent="-26672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88803" marR="0" indent="-30482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3676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94760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5275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10749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471" indent="0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  <a:buNone/>
            </a:pPr>
            <a:r>
              <a:rPr lang="en-US" sz="1800" b="1" dirty="0"/>
              <a:t>Timeline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b="1" kern="0" dirty="0"/>
              <a:t>Established</a:t>
            </a:r>
            <a:r>
              <a:rPr lang="en-US" sz="1800" kern="0" dirty="0"/>
              <a:t> Dec 2020. Two rounds of </a:t>
            </a:r>
            <a:r>
              <a:rPr lang="en-US" sz="1800" b="1" kern="0" dirty="0"/>
              <a:t>Executive Committee </a:t>
            </a:r>
            <a:r>
              <a:rPr lang="en-US" sz="1800" kern="0" dirty="0"/>
              <a:t>elections conducted successfully (2020, 2021).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5508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SURF User Association Executive Committee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5BF19A0-F613-62CB-9176-B96B87EF6D94}"/>
              </a:ext>
            </a:extLst>
          </p:cNvPr>
          <p:cNvGraphicFramePr>
            <a:graphicFrameLocks/>
          </p:cNvGraphicFramePr>
          <p:nvPr/>
        </p:nvGraphicFramePr>
        <p:xfrm>
          <a:off x="1021254" y="1740106"/>
          <a:ext cx="10149492" cy="337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0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5365">
                  <a:extLst>
                    <a:ext uri="{9D8B030D-6E8A-4147-A177-3AD203B41FA5}">
                      <a16:colId xmlns:a16="http://schemas.microsoft.com/office/drawing/2014/main" val="566232058"/>
                    </a:ext>
                  </a:extLst>
                </a:gridCol>
                <a:gridCol w="1349610">
                  <a:extLst>
                    <a:ext uri="{9D8B030D-6E8A-4147-A177-3AD203B41FA5}">
                      <a16:colId xmlns:a16="http://schemas.microsoft.com/office/drawing/2014/main" val="2122965341"/>
                    </a:ext>
                  </a:extLst>
                </a:gridCol>
                <a:gridCol w="1521901">
                  <a:extLst>
                    <a:ext uri="{9D8B030D-6E8A-4147-A177-3AD203B41FA5}">
                      <a16:colId xmlns:a16="http://schemas.microsoft.com/office/drawing/2014/main" val="3107521619"/>
                    </a:ext>
                  </a:extLst>
                </a:gridCol>
              </a:tblGrid>
              <a:tr h="32978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Name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Experiment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Institution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Notes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Term Expiry</a:t>
                      </a:r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Mark Hanhardt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CASPAR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SURF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Early Career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Brittany Kruger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79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Biology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latin typeface="Arial" charset="0"/>
                          <a:ea typeface="Arial" charset="0"/>
                          <a:cs typeface="Arial" charset="0"/>
                        </a:rPr>
                        <a:t>DeMMO</a:t>
                      </a:r>
                      <a:endParaRPr lang="en-US" sz="14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Desert Research Institute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charset="0"/>
                          <a:ea typeface="Arial" charset="0"/>
                          <a:cs typeface="Arial" charset="0"/>
                        </a:rPr>
                        <a:t>Chair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Kevin Lesko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LZ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Berkeley Natl Lab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Rachel Mannino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LZ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Livermore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Early Career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latin typeface="+mj-lt"/>
                          <a:ea typeface="Calibri" panose="020F0502020204030204" pitchFamily="34" charset="0"/>
                        </a:rPr>
                        <a:t>*Ralph Massarczyk</a:t>
                      </a:r>
                      <a:endParaRPr lang="en-US" sz="1400" b="0" i="0" baseline="0" dirty="0"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MJD/LEGEND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Los Alamos Natl Lab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Post-Chair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4936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+mj-lt"/>
                          <a:ea typeface="Arial" charset="0"/>
                          <a:cs typeface="Arial" charset="0"/>
                        </a:rPr>
                        <a:t>Sam Meijer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MJD/LEGEND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Los Alamos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53047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Brianna Mount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BHUC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Black Hills State University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61633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Megan Smith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Geology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EGS Collab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Lawrence Livermore Natl Lab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Secretary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37776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Frank Strieder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CASPAR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South Dakota Mines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2023</a:t>
                      </a:r>
                    </a:p>
                  </a:txBody>
                  <a:tcPr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054"/>
                  </a:ext>
                </a:extLst>
              </a:tr>
              <a:tr h="300766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Wenqin Xu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Physics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MJD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University of South Dakota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Dec 2022</a:t>
                      </a:r>
                    </a:p>
                  </a:txBody>
                  <a:tcPr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4214"/>
                  </a:ext>
                </a:extLst>
              </a:tr>
            </a:tbl>
          </a:graphicData>
        </a:graphic>
      </p:graphicFrame>
      <p:sp>
        <p:nvSpPr>
          <p:cNvPr id="2" name="Rectangle 6">
            <a:extLst>
              <a:ext uri="{FF2B5EF4-FFF2-40B4-BE49-F238E27FC236}">
                <a16:creationId xmlns:a16="http://schemas.microsoft.com/office/drawing/2014/main" id="{4654ACA5-2C50-DCCF-1556-7C0FE73A085C}"/>
              </a:ext>
            </a:extLst>
          </p:cNvPr>
          <p:cNvSpPr txBox="1">
            <a:spLocks noChangeArrowheads="1"/>
          </p:cNvSpPr>
          <p:nvPr/>
        </p:nvSpPr>
        <p:spPr>
          <a:xfrm>
            <a:off x="153962" y="947130"/>
            <a:ext cx="11890103" cy="2263996"/>
          </a:xfrm>
          <a:prstGeom prst="rect">
            <a:avLst/>
          </a:prstGeom>
          <a:ln w="12700">
            <a:miter lim="400000"/>
          </a:ln>
        </p:spPr>
        <p:txBody>
          <a:bodyPr lIns="38606" tIns="38606" rIns="38606" bIns="38606"/>
          <a:lstStyle>
            <a:lvl1pPr marL="298432" marR="0" indent="-26734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6718" marR="0" indent="-26709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4464" marR="0" indent="-26672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2582" marR="0" indent="-26672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88803" marR="0" indent="-30482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3676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94760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5275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10749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471" indent="0" hangingPunct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  <a:buNone/>
            </a:pPr>
            <a:r>
              <a:rPr lang="en-US" sz="1800" b="1" dirty="0"/>
              <a:t>Timeline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</a:pPr>
            <a:r>
              <a:rPr lang="en-US" sz="1800" b="1" kern="0" dirty="0"/>
              <a:t>Established</a:t>
            </a:r>
            <a:r>
              <a:rPr lang="en-US" sz="1800" kern="0" dirty="0"/>
              <a:t> Dec 2020. Two rounds of </a:t>
            </a:r>
            <a:r>
              <a:rPr lang="en-US" sz="1800" b="1" kern="0" dirty="0"/>
              <a:t>Executive Committee </a:t>
            </a:r>
            <a:r>
              <a:rPr lang="en-US" sz="1800" kern="0" dirty="0"/>
              <a:t>elections conducted successfully (2020, 2021).</a:t>
            </a:r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18CA2-02E3-9FC8-B8FA-368FD697BA96}"/>
              </a:ext>
            </a:extLst>
          </p:cNvPr>
          <p:cNvSpPr txBox="1"/>
          <p:nvPr/>
        </p:nvSpPr>
        <p:spPr>
          <a:xfrm>
            <a:off x="-147935" y="5198278"/>
            <a:ext cx="12192000" cy="13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 lvl="1" indent="-285750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Charter</a:t>
            </a:r>
            <a:r>
              <a:rPr lang="en-US" sz="1800" dirty="0"/>
              <a:t> updated in Aug 2021 to broaden membership to </a:t>
            </a:r>
            <a:r>
              <a:rPr lang="en-US" sz="1800" b="1" dirty="0"/>
              <a:t>global underground science community</a:t>
            </a:r>
            <a:r>
              <a:rPr lang="en-US" sz="1800" dirty="0"/>
              <a:t>. Subcommittee ratified new registration process in Apr 2022, form linked on SURF website.</a:t>
            </a:r>
          </a:p>
          <a:p>
            <a:pPr marL="509588" lvl="1" indent="-285750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Charter</a:t>
            </a:r>
            <a:r>
              <a:rPr lang="en-US" sz="1800" dirty="0"/>
              <a:t> update ratified in Apr 2022 re: </a:t>
            </a:r>
            <a:r>
              <a:rPr lang="en-US" sz="1800" b="1" dirty="0"/>
              <a:t>minimum representation </a:t>
            </a:r>
            <a:r>
              <a:rPr lang="en-US" sz="1800" dirty="0"/>
              <a:t>from various disciplines. </a:t>
            </a:r>
          </a:p>
          <a:p>
            <a:pPr marL="509588" lvl="1" indent="-285750">
              <a:lnSpc>
                <a:spcPct val="95000"/>
              </a:lnSpc>
              <a:spcBef>
                <a:spcPct val="0"/>
              </a:spcBef>
              <a:spcAft>
                <a:spcPts val="777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Association organized SURF </a:t>
            </a:r>
            <a:r>
              <a:rPr lang="en-US" sz="1800" b="1" dirty="0"/>
              <a:t>Vision Workshop </a:t>
            </a:r>
            <a:r>
              <a:rPr lang="en-US" sz="1800" dirty="0"/>
              <a:t>Sept, 2021, first </a:t>
            </a:r>
            <a:r>
              <a:rPr lang="en-US" sz="1800" b="1" dirty="0"/>
              <a:t>General Meetings </a:t>
            </a:r>
            <a:r>
              <a:rPr lang="en-US" sz="1800" dirty="0"/>
              <a:t>Sept, 2021, Oct, 2022</a:t>
            </a:r>
          </a:p>
        </p:txBody>
      </p:sp>
    </p:spTree>
    <p:extLst>
      <p:ext uri="{BB962C8B-B14F-4D97-AF65-F5344CB8AC3E}">
        <p14:creationId xmlns:p14="http://schemas.microsoft.com/office/powerpoint/2010/main" val="388187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7815-C300-4B4A-A7A4-06541D8252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SURF User Association Executive Committee</a:t>
            </a:r>
          </a:p>
        </p:txBody>
      </p:sp>
      <p:sp>
        <p:nvSpPr>
          <p:cNvPr id="6" name="Google Shape;110;p22">
            <a:extLst>
              <a:ext uri="{FF2B5EF4-FFF2-40B4-BE49-F238E27FC236}">
                <a16:creationId xmlns:a16="http://schemas.microsoft.com/office/drawing/2014/main" id="{D912B883-0631-E2BC-9DEB-02D40656B886}"/>
              </a:ext>
            </a:extLst>
          </p:cNvPr>
          <p:cNvSpPr txBox="1">
            <a:spLocks/>
          </p:cNvSpPr>
          <p:nvPr/>
        </p:nvSpPr>
        <p:spPr>
          <a:xfrm>
            <a:off x="509364" y="1104849"/>
            <a:ext cx="11302422" cy="5202565"/>
          </a:xfrm>
          <a:prstGeom prst="rect">
            <a:avLst/>
          </a:prstGeom>
        </p:spPr>
        <p:txBody>
          <a:bodyPr spcFirstLastPara="1" wrap="square" lIns="39380" tIns="39380" rIns="39380" bIns="39380" anchor="t" anchorCtr="0">
            <a:noAutofit/>
          </a:bodyPr>
          <a:lstStyle>
            <a:lvl1pPr marL="31088" marR="0" indent="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76718" marR="0" indent="-26709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34464" marR="0" indent="-26672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92582" marR="0" indent="-26672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88803" marR="0" indent="-30482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3676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94760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652755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010749" marR="0" indent="-1952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/>
              <a:t>2022 General Meeting Goals: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current facility and science updates to users,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Invite potential new users to contribute:</a:t>
            </a:r>
          </a:p>
          <a:p>
            <a:pPr marL="919618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G3 Dark Matter</a:t>
            </a:r>
          </a:p>
          <a:p>
            <a:pPr marL="919618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Atom Interferometry</a:t>
            </a:r>
          </a:p>
          <a:p>
            <a:pPr marL="919618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Microbial Metabolomics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Continue the SURF long-term planning discussion,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Provide instruction for new users on starting a project at SURF.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dk1"/>
              </a:solidFill>
            </a:endParaRPr>
          </a:p>
          <a:p>
            <a:pPr hangingPunct="1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dk1"/>
                </a:solidFill>
              </a:rPr>
              <a:t>Reminders:</a:t>
            </a:r>
            <a:endParaRPr lang="en-US" sz="2000" dirty="0">
              <a:solidFill>
                <a:schemeClr val="dk1"/>
              </a:solidFill>
            </a:endParaRP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We encourage broad participation in the user association- share with your colleagues.</a:t>
            </a:r>
          </a:p>
          <a:p>
            <a:pPr marL="373988" indent="-34290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Next round of Executive Committee elections in Dec 2022, please email if interested.</a:t>
            </a: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52669"/>
      </p:ext>
    </p:extLst>
  </p:cSld>
  <p:clrMapOvr>
    <a:masterClrMapping/>
  </p:clrMapOvr>
</p:sld>
</file>

<file path=ppt/theme/theme1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24188</TotalTime>
  <Words>543</Words>
  <Application>Microsoft Office PowerPoint</Application>
  <PresentationFormat>Widescreen</PresentationFormat>
  <Paragraphs>164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no logo</vt:lpstr>
      <vt:lpstr>PowerPoint Presentation</vt:lpstr>
      <vt:lpstr>SURF User Association </vt:lpstr>
      <vt:lpstr>SURF User Association Executive Committee</vt:lpstr>
      <vt:lpstr>SURF User Association Executive Committee</vt:lpstr>
      <vt:lpstr>SURF User Association Executive Committee</vt:lpstr>
    </vt:vector>
  </TitlesOfParts>
  <Company>Black Hills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KariM</dc:creator>
  <cp:lastModifiedBy>Brittany Kruger</cp:lastModifiedBy>
  <cp:revision>647</cp:revision>
  <cp:lastPrinted>2022-05-12T13:00:20Z</cp:lastPrinted>
  <dcterms:created xsi:type="dcterms:W3CDTF">2016-09-28T17:31:43Z</dcterms:created>
  <dcterms:modified xsi:type="dcterms:W3CDTF">2022-10-26T15:00:05Z</dcterms:modified>
</cp:coreProperties>
</file>