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56" r:id="rId2"/>
    <p:sldMasterId id="2147483763" r:id="rId3"/>
    <p:sldMasterId id="2147483770" r:id="rId4"/>
    <p:sldMasterId id="2147483776" r:id="rId5"/>
  </p:sldMasterIdLst>
  <p:notesMasterIdLst>
    <p:notesMasterId r:id="rId18"/>
  </p:notesMasterIdLst>
  <p:sldIdLst>
    <p:sldId id="291" r:id="rId6"/>
    <p:sldId id="279" r:id="rId7"/>
    <p:sldId id="552" r:id="rId8"/>
    <p:sldId id="281" r:id="rId9"/>
    <p:sldId id="553" r:id="rId10"/>
    <p:sldId id="1813" r:id="rId11"/>
    <p:sldId id="555" r:id="rId12"/>
    <p:sldId id="285" r:id="rId13"/>
    <p:sldId id="306" r:id="rId14"/>
    <p:sldId id="305" r:id="rId15"/>
    <p:sldId id="551" r:id="rId16"/>
    <p:sldId id="298"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FC0"/>
    <a:srgbClr val="CDCED0"/>
    <a:srgbClr val="00593A"/>
    <a:srgbClr val="FFFFFF"/>
    <a:srgbClr val="AAC1B2"/>
    <a:srgbClr val="134F33"/>
    <a:srgbClr val="5E7F6A"/>
    <a:srgbClr val="19191A"/>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7" autoAdjust="0"/>
    <p:restoredTop sz="85634" autoAdjust="0"/>
  </p:normalViewPr>
  <p:slideViewPr>
    <p:cSldViewPr snapToGrid="0">
      <p:cViewPr varScale="1">
        <p:scale>
          <a:sx n="102" d="100"/>
          <a:sy n="102" d="100"/>
        </p:scale>
        <p:origin x="1110"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39E05F5-3DDC-F349-8829-4229B9CF285B}" type="datetimeFigureOut">
              <a:rPr lang="en-US" smtClean="0"/>
              <a:t>10/26/2022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93CAF68-D951-8C41-9469-FD566B507A70}" type="slidenum">
              <a:rPr lang="en-US" smtClean="0"/>
              <a:t>‹#›</a:t>
            </a:fld>
            <a:endParaRPr lang="en-US"/>
          </a:p>
        </p:txBody>
      </p:sp>
    </p:spTree>
    <p:extLst>
      <p:ext uri="{BB962C8B-B14F-4D97-AF65-F5344CB8AC3E}">
        <p14:creationId xmlns:p14="http://schemas.microsoft.com/office/powerpoint/2010/main" val="1562015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3CAF68-D951-8C41-9469-FD566B507A70}" type="slidenum">
              <a:rPr lang="en-US" smtClean="0"/>
              <a:t>2</a:t>
            </a:fld>
            <a:endParaRPr lang="en-US"/>
          </a:p>
        </p:txBody>
      </p:sp>
    </p:spTree>
    <p:extLst>
      <p:ext uri="{BB962C8B-B14F-4D97-AF65-F5344CB8AC3E}">
        <p14:creationId xmlns:p14="http://schemas.microsoft.com/office/powerpoint/2010/main" val="62722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3CAF68-D951-8C41-9469-FD566B507A70}" type="slidenum">
              <a:rPr lang="en-US" smtClean="0"/>
              <a:t>3</a:t>
            </a:fld>
            <a:endParaRPr lang="en-US"/>
          </a:p>
        </p:txBody>
      </p:sp>
    </p:spTree>
    <p:extLst>
      <p:ext uri="{BB962C8B-B14F-4D97-AF65-F5344CB8AC3E}">
        <p14:creationId xmlns:p14="http://schemas.microsoft.com/office/powerpoint/2010/main" val="2696118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000000"/>
                </a:solidFill>
                <a:latin typeface="Arial" panose="020B0604020202020204" pitchFamily="34" charset="0"/>
                <a:cs typeface="Arial" panose="020B0604020202020204" pitchFamily="34" charset="0"/>
              </a:rPr>
              <a:t>One of the major goals of all outreach is to increase the demographic diversity of the community – staff, students, users, future users, etc.</a:t>
            </a:r>
          </a:p>
          <a:p>
            <a:pPr defTabSz="931774">
              <a:defRPr/>
            </a:pPr>
            <a:r>
              <a:rPr lang="en-US" dirty="0"/>
              <a:t>When we think about the complex challenge of increasing demographic diversity, we need to approach that work holistically and that EVERY department at SURF plays a critical role in realizing the outcome. Specifically, the Outreach and Culture division leans into its unique areas of expertise.</a:t>
            </a:r>
          </a:p>
          <a:p>
            <a:endParaRPr lang="en-US" dirty="0"/>
          </a:p>
        </p:txBody>
      </p:sp>
      <p:sp>
        <p:nvSpPr>
          <p:cNvPr id="4" name="Slide Number Placeholder 3"/>
          <p:cNvSpPr>
            <a:spLocks noGrp="1"/>
          </p:cNvSpPr>
          <p:nvPr>
            <p:ph type="sldNum" sz="quarter" idx="5"/>
          </p:nvPr>
        </p:nvSpPr>
        <p:spPr/>
        <p:txBody>
          <a:bodyPr/>
          <a:lstStyle/>
          <a:p>
            <a:fld id="{E93CAF68-D951-8C41-9469-FD566B507A70}" type="slidenum">
              <a:rPr lang="en-US" smtClean="0"/>
              <a:t>4</a:t>
            </a:fld>
            <a:endParaRPr lang="en-US"/>
          </a:p>
        </p:txBody>
      </p:sp>
    </p:spTree>
    <p:extLst>
      <p:ext uri="{BB962C8B-B14F-4D97-AF65-F5344CB8AC3E}">
        <p14:creationId xmlns:p14="http://schemas.microsoft.com/office/powerpoint/2010/main" val="2244872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8DFFE0DC-E146-4752-9FF5-486B3E22128B}"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69105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share this work with you because I want you to know that you are invited. You are invited to connect with our education and outreach team. They would love to learn from you – to build their capacity in better and more fully understanding the science and engineering research that is happening here. And, they would like to brainstorm with you…how do we translate the complexity of the kinds of questions that your research is trying to answer to something that is an approachable level of complexity and wonder to a middle school student? </a:t>
            </a:r>
          </a:p>
        </p:txBody>
      </p:sp>
      <p:sp>
        <p:nvSpPr>
          <p:cNvPr id="4" name="Slide Number Placeholder 3"/>
          <p:cNvSpPr>
            <a:spLocks noGrp="1"/>
          </p:cNvSpPr>
          <p:nvPr>
            <p:ph type="sldNum" sz="quarter" idx="5"/>
          </p:nvPr>
        </p:nvSpPr>
        <p:spPr/>
        <p:txBody>
          <a:bodyPr/>
          <a:lstStyle/>
          <a:p>
            <a:pPr defTabSz="931774">
              <a:defRPr/>
            </a:pPr>
            <a:fld id="{E93CAF68-D951-8C41-9469-FD566B507A70}"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312596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for as of May 30</a:t>
            </a:r>
          </a:p>
        </p:txBody>
      </p:sp>
      <p:sp>
        <p:nvSpPr>
          <p:cNvPr id="4" name="Slide Number Placeholder 3"/>
          <p:cNvSpPr>
            <a:spLocks noGrp="1"/>
          </p:cNvSpPr>
          <p:nvPr>
            <p:ph type="sldNum" sz="quarter" idx="5"/>
          </p:nvPr>
        </p:nvSpPr>
        <p:spPr/>
        <p:txBody>
          <a:bodyPr/>
          <a:lstStyle/>
          <a:p>
            <a:pPr defTabSz="931774">
              <a:defRPr/>
            </a:pPr>
            <a:fld id="{E93CAF68-D951-8C41-9469-FD566B507A70}"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615556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Picture 2" descr="A picture containing mountain&#10;&#10;Description automatically generated">
            <a:extLst>
              <a:ext uri="{FF2B5EF4-FFF2-40B4-BE49-F238E27FC236}">
                <a16:creationId xmlns:a16="http://schemas.microsoft.com/office/drawing/2014/main" id="{E12C1143-995C-B7B3-9914-2E544956A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hape 54">
            <a:extLst>
              <a:ext uri="{FF2B5EF4-FFF2-40B4-BE49-F238E27FC236}">
                <a16:creationId xmlns:a16="http://schemas.microsoft.com/office/drawing/2014/main" id="{96190ACB-239C-9619-32C7-290A715784B4}"/>
              </a:ext>
            </a:extLst>
          </p:cNvPr>
          <p:cNvSpPr/>
          <p:nvPr userDrawn="1"/>
        </p:nvSpPr>
        <p:spPr>
          <a:xfrm>
            <a:off x="1859281" y="604702"/>
            <a:ext cx="8534399" cy="653847"/>
          </a:xfrm>
          <a:prstGeom prst="rect">
            <a:avLst/>
          </a:prstGeom>
          <a:ln w="12700">
            <a:miter lim="400000"/>
          </a:ln>
          <a:effectLst>
            <a:outerShdw blurRad="50800" dist="50800" dir="2700000" algn="tl" rotWithShape="0">
              <a:prstClr val="black">
                <a:alpha val="40000"/>
              </a:prstClr>
            </a:outerShdw>
          </a:effectLst>
          <a:extLst>
            <a:ext uri="{C572A759-6A51-4108-AA02-DFA0A04FC94B}">
              <ma14:wrappingTextBoxFlag xmlns:ma14="http://schemas.microsoft.com/office/mac/drawingml/2011/main" xmlns="" val="1"/>
            </a:ext>
          </a:extLst>
        </p:spPr>
        <p:txBody>
          <a:bodyPr wrap="square" lIns="49442" tIns="49442" rIns="49442" bIns="49442">
            <a:spAutoFit/>
          </a:bodyPr>
          <a:lstStyle/>
          <a:p>
            <a:pPr algn="r">
              <a:defRPr sz="3200" b="1">
                <a:ln w="18415">
                  <a:solidFill>
                    <a:schemeClr val="accent3">
                      <a:lumOff val="44000"/>
                    </a:schemeClr>
                  </a:solidFill>
                </a:ln>
                <a:solidFill>
                  <a:schemeClr val="accent3">
                    <a:lumOff val="44000"/>
                  </a:schemeClr>
                </a:solidFill>
                <a:effectLst>
                  <a:outerShdw blurRad="50800" dist="50800" dir="3600000" rotWithShape="0">
                    <a:srgbClr val="000000">
                      <a:alpha val="70000"/>
                    </a:srgbClr>
                  </a:outerShdw>
                </a:effectLst>
              </a:defRPr>
            </a:pPr>
            <a:r>
              <a:rPr lang="en-US" sz="3600" dirty="0">
                <a:ln w="6350">
                  <a:solidFill>
                    <a:schemeClr val="accent3">
                      <a:lumOff val="44000"/>
                    </a:schemeClr>
                  </a:solidFill>
                </a:ln>
              </a:rPr>
              <a:t>Title</a:t>
            </a:r>
          </a:p>
        </p:txBody>
      </p:sp>
      <p:sp>
        <p:nvSpPr>
          <p:cNvPr id="7" name="Shape 55">
            <a:extLst>
              <a:ext uri="{FF2B5EF4-FFF2-40B4-BE49-F238E27FC236}">
                <a16:creationId xmlns:a16="http://schemas.microsoft.com/office/drawing/2014/main" id="{FB5614FD-33C0-66FE-6AD4-0011186960D9}"/>
              </a:ext>
            </a:extLst>
          </p:cNvPr>
          <p:cNvSpPr/>
          <p:nvPr userDrawn="1"/>
        </p:nvSpPr>
        <p:spPr>
          <a:xfrm>
            <a:off x="4245314" y="1433846"/>
            <a:ext cx="6144059" cy="853902"/>
          </a:xfrm>
          <a:prstGeom prst="rect">
            <a:avLst/>
          </a:prstGeom>
          <a:ln w="12700">
            <a:miter lim="400000"/>
          </a:ln>
          <a:extLst>
            <a:ext uri="{C572A759-6A51-4108-AA02-DFA0A04FC94B}">
              <ma14:wrappingTextBoxFlag xmlns:ma14="http://schemas.microsoft.com/office/mac/drawingml/2011/main" xmlns="" val="1"/>
            </a:ext>
          </a:extLst>
        </p:spPr>
        <p:txBody>
          <a:bodyPr wrap="square" lIns="49442" tIns="49442" rIns="49442" bIns="49442">
            <a:spAutoFit/>
          </a:bodyPr>
          <a:lstStyle/>
          <a:p>
            <a:pPr algn="r">
              <a:lnSpc>
                <a:spcPct val="100000"/>
              </a:lnSpc>
              <a:spcAft>
                <a:spcPts val="600"/>
              </a:spcAft>
              <a:defRPr sz="2400" b="1">
                <a:solidFill>
                  <a:schemeClr val="accent3">
                    <a:lumOff val="44000"/>
                  </a:schemeClr>
                </a:solidFill>
                <a:effectLst>
                  <a:outerShdw blurRad="50800" dist="50800" dir="2700000" rotWithShape="0">
                    <a:srgbClr val="000000"/>
                  </a:outerShdw>
                </a:effectLst>
              </a:defRPr>
            </a:pPr>
            <a:r>
              <a:rPr lang="en-US" sz="2400" dirty="0"/>
              <a:t>Name</a:t>
            </a:r>
            <a:endParaRPr sz="2400" dirty="0"/>
          </a:p>
          <a:p>
            <a:pPr algn="r">
              <a:lnSpc>
                <a:spcPct val="100000"/>
              </a:lnSpc>
              <a:spcAft>
                <a:spcPts val="600"/>
              </a:spcAft>
              <a:defRPr sz="1800" b="1">
                <a:solidFill>
                  <a:schemeClr val="accent3">
                    <a:lumOff val="44000"/>
                  </a:schemeClr>
                </a:solidFill>
                <a:effectLst>
                  <a:outerShdw blurRad="50800" dist="50800" dir="2700000" rotWithShape="0">
                    <a:srgbClr val="000000"/>
                  </a:outerShdw>
                </a:effectLst>
              </a:defRPr>
            </a:pPr>
            <a:r>
              <a:rPr lang="en-US" sz="2000" dirty="0"/>
              <a:t>Title</a:t>
            </a:r>
            <a:endParaRPr lang="en-US" sz="2400" dirty="0"/>
          </a:p>
        </p:txBody>
      </p:sp>
    </p:spTree>
    <p:extLst>
      <p:ext uri="{BB962C8B-B14F-4D97-AF65-F5344CB8AC3E}">
        <p14:creationId xmlns:p14="http://schemas.microsoft.com/office/powerpoint/2010/main" val="90905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289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May 23-24, 2022</a:t>
            </a:r>
          </a:p>
        </p:txBody>
      </p:sp>
      <p:sp>
        <p:nvSpPr>
          <p:cNvPr id="6" name="Footer Placeholder 5"/>
          <p:cNvSpPr>
            <a:spLocks noGrp="1"/>
          </p:cNvSpPr>
          <p:nvPr>
            <p:ph type="ftr" sz="quarter" idx="11"/>
          </p:nvPr>
        </p:nvSpPr>
        <p:spPr/>
        <p:txBody>
          <a:bodyPr/>
          <a:lstStyle/>
          <a:p>
            <a:r>
              <a:rPr lang="en-US"/>
              <a:t>SURF Strategic Advisory Committee – May 2022 Review</a:t>
            </a:r>
          </a:p>
        </p:txBody>
      </p:sp>
      <p:sp>
        <p:nvSpPr>
          <p:cNvPr id="7" name="Slide Number Placeholder 6"/>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3115094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794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May 23-24, 2022</a:t>
            </a:r>
          </a:p>
        </p:txBody>
      </p:sp>
      <p:sp>
        <p:nvSpPr>
          <p:cNvPr id="8" name="Footer Placeholder 7"/>
          <p:cNvSpPr>
            <a:spLocks noGrp="1"/>
          </p:cNvSpPr>
          <p:nvPr>
            <p:ph type="ftr" sz="quarter" idx="11"/>
          </p:nvPr>
        </p:nvSpPr>
        <p:spPr/>
        <p:txBody>
          <a:bodyPr/>
          <a:lstStyle/>
          <a:p>
            <a:r>
              <a:rPr lang="en-US"/>
              <a:t>SURF Strategic Advisory Committee – May 2022 Review</a:t>
            </a:r>
          </a:p>
        </p:txBody>
      </p:sp>
      <p:sp>
        <p:nvSpPr>
          <p:cNvPr id="9" name="Slide Number Placeholder 8"/>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175388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43429"/>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6"/>
            <a:ext cx="10515600" cy="433392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May 23-24, 2022</a:t>
            </a:r>
          </a:p>
        </p:txBody>
      </p:sp>
      <p:sp>
        <p:nvSpPr>
          <p:cNvPr id="5" name="Footer Placeholder 4"/>
          <p:cNvSpPr>
            <a:spLocks noGrp="1"/>
          </p:cNvSpPr>
          <p:nvPr>
            <p:ph type="ftr" sz="quarter" idx="11"/>
          </p:nvPr>
        </p:nvSpPr>
        <p:spPr/>
        <p:txBody>
          <a:bodyPr/>
          <a:lstStyle/>
          <a:p>
            <a:r>
              <a:rPr lang="en-US"/>
              <a:t>SURF Strategic Advisory Committee – May 2022 Review</a:t>
            </a:r>
          </a:p>
        </p:txBody>
      </p:sp>
      <p:sp>
        <p:nvSpPr>
          <p:cNvPr id="6" name="Slide Number Placeholder 5"/>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2974260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Picture 2" descr="A picture containing mountain&#10;&#10;Description automatically generated">
            <a:extLst>
              <a:ext uri="{FF2B5EF4-FFF2-40B4-BE49-F238E27FC236}">
                <a16:creationId xmlns:a16="http://schemas.microsoft.com/office/drawing/2014/main" id="{E12C1143-995C-B7B3-9914-2E544956A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hape 54">
            <a:extLst>
              <a:ext uri="{FF2B5EF4-FFF2-40B4-BE49-F238E27FC236}">
                <a16:creationId xmlns:a16="http://schemas.microsoft.com/office/drawing/2014/main" id="{96190ACB-239C-9619-32C7-290A715784B4}"/>
              </a:ext>
            </a:extLst>
          </p:cNvPr>
          <p:cNvSpPr/>
          <p:nvPr userDrawn="1"/>
        </p:nvSpPr>
        <p:spPr>
          <a:xfrm>
            <a:off x="1859281" y="604702"/>
            <a:ext cx="8534399" cy="653847"/>
          </a:xfrm>
          <a:prstGeom prst="rect">
            <a:avLst/>
          </a:prstGeom>
          <a:ln w="12700">
            <a:miter lim="400000"/>
          </a:ln>
          <a:effectLst>
            <a:outerShdw blurRad="50800" dist="50800" dir="2700000" algn="tl" rotWithShape="0">
              <a:prstClr val="black">
                <a:alpha val="40000"/>
              </a:prstClr>
            </a:outerShdw>
          </a:effectLst>
          <a:extLst>
            <a:ext uri="{C572A759-6A51-4108-AA02-DFA0A04FC94B}">
              <ma14:wrappingTextBoxFlag xmlns="" xmlns:ma14="http://schemas.microsoft.com/office/mac/drawingml/2011/main" val="1"/>
            </a:ext>
          </a:extLst>
        </p:spPr>
        <p:txBody>
          <a:bodyPr wrap="square" lIns="49442" tIns="49442" rIns="49442" bIns="49442">
            <a:spAutoFit/>
          </a:bodyPr>
          <a:lstStyle/>
          <a:p>
            <a:pPr algn="r">
              <a:defRPr sz="3200" b="1">
                <a:ln w="18415">
                  <a:solidFill>
                    <a:schemeClr val="accent3">
                      <a:lumOff val="44000"/>
                    </a:schemeClr>
                  </a:solidFill>
                </a:ln>
                <a:solidFill>
                  <a:schemeClr val="accent3">
                    <a:lumOff val="44000"/>
                  </a:schemeClr>
                </a:solidFill>
                <a:effectLst>
                  <a:outerShdw blurRad="50800" dist="50800" dir="3600000" rotWithShape="0">
                    <a:srgbClr val="000000">
                      <a:alpha val="70000"/>
                    </a:srgbClr>
                  </a:outerShdw>
                </a:effectLst>
              </a:defRPr>
            </a:pPr>
            <a:r>
              <a:rPr lang="en-US" sz="3600" dirty="0">
                <a:ln w="6350">
                  <a:solidFill>
                    <a:schemeClr val="accent3">
                      <a:lumOff val="44000"/>
                    </a:schemeClr>
                  </a:solidFill>
                </a:ln>
              </a:rPr>
              <a:t>Title</a:t>
            </a:r>
          </a:p>
        </p:txBody>
      </p:sp>
      <p:sp>
        <p:nvSpPr>
          <p:cNvPr id="7" name="Shape 55">
            <a:extLst>
              <a:ext uri="{FF2B5EF4-FFF2-40B4-BE49-F238E27FC236}">
                <a16:creationId xmlns:a16="http://schemas.microsoft.com/office/drawing/2014/main" id="{FB5614FD-33C0-66FE-6AD4-0011186960D9}"/>
              </a:ext>
            </a:extLst>
          </p:cNvPr>
          <p:cNvSpPr/>
          <p:nvPr userDrawn="1"/>
        </p:nvSpPr>
        <p:spPr>
          <a:xfrm>
            <a:off x="4245314" y="1433846"/>
            <a:ext cx="6144059" cy="853902"/>
          </a:xfrm>
          <a:prstGeom prst="rect">
            <a:avLst/>
          </a:prstGeom>
          <a:ln w="12700">
            <a:miter lim="400000"/>
          </a:ln>
          <a:extLst>
            <a:ext uri="{C572A759-6A51-4108-AA02-DFA0A04FC94B}">
              <ma14:wrappingTextBoxFlag xmlns="" xmlns:ma14="http://schemas.microsoft.com/office/mac/drawingml/2011/main" val="1"/>
            </a:ext>
          </a:extLst>
        </p:spPr>
        <p:txBody>
          <a:bodyPr wrap="square" lIns="49442" tIns="49442" rIns="49442" bIns="49442">
            <a:spAutoFit/>
          </a:bodyPr>
          <a:lstStyle/>
          <a:p>
            <a:pPr algn="r">
              <a:lnSpc>
                <a:spcPct val="100000"/>
              </a:lnSpc>
              <a:spcAft>
                <a:spcPts val="600"/>
              </a:spcAft>
              <a:defRPr sz="2400" b="1">
                <a:solidFill>
                  <a:schemeClr val="accent3">
                    <a:lumOff val="44000"/>
                  </a:schemeClr>
                </a:solidFill>
                <a:effectLst>
                  <a:outerShdw blurRad="50800" dist="50800" dir="2700000" rotWithShape="0">
                    <a:srgbClr val="000000"/>
                  </a:outerShdw>
                </a:effectLst>
              </a:defRPr>
            </a:pPr>
            <a:r>
              <a:rPr lang="en-US" sz="2400" dirty="0"/>
              <a:t>Name</a:t>
            </a:r>
            <a:endParaRPr sz="2400" dirty="0"/>
          </a:p>
          <a:p>
            <a:pPr algn="r">
              <a:lnSpc>
                <a:spcPct val="100000"/>
              </a:lnSpc>
              <a:spcAft>
                <a:spcPts val="600"/>
              </a:spcAft>
              <a:defRPr sz="1800" b="1">
                <a:solidFill>
                  <a:schemeClr val="accent3">
                    <a:lumOff val="44000"/>
                  </a:schemeClr>
                </a:solidFill>
                <a:effectLst>
                  <a:outerShdw blurRad="50800" dist="50800" dir="2700000" rotWithShape="0">
                    <a:srgbClr val="000000"/>
                  </a:outerShdw>
                </a:effectLst>
              </a:defRPr>
            </a:pPr>
            <a:r>
              <a:rPr lang="en-US" sz="2000" dirty="0"/>
              <a:t>Title</a:t>
            </a:r>
            <a:endParaRPr lang="en-US" sz="2400" dirty="0"/>
          </a:p>
        </p:txBody>
      </p:sp>
    </p:spTree>
    <p:extLst>
      <p:ext uri="{BB962C8B-B14F-4D97-AF65-F5344CB8AC3E}">
        <p14:creationId xmlns:p14="http://schemas.microsoft.com/office/powerpoint/2010/main" val="3780076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a:t>May 23-24, 2022</a:t>
            </a:r>
          </a:p>
        </p:txBody>
      </p:sp>
      <p:sp>
        <p:nvSpPr>
          <p:cNvPr id="11" name="Footer Placeholder 10"/>
          <p:cNvSpPr>
            <a:spLocks noGrp="1"/>
          </p:cNvSpPr>
          <p:nvPr>
            <p:ph type="ftr" sz="quarter" idx="11"/>
          </p:nvPr>
        </p:nvSpPr>
        <p:spPr/>
        <p:txBody>
          <a:bodyPr/>
          <a:lstStyle/>
          <a:p>
            <a:r>
              <a:rPr lang="en-US"/>
              <a:t>SURF Strategic Advisory Committee – May 2022 Review</a:t>
            </a:r>
            <a:endParaRPr lang="en-US" dirty="0"/>
          </a:p>
        </p:txBody>
      </p:sp>
      <p:sp>
        <p:nvSpPr>
          <p:cNvPr id="12" name="Slide Number Placeholder 11"/>
          <p:cNvSpPr>
            <a:spLocks noGrp="1"/>
          </p:cNvSpPr>
          <p:nvPr>
            <p:ph type="sldNum" sz="quarter" idx="12"/>
          </p:nvPr>
        </p:nvSpPr>
        <p:spPr/>
        <p:txBody>
          <a:bodyPr/>
          <a:lstStyle/>
          <a:p>
            <a:fld id="{6A867815-C300-4B4A-A7A4-06541D82523F}" type="slidenum">
              <a:rPr lang="en-US" smtClean="0"/>
              <a:pPr/>
              <a:t>‹#›</a:t>
            </a:fld>
            <a:endParaRPr lang="en-US" dirty="0"/>
          </a:p>
        </p:txBody>
      </p:sp>
      <p:sp>
        <p:nvSpPr>
          <p:cNvPr id="13" name="Title 12"/>
          <p:cNvSpPr>
            <a:spLocks noGrp="1"/>
          </p:cNvSpPr>
          <p:nvPr>
            <p:ph type="title"/>
          </p:nvPr>
        </p:nvSpPr>
        <p:spPr>
          <a:xfrm>
            <a:off x="0" y="0"/>
            <a:ext cx="12192000" cy="947130"/>
          </a:xfrm>
        </p:spPr>
        <p:txBody>
          <a:bodyPr/>
          <a:lstStyle/>
          <a:p>
            <a:r>
              <a:rPr lang="en-US" dirty="0"/>
              <a:t>Click to edit Master title style</a:t>
            </a:r>
          </a:p>
        </p:txBody>
      </p:sp>
    </p:spTree>
    <p:extLst>
      <p:ext uri="{BB962C8B-B14F-4D97-AF65-F5344CB8AC3E}">
        <p14:creationId xmlns:p14="http://schemas.microsoft.com/office/powerpoint/2010/main" val="736063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934"/>
            <a:ext cx="12192000" cy="947364"/>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p:txBody>
          <a:bodyPr/>
          <a:lstStyle/>
          <a:p>
            <a:r>
              <a:rPr lang="en-US"/>
              <a:t>May 23-24, 2022</a:t>
            </a:r>
          </a:p>
        </p:txBody>
      </p:sp>
      <p:sp>
        <p:nvSpPr>
          <p:cNvPr id="5" name="Footer Placeholder 4"/>
          <p:cNvSpPr>
            <a:spLocks noGrp="1"/>
          </p:cNvSpPr>
          <p:nvPr>
            <p:ph type="ftr" sz="quarter" idx="11"/>
          </p:nvPr>
        </p:nvSpPr>
        <p:spPr/>
        <p:txBody>
          <a:bodyPr/>
          <a:lstStyle/>
          <a:p>
            <a:r>
              <a:rPr lang="en-US"/>
              <a:t>SURF Strategic Advisory Committee – May 2022 Review</a:t>
            </a:r>
          </a:p>
        </p:txBody>
      </p:sp>
      <p:sp>
        <p:nvSpPr>
          <p:cNvPr id="6" name="Slide Number Placeholder 5"/>
          <p:cNvSpPr>
            <a:spLocks noGrp="1"/>
          </p:cNvSpPr>
          <p:nvPr>
            <p:ph type="sldNum" sz="quarter" idx="12"/>
          </p:nvPr>
        </p:nvSpPr>
        <p:spPr/>
        <p:txBody>
          <a:bodyPr/>
          <a:lstStyle/>
          <a:p>
            <a:fld id="{6A867815-C300-4B4A-A7A4-06541D82523F}" type="slidenum">
              <a:rPr lang="en-US" smtClean="0"/>
              <a:t>‹#›</a:t>
            </a:fld>
            <a:endParaRPr lang="en-US"/>
          </a:p>
        </p:txBody>
      </p:sp>
      <p:sp>
        <p:nvSpPr>
          <p:cNvPr id="7" name="Text Placeholder 2">
            <a:extLst>
              <a:ext uri="{FF2B5EF4-FFF2-40B4-BE49-F238E27FC236}">
                <a16:creationId xmlns:a16="http://schemas.microsoft.com/office/drawing/2014/main" id="{ED89F9EF-A42D-8C84-B87B-7BE684A43D0F}"/>
              </a:ext>
            </a:extLst>
          </p:cNvPr>
          <p:cNvSpPr>
            <a:spLocks noGrp="1"/>
          </p:cNvSpPr>
          <p:nvPr>
            <p:ph idx="1"/>
          </p:nvPr>
        </p:nvSpPr>
        <p:spPr>
          <a:xfrm>
            <a:off x="741680" y="1422400"/>
            <a:ext cx="10612120" cy="47955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4250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289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May 23-24, 2022</a:t>
            </a:r>
          </a:p>
        </p:txBody>
      </p:sp>
      <p:sp>
        <p:nvSpPr>
          <p:cNvPr id="6" name="Footer Placeholder 5"/>
          <p:cNvSpPr>
            <a:spLocks noGrp="1"/>
          </p:cNvSpPr>
          <p:nvPr>
            <p:ph type="ftr" sz="quarter" idx="11"/>
          </p:nvPr>
        </p:nvSpPr>
        <p:spPr/>
        <p:txBody>
          <a:bodyPr/>
          <a:lstStyle/>
          <a:p>
            <a:r>
              <a:rPr lang="en-US"/>
              <a:t>SURF Strategic Advisory Committee – May 2022 Review</a:t>
            </a:r>
          </a:p>
        </p:txBody>
      </p:sp>
      <p:sp>
        <p:nvSpPr>
          <p:cNvPr id="7" name="Slide Number Placeholder 6"/>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3931215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794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May 23-24, 2022</a:t>
            </a:r>
          </a:p>
        </p:txBody>
      </p:sp>
      <p:sp>
        <p:nvSpPr>
          <p:cNvPr id="8" name="Footer Placeholder 7"/>
          <p:cNvSpPr>
            <a:spLocks noGrp="1"/>
          </p:cNvSpPr>
          <p:nvPr>
            <p:ph type="ftr" sz="quarter" idx="11"/>
          </p:nvPr>
        </p:nvSpPr>
        <p:spPr/>
        <p:txBody>
          <a:bodyPr/>
          <a:lstStyle/>
          <a:p>
            <a:r>
              <a:rPr lang="en-US"/>
              <a:t>SURF Strategic Advisory Committee – May 2022 Review</a:t>
            </a:r>
          </a:p>
        </p:txBody>
      </p:sp>
      <p:sp>
        <p:nvSpPr>
          <p:cNvPr id="9" name="Slide Number Placeholder 8"/>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2675330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43429"/>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6"/>
            <a:ext cx="10515600" cy="433392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May 23-24, 2022</a:t>
            </a:r>
          </a:p>
        </p:txBody>
      </p:sp>
      <p:sp>
        <p:nvSpPr>
          <p:cNvPr id="5" name="Footer Placeholder 4"/>
          <p:cNvSpPr>
            <a:spLocks noGrp="1"/>
          </p:cNvSpPr>
          <p:nvPr>
            <p:ph type="ftr" sz="quarter" idx="11"/>
          </p:nvPr>
        </p:nvSpPr>
        <p:spPr/>
        <p:txBody>
          <a:bodyPr/>
          <a:lstStyle/>
          <a:p>
            <a:r>
              <a:rPr lang="en-US"/>
              <a:t>SURF Strategic Advisory Committee – May 2022 Review</a:t>
            </a:r>
          </a:p>
        </p:txBody>
      </p:sp>
      <p:sp>
        <p:nvSpPr>
          <p:cNvPr id="6" name="Slide Number Placeholder 5"/>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1346105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lvl1pPr>
              <a:defRPr>
                <a:solidFill>
                  <a:schemeClr val="bg1"/>
                </a:solidFill>
              </a:defRPr>
            </a:lvl1pPr>
          </a:lstStyle>
          <a:p>
            <a:fld id="{6A867815-C300-4B4A-A7A4-06541D82523F}" type="slidenum">
              <a:rPr lang="en-US" smtClean="0"/>
              <a:pPr/>
              <a:t>‹#›</a:t>
            </a:fld>
            <a:endParaRPr lang="en-US" dirty="0"/>
          </a:p>
        </p:txBody>
      </p:sp>
      <p:sp>
        <p:nvSpPr>
          <p:cNvPr id="13" name="Title 12"/>
          <p:cNvSpPr>
            <a:spLocks noGrp="1"/>
          </p:cNvSpPr>
          <p:nvPr>
            <p:ph type="title"/>
          </p:nvPr>
        </p:nvSpPr>
        <p:spPr>
          <a:xfrm>
            <a:off x="0" y="0"/>
            <a:ext cx="12192000" cy="947130"/>
          </a:xfrm>
        </p:spPr>
        <p:txBody>
          <a:bodyPr/>
          <a:lstStyle>
            <a:lvl1pPr>
              <a:defRPr b="1"/>
            </a:lvl1pPr>
          </a:lstStyle>
          <a:p>
            <a:r>
              <a:rPr lang="en-US" dirty="0"/>
              <a:t>Click to edit Master title style</a:t>
            </a:r>
          </a:p>
        </p:txBody>
      </p:sp>
      <p:sp>
        <p:nvSpPr>
          <p:cNvPr id="8" name="TextBox 7">
            <a:extLst>
              <a:ext uri="{FF2B5EF4-FFF2-40B4-BE49-F238E27FC236}">
                <a16:creationId xmlns:a16="http://schemas.microsoft.com/office/drawing/2014/main" id="{CBF830C5-CCDC-1E98-9A50-A0C2C307F210}"/>
              </a:ext>
            </a:extLst>
          </p:cNvPr>
          <p:cNvSpPr txBox="1"/>
          <p:nvPr userDrawn="1"/>
        </p:nvSpPr>
        <p:spPr>
          <a:xfrm>
            <a:off x="4840808" y="6638556"/>
            <a:ext cx="2473754" cy="246221"/>
          </a:xfrm>
          <a:prstGeom prst="rect">
            <a:avLst/>
          </a:prstGeom>
          <a:noFill/>
        </p:spPr>
        <p:txBody>
          <a:bodyPr wrap="none" rtlCol="0">
            <a:spAutoFit/>
          </a:bodyPr>
          <a:lstStyle/>
          <a:p>
            <a:r>
              <a:rPr lang="en-US" sz="1000" b="1" dirty="0">
                <a:solidFill>
                  <a:schemeClr val="bg1"/>
                </a:solidFill>
              </a:rPr>
              <a:t>SURF Operations CA Midterm Review</a:t>
            </a:r>
          </a:p>
        </p:txBody>
      </p:sp>
      <p:sp>
        <p:nvSpPr>
          <p:cNvPr id="5" name="TextBox 4">
            <a:extLst>
              <a:ext uri="{FF2B5EF4-FFF2-40B4-BE49-F238E27FC236}">
                <a16:creationId xmlns:a16="http://schemas.microsoft.com/office/drawing/2014/main" id="{33DD4904-B357-3CAA-13AF-6D3F63D54D69}"/>
              </a:ext>
            </a:extLst>
          </p:cNvPr>
          <p:cNvSpPr txBox="1"/>
          <p:nvPr userDrawn="1"/>
        </p:nvSpPr>
        <p:spPr>
          <a:xfrm>
            <a:off x="9102750" y="6636040"/>
            <a:ext cx="1196161" cy="246221"/>
          </a:xfrm>
          <a:prstGeom prst="rect">
            <a:avLst/>
          </a:prstGeom>
          <a:noFill/>
        </p:spPr>
        <p:txBody>
          <a:bodyPr wrap="none" rtlCol="0">
            <a:spAutoFit/>
          </a:bodyPr>
          <a:lstStyle/>
          <a:p>
            <a:r>
              <a:rPr lang="en-US" sz="1000" b="1" dirty="0">
                <a:solidFill>
                  <a:schemeClr val="bg1"/>
                </a:solidFill>
              </a:rPr>
              <a:t>June 28-30, 2022</a:t>
            </a:r>
          </a:p>
        </p:txBody>
      </p:sp>
    </p:spTree>
    <p:extLst>
      <p:ext uri="{BB962C8B-B14F-4D97-AF65-F5344CB8AC3E}">
        <p14:creationId xmlns:p14="http://schemas.microsoft.com/office/powerpoint/2010/main" val="1646732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a:t>May 23-24, 2022</a:t>
            </a:r>
          </a:p>
        </p:txBody>
      </p:sp>
      <p:sp>
        <p:nvSpPr>
          <p:cNvPr id="11" name="Footer Placeholder 10"/>
          <p:cNvSpPr>
            <a:spLocks noGrp="1"/>
          </p:cNvSpPr>
          <p:nvPr>
            <p:ph type="ftr" sz="quarter" idx="11"/>
          </p:nvPr>
        </p:nvSpPr>
        <p:spPr/>
        <p:txBody>
          <a:bodyPr/>
          <a:lstStyle/>
          <a:p>
            <a:r>
              <a:rPr lang="en-US"/>
              <a:t>SURF Strategic Advisory Committee – May 2022 Review</a:t>
            </a:r>
            <a:endParaRPr lang="en-US" dirty="0"/>
          </a:p>
        </p:txBody>
      </p:sp>
      <p:sp>
        <p:nvSpPr>
          <p:cNvPr id="12" name="Slide Number Placeholder 11"/>
          <p:cNvSpPr>
            <a:spLocks noGrp="1"/>
          </p:cNvSpPr>
          <p:nvPr>
            <p:ph type="sldNum" sz="quarter" idx="12"/>
          </p:nvPr>
        </p:nvSpPr>
        <p:spPr/>
        <p:txBody>
          <a:bodyPr/>
          <a:lstStyle/>
          <a:p>
            <a:fld id="{6A867815-C300-4B4A-A7A4-06541D82523F}" type="slidenum">
              <a:rPr lang="en-US" smtClean="0"/>
              <a:pPr/>
              <a:t>‹#›</a:t>
            </a:fld>
            <a:endParaRPr lang="en-US" dirty="0"/>
          </a:p>
        </p:txBody>
      </p:sp>
      <p:sp>
        <p:nvSpPr>
          <p:cNvPr id="13" name="Title 12"/>
          <p:cNvSpPr>
            <a:spLocks noGrp="1"/>
          </p:cNvSpPr>
          <p:nvPr>
            <p:ph type="title"/>
          </p:nvPr>
        </p:nvSpPr>
        <p:spPr>
          <a:xfrm>
            <a:off x="0" y="0"/>
            <a:ext cx="12192000" cy="947130"/>
          </a:xfrm>
        </p:spPr>
        <p:txBody>
          <a:bodyPr/>
          <a:lstStyle/>
          <a:p>
            <a:r>
              <a:rPr lang="en-US" dirty="0"/>
              <a:t>Click to edit Master title style</a:t>
            </a:r>
          </a:p>
        </p:txBody>
      </p:sp>
    </p:spTree>
    <p:extLst>
      <p:ext uri="{BB962C8B-B14F-4D97-AF65-F5344CB8AC3E}">
        <p14:creationId xmlns:p14="http://schemas.microsoft.com/office/powerpoint/2010/main" val="2199931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934"/>
            <a:ext cx="12192000" cy="947364"/>
          </a:xfrm>
          <a:prstGeom prst="rect">
            <a:avLst/>
          </a:prstGeom>
        </p:spPr>
        <p:txBody>
          <a:bodyPr>
            <a:normAutofit/>
          </a:bodyPr>
          <a:lstStyle>
            <a:lvl1pPr>
              <a:defRPr sz="38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A867815-C300-4B4A-A7A4-06541D82523F}" type="slidenum">
              <a:rPr lang="en-US" smtClean="0"/>
              <a:pPr/>
              <a:t>‹#›</a:t>
            </a:fld>
            <a:endParaRPr lang="en-US" dirty="0"/>
          </a:p>
        </p:txBody>
      </p:sp>
    </p:spTree>
    <p:extLst>
      <p:ext uri="{BB962C8B-B14F-4D97-AF65-F5344CB8AC3E}">
        <p14:creationId xmlns:p14="http://schemas.microsoft.com/office/powerpoint/2010/main" val="3191051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12192000" cy="965200"/>
          </a:xfrm>
          <a:prstGeom prst="rect">
            <a:avLst/>
          </a:prstGeom>
        </p:spPr>
        <p:txBody>
          <a:bodyPr>
            <a:normAutofit/>
          </a:bodyPr>
          <a:lstStyle>
            <a:lvl1pPr>
              <a:defRPr sz="3800" b="1"/>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A867815-C300-4B4A-A7A4-06541D82523F}" type="slidenum">
              <a:rPr lang="en-US" smtClean="0"/>
              <a:pPr/>
              <a:t>‹#›</a:t>
            </a:fld>
            <a:endParaRPr lang="en-US" dirty="0"/>
          </a:p>
        </p:txBody>
      </p:sp>
    </p:spTree>
    <p:extLst>
      <p:ext uri="{BB962C8B-B14F-4D97-AF65-F5344CB8AC3E}">
        <p14:creationId xmlns:p14="http://schemas.microsoft.com/office/powerpoint/2010/main" val="3057974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7943"/>
          </a:xfrm>
          <a:prstGeom prst="rect">
            <a:avLst/>
          </a:prstGeom>
        </p:spPr>
        <p:txBody>
          <a:bodyPr>
            <a:normAutofit/>
          </a:bodyPr>
          <a:lstStyle>
            <a:lvl1pPr>
              <a:defRPr sz="3800" b="1"/>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6A867815-C300-4B4A-A7A4-06541D82523F}" type="slidenum">
              <a:rPr lang="en-US" smtClean="0"/>
              <a:pPr/>
              <a:t>‹#›</a:t>
            </a:fld>
            <a:endParaRPr lang="en-US" dirty="0"/>
          </a:p>
        </p:txBody>
      </p:sp>
    </p:spTree>
    <p:extLst>
      <p:ext uri="{BB962C8B-B14F-4D97-AF65-F5344CB8AC3E}">
        <p14:creationId xmlns:p14="http://schemas.microsoft.com/office/powerpoint/2010/main" val="3506792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43429"/>
          </a:xfrm>
          <a:prstGeom prst="rect">
            <a:avLst/>
          </a:prstGeom>
        </p:spPr>
        <p:txBody>
          <a:bodyPr>
            <a:normAutofit/>
          </a:bodyPr>
          <a:lstStyle>
            <a:lvl1pPr>
              <a:defRPr sz="3800" b="1"/>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A867815-C300-4B4A-A7A4-06541D82523F}" type="slidenum">
              <a:rPr lang="en-US" smtClean="0"/>
              <a:pPr/>
              <a:t>‹#›</a:t>
            </a:fld>
            <a:endParaRPr lang="en-US" dirty="0"/>
          </a:p>
        </p:txBody>
      </p:sp>
    </p:spTree>
    <p:extLst>
      <p:ext uri="{BB962C8B-B14F-4D97-AF65-F5344CB8AC3E}">
        <p14:creationId xmlns:p14="http://schemas.microsoft.com/office/powerpoint/2010/main" val="1097836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lvl1pPr>
              <a:defRPr>
                <a:solidFill>
                  <a:schemeClr val="bg1"/>
                </a:solidFill>
              </a:defRPr>
            </a:lvl1pPr>
          </a:lstStyle>
          <a:p>
            <a:fld id="{6A867815-C300-4B4A-A7A4-06541D82523F}" type="slidenum">
              <a:rPr lang="en-US" smtClean="0"/>
              <a:pPr/>
              <a:t>‹#›</a:t>
            </a:fld>
            <a:endParaRPr lang="en-US"/>
          </a:p>
        </p:txBody>
      </p:sp>
      <p:sp>
        <p:nvSpPr>
          <p:cNvPr id="13" name="Title 12"/>
          <p:cNvSpPr>
            <a:spLocks noGrp="1"/>
          </p:cNvSpPr>
          <p:nvPr>
            <p:ph type="title"/>
          </p:nvPr>
        </p:nvSpPr>
        <p:spPr>
          <a:xfrm>
            <a:off x="0" y="0"/>
            <a:ext cx="12192000" cy="947130"/>
          </a:xfrm>
        </p:spPr>
        <p:txBody>
          <a:bodyPr/>
          <a:lstStyle>
            <a:lvl1pPr marL="109728">
              <a:defRPr b="1"/>
            </a:lvl1pPr>
          </a:lstStyle>
          <a:p>
            <a:r>
              <a:rPr lang="en-US" dirty="0"/>
              <a:t>Click to edit Master title style</a:t>
            </a:r>
          </a:p>
        </p:txBody>
      </p:sp>
    </p:spTree>
    <p:extLst>
      <p:ext uri="{BB962C8B-B14F-4D97-AF65-F5344CB8AC3E}">
        <p14:creationId xmlns:p14="http://schemas.microsoft.com/office/powerpoint/2010/main" val="753756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934"/>
            <a:ext cx="12192000" cy="947364"/>
          </a:xfrm>
          <a:prstGeom prst="rect">
            <a:avLst/>
          </a:prstGeom>
        </p:spPr>
        <p:txBody>
          <a:bodyPr>
            <a:normAutofit/>
          </a:bodyPr>
          <a:lstStyle>
            <a:lvl1pPr>
              <a:defRPr sz="38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A867815-C300-4B4A-A7A4-06541D82523F}" type="slidenum">
              <a:rPr lang="en-US" smtClean="0"/>
              <a:pPr/>
              <a:t>‹#›</a:t>
            </a:fld>
            <a:endParaRPr lang="en-US"/>
          </a:p>
        </p:txBody>
      </p:sp>
    </p:spTree>
    <p:extLst>
      <p:ext uri="{BB962C8B-B14F-4D97-AF65-F5344CB8AC3E}">
        <p14:creationId xmlns:p14="http://schemas.microsoft.com/office/powerpoint/2010/main" val="970261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12192000" cy="965200"/>
          </a:xfrm>
          <a:prstGeom prst="rect">
            <a:avLst/>
          </a:prstGeom>
        </p:spPr>
        <p:txBody>
          <a:bodyPr>
            <a:normAutofit/>
          </a:bodyPr>
          <a:lstStyle>
            <a:lvl1pPr>
              <a:defRPr sz="3800" b="1"/>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A867815-C300-4B4A-A7A4-06541D82523F}" type="slidenum">
              <a:rPr lang="en-US" smtClean="0"/>
              <a:pPr/>
              <a:t>‹#›</a:t>
            </a:fld>
            <a:endParaRPr lang="en-US"/>
          </a:p>
        </p:txBody>
      </p:sp>
    </p:spTree>
    <p:extLst>
      <p:ext uri="{BB962C8B-B14F-4D97-AF65-F5344CB8AC3E}">
        <p14:creationId xmlns:p14="http://schemas.microsoft.com/office/powerpoint/2010/main" val="1136309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7943"/>
          </a:xfrm>
          <a:prstGeom prst="rect">
            <a:avLst/>
          </a:prstGeom>
        </p:spPr>
        <p:txBody>
          <a:bodyPr>
            <a:normAutofit/>
          </a:bodyPr>
          <a:lstStyle>
            <a:lvl1pPr>
              <a:defRPr sz="3800" b="1"/>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6A867815-C300-4B4A-A7A4-06541D82523F}" type="slidenum">
              <a:rPr lang="en-US" smtClean="0"/>
              <a:pPr/>
              <a:t>‹#›</a:t>
            </a:fld>
            <a:endParaRPr lang="en-US"/>
          </a:p>
        </p:txBody>
      </p:sp>
      <p:sp>
        <p:nvSpPr>
          <p:cNvPr id="8" name="TextBox 7">
            <a:extLst>
              <a:ext uri="{FF2B5EF4-FFF2-40B4-BE49-F238E27FC236}">
                <a16:creationId xmlns:a16="http://schemas.microsoft.com/office/drawing/2014/main" id="{028A9CDF-DA38-A5BE-6B6C-CDF3434D866F}"/>
              </a:ext>
            </a:extLst>
          </p:cNvPr>
          <p:cNvSpPr txBox="1"/>
          <p:nvPr userDrawn="1"/>
        </p:nvSpPr>
        <p:spPr>
          <a:xfrm>
            <a:off x="4692403" y="6607498"/>
            <a:ext cx="3151825" cy="276999"/>
          </a:xfrm>
          <a:prstGeom prst="rect">
            <a:avLst/>
          </a:prstGeom>
          <a:noFill/>
        </p:spPr>
        <p:txBody>
          <a:bodyPr wrap="none" rtlCol="0">
            <a:spAutoFit/>
          </a:bodyPr>
          <a:lstStyle/>
          <a:p>
            <a:r>
              <a:rPr lang="en-US" sz="1200">
                <a:solidFill>
                  <a:schemeClr val="bg1"/>
                </a:solidFill>
              </a:rPr>
              <a:t>Jaret </a:t>
            </a:r>
            <a:r>
              <a:rPr lang="en-US" sz="1200" err="1">
                <a:solidFill>
                  <a:schemeClr val="bg1"/>
                </a:solidFill>
              </a:rPr>
              <a:t>Heise</a:t>
            </a:r>
            <a:r>
              <a:rPr lang="en-US" sz="1200">
                <a:solidFill>
                  <a:schemeClr val="bg1"/>
                </a:solidFill>
              </a:rPr>
              <a:t> | Snowmass CSS July 18, 2022</a:t>
            </a:r>
          </a:p>
        </p:txBody>
      </p:sp>
    </p:spTree>
    <p:extLst>
      <p:ext uri="{BB962C8B-B14F-4D97-AF65-F5344CB8AC3E}">
        <p14:creationId xmlns:p14="http://schemas.microsoft.com/office/powerpoint/2010/main" val="3941635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43429"/>
          </a:xfrm>
          <a:prstGeom prst="rect">
            <a:avLst/>
          </a:prstGeom>
        </p:spPr>
        <p:txBody>
          <a:bodyPr>
            <a:normAutofit/>
          </a:bodyPr>
          <a:lstStyle>
            <a:lvl1pPr>
              <a:defRPr sz="3800" b="1"/>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A867815-C300-4B4A-A7A4-06541D82523F}" type="slidenum">
              <a:rPr lang="en-US" smtClean="0"/>
              <a:pPr/>
              <a:t>‹#›</a:t>
            </a:fld>
            <a:endParaRPr lang="en-US"/>
          </a:p>
        </p:txBody>
      </p:sp>
    </p:spTree>
    <p:extLst>
      <p:ext uri="{BB962C8B-B14F-4D97-AF65-F5344CB8AC3E}">
        <p14:creationId xmlns:p14="http://schemas.microsoft.com/office/powerpoint/2010/main" val="2427155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3" name="Picture 2" descr="A picture containing mountain&#10;&#10;Description automatically generated">
            <a:extLst>
              <a:ext uri="{FF2B5EF4-FFF2-40B4-BE49-F238E27FC236}">
                <a16:creationId xmlns:a16="http://schemas.microsoft.com/office/drawing/2014/main" id="{E12C1143-995C-B7B3-9914-2E544956A12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049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934"/>
            <a:ext cx="12192000" cy="947364"/>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p:txBody>
          <a:bodyPr/>
          <a:lstStyle/>
          <a:p>
            <a:r>
              <a:rPr lang="en-US"/>
              <a:t>May 23-24, 2022</a:t>
            </a:r>
          </a:p>
        </p:txBody>
      </p:sp>
      <p:sp>
        <p:nvSpPr>
          <p:cNvPr id="5" name="Footer Placeholder 4"/>
          <p:cNvSpPr>
            <a:spLocks noGrp="1"/>
          </p:cNvSpPr>
          <p:nvPr>
            <p:ph type="ftr" sz="quarter" idx="11"/>
          </p:nvPr>
        </p:nvSpPr>
        <p:spPr/>
        <p:txBody>
          <a:bodyPr/>
          <a:lstStyle/>
          <a:p>
            <a:r>
              <a:rPr lang="en-US"/>
              <a:t>SURF Strategic Advisory Committee – May 2022 Review</a:t>
            </a:r>
          </a:p>
        </p:txBody>
      </p:sp>
      <p:sp>
        <p:nvSpPr>
          <p:cNvPr id="6" name="Slide Number Placeholder 5"/>
          <p:cNvSpPr>
            <a:spLocks noGrp="1"/>
          </p:cNvSpPr>
          <p:nvPr>
            <p:ph type="sldNum" sz="quarter" idx="12"/>
          </p:nvPr>
        </p:nvSpPr>
        <p:spPr/>
        <p:txBody>
          <a:bodyPr/>
          <a:lstStyle/>
          <a:p>
            <a:fld id="{6A867815-C300-4B4A-A7A4-06541D82523F}" type="slidenum">
              <a:rPr lang="en-US" smtClean="0"/>
              <a:t>‹#›</a:t>
            </a:fld>
            <a:endParaRPr lang="en-US"/>
          </a:p>
        </p:txBody>
      </p:sp>
      <p:sp>
        <p:nvSpPr>
          <p:cNvPr id="7" name="Text Placeholder 2">
            <a:extLst>
              <a:ext uri="{FF2B5EF4-FFF2-40B4-BE49-F238E27FC236}">
                <a16:creationId xmlns:a16="http://schemas.microsoft.com/office/drawing/2014/main" id="{ED89F9EF-A42D-8C84-B87B-7BE684A43D0F}"/>
              </a:ext>
            </a:extLst>
          </p:cNvPr>
          <p:cNvSpPr>
            <a:spLocks noGrp="1"/>
          </p:cNvSpPr>
          <p:nvPr>
            <p:ph idx="1"/>
          </p:nvPr>
        </p:nvSpPr>
        <p:spPr>
          <a:xfrm>
            <a:off x="741680" y="1422400"/>
            <a:ext cx="10612120" cy="47955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0814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F051-CFC9-4327-A892-75EF4CF6F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B6E90-E399-4727-AACA-EB0A6B072B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1D7B5-1188-4325-A331-142909CBB23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DD591C-AD87-48BE-8843-E2D299B42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88519-A706-4ED9-94A1-3E8B26083D19}"/>
              </a:ext>
            </a:extLst>
          </p:cNvPr>
          <p:cNvSpPr>
            <a:spLocks noGrp="1"/>
          </p:cNvSpPr>
          <p:nvPr>
            <p:ph type="sldNum" sz="quarter" idx="12"/>
          </p:nvPr>
        </p:nvSpPr>
        <p:spPr/>
        <p:txBody>
          <a:bodyPr/>
          <a:lstStyle/>
          <a:p>
            <a:fld id="{41E8FBEA-C707-43FC-825A-AA0B56443378}" type="slidenum">
              <a:rPr lang="en-US" smtClean="0"/>
              <a:t>‹#›</a:t>
            </a:fld>
            <a:endParaRPr lang="en-US"/>
          </a:p>
        </p:txBody>
      </p:sp>
    </p:spTree>
    <p:extLst>
      <p:ext uri="{BB962C8B-B14F-4D97-AF65-F5344CB8AC3E}">
        <p14:creationId xmlns:p14="http://schemas.microsoft.com/office/powerpoint/2010/main" val="3213985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Blank">
    <p:bg>
      <p:bgPr>
        <a:solidFill>
          <a:schemeClr val="bg1"/>
        </a:solidFill>
        <a:effectLst/>
      </p:bgPr>
    </p:bg>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0" y="0"/>
            <a:ext cx="12192000" cy="685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799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65665"/>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65665"/>
            <a:endParaRPr lang="en-US">
              <a:solidFill>
                <a:prstClr val="black">
                  <a:tint val="75000"/>
                </a:prstClr>
              </a:solidFill>
            </a:endParaRPr>
          </a:p>
        </p:txBody>
      </p:sp>
      <p:sp>
        <p:nvSpPr>
          <p:cNvPr id="4" name="Slide Number Placeholder 3"/>
          <p:cNvSpPr>
            <a:spLocks noGrp="1"/>
          </p:cNvSpPr>
          <p:nvPr>
            <p:ph type="sldNum" sz="quarter" idx="12"/>
          </p:nvPr>
        </p:nvSpPr>
        <p:spPr>
          <a:xfrm>
            <a:off x="11422708" y="7461336"/>
            <a:ext cx="336345" cy="240312"/>
          </a:xfrm>
        </p:spPr>
        <p:txBody>
          <a:bodyPr/>
          <a:lstStyle/>
          <a:p>
            <a:pPr defTabSz="665665"/>
            <a:fld id="{6A867815-C300-4B4A-A7A4-06541D82523F}" type="slidenum">
              <a:rPr lang="en-US" smtClean="0">
                <a:solidFill>
                  <a:prstClr val="black">
                    <a:tint val="75000"/>
                  </a:prstClr>
                </a:solidFill>
              </a:rPr>
              <a:pPr defTabSz="665665"/>
              <a:t>‹#›</a:t>
            </a:fld>
            <a:endParaRPr lang="en-US">
              <a:solidFill>
                <a:prstClr val="black">
                  <a:tint val="75000"/>
                </a:prstClr>
              </a:solidFill>
            </a:endParaRPr>
          </a:p>
        </p:txBody>
      </p:sp>
    </p:spTree>
    <p:extLst>
      <p:ext uri="{BB962C8B-B14F-4D97-AF65-F5344CB8AC3E}">
        <p14:creationId xmlns:p14="http://schemas.microsoft.com/office/powerpoint/2010/main" val="3179590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289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May 23-24, 2022</a:t>
            </a:r>
          </a:p>
        </p:txBody>
      </p:sp>
      <p:sp>
        <p:nvSpPr>
          <p:cNvPr id="6" name="Footer Placeholder 5"/>
          <p:cNvSpPr>
            <a:spLocks noGrp="1"/>
          </p:cNvSpPr>
          <p:nvPr>
            <p:ph type="ftr" sz="quarter" idx="11"/>
          </p:nvPr>
        </p:nvSpPr>
        <p:spPr/>
        <p:txBody>
          <a:bodyPr/>
          <a:lstStyle/>
          <a:p>
            <a:r>
              <a:rPr lang="en-US"/>
              <a:t>SURF Strategic Advisory Committee – May 2022 Review</a:t>
            </a:r>
          </a:p>
        </p:txBody>
      </p:sp>
      <p:sp>
        <p:nvSpPr>
          <p:cNvPr id="7" name="Slide Number Placeholder 6"/>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418885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794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May 23-24, 2022</a:t>
            </a:r>
          </a:p>
        </p:txBody>
      </p:sp>
      <p:sp>
        <p:nvSpPr>
          <p:cNvPr id="8" name="Footer Placeholder 7"/>
          <p:cNvSpPr>
            <a:spLocks noGrp="1"/>
          </p:cNvSpPr>
          <p:nvPr>
            <p:ph type="ftr" sz="quarter" idx="11"/>
          </p:nvPr>
        </p:nvSpPr>
        <p:spPr/>
        <p:txBody>
          <a:bodyPr/>
          <a:lstStyle/>
          <a:p>
            <a:r>
              <a:rPr lang="en-US"/>
              <a:t>SURF Strategic Advisory Committee – May 2022 Review</a:t>
            </a:r>
          </a:p>
        </p:txBody>
      </p:sp>
      <p:sp>
        <p:nvSpPr>
          <p:cNvPr id="9" name="Slide Number Placeholder 8"/>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112539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43429"/>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6"/>
            <a:ext cx="10515600" cy="433392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May 23-24, 2022</a:t>
            </a:r>
          </a:p>
        </p:txBody>
      </p:sp>
      <p:sp>
        <p:nvSpPr>
          <p:cNvPr id="5" name="Footer Placeholder 4"/>
          <p:cNvSpPr>
            <a:spLocks noGrp="1"/>
          </p:cNvSpPr>
          <p:nvPr>
            <p:ph type="ftr" sz="quarter" idx="11"/>
          </p:nvPr>
        </p:nvSpPr>
        <p:spPr/>
        <p:txBody>
          <a:bodyPr/>
          <a:lstStyle/>
          <a:p>
            <a:r>
              <a:rPr lang="en-US"/>
              <a:t>SURF Strategic Advisory Committee – May 2022 Review</a:t>
            </a:r>
          </a:p>
        </p:txBody>
      </p:sp>
      <p:sp>
        <p:nvSpPr>
          <p:cNvPr id="6" name="Slide Number Placeholder 5"/>
          <p:cNvSpPr>
            <a:spLocks noGrp="1"/>
          </p:cNvSpPr>
          <p:nvPr>
            <p:ph type="sldNum" sz="quarter" idx="12"/>
          </p:nvPr>
        </p:nvSpPr>
        <p:spPr/>
        <p:txBody>
          <a:bodyPr/>
          <a:lstStyle/>
          <a:p>
            <a:fld id="{6A867815-C300-4B4A-A7A4-06541D82523F}" type="slidenum">
              <a:rPr lang="en-US" smtClean="0"/>
              <a:t>‹#›</a:t>
            </a:fld>
            <a:endParaRPr lang="en-US"/>
          </a:p>
        </p:txBody>
      </p:sp>
    </p:spTree>
    <p:extLst>
      <p:ext uri="{BB962C8B-B14F-4D97-AF65-F5344CB8AC3E}">
        <p14:creationId xmlns:p14="http://schemas.microsoft.com/office/powerpoint/2010/main" val="12106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Picture 2" descr="A picture containing mountain&#10;&#10;Description automatically generated">
            <a:extLst>
              <a:ext uri="{FF2B5EF4-FFF2-40B4-BE49-F238E27FC236}">
                <a16:creationId xmlns:a16="http://schemas.microsoft.com/office/drawing/2014/main" id="{E12C1143-995C-B7B3-9914-2E544956A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9382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a:t>May 23-24, 2022</a:t>
            </a:r>
          </a:p>
        </p:txBody>
      </p:sp>
      <p:sp>
        <p:nvSpPr>
          <p:cNvPr id="11" name="Footer Placeholder 10"/>
          <p:cNvSpPr>
            <a:spLocks noGrp="1"/>
          </p:cNvSpPr>
          <p:nvPr>
            <p:ph type="ftr" sz="quarter" idx="11"/>
          </p:nvPr>
        </p:nvSpPr>
        <p:spPr/>
        <p:txBody>
          <a:bodyPr/>
          <a:lstStyle/>
          <a:p>
            <a:r>
              <a:rPr lang="en-US"/>
              <a:t>SURF Strategic Advisory Committee – May 2022 Review</a:t>
            </a:r>
            <a:endParaRPr lang="en-US" dirty="0"/>
          </a:p>
        </p:txBody>
      </p:sp>
      <p:sp>
        <p:nvSpPr>
          <p:cNvPr id="12" name="Slide Number Placeholder 11"/>
          <p:cNvSpPr>
            <a:spLocks noGrp="1"/>
          </p:cNvSpPr>
          <p:nvPr>
            <p:ph type="sldNum" sz="quarter" idx="12"/>
          </p:nvPr>
        </p:nvSpPr>
        <p:spPr/>
        <p:txBody>
          <a:bodyPr/>
          <a:lstStyle/>
          <a:p>
            <a:fld id="{6A867815-C300-4B4A-A7A4-06541D82523F}" type="slidenum">
              <a:rPr lang="en-US" smtClean="0"/>
              <a:pPr/>
              <a:t>‹#›</a:t>
            </a:fld>
            <a:endParaRPr lang="en-US" dirty="0"/>
          </a:p>
        </p:txBody>
      </p:sp>
      <p:sp>
        <p:nvSpPr>
          <p:cNvPr id="13" name="Title 12"/>
          <p:cNvSpPr>
            <a:spLocks noGrp="1"/>
          </p:cNvSpPr>
          <p:nvPr>
            <p:ph type="title"/>
          </p:nvPr>
        </p:nvSpPr>
        <p:spPr>
          <a:xfrm>
            <a:off x="0" y="0"/>
            <a:ext cx="12192000" cy="947130"/>
          </a:xfrm>
        </p:spPr>
        <p:txBody>
          <a:bodyPr/>
          <a:lstStyle/>
          <a:p>
            <a:r>
              <a:rPr lang="en-US" dirty="0"/>
              <a:t>Click to edit Master title style</a:t>
            </a:r>
          </a:p>
        </p:txBody>
      </p:sp>
    </p:spTree>
    <p:extLst>
      <p:ext uri="{BB962C8B-B14F-4D97-AF65-F5344CB8AC3E}">
        <p14:creationId xmlns:p14="http://schemas.microsoft.com/office/powerpoint/2010/main" val="129924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934"/>
            <a:ext cx="12192000" cy="947364"/>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p:txBody>
          <a:bodyPr/>
          <a:lstStyle/>
          <a:p>
            <a:r>
              <a:rPr lang="en-US"/>
              <a:t>May 23-24, 2022</a:t>
            </a:r>
          </a:p>
        </p:txBody>
      </p:sp>
      <p:sp>
        <p:nvSpPr>
          <p:cNvPr id="5" name="Footer Placeholder 4"/>
          <p:cNvSpPr>
            <a:spLocks noGrp="1"/>
          </p:cNvSpPr>
          <p:nvPr>
            <p:ph type="ftr" sz="quarter" idx="11"/>
          </p:nvPr>
        </p:nvSpPr>
        <p:spPr/>
        <p:txBody>
          <a:bodyPr/>
          <a:lstStyle/>
          <a:p>
            <a:r>
              <a:rPr lang="en-US"/>
              <a:t>SURF Strategic Advisory Committee – May 2022 Review</a:t>
            </a:r>
          </a:p>
        </p:txBody>
      </p:sp>
      <p:sp>
        <p:nvSpPr>
          <p:cNvPr id="6" name="Slide Number Placeholder 5"/>
          <p:cNvSpPr>
            <a:spLocks noGrp="1"/>
          </p:cNvSpPr>
          <p:nvPr>
            <p:ph type="sldNum" sz="quarter" idx="12"/>
          </p:nvPr>
        </p:nvSpPr>
        <p:spPr/>
        <p:txBody>
          <a:bodyPr/>
          <a:lstStyle/>
          <a:p>
            <a:fld id="{6A867815-C300-4B4A-A7A4-06541D82523F}" type="slidenum">
              <a:rPr lang="en-US" smtClean="0"/>
              <a:t>‹#›</a:t>
            </a:fld>
            <a:endParaRPr lang="en-US"/>
          </a:p>
        </p:txBody>
      </p:sp>
      <p:sp>
        <p:nvSpPr>
          <p:cNvPr id="7" name="Text Placeholder 2">
            <a:extLst>
              <a:ext uri="{FF2B5EF4-FFF2-40B4-BE49-F238E27FC236}">
                <a16:creationId xmlns:a16="http://schemas.microsoft.com/office/drawing/2014/main" id="{ED89F9EF-A42D-8C84-B87B-7BE684A43D0F}"/>
              </a:ext>
            </a:extLst>
          </p:cNvPr>
          <p:cNvSpPr>
            <a:spLocks noGrp="1"/>
          </p:cNvSpPr>
          <p:nvPr>
            <p:ph idx="1"/>
          </p:nvPr>
        </p:nvSpPr>
        <p:spPr>
          <a:xfrm>
            <a:off x="741680" y="1422400"/>
            <a:ext cx="10612120" cy="47955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4176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3.jpeg"/><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3.jpeg"/><Relationship Id="rId4" Type="http://schemas.openxmlformats.org/officeDocument/2006/relationships/slideLayout" Target="../slideLayouts/slideLayout16.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1.xml"/><Relationship Id="rId7" Type="http://schemas.openxmlformats.org/officeDocument/2006/relationships/image" Target="../media/image3.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6.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3.jpeg"/><Relationship Id="rId5" Type="http://schemas.openxmlformats.org/officeDocument/2006/relationships/slideLayout" Target="../slideLayouts/slideLayout28.xml"/><Relationship Id="rId10" Type="http://schemas.openxmlformats.org/officeDocument/2006/relationships/theme" Target="../theme/theme5.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2555475" y="6641727"/>
            <a:ext cx="9636525" cy="226598"/>
          </a:xfrm>
          <a:prstGeom prst="rect">
            <a:avLst/>
          </a:prstGeom>
          <a:solidFill>
            <a:srgbClr val="13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val="0"/>
              </a:ext>
            </a:extLst>
          </a:blip>
          <a:srcRect l="916" r="2208"/>
          <a:stretch/>
        </p:blipFill>
        <p:spPr>
          <a:xfrm>
            <a:off x="0" y="6636040"/>
            <a:ext cx="2928668" cy="227972"/>
          </a:xfrm>
          <a:prstGeom prst="rect">
            <a:avLst/>
          </a:prstGeom>
        </p:spPr>
      </p:pic>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439" y="6156990"/>
            <a:ext cx="1265749" cy="479051"/>
          </a:xfrm>
          <a:prstGeom prst="rect">
            <a:avLst/>
          </a:prstGeom>
        </p:spPr>
      </p:pic>
      <p:sp>
        <p:nvSpPr>
          <p:cNvPr id="4" name="Date Placeholder 3"/>
          <p:cNvSpPr>
            <a:spLocks noGrp="1"/>
          </p:cNvSpPr>
          <p:nvPr>
            <p:ph type="dt" sz="half" idx="2"/>
          </p:nvPr>
        </p:nvSpPr>
        <p:spPr>
          <a:xfrm>
            <a:off x="8183033" y="6663549"/>
            <a:ext cx="2573868" cy="172952"/>
          </a:xfrm>
          <a:prstGeom prst="rect">
            <a:avLst/>
          </a:prstGeom>
        </p:spPr>
        <p:txBody>
          <a:bodyPr vert="horz" lIns="1097280" tIns="45720" rIns="91440" bIns="45720" rtlCol="0" anchor="ctr"/>
          <a:lstStyle>
            <a:lvl1pPr algn="l">
              <a:defRPr sz="1000" b="1">
                <a:solidFill>
                  <a:schemeClr val="bg1"/>
                </a:solidFill>
              </a:defRPr>
            </a:lvl1pPr>
          </a:lstStyle>
          <a:p>
            <a:r>
              <a:rPr lang="en-US"/>
              <a:t>May 23-24, 2022</a:t>
            </a:r>
            <a:endParaRPr lang="en-US" dirty="0"/>
          </a:p>
        </p:txBody>
      </p:sp>
      <p:sp>
        <p:nvSpPr>
          <p:cNvPr id="6" name="Slide Number Placeholder 5"/>
          <p:cNvSpPr>
            <a:spLocks noGrp="1"/>
          </p:cNvSpPr>
          <p:nvPr>
            <p:ph type="sldNum" sz="quarter" idx="4"/>
          </p:nvPr>
        </p:nvSpPr>
        <p:spPr>
          <a:xfrm>
            <a:off x="11353801" y="6636040"/>
            <a:ext cx="690264" cy="219916"/>
          </a:xfrm>
          <a:prstGeom prst="rect">
            <a:avLst/>
          </a:prstGeom>
        </p:spPr>
        <p:txBody>
          <a:bodyPr vert="horz" lIns="91440" tIns="45720" rIns="91440" bIns="45720" rtlCol="0" anchor="ctr"/>
          <a:lstStyle>
            <a:lvl1pPr algn="r">
              <a:defRPr sz="1000" b="1">
                <a:solidFill>
                  <a:schemeClr val="bg1"/>
                </a:solidFill>
              </a:defRPr>
            </a:lvl1pPr>
          </a:lstStyle>
          <a:p>
            <a:fld id="{6A867815-C300-4B4A-A7A4-06541D82523F}" type="slidenum">
              <a:rPr lang="en-US" smtClean="0"/>
              <a:pPr/>
              <a:t>‹#›</a:t>
            </a:fld>
            <a:endParaRPr lang="en-US" dirty="0"/>
          </a:p>
        </p:txBody>
      </p:sp>
      <p:sp>
        <p:nvSpPr>
          <p:cNvPr id="5" name="Footer Placeholder 4"/>
          <p:cNvSpPr>
            <a:spLocks noGrp="1"/>
          </p:cNvSpPr>
          <p:nvPr>
            <p:ph type="ftr" sz="quarter" idx="3"/>
          </p:nvPr>
        </p:nvSpPr>
        <p:spPr>
          <a:xfrm>
            <a:off x="3897659" y="6644096"/>
            <a:ext cx="4223112" cy="211861"/>
          </a:xfrm>
          <a:prstGeom prst="rect">
            <a:avLst/>
          </a:prstGeom>
        </p:spPr>
        <p:txBody>
          <a:bodyPr vert="horz" lIns="91440" tIns="45720" rIns="91440" bIns="45720" rtlCol="0" anchor="ctr"/>
          <a:lstStyle>
            <a:lvl1pPr algn="ctr">
              <a:defRPr sz="1000" b="1">
                <a:solidFill>
                  <a:schemeClr val="bg1"/>
                </a:solidFill>
              </a:defRPr>
            </a:lvl1pPr>
          </a:lstStyle>
          <a:p>
            <a:r>
              <a:rPr lang="en-US" dirty="0"/>
              <a:t>SURF Strategic Advisory Committee – May 2022 Review</a:t>
            </a:r>
          </a:p>
        </p:txBody>
      </p:sp>
      <p:pic>
        <p:nvPicPr>
          <p:cNvPr id="14" name="image1.jpg" descr="Banner.jpg"/>
          <p:cNvPicPr>
            <a:picLocks noChangeAspect="1"/>
          </p:cNvPicPr>
          <p:nvPr userDrawn="1"/>
        </p:nvPicPr>
        <p:blipFill>
          <a:blip r:embed="rId10"/>
          <a:stretch>
            <a:fillRect/>
          </a:stretch>
        </p:blipFill>
        <p:spPr>
          <a:xfrm>
            <a:off x="0" y="0"/>
            <a:ext cx="12192000" cy="947130"/>
          </a:xfrm>
          <a:prstGeom prst="rect">
            <a:avLst/>
          </a:prstGeom>
          <a:ln w="12700">
            <a:miter lim="400000"/>
          </a:ln>
        </p:spPr>
      </p:pic>
      <p:sp>
        <p:nvSpPr>
          <p:cNvPr id="16" name="Title Placeholder 15"/>
          <p:cNvSpPr>
            <a:spLocks noGrp="1"/>
          </p:cNvSpPr>
          <p:nvPr>
            <p:ph type="title"/>
          </p:nvPr>
        </p:nvSpPr>
        <p:spPr>
          <a:xfrm>
            <a:off x="0" y="1"/>
            <a:ext cx="12192000" cy="947130"/>
          </a:xfrm>
          <a:prstGeom prst="rect">
            <a:avLst/>
          </a:prstGeom>
          <a:solidFill>
            <a:srgbClr val="134F33">
              <a:alpha val="85000"/>
            </a:srgbClr>
          </a:solidFill>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a16="http://schemas.microsoft.com/office/drawing/2014/main" id="{9E707C42-A8FB-C141-0F4A-922B2CFEF0B1}"/>
              </a:ext>
            </a:extLst>
          </p:cNvPr>
          <p:cNvSpPr>
            <a:spLocks noGrp="1"/>
          </p:cNvSpPr>
          <p:nvPr>
            <p:ph type="body" idx="1"/>
          </p:nvPr>
        </p:nvSpPr>
        <p:spPr>
          <a:xfrm>
            <a:off x="741680" y="1381760"/>
            <a:ext cx="10612120" cy="48361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1838444"/>
      </p:ext>
    </p:extLst>
  </p:cSld>
  <p:clrMap bg1="lt1" tx1="dk1" bg2="lt2" tx2="dk2" accent1="accent1" accent2="accent2" accent3="accent3" accent4="accent4" accent5="accent5" accent6="accent6" hlink="hlink" folHlink="folHlink"/>
  <p:sldLayoutIdLst>
    <p:sldLayoutId id="2147483755" r:id="rId1"/>
    <p:sldLayoutId id="2147483737" r:id="rId2"/>
    <p:sldLayoutId id="2147483733" r:id="rId3"/>
    <p:sldLayoutId id="2147483735" r:id="rId4"/>
    <p:sldLayoutId id="2147483736" r:id="rId5"/>
    <p:sldLayoutId id="2147483741" r:id="rId6"/>
  </p:sldLayoutIdLst>
  <p:hf hdr="0"/>
  <p:txStyles>
    <p:titleStyle>
      <a:lvl1pPr algn="l" defTabSz="685800" rtl="0" eaLnBrk="1" latinLnBrk="0" hangingPunct="1">
        <a:lnSpc>
          <a:spcPct val="90000"/>
        </a:lnSpc>
        <a:spcBef>
          <a:spcPct val="0"/>
        </a:spcBef>
        <a:buNone/>
        <a:defRPr sz="3600" b="1"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effectLst>
            <a:outerShdw blurRad="50800" dist="38100" dir="2700000" algn="tl" rotWithShape="0">
              <a:schemeClr val="bg1">
                <a:alpha val="40000"/>
              </a:schemeClr>
            </a:outerShdw>
          </a:effectLst>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2555475" y="6641727"/>
            <a:ext cx="9636525" cy="226598"/>
          </a:xfrm>
          <a:prstGeom prst="rect">
            <a:avLst/>
          </a:prstGeom>
          <a:solidFill>
            <a:srgbClr val="13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val="0"/>
              </a:ext>
            </a:extLst>
          </a:blip>
          <a:srcRect l="916" r="2208"/>
          <a:stretch/>
        </p:blipFill>
        <p:spPr>
          <a:xfrm>
            <a:off x="0" y="6636040"/>
            <a:ext cx="2928668" cy="227972"/>
          </a:xfrm>
          <a:prstGeom prst="rect">
            <a:avLst/>
          </a:prstGeom>
        </p:spPr>
      </p:pic>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439" y="6156990"/>
            <a:ext cx="1265749" cy="479051"/>
          </a:xfrm>
          <a:prstGeom prst="rect">
            <a:avLst/>
          </a:prstGeom>
        </p:spPr>
      </p:pic>
      <p:sp>
        <p:nvSpPr>
          <p:cNvPr id="4" name="Date Placeholder 3"/>
          <p:cNvSpPr>
            <a:spLocks noGrp="1"/>
          </p:cNvSpPr>
          <p:nvPr>
            <p:ph type="dt" sz="half" idx="2"/>
          </p:nvPr>
        </p:nvSpPr>
        <p:spPr>
          <a:xfrm>
            <a:off x="8183033" y="6663549"/>
            <a:ext cx="2573868" cy="172952"/>
          </a:xfrm>
          <a:prstGeom prst="rect">
            <a:avLst/>
          </a:prstGeom>
        </p:spPr>
        <p:txBody>
          <a:bodyPr vert="horz" lIns="1097280" tIns="45720" rIns="91440" bIns="45720" rtlCol="0" anchor="ctr"/>
          <a:lstStyle>
            <a:lvl1pPr algn="l">
              <a:defRPr sz="1000" b="1">
                <a:solidFill>
                  <a:schemeClr val="bg1"/>
                </a:solidFill>
              </a:defRPr>
            </a:lvl1pPr>
          </a:lstStyle>
          <a:p>
            <a:r>
              <a:rPr lang="en-US"/>
              <a:t>May 23-24, 2022</a:t>
            </a:r>
            <a:endParaRPr lang="en-US" dirty="0"/>
          </a:p>
        </p:txBody>
      </p:sp>
      <p:sp>
        <p:nvSpPr>
          <p:cNvPr id="6" name="Slide Number Placeholder 5"/>
          <p:cNvSpPr>
            <a:spLocks noGrp="1"/>
          </p:cNvSpPr>
          <p:nvPr>
            <p:ph type="sldNum" sz="quarter" idx="4"/>
          </p:nvPr>
        </p:nvSpPr>
        <p:spPr>
          <a:xfrm>
            <a:off x="11353801" y="6636040"/>
            <a:ext cx="690264" cy="219916"/>
          </a:xfrm>
          <a:prstGeom prst="rect">
            <a:avLst/>
          </a:prstGeom>
        </p:spPr>
        <p:txBody>
          <a:bodyPr vert="horz" lIns="91440" tIns="45720" rIns="91440" bIns="45720" rtlCol="0" anchor="ctr"/>
          <a:lstStyle>
            <a:lvl1pPr algn="r">
              <a:defRPr sz="1000" b="1">
                <a:solidFill>
                  <a:schemeClr val="bg1"/>
                </a:solidFill>
              </a:defRPr>
            </a:lvl1pPr>
          </a:lstStyle>
          <a:p>
            <a:fld id="{6A867815-C300-4B4A-A7A4-06541D82523F}" type="slidenum">
              <a:rPr lang="en-US" smtClean="0"/>
              <a:pPr/>
              <a:t>‹#›</a:t>
            </a:fld>
            <a:endParaRPr lang="en-US" dirty="0"/>
          </a:p>
        </p:txBody>
      </p:sp>
      <p:sp>
        <p:nvSpPr>
          <p:cNvPr id="5" name="Footer Placeholder 4"/>
          <p:cNvSpPr>
            <a:spLocks noGrp="1"/>
          </p:cNvSpPr>
          <p:nvPr>
            <p:ph type="ftr" sz="quarter" idx="3"/>
          </p:nvPr>
        </p:nvSpPr>
        <p:spPr>
          <a:xfrm>
            <a:off x="3897659" y="6644096"/>
            <a:ext cx="4223112" cy="211861"/>
          </a:xfrm>
          <a:prstGeom prst="rect">
            <a:avLst/>
          </a:prstGeom>
        </p:spPr>
        <p:txBody>
          <a:bodyPr vert="horz" lIns="91440" tIns="45720" rIns="91440" bIns="45720" rtlCol="0" anchor="ctr"/>
          <a:lstStyle>
            <a:lvl1pPr algn="ctr">
              <a:defRPr sz="1000" b="1">
                <a:solidFill>
                  <a:schemeClr val="bg1"/>
                </a:solidFill>
              </a:defRPr>
            </a:lvl1pPr>
          </a:lstStyle>
          <a:p>
            <a:r>
              <a:rPr lang="en-US" dirty="0"/>
              <a:t>SURF Strategic Advisory Committee – May 2022 Review</a:t>
            </a:r>
          </a:p>
        </p:txBody>
      </p:sp>
      <p:pic>
        <p:nvPicPr>
          <p:cNvPr id="14" name="image1.jpg" descr="Banner.jpg"/>
          <p:cNvPicPr>
            <a:picLocks noChangeAspect="1"/>
          </p:cNvPicPr>
          <p:nvPr userDrawn="1"/>
        </p:nvPicPr>
        <p:blipFill>
          <a:blip r:embed="rId10"/>
          <a:stretch>
            <a:fillRect/>
          </a:stretch>
        </p:blipFill>
        <p:spPr>
          <a:xfrm>
            <a:off x="0" y="0"/>
            <a:ext cx="12192000" cy="947130"/>
          </a:xfrm>
          <a:prstGeom prst="rect">
            <a:avLst/>
          </a:prstGeom>
          <a:ln w="12700">
            <a:miter lim="400000"/>
          </a:ln>
        </p:spPr>
      </p:pic>
      <p:sp>
        <p:nvSpPr>
          <p:cNvPr id="16" name="Title Placeholder 15"/>
          <p:cNvSpPr>
            <a:spLocks noGrp="1"/>
          </p:cNvSpPr>
          <p:nvPr>
            <p:ph type="title"/>
          </p:nvPr>
        </p:nvSpPr>
        <p:spPr>
          <a:xfrm>
            <a:off x="0" y="1"/>
            <a:ext cx="12192000" cy="947130"/>
          </a:xfrm>
          <a:prstGeom prst="rect">
            <a:avLst/>
          </a:prstGeom>
          <a:solidFill>
            <a:srgbClr val="134F33">
              <a:alpha val="85000"/>
            </a:srgbClr>
          </a:solidFill>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a16="http://schemas.microsoft.com/office/drawing/2014/main" id="{9E707C42-A8FB-C141-0F4A-922B2CFEF0B1}"/>
              </a:ext>
            </a:extLst>
          </p:cNvPr>
          <p:cNvSpPr>
            <a:spLocks noGrp="1"/>
          </p:cNvSpPr>
          <p:nvPr>
            <p:ph type="body" idx="1"/>
          </p:nvPr>
        </p:nvSpPr>
        <p:spPr>
          <a:xfrm>
            <a:off x="741680" y="1381760"/>
            <a:ext cx="10612120" cy="48361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878079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Lst>
  <p:hf hdr="0"/>
  <p:txStyles>
    <p:titleStyle>
      <a:lvl1pPr algn="l" defTabSz="685800" rtl="0" eaLnBrk="1" latinLnBrk="0" hangingPunct="1">
        <a:lnSpc>
          <a:spcPct val="90000"/>
        </a:lnSpc>
        <a:spcBef>
          <a:spcPct val="0"/>
        </a:spcBef>
        <a:buNone/>
        <a:defRPr sz="3600" b="1"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effectLst>
            <a:outerShdw blurRad="50800" dist="38100" dir="2700000" algn="tl" rotWithShape="0">
              <a:schemeClr val="bg1">
                <a:alpha val="40000"/>
              </a:schemeClr>
            </a:outerShdw>
          </a:effectLst>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2555475" y="6641727"/>
            <a:ext cx="9636525" cy="226598"/>
          </a:xfrm>
          <a:prstGeom prst="rect">
            <a:avLst/>
          </a:prstGeom>
          <a:solidFill>
            <a:srgbClr val="13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val="0"/>
              </a:ext>
            </a:extLst>
          </a:blip>
          <a:srcRect l="916" r="2208"/>
          <a:stretch/>
        </p:blipFill>
        <p:spPr>
          <a:xfrm>
            <a:off x="0" y="6636040"/>
            <a:ext cx="2928668" cy="227972"/>
          </a:xfrm>
          <a:prstGeom prst="rect">
            <a:avLst/>
          </a:prstGeom>
        </p:spPr>
      </p:pic>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439" y="6156990"/>
            <a:ext cx="1265749" cy="479051"/>
          </a:xfrm>
          <a:prstGeom prst="rect">
            <a:avLst/>
          </a:prstGeom>
        </p:spPr>
      </p:pic>
      <p:sp>
        <p:nvSpPr>
          <p:cNvPr id="4" name="Date Placeholder 3"/>
          <p:cNvSpPr>
            <a:spLocks noGrp="1"/>
          </p:cNvSpPr>
          <p:nvPr>
            <p:ph type="dt" sz="half" idx="2"/>
          </p:nvPr>
        </p:nvSpPr>
        <p:spPr>
          <a:xfrm>
            <a:off x="8183033" y="6663549"/>
            <a:ext cx="2573868" cy="172952"/>
          </a:xfrm>
          <a:prstGeom prst="rect">
            <a:avLst/>
          </a:prstGeom>
        </p:spPr>
        <p:txBody>
          <a:bodyPr vert="horz" lIns="1097280" tIns="45720" rIns="91440" bIns="45720" rtlCol="0" anchor="ctr"/>
          <a:lstStyle>
            <a:lvl1pPr algn="l">
              <a:defRPr sz="1000" b="1">
                <a:solidFill>
                  <a:schemeClr val="bg1"/>
                </a:solidFill>
              </a:defRPr>
            </a:lvl1pPr>
          </a:lstStyle>
          <a:p>
            <a:r>
              <a:rPr lang="en-US"/>
              <a:t>May 23-24, 2022</a:t>
            </a:r>
            <a:endParaRPr lang="en-US" dirty="0"/>
          </a:p>
        </p:txBody>
      </p:sp>
      <p:sp>
        <p:nvSpPr>
          <p:cNvPr id="6" name="Slide Number Placeholder 5"/>
          <p:cNvSpPr>
            <a:spLocks noGrp="1"/>
          </p:cNvSpPr>
          <p:nvPr>
            <p:ph type="sldNum" sz="quarter" idx="4"/>
          </p:nvPr>
        </p:nvSpPr>
        <p:spPr>
          <a:xfrm>
            <a:off x="11353801" y="6636040"/>
            <a:ext cx="690264" cy="219916"/>
          </a:xfrm>
          <a:prstGeom prst="rect">
            <a:avLst/>
          </a:prstGeom>
        </p:spPr>
        <p:txBody>
          <a:bodyPr vert="horz" lIns="91440" tIns="45720" rIns="91440" bIns="45720" rtlCol="0" anchor="ctr"/>
          <a:lstStyle>
            <a:lvl1pPr algn="r">
              <a:defRPr sz="1000" b="1">
                <a:solidFill>
                  <a:schemeClr val="bg1"/>
                </a:solidFill>
              </a:defRPr>
            </a:lvl1pPr>
          </a:lstStyle>
          <a:p>
            <a:fld id="{6A867815-C300-4B4A-A7A4-06541D82523F}" type="slidenum">
              <a:rPr lang="en-US" smtClean="0"/>
              <a:pPr/>
              <a:t>‹#›</a:t>
            </a:fld>
            <a:endParaRPr lang="en-US" dirty="0"/>
          </a:p>
        </p:txBody>
      </p:sp>
      <p:sp>
        <p:nvSpPr>
          <p:cNvPr id="5" name="Footer Placeholder 4"/>
          <p:cNvSpPr>
            <a:spLocks noGrp="1"/>
          </p:cNvSpPr>
          <p:nvPr>
            <p:ph type="ftr" sz="quarter" idx="3"/>
          </p:nvPr>
        </p:nvSpPr>
        <p:spPr>
          <a:xfrm>
            <a:off x="3897659" y="6644096"/>
            <a:ext cx="4223112" cy="211861"/>
          </a:xfrm>
          <a:prstGeom prst="rect">
            <a:avLst/>
          </a:prstGeom>
        </p:spPr>
        <p:txBody>
          <a:bodyPr vert="horz" lIns="91440" tIns="45720" rIns="91440" bIns="45720" rtlCol="0" anchor="ctr"/>
          <a:lstStyle>
            <a:lvl1pPr algn="ctr">
              <a:defRPr sz="1000" b="1">
                <a:solidFill>
                  <a:schemeClr val="bg1"/>
                </a:solidFill>
              </a:defRPr>
            </a:lvl1pPr>
          </a:lstStyle>
          <a:p>
            <a:r>
              <a:rPr lang="en-US" dirty="0"/>
              <a:t>SURF Strategic Advisory Committee – May 2022 Review</a:t>
            </a:r>
          </a:p>
        </p:txBody>
      </p:sp>
      <p:pic>
        <p:nvPicPr>
          <p:cNvPr id="14" name="image1.jpg" descr="Banner.jpg"/>
          <p:cNvPicPr>
            <a:picLocks noChangeAspect="1"/>
          </p:cNvPicPr>
          <p:nvPr userDrawn="1"/>
        </p:nvPicPr>
        <p:blipFill>
          <a:blip r:embed="rId10"/>
          <a:stretch>
            <a:fillRect/>
          </a:stretch>
        </p:blipFill>
        <p:spPr>
          <a:xfrm>
            <a:off x="0" y="0"/>
            <a:ext cx="12192000" cy="947130"/>
          </a:xfrm>
          <a:prstGeom prst="rect">
            <a:avLst/>
          </a:prstGeom>
          <a:ln w="12700">
            <a:miter lim="400000"/>
          </a:ln>
        </p:spPr>
      </p:pic>
      <p:sp>
        <p:nvSpPr>
          <p:cNvPr id="16" name="Title Placeholder 15"/>
          <p:cNvSpPr>
            <a:spLocks noGrp="1"/>
          </p:cNvSpPr>
          <p:nvPr>
            <p:ph type="title"/>
          </p:nvPr>
        </p:nvSpPr>
        <p:spPr>
          <a:xfrm>
            <a:off x="0" y="1"/>
            <a:ext cx="12192000" cy="947130"/>
          </a:xfrm>
          <a:prstGeom prst="rect">
            <a:avLst/>
          </a:prstGeom>
          <a:solidFill>
            <a:srgbClr val="134F33">
              <a:alpha val="85000"/>
            </a:srgbClr>
          </a:solidFill>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a16="http://schemas.microsoft.com/office/drawing/2014/main" id="{9E707C42-A8FB-C141-0F4A-922B2CFEF0B1}"/>
              </a:ext>
            </a:extLst>
          </p:cNvPr>
          <p:cNvSpPr>
            <a:spLocks noGrp="1"/>
          </p:cNvSpPr>
          <p:nvPr>
            <p:ph type="body" idx="1"/>
          </p:nvPr>
        </p:nvSpPr>
        <p:spPr>
          <a:xfrm>
            <a:off x="741680" y="1381760"/>
            <a:ext cx="10612120" cy="48361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839045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Lst>
  <p:hf hdr="0"/>
  <p:txStyles>
    <p:titleStyle>
      <a:lvl1pPr algn="l" defTabSz="685800" rtl="0" eaLnBrk="1" latinLnBrk="0" hangingPunct="1">
        <a:lnSpc>
          <a:spcPct val="90000"/>
        </a:lnSpc>
        <a:spcBef>
          <a:spcPct val="0"/>
        </a:spcBef>
        <a:buNone/>
        <a:defRPr sz="3600" b="1"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effectLst>
            <a:outerShdw blurRad="50800" dist="38100" dir="2700000" algn="tl" rotWithShape="0">
              <a:schemeClr val="bg1">
                <a:alpha val="40000"/>
              </a:schemeClr>
            </a:outerShdw>
          </a:effectLst>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644096"/>
            <a:ext cx="12192000" cy="213904"/>
          </a:xfrm>
          <a:prstGeom prst="rect">
            <a:avLst/>
          </a:prstGeom>
          <a:solidFill>
            <a:srgbClr val="13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838200" y="1825626"/>
            <a:ext cx="10515600" cy="43339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53801" y="6636040"/>
            <a:ext cx="690264" cy="219916"/>
          </a:xfrm>
          <a:prstGeom prst="rect">
            <a:avLst/>
          </a:prstGeom>
        </p:spPr>
        <p:txBody>
          <a:bodyPr vert="horz" lIns="91440" tIns="45720" rIns="91440" bIns="45720" rtlCol="0" anchor="ctr"/>
          <a:lstStyle>
            <a:lvl1pPr algn="r">
              <a:defRPr sz="1000" b="1">
                <a:solidFill>
                  <a:schemeClr val="bg1"/>
                </a:solidFill>
              </a:defRPr>
            </a:lvl1pPr>
          </a:lstStyle>
          <a:p>
            <a:fld id="{6A867815-C300-4B4A-A7A4-06541D82523F}" type="slidenum">
              <a:rPr lang="en-US" smtClean="0"/>
              <a:pPr/>
              <a:t>‹#›</a:t>
            </a:fld>
            <a:endParaRPr lang="en-US" dirty="0"/>
          </a:p>
        </p:txBody>
      </p:sp>
      <p:pic>
        <p:nvPicPr>
          <p:cNvPr id="14" name="image1.jpg" descr="Banner.jpg"/>
          <p:cNvPicPr>
            <a:picLocks noChangeAspect="1"/>
          </p:cNvPicPr>
          <p:nvPr userDrawn="1"/>
        </p:nvPicPr>
        <p:blipFill>
          <a:blip r:embed="rId7"/>
          <a:stretch>
            <a:fillRect/>
          </a:stretch>
        </p:blipFill>
        <p:spPr>
          <a:xfrm>
            <a:off x="0" y="0"/>
            <a:ext cx="12192000" cy="947130"/>
          </a:xfrm>
          <a:prstGeom prst="rect">
            <a:avLst/>
          </a:prstGeom>
          <a:ln w="12700">
            <a:miter lim="400000"/>
          </a:ln>
        </p:spPr>
      </p:pic>
      <p:sp>
        <p:nvSpPr>
          <p:cNvPr id="16" name="Title Placeholder 15"/>
          <p:cNvSpPr>
            <a:spLocks noGrp="1"/>
          </p:cNvSpPr>
          <p:nvPr>
            <p:ph type="title"/>
          </p:nvPr>
        </p:nvSpPr>
        <p:spPr>
          <a:xfrm>
            <a:off x="0" y="1"/>
            <a:ext cx="12192000" cy="947130"/>
          </a:xfrm>
          <a:prstGeom prst="rect">
            <a:avLst/>
          </a:prstGeom>
          <a:solidFill>
            <a:srgbClr val="134F33">
              <a:alpha val="85000"/>
            </a:srgbClr>
          </a:solidFill>
        </p:spPr>
        <p:txBody>
          <a:bodyPr vert="horz" lIns="91440" tIns="45720" rIns="91440" bIns="45720" rtlCol="0" anchor="ctr">
            <a:normAutofit/>
          </a:bodyPr>
          <a:lstStyle/>
          <a:p>
            <a:r>
              <a:rPr lang="en-US" dirty="0"/>
              <a:t>Click to edit Master title style</a:t>
            </a:r>
          </a:p>
        </p:txBody>
      </p:sp>
      <p:pic>
        <p:nvPicPr>
          <p:cNvPr id="15" name="Picture 14"/>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60882" y="6648674"/>
            <a:ext cx="3139877" cy="209325"/>
          </a:xfrm>
          <a:prstGeom prst="rect">
            <a:avLst/>
          </a:prstGeom>
        </p:spPr>
      </p:pic>
    </p:spTree>
    <p:extLst>
      <p:ext uri="{BB962C8B-B14F-4D97-AF65-F5344CB8AC3E}">
        <p14:creationId xmlns:p14="http://schemas.microsoft.com/office/powerpoint/2010/main" val="238879366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Lst>
  <p:hf hdr="0" ftr="0"/>
  <p:txStyles>
    <p:titleStyle>
      <a:lvl1pPr algn="l" defTabSz="685800" rtl="0" eaLnBrk="1" latinLnBrk="0" hangingPunct="1">
        <a:lnSpc>
          <a:spcPct val="90000"/>
        </a:lnSpc>
        <a:spcBef>
          <a:spcPct val="0"/>
        </a:spcBef>
        <a:buNone/>
        <a:defRPr sz="3300"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effectLst>
            <a:outerShdw blurRad="50800" dist="38100" dir="2700000" algn="tl" rotWithShape="0">
              <a:schemeClr val="bg1">
                <a:alpha val="40000"/>
              </a:schemeClr>
            </a:outerShdw>
          </a:effectLst>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644096"/>
            <a:ext cx="12192000" cy="213904"/>
          </a:xfrm>
          <a:prstGeom prst="rect">
            <a:avLst/>
          </a:prstGeom>
          <a:solidFill>
            <a:srgbClr val="0A4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838200" y="1825626"/>
            <a:ext cx="10515600" cy="43339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53801" y="6636040"/>
            <a:ext cx="690264" cy="219916"/>
          </a:xfrm>
          <a:prstGeom prst="rect">
            <a:avLst/>
          </a:prstGeom>
        </p:spPr>
        <p:txBody>
          <a:bodyPr vert="horz" lIns="91440" tIns="45720" rIns="91440" bIns="45720" rtlCol="0" anchor="ctr"/>
          <a:lstStyle>
            <a:lvl1pPr algn="r">
              <a:defRPr sz="1000" b="1">
                <a:solidFill>
                  <a:schemeClr val="bg1"/>
                </a:solidFill>
              </a:defRPr>
            </a:lvl1pPr>
          </a:lstStyle>
          <a:p>
            <a:fld id="{6A867815-C300-4B4A-A7A4-06541D82523F}" type="slidenum">
              <a:rPr lang="en-US" smtClean="0"/>
              <a:pPr/>
              <a:t>‹#›</a:t>
            </a:fld>
            <a:endParaRPr lang="en-US"/>
          </a:p>
        </p:txBody>
      </p:sp>
      <p:pic>
        <p:nvPicPr>
          <p:cNvPr id="14" name="image1.jpg" descr="Banner.jpg"/>
          <p:cNvPicPr>
            <a:picLocks noChangeAspect="1"/>
          </p:cNvPicPr>
          <p:nvPr userDrawn="1"/>
        </p:nvPicPr>
        <p:blipFill>
          <a:blip r:embed="rId11"/>
          <a:stretch>
            <a:fillRect/>
          </a:stretch>
        </p:blipFill>
        <p:spPr>
          <a:xfrm>
            <a:off x="0" y="0"/>
            <a:ext cx="12192000" cy="947130"/>
          </a:xfrm>
          <a:prstGeom prst="rect">
            <a:avLst/>
          </a:prstGeom>
          <a:ln w="12700">
            <a:miter lim="400000"/>
          </a:ln>
        </p:spPr>
      </p:pic>
      <p:sp>
        <p:nvSpPr>
          <p:cNvPr id="16" name="Title Placeholder 15"/>
          <p:cNvSpPr>
            <a:spLocks noGrp="1"/>
          </p:cNvSpPr>
          <p:nvPr>
            <p:ph type="title"/>
          </p:nvPr>
        </p:nvSpPr>
        <p:spPr>
          <a:xfrm>
            <a:off x="0" y="1"/>
            <a:ext cx="12192000" cy="947130"/>
          </a:xfrm>
          <a:prstGeom prst="rect">
            <a:avLst/>
          </a:prstGeom>
          <a:solidFill>
            <a:srgbClr val="134F33">
              <a:alpha val="85000"/>
            </a:srgbClr>
          </a:solidFill>
        </p:spPr>
        <p:txBody>
          <a:bodyPr vert="horz" lIns="91440" tIns="45720" rIns="91440" bIns="45720" rtlCol="0" anchor="ctr">
            <a:normAutofit/>
          </a:bodyPr>
          <a:lstStyle/>
          <a:p>
            <a:r>
              <a:rPr lang="en-US" dirty="0"/>
              <a:t>Click to edit Master title style</a:t>
            </a:r>
          </a:p>
        </p:txBody>
      </p:sp>
      <p:pic>
        <p:nvPicPr>
          <p:cNvPr id="15" name="Picture 14"/>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60882" y="6648674"/>
            <a:ext cx="3139877" cy="209325"/>
          </a:xfrm>
          <a:prstGeom prst="rect">
            <a:avLst/>
          </a:prstGeom>
        </p:spPr>
      </p:pic>
    </p:spTree>
    <p:extLst>
      <p:ext uri="{BB962C8B-B14F-4D97-AF65-F5344CB8AC3E}">
        <p14:creationId xmlns:p14="http://schemas.microsoft.com/office/powerpoint/2010/main" val="86051231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p:hf hdr="0" ftr="0" dt="0"/>
  <p:txStyles>
    <p:titleStyle>
      <a:lvl1pPr algn="l" defTabSz="685800" rtl="0" eaLnBrk="1" latinLnBrk="0" hangingPunct="1">
        <a:lnSpc>
          <a:spcPct val="90000"/>
        </a:lnSpc>
        <a:spcBef>
          <a:spcPct val="0"/>
        </a:spcBef>
        <a:buNone/>
        <a:defRPr sz="3300"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effectLst>
            <a:outerShdw blurRad="50800" dist="38100" dir="2700000" algn="tl" rotWithShape="0">
              <a:schemeClr val="bg1">
                <a:alpha val="40000"/>
              </a:schemeClr>
            </a:outerShdw>
          </a:effectLst>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54">
            <a:extLst>
              <a:ext uri="{FF2B5EF4-FFF2-40B4-BE49-F238E27FC236}">
                <a16:creationId xmlns:a16="http://schemas.microsoft.com/office/drawing/2014/main" id="{18CD5560-1A3F-016A-01C7-7FAC379A5164}"/>
              </a:ext>
            </a:extLst>
          </p:cNvPr>
          <p:cNvSpPr/>
          <p:nvPr/>
        </p:nvSpPr>
        <p:spPr>
          <a:xfrm>
            <a:off x="1859281" y="604702"/>
            <a:ext cx="8534399" cy="653847"/>
          </a:xfrm>
          <a:prstGeom prst="rect">
            <a:avLst/>
          </a:prstGeom>
          <a:ln w="12700">
            <a:miter lim="400000"/>
          </a:ln>
          <a:effectLst>
            <a:outerShdw blurRad="50800" dist="50800" dir="2700000" algn="tl" rotWithShape="0">
              <a:prstClr val="black">
                <a:alpha val="40000"/>
              </a:prstClr>
            </a:outerShdw>
          </a:effectLst>
          <a:extLst>
            <a:ext uri="{C572A759-6A51-4108-AA02-DFA0A04FC94B}">
              <ma14:wrappingTextBoxFlag xmlns:ma14="http://schemas.microsoft.com/office/mac/drawingml/2011/main" xmlns="" val="1"/>
            </a:ext>
          </a:extLst>
        </p:spPr>
        <p:txBody>
          <a:bodyPr wrap="square" lIns="49442" tIns="49442" rIns="49442" bIns="49442">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3200" b="1">
                <a:ln w="18415">
                  <a:solidFill>
                    <a:srgbClr val="A5A5A5">
                      <a:lumOff val="44000"/>
                    </a:srgbClr>
                  </a:solidFill>
                </a:ln>
                <a:solidFill>
                  <a:srgbClr val="A5A5A5">
                    <a:lumOff val="44000"/>
                  </a:srgbClr>
                </a:solidFill>
                <a:effectLst>
                  <a:outerShdw blurRad="50800" dist="50800" dir="3600000" rotWithShape="0">
                    <a:srgbClr val="000000">
                      <a:alpha val="70000"/>
                    </a:srgbClr>
                  </a:outerShdw>
                </a:effectLst>
              </a:defRPr>
            </a:pPr>
            <a:r>
              <a:rPr kumimoji="0" lang="en-US" sz="3600" b="1" i="0" u="none" strike="noStrike" kern="1200" cap="none" spc="0" normalizeH="0" baseline="0" noProof="0" dirty="0">
                <a:ln w="6350">
                  <a:solidFill>
                    <a:srgbClr val="A5A5A5">
                      <a:lumOff val="44000"/>
                    </a:srgbClr>
                  </a:solidFill>
                </a:ln>
                <a:solidFill>
                  <a:srgbClr val="A5A5A5">
                    <a:lumOff val="44000"/>
                  </a:srgbClr>
                </a:solidFill>
                <a:effectLst>
                  <a:outerShdw blurRad="50800" dist="50800" dir="3600000" rotWithShape="0">
                    <a:srgbClr val="000000">
                      <a:alpha val="70000"/>
                    </a:srgbClr>
                  </a:outerShdw>
                </a:effectLst>
                <a:uLnTx/>
                <a:uFillTx/>
                <a:latin typeface="Arial" panose="020B0604020202020204"/>
                <a:ea typeface="+mn-ea"/>
                <a:cs typeface="+mn-cs"/>
              </a:rPr>
              <a:t>Outreach and Culture</a:t>
            </a:r>
          </a:p>
        </p:txBody>
      </p:sp>
      <p:sp>
        <p:nvSpPr>
          <p:cNvPr id="4" name="Shape 55">
            <a:extLst>
              <a:ext uri="{FF2B5EF4-FFF2-40B4-BE49-F238E27FC236}">
                <a16:creationId xmlns:a16="http://schemas.microsoft.com/office/drawing/2014/main" id="{15EF48B5-9915-17B7-953C-B9B53A991264}"/>
              </a:ext>
            </a:extLst>
          </p:cNvPr>
          <p:cNvSpPr/>
          <p:nvPr/>
        </p:nvSpPr>
        <p:spPr>
          <a:xfrm>
            <a:off x="4245314" y="1433846"/>
            <a:ext cx="6144059" cy="915458"/>
          </a:xfrm>
          <a:prstGeom prst="rect">
            <a:avLst/>
          </a:prstGeom>
          <a:ln w="12700">
            <a:miter lim="400000"/>
          </a:ln>
          <a:extLst>
            <a:ext uri="{C572A759-6A51-4108-AA02-DFA0A04FC94B}">
              <ma14:wrappingTextBoxFlag xmlns:ma14="http://schemas.microsoft.com/office/mac/drawingml/2011/main" xmlns="" val="1"/>
            </a:ext>
          </a:extLst>
        </p:spPr>
        <p:txBody>
          <a:bodyPr wrap="square" lIns="49442" tIns="49442" rIns="49442" bIns="49442">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sz="2400" b="1">
                <a:solidFill>
                  <a:srgbClr val="A5A5A5">
                    <a:lumOff val="44000"/>
                  </a:srgbClr>
                </a:solidFill>
                <a:effectLst>
                  <a:outerShdw blurRad="50800" dist="50800" dir="2700000" rotWithShape="0">
                    <a:srgbClr val="000000"/>
                  </a:outerShdw>
                </a:effectLst>
              </a:defRPr>
            </a:pPr>
            <a:r>
              <a:rPr kumimoji="0" lang="en-US" sz="2400" b="1" i="0" u="none" strike="noStrike" kern="1200" cap="none" spc="0" normalizeH="0" baseline="0" noProof="0" dirty="0">
                <a:ln>
                  <a:noFill/>
                </a:ln>
                <a:solidFill>
                  <a:srgbClr val="A5A5A5">
                    <a:lumOff val="44000"/>
                  </a:srgbClr>
                </a:solidFill>
                <a:effectLst>
                  <a:outerShdw blurRad="50800" dist="50800" dir="2700000" rotWithShape="0">
                    <a:srgbClr val="000000"/>
                  </a:outerShdw>
                </a:effectLst>
                <a:uLnTx/>
                <a:uFillTx/>
                <a:latin typeface="Arial" panose="020B0604020202020204"/>
                <a:ea typeface="+mn-ea"/>
                <a:cs typeface="+mn-cs"/>
              </a:rPr>
              <a:t>Deb Wolf</a:t>
            </a:r>
          </a:p>
          <a:p>
            <a:pPr marL="0" marR="0" lvl="0" indent="0" algn="r" defTabSz="914400" rtl="0" eaLnBrk="1" fontAlgn="auto" latinLnBrk="0" hangingPunct="1">
              <a:lnSpc>
                <a:spcPct val="100000"/>
              </a:lnSpc>
              <a:spcBef>
                <a:spcPts val="0"/>
              </a:spcBef>
              <a:spcAft>
                <a:spcPts val="600"/>
              </a:spcAft>
              <a:buClrTx/>
              <a:buSzTx/>
              <a:buFontTx/>
              <a:buNone/>
              <a:tabLst/>
              <a:defRPr sz="2400" b="1">
                <a:solidFill>
                  <a:srgbClr val="A5A5A5">
                    <a:lumOff val="44000"/>
                  </a:srgbClr>
                </a:solidFill>
                <a:effectLst>
                  <a:outerShdw blurRad="50800" dist="50800" dir="2700000" rotWithShape="0">
                    <a:srgbClr val="000000"/>
                  </a:outerShdw>
                </a:effectLst>
              </a:defRPr>
            </a:pPr>
            <a:r>
              <a:rPr lang="en-US" sz="2400" b="1" dirty="0">
                <a:solidFill>
                  <a:srgbClr val="A5A5A5">
                    <a:lumOff val="44000"/>
                  </a:srgbClr>
                </a:solidFill>
                <a:effectLst>
                  <a:outerShdw blurRad="50800" dist="50800" dir="2700000" rotWithShape="0">
                    <a:srgbClr val="000000"/>
                  </a:outerShdw>
                </a:effectLst>
                <a:latin typeface="Arial" panose="020B0604020202020204"/>
              </a:rPr>
              <a:t>Director of Outreach and Culture</a:t>
            </a:r>
            <a:endParaRPr kumimoji="0" sz="2400" b="1" i="0" u="none" strike="noStrike" kern="1200" cap="none" spc="0" normalizeH="0" baseline="0" noProof="0" dirty="0">
              <a:ln>
                <a:noFill/>
              </a:ln>
              <a:solidFill>
                <a:srgbClr val="A5A5A5">
                  <a:lumOff val="44000"/>
                </a:srgbClr>
              </a:solidFill>
              <a:effectLst>
                <a:outerShdw blurRad="50800" dist="50800" dir="2700000" rotWithShape="0">
                  <a:srgbClr val="000000"/>
                </a:outerShdw>
              </a:effectLst>
              <a:uLnTx/>
              <a:uFillTx/>
              <a:latin typeface="Arial" panose="020B0604020202020204"/>
              <a:ea typeface="+mn-ea"/>
              <a:cs typeface="+mn-cs"/>
            </a:endParaRPr>
          </a:p>
        </p:txBody>
      </p:sp>
      <p:sp>
        <p:nvSpPr>
          <p:cNvPr id="5" name="Footer Placeholder 10">
            <a:extLst>
              <a:ext uri="{FF2B5EF4-FFF2-40B4-BE49-F238E27FC236}">
                <a16:creationId xmlns:a16="http://schemas.microsoft.com/office/drawing/2014/main" id="{8571548C-00DF-8188-47C4-A60BE3AC51D1}"/>
              </a:ext>
            </a:extLst>
          </p:cNvPr>
          <p:cNvSpPr txBox="1">
            <a:spLocks/>
          </p:cNvSpPr>
          <p:nvPr/>
        </p:nvSpPr>
        <p:spPr>
          <a:xfrm>
            <a:off x="262247" y="5363687"/>
            <a:ext cx="3423928" cy="1037111"/>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accent3">
                    <a:lumOff val="44000"/>
                  </a:schemeClr>
                </a:solidFill>
                <a:effectLst>
                  <a:outerShdw blurRad="50800" dist="50800" dir="2700000" rotWithShape="0">
                    <a:srgbClr val="000000"/>
                  </a:outerShdw>
                </a:effectLst>
              </a:rPr>
              <a:t>SURF User Association</a:t>
            </a:r>
          </a:p>
          <a:p>
            <a:r>
              <a:rPr lang="en-US" sz="2000" b="1" dirty="0">
                <a:solidFill>
                  <a:schemeClr val="accent3">
                    <a:lumOff val="44000"/>
                  </a:schemeClr>
                </a:solidFill>
                <a:effectLst>
                  <a:outerShdw blurRad="50800" dist="50800" dir="2700000" rotWithShape="0">
                    <a:srgbClr val="000000"/>
                  </a:outerShdw>
                </a:effectLst>
              </a:rPr>
              <a:t>General Meeting</a:t>
            </a:r>
          </a:p>
          <a:p>
            <a:r>
              <a:rPr lang="en-US" sz="2000" b="1" dirty="0">
                <a:solidFill>
                  <a:schemeClr val="accent3">
                    <a:lumOff val="44000"/>
                  </a:schemeClr>
                </a:solidFill>
                <a:effectLst>
                  <a:outerShdw blurRad="50800" dist="50800" dir="2700000" rotWithShape="0">
                    <a:srgbClr val="000000"/>
                  </a:outerShdw>
                </a:effectLst>
              </a:rPr>
              <a:t>October 26, 2022</a:t>
            </a:r>
          </a:p>
        </p:txBody>
      </p:sp>
    </p:spTree>
    <p:extLst>
      <p:ext uri="{BB962C8B-B14F-4D97-AF65-F5344CB8AC3E}">
        <p14:creationId xmlns:p14="http://schemas.microsoft.com/office/powerpoint/2010/main" val="71132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460AA2-6B5F-E3C9-F900-0693D6A6C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67815-C300-4B4A-A7A4-06541D82523F}"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2D23EC14-6B59-BEEF-E30D-29F59651A3CF}"/>
              </a:ext>
            </a:extLst>
          </p:cNvPr>
          <p:cNvSpPr>
            <a:spLocks noGrp="1"/>
          </p:cNvSpPr>
          <p:nvPr>
            <p:ph type="title"/>
          </p:nvPr>
        </p:nvSpPr>
        <p:spPr/>
        <p:txBody>
          <a:bodyPr/>
          <a:lstStyle/>
          <a:p>
            <a:r>
              <a:rPr lang="en-US" dirty="0"/>
              <a:t>Education and Outreach: By the Numbers</a:t>
            </a:r>
          </a:p>
        </p:txBody>
      </p:sp>
      <p:graphicFrame>
        <p:nvGraphicFramePr>
          <p:cNvPr id="3" name="Table 2">
            <a:extLst>
              <a:ext uri="{FF2B5EF4-FFF2-40B4-BE49-F238E27FC236}">
                <a16:creationId xmlns:a16="http://schemas.microsoft.com/office/drawing/2014/main" id="{5D69FC6A-3704-7FED-BE85-D57980D82E5A}"/>
              </a:ext>
            </a:extLst>
          </p:cNvPr>
          <p:cNvGraphicFramePr>
            <a:graphicFrameLocks noGrp="1"/>
          </p:cNvGraphicFramePr>
          <p:nvPr>
            <p:extLst>
              <p:ext uri="{D42A27DB-BD31-4B8C-83A1-F6EECF244321}">
                <p14:modId xmlns:p14="http://schemas.microsoft.com/office/powerpoint/2010/main" val="1689624497"/>
              </p:ext>
            </p:extLst>
          </p:nvPr>
        </p:nvGraphicFramePr>
        <p:xfrm>
          <a:off x="1357842" y="1237520"/>
          <a:ext cx="9645390" cy="4761617"/>
        </p:xfrm>
        <a:graphic>
          <a:graphicData uri="http://schemas.openxmlformats.org/drawingml/2006/table">
            <a:tbl>
              <a:tblPr firstRow="1" bandRow="1">
                <a:tableStyleId>{5940675A-B579-460E-94D1-54222C63F5DA}</a:tableStyleId>
              </a:tblPr>
              <a:tblGrid>
                <a:gridCol w="1929078">
                  <a:extLst>
                    <a:ext uri="{9D8B030D-6E8A-4147-A177-3AD203B41FA5}">
                      <a16:colId xmlns:a16="http://schemas.microsoft.com/office/drawing/2014/main" val="4221129215"/>
                    </a:ext>
                  </a:extLst>
                </a:gridCol>
                <a:gridCol w="1929078">
                  <a:extLst>
                    <a:ext uri="{9D8B030D-6E8A-4147-A177-3AD203B41FA5}">
                      <a16:colId xmlns:a16="http://schemas.microsoft.com/office/drawing/2014/main" val="1111579748"/>
                    </a:ext>
                  </a:extLst>
                </a:gridCol>
                <a:gridCol w="1929078">
                  <a:extLst>
                    <a:ext uri="{9D8B030D-6E8A-4147-A177-3AD203B41FA5}">
                      <a16:colId xmlns:a16="http://schemas.microsoft.com/office/drawing/2014/main" val="3858278612"/>
                    </a:ext>
                  </a:extLst>
                </a:gridCol>
                <a:gridCol w="1929078">
                  <a:extLst>
                    <a:ext uri="{9D8B030D-6E8A-4147-A177-3AD203B41FA5}">
                      <a16:colId xmlns:a16="http://schemas.microsoft.com/office/drawing/2014/main" val="4225716932"/>
                    </a:ext>
                  </a:extLst>
                </a:gridCol>
                <a:gridCol w="1929078">
                  <a:extLst>
                    <a:ext uri="{9D8B030D-6E8A-4147-A177-3AD203B41FA5}">
                      <a16:colId xmlns:a16="http://schemas.microsoft.com/office/drawing/2014/main" val="2183766901"/>
                    </a:ext>
                  </a:extLst>
                </a:gridCol>
              </a:tblGrid>
              <a:tr h="852265">
                <a:tc>
                  <a:txBody>
                    <a:bodyPr/>
                    <a:lstStyle/>
                    <a:p>
                      <a:pPr algn="ctr"/>
                      <a:r>
                        <a:rPr lang="en-US" sz="2400" dirty="0">
                          <a:solidFill>
                            <a:schemeClr val="bg1"/>
                          </a:solidFill>
                        </a:rPr>
                        <a:t>School Year</a:t>
                      </a:r>
                    </a:p>
                  </a:txBody>
                  <a:tcPr>
                    <a:solidFill>
                      <a:srgbClr val="345634"/>
                    </a:solidFill>
                  </a:tcPr>
                </a:tc>
                <a:tc>
                  <a:txBody>
                    <a:bodyPr/>
                    <a:lstStyle/>
                    <a:p>
                      <a:pPr algn="ctr"/>
                      <a:r>
                        <a:rPr lang="en-US" sz="2400" dirty="0">
                          <a:solidFill>
                            <a:schemeClr val="bg1"/>
                          </a:solidFill>
                        </a:rPr>
                        <a:t>2018-2019</a:t>
                      </a:r>
                    </a:p>
                    <a:p>
                      <a:pPr algn="ctr"/>
                      <a:r>
                        <a:rPr lang="en-US" sz="1800" dirty="0">
                          <a:solidFill>
                            <a:schemeClr val="bg1"/>
                          </a:solidFill>
                        </a:rPr>
                        <a:t>(pre-COVID)</a:t>
                      </a:r>
                    </a:p>
                  </a:txBody>
                  <a:tcPr>
                    <a:solidFill>
                      <a:srgbClr val="345634"/>
                    </a:solidFill>
                  </a:tcPr>
                </a:tc>
                <a:tc>
                  <a:txBody>
                    <a:bodyPr/>
                    <a:lstStyle/>
                    <a:p>
                      <a:pPr algn="ctr"/>
                      <a:r>
                        <a:rPr lang="en-US" sz="2400" dirty="0">
                          <a:solidFill>
                            <a:schemeClr val="bg1"/>
                          </a:solidFill>
                        </a:rPr>
                        <a:t>2019 – 2020</a:t>
                      </a:r>
                    </a:p>
                    <a:p>
                      <a:pPr algn="ctr"/>
                      <a:r>
                        <a:rPr lang="en-US" sz="1800" dirty="0">
                          <a:solidFill>
                            <a:schemeClr val="bg1"/>
                          </a:solidFill>
                        </a:rPr>
                        <a:t>(COVID begins)</a:t>
                      </a:r>
                    </a:p>
                  </a:txBody>
                  <a:tcPr>
                    <a:solidFill>
                      <a:srgbClr val="345634"/>
                    </a:solidFill>
                  </a:tcPr>
                </a:tc>
                <a:tc>
                  <a:txBody>
                    <a:bodyPr/>
                    <a:lstStyle/>
                    <a:p>
                      <a:pPr algn="ctr"/>
                      <a:r>
                        <a:rPr lang="en-US" sz="2400" dirty="0">
                          <a:solidFill>
                            <a:schemeClr val="bg1"/>
                          </a:solidFill>
                        </a:rPr>
                        <a:t>2020-2021</a:t>
                      </a:r>
                    </a:p>
                    <a:p>
                      <a:pPr algn="ctr"/>
                      <a:r>
                        <a:rPr lang="en-US" sz="1800" dirty="0">
                          <a:solidFill>
                            <a:schemeClr val="bg1"/>
                          </a:solidFill>
                        </a:rPr>
                        <a:t>(during COVID)</a:t>
                      </a:r>
                    </a:p>
                  </a:txBody>
                  <a:tcPr>
                    <a:solidFill>
                      <a:srgbClr val="345634"/>
                    </a:solidFill>
                  </a:tcPr>
                </a:tc>
                <a:tc>
                  <a:txBody>
                    <a:bodyPr/>
                    <a:lstStyle/>
                    <a:p>
                      <a:pPr algn="ctr"/>
                      <a:r>
                        <a:rPr lang="en-US" sz="2400" dirty="0">
                          <a:solidFill>
                            <a:schemeClr val="bg1"/>
                          </a:solidFill>
                        </a:rPr>
                        <a:t>2021-2022</a:t>
                      </a:r>
                    </a:p>
                  </a:txBody>
                  <a:tcPr>
                    <a:solidFill>
                      <a:srgbClr val="345634"/>
                    </a:solidFill>
                  </a:tcPr>
                </a:tc>
                <a:extLst>
                  <a:ext uri="{0D108BD9-81ED-4DB2-BD59-A6C34878D82A}">
                    <a16:rowId xmlns:a16="http://schemas.microsoft.com/office/drawing/2014/main" val="3403462914"/>
                  </a:ext>
                </a:extLst>
              </a:tr>
              <a:tr h="650011">
                <a:tc>
                  <a:txBody>
                    <a:bodyPr/>
                    <a:lstStyle/>
                    <a:p>
                      <a:r>
                        <a:rPr lang="en-US" sz="2100" dirty="0">
                          <a:latin typeface="Arial" panose="020B0604020202020204" pitchFamily="34" charset="0"/>
                          <a:cs typeface="Arial" panose="020B0604020202020204" pitchFamily="34" charset="0"/>
                        </a:rPr>
                        <a:t>Field Trips</a:t>
                      </a:r>
                    </a:p>
                  </a:txBody>
                  <a:tcPr anchor="ctr">
                    <a:solidFill>
                      <a:schemeClr val="bg1">
                        <a:lumMod val="85000"/>
                      </a:schemeClr>
                    </a:solidFill>
                  </a:tcPr>
                </a:tc>
                <a:tc>
                  <a:txBody>
                    <a:bodyPr/>
                    <a:lstStyle/>
                    <a:p>
                      <a:pPr algn="ctr"/>
                      <a:r>
                        <a:rPr lang="en-US" sz="2400" dirty="0">
                          <a:latin typeface="Arial" panose="020B0604020202020204" pitchFamily="34" charset="0"/>
                          <a:cs typeface="Arial" panose="020B0604020202020204" pitchFamily="34" charset="0"/>
                        </a:rPr>
                        <a:t>1,117</a:t>
                      </a:r>
                    </a:p>
                  </a:txBody>
                  <a:tcPr anchor="ctr">
                    <a:solidFill>
                      <a:schemeClr val="bg1">
                        <a:lumMod val="85000"/>
                      </a:schemeClr>
                    </a:solidFill>
                  </a:tcPr>
                </a:tc>
                <a:tc>
                  <a:txBody>
                    <a:bodyPr/>
                    <a:lstStyle/>
                    <a:p>
                      <a:pPr algn="ctr"/>
                      <a:r>
                        <a:rPr lang="en-US" sz="2400" dirty="0">
                          <a:latin typeface="Arial" panose="020B0604020202020204" pitchFamily="34" charset="0"/>
                          <a:cs typeface="Arial" panose="020B0604020202020204" pitchFamily="34" charset="0"/>
                        </a:rPr>
                        <a:t>254</a:t>
                      </a:r>
                    </a:p>
                  </a:txBody>
                  <a:tcPr anchor="ctr">
                    <a:solidFill>
                      <a:schemeClr val="bg1">
                        <a:lumMod val="85000"/>
                      </a:schemeClr>
                    </a:solidFill>
                  </a:tcPr>
                </a:tc>
                <a:tc>
                  <a:txBody>
                    <a:bodyPr/>
                    <a:lstStyle/>
                    <a:p>
                      <a:pPr algn="ctr"/>
                      <a:r>
                        <a:rPr lang="en-US" sz="2400" dirty="0">
                          <a:latin typeface="Arial" panose="020B0604020202020204" pitchFamily="34" charset="0"/>
                          <a:cs typeface="Arial" panose="020B0604020202020204" pitchFamily="34" charset="0"/>
                        </a:rPr>
                        <a:t>58</a:t>
                      </a:r>
                    </a:p>
                  </a:txBody>
                  <a:tcPr anchor="ctr">
                    <a:solidFill>
                      <a:schemeClr val="bg1">
                        <a:lumMod val="85000"/>
                      </a:schemeClr>
                    </a:solidFill>
                  </a:tcPr>
                </a:tc>
                <a:tc>
                  <a:txBody>
                    <a:bodyPr/>
                    <a:lstStyle/>
                    <a:p>
                      <a:pPr algn="ctr"/>
                      <a:r>
                        <a:rPr lang="en-US" sz="2400" dirty="0">
                          <a:latin typeface="Arial" panose="020B0604020202020204" pitchFamily="34" charset="0"/>
                          <a:cs typeface="Arial" panose="020B0604020202020204" pitchFamily="34" charset="0"/>
                        </a:rPr>
                        <a:t>485</a:t>
                      </a:r>
                    </a:p>
                  </a:txBody>
                  <a:tcPr anchor="ctr">
                    <a:solidFill>
                      <a:schemeClr val="bg1">
                        <a:lumMod val="85000"/>
                      </a:schemeClr>
                    </a:solidFill>
                  </a:tcPr>
                </a:tc>
                <a:extLst>
                  <a:ext uri="{0D108BD9-81ED-4DB2-BD59-A6C34878D82A}">
                    <a16:rowId xmlns:a16="http://schemas.microsoft.com/office/drawing/2014/main" val="204514306"/>
                  </a:ext>
                </a:extLst>
              </a:tr>
              <a:tr h="938905">
                <a:tc>
                  <a:txBody>
                    <a:bodyPr/>
                    <a:lstStyle/>
                    <a:p>
                      <a:r>
                        <a:rPr lang="en-US" sz="2100" dirty="0">
                          <a:latin typeface="Arial" panose="020B0604020202020204" pitchFamily="34" charset="0"/>
                          <a:cs typeface="Arial" panose="020B0604020202020204" pitchFamily="34" charset="0"/>
                        </a:rPr>
                        <a:t>Classroom Presentations</a:t>
                      </a:r>
                    </a:p>
                  </a:txBody>
                  <a:tcPr/>
                </a:tc>
                <a:tc>
                  <a:txBody>
                    <a:bodyPr/>
                    <a:lstStyle/>
                    <a:p>
                      <a:pPr algn="ctr"/>
                      <a:r>
                        <a:rPr lang="en-US" sz="2400" dirty="0">
                          <a:latin typeface="Arial" panose="020B0604020202020204" pitchFamily="34" charset="0"/>
                          <a:cs typeface="Arial" panose="020B0604020202020204" pitchFamily="34" charset="0"/>
                        </a:rPr>
                        <a:t>6,704</a:t>
                      </a:r>
                    </a:p>
                  </a:txBody>
                  <a:tcPr anchor="ctr"/>
                </a:tc>
                <a:tc>
                  <a:txBody>
                    <a:bodyPr/>
                    <a:lstStyle/>
                    <a:p>
                      <a:pPr algn="ctr"/>
                      <a:r>
                        <a:rPr lang="en-US" sz="2400" dirty="0">
                          <a:latin typeface="Arial" panose="020B0604020202020204" pitchFamily="34" charset="0"/>
                          <a:cs typeface="Arial" panose="020B0604020202020204" pitchFamily="34" charset="0"/>
                        </a:rPr>
                        <a:t>3,704</a:t>
                      </a:r>
                    </a:p>
                  </a:txBody>
                  <a:tcPr anchor="ctr"/>
                </a:tc>
                <a:tc>
                  <a:txBody>
                    <a:bodyPr/>
                    <a:lstStyle/>
                    <a:p>
                      <a:pPr algn="ctr"/>
                      <a:r>
                        <a:rPr lang="en-US" sz="2400" dirty="0">
                          <a:latin typeface="Arial" panose="020B0604020202020204" pitchFamily="34" charset="0"/>
                          <a:cs typeface="Arial" panose="020B0604020202020204" pitchFamily="34" charset="0"/>
                        </a:rPr>
                        <a:t>2,005</a:t>
                      </a:r>
                    </a:p>
                  </a:txBody>
                  <a:tcPr anchor="ctr"/>
                </a:tc>
                <a:tc>
                  <a:txBody>
                    <a:bodyPr/>
                    <a:lstStyle/>
                    <a:p>
                      <a:pPr algn="ctr"/>
                      <a:r>
                        <a:rPr lang="en-US" sz="2400" dirty="0">
                          <a:latin typeface="Arial" panose="020B0604020202020204" pitchFamily="34" charset="0"/>
                          <a:cs typeface="Arial" panose="020B0604020202020204" pitchFamily="34" charset="0"/>
                        </a:rPr>
                        <a:t>14,038</a:t>
                      </a:r>
                    </a:p>
                  </a:txBody>
                  <a:tcPr anchor="ctr"/>
                </a:tc>
                <a:extLst>
                  <a:ext uri="{0D108BD9-81ED-4DB2-BD59-A6C34878D82A}">
                    <a16:rowId xmlns:a16="http://schemas.microsoft.com/office/drawing/2014/main" val="731576367"/>
                  </a:ext>
                </a:extLst>
              </a:tr>
              <a:tr h="706126">
                <a:tc>
                  <a:txBody>
                    <a:bodyPr/>
                    <a:lstStyle/>
                    <a:p>
                      <a:r>
                        <a:rPr lang="en-US" sz="2100" dirty="0">
                          <a:latin typeface="Arial" panose="020B0604020202020204" pitchFamily="34" charset="0"/>
                          <a:cs typeface="Arial" panose="020B0604020202020204" pitchFamily="34" charset="0"/>
                        </a:rPr>
                        <a:t>Curriculum Units</a:t>
                      </a:r>
                    </a:p>
                  </a:txBody>
                  <a:tcPr>
                    <a:solidFill>
                      <a:schemeClr val="bg1">
                        <a:lumMod val="85000"/>
                      </a:schemeClr>
                    </a:solidFill>
                  </a:tcPr>
                </a:tc>
                <a:tc>
                  <a:txBody>
                    <a:bodyPr/>
                    <a:lstStyle/>
                    <a:p>
                      <a:pPr algn="ctr"/>
                      <a:r>
                        <a:rPr lang="en-US" sz="2400" dirty="0">
                          <a:latin typeface="Arial" panose="020B0604020202020204" pitchFamily="34" charset="0"/>
                          <a:cs typeface="Arial" panose="020B0604020202020204" pitchFamily="34" charset="0"/>
                        </a:rPr>
                        <a:t>3,598</a:t>
                      </a:r>
                    </a:p>
                  </a:txBody>
                  <a:tcPr anchor="ctr">
                    <a:solidFill>
                      <a:schemeClr val="bg1">
                        <a:lumMod val="85000"/>
                      </a:schemeClr>
                    </a:solidFill>
                  </a:tcPr>
                </a:tc>
                <a:tc>
                  <a:txBody>
                    <a:bodyPr/>
                    <a:lstStyle/>
                    <a:p>
                      <a:pPr algn="ctr"/>
                      <a:r>
                        <a:rPr lang="en-US" sz="2400" dirty="0">
                          <a:latin typeface="Arial" panose="020B0604020202020204" pitchFamily="34" charset="0"/>
                          <a:cs typeface="Arial" panose="020B0604020202020204" pitchFamily="34" charset="0"/>
                        </a:rPr>
                        <a:t>3,236</a:t>
                      </a:r>
                    </a:p>
                  </a:txBody>
                  <a:tcPr anchor="ctr">
                    <a:solidFill>
                      <a:schemeClr val="bg1">
                        <a:lumMod val="85000"/>
                      </a:schemeClr>
                    </a:solidFill>
                  </a:tcPr>
                </a:tc>
                <a:tc>
                  <a:txBody>
                    <a:bodyPr/>
                    <a:lstStyle/>
                    <a:p>
                      <a:pPr algn="ctr"/>
                      <a:r>
                        <a:rPr lang="en-US" sz="2400" dirty="0">
                          <a:latin typeface="Arial" panose="020B0604020202020204" pitchFamily="34" charset="0"/>
                          <a:cs typeface="Arial" panose="020B0604020202020204" pitchFamily="34" charset="0"/>
                        </a:rPr>
                        <a:t>3,384</a:t>
                      </a:r>
                    </a:p>
                  </a:txBody>
                  <a:tcPr anchor="ctr">
                    <a:solidFill>
                      <a:schemeClr val="bg1">
                        <a:lumMod val="85000"/>
                      </a:schemeClr>
                    </a:solidFill>
                  </a:tcPr>
                </a:tc>
                <a:tc>
                  <a:txBody>
                    <a:bodyPr/>
                    <a:lstStyle/>
                    <a:p>
                      <a:pPr algn="ctr"/>
                      <a:r>
                        <a:rPr lang="en-US" sz="2400" dirty="0">
                          <a:latin typeface="Arial" panose="020B0604020202020204" pitchFamily="34" charset="0"/>
                          <a:cs typeface="Arial" panose="020B0604020202020204" pitchFamily="34" charset="0"/>
                        </a:rPr>
                        <a:t>3,718</a:t>
                      </a:r>
                    </a:p>
                  </a:txBody>
                  <a:tcPr anchor="ctr">
                    <a:solidFill>
                      <a:schemeClr val="bg1">
                        <a:lumMod val="85000"/>
                      </a:schemeClr>
                    </a:solidFill>
                  </a:tcPr>
                </a:tc>
                <a:extLst>
                  <a:ext uri="{0D108BD9-81ED-4DB2-BD59-A6C34878D82A}">
                    <a16:rowId xmlns:a16="http://schemas.microsoft.com/office/drawing/2014/main" val="3368787215"/>
                  </a:ext>
                </a:extLst>
              </a:tr>
              <a:tr h="650011">
                <a:tc>
                  <a:txBody>
                    <a:bodyPr/>
                    <a:lstStyle/>
                    <a:p>
                      <a:r>
                        <a:rPr lang="en-US" sz="2100" dirty="0">
                          <a:latin typeface="Arial" panose="020B0604020202020204" pitchFamily="34" charset="0"/>
                          <a:cs typeface="Arial" panose="020B0604020202020204" pitchFamily="34" charset="0"/>
                        </a:rPr>
                        <a:t>Other</a:t>
                      </a:r>
                    </a:p>
                  </a:txBody>
                  <a:tcPr anchor="ctr"/>
                </a:tc>
                <a:tc>
                  <a:txBody>
                    <a:bodyPr/>
                    <a:lstStyle/>
                    <a:p>
                      <a:pPr algn="ctr"/>
                      <a:r>
                        <a:rPr lang="en-US" sz="2400" dirty="0">
                          <a:latin typeface="Arial" panose="020B0604020202020204" pitchFamily="34" charset="0"/>
                          <a:cs typeface="Arial" panose="020B0604020202020204" pitchFamily="34" charset="0"/>
                        </a:rPr>
                        <a:t>1,055</a:t>
                      </a:r>
                    </a:p>
                  </a:txBody>
                  <a:tcPr anchor="ctr"/>
                </a:tc>
                <a:tc>
                  <a:txBody>
                    <a:bodyPr/>
                    <a:lstStyle/>
                    <a:p>
                      <a:pPr algn="ctr"/>
                      <a:r>
                        <a:rPr lang="en-US" sz="2400" dirty="0">
                          <a:latin typeface="Arial" panose="020B0604020202020204" pitchFamily="34" charset="0"/>
                          <a:cs typeface="Arial" panose="020B0604020202020204" pitchFamily="34" charset="0"/>
                        </a:rPr>
                        <a:t>918</a:t>
                      </a:r>
                    </a:p>
                  </a:txBody>
                  <a:tcPr anchor="ctr"/>
                </a:tc>
                <a:tc>
                  <a:txBody>
                    <a:bodyPr/>
                    <a:lstStyle/>
                    <a:p>
                      <a:pPr algn="ctr"/>
                      <a:r>
                        <a:rPr lang="en-US" sz="2400" dirty="0">
                          <a:latin typeface="Arial" panose="020B0604020202020204" pitchFamily="34" charset="0"/>
                          <a:cs typeface="Arial" panose="020B0604020202020204" pitchFamily="34" charset="0"/>
                        </a:rPr>
                        <a:t>298</a:t>
                      </a:r>
                    </a:p>
                  </a:txBody>
                  <a:tcPr anchor="ctr"/>
                </a:tc>
                <a:tc>
                  <a:txBody>
                    <a:bodyPr/>
                    <a:lstStyle/>
                    <a:p>
                      <a:pPr algn="ctr"/>
                      <a:r>
                        <a:rPr lang="en-US" sz="2400" dirty="0">
                          <a:latin typeface="Arial" panose="020B0604020202020204" pitchFamily="34" charset="0"/>
                          <a:cs typeface="Arial" panose="020B0604020202020204" pitchFamily="34" charset="0"/>
                        </a:rPr>
                        <a:t>1,468</a:t>
                      </a:r>
                    </a:p>
                  </a:txBody>
                  <a:tcPr anchor="ctr"/>
                </a:tc>
                <a:extLst>
                  <a:ext uri="{0D108BD9-81ED-4DB2-BD59-A6C34878D82A}">
                    <a16:rowId xmlns:a16="http://schemas.microsoft.com/office/drawing/2014/main" val="2380508628"/>
                  </a:ext>
                </a:extLst>
              </a:tr>
              <a:tr h="938905">
                <a:tc>
                  <a:txBody>
                    <a:bodyPr/>
                    <a:lstStyle/>
                    <a:p>
                      <a:r>
                        <a:rPr lang="en-US" sz="2100" dirty="0">
                          <a:latin typeface="Arial" panose="020B0604020202020204" pitchFamily="34" charset="0"/>
                          <a:cs typeface="Arial" panose="020B0604020202020204" pitchFamily="34" charset="0"/>
                        </a:rPr>
                        <a:t>Total Student Contacts</a:t>
                      </a:r>
                    </a:p>
                  </a:txBody>
                  <a:tcPr>
                    <a:solidFill>
                      <a:schemeClr val="bg1">
                        <a:lumMod val="85000"/>
                      </a:schemeClr>
                    </a:solidFill>
                  </a:tcPr>
                </a:tc>
                <a:tc>
                  <a:txBody>
                    <a:bodyPr/>
                    <a:lstStyle/>
                    <a:p>
                      <a:pPr algn="ctr"/>
                      <a:r>
                        <a:rPr lang="en-US" sz="2400" dirty="0">
                          <a:latin typeface="Arial" panose="020B0604020202020204" pitchFamily="34" charset="0"/>
                          <a:cs typeface="Arial" panose="020B0604020202020204" pitchFamily="34" charset="0"/>
                        </a:rPr>
                        <a:t>12,474</a:t>
                      </a:r>
                    </a:p>
                  </a:txBody>
                  <a:tcPr anchor="ctr">
                    <a:solidFill>
                      <a:schemeClr val="bg1">
                        <a:lumMod val="85000"/>
                      </a:schemeClr>
                    </a:solidFill>
                  </a:tcPr>
                </a:tc>
                <a:tc>
                  <a:txBody>
                    <a:bodyPr/>
                    <a:lstStyle/>
                    <a:p>
                      <a:pPr algn="ctr"/>
                      <a:r>
                        <a:rPr lang="en-US" sz="2400" dirty="0">
                          <a:latin typeface="Arial" panose="020B0604020202020204" pitchFamily="34" charset="0"/>
                          <a:cs typeface="Arial" panose="020B0604020202020204" pitchFamily="34" charset="0"/>
                        </a:rPr>
                        <a:t>8,112</a:t>
                      </a:r>
                    </a:p>
                  </a:txBody>
                  <a:tcPr anchor="ctr">
                    <a:solidFill>
                      <a:schemeClr val="bg1">
                        <a:lumMod val="85000"/>
                      </a:schemeClr>
                    </a:solidFill>
                  </a:tcPr>
                </a:tc>
                <a:tc>
                  <a:txBody>
                    <a:bodyPr/>
                    <a:lstStyle/>
                    <a:p>
                      <a:pPr algn="ctr"/>
                      <a:r>
                        <a:rPr lang="en-US" sz="2400" dirty="0">
                          <a:latin typeface="Arial" panose="020B0604020202020204" pitchFamily="34" charset="0"/>
                          <a:cs typeface="Arial" panose="020B0604020202020204" pitchFamily="34" charset="0"/>
                        </a:rPr>
                        <a:t>5,745</a:t>
                      </a:r>
                    </a:p>
                  </a:txBody>
                  <a:tcPr anchor="ctr">
                    <a:solidFill>
                      <a:schemeClr val="bg1">
                        <a:lumMod val="85000"/>
                      </a:schemeClr>
                    </a:solidFill>
                  </a:tcPr>
                </a:tc>
                <a:tc>
                  <a:txBody>
                    <a:bodyPr/>
                    <a:lstStyle/>
                    <a:p>
                      <a:pPr algn="ctr"/>
                      <a:r>
                        <a:rPr lang="en-US" sz="4000" b="1" dirty="0">
                          <a:solidFill>
                            <a:schemeClr val="tx1"/>
                          </a:solidFill>
                          <a:latin typeface="Arial" panose="020B0604020202020204" pitchFamily="34" charset="0"/>
                          <a:cs typeface="Arial" panose="020B0604020202020204" pitchFamily="34" charset="0"/>
                        </a:rPr>
                        <a:t>19,709</a:t>
                      </a:r>
                    </a:p>
                  </a:txBody>
                  <a:tcPr anchor="ctr">
                    <a:solidFill>
                      <a:schemeClr val="bg1">
                        <a:lumMod val="85000"/>
                      </a:schemeClr>
                    </a:solidFill>
                  </a:tcPr>
                </a:tc>
                <a:extLst>
                  <a:ext uri="{0D108BD9-81ED-4DB2-BD59-A6C34878D82A}">
                    <a16:rowId xmlns:a16="http://schemas.microsoft.com/office/drawing/2014/main" val="3696107433"/>
                  </a:ext>
                </a:extLst>
              </a:tr>
            </a:tbl>
          </a:graphicData>
        </a:graphic>
      </p:graphicFrame>
      <p:sp>
        <p:nvSpPr>
          <p:cNvPr id="9" name="Footer Placeholder 4">
            <a:extLst>
              <a:ext uri="{FF2B5EF4-FFF2-40B4-BE49-F238E27FC236}">
                <a16:creationId xmlns:a16="http://schemas.microsoft.com/office/drawing/2014/main" id="{40626D58-9C65-742D-0FD0-2C53DEEAA341}"/>
              </a:ext>
            </a:extLst>
          </p:cNvPr>
          <p:cNvSpPr txBox="1">
            <a:spLocks/>
          </p:cNvSpPr>
          <p:nvPr/>
        </p:nvSpPr>
        <p:spPr>
          <a:xfrm>
            <a:off x="6885517" y="6679894"/>
            <a:ext cx="4554007" cy="132208"/>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a:rPr>
              <a:t>Deb Wolf | SURF User Association General Meeting October 26-27, 2022</a:t>
            </a:r>
          </a:p>
        </p:txBody>
      </p:sp>
      <p:sp>
        <p:nvSpPr>
          <p:cNvPr id="10" name="TextBox 9">
            <a:extLst>
              <a:ext uri="{FF2B5EF4-FFF2-40B4-BE49-F238E27FC236}">
                <a16:creationId xmlns:a16="http://schemas.microsoft.com/office/drawing/2014/main" id="{F548CC19-FF35-DD71-BAE6-A957D3C7903D}"/>
              </a:ext>
            </a:extLst>
          </p:cNvPr>
          <p:cNvSpPr txBox="1"/>
          <p:nvPr/>
        </p:nvSpPr>
        <p:spPr>
          <a:xfrm>
            <a:off x="2554664" y="6154849"/>
            <a:ext cx="9370243" cy="369332"/>
          </a:xfrm>
          <a:prstGeom prst="rect">
            <a:avLst/>
          </a:prstGeom>
          <a:noFill/>
        </p:spPr>
        <p:txBody>
          <a:bodyPr wrap="square" rtlCol="0">
            <a:spAutoFit/>
          </a:bodyPr>
          <a:lstStyle/>
          <a:p>
            <a:r>
              <a:rPr lang="en-US" b="1" dirty="0"/>
              <a:t>Provided professional development for nearly 1,000 educators over the past 2 years.</a:t>
            </a:r>
          </a:p>
        </p:txBody>
      </p:sp>
    </p:spTree>
    <p:extLst>
      <p:ext uri="{BB962C8B-B14F-4D97-AF65-F5344CB8AC3E}">
        <p14:creationId xmlns:p14="http://schemas.microsoft.com/office/powerpoint/2010/main" val="1538863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AC376C-7F3A-63A6-684A-28D97124F8D0}"/>
              </a:ext>
            </a:extLst>
          </p:cNvPr>
          <p:cNvSpPr>
            <a:spLocks noGrp="1"/>
          </p:cNvSpPr>
          <p:nvPr>
            <p:ph type="sldNum" sz="quarter" idx="12"/>
          </p:nvPr>
        </p:nvSpPr>
        <p:spPr/>
        <p:txBody>
          <a:bodyPr/>
          <a:lstStyle/>
          <a:p>
            <a:fld id="{6A867815-C300-4B4A-A7A4-06541D82523F}" type="slidenum">
              <a:rPr lang="en-US" smtClean="0"/>
              <a:pPr/>
              <a:t>11</a:t>
            </a:fld>
            <a:endParaRPr lang="en-US" dirty="0"/>
          </a:p>
        </p:txBody>
      </p:sp>
      <p:sp>
        <p:nvSpPr>
          <p:cNvPr id="5" name="Title 4">
            <a:extLst>
              <a:ext uri="{FF2B5EF4-FFF2-40B4-BE49-F238E27FC236}">
                <a16:creationId xmlns:a16="http://schemas.microsoft.com/office/drawing/2014/main" id="{A6590E37-C86E-511D-58F4-E67808B47BC3}"/>
              </a:ext>
            </a:extLst>
          </p:cNvPr>
          <p:cNvSpPr>
            <a:spLocks noGrp="1"/>
          </p:cNvSpPr>
          <p:nvPr>
            <p:ph type="title"/>
          </p:nvPr>
        </p:nvSpPr>
        <p:spPr/>
        <p:txBody>
          <a:bodyPr>
            <a:normAutofit/>
          </a:bodyPr>
          <a:lstStyle/>
          <a:p>
            <a:r>
              <a:rPr lang="en-US" sz="2200" b="1" i="0" u="none" strike="noStrike" baseline="0" dirty="0"/>
              <a:t>Does SDSTA have an effective outreach and inclusion effort specifically designed to increase demographic diversity of its staff and the user community? </a:t>
            </a:r>
            <a:endParaRPr lang="en-US" dirty="0"/>
          </a:p>
        </p:txBody>
      </p:sp>
      <p:sp>
        <p:nvSpPr>
          <p:cNvPr id="6" name="TextBox 5">
            <a:extLst>
              <a:ext uri="{FF2B5EF4-FFF2-40B4-BE49-F238E27FC236}">
                <a16:creationId xmlns:a16="http://schemas.microsoft.com/office/drawing/2014/main" id="{0B5D35D5-F860-E078-B507-94D8A13D6353}"/>
              </a:ext>
            </a:extLst>
          </p:cNvPr>
          <p:cNvSpPr txBox="1"/>
          <p:nvPr/>
        </p:nvSpPr>
        <p:spPr>
          <a:xfrm>
            <a:off x="48450" y="947130"/>
            <a:ext cx="11921529" cy="4524315"/>
          </a:xfrm>
          <a:prstGeom prst="rect">
            <a:avLst/>
          </a:prstGeom>
          <a:noFill/>
        </p:spPr>
        <p:txBody>
          <a:bodyPr wrap="square" rtlCol="0">
            <a:spAutoFit/>
          </a:bodyPr>
          <a:lstStyle/>
          <a:p>
            <a:pPr marL="285750" indent="-285750">
              <a:buFont typeface="Arial" panose="020B0604020202020204" pitchFamily="34" charset="0"/>
              <a:buChar char="•"/>
            </a:pPr>
            <a:endParaRPr lang="en-US" sz="1600" dirty="0">
              <a:solidFill>
                <a:srgbClr val="000000"/>
              </a:solidFill>
            </a:endParaRPr>
          </a:p>
          <a:p>
            <a:r>
              <a:rPr lang="en-US" sz="1600" i="1" dirty="0"/>
              <a:t>SDSTA recognizes that increasing demographic diversity is a complex challenge, that it is of critical importance, and that short-term fixes are not the answer. Increasing demographic diversity requires all departments – especially those that focus on outreach and people – all working collaboratively in service of this goal.</a:t>
            </a: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The E&amp;O department addresses the challenge by focusing their efforts on growing the next generation of scientifically literate, engaged learners that value STEM and believe they are capable. The focus is on EVERY student.</a:t>
            </a: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The IDEA office addresses the challenge by nurturing trusting relationships with the nine Native Nations that occupy the same geography as SD. Additionally, promoting and supporting an inclusive work environment (with policies and practices in place to support), building leadership expertise in inclusive practices through manager training, all to ensure a welcoming environment where every individual belongs.</a:t>
            </a:r>
          </a:p>
          <a:p>
            <a:endParaRPr lang="en-US" sz="1600" dirty="0"/>
          </a:p>
          <a:p>
            <a:pPr marL="742950" lvl="1" indent="-285750">
              <a:buFont typeface="Arial" panose="020B0604020202020204" pitchFamily="34" charset="0"/>
              <a:buChar char="•"/>
            </a:pPr>
            <a:r>
              <a:rPr lang="en-US" sz="1600" dirty="0"/>
              <a:t>The Communications department addresses the challenge by providing many entry points for the community to connect with SURF – through Deep Talks, Neutrino Days, the </a:t>
            </a:r>
            <a:r>
              <a:rPr lang="en-US" sz="1600" dirty="0" err="1"/>
              <a:t>AiR</a:t>
            </a:r>
            <a:r>
              <a:rPr lang="en-US" sz="1600" dirty="0"/>
              <a:t> program, and many others.</a:t>
            </a: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The SLHVC is a new opportunity for SURF to connect with the community, to celebrate the cultures that intersect in this place and space, and to offer a unique venue for learning together.</a:t>
            </a:r>
            <a:endParaRPr lang="en-US" b="0" i="0" u="none" strike="noStrike" baseline="0" dirty="0">
              <a:solidFill>
                <a:srgbClr val="000000"/>
              </a:solidFill>
              <a:latin typeface="Times New Roman" panose="02020603050405020304" pitchFamily="18" charset="0"/>
            </a:endParaRPr>
          </a:p>
        </p:txBody>
      </p:sp>
      <p:sp>
        <p:nvSpPr>
          <p:cNvPr id="7" name="Footer Placeholder 4">
            <a:extLst>
              <a:ext uri="{FF2B5EF4-FFF2-40B4-BE49-F238E27FC236}">
                <a16:creationId xmlns:a16="http://schemas.microsoft.com/office/drawing/2014/main" id="{CC7E7D4E-C2B2-BF5E-CAE8-21D73E4F49A8}"/>
              </a:ext>
            </a:extLst>
          </p:cNvPr>
          <p:cNvSpPr txBox="1">
            <a:spLocks/>
          </p:cNvSpPr>
          <p:nvPr/>
        </p:nvSpPr>
        <p:spPr>
          <a:xfrm>
            <a:off x="6885517" y="6679894"/>
            <a:ext cx="4554007" cy="132208"/>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a:rPr>
              <a:t>Deb Wolf | SURF User Association General Meeting October 26-27, 2022</a:t>
            </a:r>
          </a:p>
        </p:txBody>
      </p:sp>
    </p:spTree>
    <p:extLst>
      <p:ext uri="{BB962C8B-B14F-4D97-AF65-F5344CB8AC3E}">
        <p14:creationId xmlns:p14="http://schemas.microsoft.com/office/powerpoint/2010/main" val="3888816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4B67A4-3EBA-FC00-449B-3595F5D2EEB3}"/>
              </a:ext>
            </a:extLst>
          </p:cNvPr>
          <p:cNvSpPr>
            <a:spLocks noGrp="1"/>
          </p:cNvSpPr>
          <p:nvPr>
            <p:ph type="sldNum" sz="quarter" idx="12"/>
          </p:nvPr>
        </p:nvSpPr>
        <p:spPr/>
        <p:txBody>
          <a:bodyPr/>
          <a:lstStyle/>
          <a:p>
            <a:fld id="{6A867815-C300-4B4A-A7A4-06541D82523F}" type="slidenum">
              <a:rPr lang="en-US" smtClean="0"/>
              <a:pPr/>
              <a:t>12</a:t>
            </a:fld>
            <a:endParaRPr lang="en-US" dirty="0"/>
          </a:p>
        </p:txBody>
      </p:sp>
      <p:sp>
        <p:nvSpPr>
          <p:cNvPr id="5" name="Title 4">
            <a:extLst>
              <a:ext uri="{FF2B5EF4-FFF2-40B4-BE49-F238E27FC236}">
                <a16:creationId xmlns:a16="http://schemas.microsoft.com/office/drawing/2014/main" id="{E20B07D1-616F-71EE-554B-40EEA3B4C99C}"/>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25D0EA49-1356-16BA-5A3F-817136981709}"/>
              </a:ext>
            </a:extLst>
          </p:cNvPr>
          <p:cNvSpPr txBox="1"/>
          <p:nvPr/>
        </p:nvSpPr>
        <p:spPr>
          <a:xfrm>
            <a:off x="3271520" y="2767280"/>
            <a:ext cx="5648960" cy="1323439"/>
          </a:xfrm>
          <a:prstGeom prst="rect">
            <a:avLst/>
          </a:prstGeom>
          <a:noFill/>
        </p:spPr>
        <p:txBody>
          <a:bodyPr wrap="square" rtlCol="0">
            <a:spAutoFit/>
          </a:bodyPr>
          <a:lstStyle/>
          <a:p>
            <a:r>
              <a:rPr lang="en-US" sz="8000" dirty="0"/>
              <a:t>Questions?</a:t>
            </a:r>
          </a:p>
        </p:txBody>
      </p:sp>
      <p:sp>
        <p:nvSpPr>
          <p:cNvPr id="3" name="Footer Placeholder 4">
            <a:extLst>
              <a:ext uri="{FF2B5EF4-FFF2-40B4-BE49-F238E27FC236}">
                <a16:creationId xmlns:a16="http://schemas.microsoft.com/office/drawing/2014/main" id="{ADB48ECD-5D14-B75A-53F4-5E16027B1C79}"/>
              </a:ext>
            </a:extLst>
          </p:cNvPr>
          <p:cNvSpPr txBox="1">
            <a:spLocks/>
          </p:cNvSpPr>
          <p:nvPr/>
        </p:nvSpPr>
        <p:spPr>
          <a:xfrm>
            <a:off x="6885517" y="6679894"/>
            <a:ext cx="4554007" cy="132208"/>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a:rPr>
              <a:t>Deb Wolf | SURF User Association General Meeting October 26-27, 2022</a:t>
            </a:r>
          </a:p>
        </p:txBody>
      </p:sp>
    </p:spTree>
    <p:extLst>
      <p:ext uri="{BB962C8B-B14F-4D97-AF65-F5344CB8AC3E}">
        <p14:creationId xmlns:p14="http://schemas.microsoft.com/office/powerpoint/2010/main" val="2843094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867815-C300-4B4A-A7A4-06541D82523F}" type="slidenum">
              <a:rPr lang="en-US" smtClean="0"/>
              <a:pPr/>
              <a:t>2</a:t>
            </a:fld>
            <a:endParaRPr lang="en-US" dirty="0"/>
          </a:p>
        </p:txBody>
      </p:sp>
      <p:sp>
        <p:nvSpPr>
          <p:cNvPr id="4" name="Title 3"/>
          <p:cNvSpPr>
            <a:spLocks noGrp="1"/>
          </p:cNvSpPr>
          <p:nvPr>
            <p:ph type="title"/>
          </p:nvPr>
        </p:nvSpPr>
        <p:spPr/>
        <p:txBody>
          <a:bodyPr/>
          <a:lstStyle/>
          <a:p>
            <a:r>
              <a:rPr lang="en-US" dirty="0"/>
              <a:t>Deb Wolf - Director of Outreach and Culture</a:t>
            </a:r>
          </a:p>
        </p:txBody>
      </p:sp>
      <p:pic>
        <p:nvPicPr>
          <p:cNvPr id="6" name="Picture 5">
            <a:extLst>
              <a:ext uri="{FF2B5EF4-FFF2-40B4-BE49-F238E27FC236}">
                <a16:creationId xmlns:a16="http://schemas.microsoft.com/office/drawing/2014/main" id="{D0534456-60D1-34D6-6D76-CC22F296D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4533" y="1452489"/>
            <a:ext cx="5929532" cy="3953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2">
            <a:extLst>
              <a:ext uri="{FF2B5EF4-FFF2-40B4-BE49-F238E27FC236}">
                <a16:creationId xmlns:a16="http://schemas.microsoft.com/office/drawing/2014/main" id="{72CCC681-06B5-0D04-6AF3-6DBE6306BF89}"/>
              </a:ext>
            </a:extLst>
          </p:cNvPr>
          <p:cNvSpPr txBox="1">
            <a:spLocks/>
          </p:cNvSpPr>
          <p:nvPr/>
        </p:nvSpPr>
        <p:spPr>
          <a:xfrm>
            <a:off x="0" y="1084775"/>
            <a:ext cx="5991498" cy="5241518"/>
          </a:xfrm>
          <a:prstGeom prst="rect">
            <a:avLst/>
          </a:prstGeom>
        </p:spPr>
        <p:txBody>
          <a:bodyPr>
            <a:normAutofit fontScale="92500" lnSpcReduction="20000"/>
          </a:bodyPr>
          <a:lstStyle>
            <a:lvl1pPr marL="171450" indent="-171450" algn="l" defTabSz="685800" rtl="0" eaLnBrk="1" latinLnBrk="0" hangingPunct="1">
              <a:lnSpc>
                <a:spcPct val="10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effectLst>
                  <a:outerShdw blurRad="50800" dist="38100" dir="2700000" algn="tl" rotWithShape="0">
                    <a:schemeClr val="bg1">
                      <a:alpha val="40000"/>
                    </a:schemeClr>
                  </a:outerShdw>
                </a:effectLst>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Experience includes over 30 years serving K12 education:</a:t>
            </a:r>
          </a:p>
          <a:p>
            <a:pPr marL="0" indent="0">
              <a:buNone/>
            </a:pPr>
            <a:endParaRPr lang="en-US" dirty="0"/>
          </a:p>
          <a:p>
            <a:pPr lvl="1"/>
            <a:r>
              <a:rPr lang="en-US" sz="2400" dirty="0"/>
              <a:t>Work in K12 schools as an instructional coach, administrator and secondary science teacher</a:t>
            </a:r>
          </a:p>
          <a:p>
            <a:pPr marL="342900" lvl="1" indent="0">
              <a:buNone/>
            </a:pPr>
            <a:endParaRPr lang="en-US" sz="2400" dirty="0"/>
          </a:p>
          <a:p>
            <a:pPr lvl="1"/>
            <a:r>
              <a:rPr lang="en-US" sz="2400" dirty="0"/>
              <a:t>Work at state level – SD Dept of Education – Education Innovationist</a:t>
            </a:r>
          </a:p>
          <a:p>
            <a:pPr marL="342900" lvl="1" indent="0">
              <a:buNone/>
            </a:pPr>
            <a:endParaRPr lang="en-US" sz="2400" dirty="0"/>
          </a:p>
          <a:p>
            <a:pPr lvl="1"/>
            <a:r>
              <a:rPr lang="en-US" sz="2400" dirty="0"/>
              <a:t>Professional development facilitator for educators - in the areas of effective instruction, student engagement and equity</a:t>
            </a:r>
          </a:p>
          <a:p>
            <a:pPr marL="342900" lvl="1" indent="0">
              <a:buNone/>
            </a:pPr>
            <a:endParaRPr lang="en-US" sz="2400" dirty="0"/>
          </a:p>
          <a:p>
            <a:pPr lvl="1"/>
            <a:r>
              <a:rPr lang="en-US" sz="2400" dirty="0"/>
              <a:t>Director of Education &amp; Outreach 2018-21</a:t>
            </a:r>
          </a:p>
          <a:p>
            <a:pPr lvl="1"/>
            <a:endParaRPr lang="en-US" dirty="0"/>
          </a:p>
          <a:p>
            <a:pPr marL="31088" indent="0">
              <a:buFont typeface="Arial" panose="020B0604020202020204" pitchFamily="34" charset="0"/>
              <a:buNone/>
            </a:pPr>
            <a:endParaRPr lang="en-US" sz="600" dirty="0"/>
          </a:p>
          <a:p>
            <a:endParaRPr lang="en-US" dirty="0"/>
          </a:p>
        </p:txBody>
      </p:sp>
      <p:sp>
        <p:nvSpPr>
          <p:cNvPr id="8" name="Footer Placeholder 4">
            <a:extLst>
              <a:ext uri="{FF2B5EF4-FFF2-40B4-BE49-F238E27FC236}">
                <a16:creationId xmlns:a16="http://schemas.microsoft.com/office/drawing/2014/main" id="{DD97C601-E6B2-B311-95F6-5ECAC915CDEA}"/>
              </a:ext>
            </a:extLst>
          </p:cNvPr>
          <p:cNvSpPr txBox="1">
            <a:spLocks/>
          </p:cNvSpPr>
          <p:nvPr/>
        </p:nvSpPr>
        <p:spPr>
          <a:xfrm>
            <a:off x="6885517" y="6679894"/>
            <a:ext cx="4554007" cy="132208"/>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a:rPr>
              <a:t>Deb Wolf | SURF User Association General Meeting October 26-27, 2022</a:t>
            </a:r>
          </a:p>
        </p:txBody>
      </p:sp>
    </p:spTree>
    <p:extLst>
      <p:ext uri="{BB962C8B-B14F-4D97-AF65-F5344CB8AC3E}">
        <p14:creationId xmlns:p14="http://schemas.microsoft.com/office/powerpoint/2010/main" val="183607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434062-E8E6-A584-D697-1AAD54E3B50D}"/>
              </a:ext>
            </a:extLst>
          </p:cNvPr>
          <p:cNvSpPr>
            <a:spLocks noGrp="1"/>
          </p:cNvSpPr>
          <p:nvPr>
            <p:ph type="sldNum" sz="quarter" idx="12"/>
          </p:nvPr>
        </p:nvSpPr>
        <p:spPr/>
        <p:txBody>
          <a:bodyPr/>
          <a:lstStyle/>
          <a:p>
            <a:fld id="{6A867815-C300-4B4A-A7A4-06541D82523F}" type="slidenum">
              <a:rPr lang="en-US" smtClean="0"/>
              <a:pPr/>
              <a:t>3</a:t>
            </a:fld>
            <a:endParaRPr lang="en-US" dirty="0"/>
          </a:p>
        </p:txBody>
      </p:sp>
      <p:sp>
        <p:nvSpPr>
          <p:cNvPr id="5" name="Title 4">
            <a:extLst>
              <a:ext uri="{FF2B5EF4-FFF2-40B4-BE49-F238E27FC236}">
                <a16:creationId xmlns:a16="http://schemas.microsoft.com/office/drawing/2014/main" id="{2F9F544D-213F-E7F2-21DC-754308649A53}"/>
              </a:ext>
            </a:extLst>
          </p:cNvPr>
          <p:cNvSpPr>
            <a:spLocks noGrp="1"/>
          </p:cNvSpPr>
          <p:nvPr>
            <p:ph type="title"/>
          </p:nvPr>
        </p:nvSpPr>
        <p:spPr/>
        <p:txBody>
          <a:bodyPr/>
          <a:lstStyle/>
          <a:p>
            <a:r>
              <a:rPr lang="en-US" dirty="0"/>
              <a:t>Context Matters: Footprint and Landscape</a:t>
            </a:r>
          </a:p>
        </p:txBody>
      </p:sp>
      <p:sp>
        <p:nvSpPr>
          <p:cNvPr id="3" name="Footer Placeholder 4">
            <a:extLst>
              <a:ext uri="{FF2B5EF4-FFF2-40B4-BE49-F238E27FC236}">
                <a16:creationId xmlns:a16="http://schemas.microsoft.com/office/drawing/2014/main" id="{32211012-184F-EC3C-7B5F-257FBC4D9D8A}"/>
              </a:ext>
            </a:extLst>
          </p:cNvPr>
          <p:cNvSpPr txBox="1">
            <a:spLocks/>
          </p:cNvSpPr>
          <p:nvPr/>
        </p:nvSpPr>
        <p:spPr>
          <a:xfrm>
            <a:off x="6885517" y="6679894"/>
            <a:ext cx="4554007" cy="132208"/>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a:rPr>
              <a:t>Deb Wolf | SURF User Association General Meeting October 26-27, 2022</a:t>
            </a:r>
          </a:p>
        </p:txBody>
      </p:sp>
      <p:sp>
        <p:nvSpPr>
          <p:cNvPr id="7" name="TextBox 6">
            <a:extLst>
              <a:ext uri="{FF2B5EF4-FFF2-40B4-BE49-F238E27FC236}">
                <a16:creationId xmlns:a16="http://schemas.microsoft.com/office/drawing/2014/main" id="{6BFBF370-3373-2B16-9151-657FBBDDB689}"/>
              </a:ext>
            </a:extLst>
          </p:cNvPr>
          <p:cNvSpPr txBox="1"/>
          <p:nvPr/>
        </p:nvSpPr>
        <p:spPr>
          <a:xfrm>
            <a:off x="8239125" y="1353430"/>
            <a:ext cx="3804940" cy="4770537"/>
          </a:xfrm>
          <a:prstGeom prst="rect">
            <a:avLst/>
          </a:prstGeom>
          <a:noFill/>
        </p:spPr>
        <p:txBody>
          <a:bodyPr wrap="square" rtlCol="0">
            <a:spAutoFit/>
          </a:bodyPr>
          <a:lstStyle/>
          <a:p>
            <a:r>
              <a:rPr lang="en-US" sz="1600" dirty="0"/>
              <a:t>9 Native Nations share the same geography as South Dakota</a:t>
            </a:r>
          </a:p>
          <a:p>
            <a:endParaRPr lang="en-US" sz="1600" dirty="0"/>
          </a:p>
          <a:p>
            <a:r>
              <a:rPr lang="en-US" sz="1600" dirty="0"/>
              <a:t>SURF occupies the physical footprint of the former Homestake gold mine in the Black Hills - land that is considered sacred by regional tribes </a:t>
            </a:r>
          </a:p>
          <a:p>
            <a:endParaRPr lang="en-US" sz="1600" dirty="0"/>
          </a:p>
          <a:p>
            <a:r>
              <a:rPr lang="en-US" sz="1600" dirty="0"/>
              <a:t>American Indian students represent SD’s largest underserved population</a:t>
            </a:r>
          </a:p>
          <a:p>
            <a:endParaRPr lang="en-US" sz="1600" dirty="0"/>
          </a:p>
          <a:p>
            <a:r>
              <a:rPr lang="en-US" sz="1600" dirty="0"/>
              <a:t>Five of the 50 counties having the highest childhood poverty rates in the US are in SD and coincide with reservation land</a:t>
            </a:r>
          </a:p>
          <a:p>
            <a:endParaRPr lang="en-US" sz="1600" dirty="0"/>
          </a:p>
          <a:p>
            <a:r>
              <a:rPr lang="en-US" sz="1600" dirty="0"/>
              <a:t>In many counties in western SD, the population density is less than 2 residents per square mile</a:t>
            </a:r>
          </a:p>
        </p:txBody>
      </p:sp>
      <p:pic>
        <p:nvPicPr>
          <p:cNvPr id="8" name="Picture 7">
            <a:extLst>
              <a:ext uri="{FF2B5EF4-FFF2-40B4-BE49-F238E27FC236}">
                <a16:creationId xmlns:a16="http://schemas.microsoft.com/office/drawing/2014/main" id="{1DA438B5-6547-7292-FF3E-AD590A40399A}"/>
              </a:ext>
            </a:extLst>
          </p:cNvPr>
          <p:cNvPicPr>
            <a:picLocks noChangeAspect="1"/>
          </p:cNvPicPr>
          <p:nvPr/>
        </p:nvPicPr>
        <p:blipFill>
          <a:blip r:embed="rId3"/>
          <a:stretch>
            <a:fillRect/>
          </a:stretch>
        </p:blipFill>
        <p:spPr>
          <a:xfrm>
            <a:off x="0" y="1169469"/>
            <a:ext cx="8161368" cy="4486279"/>
          </a:xfrm>
          <a:prstGeom prst="rect">
            <a:avLst/>
          </a:prstGeom>
        </p:spPr>
      </p:pic>
    </p:spTree>
    <p:extLst>
      <p:ext uri="{BB962C8B-B14F-4D97-AF65-F5344CB8AC3E}">
        <p14:creationId xmlns:p14="http://schemas.microsoft.com/office/powerpoint/2010/main" val="3696421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434062-E8E6-A584-D697-1AAD54E3B50D}"/>
              </a:ext>
            </a:extLst>
          </p:cNvPr>
          <p:cNvSpPr>
            <a:spLocks noGrp="1"/>
          </p:cNvSpPr>
          <p:nvPr>
            <p:ph type="sldNum" sz="quarter" idx="12"/>
          </p:nvPr>
        </p:nvSpPr>
        <p:spPr/>
        <p:txBody>
          <a:bodyPr/>
          <a:lstStyle/>
          <a:p>
            <a:fld id="{6A867815-C300-4B4A-A7A4-06541D82523F}" type="slidenum">
              <a:rPr lang="en-US" smtClean="0"/>
              <a:pPr/>
              <a:t>4</a:t>
            </a:fld>
            <a:endParaRPr lang="en-US" dirty="0"/>
          </a:p>
        </p:txBody>
      </p:sp>
      <p:sp>
        <p:nvSpPr>
          <p:cNvPr id="5" name="Title 4">
            <a:extLst>
              <a:ext uri="{FF2B5EF4-FFF2-40B4-BE49-F238E27FC236}">
                <a16:creationId xmlns:a16="http://schemas.microsoft.com/office/drawing/2014/main" id="{2F9F544D-213F-E7F2-21DC-754308649A53}"/>
              </a:ext>
            </a:extLst>
          </p:cNvPr>
          <p:cNvSpPr>
            <a:spLocks noGrp="1"/>
          </p:cNvSpPr>
          <p:nvPr>
            <p:ph type="title"/>
          </p:nvPr>
        </p:nvSpPr>
        <p:spPr/>
        <p:txBody>
          <a:bodyPr/>
          <a:lstStyle/>
          <a:p>
            <a:r>
              <a:rPr lang="en-US" dirty="0"/>
              <a:t>Outreach and Culture: Scope of Work</a:t>
            </a:r>
          </a:p>
        </p:txBody>
      </p:sp>
      <p:sp>
        <p:nvSpPr>
          <p:cNvPr id="6" name="TextBox 5">
            <a:extLst>
              <a:ext uri="{FF2B5EF4-FFF2-40B4-BE49-F238E27FC236}">
                <a16:creationId xmlns:a16="http://schemas.microsoft.com/office/drawing/2014/main" id="{E813ECF8-C3F3-5C83-C66A-C60F809C9525}"/>
              </a:ext>
            </a:extLst>
          </p:cNvPr>
          <p:cNvSpPr txBox="1"/>
          <p:nvPr/>
        </p:nvSpPr>
        <p:spPr>
          <a:xfrm>
            <a:off x="-282087" y="715564"/>
            <a:ext cx="12051745" cy="5632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endParaRPr lang="en-US" sz="2000" dirty="0"/>
          </a:p>
          <a:p>
            <a:pPr marL="800100" lvl="1" indent="-342900">
              <a:buFont typeface="Arial" panose="020B0604020202020204" pitchFamily="34" charset="0"/>
              <a:buChar char="•"/>
            </a:pPr>
            <a:r>
              <a:rPr lang="en-US" sz="2000" b="1" dirty="0"/>
              <a:t>Inclusion, Diversity, Equity and Access (IDEA) Office</a:t>
            </a:r>
          </a:p>
          <a:p>
            <a:pPr marL="1257300" lvl="2" indent="-342900">
              <a:buFont typeface="Arial" panose="020B0604020202020204" pitchFamily="34" charset="0"/>
              <a:buChar char="•"/>
            </a:pPr>
            <a:r>
              <a:rPr lang="en-US" sz="2000" dirty="0"/>
              <a:t>Supporting a welcoming work environment in collaboration with HR office</a:t>
            </a:r>
          </a:p>
          <a:p>
            <a:pPr marL="1257300" lvl="2" indent="-342900">
              <a:buFont typeface="Arial" panose="020B0604020202020204" pitchFamily="34" charset="0"/>
              <a:buChar char="•"/>
            </a:pPr>
            <a:r>
              <a:rPr lang="en-US" sz="2000" dirty="0"/>
              <a:t>Professional growth for leadership</a:t>
            </a:r>
          </a:p>
          <a:p>
            <a:pPr marL="1257300" lvl="2" indent="-342900">
              <a:buFont typeface="Arial" panose="020B0604020202020204" pitchFamily="34" charset="0"/>
              <a:buChar char="•"/>
            </a:pPr>
            <a:r>
              <a:rPr lang="en-US" sz="2000" dirty="0"/>
              <a:t>Coordinating communication and relationship with Tribal Nations</a:t>
            </a:r>
          </a:p>
          <a:p>
            <a:pPr marL="1257300" lvl="2" indent="-342900">
              <a:buFont typeface="Arial" panose="020B0604020202020204" pitchFamily="34" charset="0"/>
              <a:buChar char="•"/>
            </a:pPr>
            <a:r>
              <a:rPr lang="en-US" sz="2000" dirty="0"/>
              <a:t>Living the SDSTA core values</a:t>
            </a:r>
            <a:endParaRPr lang="en-US" sz="2000" b="1" dirty="0"/>
          </a:p>
          <a:p>
            <a:pPr marL="800100" lvl="1" indent="-342900">
              <a:buFont typeface="Arial" panose="020B0604020202020204" pitchFamily="34" charset="0"/>
              <a:buChar char="•"/>
            </a:pPr>
            <a:r>
              <a:rPr lang="en-US" sz="2000" b="1" dirty="0"/>
              <a:t>Education and Outreach Department (E&amp;O)</a:t>
            </a:r>
          </a:p>
          <a:p>
            <a:pPr marL="1257300" lvl="2" indent="-342900">
              <a:buFont typeface="Arial" panose="020B0604020202020204" pitchFamily="34" charset="0"/>
              <a:buChar char="•"/>
            </a:pPr>
            <a:r>
              <a:rPr lang="en-US" sz="2000" dirty="0"/>
              <a:t>STEM education experiences for K12 students and teachers</a:t>
            </a:r>
          </a:p>
          <a:p>
            <a:pPr marL="1257300" lvl="2" indent="-342900">
              <a:buFont typeface="Arial" panose="020B0604020202020204" pitchFamily="34" charset="0"/>
              <a:buChar char="•"/>
            </a:pPr>
            <a:r>
              <a:rPr lang="en-US" sz="2000" dirty="0"/>
              <a:t>Supporting the transition to post-secondary </a:t>
            </a:r>
          </a:p>
          <a:p>
            <a:pPr marL="1714500" lvl="3" indent="-342900">
              <a:buFont typeface="Arial" panose="020B0604020202020204" pitchFamily="34" charset="0"/>
              <a:buChar char="•"/>
            </a:pPr>
            <a:r>
              <a:rPr lang="en-US" sz="2000" dirty="0"/>
              <a:t>Internships, Davis-</a:t>
            </a:r>
            <a:r>
              <a:rPr lang="en-US" sz="2000" dirty="0" err="1"/>
              <a:t>Bahcall</a:t>
            </a:r>
            <a:r>
              <a:rPr lang="en-US" sz="2000" dirty="0"/>
              <a:t> Scholars, and university teacher preparation programs</a:t>
            </a:r>
          </a:p>
          <a:p>
            <a:pPr marL="800100" lvl="1" indent="-342900">
              <a:buFont typeface="Arial" panose="020B0604020202020204" pitchFamily="34" charset="0"/>
              <a:buChar char="•"/>
            </a:pPr>
            <a:r>
              <a:rPr lang="en-US" sz="2000" b="1" dirty="0"/>
              <a:t>Communications Department (Comms)</a:t>
            </a:r>
          </a:p>
          <a:p>
            <a:pPr marL="1257300" lvl="2" indent="-342900">
              <a:buFont typeface="Arial" panose="020B0604020202020204" pitchFamily="34" charset="0"/>
              <a:buChar char="•"/>
            </a:pPr>
            <a:r>
              <a:rPr lang="en-US" sz="2000" dirty="0"/>
              <a:t>Internal communications and crisis communication</a:t>
            </a:r>
          </a:p>
          <a:p>
            <a:pPr marL="1257300" lvl="2" indent="-342900">
              <a:buFont typeface="Arial" panose="020B0604020202020204" pitchFamily="34" charset="0"/>
              <a:buChar char="•"/>
            </a:pPr>
            <a:r>
              <a:rPr lang="en-US" sz="2000" dirty="0"/>
              <a:t>Public outreach, media relations and marketing</a:t>
            </a:r>
          </a:p>
          <a:p>
            <a:pPr marL="800100" lvl="1" indent="-342900">
              <a:buFont typeface="Arial" panose="020B0604020202020204" pitchFamily="34" charset="0"/>
              <a:buChar char="•"/>
            </a:pPr>
            <a:r>
              <a:rPr lang="en-US" sz="2000" b="1" dirty="0"/>
              <a:t>Sanford Lab Homestake Visitor Center (SLHVC)</a:t>
            </a:r>
          </a:p>
          <a:p>
            <a:pPr marL="1257300" lvl="2" indent="-342900">
              <a:buFont typeface="Arial" panose="020B0604020202020204" pitchFamily="34" charset="0"/>
              <a:buChar char="•"/>
            </a:pPr>
            <a:r>
              <a:rPr lang="en-US" sz="2000" dirty="0"/>
              <a:t>Location for outreach and events</a:t>
            </a:r>
          </a:p>
          <a:p>
            <a:pPr marL="1257300" lvl="2" indent="-342900">
              <a:buFont typeface="Arial" panose="020B0604020202020204" pitchFamily="34" charset="0"/>
              <a:buChar char="•"/>
            </a:pPr>
            <a:r>
              <a:rPr lang="en-US" sz="2000" dirty="0"/>
              <a:t>Opportunities for inter-generational learning</a:t>
            </a:r>
          </a:p>
          <a:p>
            <a:pPr marL="1257300" lvl="2" indent="-342900">
              <a:buFont typeface="Arial" panose="020B0604020202020204" pitchFamily="34" charset="0"/>
              <a:buChar char="•"/>
            </a:pPr>
            <a:r>
              <a:rPr lang="en-US" sz="2000" dirty="0"/>
              <a:t>Connecting to broader community</a:t>
            </a:r>
          </a:p>
          <a:p>
            <a:pPr marL="800100" lvl="1" indent="-342900">
              <a:buFont typeface="Arial" panose="020B0604020202020204" pitchFamily="34" charset="0"/>
              <a:buChar char="•"/>
            </a:pPr>
            <a:endParaRPr lang="en-US" sz="2000" dirty="0"/>
          </a:p>
        </p:txBody>
      </p:sp>
      <p:sp>
        <p:nvSpPr>
          <p:cNvPr id="3" name="Footer Placeholder 4">
            <a:extLst>
              <a:ext uri="{FF2B5EF4-FFF2-40B4-BE49-F238E27FC236}">
                <a16:creationId xmlns:a16="http://schemas.microsoft.com/office/drawing/2014/main" id="{32211012-184F-EC3C-7B5F-257FBC4D9D8A}"/>
              </a:ext>
            </a:extLst>
          </p:cNvPr>
          <p:cNvSpPr txBox="1">
            <a:spLocks/>
          </p:cNvSpPr>
          <p:nvPr/>
        </p:nvSpPr>
        <p:spPr>
          <a:xfrm>
            <a:off x="6885517" y="6679894"/>
            <a:ext cx="4554007" cy="132208"/>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a:rPr>
              <a:t>Deb Wolf | SURF User Association General Meeting October 26-27, 2022</a:t>
            </a:r>
          </a:p>
        </p:txBody>
      </p:sp>
      <p:sp>
        <p:nvSpPr>
          <p:cNvPr id="8" name="TextBox 7">
            <a:extLst>
              <a:ext uri="{FF2B5EF4-FFF2-40B4-BE49-F238E27FC236}">
                <a16:creationId xmlns:a16="http://schemas.microsoft.com/office/drawing/2014/main" id="{19DF0755-2AD8-0F9C-1326-DB263758D9D8}"/>
              </a:ext>
            </a:extLst>
          </p:cNvPr>
          <p:cNvSpPr txBox="1"/>
          <p:nvPr/>
        </p:nvSpPr>
        <p:spPr>
          <a:xfrm>
            <a:off x="7913069" y="4280842"/>
            <a:ext cx="3964066" cy="2031325"/>
          </a:xfrm>
          <a:prstGeom prst="rect">
            <a:avLst/>
          </a:prstGeom>
          <a:solidFill>
            <a:srgbClr val="FEEFC0"/>
          </a:solidFill>
          <a:ln>
            <a:solidFill>
              <a:schemeClr val="tx1"/>
            </a:solidFill>
          </a:ln>
        </p:spPr>
        <p:txBody>
          <a:bodyPr wrap="square" rtlCol="0">
            <a:spAutoFit/>
          </a:bodyPr>
          <a:lstStyle/>
          <a:p>
            <a:pPr algn="l"/>
            <a:r>
              <a:rPr lang="en-US" sz="1800" b="1" i="0" u="none" strike="noStrike" baseline="0" dirty="0">
                <a:solidFill>
                  <a:srgbClr val="000000"/>
                </a:solidFill>
              </a:rPr>
              <a:t>Overarching Question:</a:t>
            </a:r>
          </a:p>
          <a:p>
            <a:r>
              <a:rPr lang="en-US" sz="1800" b="0" i="0" u="none" strike="noStrike" baseline="0" dirty="0">
                <a:solidFill>
                  <a:srgbClr val="000000"/>
                </a:solidFill>
                <a:latin typeface="Times New Roman" panose="02020603050405020304" pitchFamily="18" charset="0"/>
              </a:rPr>
              <a:t> </a:t>
            </a:r>
          </a:p>
          <a:p>
            <a:r>
              <a:rPr lang="en-US" sz="1800" b="0" i="0" u="none" strike="noStrike" baseline="0" dirty="0">
                <a:solidFill>
                  <a:srgbClr val="000000"/>
                </a:solidFill>
              </a:rPr>
              <a:t>Does SDSTA have an effective outreach and inclusion effort specifically designed to increase demographic diversity of its staff and the user community? </a:t>
            </a:r>
          </a:p>
        </p:txBody>
      </p:sp>
    </p:spTree>
    <p:extLst>
      <p:ext uri="{BB962C8B-B14F-4D97-AF65-F5344CB8AC3E}">
        <p14:creationId xmlns:p14="http://schemas.microsoft.com/office/powerpoint/2010/main" val="243129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A3AF5C-71F1-D0AA-B9BB-5DF7C0418DB1}"/>
              </a:ext>
            </a:extLst>
          </p:cNvPr>
          <p:cNvSpPr>
            <a:spLocks noGrp="1"/>
          </p:cNvSpPr>
          <p:nvPr>
            <p:ph type="title"/>
          </p:nvPr>
        </p:nvSpPr>
        <p:spPr/>
        <p:txBody>
          <a:bodyPr/>
          <a:lstStyle/>
          <a:p>
            <a:r>
              <a:rPr lang="en-US" dirty="0"/>
              <a:t>Inclusion, Diversity, Equity and Access</a:t>
            </a:r>
          </a:p>
        </p:txBody>
      </p:sp>
      <p:sp>
        <p:nvSpPr>
          <p:cNvPr id="15" name="Content Placeholder 14">
            <a:extLst>
              <a:ext uri="{FF2B5EF4-FFF2-40B4-BE49-F238E27FC236}">
                <a16:creationId xmlns:a16="http://schemas.microsoft.com/office/drawing/2014/main" id="{758CD9F8-CC74-D6B0-3949-86ACD1F53768}"/>
              </a:ext>
            </a:extLst>
          </p:cNvPr>
          <p:cNvSpPr>
            <a:spLocks noGrp="1"/>
          </p:cNvSpPr>
          <p:nvPr>
            <p:ph sz="half" idx="1"/>
          </p:nvPr>
        </p:nvSpPr>
        <p:spPr>
          <a:xfrm>
            <a:off x="6312482" y="1102501"/>
            <a:ext cx="5700076" cy="4923632"/>
          </a:xfrm>
        </p:spPr>
        <p:txBody>
          <a:bodyPr>
            <a:normAutofit fontScale="77500" lnSpcReduction="20000"/>
          </a:bodyPr>
          <a:lstStyle/>
          <a:p>
            <a:pPr marL="0" indent="0">
              <a:buNone/>
            </a:pPr>
            <a:r>
              <a:rPr lang="en-US" b="1" dirty="0"/>
              <a:t>IDEA Project Lead </a:t>
            </a:r>
            <a:r>
              <a:rPr lang="en-US" dirty="0"/>
              <a:t>– </a:t>
            </a:r>
          </a:p>
          <a:p>
            <a:pPr marL="0" indent="0">
              <a:buNone/>
            </a:pPr>
            <a:r>
              <a:rPr lang="en-US" dirty="0"/>
              <a:t>Rochelle Zens</a:t>
            </a:r>
          </a:p>
          <a:p>
            <a:pPr marL="0" indent="0">
              <a:buNone/>
            </a:pPr>
            <a:r>
              <a:rPr lang="en-US" dirty="0"/>
              <a:t>Efforts focus on </a:t>
            </a:r>
            <a:r>
              <a:rPr lang="en-US" i="1" u="sng" dirty="0"/>
              <a:t>IN-Reach</a:t>
            </a:r>
          </a:p>
          <a:p>
            <a:pPr marL="0" indent="0">
              <a:buNone/>
            </a:pPr>
            <a:endParaRPr lang="en-US" dirty="0"/>
          </a:p>
          <a:p>
            <a:r>
              <a:rPr lang="en-US" dirty="0"/>
              <a:t>Staff engagement data collection and analysis</a:t>
            </a:r>
          </a:p>
          <a:p>
            <a:r>
              <a:rPr lang="en-US" dirty="0"/>
              <a:t>Manager Training planning and facilitation</a:t>
            </a:r>
          </a:p>
          <a:p>
            <a:r>
              <a:rPr lang="en-US" dirty="0"/>
              <a:t>Close work with HR on onboarding, policies and benefits</a:t>
            </a:r>
          </a:p>
          <a:p>
            <a:r>
              <a:rPr lang="en-US" dirty="0"/>
              <a:t>Social gatherings – monthly “coffee breaks”</a:t>
            </a:r>
          </a:p>
          <a:p>
            <a:r>
              <a:rPr lang="en-US" dirty="0"/>
              <a:t>Coordinate the Cultural Advisory Committee</a:t>
            </a:r>
          </a:p>
          <a:p>
            <a:r>
              <a:rPr lang="en-US" dirty="0"/>
              <a:t>Lunch and Learns (ex. history of Indian boarding schools)</a:t>
            </a:r>
          </a:p>
          <a:p>
            <a:r>
              <a:rPr lang="en-US" dirty="0"/>
              <a:t>Sacred Circle Garden planning and programming</a:t>
            </a:r>
          </a:p>
          <a:p>
            <a:r>
              <a:rPr lang="en-US" dirty="0"/>
              <a:t>Wellness room planning and execution </a:t>
            </a:r>
          </a:p>
          <a:p>
            <a:r>
              <a:rPr lang="en-US" dirty="0"/>
              <a:t>Coordinating the Star Knowledge Working Group</a:t>
            </a:r>
          </a:p>
        </p:txBody>
      </p:sp>
      <p:sp>
        <p:nvSpPr>
          <p:cNvPr id="17" name="Content Placeholder 16">
            <a:extLst>
              <a:ext uri="{FF2B5EF4-FFF2-40B4-BE49-F238E27FC236}">
                <a16:creationId xmlns:a16="http://schemas.microsoft.com/office/drawing/2014/main" id="{9C7ED688-47BC-8D6A-A4D0-181BBE6C680D}"/>
              </a:ext>
            </a:extLst>
          </p:cNvPr>
          <p:cNvSpPr>
            <a:spLocks noGrp="1"/>
          </p:cNvSpPr>
          <p:nvPr>
            <p:ph sz="half" idx="2"/>
          </p:nvPr>
        </p:nvSpPr>
        <p:spPr>
          <a:xfrm>
            <a:off x="233312" y="1102501"/>
            <a:ext cx="5700076" cy="5175749"/>
          </a:xfrm>
        </p:spPr>
        <p:txBody>
          <a:bodyPr>
            <a:normAutofit fontScale="77500" lnSpcReduction="20000"/>
          </a:bodyPr>
          <a:lstStyle/>
          <a:p>
            <a:pPr marL="0" indent="0">
              <a:buNone/>
            </a:pPr>
            <a:r>
              <a:rPr lang="en-US" b="1" dirty="0"/>
              <a:t>Diversity, Outreach and Culture Coordinator </a:t>
            </a:r>
            <a:r>
              <a:rPr lang="en-US" dirty="0"/>
              <a:t>– </a:t>
            </a:r>
          </a:p>
          <a:p>
            <a:pPr marL="0" indent="0">
              <a:buNone/>
            </a:pPr>
            <a:r>
              <a:rPr lang="en-US" dirty="0"/>
              <a:t>Emily Berry</a:t>
            </a:r>
          </a:p>
          <a:p>
            <a:pPr marL="0" indent="0">
              <a:buNone/>
            </a:pPr>
            <a:r>
              <a:rPr lang="en-US" dirty="0"/>
              <a:t>Efforts focus on </a:t>
            </a:r>
            <a:r>
              <a:rPr lang="en-US" i="1" u="sng" dirty="0"/>
              <a:t>OUT-Reach</a:t>
            </a:r>
          </a:p>
          <a:p>
            <a:pPr marL="0" indent="0">
              <a:buNone/>
            </a:pPr>
            <a:endParaRPr lang="en-US" dirty="0"/>
          </a:p>
          <a:p>
            <a:r>
              <a:rPr lang="en-US" dirty="0"/>
              <a:t>Support to Education &amp; Outreach on developing NA cultural knowledge</a:t>
            </a:r>
          </a:p>
          <a:p>
            <a:r>
              <a:rPr lang="en-US" dirty="0"/>
              <a:t>Work with SLHVC on inclusivity of gift shop merchandise</a:t>
            </a:r>
          </a:p>
          <a:p>
            <a:r>
              <a:rPr lang="en-US" dirty="0"/>
              <a:t>Liaison with Tribal Communities</a:t>
            </a:r>
          </a:p>
          <a:p>
            <a:r>
              <a:rPr lang="en-US" dirty="0"/>
              <a:t>Serves on the CIRCLES Alliance grant working group</a:t>
            </a:r>
          </a:p>
          <a:p>
            <a:r>
              <a:rPr lang="en-US" dirty="0"/>
              <a:t>Sacred Circle Garden planning and programming</a:t>
            </a:r>
          </a:p>
          <a:p>
            <a:r>
              <a:rPr lang="en-US" dirty="0"/>
              <a:t>Support for communications – social media</a:t>
            </a:r>
          </a:p>
          <a:p>
            <a:r>
              <a:rPr lang="en-US" dirty="0"/>
              <a:t>Recruitment of diverse applicant pool of summer interns, D-B scholars, etc.</a:t>
            </a:r>
          </a:p>
          <a:p>
            <a:r>
              <a:rPr lang="en-US" dirty="0"/>
              <a:t>Identifying and coordinating new outreach/support opportunities</a:t>
            </a:r>
          </a:p>
          <a:p>
            <a:pPr marL="0" indent="0">
              <a:buNone/>
            </a:pPr>
            <a:endParaRPr lang="en-US" dirty="0"/>
          </a:p>
        </p:txBody>
      </p:sp>
      <p:sp>
        <p:nvSpPr>
          <p:cNvPr id="4" name="Slide Number Placeholder 3">
            <a:extLst>
              <a:ext uri="{FF2B5EF4-FFF2-40B4-BE49-F238E27FC236}">
                <a16:creationId xmlns:a16="http://schemas.microsoft.com/office/drawing/2014/main" id="{2ED2C333-8D63-4942-B653-F5B9867D62DA}"/>
              </a:ext>
            </a:extLst>
          </p:cNvPr>
          <p:cNvSpPr>
            <a:spLocks noGrp="1"/>
          </p:cNvSpPr>
          <p:nvPr>
            <p:ph type="sldNum" sz="quarter" idx="12"/>
          </p:nvPr>
        </p:nvSpPr>
        <p:spPr/>
        <p:txBody>
          <a:bodyPr/>
          <a:lstStyle/>
          <a:p>
            <a:fld id="{6A867815-C300-4B4A-A7A4-06541D82523F}" type="slidenum">
              <a:rPr lang="en-US" smtClean="0"/>
              <a:pPr/>
              <a:t>5</a:t>
            </a:fld>
            <a:endParaRPr lang="en-US" dirty="0"/>
          </a:p>
        </p:txBody>
      </p:sp>
      <p:sp>
        <p:nvSpPr>
          <p:cNvPr id="8" name="Footer Placeholder 4">
            <a:extLst>
              <a:ext uri="{FF2B5EF4-FFF2-40B4-BE49-F238E27FC236}">
                <a16:creationId xmlns:a16="http://schemas.microsoft.com/office/drawing/2014/main" id="{B64443F7-D79D-63BB-4731-BEF12FD81396}"/>
              </a:ext>
            </a:extLst>
          </p:cNvPr>
          <p:cNvSpPr txBox="1">
            <a:spLocks/>
          </p:cNvSpPr>
          <p:nvPr/>
        </p:nvSpPr>
        <p:spPr>
          <a:xfrm>
            <a:off x="6885517" y="6679894"/>
            <a:ext cx="4554007" cy="132208"/>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a:rPr>
              <a:t>Deb Wolf | SURF User Association General Meeting October 26-27, 2022</a:t>
            </a:r>
          </a:p>
        </p:txBody>
      </p:sp>
    </p:spTree>
    <p:extLst>
      <p:ext uri="{BB962C8B-B14F-4D97-AF65-F5344CB8AC3E}">
        <p14:creationId xmlns:p14="http://schemas.microsoft.com/office/powerpoint/2010/main" val="2674702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3">
            <a:extLst>
              <a:ext uri="{FF2B5EF4-FFF2-40B4-BE49-F238E27FC236}">
                <a16:creationId xmlns:a16="http://schemas.microsoft.com/office/drawing/2014/main" id="{12137E48-9B7B-FD47-8664-EFDC7317E916}"/>
              </a:ext>
            </a:extLst>
          </p:cNvPr>
          <p:cNvSpPr>
            <a:spLocks noGrp="1"/>
          </p:cNvSpPr>
          <p:nvPr>
            <p:ph type="title"/>
          </p:nvPr>
        </p:nvSpPr>
        <p:spPr>
          <a:xfrm>
            <a:off x="0" y="0"/>
            <a:ext cx="12188782" cy="993913"/>
          </a:xfrm>
        </p:spPr>
        <p:txBody>
          <a:bodyPr vert="horz" lIns="91440" tIns="45720" rIns="91440" bIns="45720" rtlCol="0" anchor="ctr">
            <a:normAutofit/>
          </a:bodyPr>
          <a:lstStyle/>
          <a:p>
            <a:pPr defTabSz="914400"/>
            <a:r>
              <a:rPr lang="en-US" sz="3800" i="1" kern="1200" dirty="0">
                <a:solidFill>
                  <a:srgbClr val="FFFFFF"/>
                </a:solidFill>
                <a:latin typeface="+mj-lt"/>
                <a:ea typeface="+mj-ea"/>
                <a:cs typeface="+mj-cs"/>
              </a:rPr>
              <a:t>Cangleska Wakan</a:t>
            </a:r>
            <a:r>
              <a:rPr lang="en-US" sz="3800" kern="1200" dirty="0">
                <a:solidFill>
                  <a:srgbClr val="FFFFFF"/>
                </a:solidFill>
                <a:latin typeface="+mj-lt"/>
                <a:ea typeface="+mj-ea"/>
                <a:cs typeface="+mj-cs"/>
              </a:rPr>
              <a:t> (Sacred Circle) Garden</a:t>
            </a:r>
          </a:p>
        </p:txBody>
      </p:sp>
      <p:pic>
        <p:nvPicPr>
          <p:cNvPr id="2" name="Picture 1" descr="A picture containing text, grass&#10;&#10;Description automatically generated">
            <a:extLst>
              <a:ext uri="{FF2B5EF4-FFF2-40B4-BE49-F238E27FC236}">
                <a16:creationId xmlns:a16="http://schemas.microsoft.com/office/drawing/2014/main" id="{7CE06265-2273-9FFC-45C9-E82C19AB6C5F}"/>
              </a:ext>
            </a:extLst>
          </p:cNvPr>
          <p:cNvPicPr>
            <a:picLocks noChangeAspect="1"/>
          </p:cNvPicPr>
          <p:nvPr/>
        </p:nvPicPr>
        <p:blipFill rotWithShape="1">
          <a:blip r:embed="rId3">
            <a:extLst>
              <a:ext uri="{28A0092B-C50C-407E-A947-70E740481C1C}">
                <a14:useLocalDpi xmlns:a14="http://schemas.microsoft.com/office/drawing/2010/main" val="0"/>
              </a:ext>
            </a:extLst>
          </a:blip>
          <a:srcRect l="8388" t="7587" r="2404" b="10541"/>
          <a:stretch/>
        </p:blipFill>
        <p:spPr>
          <a:xfrm>
            <a:off x="4269151" y="993913"/>
            <a:ext cx="7919631" cy="5614705"/>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3" name="TextBox 2">
            <a:extLst>
              <a:ext uri="{FF2B5EF4-FFF2-40B4-BE49-F238E27FC236}">
                <a16:creationId xmlns:a16="http://schemas.microsoft.com/office/drawing/2014/main" id="{AC9999C0-78DD-64DB-621B-C665F80CBA0D}"/>
              </a:ext>
            </a:extLst>
          </p:cNvPr>
          <p:cNvSpPr txBox="1"/>
          <p:nvPr/>
        </p:nvSpPr>
        <p:spPr>
          <a:xfrm>
            <a:off x="40437" y="947131"/>
            <a:ext cx="5035145" cy="50937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Learning across generations </a:t>
            </a:r>
            <a:endPar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Stargazing on clear nights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Gardening alongside master gardeners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Presentations from local experts</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Connecting our communities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Events with regional Native American Tribes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 gathering space to bring people together</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 stop on Visitor Center’s trolley tours</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Cultivating cultural awareness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Learn about the culture of the region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Care for others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Create a better community</a:t>
            </a:r>
          </a:p>
        </p:txBody>
      </p:sp>
      <p:sp>
        <p:nvSpPr>
          <p:cNvPr id="4" name="Slide Number Placeholder 3">
            <a:extLst>
              <a:ext uri="{FF2B5EF4-FFF2-40B4-BE49-F238E27FC236}">
                <a16:creationId xmlns:a16="http://schemas.microsoft.com/office/drawing/2014/main" id="{49FB14D2-53CC-D34A-1BB4-F946D4404E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67815-C300-4B4A-A7A4-06541D82523F}"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EE0EF66-3CA3-9FD1-81C8-C5E6DCE8EA5C}"/>
              </a:ext>
            </a:extLst>
          </p:cNvPr>
          <p:cNvSpPr txBox="1">
            <a:spLocks/>
          </p:cNvSpPr>
          <p:nvPr/>
        </p:nvSpPr>
        <p:spPr>
          <a:xfrm>
            <a:off x="6885517" y="6679894"/>
            <a:ext cx="4554007" cy="132208"/>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a:rPr>
              <a:t>Deb Wolf | SURF User Association General Meeting October 26-27, 2022</a:t>
            </a:r>
          </a:p>
        </p:txBody>
      </p:sp>
    </p:spTree>
    <p:extLst>
      <p:ext uri="{BB962C8B-B14F-4D97-AF65-F5344CB8AC3E}">
        <p14:creationId xmlns:p14="http://schemas.microsoft.com/office/powerpoint/2010/main" val="71039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7F66011-D300-13CB-5950-B6E479EF97E4}"/>
              </a:ext>
            </a:extLst>
          </p:cNvPr>
          <p:cNvSpPr>
            <a:spLocks noGrp="1"/>
          </p:cNvSpPr>
          <p:nvPr>
            <p:ph type="title"/>
          </p:nvPr>
        </p:nvSpPr>
        <p:spPr>
          <a:xfrm>
            <a:off x="-1" y="2237"/>
            <a:ext cx="5438775" cy="1956841"/>
          </a:xfrm>
        </p:spPr>
        <p:txBody>
          <a:bodyPr vert="horz" lIns="91440" tIns="45720" rIns="91440" bIns="45720" rtlCol="0" anchor="b">
            <a:normAutofit/>
          </a:bodyPr>
          <a:lstStyle/>
          <a:p>
            <a:pPr defTabSz="914400"/>
            <a:r>
              <a:rPr lang="en-US" sz="5400" dirty="0">
                <a:solidFill>
                  <a:schemeClr val="tx1"/>
                </a:solidFill>
              </a:rPr>
              <a:t>Supporting Our Future!</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C34AFCC-DFC5-AE6C-833C-EB929E4469AD}"/>
              </a:ext>
            </a:extLst>
          </p:cNvPr>
          <p:cNvSpPr txBox="1"/>
          <p:nvPr/>
        </p:nvSpPr>
        <p:spPr>
          <a:xfrm>
            <a:off x="94267" y="2872898"/>
            <a:ext cx="5215910" cy="3579843"/>
          </a:xfrm>
          <a:prstGeom prst="rect">
            <a:avLst/>
          </a:prstGeom>
        </p:spPr>
        <p:txBody>
          <a:bodyPr vert="horz" lIns="91440" tIns="45720" rIns="91440" bIns="45720" rtlCol="0">
            <a:normAutofit/>
          </a:bodyPr>
          <a:lstStyle/>
          <a:p>
            <a:pPr>
              <a:lnSpc>
                <a:spcPct val="90000"/>
              </a:lnSpc>
              <a:spcAft>
                <a:spcPts val="600"/>
              </a:spcAft>
            </a:pPr>
            <a:r>
              <a:rPr lang="en-US" sz="1600" b="1" dirty="0"/>
              <a:t>Curtis Petersen – Black Hills State University </a:t>
            </a:r>
          </a:p>
          <a:p>
            <a:pPr>
              <a:lnSpc>
                <a:spcPct val="90000"/>
              </a:lnSpc>
              <a:spcAft>
                <a:spcPts val="600"/>
              </a:spcAft>
            </a:pPr>
            <a:endParaRPr lang="en-US" sz="1600" dirty="0"/>
          </a:p>
          <a:p>
            <a:pPr marL="171450" indent="-171450">
              <a:lnSpc>
                <a:spcPct val="90000"/>
              </a:lnSpc>
              <a:spcAft>
                <a:spcPts val="600"/>
              </a:spcAft>
              <a:buFont typeface="Arial" panose="020B0604020202020204" pitchFamily="34" charset="0"/>
              <a:buChar char="•"/>
            </a:pPr>
            <a:r>
              <a:rPr lang="en-US" sz="1600" dirty="0"/>
              <a:t>Math Education Major – Earth Science Endorsement, Minor in American Indian Studies</a:t>
            </a:r>
          </a:p>
          <a:p>
            <a:pPr marL="171450" indent="-171450">
              <a:lnSpc>
                <a:spcPct val="90000"/>
              </a:lnSpc>
              <a:spcAft>
                <a:spcPts val="600"/>
              </a:spcAft>
              <a:buFont typeface="Arial" panose="020B0604020202020204" pitchFamily="34" charset="0"/>
              <a:buChar char="•"/>
            </a:pPr>
            <a:r>
              <a:rPr lang="en-US" sz="1600" dirty="0"/>
              <a:t>Member of the Cheyenne River Sioux Tribe</a:t>
            </a:r>
          </a:p>
          <a:p>
            <a:pPr marL="171450" indent="-171450">
              <a:lnSpc>
                <a:spcPct val="90000"/>
              </a:lnSpc>
              <a:spcAft>
                <a:spcPts val="600"/>
              </a:spcAft>
              <a:buFont typeface="Arial" panose="020B0604020202020204" pitchFamily="34" charset="0"/>
              <a:buChar char="•"/>
            </a:pPr>
            <a:r>
              <a:rPr lang="en-US" sz="1600" dirty="0"/>
              <a:t>2019 - Davis-</a:t>
            </a:r>
            <a:r>
              <a:rPr lang="en-US" sz="1600" dirty="0" err="1"/>
              <a:t>Bahcall</a:t>
            </a:r>
            <a:r>
              <a:rPr lang="en-US" sz="1600" dirty="0"/>
              <a:t> Scholar</a:t>
            </a:r>
          </a:p>
          <a:p>
            <a:pPr marL="171450" indent="-171450">
              <a:lnSpc>
                <a:spcPct val="90000"/>
              </a:lnSpc>
              <a:spcAft>
                <a:spcPts val="600"/>
              </a:spcAft>
              <a:buFont typeface="Arial" panose="020B0604020202020204" pitchFamily="34" charset="0"/>
              <a:buChar char="•"/>
            </a:pPr>
            <a:r>
              <a:rPr lang="en-US" sz="1600" dirty="0"/>
              <a:t>2021 - REU program at BHSU</a:t>
            </a:r>
          </a:p>
          <a:p>
            <a:pPr marL="171450" indent="-171450">
              <a:lnSpc>
                <a:spcPct val="90000"/>
              </a:lnSpc>
              <a:spcAft>
                <a:spcPts val="600"/>
              </a:spcAft>
              <a:buFont typeface="Arial" panose="020B0604020202020204" pitchFamily="34" charset="0"/>
              <a:buChar char="•"/>
            </a:pPr>
            <a:r>
              <a:rPr lang="en-US" sz="1600" dirty="0"/>
              <a:t>2022 – GEMADARC STEM exploration program</a:t>
            </a:r>
          </a:p>
          <a:p>
            <a:pPr marL="171450" indent="-171450">
              <a:lnSpc>
                <a:spcPct val="90000"/>
              </a:lnSpc>
              <a:spcAft>
                <a:spcPts val="600"/>
              </a:spcAft>
              <a:buFont typeface="Arial" panose="020B0604020202020204" pitchFamily="34" charset="0"/>
              <a:buChar char="•"/>
            </a:pPr>
            <a:r>
              <a:rPr lang="en-US" sz="1600" dirty="0"/>
              <a:t>2022 - Summer Education Intern at SURF</a:t>
            </a:r>
          </a:p>
          <a:p>
            <a:pPr marL="171450" indent="-171450">
              <a:lnSpc>
                <a:spcPct val="90000"/>
              </a:lnSpc>
              <a:spcAft>
                <a:spcPts val="600"/>
              </a:spcAft>
              <a:buFont typeface="Arial" panose="020B0604020202020204" pitchFamily="34" charset="0"/>
              <a:buChar char="•"/>
            </a:pPr>
            <a:r>
              <a:rPr lang="en-US" sz="1600" dirty="0"/>
              <a:t>2022 – Current Cultural Advisory Committee member</a:t>
            </a:r>
          </a:p>
          <a:p>
            <a:pPr marL="171450" indent="-171450">
              <a:lnSpc>
                <a:spcPct val="90000"/>
              </a:lnSpc>
              <a:spcAft>
                <a:spcPts val="600"/>
              </a:spcAft>
              <a:buFont typeface="Arial" panose="020B0604020202020204" pitchFamily="34" charset="0"/>
              <a:buChar char="•"/>
            </a:pPr>
            <a:r>
              <a:rPr lang="en-US" sz="1600" dirty="0"/>
              <a:t>Future plans to return to home community and teach on the reservation</a:t>
            </a:r>
          </a:p>
          <a:p>
            <a:pPr indent="-228600">
              <a:lnSpc>
                <a:spcPct val="90000"/>
              </a:lnSpc>
              <a:spcAft>
                <a:spcPts val="600"/>
              </a:spcAft>
              <a:buFont typeface="Arial" panose="020B0604020202020204" pitchFamily="34" charset="0"/>
              <a:buChar char="•"/>
            </a:pPr>
            <a:endParaRPr lang="en-US" sz="900" dirty="0"/>
          </a:p>
        </p:txBody>
      </p:sp>
      <p:pic>
        <p:nvPicPr>
          <p:cNvPr id="10" name="Picture 9">
            <a:extLst>
              <a:ext uri="{FF2B5EF4-FFF2-40B4-BE49-F238E27FC236}">
                <a16:creationId xmlns:a16="http://schemas.microsoft.com/office/drawing/2014/main" id="{DE29284C-67C4-3BF5-50B6-3EDD07ECE939}"/>
              </a:ext>
            </a:extLst>
          </p:cNvPr>
          <p:cNvPicPr>
            <a:picLocks noChangeAspect="1"/>
          </p:cNvPicPr>
          <p:nvPr/>
        </p:nvPicPr>
        <p:blipFill rotWithShape="1">
          <a:blip r:embed="rId2"/>
          <a:srcRect l="22296" r="2128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lide Number Placeholder 6">
            <a:extLst>
              <a:ext uri="{FF2B5EF4-FFF2-40B4-BE49-F238E27FC236}">
                <a16:creationId xmlns:a16="http://schemas.microsoft.com/office/drawing/2014/main" id="{A7E92530-B3B7-E139-89F3-D952A8AE6558}"/>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6A867815-C300-4B4A-A7A4-06541D82523F}" type="slidenum">
              <a:rPr lang="en-US" sz="1200" b="0">
                <a:solidFill>
                  <a:srgbClr val="FFFFFF"/>
                </a:solidFill>
                <a:latin typeface="Calibri" panose="020F0502020204030204"/>
              </a:rPr>
              <a:pPr>
                <a:spcAft>
                  <a:spcPts val="600"/>
                </a:spcAft>
                <a:defRPr/>
              </a:pPr>
              <a:t>7</a:t>
            </a:fld>
            <a:endParaRPr lang="en-US" sz="1200" b="0">
              <a:solidFill>
                <a:srgbClr val="FFFFFF"/>
              </a:solidFill>
              <a:latin typeface="Calibri" panose="020F0502020204030204"/>
            </a:endParaRPr>
          </a:p>
        </p:txBody>
      </p:sp>
    </p:spTree>
    <p:extLst>
      <p:ext uri="{BB962C8B-B14F-4D97-AF65-F5344CB8AC3E}">
        <p14:creationId xmlns:p14="http://schemas.microsoft.com/office/powerpoint/2010/main" val="3401320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96595B-7C12-41C6-DE40-BEB8169DA9F4}"/>
              </a:ext>
            </a:extLst>
          </p:cNvPr>
          <p:cNvSpPr>
            <a:spLocks noGrp="1"/>
          </p:cNvSpPr>
          <p:nvPr>
            <p:ph type="sldNum" sz="quarter" idx="12"/>
          </p:nvPr>
        </p:nvSpPr>
        <p:spPr/>
        <p:txBody>
          <a:bodyPr/>
          <a:lstStyle/>
          <a:p>
            <a:fld id="{6A867815-C300-4B4A-A7A4-06541D82523F}" type="slidenum">
              <a:rPr lang="en-US" smtClean="0"/>
              <a:pPr/>
              <a:t>8</a:t>
            </a:fld>
            <a:endParaRPr lang="en-US" dirty="0"/>
          </a:p>
        </p:txBody>
      </p:sp>
      <p:sp>
        <p:nvSpPr>
          <p:cNvPr id="5" name="Title 4">
            <a:extLst>
              <a:ext uri="{FF2B5EF4-FFF2-40B4-BE49-F238E27FC236}">
                <a16:creationId xmlns:a16="http://schemas.microsoft.com/office/drawing/2014/main" id="{949A13B2-DA24-62EB-AF8F-5F16EBAB28F1}"/>
              </a:ext>
            </a:extLst>
          </p:cNvPr>
          <p:cNvSpPr>
            <a:spLocks noGrp="1"/>
          </p:cNvSpPr>
          <p:nvPr>
            <p:ph type="title"/>
          </p:nvPr>
        </p:nvSpPr>
        <p:spPr/>
        <p:txBody>
          <a:bodyPr>
            <a:normAutofit fontScale="90000"/>
          </a:bodyPr>
          <a:lstStyle/>
          <a:p>
            <a:r>
              <a:rPr lang="en-US" dirty="0"/>
              <a:t>Sanford Lab Homestake Visitor Center &amp; Public Outreach</a:t>
            </a:r>
          </a:p>
        </p:txBody>
      </p:sp>
      <p:pic>
        <p:nvPicPr>
          <p:cNvPr id="6" name="Picture 5">
            <a:extLst>
              <a:ext uri="{FF2B5EF4-FFF2-40B4-BE49-F238E27FC236}">
                <a16:creationId xmlns:a16="http://schemas.microsoft.com/office/drawing/2014/main" id="{D1EB3498-0F51-4216-4567-96FAFD3B0060}"/>
              </a:ext>
            </a:extLst>
          </p:cNvPr>
          <p:cNvPicPr>
            <a:picLocks noChangeAspect="1"/>
          </p:cNvPicPr>
          <p:nvPr/>
        </p:nvPicPr>
        <p:blipFill rotWithShape="1">
          <a:blip r:embed="rId2"/>
          <a:srcRect t="13492"/>
          <a:stretch/>
        </p:blipFill>
        <p:spPr>
          <a:xfrm>
            <a:off x="4979858" y="1002863"/>
            <a:ext cx="7154917" cy="3481638"/>
          </a:xfrm>
          <a:prstGeom prst="rect">
            <a:avLst/>
          </a:prstGeom>
        </p:spPr>
      </p:pic>
      <p:sp>
        <p:nvSpPr>
          <p:cNvPr id="7" name="TextBox 6">
            <a:extLst>
              <a:ext uri="{FF2B5EF4-FFF2-40B4-BE49-F238E27FC236}">
                <a16:creationId xmlns:a16="http://schemas.microsoft.com/office/drawing/2014/main" id="{61CD7656-10A6-7D47-130A-04AC00B3EA9C}"/>
              </a:ext>
            </a:extLst>
          </p:cNvPr>
          <p:cNvSpPr txBox="1"/>
          <p:nvPr/>
        </p:nvSpPr>
        <p:spPr>
          <a:xfrm>
            <a:off x="57225" y="1079449"/>
            <a:ext cx="4922633" cy="5078313"/>
          </a:xfrm>
          <a:prstGeom prst="rect">
            <a:avLst/>
          </a:prstGeom>
          <a:noFill/>
        </p:spPr>
        <p:txBody>
          <a:bodyPr wrap="square" rtlCol="0">
            <a:spAutoFit/>
          </a:bodyPr>
          <a:lstStyle/>
          <a:p>
            <a:r>
              <a:rPr lang="en-US" dirty="0"/>
              <a:t>SLHVC acquired January 7, 2022</a:t>
            </a:r>
          </a:p>
          <a:p>
            <a:r>
              <a:rPr lang="en-US" dirty="0"/>
              <a:t>Opportunities:</a:t>
            </a:r>
          </a:p>
          <a:p>
            <a:pPr marL="285750" indent="-285750">
              <a:buFont typeface="Arial" panose="020B0604020202020204" pitchFamily="34" charset="0"/>
              <a:buChar char="•"/>
            </a:pPr>
            <a:r>
              <a:rPr lang="en-US" dirty="0"/>
              <a:t>Amazing site for outreach &amp; events</a:t>
            </a:r>
          </a:p>
          <a:p>
            <a:pPr marL="742950" lvl="1" indent="-285750">
              <a:buFont typeface="Arial" panose="020B0604020202020204" pitchFamily="34" charset="0"/>
              <a:buChar char="•"/>
            </a:pPr>
            <a:r>
              <a:rPr lang="en-US" dirty="0"/>
              <a:t>Deep Talks</a:t>
            </a:r>
          </a:p>
          <a:p>
            <a:pPr marL="742950" lvl="1" indent="-285750">
              <a:buFont typeface="Arial" panose="020B0604020202020204" pitchFamily="34" charset="0"/>
              <a:buChar char="•"/>
            </a:pPr>
            <a:r>
              <a:rPr lang="en-US" dirty="0"/>
              <a:t>Ask-A-Scientist</a:t>
            </a:r>
          </a:p>
          <a:p>
            <a:pPr marL="742950" lvl="1" indent="-285750">
              <a:buFont typeface="Arial" panose="020B0604020202020204" pitchFamily="34" charset="0"/>
              <a:buChar char="•"/>
            </a:pPr>
            <a:r>
              <a:rPr lang="en-US" dirty="0"/>
              <a:t>Interactive Pop-Ups</a:t>
            </a:r>
          </a:p>
          <a:p>
            <a:pPr marL="285750" indent="-285750">
              <a:buFont typeface="Arial" panose="020B0604020202020204" pitchFamily="34" charset="0"/>
              <a:buChar char="•"/>
            </a:pPr>
            <a:r>
              <a:rPr lang="en-US" dirty="0"/>
              <a:t>Inter-generational learning</a:t>
            </a:r>
          </a:p>
          <a:p>
            <a:pPr marL="285750" indent="-285750">
              <a:buFont typeface="Arial" panose="020B0604020202020204" pitchFamily="34" charset="0"/>
              <a:buChar char="•"/>
            </a:pPr>
            <a:r>
              <a:rPr lang="en-US" dirty="0"/>
              <a:t>Updating and creation of interactive exhibits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Other Public Events</a:t>
            </a:r>
          </a:p>
          <a:p>
            <a:pPr marL="285750" indent="-285750">
              <a:buFont typeface="Arial" panose="020B0604020202020204" pitchFamily="34" charset="0"/>
              <a:buChar char="•"/>
            </a:pPr>
            <a:r>
              <a:rPr lang="en-US" dirty="0"/>
              <a:t>Neutrino Day</a:t>
            </a:r>
          </a:p>
          <a:p>
            <a:pPr marL="285750" indent="-285750">
              <a:buFont typeface="Arial" panose="020B0604020202020204" pitchFamily="34" charset="0"/>
              <a:buChar char="•"/>
            </a:pPr>
            <a:r>
              <a:rPr lang="en-US" dirty="0"/>
              <a:t>Artist-in-Residence</a:t>
            </a:r>
          </a:p>
          <a:p>
            <a:pPr marL="742950" lvl="1" indent="-285750">
              <a:buFont typeface="Arial" panose="020B0604020202020204" pitchFamily="34" charset="0"/>
              <a:buChar char="•"/>
            </a:pPr>
            <a:r>
              <a:rPr lang="en-US" dirty="0"/>
              <a:t>Gary </a:t>
            </a:r>
            <a:r>
              <a:rPr kumimoji="0" lang="en-US" sz="1800" u="none" strike="noStrike" kern="1200" cap="none" spc="0" normalizeH="0" baseline="0" noProof="0" dirty="0" err="1">
                <a:ln>
                  <a:noFill/>
                </a:ln>
                <a:solidFill>
                  <a:prstClr val="black"/>
                </a:solidFill>
                <a:effectLst/>
                <a:uLnTx/>
                <a:uFillTx/>
                <a:latin typeface="Arial" panose="020B0604020202020204"/>
                <a:ea typeface="+mn-ea"/>
                <a:cs typeface="+mn-cs"/>
              </a:rPr>
              <a:t>Sczerbaniewicz</a:t>
            </a:r>
            <a:r>
              <a:rPr lang="en-US" dirty="0"/>
              <a:t> </a:t>
            </a:r>
          </a:p>
        </p:txBody>
      </p:sp>
      <p:pic>
        <p:nvPicPr>
          <p:cNvPr id="8" name="Picture 7">
            <a:extLst>
              <a:ext uri="{FF2B5EF4-FFF2-40B4-BE49-F238E27FC236}">
                <a16:creationId xmlns:a16="http://schemas.microsoft.com/office/drawing/2014/main" id="{659CFD1F-0C77-4C50-FA66-BA0D724B39A2}"/>
              </a:ext>
            </a:extLst>
          </p:cNvPr>
          <p:cNvPicPr>
            <a:picLocks noChangeAspect="1"/>
          </p:cNvPicPr>
          <p:nvPr/>
        </p:nvPicPr>
        <p:blipFill>
          <a:blip r:embed="rId3"/>
          <a:stretch>
            <a:fillRect/>
          </a:stretch>
        </p:blipFill>
        <p:spPr>
          <a:xfrm>
            <a:off x="7525950" y="3926454"/>
            <a:ext cx="4317490" cy="2585323"/>
          </a:xfrm>
          <a:prstGeom prst="rect">
            <a:avLst/>
          </a:prstGeom>
        </p:spPr>
      </p:pic>
      <p:sp>
        <p:nvSpPr>
          <p:cNvPr id="3" name="TextBox 2">
            <a:extLst>
              <a:ext uri="{FF2B5EF4-FFF2-40B4-BE49-F238E27FC236}">
                <a16:creationId xmlns:a16="http://schemas.microsoft.com/office/drawing/2014/main" id="{BD5718E1-DD01-BBC1-21CA-8F4955F4E34A}"/>
              </a:ext>
            </a:extLst>
          </p:cNvPr>
          <p:cNvSpPr txBox="1"/>
          <p:nvPr/>
        </p:nvSpPr>
        <p:spPr>
          <a:xfrm>
            <a:off x="57225" y="3414718"/>
            <a:ext cx="2796485" cy="1477328"/>
          </a:xfrm>
          <a:prstGeom prst="rect">
            <a:avLst/>
          </a:prstGeom>
          <a:solidFill>
            <a:srgbClr val="FEEFC0"/>
          </a:solidFill>
        </p:spPr>
        <p:txBody>
          <a:bodyPr wrap="square" rtlCol="0">
            <a:spAutoFit/>
          </a:bodyPr>
          <a:lstStyle/>
          <a:p>
            <a:pPr marL="285750" indent="-285750">
              <a:buFont typeface="Arial" panose="020B0604020202020204" pitchFamily="34" charset="0"/>
              <a:buChar char="•"/>
            </a:pPr>
            <a:r>
              <a:rPr lang="en-US" dirty="0"/>
              <a:t>Honor the Past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Showcase the Present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Inspire the Future</a:t>
            </a:r>
          </a:p>
        </p:txBody>
      </p:sp>
      <p:pic>
        <p:nvPicPr>
          <p:cNvPr id="10" name="Picture 9">
            <a:extLst>
              <a:ext uri="{FF2B5EF4-FFF2-40B4-BE49-F238E27FC236}">
                <a16:creationId xmlns:a16="http://schemas.microsoft.com/office/drawing/2014/main" id="{0510C427-88F0-2444-6062-28B004745C23}"/>
              </a:ext>
            </a:extLst>
          </p:cNvPr>
          <p:cNvPicPr>
            <a:picLocks noChangeAspect="1"/>
          </p:cNvPicPr>
          <p:nvPr/>
        </p:nvPicPr>
        <p:blipFill>
          <a:blip r:embed="rId4"/>
          <a:stretch>
            <a:fillRect/>
          </a:stretch>
        </p:blipFill>
        <p:spPr>
          <a:xfrm>
            <a:off x="3208816" y="3874542"/>
            <a:ext cx="3542083" cy="2481287"/>
          </a:xfrm>
          <a:prstGeom prst="rect">
            <a:avLst/>
          </a:prstGeom>
        </p:spPr>
      </p:pic>
      <p:sp>
        <p:nvSpPr>
          <p:cNvPr id="11" name="Footer Placeholder 4">
            <a:extLst>
              <a:ext uri="{FF2B5EF4-FFF2-40B4-BE49-F238E27FC236}">
                <a16:creationId xmlns:a16="http://schemas.microsoft.com/office/drawing/2014/main" id="{9DC02DF9-3572-BBD5-2A19-211D7D8E0412}"/>
              </a:ext>
            </a:extLst>
          </p:cNvPr>
          <p:cNvSpPr txBox="1">
            <a:spLocks/>
          </p:cNvSpPr>
          <p:nvPr/>
        </p:nvSpPr>
        <p:spPr>
          <a:xfrm>
            <a:off x="6885517" y="6679894"/>
            <a:ext cx="4554007" cy="132208"/>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a:rPr>
              <a:t>Deb Wolf | SURF User Association General Meeting October 26-27, 2022</a:t>
            </a:r>
          </a:p>
        </p:txBody>
      </p:sp>
    </p:spTree>
    <p:extLst>
      <p:ext uri="{BB962C8B-B14F-4D97-AF65-F5344CB8AC3E}">
        <p14:creationId xmlns:p14="http://schemas.microsoft.com/office/powerpoint/2010/main" val="2998677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460AA2-6B5F-E3C9-F900-0693D6A6C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67815-C300-4B4A-A7A4-06541D82523F}"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2D23EC14-6B59-BEEF-E30D-29F59651A3CF}"/>
              </a:ext>
            </a:extLst>
          </p:cNvPr>
          <p:cNvSpPr>
            <a:spLocks noGrp="1"/>
          </p:cNvSpPr>
          <p:nvPr>
            <p:ph type="title"/>
          </p:nvPr>
        </p:nvSpPr>
        <p:spPr/>
        <p:txBody>
          <a:bodyPr/>
          <a:lstStyle/>
          <a:p>
            <a:r>
              <a:rPr lang="en-US" dirty="0"/>
              <a:t>Education &amp; Outreach: Scope of Work</a:t>
            </a:r>
          </a:p>
        </p:txBody>
      </p:sp>
      <p:graphicFrame>
        <p:nvGraphicFramePr>
          <p:cNvPr id="6" name="Table 5">
            <a:extLst>
              <a:ext uri="{FF2B5EF4-FFF2-40B4-BE49-F238E27FC236}">
                <a16:creationId xmlns:a16="http://schemas.microsoft.com/office/drawing/2014/main" id="{0047CE80-1D18-773C-94B1-3DFA234D23D5}"/>
              </a:ext>
            </a:extLst>
          </p:cNvPr>
          <p:cNvGraphicFramePr>
            <a:graphicFrameLocks noGrp="1"/>
          </p:cNvGraphicFramePr>
          <p:nvPr>
            <p:extLst>
              <p:ext uri="{D42A27DB-BD31-4B8C-83A1-F6EECF244321}">
                <p14:modId xmlns:p14="http://schemas.microsoft.com/office/powerpoint/2010/main" val="3258836348"/>
              </p:ext>
            </p:extLst>
          </p:nvPr>
        </p:nvGraphicFramePr>
        <p:xfrm>
          <a:off x="203199" y="1037495"/>
          <a:ext cx="11840865" cy="3239534"/>
        </p:xfrm>
        <a:graphic>
          <a:graphicData uri="http://schemas.openxmlformats.org/drawingml/2006/table">
            <a:tbl>
              <a:tblPr firstRow="1" bandRow="1">
                <a:tableStyleId>{5940675A-B579-460E-94D1-54222C63F5DA}</a:tableStyleId>
              </a:tblPr>
              <a:tblGrid>
                <a:gridCol w="2786491">
                  <a:extLst>
                    <a:ext uri="{9D8B030D-6E8A-4147-A177-3AD203B41FA5}">
                      <a16:colId xmlns:a16="http://schemas.microsoft.com/office/drawing/2014/main" val="4221129215"/>
                    </a:ext>
                  </a:extLst>
                </a:gridCol>
                <a:gridCol w="2941983">
                  <a:extLst>
                    <a:ext uri="{9D8B030D-6E8A-4147-A177-3AD203B41FA5}">
                      <a16:colId xmlns:a16="http://schemas.microsoft.com/office/drawing/2014/main" val="1111579748"/>
                    </a:ext>
                  </a:extLst>
                </a:gridCol>
                <a:gridCol w="3188473">
                  <a:extLst>
                    <a:ext uri="{9D8B030D-6E8A-4147-A177-3AD203B41FA5}">
                      <a16:colId xmlns:a16="http://schemas.microsoft.com/office/drawing/2014/main" val="3858278612"/>
                    </a:ext>
                  </a:extLst>
                </a:gridCol>
                <a:gridCol w="2923918">
                  <a:extLst>
                    <a:ext uri="{9D8B030D-6E8A-4147-A177-3AD203B41FA5}">
                      <a16:colId xmlns:a16="http://schemas.microsoft.com/office/drawing/2014/main" val="4225716932"/>
                    </a:ext>
                  </a:extLst>
                </a:gridCol>
              </a:tblGrid>
              <a:tr h="846964">
                <a:tc>
                  <a:txBody>
                    <a:bodyPr/>
                    <a:lstStyle/>
                    <a:p>
                      <a:r>
                        <a:rPr lang="en-US" sz="2400" dirty="0">
                          <a:solidFill>
                            <a:srgbClr val="FFFFFF"/>
                          </a:solidFill>
                        </a:rPr>
                        <a:t>Presentations &amp; Field Trips</a:t>
                      </a:r>
                    </a:p>
                  </a:txBody>
                  <a:tcPr>
                    <a:solidFill>
                      <a:srgbClr val="345634"/>
                    </a:solidFill>
                  </a:tcPr>
                </a:tc>
                <a:tc>
                  <a:txBody>
                    <a:bodyPr/>
                    <a:lstStyle/>
                    <a:p>
                      <a:r>
                        <a:rPr lang="en-US" sz="2400" dirty="0">
                          <a:solidFill>
                            <a:srgbClr val="FFFFFF"/>
                          </a:solidFill>
                        </a:rPr>
                        <a:t>Curriculum Units and Resources</a:t>
                      </a:r>
                    </a:p>
                  </a:txBody>
                  <a:tcPr>
                    <a:solidFill>
                      <a:srgbClr val="345634"/>
                    </a:solidFill>
                  </a:tcPr>
                </a:tc>
                <a:tc>
                  <a:txBody>
                    <a:bodyPr/>
                    <a:lstStyle/>
                    <a:p>
                      <a:r>
                        <a:rPr lang="en-US" sz="2400" dirty="0">
                          <a:solidFill>
                            <a:srgbClr val="FFFFFF"/>
                          </a:solidFill>
                        </a:rPr>
                        <a:t>Career Exploration and Development</a:t>
                      </a:r>
                    </a:p>
                  </a:txBody>
                  <a:tcPr>
                    <a:solidFill>
                      <a:srgbClr val="345634"/>
                    </a:solidFill>
                  </a:tcPr>
                </a:tc>
                <a:tc>
                  <a:txBody>
                    <a:bodyPr/>
                    <a:lstStyle/>
                    <a:p>
                      <a:r>
                        <a:rPr lang="en-US" sz="2400" dirty="0">
                          <a:solidFill>
                            <a:srgbClr val="FFFFFF"/>
                          </a:solidFill>
                        </a:rPr>
                        <a:t>Supporting Teachers</a:t>
                      </a:r>
                    </a:p>
                  </a:txBody>
                  <a:tcPr>
                    <a:solidFill>
                      <a:srgbClr val="345634"/>
                    </a:solidFill>
                  </a:tcPr>
                </a:tc>
                <a:extLst>
                  <a:ext uri="{0D108BD9-81ED-4DB2-BD59-A6C34878D82A}">
                    <a16:rowId xmlns:a16="http://schemas.microsoft.com/office/drawing/2014/main" val="3403462914"/>
                  </a:ext>
                </a:extLst>
              </a:tr>
              <a:tr h="1541548">
                <a:tc>
                  <a:txBody>
                    <a:bodyPr/>
                    <a:lstStyle/>
                    <a:p>
                      <a:pPr marL="285750" indent="-285750" algn="l">
                        <a:buFont typeface="Arial" panose="020B0604020202020204" pitchFamily="34" charset="0"/>
                        <a:buChar char="•"/>
                      </a:pPr>
                      <a:r>
                        <a:rPr lang="en-US" sz="1600" dirty="0"/>
                        <a:t>K12 presentations</a:t>
                      </a:r>
                    </a:p>
                    <a:p>
                      <a:pPr marL="285750" indent="-285750" algn="l">
                        <a:buFont typeface="Arial" panose="020B0604020202020204" pitchFamily="34" charset="0"/>
                        <a:buChar char="•"/>
                      </a:pPr>
                      <a:r>
                        <a:rPr lang="en-US" sz="1600" dirty="0"/>
                        <a:t>Face to Face</a:t>
                      </a:r>
                    </a:p>
                    <a:p>
                      <a:pPr marL="285750" indent="-285750" algn="l">
                        <a:buFont typeface="Arial" panose="020B0604020202020204" pitchFamily="34" charset="0"/>
                        <a:buChar char="•"/>
                      </a:pPr>
                      <a:r>
                        <a:rPr lang="en-US" sz="1600" dirty="0"/>
                        <a:t>Virtual Options</a:t>
                      </a:r>
                    </a:p>
                    <a:p>
                      <a:pPr marL="285750" indent="-285750" algn="l">
                        <a:buFont typeface="Arial" panose="020B0604020202020204" pitchFamily="34" charset="0"/>
                        <a:buChar char="•"/>
                      </a:pPr>
                      <a:endParaRPr lang="en-US" sz="1800" dirty="0"/>
                    </a:p>
                  </a:txBody>
                  <a:tcPr>
                    <a:solidFill>
                      <a:schemeClr val="bg1">
                        <a:lumMod val="85000"/>
                      </a:schemeClr>
                    </a:solidFill>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5-15 hours of fully designed and resourced science curriculum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17 unique curriculum units available for checkout</a:t>
                      </a:r>
                    </a:p>
                    <a:p>
                      <a:pPr algn="l"/>
                      <a:endParaRPr lang="en-US" sz="18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marL="285750" indent="-285750" algn="l">
                        <a:buFont typeface="Arial" panose="020B0604020202020204" pitchFamily="34" charset="0"/>
                        <a:buChar char="•"/>
                      </a:pPr>
                      <a:r>
                        <a:rPr lang="en-US" sz="1600" dirty="0"/>
                        <a:t>Davis-</a:t>
                      </a:r>
                      <a:r>
                        <a:rPr lang="en-US" sz="1600" dirty="0" err="1"/>
                        <a:t>Bahcall</a:t>
                      </a:r>
                      <a:r>
                        <a:rPr lang="en-US" sz="1600" dirty="0"/>
                        <a:t> Scholars Program</a:t>
                      </a:r>
                    </a:p>
                    <a:p>
                      <a:pPr marL="285750" indent="-285750" algn="l">
                        <a:buFont typeface="Arial" panose="020B0604020202020204" pitchFamily="34" charset="0"/>
                        <a:buChar char="•"/>
                      </a:pPr>
                      <a:r>
                        <a:rPr lang="en-US" sz="1600" dirty="0"/>
                        <a:t>Summer Internship Opportunities</a:t>
                      </a:r>
                    </a:p>
                    <a:p>
                      <a:pPr marL="285750" indent="-285750" algn="l">
                        <a:buFont typeface="Arial" panose="020B0604020202020204" pitchFamily="34" charset="0"/>
                        <a:buChar char="•"/>
                      </a:pPr>
                      <a:r>
                        <a:rPr lang="en-US" sz="1600" dirty="0"/>
                        <a:t>Pre-Service Educator Program Support</a:t>
                      </a:r>
                    </a:p>
                  </a:txBody>
                  <a:tcPr>
                    <a:solidFill>
                      <a:schemeClr val="bg1">
                        <a:lumMod val="85000"/>
                      </a:schemeClr>
                    </a:solidFill>
                  </a:tcPr>
                </a:tc>
                <a:tc>
                  <a:txBody>
                    <a:bodyPr/>
                    <a:lstStyle/>
                    <a:p>
                      <a:pPr marL="285750" indent="-285750" algn="l">
                        <a:buFont typeface="Arial" panose="020B0604020202020204" pitchFamily="34" charset="0"/>
                        <a:buChar char="•"/>
                      </a:pPr>
                      <a:r>
                        <a:rPr lang="en-US" sz="1600" dirty="0"/>
                        <a:t>Professional Development Offerings</a:t>
                      </a:r>
                    </a:p>
                    <a:p>
                      <a:pPr marL="285750" indent="-285750" algn="l">
                        <a:buFont typeface="Arial" panose="020B0604020202020204" pitchFamily="34" charset="0"/>
                        <a:buChar char="•"/>
                      </a:pPr>
                      <a:r>
                        <a:rPr lang="en-US" sz="1600" dirty="0"/>
                        <a:t>Curriculum Resources</a:t>
                      </a:r>
                    </a:p>
                    <a:p>
                      <a:pPr marL="285750" indent="-285750" algn="l">
                        <a:buFont typeface="Arial" panose="020B0604020202020204" pitchFamily="34" charset="0"/>
                        <a:buChar char="•"/>
                      </a:pPr>
                      <a:r>
                        <a:rPr lang="en-US" sz="1600" dirty="0"/>
                        <a:t>Science Content Support</a:t>
                      </a:r>
                    </a:p>
                    <a:p>
                      <a:pPr marL="285750" indent="-285750" algn="l">
                        <a:buFont typeface="Arial" panose="020B0604020202020204" pitchFamily="34" charset="0"/>
                        <a:buChar char="•"/>
                      </a:pPr>
                      <a:r>
                        <a:rPr lang="en-US" sz="1600" dirty="0"/>
                        <a:t>Just-In-Time Support</a:t>
                      </a:r>
                    </a:p>
                    <a:p>
                      <a:pPr algn="l"/>
                      <a:endParaRPr lang="en-US" sz="180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204514306"/>
                  </a:ext>
                </a:extLst>
              </a:tr>
              <a:tr h="807610">
                <a:tc>
                  <a:txBody>
                    <a:bodyPr/>
                    <a:lstStyle/>
                    <a:p>
                      <a:endParaRPr lang="en-US" sz="21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nchor="ctr"/>
                </a:tc>
                <a:tc>
                  <a:txBody>
                    <a:bodyPr/>
                    <a:lstStyle/>
                    <a:p>
                      <a:pPr algn="ctr"/>
                      <a:endParaRPr lang="en-US" sz="2400" dirty="0">
                        <a:latin typeface="Arial" panose="020B0604020202020204" pitchFamily="34" charset="0"/>
                        <a:cs typeface="Arial" panose="020B0604020202020204" pitchFamily="34" charset="0"/>
                      </a:endParaRPr>
                    </a:p>
                  </a:txBody>
                  <a:tcPr anchor="ctr"/>
                </a:tc>
                <a:tc>
                  <a:txBody>
                    <a:bodyPr/>
                    <a:lstStyle/>
                    <a:p>
                      <a:pPr algn="ct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31576367"/>
                  </a:ext>
                </a:extLst>
              </a:tr>
            </a:tbl>
          </a:graphicData>
        </a:graphic>
      </p:graphicFrame>
      <p:pic>
        <p:nvPicPr>
          <p:cNvPr id="3" name="Picture 2">
            <a:extLst>
              <a:ext uri="{FF2B5EF4-FFF2-40B4-BE49-F238E27FC236}">
                <a16:creationId xmlns:a16="http://schemas.microsoft.com/office/drawing/2014/main" id="{EA5A3F09-22E6-3A4B-B3FC-C526C4DF3BD5}"/>
              </a:ext>
            </a:extLst>
          </p:cNvPr>
          <p:cNvPicPr>
            <a:picLocks noChangeAspect="1"/>
          </p:cNvPicPr>
          <p:nvPr/>
        </p:nvPicPr>
        <p:blipFill>
          <a:blip r:embed="rId3"/>
          <a:stretch>
            <a:fillRect/>
          </a:stretch>
        </p:blipFill>
        <p:spPr>
          <a:xfrm>
            <a:off x="2977077" y="3429000"/>
            <a:ext cx="2984371" cy="2097157"/>
          </a:xfrm>
          <a:prstGeom prst="rect">
            <a:avLst/>
          </a:prstGeom>
        </p:spPr>
      </p:pic>
      <p:pic>
        <p:nvPicPr>
          <p:cNvPr id="9" name="Picture 8" descr="Image may contain: 8 people, people smiling, people standing">
            <a:extLst>
              <a:ext uri="{FF2B5EF4-FFF2-40B4-BE49-F238E27FC236}">
                <a16:creationId xmlns:a16="http://schemas.microsoft.com/office/drawing/2014/main" id="{2C2F9246-91F6-A338-D210-CF39C938D63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 t="527" r="-7" b="25714"/>
          <a:stretch/>
        </p:blipFill>
        <p:spPr bwMode="auto">
          <a:xfrm>
            <a:off x="5897837" y="3412324"/>
            <a:ext cx="3221929" cy="2097157"/>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4" descr="May be an image of 1 person">
            <a:extLst>
              <a:ext uri="{FF2B5EF4-FFF2-40B4-BE49-F238E27FC236}">
                <a16:creationId xmlns:a16="http://schemas.microsoft.com/office/drawing/2014/main" id="{7F4745B8-0510-9158-B682-9DFDF4481F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40"/>
          <a:stretch/>
        </p:blipFill>
        <p:spPr bwMode="auto">
          <a:xfrm>
            <a:off x="203198" y="3429000"/>
            <a:ext cx="2773879" cy="20971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3A1874D-0B79-47D4-ADE5-F88E91CBC296}"/>
              </a:ext>
            </a:extLst>
          </p:cNvPr>
          <p:cNvPicPr>
            <a:picLocks noChangeAspect="1"/>
          </p:cNvPicPr>
          <p:nvPr/>
        </p:nvPicPr>
        <p:blipFill rotWithShape="1">
          <a:blip r:embed="rId6"/>
          <a:srcRect l="6065" r="6300"/>
          <a:stretch/>
        </p:blipFill>
        <p:spPr>
          <a:xfrm>
            <a:off x="9080407" y="3395648"/>
            <a:ext cx="2984371" cy="2097157"/>
          </a:xfrm>
          <a:prstGeom prst="rect">
            <a:avLst/>
          </a:prstGeom>
        </p:spPr>
      </p:pic>
      <p:sp>
        <p:nvSpPr>
          <p:cNvPr id="7" name="Footer Placeholder 4">
            <a:extLst>
              <a:ext uri="{FF2B5EF4-FFF2-40B4-BE49-F238E27FC236}">
                <a16:creationId xmlns:a16="http://schemas.microsoft.com/office/drawing/2014/main" id="{56297BB0-6F3C-059F-1E8C-0A2C023A14C9}"/>
              </a:ext>
            </a:extLst>
          </p:cNvPr>
          <p:cNvSpPr txBox="1">
            <a:spLocks/>
          </p:cNvSpPr>
          <p:nvPr/>
        </p:nvSpPr>
        <p:spPr>
          <a:xfrm>
            <a:off x="6885517" y="6679894"/>
            <a:ext cx="4554007" cy="132208"/>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a:rPr>
              <a:t>Deb Wolf | SURF User Association General Meeting October 26-27, 2022</a:t>
            </a:r>
          </a:p>
        </p:txBody>
      </p:sp>
    </p:spTree>
    <p:extLst>
      <p:ext uri="{BB962C8B-B14F-4D97-AF65-F5344CB8AC3E}">
        <p14:creationId xmlns:p14="http://schemas.microsoft.com/office/powerpoint/2010/main" val="1263128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lo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no lo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6493</TotalTime>
  <Words>1365</Words>
  <Application>Microsoft Office PowerPoint</Application>
  <PresentationFormat>Widescreen</PresentationFormat>
  <Paragraphs>217</Paragraphs>
  <Slides>12</Slides>
  <Notes>6</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12</vt:i4>
      </vt:variant>
    </vt:vector>
  </HeadingPairs>
  <TitlesOfParts>
    <vt:vector size="20" baseType="lpstr">
      <vt:lpstr>Arial</vt:lpstr>
      <vt:lpstr>Calibri</vt:lpstr>
      <vt:lpstr>Times New Roman</vt:lpstr>
      <vt:lpstr>Office Theme</vt:lpstr>
      <vt:lpstr>1_Office Theme</vt:lpstr>
      <vt:lpstr>2_Office Theme</vt:lpstr>
      <vt:lpstr>no logo</vt:lpstr>
      <vt:lpstr>1_no logo</vt:lpstr>
      <vt:lpstr>PowerPoint Presentation</vt:lpstr>
      <vt:lpstr>Deb Wolf - Director of Outreach and Culture</vt:lpstr>
      <vt:lpstr>Context Matters: Footprint and Landscape</vt:lpstr>
      <vt:lpstr>Outreach and Culture: Scope of Work</vt:lpstr>
      <vt:lpstr>Inclusion, Diversity, Equity and Access</vt:lpstr>
      <vt:lpstr>Cangleska Wakan (Sacred Circle) Garden</vt:lpstr>
      <vt:lpstr>Supporting Our Future!</vt:lpstr>
      <vt:lpstr>Sanford Lab Homestake Visitor Center &amp; Public Outreach</vt:lpstr>
      <vt:lpstr>Education &amp; Outreach: Scope of Work</vt:lpstr>
      <vt:lpstr>Education and Outreach: By the Numbers</vt:lpstr>
      <vt:lpstr>Does SDSTA have an effective outreach and inclusion effort specifically designed to increase demographic diversity of its staff and the user community? </vt:lpstr>
      <vt:lpstr>PowerPoint Presentation</vt:lpstr>
    </vt:vector>
  </TitlesOfParts>
  <Company>Black Hills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 KariM</dc:creator>
  <cp:lastModifiedBy>Deb Wolf</cp:lastModifiedBy>
  <cp:revision>111</cp:revision>
  <cp:lastPrinted>2022-10-26T14:34:23Z</cp:lastPrinted>
  <dcterms:created xsi:type="dcterms:W3CDTF">2016-09-28T17:31:43Z</dcterms:created>
  <dcterms:modified xsi:type="dcterms:W3CDTF">2022-10-26T15:27:58Z</dcterms:modified>
</cp:coreProperties>
</file>