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1"/>
  </p:notesMasterIdLst>
  <p:sldIdLst>
    <p:sldId id="273" r:id="rId2"/>
    <p:sldId id="347" r:id="rId3"/>
    <p:sldId id="349" r:id="rId4"/>
    <p:sldId id="350" r:id="rId5"/>
    <p:sldId id="352" r:id="rId6"/>
    <p:sldId id="344" r:id="rId7"/>
    <p:sldId id="354" r:id="rId8"/>
    <p:sldId id="353" r:id="rId9"/>
    <p:sldId id="35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AC1B2"/>
    <a:srgbClr val="CDCED0"/>
    <a:srgbClr val="134F33"/>
    <a:srgbClr val="00593A"/>
    <a:srgbClr val="5E7F6A"/>
    <a:srgbClr val="19191A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63" autoAdjust="0"/>
    <p:restoredTop sz="89487"/>
  </p:normalViewPr>
  <p:slideViewPr>
    <p:cSldViewPr snapToGrid="0">
      <p:cViewPr varScale="1">
        <p:scale>
          <a:sx n="63" d="100"/>
          <a:sy n="63" d="100"/>
        </p:scale>
        <p:origin x="208" y="7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E05F5-3DDC-F349-8829-4229B9CF285B}" type="datetimeFigureOut">
              <a:rPr lang="en-US" smtClean="0"/>
              <a:t>11/9/21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CAF68-D951-8C41-9469-FD566B507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15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CAF68-D951-8C41-9469-FD566B507A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58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CAF68-D951-8C41-9469-FD566B507A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4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508 compliance: website standards that allow people with disabilities to use our website.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CAF68-D951-8C41-9469-FD566B507A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67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CAF68-D951-8C41-9469-FD566B507A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87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CAF68-D951-8C41-9469-FD566B507A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59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Comms serves on International DMD planning committee</a:t>
            </a:r>
            <a:endParaRPr lang="en-US" dirty="0"/>
          </a:p>
          <a:p>
            <a:r>
              <a:rPr lang="en-US" dirty="0"/>
              <a:t>Spring: Sacred Circle Garden: the botany and medicine wheel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CAF68-D951-8C41-9469-FD566B507A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98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Working on contract with potential speaker</a:t>
            </a:r>
          </a:p>
          <a:p>
            <a:r>
              <a:rPr lang="en-US" dirty="0"/>
              <a:t>Seeking input from the CAC on finding a Native speaker working in the sciences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CAF68-D951-8C41-9469-FD566B507A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27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06325" y="117158"/>
            <a:ext cx="12085675" cy="722238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ctr">
              <a:defRPr sz="320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19962" y="1330360"/>
            <a:ext cx="100584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C8558-8092-A543-985D-52D4E2CF7118}" type="datetime1">
              <a:rPr lang="en-US" smtClean="0"/>
              <a:t>11/9/21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71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9931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6586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C8558-8092-A543-985D-52D4E2CF7118}" type="datetime1">
              <a:rPr lang="en-US" smtClean="0"/>
              <a:t>11/9/21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71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934"/>
            <a:ext cx="12192000" cy="9473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134C-86FE-2645-9814-092067A9DB8F}" type="datetime1">
              <a:rPr lang="en-US" smtClean="0"/>
              <a:t>11/9/21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12192000" cy="965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8BE1-53FE-1445-B976-62D15088B168}" type="datetime1">
              <a:rPr lang="en-US" smtClean="0"/>
              <a:t>11/9/21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79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0BFD8-E4F0-5840-A15D-EF8847B09E49}" type="datetime1">
              <a:rPr lang="en-US" smtClean="0"/>
              <a:t>11/9/21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3884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987426"/>
            <a:ext cx="3932237" cy="4881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9707F-9D45-5F48-9487-8C9FD7B724CC}" type="datetime1">
              <a:rPr lang="en-US" smtClean="0"/>
              <a:t>11/9/21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43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7E90-7C0C-474A-B694-C1B4D6BA82F2}" type="datetime1">
              <a:rPr lang="en-US" smtClean="0"/>
              <a:t>11/9/21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06325" y="117158"/>
            <a:ext cx="12085675" cy="722238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ctr">
              <a:defRPr sz="320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19962" y="1330360"/>
            <a:ext cx="100584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0905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644096"/>
            <a:ext cx="12192000" cy="213904"/>
          </a:xfrm>
          <a:prstGeom prst="rect">
            <a:avLst/>
          </a:prstGeom>
          <a:solidFill>
            <a:srgbClr val="134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33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3033" y="6663549"/>
            <a:ext cx="2573868" cy="172952"/>
          </a:xfrm>
          <a:prstGeom prst="rect">
            <a:avLst/>
          </a:prstGeom>
        </p:spPr>
        <p:txBody>
          <a:bodyPr vert="horz" lIns="1097280" tIns="45720" rIns="91440" bIns="45720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55FFDE2-704D-C142-9468-E1E323CD556E}" type="datetime1">
              <a:rPr lang="en-US" smtClean="0"/>
              <a:pPr/>
              <a:t>11/9/21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1" y="6636040"/>
            <a:ext cx="690264" cy="2199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A867815-C300-4B4A-A7A4-06541D8252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97659" y="6644096"/>
            <a:ext cx="4223112" cy="211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4" name="image1.jpg" descr="Banner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94713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 Placeholder 1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47130"/>
          </a:xfrm>
          <a:prstGeom prst="rect">
            <a:avLst/>
          </a:prstGeom>
          <a:solidFill>
            <a:srgbClr val="134F33">
              <a:alpha val="85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1" y="6641798"/>
            <a:ext cx="3243031" cy="21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55" r:id="rId9"/>
    <p:sldLayoutId id="2147483737" r:id="rId10"/>
    <p:sldLayoutId id="2147483738" r:id="rId11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b="1" dirty="0"/>
              <a:t>Communications</a:t>
            </a:r>
            <a:br>
              <a:rPr lang="en-US" sz="4800" b="1" dirty="0"/>
            </a:b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9962" y="1330360"/>
            <a:ext cx="10058400" cy="136407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sz="2400" b="1" dirty="0"/>
              <a:t>Constance Walter, Communications Director</a:t>
            </a:r>
          </a:p>
          <a:p>
            <a:pPr algn="r"/>
            <a:endParaRPr lang="en-US" sz="2400" b="1" dirty="0"/>
          </a:p>
          <a:p>
            <a:pPr algn="r"/>
            <a:r>
              <a:rPr lang="en-US" sz="2400" b="1" dirty="0"/>
              <a:t>Sanford Underground Research Facility</a:t>
            </a:r>
          </a:p>
          <a:p>
            <a:pPr algn="r"/>
            <a:r>
              <a:rPr lang="en-US" sz="2400" b="1" i="1" dirty="0"/>
              <a:t>‘America’s Underground Science Laboratory’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AE8E05-8175-1442-9EFB-EA42E9A57B74}"/>
              </a:ext>
            </a:extLst>
          </p:cNvPr>
          <p:cNvSpPr txBox="1"/>
          <p:nvPr/>
        </p:nvSpPr>
        <p:spPr>
          <a:xfrm>
            <a:off x="0" y="6100950"/>
            <a:ext cx="29151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>
                    <a:tint val="95000"/>
                    <a:satMod val="170000"/>
                  </a:schemeClr>
                </a:solidFill>
                <a:latin typeface="Myriad Pro" panose="020B0503030403020204" pitchFamily="34" charset="0"/>
              </a:rPr>
              <a:t>Cultural Advisory Committee, Nov. 18, 2021</a:t>
            </a:r>
          </a:p>
        </p:txBody>
      </p:sp>
    </p:spTree>
    <p:extLst>
      <p:ext uri="{BB962C8B-B14F-4D97-AF65-F5344CB8AC3E}">
        <p14:creationId xmlns:p14="http://schemas.microsoft.com/office/powerpoint/2010/main" val="1268817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F7D7B8D-EF99-4CA1-AB1E-4C0C04740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2917370"/>
            <a:ext cx="12191999" cy="3940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416FBDF4-760B-E74D-A256-C81EBBDB96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"/>
          <a:stretch/>
        </p:blipFill>
        <p:spPr>
          <a:xfrm>
            <a:off x="20" y="1"/>
            <a:ext cx="12191979" cy="423948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5F701A-2910-0142-A146-D2984F9E78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67C8558-8092-A543-985D-52D4E2CF7118}" type="datetime1">
              <a:rPr lang="en-US" sz="1200" b="0">
                <a:solidFill>
                  <a:schemeClr val="bg1">
                    <a:alpha val="8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11/9/21</a:t>
            </a:fld>
            <a:endParaRPr lang="en-US" sz="1200" b="0">
              <a:solidFill>
                <a:schemeClr val="bg1">
                  <a:alpha val="80000"/>
                </a:schemeClr>
              </a:solidFill>
              <a:latin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47D24C-FE3A-B847-9FB4-D0839D6A7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A867815-C300-4B4A-A7A4-06541D82523F}" type="slidenum">
              <a:rPr lang="en-US" sz="1200" b="0">
                <a:solidFill>
                  <a:schemeClr val="bg1">
                    <a:alpha val="8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sz="1200" b="0">
              <a:solidFill>
                <a:schemeClr val="bg1">
                  <a:alpha val="80000"/>
                </a:schemeClr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9D6943-A20A-4148-A440-BF152ECF2ECE}"/>
              </a:ext>
            </a:extLst>
          </p:cNvPr>
          <p:cNvSpPr txBox="1"/>
          <p:nvPr/>
        </p:nvSpPr>
        <p:spPr>
          <a:xfrm>
            <a:off x="427512" y="4358246"/>
            <a:ext cx="11032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Working with SURF Foundation to continue promotion efforts of the Sacred Circle Garden.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Updating the Sacred Circle Garden web page.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Developing one-page handout for promotional purposes.</a:t>
            </a:r>
          </a:p>
          <a:p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Corrections: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Communications reshot the Sacred Circle Garden video to correct mispronunciation of </a:t>
            </a:r>
            <a:r>
              <a:rPr lang="en-US" dirty="0" err="1">
                <a:solidFill>
                  <a:schemeClr val="bg1"/>
                </a:solidFill>
                <a:latin typeface="Myriad Pro" panose="020B0503030403020204" pitchFamily="34" charset="0"/>
              </a:rPr>
              <a:t>Cangleska</a:t>
            </a:r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 Wakan.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Removed image of prayer bundles from Sacred Circle Garden webpage. </a:t>
            </a:r>
          </a:p>
        </p:txBody>
      </p:sp>
    </p:spTree>
    <p:extLst>
      <p:ext uri="{BB962C8B-B14F-4D97-AF65-F5344CB8AC3E}">
        <p14:creationId xmlns:p14="http://schemas.microsoft.com/office/powerpoint/2010/main" val="1554943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E07C26-FBF1-284C-B273-FF5203CDA6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4" r="22944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4855CD6-4F53-1F49-88A8-DB1D485D8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939142"/>
            <a:ext cx="9144000" cy="10837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000" dirty="0">
                <a:solidFill>
                  <a:srgbClr val="FFFFFF"/>
                </a:solidFill>
                <a:latin typeface="Myriad Pro" panose="020B0503030403020204" pitchFamily="34" charset="0"/>
              </a:rPr>
              <a:t>Davis-</a:t>
            </a:r>
            <a:r>
              <a:rPr lang="en-US" sz="6000" dirty="0" err="1">
                <a:solidFill>
                  <a:srgbClr val="FFFFFF"/>
                </a:solidFill>
                <a:latin typeface="Myriad Pro" panose="020B0503030403020204" pitchFamily="34" charset="0"/>
              </a:rPr>
              <a:t>Bahcall</a:t>
            </a:r>
            <a:r>
              <a:rPr lang="en-US" sz="6000" dirty="0">
                <a:solidFill>
                  <a:srgbClr val="FFFFFF"/>
                </a:solidFill>
                <a:latin typeface="Myriad Pro" panose="020B0503030403020204" pitchFamily="34" charset="0"/>
              </a:rPr>
              <a:t>, Internships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44897A-DF3D-8449-9CC7-12BDF8C1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67C8558-8092-A543-985D-52D4E2CF7118}" type="datetime1">
              <a:rPr lang="en-US" sz="1200" b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11/9/21</a:t>
            </a:fld>
            <a:endParaRPr lang="en-US" sz="1200" b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C00AB2-6F14-8540-84E3-5BAF1C7E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A867815-C300-4B4A-A7A4-06541D82523F}" type="slidenum">
              <a:rPr lang="en-US" sz="1200" b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 sz="1200" b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52553E-BF53-374F-91EF-7BC0BC230A06}"/>
              </a:ext>
            </a:extLst>
          </p:cNvPr>
          <p:cNvSpPr txBox="1"/>
          <p:nvPr/>
        </p:nvSpPr>
        <p:spPr>
          <a:xfrm>
            <a:off x="0" y="458506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Updated webpage and application process</a:t>
            </a:r>
          </a:p>
          <a:p>
            <a:pPr algn="ctr"/>
            <a:r>
              <a:rPr lang="en-US" sz="2400" dirty="0">
                <a:latin typeface="Myriad Pro" panose="020B0503030403020204" pitchFamily="34" charset="0"/>
              </a:rPr>
              <a:t>Developing ads for Native news outlets in South Dakota</a:t>
            </a:r>
          </a:p>
        </p:txBody>
      </p:sp>
    </p:spTree>
    <p:extLst>
      <p:ext uri="{BB962C8B-B14F-4D97-AF65-F5344CB8AC3E}">
        <p14:creationId xmlns:p14="http://schemas.microsoft.com/office/powerpoint/2010/main" val="3913990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bstract blurred public library with bookshelves">
            <a:extLst>
              <a:ext uri="{FF2B5EF4-FFF2-40B4-BE49-F238E27FC236}">
                <a16:creationId xmlns:a16="http://schemas.microsoft.com/office/drawing/2014/main" id="{68474840-C1EF-490A-A569-9D3A0F8049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310" b="14420"/>
          <a:stretch/>
        </p:blipFill>
        <p:spPr>
          <a:xfrm>
            <a:off x="20" y="7122"/>
            <a:ext cx="12191980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B849C1B-8478-4E4B-8EF3-FD8605970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en-US" sz="4000" dirty="0">
                <a:solidFill>
                  <a:srgbClr val="FFFFFF"/>
                </a:solidFill>
                <a:latin typeface="Myriad Pro" panose="020B0503030403020204" pitchFamily="34" charset="0"/>
              </a:rPr>
              <a:t>New website and marketing strategy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5D4259-5314-2540-B5E1-13D4512CEB89}"/>
              </a:ext>
            </a:extLst>
          </p:cNvPr>
          <p:cNvSpPr txBox="1"/>
          <p:nvPr/>
        </p:nvSpPr>
        <p:spPr>
          <a:xfrm>
            <a:off x="5155379" y="1065862"/>
            <a:ext cx="6313809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latin typeface="Myriad Pro" panose="020B0503030403020204" pitchFamily="34" charset="0"/>
              </a:rPr>
              <a:t>Website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Myriad Pro" panose="020B0503030403020204" pitchFamily="34" charset="0"/>
              </a:rPr>
              <a:t>Currently reviewing proposals to build a new website.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FF"/>
              </a:solidFill>
              <a:latin typeface="Myriad Pro" panose="020B0503030403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FFFFFF"/>
                </a:solidFill>
                <a:latin typeface="Myriad Pro" panose="020B0503030403020204" pitchFamily="34" charset="0"/>
              </a:rPr>
              <a:t>Features: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Myriad Pro" panose="020B0503030403020204" pitchFamily="34" charset="0"/>
              </a:rPr>
              <a:t>Accessibility commitment (508 compliance)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Myriad Pro" panose="020B0503030403020204" pitchFamily="34" charset="0"/>
              </a:rPr>
              <a:t>Robust Education and Outreach page	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Myriad Pro" panose="020B0503030403020204" pitchFamily="34" charset="0"/>
              </a:rPr>
              <a:t>Registration for teacher PD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Myriad Pro" panose="020B0503030403020204" pitchFamily="34" charset="0"/>
              </a:rPr>
              <a:t>Digital curriculum modules (educators can log in and check out units)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Myriad Pro" panose="020B0503030403020204" pitchFamily="34" charset="0"/>
              </a:rPr>
              <a:t>Updated Foundation page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Myriad Pro" panose="020B0503030403020204" pitchFamily="34" charset="0"/>
              </a:rPr>
              <a:t>Create a unique page designed for fundraising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Myriad Pro" panose="020B0503030403020204" pitchFamily="34" charset="0"/>
              </a:rPr>
              <a:t>Inclusion, Diversity, Equity and Access page	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rgbClr val="FFFFFF"/>
              </a:solidFill>
              <a:latin typeface="Myriad Pro" panose="020B0503030403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latin typeface="Myriad Pro" panose="020B0503030403020204" pitchFamily="34" charset="0"/>
              </a:rPr>
              <a:t>Marketing strategy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Myriad Pro" panose="020B0503030403020204" pitchFamily="34" charset="0"/>
              </a:rPr>
              <a:t>Strengthen SURF brand and promote globally and locally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Myriad Pro" panose="020B0503030403020204" pitchFamily="34" charset="0"/>
              </a:rPr>
              <a:t>Promote SURF science, E&amp;O and the Foundation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Myriad Pro" panose="020B0503030403020204" pitchFamily="34" charset="0"/>
              </a:rPr>
              <a:t>Relationship building with diverse communities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Myriad Pro" panose="020B0503030403020204" pitchFamily="34" charset="0"/>
              </a:rPr>
              <a:t>Develop advertising for Native media outlets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02B3C9-2BE0-F44F-AB01-3A64A885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47403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467C8558-8092-A543-985D-52D4E2CF7118}" type="datetime1">
              <a:rPr lang="en-US" sz="1200" b="0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11/9/21</a:t>
            </a:fld>
            <a:endParaRPr lang="en-US" sz="1200" b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9A2AE5-DB5B-674B-8420-7E38AB870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3254" y="6356350"/>
            <a:ext cx="9005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A867815-C300-4B4A-A7A4-06541D82523F}" type="slidenum">
              <a:rPr lang="en-US" sz="1200" b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</a:t>
            </a:fld>
            <a:endParaRPr lang="en-US" sz="1200" b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15083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4800CAC-CD21-D144-8D8D-A4271400E6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t="9091" r="1378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430ADB-010D-764E-A085-BDFE7F0A8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800" b="1" dirty="0">
                <a:solidFill>
                  <a:srgbClr val="FFFFFF"/>
                </a:solidFill>
                <a:latin typeface="Myriad Pro" panose="020B0503030403020204" pitchFamily="34" charset="0"/>
              </a:rPr>
              <a:t>SLHVC Exhibit Updates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92E6BB-4F4F-394A-8183-0505CC79B7DC}"/>
              </a:ext>
            </a:extLst>
          </p:cNvPr>
          <p:cNvSpPr txBox="1"/>
          <p:nvPr/>
        </p:nvSpPr>
        <p:spPr>
          <a:xfrm>
            <a:off x="371094" y="2530601"/>
            <a:ext cx="3438906" cy="33947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Myriad Pro" panose="020B0503030403020204" pitchFamily="34" charset="0"/>
              </a:rPr>
              <a:t>Science panels: </a:t>
            </a:r>
            <a:r>
              <a:rPr lang="en-US" sz="1700" dirty="0">
                <a:latin typeface="Myriad Pro" panose="020B0503030403020204" pitchFamily="34" charset="0"/>
              </a:rPr>
              <a:t>	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Myriad Pro" panose="020B0503030403020204" pitchFamily="34" charset="0"/>
              </a:rPr>
              <a:t>Updated text: wall panels and mine model info panels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Myriad Pro" panose="020B0503030403020204" pitchFamily="34" charset="0"/>
              </a:rPr>
              <a:t>New images to highlight progress on experiments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Myriad Pro" panose="020B0503030403020204" pitchFamily="34" charset="0"/>
              </a:rPr>
              <a:t>Future projects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Myriad Pro" panose="020B0503030403020204" pitchFamily="34" charset="0"/>
              </a:rPr>
              <a:t>Vestibule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Myriad Pro" panose="020B0503030403020204" pitchFamily="34" charset="0"/>
              </a:rPr>
              <a:t>New videos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Myriad Pro" panose="020B0503030403020204" pitchFamily="34" charset="0"/>
              </a:rPr>
              <a:t>Rail around mine model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Myriad Pro" panose="020B0503030403020204" pitchFamily="34" charset="0"/>
              </a:rPr>
              <a:t>Visiting/moveable exhibits?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yriad Pro" panose="020B0503030403020204" pitchFamily="34" charset="0"/>
              </a:rPr>
              <a:t>Exploring ways to incorporate more information about Indigenous Peoples of the region.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1C279A-0C0E-7F40-AB5B-0E039114E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094" y="6356350"/>
            <a:ext cx="1828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67C8558-8092-A543-985D-52D4E2CF7118}" type="datetime1">
              <a:rPr lang="en-US" sz="1200" b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11/9/21</a:t>
            </a:fld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803121-0906-5A4A-B38D-C950418B9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A867815-C300-4B4A-A7A4-06541D82523F}" type="slidenum">
              <a:rPr lang="en-US" sz="1200" b="0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 sz="1200" b="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3591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text, bedclothes, gift wrapping&#10;&#10;Description automatically generated">
            <a:extLst>
              <a:ext uri="{FF2B5EF4-FFF2-40B4-BE49-F238E27FC236}">
                <a16:creationId xmlns:a16="http://schemas.microsoft.com/office/drawing/2014/main" id="{72747F30-1383-9544-A909-9C91447964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4" r="30645"/>
          <a:stretch/>
        </p:blipFill>
        <p:spPr>
          <a:xfrm>
            <a:off x="3132160" y="1021"/>
            <a:ext cx="9059839" cy="685595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F25259E-3EB0-6643-8ACB-A816E049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100" y="1099671"/>
            <a:ext cx="4972511" cy="336755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4100" kern="1200" dirty="0">
                <a:solidFill>
                  <a:schemeClr val="tx1"/>
                </a:solidFill>
                <a:latin typeface="Myriad Pro" panose="020B0503030403020204" pitchFamily="34" charset="0"/>
              </a:rPr>
              <a:t>SURF Artist in Residence</a:t>
            </a:r>
            <a:r>
              <a:rPr lang="en-US" sz="4100" dirty="0">
                <a:solidFill>
                  <a:schemeClr val="tx1"/>
                </a:solidFill>
                <a:latin typeface="Myriad Pro" panose="020B0503030403020204" pitchFamily="34" charset="0"/>
              </a:rPr>
              <a:t>. </a:t>
            </a:r>
            <a:br>
              <a:rPr lang="en-US" sz="41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n-US" sz="4100" dirty="0">
                <a:solidFill>
                  <a:schemeClr val="tx1"/>
                </a:solidFill>
                <a:latin typeface="Myriad Pro" panose="020B0503030403020204" pitchFamily="34" charset="0"/>
              </a:rPr>
              <a:t>Exhibit in October 2021 at Lead-Deadwood Arts Center.</a:t>
            </a:r>
            <a:endParaRPr lang="en-US" sz="4100" kern="12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 descr="A picture containing indoor, floor, person&#10;&#10;Description automatically generated">
            <a:extLst>
              <a:ext uri="{FF2B5EF4-FFF2-40B4-BE49-F238E27FC236}">
                <a16:creationId xmlns:a16="http://schemas.microsoft.com/office/drawing/2014/main" id="{597FF800-1E3F-7844-80E1-FF5F3D368E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8" r="16668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030E50-F3AB-914F-82AA-0DBF4E26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67C8558-8092-A543-985D-52D4E2CF7118}" type="datetime1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11/9/21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F0B82F-7FF1-CF44-BE4F-D895EB59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8935" y="6356350"/>
            <a:ext cx="80532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A867815-C300-4B4A-A7A4-06541D82523F}" type="slidenum">
              <a:rPr lang="en-US" sz="11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11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859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003CC-783A-9840-8148-63A40BDA4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Interactions Collaboration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180CC-1A42-D643-BAAC-C39EB56E4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b="1" dirty="0"/>
              <a:t>“Conscious Language”</a:t>
            </a:r>
          </a:p>
          <a:p>
            <a:endParaRPr lang="en-US" dirty="0"/>
          </a:p>
          <a:p>
            <a:r>
              <a:rPr lang="en-US" dirty="0"/>
              <a:t>Kathryn Jepsen, editor of Symmetry Magazine, working on a style guide for science communicators</a:t>
            </a:r>
          </a:p>
          <a:p>
            <a:r>
              <a:rPr lang="en-US" dirty="0"/>
              <a:t>Focuses on inclusive language, critical thinking and compassion when discussing/writing about (not a complete list):</a:t>
            </a:r>
          </a:p>
          <a:p>
            <a:endParaRPr lang="en-US" dirty="0"/>
          </a:p>
          <a:p>
            <a:pPr lvl="1"/>
            <a:r>
              <a:rPr lang="en-US" dirty="0"/>
              <a:t>Marginalized communities</a:t>
            </a:r>
          </a:p>
          <a:p>
            <a:pPr lvl="1"/>
            <a:r>
              <a:rPr lang="en-US" dirty="0"/>
              <a:t>Underrepresented groups</a:t>
            </a:r>
          </a:p>
          <a:p>
            <a:pPr lvl="1"/>
            <a:r>
              <a:rPr lang="en-US" dirty="0"/>
              <a:t>Gender</a:t>
            </a:r>
          </a:p>
          <a:p>
            <a:pPr lvl="1"/>
            <a:r>
              <a:rPr lang="en-US" dirty="0"/>
              <a:t>Pronoun usage</a:t>
            </a:r>
          </a:p>
          <a:p>
            <a:pPr lvl="1"/>
            <a:r>
              <a:rPr lang="en-US" dirty="0"/>
              <a:t>Ethnicity</a:t>
            </a:r>
          </a:p>
          <a:p>
            <a:pPr lvl="1"/>
            <a:r>
              <a:rPr lang="en-US" dirty="0"/>
              <a:t>Disabilities</a:t>
            </a:r>
          </a:p>
          <a:p>
            <a:pPr lvl="1"/>
            <a:r>
              <a:rPr lang="en-US" dirty="0"/>
              <a:t>Sexual orientation</a:t>
            </a:r>
          </a:p>
          <a:p>
            <a:pPr lvl="1"/>
            <a:r>
              <a:rPr lang="en-US" dirty="0"/>
              <a:t>Culture</a:t>
            </a:r>
          </a:p>
          <a:p>
            <a:pPr lvl="1"/>
            <a:r>
              <a:rPr lang="en-US" dirty="0"/>
              <a:t>Language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0EB1D-1DD6-A54E-9580-A89E965A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3995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D78134C-86FE-2645-9814-092067A9DB8F}" type="datetime1">
              <a:rPr lang="en-US" sz="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11/9/21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32EDB3-3A2F-F543-A221-685DED998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A867815-C300-4B4A-A7A4-06541D82523F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42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8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696473-0208-8846-A195-7A9BCDEA6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dirty="0">
                <a:solidFill>
                  <a:srgbClr val="FFFFFF"/>
                </a:solidFill>
              </a:rPr>
              <a:t>Interactions International Dark Matter Day</a:t>
            </a:r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89E738-CEC3-F64D-9011-026233483D51}"/>
              </a:ext>
            </a:extLst>
          </p:cNvPr>
          <p:cNvSpPr txBox="1"/>
          <p:nvPr/>
        </p:nvSpPr>
        <p:spPr>
          <a:xfrm>
            <a:off x="5541263" y="457200"/>
            <a:ext cx="6007608" cy="1929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SURF activities: Deep Talks and Space Expo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13 institutions/experiments and 29 countries </a:t>
            </a: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B0D1051-0364-AB4D-8983-393E7C8C48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656"/>
          <a:stretch/>
        </p:blipFill>
        <p:spPr>
          <a:xfrm>
            <a:off x="466344" y="2911857"/>
            <a:ext cx="5468112" cy="2994149"/>
          </a:xfrm>
          <a:prstGeom prst="rect">
            <a:avLst/>
          </a:prstGeom>
        </p:spPr>
      </p:pic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ACAA7709-2BC0-2A42-9BCA-25261512C9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" r="1" b="881"/>
          <a:stretch/>
        </p:blipFill>
        <p:spPr>
          <a:xfrm>
            <a:off x="6254496" y="2911857"/>
            <a:ext cx="5468112" cy="299414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FECE58-AF1A-CB44-859D-DE31A4AC72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67C8558-8092-A543-985D-52D4E2CF7118}" type="datetime1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11/9/21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6A8201-F33F-7345-8A56-DE92B2206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A867815-C300-4B4A-A7A4-06541D82523F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098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809FD-FEF2-7C41-83E4-B6C7BD05A3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23391" r="5166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5D7464-B6EE-4543-9CBE-8F641456A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4454434"/>
            <a:ext cx="9078562" cy="10250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600" dirty="0">
                <a:solidFill>
                  <a:schemeClr val="tx1"/>
                </a:solidFill>
                <a:latin typeface="Myriad Pro" panose="020B0503030403020204" pitchFamily="34" charset="0"/>
              </a:rPr>
              <a:t>Neutrino Day 2022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D3BE34-6476-AE4F-B04F-A9B3FD2237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455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67C8558-8092-A543-985D-52D4E2CF7118}" type="datetime1">
              <a:rPr lang="en-US" sz="1200" b="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11/9/21</a:t>
            </a:fld>
            <a:endParaRPr lang="en-US" sz="1200" b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A579F4-FE46-9744-9F42-0E25D4EC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119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A867815-C300-4B4A-A7A4-06541D82523F}" type="slidenum">
              <a:rPr lang="en-US" sz="1200" b="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 sz="1200" b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4014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no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10943</TotalTime>
  <Words>415</Words>
  <Application>Microsoft Macintosh PowerPoint</Application>
  <PresentationFormat>Widescreen</PresentationFormat>
  <Paragraphs>93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Myriad Pro</vt:lpstr>
      <vt:lpstr>no logo</vt:lpstr>
      <vt:lpstr>Communications </vt:lpstr>
      <vt:lpstr>PowerPoint Presentation</vt:lpstr>
      <vt:lpstr>Davis-Bahcall, Internships</vt:lpstr>
      <vt:lpstr>New website and marketing strategy</vt:lpstr>
      <vt:lpstr>SLHVC Exhibit Updates</vt:lpstr>
      <vt:lpstr>SURF Artist in Residence.  Exhibit in October 2021 at Lead-Deadwood Arts Center.</vt:lpstr>
      <vt:lpstr>Interactions Collaboration</vt:lpstr>
      <vt:lpstr>Interactions International Dark Matter Day</vt:lpstr>
      <vt:lpstr>Neutrino Day 2022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Outreach </dc:title>
  <dc:creator>Connie A. Walter</dc:creator>
  <cp:lastModifiedBy>Connie A. Walter</cp:lastModifiedBy>
  <cp:revision>23</cp:revision>
  <dcterms:created xsi:type="dcterms:W3CDTF">2020-12-02T18:14:46Z</dcterms:created>
  <dcterms:modified xsi:type="dcterms:W3CDTF">2021-11-09T19:33:37Z</dcterms:modified>
</cp:coreProperties>
</file>