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720" r:id="rId2"/>
    <p:sldId id="387" r:id="rId3"/>
    <p:sldId id="722" r:id="rId4"/>
    <p:sldId id="721" r:id="rId5"/>
  </p:sldIdLst>
  <p:sldSz cx="10058400" cy="77724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356875" indent="1244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714994" indent="1244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073111" indent="1244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431229" indent="1244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1790589" algn="l" defTabSz="358117" rtl="0" eaLnBrk="1" latinLnBrk="0" hangingPunct="1">
      <a:defRPr sz="27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148708" algn="l" defTabSz="358117" rtl="0" eaLnBrk="1" latinLnBrk="0" hangingPunct="1">
      <a:defRPr sz="27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2506825" algn="l" defTabSz="358117" rtl="0" eaLnBrk="1" latinLnBrk="0" hangingPunct="1">
      <a:defRPr sz="27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2864944" algn="l" defTabSz="358117" rtl="0" eaLnBrk="1" latinLnBrk="0" hangingPunct="1">
      <a:defRPr sz="27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519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es, Diana" initials="JD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A4C2B"/>
    <a:srgbClr val="336633"/>
    <a:srgbClr val="FF0000"/>
    <a:srgbClr val="669900"/>
    <a:srgbClr val="669933"/>
    <a:srgbClr val="FFFFCC"/>
    <a:srgbClr val="FFFF66"/>
    <a:srgbClr val="F9FF79"/>
    <a:srgbClr val="367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18" autoAdjust="0"/>
    <p:restoredTop sz="93087"/>
  </p:normalViewPr>
  <p:slideViewPr>
    <p:cSldViewPr snapToGrid="0" showGuides="1">
      <p:cViewPr varScale="1">
        <p:scale>
          <a:sx n="54" d="100"/>
          <a:sy n="54" d="100"/>
        </p:scale>
        <p:origin x="1804" y="24"/>
      </p:cViewPr>
      <p:guideLst>
        <p:guide orient="horz" pos="5519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144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D854F-9862-3346-9873-0829CFDBE616}" type="datetime1">
              <a:rPr lang="en-US" smtClean="0"/>
              <a:pPr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B6DF4-7FFB-A14B-AFEF-A4599DEF4E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986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ヒラギノ角ゴ ProN W3" pitchFamily="-105" charset="-128"/>
                <a:cs typeface="+mn-cs"/>
              </a:defRPr>
            </a:lvl1pPr>
          </a:lstStyle>
          <a:p>
            <a:pPr>
              <a:defRPr/>
            </a:pPr>
            <a:fld id="{9DA2F14A-C751-094B-8AAA-7CC82620DD85}" type="datetime1">
              <a:rPr lang="en-US" smtClean="0"/>
              <a:pPr>
                <a:defRPr/>
              </a:pPr>
              <a:t>11/13/2021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8300" y="514350"/>
            <a:ext cx="33274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ヒラギノ角ゴ ProN W3" pitchFamily="-105" charset="-128"/>
                <a:cs typeface="+mn-cs"/>
              </a:defRPr>
            </a:lvl1pPr>
          </a:lstStyle>
          <a:p>
            <a:pPr>
              <a:defRPr/>
            </a:pPr>
            <a:fld id="{E24B0E22-2E62-914A-8664-4E358254E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912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5687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356875" algn="l" defTabSz="35687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714994" algn="l" defTabSz="35687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073111" algn="l" defTabSz="35687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431229" algn="l" defTabSz="35687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789974" algn="l" defTabSz="3579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968" algn="l" defTabSz="3579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962" algn="l" defTabSz="3579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3957" algn="l" defTabSz="3579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3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Points:</a:t>
            </a:r>
          </a:p>
          <a:p>
            <a:pPr marL="171450" indent="-171450">
              <a:buFontTx/>
              <a:buChar char="-"/>
            </a:pPr>
            <a:r>
              <a:rPr lang="en-US" dirty="0"/>
              <a:t>Trip this past week</a:t>
            </a:r>
          </a:p>
          <a:p>
            <a:pPr marL="171450" indent="-171450">
              <a:buFontTx/>
              <a:buChar char="-"/>
            </a:pPr>
            <a:r>
              <a:rPr lang="en-US" dirty="0"/>
              <a:t>Differences between the schools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 they need	</a:t>
            </a:r>
          </a:p>
        </p:txBody>
      </p:sp>
    </p:spTree>
    <p:extLst>
      <p:ext uri="{BB962C8B-B14F-4D97-AF65-F5344CB8AC3E}">
        <p14:creationId xmlns:p14="http://schemas.microsoft.com/office/powerpoint/2010/main" val="803104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points:</a:t>
            </a:r>
          </a:p>
          <a:p>
            <a:r>
              <a:rPr lang="en-US" dirty="0"/>
              <a:t>Our PD teachers transitioning to leadership</a:t>
            </a:r>
          </a:p>
          <a:p>
            <a:r>
              <a:rPr lang="en-US" dirty="0" err="1"/>
              <a:t>Loneman</a:t>
            </a:r>
            <a:r>
              <a:rPr lang="en-US" dirty="0"/>
              <a:t> teachers</a:t>
            </a:r>
          </a:p>
          <a:p>
            <a:r>
              <a:rPr lang="en-US" dirty="0"/>
              <a:t>Lakota Tech teacher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1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points:</a:t>
            </a:r>
          </a:p>
          <a:p>
            <a:r>
              <a:rPr lang="en-US" dirty="0"/>
              <a:t>Continued success of D-B and Internship programs</a:t>
            </a:r>
          </a:p>
          <a:p>
            <a:r>
              <a:rPr lang="en-US" dirty="0"/>
              <a:t>New efforts to serve preservice teachers</a:t>
            </a:r>
          </a:p>
        </p:txBody>
      </p:sp>
    </p:spTree>
    <p:extLst>
      <p:ext uri="{BB962C8B-B14F-4D97-AF65-F5344CB8AC3E}">
        <p14:creationId xmlns:p14="http://schemas.microsoft.com/office/powerpoint/2010/main" val="351360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399" cy="1041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77324-5813-824C-A405-DED4E11F27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6028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0058400" cy="10275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1344353"/>
            <a:ext cx="9558867" cy="5852314"/>
          </a:xfrm>
        </p:spPr>
        <p:txBody>
          <a:bodyPr/>
          <a:lstStyle>
            <a:lvl1pPr marL="0" indent="0" algn="ctr">
              <a:buNone/>
              <a:defRPr/>
            </a:lvl1pPr>
            <a:lvl2pPr marL="357994" indent="0" algn="ctr">
              <a:buNone/>
              <a:defRPr/>
            </a:lvl2pPr>
            <a:lvl3pPr marL="715990" indent="0" algn="ctr">
              <a:buNone/>
              <a:defRPr/>
            </a:lvl3pPr>
            <a:lvl4pPr marL="1073984" indent="0" algn="ctr">
              <a:buNone/>
              <a:defRPr/>
            </a:lvl4pPr>
            <a:lvl5pPr marL="1431978" indent="0" algn="ctr">
              <a:buNone/>
              <a:defRPr/>
            </a:lvl5pPr>
            <a:lvl6pPr marL="1789974" indent="0" algn="ctr">
              <a:buNone/>
              <a:defRPr/>
            </a:lvl6pPr>
            <a:lvl7pPr marL="2147968" indent="0" algn="ctr">
              <a:buNone/>
              <a:defRPr/>
            </a:lvl7pPr>
            <a:lvl8pPr marL="2505962" indent="0" algn="ctr">
              <a:buNone/>
              <a:defRPr/>
            </a:lvl8pPr>
            <a:lvl9pPr marL="2863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7F3E7-F7F0-BD42-AC98-3E165881A6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8444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399" cy="104179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E095-63F4-374A-8770-367832AFA0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3747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399" cy="1041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03" y="1609130"/>
            <a:ext cx="4469309" cy="616327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5684" y="1609130"/>
            <a:ext cx="4469309" cy="616327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A3459-3C29-6D49-96AC-281B226B56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1898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183" y="1182537"/>
            <a:ext cx="9665494" cy="57685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776" tIns="39776" rIns="85036" bIns="39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525933" y="7461336"/>
            <a:ext cx="334452" cy="2530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71597" tIns="35800" rIns="71597" bIns="35800" numCol="1" anchor="t" anchorCtr="0" compatLnSpc="1">
            <a:prstTxWarp prst="textNoShape">
              <a:avLst/>
            </a:prstTxWarp>
          </a:bodyPr>
          <a:lstStyle>
            <a:lvl1pPr algn="ctr">
              <a:defRPr sz="1300" b="1">
                <a:solidFill>
                  <a:srgbClr val="216924"/>
                </a:solidFill>
                <a:ea typeface="ヒラギノ角ゴ ProN W3" pitchFamily="-105" charset="-128"/>
                <a:cs typeface="Arial" charset="0"/>
              </a:defRPr>
            </a:lvl1pPr>
          </a:lstStyle>
          <a:p>
            <a:pPr>
              <a:defRPr/>
            </a:pPr>
            <a:fld id="{BEE11E88-FA6C-8C4F-8AF4-07A973C2D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/>
          </p:cNvSpPr>
          <p:nvPr userDrawn="1"/>
        </p:nvSpPr>
        <p:spPr bwMode="auto">
          <a:xfrm>
            <a:off x="195943" y="7458671"/>
            <a:ext cx="7104743" cy="2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89" tIns="19889" rIns="55209" bIns="19889"/>
          <a:lstStyle/>
          <a:p>
            <a:pPr algn="l">
              <a:spcBef>
                <a:spcPts val="783"/>
              </a:spcBef>
            </a:pPr>
            <a:r>
              <a:rPr lang="en-US" sz="1300" b="1" dirty="0">
                <a:solidFill>
                  <a:srgbClr val="006000"/>
                </a:solidFill>
                <a:cs typeface="Arial" charset="0"/>
              </a:rPr>
              <a:t>Sanford</a:t>
            </a:r>
            <a:r>
              <a:rPr lang="en-US" sz="1300" b="1" baseline="0" dirty="0">
                <a:solidFill>
                  <a:srgbClr val="006000"/>
                </a:solidFill>
                <a:cs typeface="Arial" charset="0"/>
              </a:rPr>
              <a:t> Underground Research Facility</a:t>
            </a:r>
            <a:endParaRPr lang="en-US" sz="1300" b="1" dirty="0">
              <a:solidFill>
                <a:srgbClr val="006000"/>
              </a:solidFill>
              <a:cs typeface="Arial" charset="0"/>
            </a:endParaRPr>
          </a:p>
        </p:txBody>
      </p:sp>
      <p:sp>
        <p:nvSpPr>
          <p:cNvPr id="1032" name="Line 3"/>
          <p:cNvSpPr>
            <a:spLocks noChangeShapeType="1"/>
          </p:cNvSpPr>
          <p:nvPr userDrawn="1"/>
        </p:nvSpPr>
        <p:spPr bwMode="auto">
          <a:xfrm>
            <a:off x="0" y="7374846"/>
            <a:ext cx="10058400" cy="1265"/>
          </a:xfrm>
          <a:prstGeom prst="line">
            <a:avLst/>
          </a:prstGeom>
          <a:noFill/>
          <a:ln w="25400" cap="flat" cmpd="sng" algn="ctr">
            <a:solidFill>
              <a:srgbClr val="2A4C2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11" name="Picture 10" descr="Banner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58400" cy="1041843"/>
          </a:xfrm>
          <a:prstGeom prst="rect">
            <a:avLst/>
          </a:prstGeom>
        </p:spPr>
      </p:pic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399" cy="1041790"/>
          </a:xfrm>
          <a:prstGeom prst="rect">
            <a:avLst/>
          </a:prstGeom>
          <a:solidFill>
            <a:srgbClr val="2A4C2B">
              <a:alpha val="85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39776" tIns="39776" rIns="85036" bIns="397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pitchFamily="-112" charset="0"/>
              </a:rPr>
              <a:t>Click to edit Master title style</a:t>
            </a:r>
          </a:p>
        </p:txBody>
      </p:sp>
      <p:pic>
        <p:nvPicPr>
          <p:cNvPr id="14" name="Picture 13" descr="SURF-logo-transparent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918" y="7405637"/>
            <a:ext cx="409328" cy="3603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9" r:id="rId2"/>
    <p:sldLayoutId id="2147483670" r:id="rId3"/>
    <p:sldLayoutId id="2147483672" r:id="rId4"/>
  </p:sldLayoutIdLst>
  <p:transition spd="slow"/>
  <p:hf hdr="0" ftr="0" dt="0"/>
  <p:txStyles>
    <p:titleStyle>
      <a:lvl1pPr marL="182853"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FF"/>
          </a:solidFill>
          <a:effectLst>
            <a:outerShdw blurRad="38100" dist="38100" dir="2700000" algn="tl">
              <a:schemeClr val="tx1"/>
            </a:outerShdw>
          </a:effectLst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Arial" pitchFamily="-112" charset="0"/>
          <a:ea typeface="ヒラギノ角ゴ ProN W6" pitchFamily="-112" charset="-128"/>
          <a:cs typeface="ヒラギノ角ゴ ProN W6" pitchFamily="-112" charset="-128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Arial" pitchFamily="-112" charset="0"/>
          <a:ea typeface="ヒラギノ角ゴ ProN W6" pitchFamily="-112" charset="-128"/>
          <a:cs typeface="ヒラギノ角ゴ ProN W6" pitchFamily="-112" charset="-128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Arial" pitchFamily="-112" charset="0"/>
          <a:ea typeface="ヒラギノ角ゴ ProN W6" pitchFamily="-112" charset="-128"/>
          <a:cs typeface="ヒラギノ角ゴ ProN W6" pitchFamily="-112" charset="-128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Arial" pitchFamily="-112" charset="0"/>
          <a:ea typeface="ヒラギノ角ゴ ProN W6" pitchFamily="-112" charset="-128"/>
          <a:cs typeface="ヒラギノ角ゴ ProN W6" pitchFamily="-112" charset="-128"/>
          <a:sym typeface="Arial" charset="0"/>
        </a:defRPr>
      </a:lvl5pPr>
      <a:lvl6pPr marL="357994" algn="ctr" rtl="0" fontAlgn="base">
        <a:spcBef>
          <a:spcPct val="0"/>
        </a:spcBef>
        <a:spcAft>
          <a:spcPct val="0"/>
        </a:spcAft>
        <a:defRPr sz="3400" b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Arial" pitchFamily="-112" charset="0"/>
          <a:ea typeface="ヒラギノ角ゴ ProN W6" pitchFamily="-112" charset="-128"/>
          <a:cs typeface="ヒラギノ角ゴ ProN W6" pitchFamily="-112" charset="-128"/>
          <a:sym typeface="Arial" pitchFamily="-112" charset="0"/>
        </a:defRPr>
      </a:lvl6pPr>
      <a:lvl7pPr marL="715990" algn="ctr" rtl="0" fontAlgn="base">
        <a:spcBef>
          <a:spcPct val="0"/>
        </a:spcBef>
        <a:spcAft>
          <a:spcPct val="0"/>
        </a:spcAft>
        <a:defRPr sz="3400" b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Arial" pitchFamily="-112" charset="0"/>
          <a:ea typeface="ヒラギノ角ゴ ProN W6" pitchFamily="-112" charset="-128"/>
          <a:cs typeface="ヒラギノ角ゴ ProN W6" pitchFamily="-112" charset="-128"/>
          <a:sym typeface="Arial" pitchFamily="-112" charset="0"/>
        </a:defRPr>
      </a:lvl7pPr>
      <a:lvl8pPr marL="1073984" algn="ctr" rtl="0" fontAlgn="base">
        <a:spcBef>
          <a:spcPct val="0"/>
        </a:spcBef>
        <a:spcAft>
          <a:spcPct val="0"/>
        </a:spcAft>
        <a:defRPr sz="3400" b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Arial" pitchFamily="-112" charset="0"/>
          <a:ea typeface="ヒラギノ角ゴ ProN W6" pitchFamily="-112" charset="-128"/>
          <a:cs typeface="ヒラギノ角ゴ ProN W6" pitchFamily="-112" charset="-128"/>
          <a:sym typeface="Arial" pitchFamily="-112" charset="0"/>
        </a:defRPr>
      </a:lvl8pPr>
      <a:lvl9pPr marL="1431978" algn="ctr" rtl="0" fontAlgn="base">
        <a:spcBef>
          <a:spcPct val="0"/>
        </a:spcBef>
        <a:spcAft>
          <a:spcPct val="0"/>
        </a:spcAft>
        <a:defRPr sz="3400" b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Arial" pitchFamily="-112" charset="0"/>
          <a:ea typeface="ヒラギノ角ゴ ProN W6" pitchFamily="-112" charset="-128"/>
          <a:cs typeface="ヒラギノ角ゴ ProN W6" pitchFamily="-112" charset="-128"/>
          <a:sym typeface="Arial" pitchFamily="-112" charset="0"/>
        </a:defRPr>
      </a:lvl9pPr>
    </p:titleStyle>
    <p:bodyStyle>
      <a:lvl1pPr marL="298432" indent="-267345" algn="l" rtl="0" eaLnBrk="0" fontAlgn="base" hangingPunct="0">
        <a:spcBef>
          <a:spcPts val="705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532203" indent="-222580" algn="l" rtl="0" eaLnBrk="0" fontAlgn="base" hangingPunct="0">
        <a:spcBef>
          <a:spcPts val="705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845556" indent="-177816" algn="l" rtl="0" eaLnBrk="0" fontAlgn="base" hangingPunct="0">
        <a:spcBef>
          <a:spcPts val="548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203675" indent="-177816" algn="l" rtl="0" eaLnBrk="0" fontAlgn="base" hangingPunct="0">
        <a:spcBef>
          <a:spcPts val="548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561792" indent="-177816" algn="l" rtl="0" eaLnBrk="0" fontAlgn="base" hangingPunct="0">
        <a:spcBef>
          <a:spcPts val="54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920493" indent="-178999" algn="l" rtl="0" fontAlgn="base">
        <a:spcBef>
          <a:spcPts val="548"/>
        </a:spcBef>
        <a:spcAft>
          <a:spcPct val="0"/>
        </a:spcAft>
        <a:buClr>
          <a:srgbClr val="000000"/>
        </a:buClr>
        <a:buSzPct val="100000"/>
        <a:buFont typeface="Arial" pitchFamily="-112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Arial" pitchFamily="-112" charset="0"/>
        </a:defRPr>
      </a:lvl6pPr>
      <a:lvl7pPr marL="2278488" indent="-178999" algn="l" rtl="0" fontAlgn="base">
        <a:spcBef>
          <a:spcPts val="548"/>
        </a:spcBef>
        <a:spcAft>
          <a:spcPct val="0"/>
        </a:spcAft>
        <a:buClr>
          <a:srgbClr val="000000"/>
        </a:buClr>
        <a:buSzPct val="100000"/>
        <a:buFont typeface="Arial" pitchFamily="-112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Arial" pitchFamily="-112" charset="0"/>
        </a:defRPr>
      </a:lvl7pPr>
      <a:lvl8pPr marL="2636483" indent="-178999" algn="l" rtl="0" fontAlgn="base">
        <a:spcBef>
          <a:spcPts val="548"/>
        </a:spcBef>
        <a:spcAft>
          <a:spcPct val="0"/>
        </a:spcAft>
        <a:buClr>
          <a:srgbClr val="000000"/>
        </a:buClr>
        <a:buSzPct val="100000"/>
        <a:buFont typeface="Arial" pitchFamily="-112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Arial" pitchFamily="-112" charset="0"/>
        </a:defRPr>
      </a:lvl8pPr>
      <a:lvl9pPr marL="2994477" indent="-178999" algn="l" rtl="0" fontAlgn="base">
        <a:spcBef>
          <a:spcPts val="548"/>
        </a:spcBef>
        <a:spcAft>
          <a:spcPct val="0"/>
        </a:spcAft>
        <a:buClr>
          <a:srgbClr val="000000"/>
        </a:buClr>
        <a:buSzPct val="100000"/>
        <a:buFont typeface="Arial" pitchFamily="-112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Arial" pitchFamily="-112" charset="0"/>
        </a:defRPr>
      </a:lvl9pPr>
    </p:bodyStyle>
    <p:otherStyle>
      <a:defPPr>
        <a:defRPr lang="en-US"/>
      </a:defPPr>
      <a:lvl1pPr marL="0" algn="l" defTabSz="3579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994" algn="l" defTabSz="3579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90" algn="l" defTabSz="3579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984" algn="l" defTabSz="3579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978" algn="l" defTabSz="3579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974" algn="l" defTabSz="3579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7968" algn="l" defTabSz="3579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5962" algn="l" defTabSz="3579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3957" algn="l" defTabSz="3579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55" name="Shape 55"/>
          <p:cNvSpPr/>
          <p:nvPr/>
        </p:nvSpPr>
        <p:spPr>
          <a:xfrm>
            <a:off x="-575765" y="6870402"/>
            <a:ext cx="6970663" cy="385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940" tIns="50940" rIns="50940" bIns="50940">
            <a:spAutoFit/>
          </a:bodyPr>
          <a:lstStyle/>
          <a:p>
            <a:pPr algn="r">
              <a:lnSpc>
                <a:spcPts val="2200"/>
              </a:lnSpc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50800" dist="50800" dir="2700000" rotWithShape="0">
                    <a:srgbClr val="000000"/>
                  </a:outerShdw>
                </a:effectLst>
              </a:defRPr>
            </a:pPr>
            <a:r>
              <a:rPr lang="en-US" dirty="0"/>
              <a:t>Peggy Norris</a:t>
            </a:r>
            <a:endParaRPr dirty="0"/>
          </a:p>
        </p:txBody>
      </p:sp>
      <p:sp>
        <p:nvSpPr>
          <p:cNvPr id="53" name="Shape 53"/>
          <p:cNvSpPr/>
          <p:nvPr/>
        </p:nvSpPr>
        <p:spPr>
          <a:xfrm>
            <a:off x="89580" y="6957703"/>
            <a:ext cx="2280837" cy="349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940" tIns="50940" rIns="50940" bIns="50940">
            <a:spAutoFit/>
          </a:bodyPr>
          <a:lstStyle>
            <a:lvl1pPr>
              <a:defRPr sz="1600">
                <a:ln w="18415">
                  <a:solidFill>
                    <a:schemeClr val="accent3">
                      <a:lumOff val="44000"/>
                    </a:schemeClr>
                  </a:solidFill>
                </a:ln>
                <a:solidFill>
                  <a:schemeClr val="accent3">
                    <a:lumOff val="44000"/>
                  </a:schemeClr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>
                <a:ln w="15875">
                  <a:solidFill>
                    <a:schemeClr val="accent3">
                      <a:lumOff val="44000"/>
                    </a:schemeClr>
                  </a:solidFill>
                </a:ln>
              </a:rPr>
              <a:t>November 12, 2021</a:t>
            </a:r>
            <a:endParaRPr dirty="0">
              <a:ln w="15875">
                <a:solidFill>
                  <a:schemeClr val="accent3">
                    <a:lumOff val="44000"/>
                  </a:schemeClr>
                </a:solidFill>
              </a:ln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74832" y="490348"/>
            <a:ext cx="9574809" cy="903094"/>
          </a:xfrm>
          <a:prstGeom prst="rect">
            <a:avLst/>
          </a:prstGeom>
          <a:ln w="12700">
            <a:miter lim="400000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940" tIns="50940" rIns="50940" bIns="50940">
            <a:spAutoFit/>
          </a:bodyPr>
          <a:lstStyle/>
          <a:p>
            <a:pPr algn="r"/>
            <a:r>
              <a:rPr lang="en-US" sz="3200" b="1" dirty="0">
                <a:ln w="6350">
                  <a:solidFill>
                    <a:schemeClr val="accent3">
                      <a:lumOff val="44000"/>
                    </a:schemeClr>
                  </a:solidFill>
                </a:ln>
                <a:solidFill>
                  <a:schemeClr val="accent3">
                    <a:lumOff val="44000"/>
                  </a:schemeClr>
                </a:solidFill>
                <a:effectLst>
                  <a:outerShdw blurRad="50800" dist="50800" dir="3600000" rotWithShape="0">
                    <a:srgbClr val="000000">
                      <a:alpha val="70000"/>
                    </a:srgbClr>
                  </a:outerShdw>
                </a:effectLst>
              </a:rPr>
              <a:t>Cultural Advisory Committee Update: E&amp;O</a:t>
            </a:r>
          </a:p>
          <a:p>
            <a:pPr algn="r">
              <a:defRPr sz="3200" b="1">
                <a:ln w="18415">
                  <a:solidFill>
                    <a:schemeClr val="accent3">
                      <a:lumOff val="44000"/>
                    </a:schemeClr>
                  </a:solidFill>
                </a:ln>
                <a:solidFill>
                  <a:schemeClr val="accent3">
                    <a:lumOff val="44000"/>
                  </a:schemeClr>
                </a:solidFill>
                <a:effectLst>
                  <a:outerShdw blurRad="50800" dist="50800" dir="36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sz="2000" dirty="0">
              <a:ln w="6350">
                <a:solidFill>
                  <a:schemeClr val="accent3">
                    <a:lumOff val="44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5002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625" indent="7938"/>
            <a:r>
              <a:rPr lang="en-US" sz="3200" dirty="0"/>
              <a:t>K-12 Students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>
          <a:xfrm>
            <a:off x="8559188" y="7461336"/>
            <a:ext cx="267942" cy="256699"/>
          </a:xfrm>
          <a:prstGeom prst="rect">
            <a:avLst/>
          </a:prstGeom>
          <a:ln w="12700">
            <a:miter lim="400000"/>
          </a:ln>
        </p:spPr>
        <p:txBody>
          <a:bodyPr wrap="none" lIns="35800" tIns="35800" rIns="35800" bIns="35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0" normalizeH="0" baseline="0">
                <a:ln>
                  <a:noFill/>
                </a:ln>
                <a:solidFill>
                  <a:srgbClr val="21692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356874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714994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07311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431229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790588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148707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2506825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2864943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2</a:t>
            </a:fld>
            <a:endParaRPr lang="en-US" altLang="en-US" dirty="0"/>
          </a:p>
        </p:txBody>
      </p:sp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9A61ED04-39F6-4804-BC0B-5FFD71F0A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84" y="1070040"/>
            <a:ext cx="10196684" cy="60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5226A-F187-4A9F-8138-640D8BBABB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South Dakota Teachers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4653E-0971-4A7A-A863-73738D52A1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7F3E7-F7F0-BD42-AC98-3E165881A66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7C90A2F-80B5-47F1-97EB-E0C8B8CC1F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71" b="20929"/>
          <a:stretch/>
        </p:blipFill>
        <p:spPr>
          <a:xfrm>
            <a:off x="-128465" y="1481802"/>
            <a:ext cx="10315329" cy="5322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74608E-4A6B-44EC-9131-BE55F7E912D3}"/>
              </a:ext>
            </a:extLst>
          </p:cNvPr>
          <p:cNvSpPr txBox="1"/>
          <p:nvPr/>
        </p:nvSpPr>
        <p:spPr>
          <a:xfrm>
            <a:off x="2155370" y="6835653"/>
            <a:ext cx="57476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SDMath</a:t>
            </a:r>
            <a:r>
              <a:rPr lang="en-US" dirty="0"/>
              <a:t>/</a:t>
            </a:r>
            <a:r>
              <a:rPr lang="en-US" dirty="0" err="1"/>
              <a:t>SDSci</a:t>
            </a:r>
            <a:r>
              <a:rPr lang="en-US" dirty="0"/>
              <a:t> Cohort 5 – 9/2021</a:t>
            </a:r>
          </a:p>
        </p:txBody>
      </p:sp>
    </p:spTree>
    <p:extLst>
      <p:ext uri="{BB962C8B-B14F-4D97-AF65-F5344CB8AC3E}">
        <p14:creationId xmlns:p14="http://schemas.microsoft.com/office/powerpoint/2010/main" val="349696070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70C7-3992-4BB2-B4E8-B0464BE4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Post-secondary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82E39-3900-46B9-AC77-7374DA6810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A8E095-63F4-374A-8770-367832AFA0E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EADF1-4B57-4000-A13C-8DFCA0EDB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420700"/>
            <a:ext cx="4580576" cy="2576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5C85CCD-46C6-4B84-BEB1-781BA8660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6" y="1181044"/>
            <a:ext cx="4580576" cy="3055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Image preview">
            <a:extLst>
              <a:ext uri="{FF2B5EF4-FFF2-40B4-BE49-F238E27FC236}">
                <a16:creationId xmlns:a16="http://schemas.microsoft.com/office/drawing/2014/main" id="{095C94BD-CBC5-4385-BAF3-A608F939E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4575">
            <a:off x="5633091" y="4032361"/>
            <a:ext cx="3964379" cy="2973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three people look down a drift ">
            <a:extLst>
              <a:ext uri="{FF2B5EF4-FFF2-40B4-BE49-F238E27FC236}">
                <a16:creationId xmlns:a16="http://schemas.microsoft.com/office/drawing/2014/main" id="{778ABA06-F7EC-40CD-8205-C971A8319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7" y="4259305"/>
            <a:ext cx="5226665" cy="2939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570041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12" charset="0"/>
            <a:ea typeface="ヒラギノ角ゴ ProN W3" pitchFamily="-112" charset="-128"/>
            <a:cs typeface="ヒラギノ角ゴ ProN W3" pitchFamily="-112" charset="-128"/>
            <a:sym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12" charset="0"/>
            <a:ea typeface="ヒラギノ角ゴ ProN W3" pitchFamily="-112" charset="-128"/>
            <a:cs typeface="ヒラギノ角ゴ ProN W3" pitchFamily="-112" charset="-128"/>
            <a:sym typeface="Arial" pitchFamily="-112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19207</TotalTime>
  <Pages>0</Pages>
  <Words>75</Words>
  <Characters>0</Characters>
  <Application>Microsoft Office PowerPoint</Application>
  <PresentationFormat>Custom</PresentationFormat>
  <Lines>0</Lines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Custom Design</vt:lpstr>
      <vt:lpstr>PowerPoint Presentation</vt:lpstr>
      <vt:lpstr>K-12 Students</vt:lpstr>
      <vt:lpstr>South Dakota Teachers</vt:lpstr>
      <vt:lpstr>Post-secondary</vt:lpstr>
    </vt:vector>
  </TitlesOfParts>
  <Manager/>
  <Company>DUSEL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margaret norris</cp:lastModifiedBy>
  <cp:revision>793</cp:revision>
  <cp:lastPrinted>2018-09-17T14:54:17Z</cp:lastPrinted>
  <dcterms:created xsi:type="dcterms:W3CDTF">2012-05-23T16:36:31Z</dcterms:created>
  <dcterms:modified xsi:type="dcterms:W3CDTF">2021-11-13T16:55:02Z</dcterms:modified>
  <cp:category/>
</cp:coreProperties>
</file>