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3"/>
  </p:notesMasterIdLst>
  <p:sldIdLst>
    <p:sldId id="1054" r:id="rId2"/>
    <p:sldId id="1931" r:id="rId3"/>
    <p:sldId id="1932" r:id="rId4"/>
    <p:sldId id="1930" r:id="rId5"/>
    <p:sldId id="1929" r:id="rId6"/>
    <p:sldId id="1933" r:id="rId7"/>
    <p:sldId id="1927" r:id="rId8"/>
    <p:sldId id="1928" r:id="rId9"/>
    <p:sldId id="1926" r:id="rId10"/>
    <p:sldId id="1924" r:id="rId11"/>
    <p:sldId id="193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1E4F"/>
    <a:srgbClr val="003367"/>
    <a:srgbClr val="042696"/>
    <a:srgbClr val="041F5D"/>
    <a:srgbClr val="011893"/>
    <a:srgbClr val="192A41"/>
    <a:srgbClr val="313298"/>
    <a:srgbClr val="F3F9FA"/>
    <a:srgbClr val="E7F3F4"/>
    <a:srgbClr val="BBE0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89" autoAdjust="0"/>
    <p:restoredTop sz="90080"/>
  </p:normalViewPr>
  <p:slideViewPr>
    <p:cSldViewPr snapToGrid="0">
      <p:cViewPr varScale="1">
        <p:scale>
          <a:sx n="117" d="100"/>
          <a:sy n="117" d="100"/>
        </p:scale>
        <p:origin x="368" y="1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9E05F5-3DDC-F349-8829-4229B9CF285B}" type="datetimeFigureOut">
              <a:rPr lang="en-US" smtClean="0"/>
              <a:t>6/21/22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3CAF68-D951-8C41-9469-FD566B507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015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CAF68-D951-8C41-9469-FD566B507A7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5412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Average participants past 4 years prior to LRT2022: 91.25</a:t>
            </a:r>
          </a:p>
          <a:p>
            <a:pPr marL="171450" indent="-171450">
              <a:buFontTx/>
              <a:buChar char="-"/>
            </a:pPr>
            <a:r>
              <a:rPr lang="en-US" dirty="0"/>
              <a:t>Average # presentations past 4 </a:t>
            </a:r>
            <a:r>
              <a:rPr lang="en-US"/>
              <a:t>years prior to LRT2022: 69.25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3CAF68-D951-8C41-9469-FD566B507A7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337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A867815-C300-4B4A-A7A4-06541D82523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4713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F830C5-CCDC-1E98-9A50-A0C2C307F210}"/>
              </a:ext>
            </a:extLst>
          </p:cNvPr>
          <p:cNvSpPr txBox="1"/>
          <p:nvPr userDrawn="1"/>
        </p:nvSpPr>
        <p:spPr>
          <a:xfrm>
            <a:off x="4692403" y="6607498"/>
            <a:ext cx="55207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Jaret </a:t>
            </a:r>
            <a:r>
              <a:rPr lang="en-US" sz="1200" dirty="0" err="1">
                <a:solidFill>
                  <a:schemeClr val="bg1"/>
                </a:solidFill>
              </a:rPr>
              <a:t>Heise</a:t>
            </a:r>
            <a:r>
              <a:rPr lang="en-US" sz="1200" dirty="0">
                <a:solidFill>
                  <a:schemeClr val="bg1"/>
                </a:solidFill>
              </a:rPr>
              <a:t> | 8th Workshop on Low Radioactivity Techniques June 14-17, 2022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934"/>
            <a:ext cx="12192000" cy="9473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8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A867815-C300-4B4A-A7A4-06541D82523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2700"/>
            <a:ext cx="12192000" cy="9652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8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A867815-C300-4B4A-A7A4-06541D82523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95794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8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A867815-C300-4B4A-A7A4-06541D82523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94342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8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A867815-C300-4B4A-A7A4-06541D82523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106325" y="117158"/>
            <a:ext cx="12085675" cy="722238"/>
          </a:xfrm>
          <a:prstGeom prst="rect">
            <a:avLst/>
          </a:prstGeom>
          <a:noFill/>
        </p:spPr>
        <p:txBody>
          <a:bodyPr anchor="t" anchorCtr="0">
            <a:normAutofit/>
          </a:bodyPr>
          <a:lstStyle>
            <a:lvl1pPr algn="ctr">
              <a:defRPr sz="320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119962" y="1330360"/>
            <a:ext cx="100584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76936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644096"/>
            <a:ext cx="12192000" cy="213904"/>
          </a:xfrm>
          <a:prstGeom prst="rect">
            <a:avLst/>
          </a:prstGeom>
          <a:solidFill>
            <a:srgbClr val="134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6"/>
            <a:ext cx="10515600" cy="43339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53801" y="6636040"/>
            <a:ext cx="690264" cy="2199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bg1"/>
                </a:solidFill>
              </a:defRPr>
            </a:lvl1pPr>
          </a:lstStyle>
          <a:p>
            <a:fld id="{6A867815-C300-4B4A-A7A4-06541D82523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image1.jpg" descr="Banner.jpg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0"/>
            <a:ext cx="12192000" cy="947130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Title Placeholder 15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947130"/>
          </a:xfrm>
          <a:prstGeom prst="rect">
            <a:avLst/>
          </a:prstGeom>
          <a:solidFill>
            <a:srgbClr val="134F33">
              <a:alpha val="85000"/>
            </a:srgb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882" y="6648674"/>
            <a:ext cx="3139877" cy="20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90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4" r:id="rId5"/>
    <p:sldLayoutId id="2147483765" r:id="rId6"/>
  </p:sldLayoutIdLst>
  <p:hf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90862C2-5BAF-AB47-8B7D-7B1A92CA885A}"/>
              </a:ext>
            </a:extLst>
          </p:cNvPr>
          <p:cNvSpPr/>
          <p:nvPr/>
        </p:nvSpPr>
        <p:spPr>
          <a:xfrm>
            <a:off x="-4494" y="-13063"/>
            <a:ext cx="12198096" cy="9674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72515">
              <a:defRPr sz="4746" i="1">
                <a:latin typeface="Helvetica Neue"/>
                <a:ea typeface="Helvetica Neue"/>
                <a:cs typeface="Helvetica Neue"/>
                <a:sym typeface="Helvetica Neue"/>
              </a:defRPr>
            </a:pPr>
            <a:endParaRPr lang="en-US" sz="3800" b="1" dirty="0">
              <a:solidFill>
                <a:schemeClr val="tx1"/>
              </a:solidFill>
            </a:endParaRPr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6CD1DFAC-3F29-F542-B9EA-24FA802553F9}"/>
              </a:ext>
            </a:extLst>
          </p:cNvPr>
          <p:cNvSpPr txBox="1">
            <a:spLocks/>
          </p:cNvSpPr>
          <p:nvPr/>
        </p:nvSpPr>
        <p:spPr>
          <a:xfrm>
            <a:off x="0" y="3782975"/>
            <a:ext cx="12192000" cy="2753101"/>
          </a:xfrm>
          <a:prstGeom prst="rect">
            <a:avLst/>
          </a:prstGeom>
          <a:solidFill>
            <a:srgbClr val="134F33"/>
          </a:solidFill>
        </p:spPr>
        <p:txBody>
          <a:bodyPr vert="horz" lIns="91440" tIns="45720" rIns="91440" bIns="45720" rtlCol="0" anchor="t" anchorCtr="0">
            <a:normAutofit fontScale="97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>
                    <a:lumMod val="9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en-US" sz="3100" b="1" dirty="0"/>
          </a:p>
          <a:p>
            <a:r>
              <a:rPr lang="en-US" sz="5000" b="1" dirty="0"/>
              <a:t>LRT2022 Closeout</a:t>
            </a:r>
          </a:p>
          <a:p>
            <a:endParaRPr lang="en-US" sz="5000" b="1" dirty="0"/>
          </a:p>
          <a:p>
            <a:r>
              <a:rPr lang="en-US" sz="4100" b="1" dirty="0"/>
              <a:t>Co-Hosted by SD Mines &amp; SURF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2B1708A-A115-0C4B-9976-9EDDA4C0322C}"/>
              </a:ext>
            </a:extLst>
          </p:cNvPr>
          <p:cNvSpPr/>
          <p:nvPr/>
        </p:nvSpPr>
        <p:spPr>
          <a:xfrm>
            <a:off x="0" y="6650068"/>
            <a:ext cx="12192000" cy="213904"/>
          </a:xfrm>
          <a:prstGeom prst="rect">
            <a:avLst/>
          </a:prstGeom>
          <a:solidFill>
            <a:srgbClr val="134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4EFA8E-0D15-FD45-92A3-69A97B8D9573}"/>
              </a:ext>
            </a:extLst>
          </p:cNvPr>
          <p:cNvSpPr/>
          <p:nvPr/>
        </p:nvSpPr>
        <p:spPr>
          <a:xfrm>
            <a:off x="-4494" y="-5238"/>
            <a:ext cx="12190748" cy="3674140"/>
          </a:xfrm>
          <a:prstGeom prst="rect">
            <a:avLst/>
          </a:prstGeom>
          <a:solidFill>
            <a:srgbClr val="061E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1E7B73-0949-255B-0269-8A6E986D9D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7337" y="-5239"/>
            <a:ext cx="8517327" cy="3674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042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67815-C300-4B4A-A7A4-06541D82523F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dirty="0"/>
              <a:t>LRT2022 – Topics</a:t>
            </a:r>
            <a:endParaRPr lang="en-US" sz="38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427697-B83A-8E2B-52FD-85CD5E1C1ECC}"/>
              </a:ext>
            </a:extLst>
          </p:cNvPr>
          <p:cNvSpPr/>
          <p:nvPr/>
        </p:nvSpPr>
        <p:spPr>
          <a:xfrm>
            <a:off x="0" y="6650068"/>
            <a:ext cx="12192000" cy="213904"/>
          </a:xfrm>
          <a:prstGeom prst="rect">
            <a:avLst/>
          </a:prstGeom>
          <a:solidFill>
            <a:srgbClr val="134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Slide Number Placeholder 11">
            <a:extLst>
              <a:ext uri="{FF2B5EF4-FFF2-40B4-BE49-F238E27FC236}">
                <a16:creationId xmlns:a16="http://schemas.microsoft.com/office/drawing/2014/main" id="{97D543B8-0C83-FDB6-CAC2-CA62DF4654AB}"/>
              </a:ext>
            </a:extLst>
          </p:cNvPr>
          <p:cNvSpPr txBox="1">
            <a:spLocks/>
          </p:cNvSpPr>
          <p:nvPr/>
        </p:nvSpPr>
        <p:spPr>
          <a:xfrm>
            <a:off x="11349785" y="6644056"/>
            <a:ext cx="690264" cy="2199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b="1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867815-C300-4B4A-A7A4-06541D82523F}" type="slidenum">
              <a:rPr lang="en-US" smtClean="0">
                <a:solidFill>
                  <a:schemeClr val="bg1"/>
                </a:solidFill>
              </a:rPr>
              <a:pPr/>
              <a:t>2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6F42E4-5F57-2182-6C3B-E59B61B73141}"/>
              </a:ext>
            </a:extLst>
          </p:cNvPr>
          <p:cNvSpPr txBox="1"/>
          <p:nvPr/>
        </p:nvSpPr>
        <p:spPr>
          <a:xfrm>
            <a:off x="3769727" y="6635776"/>
            <a:ext cx="46296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8th Workshop on Low Radioactivity Techniques June 14-17, 2022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46F23D-00E5-BBEA-AB55-DA623195DEF1}"/>
              </a:ext>
            </a:extLst>
          </p:cNvPr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799" y="966846"/>
            <a:ext cx="6233520" cy="5663506"/>
          </a:xfrm>
          <a:prstGeom prst="rect">
            <a:avLst/>
          </a:prstGeom>
        </p:spPr>
      </p:pic>
      <p:sp>
        <p:nvSpPr>
          <p:cNvPr id="11" name="Donut 10">
            <a:extLst>
              <a:ext uri="{FF2B5EF4-FFF2-40B4-BE49-F238E27FC236}">
                <a16:creationId xmlns:a16="http://schemas.microsoft.com/office/drawing/2014/main" id="{D7F052BC-EB94-8641-E7B2-D937BC58C363}"/>
              </a:ext>
            </a:extLst>
          </p:cNvPr>
          <p:cNvSpPr/>
          <p:nvPr/>
        </p:nvSpPr>
        <p:spPr>
          <a:xfrm>
            <a:off x="4412582" y="5655673"/>
            <a:ext cx="4666075" cy="402336"/>
          </a:xfrm>
          <a:prstGeom prst="donut">
            <a:avLst>
              <a:gd name="adj" fmla="val 0"/>
            </a:avLst>
          </a:prstGeom>
          <a:solidFill>
            <a:schemeClr val="accent3">
              <a:lumOff val="44000"/>
            </a:schemeClr>
          </a:solidFill>
          <a:ln w="34925" cap="flat">
            <a:solidFill>
              <a:srgbClr val="C00000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7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1584FE5-30C4-19CE-CFD7-0FCC2116BAC6}"/>
              </a:ext>
            </a:extLst>
          </p:cNvPr>
          <p:cNvSpPr txBox="1"/>
          <p:nvPr/>
        </p:nvSpPr>
        <p:spPr>
          <a:xfrm>
            <a:off x="4683513" y="6159514"/>
            <a:ext cx="3557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Also: Stanley Howard </a:t>
            </a:r>
            <a:r>
              <a:rPr lang="en-US" dirty="0" err="1"/>
              <a:t>rembrance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81E07D5-9D33-D101-8798-15463C931579}"/>
              </a:ext>
            </a:extLst>
          </p:cNvPr>
          <p:cNvSpPr txBox="1"/>
          <p:nvPr/>
        </p:nvSpPr>
        <p:spPr>
          <a:xfrm>
            <a:off x="6096000" y="3798599"/>
            <a:ext cx="30062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Congrats SUPL! </a:t>
            </a:r>
          </a:p>
          <a:p>
            <a:r>
              <a:rPr lang="en-US" dirty="0"/>
              <a:t>(And </a:t>
            </a:r>
            <a:r>
              <a:rPr lang="en-US" dirty="0" err="1"/>
              <a:t>Yemilab</a:t>
            </a:r>
            <a:r>
              <a:rPr lang="en-US" dirty="0"/>
              <a:t> this summer!)</a:t>
            </a:r>
          </a:p>
        </p:txBody>
      </p:sp>
    </p:spTree>
    <p:extLst>
      <p:ext uri="{BB962C8B-B14F-4D97-AF65-F5344CB8AC3E}">
        <p14:creationId xmlns:p14="http://schemas.microsoft.com/office/powerpoint/2010/main" val="3969906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67815-C300-4B4A-A7A4-06541D82523F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dirty="0"/>
              <a:t>LRT – Recent Years</a:t>
            </a:r>
            <a:endParaRPr lang="en-US" sz="38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427697-B83A-8E2B-52FD-85CD5E1C1ECC}"/>
              </a:ext>
            </a:extLst>
          </p:cNvPr>
          <p:cNvSpPr/>
          <p:nvPr/>
        </p:nvSpPr>
        <p:spPr>
          <a:xfrm>
            <a:off x="0" y="6650068"/>
            <a:ext cx="12192000" cy="213904"/>
          </a:xfrm>
          <a:prstGeom prst="rect">
            <a:avLst/>
          </a:prstGeom>
          <a:solidFill>
            <a:srgbClr val="134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Slide Number Placeholder 11">
            <a:extLst>
              <a:ext uri="{FF2B5EF4-FFF2-40B4-BE49-F238E27FC236}">
                <a16:creationId xmlns:a16="http://schemas.microsoft.com/office/drawing/2014/main" id="{97D543B8-0C83-FDB6-CAC2-CA62DF4654AB}"/>
              </a:ext>
            </a:extLst>
          </p:cNvPr>
          <p:cNvSpPr txBox="1">
            <a:spLocks/>
          </p:cNvSpPr>
          <p:nvPr/>
        </p:nvSpPr>
        <p:spPr>
          <a:xfrm>
            <a:off x="11349785" y="6644056"/>
            <a:ext cx="690264" cy="2199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b="1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867815-C300-4B4A-A7A4-06541D82523F}" type="slidenum">
              <a:rPr lang="en-US" smtClean="0">
                <a:solidFill>
                  <a:schemeClr val="bg1"/>
                </a:solidFill>
              </a:rPr>
              <a:pPr/>
              <a:t>3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6F42E4-5F57-2182-6C3B-E59B61B73141}"/>
              </a:ext>
            </a:extLst>
          </p:cNvPr>
          <p:cNvSpPr txBox="1"/>
          <p:nvPr/>
        </p:nvSpPr>
        <p:spPr>
          <a:xfrm>
            <a:off x="3769727" y="6635776"/>
            <a:ext cx="46296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8th Workshop on Low Radioactivity Techniques June 14-17, 2022</a:t>
            </a:r>
          </a:p>
        </p:txBody>
      </p:sp>
      <p:graphicFrame>
        <p:nvGraphicFramePr>
          <p:cNvPr id="13" name="Content Placeholder 5">
            <a:extLst>
              <a:ext uri="{FF2B5EF4-FFF2-40B4-BE49-F238E27FC236}">
                <a16:creationId xmlns:a16="http://schemas.microsoft.com/office/drawing/2014/main" id="{E19536B5-6F17-0AF5-28CD-9EF75CF75D3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0907837"/>
              </p:ext>
            </p:extLst>
          </p:nvPr>
        </p:nvGraphicFramePr>
        <p:xfrm>
          <a:off x="1626398" y="1424209"/>
          <a:ext cx="8939204" cy="4720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40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566232058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12296534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31075216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sz="1900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35799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baseline="0" dirty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2022</a:t>
                      </a:r>
                    </a:p>
                    <a:p>
                      <a:pPr marL="0" marR="0" indent="0" algn="ctr" defTabSz="35799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baseline="0" dirty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Rapid City, USA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35799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2019</a:t>
                      </a:r>
                    </a:p>
                    <a:p>
                      <a:pPr marL="0" marR="0" indent="0" algn="ctr" defTabSz="35799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Jaca,    Spain</a:t>
                      </a:r>
                    </a:p>
                  </a:txBody>
                  <a:tcP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35799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2017</a:t>
                      </a:r>
                    </a:p>
                    <a:p>
                      <a:pPr marL="0" marR="0" indent="0" algn="ctr" defTabSz="35799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Seoul,  South Korea</a:t>
                      </a:r>
                    </a:p>
                  </a:txBody>
                  <a:tcP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35799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2015</a:t>
                      </a:r>
                    </a:p>
                    <a:p>
                      <a:pPr marL="0" marR="0" indent="0" algn="ctr" defTabSz="35799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Seattle,   USA</a:t>
                      </a:r>
                    </a:p>
                  </a:txBody>
                  <a:tcPr>
                    <a:solidFill>
                      <a:srgbClr val="BBE0E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35799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2013</a:t>
                      </a:r>
                    </a:p>
                    <a:p>
                      <a:pPr marL="0" marR="0" indent="0" algn="ctr" defTabSz="35799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err="1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Assergi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rPr>
                        <a:t>,  Italy</a:t>
                      </a:r>
                    </a:p>
                  </a:txBody>
                  <a:tcPr>
                    <a:solidFill>
                      <a:srgbClr val="BBE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7129">
                <a:tc>
                  <a:txBody>
                    <a:bodyPr/>
                    <a:lstStyle/>
                    <a:p>
                      <a:r>
                        <a:rPr lang="en-US" sz="1700" b="1" baseline="0" dirty="0">
                          <a:latin typeface="Arial" charset="0"/>
                          <a:ea typeface="Arial" charset="0"/>
                          <a:cs typeface="Arial" charset="0"/>
                        </a:rPr>
                        <a:t>Participants</a:t>
                      </a:r>
                      <a:endParaRPr lang="en-US" sz="1700" b="0" baseline="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0" dirty="0">
                          <a:latin typeface="Arial" charset="0"/>
                          <a:ea typeface="Arial" charset="0"/>
                          <a:cs typeface="Arial" charset="0"/>
                        </a:rPr>
                        <a:t>88</a:t>
                      </a:r>
                    </a:p>
                  </a:txBody>
                  <a:tcPr anchor="ctr"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35799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0" dirty="0">
                          <a:latin typeface="Arial" charset="0"/>
                          <a:ea typeface="Arial" charset="0"/>
                          <a:cs typeface="Arial" charset="0"/>
                        </a:rPr>
                        <a:t>96</a:t>
                      </a:r>
                    </a:p>
                  </a:txBody>
                  <a:tcPr anchor="ctr"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35799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0" dirty="0">
                          <a:latin typeface="Arial" charset="0"/>
                          <a:ea typeface="Arial" charset="0"/>
                          <a:cs typeface="Arial" charset="0"/>
                        </a:rPr>
                        <a:t>68</a:t>
                      </a:r>
                    </a:p>
                  </a:txBody>
                  <a:tcPr anchor="ctr"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35799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0" dirty="0">
                          <a:latin typeface="Arial" charset="0"/>
                          <a:ea typeface="Arial" charset="0"/>
                          <a:cs typeface="Arial" charset="0"/>
                        </a:rPr>
                        <a:t>118</a:t>
                      </a:r>
                    </a:p>
                  </a:txBody>
                  <a:tcPr anchor="ctr"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35799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0" dirty="0">
                          <a:latin typeface="Arial" charset="0"/>
                          <a:ea typeface="Arial" charset="0"/>
                          <a:cs typeface="Arial" charset="0"/>
                        </a:rPr>
                        <a:t>83</a:t>
                      </a:r>
                    </a:p>
                  </a:txBody>
                  <a:tcPr anchor="ctr">
                    <a:solidFill>
                      <a:srgbClr val="F3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7129">
                <a:tc>
                  <a:txBody>
                    <a:bodyPr/>
                    <a:lstStyle/>
                    <a:p>
                      <a:r>
                        <a:rPr lang="en-US" sz="1700" b="1" baseline="0" dirty="0">
                          <a:latin typeface="Arial" charset="0"/>
                          <a:ea typeface="Arial" charset="0"/>
                          <a:cs typeface="Arial" charset="0"/>
                        </a:rPr>
                        <a:t>Presentations</a:t>
                      </a:r>
                      <a:endParaRPr lang="en-US" sz="1700" b="0" baseline="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35799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0" dirty="0">
                          <a:latin typeface="Arial" charset="0"/>
                          <a:ea typeface="Arial" charset="0"/>
                          <a:cs typeface="Arial" charset="0"/>
                        </a:rPr>
                        <a:t>74</a:t>
                      </a:r>
                    </a:p>
                  </a:txBody>
                  <a:tcPr anchor="ctr"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0" dirty="0">
                          <a:latin typeface="Arial" charset="0"/>
                          <a:ea typeface="Arial" charset="0"/>
                          <a:cs typeface="Arial" charset="0"/>
                        </a:rPr>
                        <a:t>75</a:t>
                      </a:r>
                    </a:p>
                  </a:txBody>
                  <a:tcPr anchor="ctr"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0" dirty="0">
                          <a:latin typeface="Arial" charset="0"/>
                          <a:ea typeface="Arial" charset="0"/>
                          <a:cs typeface="Arial" charset="0"/>
                        </a:rPr>
                        <a:t>65</a:t>
                      </a:r>
                    </a:p>
                  </a:txBody>
                  <a:tcPr anchor="ctr"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0" dirty="0">
                          <a:latin typeface="Arial" charset="0"/>
                          <a:ea typeface="Arial" charset="0"/>
                          <a:cs typeface="Arial" charset="0"/>
                        </a:rPr>
                        <a:t>72</a:t>
                      </a:r>
                    </a:p>
                  </a:txBody>
                  <a:tcPr anchor="ctr"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0" dirty="0">
                          <a:latin typeface="Arial" charset="0"/>
                          <a:ea typeface="Arial" charset="0"/>
                          <a:cs typeface="Arial" charset="0"/>
                        </a:rPr>
                        <a:t>65</a:t>
                      </a:r>
                    </a:p>
                  </a:txBody>
                  <a:tcPr anchor="ctr">
                    <a:solidFill>
                      <a:srgbClr val="E7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7129">
                <a:tc>
                  <a:txBody>
                    <a:bodyPr/>
                    <a:lstStyle/>
                    <a:p>
                      <a:pPr algn="r"/>
                      <a:r>
                        <a:rPr lang="en-US" sz="1700" b="0" i="1" dirty="0">
                          <a:latin typeface="Arial" charset="0"/>
                          <a:ea typeface="Arial" charset="0"/>
                          <a:cs typeface="Arial" charset="0"/>
                        </a:rPr>
                        <a:t>Talks</a:t>
                      </a:r>
                      <a:endParaRPr lang="en-US" sz="1700" b="0" i="1" baseline="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0" i="1" dirty="0">
                          <a:latin typeface="Arial" charset="0"/>
                          <a:ea typeface="Arial" charset="0"/>
                          <a:cs typeface="Arial" charset="0"/>
                        </a:rPr>
                        <a:t>53</a:t>
                      </a:r>
                    </a:p>
                    <a:p>
                      <a:pPr algn="ctr"/>
                      <a:r>
                        <a:rPr lang="en-US" sz="1700" b="0" i="1" dirty="0">
                          <a:latin typeface="Arial" charset="0"/>
                          <a:ea typeface="Arial" charset="0"/>
                          <a:cs typeface="Arial" charset="0"/>
                        </a:rPr>
                        <a:t>(1020 min)</a:t>
                      </a:r>
                    </a:p>
                  </a:txBody>
                  <a:tcPr anchor="ctr"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0" i="1" dirty="0">
                          <a:latin typeface="Arial" charset="0"/>
                          <a:ea typeface="Arial" charset="0"/>
                          <a:cs typeface="Arial" charset="0"/>
                        </a:rPr>
                        <a:t>66</a:t>
                      </a:r>
                    </a:p>
                    <a:p>
                      <a:pPr algn="ctr"/>
                      <a:r>
                        <a:rPr lang="en-US" sz="1700" b="0" i="1" dirty="0">
                          <a:latin typeface="Arial" charset="0"/>
                          <a:ea typeface="Arial" charset="0"/>
                          <a:cs typeface="Arial" charset="0"/>
                        </a:rPr>
                        <a:t>(1390 min)</a:t>
                      </a:r>
                    </a:p>
                  </a:txBody>
                  <a:tcPr anchor="ctr"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0" i="1" dirty="0">
                          <a:latin typeface="Arial" charset="0"/>
                          <a:ea typeface="Arial" charset="0"/>
                          <a:cs typeface="Arial" charset="0"/>
                        </a:rPr>
                        <a:t>53</a:t>
                      </a:r>
                    </a:p>
                    <a:p>
                      <a:pPr algn="ctr"/>
                      <a:r>
                        <a:rPr lang="en-US" sz="1700" b="0" i="1" dirty="0">
                          <a:latin typeface="Arial" charset="0"/>
                          <a:ea typeface="Arial" charset="0"/>
                          <a:cs typeface="Arial" charset="0"/>
                        </a:rPr>
                        <a:t>(1060 min)</a:t>
                      </a:r>
                    </a:p>
                  </a:txBody>
                  <a:tcPr anchor="ctr"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0" i="1" dirty="0">
                          <a:latin typeface="Arial" charset="0"/>
                          <a:ea typeface="Arial" charset="0"/>
                          <a:cs typeface="Arial" charset="0"/>
                        </a:rPr>
                        <a:t>51</a:t>
                      </a:r>
                    </a:p>
                    <a:p>
                      <a:pPr algn="ctr"/>
                      <a:r>
                        <a:rPr lang="en-US" sz="1700" b="0" i="1" dirty="0">
                          <a:latin typeface="Arial" charset="0"/>
                          <a:ea typeface="Arial" charset="0"/>
                          <a:cs typeface="Arial" charset="0"/>
                        </a:rPr>
                        <a:t>(1020 min)</a:t>
                      </a:r>
                    </a:p>
                  </a:txBody>
                  <a:tcPr anchor="ctr"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0" i="1" dirty="0">
                          <a:latin typeface="Arial" charset="0"/>
                          <a:ea typeface="Arial" charset="0"/>
                          <a:cs typeface="Arial" charset="0"/>
                        </a:rPr>
                        <a:t>40</a:t>
                      </a:r>
                    </a:p>
                    <a:p>
                      <a:pPr algn="ctr"/>
                      <a:r>
                        <a:rPr lang="en-US" sz="1700" b="0" i="1" dirty="0">
                          <a:latin typeface="Arial" charset="0"/>
                          <a:ea typeface="Arial" charset="0"/>
                          <a:cs typeface="Arial" charset="0"/>
                        </a:rPr>
                        <a:t>(840 min)</a:t>
                      </a:r>
                    </a:p>
                  </a:txBody>
                  <a:tcPr anchor="ctr">
                    <a:solidFill>
                      <a:srgbClr val="F3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7129">
                <a:tc>
                  <a:txBody>
                    <a:bodyPr/>
                    <a:lstStyle/>
                    <a:p>
                      <a:pPr algn="r"/>
                      <a:r>
                        <a:rPr lang="en-US" sz="1700" b="0" i="1" baseline="0" dirty="0">
                          <a:latin typeface="Arial" charset="0"/>
                          <a:ea typeface="Arial" charset="0"/>
                          <a:cs typeface="Arial" charset="0"/>
                        </a:rPr>
                        <a:t>Posters</a:t>
                      </a:r>
                      <a:endParaRPr lang="en-US" sz="1700" b="0" i="1" baseline="30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0" i="1" dirty="0">
                          <a:latin typeface="Arial" charset="0"/>
                          <a:ea typeface="Arial" charset="0"/>
                          <a:cs typeface="Arial" charset="0"/>
                        </a:rPr>
                        <a:t>21</a:t>
                      </a:r>
                    </a:p>
                  </a:txBody>
                  <a:tcPr anchor="ctr"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0" i="1" dirty="0">
                          <a:latin typeface="Arial" charset="0"/>
                          <a:ea typeface="Arial" charset="0"/>
                          <a:cs typeface="Arial" charset="0"/>
                        </a:rPr>
                        <a:t>9</a:t>
                      </a:r>
                    </a:p>
                  </a:txBody>
                  <a:tcPr anchor="ctr"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0" i="1" dirty="0">
                          <a:latin typeface="Arial" charset="0"/>
                          <a:ea typeface="Arial" charset="0"/>
                          <a:cs typeface="Arial" charset="0"/>
                        </a:rPr>
                        <a:t>12</a:t>
                      </a:r>
                    </a:p>
                  </a:txBody>
                  <a:tcPr anchor="ctr"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0" i="1" dirty="0">
                          <a:latin typeface="Arial" charset="0"/>
                          <a:ea typeface="Arial" charset="0"/>
                          <a:cs typeface="Arial" charset="0"/>
                        </a:rPr>
                        <a:t>21</a:t>
                      </a:r>
                    </a:p>
                  </a:txBody>
                  <a:tcPr anchor="ctr"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0" i="1" dirty="0">
                          <a:latin typeface="Arial" charset="0"/>
                          <a:ea typeface="Arial" charset="0"/>
                          <a:cs typeface="Arial" charset="0"/>
                        </a:rPr>
                        <a:t>25</a:t>
                      </a:r>
                    </a:p>
                  </a:txBody>
                  <a:tcPr anchor="ctr">
                    <a:solidFill>
                      <a:srgbClr val="E7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0610">
                <a:tc>
                  <a:txBody>
                    <a:bodyPr/>
                    <a:lstStyle/>
                    <a:p>
                      <a:r>
                        <a:rPr lang="en-US" sz="1700" b="1" i="0" baseline="0" dirty="0">
                          <a:latin typeface="Arial" charset="0"/>
                          <a:ea typeface="Arial" charset="0"/>
                          <a:cs typeface="Arial" charset="0"/>
                        </a:rPr>
                        <a:t>Excursions</a:t>
                      </a:r>
                    </a:p>
                  </a:txBody>
                  <a:tcPr anchor="ctr">
                    <a:lnB w="12700" cmpd="sng">
                      <a:noFill/>
                    </a:lnB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0" i="0" dirty="0">
                          <a:latin typeface="Arial" charset="0"/>
                          <a:ea typeface="Arial" charset="0"/>
                          <a:cs typeface="Arial" charset="0"/>
                        </a:rPr>
                        <a:t>SURF (44);</a:t>
                      </a:r>
                    </a:p>
                    <a:p>
                      <a:pPr algn="ctr"/>
                      <a:r>
                        <a:rPr lang="en-US" sz="1700" b="0" i="0" dirty="0">
                          <a:latin typeface="Arial" charset="0"/>
                          <a:ea typeface="Arial" charset="0"/>
                          <a:cs typeface="Arial" charset="0"/>
                        </a:rPr>
                        <a:t>Rushmore/ Badlands/ Custer (~55)</a:t>
                      </a:r>
                    </a:p>
                  </a:txBody>
                  <a:tcPr anchor="ctr">
                    <a:lnB w="12700" cmpd="sng">
                      <a:noFill/>
                    </a:lnB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0" i="0" dirty="0">
                          <a:latin typeface="Arial" charset="0"/>
                          <a:ea typeface="Arial" charset="0"/>
                          <a:cs typeface="Arial" charset="0"/>
                        </a:rPr>
                        <a:t>LSC; Train Station, Castle</a:t>
                      </a:r>
                    </a:p>
                  </a:txBody>
                  <a:tcPr anchor="ctr">
                    <a:lnB w="12700" cmpd="sng">
                      <a:noFill/>
                    </a:lnB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0" i="0" dirty="0">
                          <a:latin typeface="Arial" charset="0"/>
                          <a:ea typeface="Arial" charset="0"/>
                          <a:cs typeface="Arial" charset="0"/>
                        </a:rPr>
                        <a:t>Y2L</a:t>
                      </a:r>
                    </a:p>
                  </a:txBody>
                  <a:tcPr anchor="ctr">
                    <a:lnB w="12700" cmpd="sng">
                      <a:noFill/>
                    </a:lnB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0" i="0" dirty="0">
                          <a:latin typeface="Arial" charset="0"/>
                          <a:ea typeface="Arial" charset="0"/>
                          <a:cs typeface="Arial" charset="0"/>
                        </a:rPr>
                        <a:t>N/A</a:t>
                      </a:r>
                    </a:p>
                  </a:txBody>
                  <a:tcPr anchor="ctr">
                    <a:lnB w="12700" cmpd="sng">
                      <a:noFill/>
                    </a:lnB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0" i="0" dirty="0">
                          <a:latin typeface="Arial" charset="0"/>
                          <a:ea typeface="Arial" charset="0"/>
                          <a:cs typeface="Arial" charset="0"/>
                        </a:rPr>
                        <a:t>LNGS</a:t>
                      </a:r>
                    </a:p>
                  </a:txBody>
                  <a:tcPr anchor="ctr">
                    <a:lnB w="12700" cmpd="sng">
                      <a:noFill/>
                    </a:lnB>
                    <a:solidFill>
                      <a:srgbClr val="F3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3649364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C3B6A6FE-2511-5412-4187-DD94D29EEFEF}"/>
              </a:ext>
            </a:extLst>
          </p:cNvPr>
          <p:cNvSpPr txBox="1"/>
          <p:nvPr/>
        </p:nvSpPr>
        <p:spPr>
          <a:xfrm>
            <a:off x="10649415" y="1452793"/>
            <a:ext cx="56938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44670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67815-C300-4B4A-A7A4-06541D82523F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dirty="0"/>
              <a:t>LRT2022 – SURF Tours</a:t>
            </a:r>
            <a:endParaRPr lang="en-US" sz="38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427697-B83A-8E2B-52FD-85CD5E1C1ECC}"/>
              </a:ext>
            </a:extLst>
          </p:cNvPr>
          <p:cNvSpPr/>
          <p:nvPr/>
        </p:nvSpPr>
        <p:spPr>
          <a:xfrm>
            <a:off x="0" y="6650068"/>
            <a:ext cx="12192000" cy="213904"/>
          </a:xfrm>
          <a:prstGeom prst="rect">
            <a:avLst/>
          </a:prstGeom>
          <a:solidFill>
            <a:srgbClr val="134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Slide Number Placeholder 11">
            <a:extLst>
              <a:ext uri="{FF2B5EF4-FFF2-40B4-BE49-F238E27FC236}">
                <a16:creationId xmlns:a16="http://schemas.microsoft.com/office/drawing/2014/main" id="{97D543B8-0C83-FDB6-CAC2-CA62DF4654AB}"/>
              </a:ext>
            </a:extLst>
          </p:cNvPr>
          <p:cNvSpPr txBox="1">
            <a:spLocks/>
          </p:cNvSpPr>
          <p:nvPr/>
        </p:nvSpPr>
        <p:spPr>
          <a:xfrm>
            <a:off x="11349785" y="6644056"/>
            <a:ext cx="690264" cy="2199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b="1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867815-C300-4B4A-A7A4-06541D82523F}" type="slidenum">
              <a:rPr lang="en-US" smtClean="0">
                <a:solidFill>
                  <a:schemeClr val="bg1"/>
                </a:solidFill>
              </a:rPr>
              <a:pPr/>
              <a:t>4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6F42E4-5F57-2182-6C3B-E59B61B73141}"/>
              </a:ext>
            </a:extLst>
          </p:cNvPr>
          <p:cNvSpPr txBox="1"/>
          <p:nvPr/>
        </p:nvSpPr>
        <p:spPr>
          <a:xfrm>
            <a:off x="3769727" y="6635776"/>
            <a:ext cx="46296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8th Workshop on Low Radioactivity Techniques June 14-17, 2022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29DC962-023F-EC4F-D4B5-FFA343E296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0889" y="3626321"/>
            <a:ext cx="4531112" cy="302074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65BFCD0-E490-1652-6C07-A0DB921566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0888" y="947131"/>
            <a:ext cx="4531112" cy="302074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FBA963A-B68A-42D2-5437-F4F646AF99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586" y="3609700"/>
            <a:ext cx="4549698" cy="30343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B0F02EA-892F-F1EE-74C4-103F81BB24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0008"/>
            <a:ext cx="4531112" cy="302074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A246BF3-14D8-570C-9A77-5EE1CC3CE1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7868" y="2999675"/>
            <a:ext cx="4524406" cy="30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009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67815-C300-4B4A-A7A4-06541D82523F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dirty="0"/>
              <a:t>LRT2022 – SURF Tours</a:t>
            </a:r>
            <a:endParaRPr lang="en-US" sz="38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427697-B83A-8E2B-52FD-85CD5E1C1ECC}"/>
              </a:ext>
            </a:extLst>
          </p:cNvPr>
          <p:cNvSpPr/>
          <p:nvPr/>
        </p:nvSpPr>
        <p:spPr>
          <a:xfrm>
            <a:off x="0" y="6650068"/>
            <a:ext cx="12192000" cy="213904"/>
          </a:xfrm>
          <a:prstGeom prst="rect">
            <a:avLst/>
          </a:prstGeom>
          <a:solidFill>
            <a:srgbClr val="134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Slide Number Placeholder 11">
            <a:extLst>
              <a:ext uri="{FF2B5EF4-FFF2-40B4-BE49-F238E27FC236}">
                <a16:creationId xmlns:a16="http://schemas.microsoft.com/office/drawing/2014/main" id="{97D543B8-0C83-FDB6-CAC2-CA62DF4654AB}"/>
              </a:ext>
            </a:extLst>
          </p:cNvPr>
          <p:cNvSpPr txBox="1">
            <a:spLocks/>
          </p:cNvSpPr>
          <p:nvPr/>
        </p:nvSpPr>
        <p:spPr>
          <a:xfrm>
            <a:off x="11349785" y="6644056"/>
            <a:ext cx="690264" cy="2199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b="1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867815-C300-4B4A-A7A4-06541D82523F}" type="slidenum">
              <a:rPr lang="en-US" smtClean="0">
                <a:solidFill>
                  <a:schemeClr val="bg1"/>
                </a:solidFill>
              </a:rPr>
              <a:pPr/>
              <a:t>5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6F42E4-5F57-2182-6C3B-E59B61B73141}"/>
              </a:ext>
            </a:extLst>
          </p:cNvPr>
          <p:cNvSpPr txBox="1"/>
          <p:nvPr/>
        </p:nvSpPr>
        <p:spPr>
          <a:xfrm>
            <a:off x="3769727" y="6635776"/>
            <a:ext cx="46296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8th Workshop on Low Radioactivity Techniques June 14-17, 2022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18D406-AD51-4809-BF31-70250D6BBF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306" y="947130"/>
            <a:ext cx="8545389" cy="5696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5534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67815-C300-4B4A-A7A4-06541D82523F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dirty="0"/>
              <a:t>LRT2022 – Workshop Photo</a:t>
            </a:r>
            <a:endParaRPr lang="en-US" sz="38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427697-B83A-8E2B-52FD-85CD5E1C1ECC}"/>
              </a:ext>
            </a:extLst>
          </p:cNvPr>
          <p:cNvSpPr/>
          <p:nvPr/>
        </p:nvSpPr>
        <p:spPr>
          <a:xfrm>
            <a:off x="0" y="6650068"/>
            <a:ext cx="12192000" cy="213904"/>
          </a:xfrm>
          <a:prstGeom prst="rect">
            <a:avLst/>
          </a:prstGeom>
          <a:solidFill>
            <a:srgbClr val="134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Slide Number Placeholder 11">
            <a:extLst>
              <a:ext uri="{FF2B5EF4-FFF2-40B4-BE49-F238E27FC236}">
                <a16:creationId xmlns:a16="http://schemas.microsoft.com/office/drawing/2014/main" id="{97D543B8-0C83-FDB6-CAC2-CA62DF4654AB}"/>
              </a:ext>
            </a:extLst>
          </p:cNvPr>
          <p:cNvSpPr txBox="1">
            <a:spLocks/>
          </p:cNvSpPr>
          <p:nvPr/>
        </p:nvSpPr>
        <p:spPr>
          <a:xfrm>
            <a:off x="11349785" y="6644056"/>
            <a:ext cx="690264" cy="2199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b="1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867815-C300-4B4A-A7A4-06541D82523F}" type="slidenum">
              <a:rPr lang="en-US" smtClean="0">
                <a:solidFill>
                  <a:schemeClr val="bg1"/>
                </a:solidFill>
              </a:rPr>
              <a:pPr/>
              <a:t>6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6F42E4-5F57-2182-6C3B-E59B61B73141}"/>
              </a:ext>
            </a:extLst>
          </p:cNvPr>
          <p:cNvSpPr txBox="1"/>
          <p:nvPr/>
        </p:nvSpPr>
        <p:spPr>
          <a:xfrm>
            <a:off x="3769727" y="6635776"/>
            <a:ext cx="46296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8th Workshop on Low Radioactivity Techniques June 14-17, 2022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228CA33-DC93-7F6A-5197-FEEDA28358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2"/>
          <a:stretch/>
        </p:blipFill>
        <p:spPr>
          <a:xfrm>
            <a:off x="0" y="947424"/>
            <a:ext cx="12192000" cy="5696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865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67815-C300-4B4A-A7A4-06541D82523F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dirty="0"/>
              <a:t>LRT2022 Help – Committees</a:t>
            </a:r>
            <a:endParaRPr lang="en-US" sz="38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427697-B83A-8E2B-52FD-85CD5E1C1ECC}"/>
              </a:ext>
            </a:extLst>
          </p:cNvPr>
          <p:cNvSpPr/>
          <p:nvPr/>
        </p:nvSpPr>
        <p:spPr>
          <a:xfrm>
            <a:off x="0" y="6650068"/>
            <a:ext cx="12192000" cy="213904"/>
          </a:xfrm>
          <a:prstGeom prst="rect">
            <a:avLst/>
          </a:prstGeom>
          <a:solidFill>
            <a:srgbClr val="134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Slide Number Placeholder 11">
            <a:extLst>
              <a:ext uri="{FF2B5EF4-FFF2-40B4-BE49-F238E27FC236}">
                <a16:creationId xmlns:a16="http://schemas.microsoft.com/office/drawing/2014/main" id="{97D543B8-0C83-FDB6-CAC2-CA62DF4654AB}"/>
              </a:ext>
            </a:extLst>
          </p:cNvPr>
          <p:cNvSpPr txBox="1">
            <a:spLocks/>
          </p:cNvSpPr>
          <p:nvPr/>
        </p:nvSpPr>
        <p:spPr>
          <a:xfrm>
            <a:off x="11349785" y="6644056"/>
            <a:ext cx="690264" cy="2199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b="1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867815-C300-4B4A-A7A4-06541D82523F}" type="slidenum">
              <a:rPr lang="en-US" smtClean="0">
                <a:solidFill>
                  <a:schemeClr val="bg1"/>
                </a:solidFill>
              </a:rPr>
              <a:pPr/>
              <a:t>7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6F42E4-5F57-2182-6C3B-E59B61B73141}"/>
              </a:ext>
            </a:extLst>
          </p:cNvPr>
          <p:cNvSpPr txBox="1"/>
          <p:nvPr/>
        </p:nvSpPr>
        <p:spPr>
          <a:xfrm>
            <a:off x="3769727" y="6635776"/>
            <a:ext cx="46296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8th Workshop on Low Radioactivity Techniques June 14-17, 2022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3E865D-40E1-B42A-B581-C3EF5BDC28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0130"/>
            <a:ext cx="6232574" cy="566264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AB2A6DC-90E4-134E-480A-F0FAEF9DD8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2188" y="961158"/>
            <a:ext cx="6229812" cy="566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2041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67815-C300-4B4A-A7A4-06541D82523F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dirty="0"/>
              <a:t>LRT2022 Help – SD Mines + SURF</a:t>
            </a:r>
            <a:endParaRPr lang="en-US" sz="38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427697-B83A-8E2B-52FD-85CD5E1C1ECC}"/>
              </a:ext>
            </a:extLst>
          </p:cNvPr>
          <p:cNvSpPr/>
          <p:nvPr/>
        </p:nvSpPr>
        <p:spPr>
          <a:xfrm>
            <a:off x="0" y="6650068"/>
            <a:ext cx="12192000" cy="213904"/>
          </a:xfrm>
          <a:prstGeom prst="rect">
            <a:avLst/>
          </a:prstGeom>
          <a:solidFill>
            <a:srgbClr val="134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Slide Number Placeholder 11">
            <a:extLst>
              <a:ext uri="{FF2B5EF4-FFF2-40B4-BE49-F238E27FC236}">
                <a16:creationId xmlns:a16="http://schemas.microsoft.com/office/drawing/2014/main" id="{97D543B8-0C83-FDB6-CAC2-CA62DF4654AB}"/>
              </a:ext>
            </a:extLst>
          </p:cNvPr>
          <p:cNvSpPr txBox="1">
            <a:spLocks/>
          </p:cNvSpPr>
          <p:nvPr/>
        </p:nvSpPr>
        <p:spPr>
          <a:xfrm>
            <a:off x="11349785" y="6644056"/>
            <a:ext cx="690264" cy="2199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b="1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867815-C300-4B4A-A7A4-06541D82523F}" type="slidenum">
              <a:rPr lang="en-US" smtClean="0">
                <a:solidFill>
                  <a:schemeClr val="bg1"/>
                </a:solidFill>
              </a:rPr>
              <a:pPr/>
              <a:t>8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6F42E4-5F57-2182-6C3B-E59B61B73141}"/>
              </a:ext>
            </a:extLst>
          </p:cNvPr>
          <p:cNvSpPr txBox="1"/>
          <p:nvPr/>
        </p:nvSpPr>
        <p:spPr>
          <a:xfrm>
            <a:off x="3769727" y="6635776"/>
            <a:ext cx="46296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8th Workshop on Low Radioactivity Techniques June 14-17, 2022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E6947E1-AC15-EDB6-DC37-88846789998F}"/>
              </a:ext>
            </a:extLst>
          </p:cNvPr>
          <p:cNvSpPr txBox="1"/>
          <p:nvPr/>
        </p:nvSpPr>
        <p:spPr>
          <a:xfrm>
            <a:off x="1706136" y="960248"/>
            <a:ext cx="3163366" cy="56938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SD Mines</a:t>
            </a:r>
          </a:p>
          <a:p>
            <a:r>
              <a:rPr lang="en-US" sz="2000" dirty="0"/>
              <a:t>Acharya, </a:t>
            </a:r>
            <a:r>
              <a:rPr lang="en-US" sz="2000" dirty="0" err="1"/>
              <a:t>Khimananda</a:t>
            </a:r>
            <a:r>
              <a:rPr lang="en-US" sz="2000" dirty="0"/>
              <a:t> </a:t>
            </a:r>
          </a:p>
          <a:p>
            <a:r>
              <a:rPr lang="en-US" sz="2000" dirty="0"/>
              <a:t>Dowding, Michael</a:t>
            </a:r>
          </a:p>
          <a:p>
            <a:r>
              <a:rPr lang="en-US" sz="2000" dirty="0" err="1"/>
              <a:t>Finnesand</a:t>
            </a:r>
            <a:r>
              <a:rPr lang="en-US" sz="2000" dirty="0"/>
              <a:t>, Dane</a:t>
            </a:r>
          </a:p>
          <a:p>
            <a:r>
              <a:rPr lang="en-US" sz="2000" dirty="0" err="1"/>
              <a:t>Genovesi</a:t>
            </a:r>
            <a:r>
              <a:rPr lang="en-US" sz="2000" dirty="0"/>
              <a:t>, Jack </a:t>
            </a:r>
          </a:p>
          <a:p>
            <a:r>
              <a:rPr lang="en-US" sz="2000" dirty="0" err="1"/>
              <a:t>Haiston</a:t>
            </a:r>
            <a:r>
              <a:rPr lang="en-US" sz="2000" dirty="0"/>
              <a:t>, James </a:t>
            </a:r>
          </a:p>
          <a:p>
            <a:r>
              <a:rPr lang="en-US" sz="2000" dirty="0"/>
              <a:t>Haque, Nurul </a:t>
            </a:r>
          </a:p>
          <a:p>
            <a:r>
              <a:rPr lang="en-US" sz="2000" dirty="0"/>
              <a:t>Johnson, Walker </a:t>
            </a:r>
          </a:p>
          <a:p>
            <a:r>
              <a:rPr lang="en-US" sz="2000" dirty="0" err="1"/>
              <a:t>Kadlecek</a:t>
            </a:r>
            <a:r>
              <a:rPr lang="en-US" sz="2000" dirty="0"/>
              <a:t>, Thomas </a:t>
            </a:r>
          </a:p>
          <a:p>
            <a:r>
              <a:rPr lang="en-US" sz="2000" dirty="0" err="1"/>
              <a:t>Krosschell</a:t>
            </a:r>
            <a:r>
              <a:rPr lang="en-US" sz="2000" dirty="0"/>
              <a:t>, Connie</a:t>
            </a:r>
          </a:p>
          <a:p>
            <a:r>
              <a:rPr lang="en-US" sz="2000" dirty="0"/>
              <a:t>Lama, </a:t>
            </a:r>
            <a:r>
              <a:rPr lang="en-US" sz="2000" dirty="0" err="1"/>
              <a:t>Bhubnesh</a:t>
            </a:r>
            <a:r>
              <a:rPr lang="en-US" sz="2000" dirty="0"/>
              <a:t> </a:t>
            </a:r>
          </a:p>
          <a:p>
            <a:r>
              <a:rPr lang="en-US" sz="2000" dirty="0"/>
              <a:t>Leon </a:t>
            </a:r>
            <a:r>
              <a:rPr lang="en-US" sz="2000" dirty="0" err="1"/>
              <a:t>Siverio</a:t>
            </a:r>
            <a:r>
              <a:rPr lang="en-US" sz="2000" dirty="0"/>
              <a:t>, Diana </a:t>
            </a:r>
          </a:p>
          <a:p>
            <a:r>
              <a:rPr lang="en-US" sz="2000" dirty="0"/>
              <a:t>Lindsey, Stephanie</a:t>
            </a:r>
          </a:p>
          <a:p>
            <a:r>
              <a:rPr lang="en-US" sz="2000" dirty="0"/>
              <a:t>Rodriguez, Jairo </a:t>
            </a:r>
          </a:p>
          <a:p>
            <a:r>
              <a:rPr lang="en-US" sz="2000" dirty="0" err="1"/>
              <a:t>Schleich</a:t>
            </a:r>
            <a:r>
              <a:rPr lang="en-US" sz="2000" dirty="0"/>
              <a:t>, Sam</a:t>
            </a:r>
          </a:p>
          <a:p>
            <a:r>
              <a:rPr lang="en-US" sz="2000" dirty="0"/>
              <a:t>Sharma </a:t>
            </a:r>
            <a:r>
              <a:rPr lang="en-US" sz="2000" dirty="0" err="1"/>
              <a:t>Timalsina</a:t>
            </a:r>
            <a:r>
              <a:rPr lang="en-US" sz="2000" dirty="0"/>
              <a:t>, Madan</a:t>
            </a:r>
          </a:p>
          <a:p>
            <a:r>
              <a:rPr lang="en-US" sz="2000" dirty="0"/>
              <a:t>White, Paul</a:t>
            </a:r>
          </a:p>
          <a:p>
            <a:r>
              <a:rPr lang="en-US" sz="2000" dirty="0"/>
              <a:t>Wykoff, Kevin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ED07E0-8C5A-2683-AC1E-86FD429125F3}"/>
              </a:ext>
            </a:extLst>
          </p:cNvPr>
          <p:cNvSpPr txBox="1"/>
          <p:nvPr/>
        </p:nvSpPr>
        <p:spPr>
          <a:xfrm>
            <a:off x="7779837" y="960248"/>
            <a:ext cx="2236510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SURF</a:t>
            </a:r>
          </a:p>
          <a:p>
            <a:r>
              <a:rPr lang="en-US" sz="2000" dirty="0"/>
              <a:t>Berry, Amanda</a:t>
            </a:r>
          </a:p>
          <a:p>
            <a:r>
              <a:rPr lang="en-US" sz="2000" dirty="0" err="1"/>
              <a:t>Hanhardt</a:t>
            </a:r>
            <a:r>
              <a:rPr lang="en-US" sz="2000" dirty="0"/>
              <a:t>, Mark </a:t>
            </a:r>
          </a:p>
          <a:p>
            <a:r>
              <a:rPr lang="en-US" sz="2000" dirty="0"/>
              <a:t>Hansen, Ashley</a:t>
            </a:r>
          </a:p>
          <a:p>
            <a:r>
              <a:rPr lang="en-US" sz="2000" dirty="0" err="1"/>
              <a:t>Hockhalter</a:t>
            </a:r>
            <a:r>
              <a:rPr lang="en-US" sz="2000" dirty="0"/>
              <a:t>, Jay</a:t>
            </a:r>
          </a:p>
          <a:p>
            <a:r>
              <a:rPr lang="en-US" sz="2000" dirty="0"/>
              <a:t>Johnston, Melissa</a:t>
            </a:r>
          </a:p>
          <a:p>
            <a:r>
              <a:rPr lang="en-US" sz="2000" dirty="0"/>
              <a:t>Knight, Chad</a:t>
            </a:r>
          </a:p>
          <a:p>
            <a:r>
              <a:rPr lang="en-US" sz="2000" dirty="0"/>
              <a:t>Knight, Mandy</a:t>
            </a:r>
          </a:p>
          <a:p>
            <a:r>
              <a:rPr lang="en-US" sz="2000" dirty="0"/>
              <a:t>Olsen, Calvin</a:t>
            </a:r>
          </a:p>
          <a:p>
            <a:r>
              <a:rPr lang="en-US" sz="2000" dirty="0" err="1"/>
              <a:t>Varland</a:t>
            </a:r>
            <a:r>
              <a:rPr lang="en-US" sz="2000" dirty="0"/>
              <a:t>, Robyn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4E4EA20-86CA-E0AD-7BAD-1FD7D35DB6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917" y="3859396"/>
            <a:ext cx="1789837" cy="1785806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555171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67815-C300-4B4A-A7A4-06541D82523F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dirty="0"/>
              <a:t>LRT2022 Next Steps – Proceedings</a:t>
            </a:r>
            <a:endParaRPr lang="en-US" sz="38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E762165-0137-4D2A-BCCA-4EC0BA6588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3" r="3041"/>
          <a:stretch/>
        </p:blipFill>
        <p:spPr>
          <a:xfrm rot="5400000">
            <a:off x="-501081" y="1448209"/>
            <a:ext cx="5688911" cy="468674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DA33166-0596-0C7C-F554-030B4E6642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785" y="947128"/>
            <a:ext cx="7585215" cy="568891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3427697-B83A-8E2B-52FD-85CD5E1C1ECC}"/>
              </a:ext>
            </a:extLst>
          </p:cNvPr>
          <p:cNvSpPr/>
          <p:nvPr/>
        </p:nvSpPr>
        <p:spPr>
          <a:xfrm>
            <a:off x="0" y="6650068"/>
            <a:ext cx="12192000" cy="213904"/>
          </a:xfrm>
          <a:prstGeom prst="rect">
            <a:avLst/>
          </a:prstGeom>
          <a:solidFill>
            <a:srgbClr val="134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Slide Number Placeholder 11">
            <a:extLst>
              <a:ext uri="{FF2B5EF4-FFF2-40B4-BE49-F238E27FC236}">
                <a16:creationId xmlns:a16="http://schemas.microsoft.com/office/drawing/2014/main" id="{97D543B8-0C83-FDB6-CAC2-CA62DF4654AB}"/>
              </a:ext>
            </a:extLst>
          </p:cNvPr>
          <p:cNvSpPr txBox="1">
            <a:spLocks/>
          </p:cNvSpPr>
          <p:nvPr/>
        </p:nvSpPr>
        <p:spPr>
          <a:xfrm>
            <a:off x="11349785" y="6644056"/>
            <a:ext cx="690264" cy="2199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b="1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867815-C300-4B4A-A7A4-06541D82523F}" type="slidenum">
              <a:rPr lang="en-US" smtClean="0">
                <a:solidFill>
                  <a:schemeClr val="bg1"/>
                </a:solidFill>
              </a:rPr>
              <a:pPr/>
              <a:t>9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6F42E4-5F57-2182-6C3B-E59B61B73141}"/>
              </a:ext>
            </a:extLst>
          </p:cNvPr>
          <p:cNvSpPr txBox="1"/>
          <p:nvPr/>
        </p:nvSpPr>
        <p:spPr>
          <a:xfrm>
            <a:off x="3769727" y="6635776"/>
            <a:ext cx="46296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8th Workshop on Low Radioactivity Techniques June 14-17, 2022</a:t>
            </a:r>
          </a:p>
        </p:txBody>
      </p:sp>
    </p:spTree>
    <p:extLst>
      <p:ext uri="{BB962C8B-B14F-4D97-AF65-F5344CB8AC3E}">
        <p14:creationId xmlns:p14="http://schemas.microsoft.com/office/powerpoint/2010/main" val="32568069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67815-C300-4B4A-A7A4-06541D82523F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dirty="0"/>
              <a:t>LRT2022 Next Steps – Proceedings </a:t>
            </a:r>
            <a:endParaRPr lang="en-US" sz="38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E762165-0137-4D2A-BCCA-4EC0BA6588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3" r="3041"/>
          <a:stretch/>
        </p:blipFill>
        <p:spPr>
          <a:xfrm rot="5400000">
            <a:off x="-501081" y="1448209"/>
            <a:ext cx="5688911" cy="468674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DA33166-0596-0C7C-F554-030B4E6642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6785" y="947128"/>
            <a:ext cx="7585215" cy="568891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3427697-B83A-8E2B-52FD-85CD5E1C1ECC}"/>
              </a:ext>
            </a:extLst>
          </p:cNvPr>
          <p:cNvSpPr/>
          <p:nvPr/>
        </p:nvSpPr>
        <p:spPr>
          <a:xfrm>
            <a:off x="0" y="6650068"/>
            <a:ext cx="12192000" cy="213904"/>
          </a:xfrm>
          <a:prstGeom prst="rect">
            <a:avLst/>
          </a:prstGeom>
          <a:solidFill>
            <a:srgbClr val="134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Slide Number Placeholder 11">
            <a:extLst>
              <a:ext uri="{FF2B5EF4-FFF2-40B4-BE49-F238E27FC236}">
                <a16:creationId xmlns:a16="http://schemas.microsoft.com/office/drawing/2014/main" id="{97D543B8-0C83-FDB6-CAC2-CA62DF4654AB}"/>
              </a:ext>
            </a:extLst>
          </p:cNvPr>
          <p:cNvSpPr txBox="1">
            <a:spLocks/>
          </p:cNvSpPr>
          <p:nvPr/>
        </p:nvSpPr>
        <p:spPr>
          <a:xfrm>
            <a:off x="11349785" y="6644056"/>
            <a:ext cx="690264" cy="2199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b="1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867815-C300-4B4A-A7A4-06541D82523F}" type="slidenum">
              <a:rPr lang="en-US" smtClean="0">
                <a:solidFill>
                  <a:schemeClr val="bg1"/>
                </a:solidFill>
              </a:rPr>
              <a:pPr/>
              <a:t>10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6F42E4-5F57-2182-6C3B-E59B61B73141}"/>
              </a:ext>
            </a:extLst>
          </p:cNvPr>
          <p:cNvSpPr txBox="1"/>
          <p:nvPr/>
        </p:nvSpPr>
        <p:spPr>
          <a:xfrm>
            <a:off x="3769727" y="6635776"/>
            <a:ext cx="46296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8th Workshop on Low Radioactivity Techniques June 14-17, 2022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A63EF04-9C70-AEE7-3C03-96DE5B752044}"/>
              </a:ext>
            </a:extLst>
          </p:cNvPr>
          <p:cNvSpPr txBox="1"/>
          <p:nvPr/>
        </p:nvSpPr>
        <p:spPr>
          <a:xfrm>
            <a:off x="868178" y="1248914"/>
            <a:ext cx="10455644" cy="5085078"/>
          </a:xfrm>
          <a:prstGeom prst="rect">
            <a:avLst/>
          </a:prstGeom>
          <a:solidFill>
            <a:schemeClr val="bg1">
              <a:alpha val="72953"/>
            </a:schemeClr>
          </a:solidFill>
        </p:spPr>
        <p:txBody>
          <a:bodyPr wrap="square" rtlCol="0">
            <a:noAutofit/>
          </a:bodyPr>
          <a:lstStyle/>
          <a:p>
            <a:r>
              <a:rPr lang="en-US" sz="2800" dirty="0"/>
              <a:t>Schnee LRT message Jun 11: </a:t>
            </a:r>
          </a:p>
          <a:p>
            <a:endParaRPr lang="en-US" sz="2800" dirty="0"/>
          </a:p>
          <a:p>
            <a:r>
              <a:rPr lang="en-US" sz="2100" i="1" dirty="0"/>
              <a:t>It is not too early to be thinking about the workshop proceedings.  Based on the results of our registration survey, which indicated over 70% of registrants favored our having refereed proceedings, we have decided to have refereed proceedings.  The expectation will be that each paper author whose rank is post-doc or higher will </a:t>
            </a:r>
            <a:r>
              <a:rPr lang="en-US" sz="2100" b="1" i="1" dirty="0"/>
              <a:t>referee</a:t>
            </a:r>
            <a:r>
              <a:rPr lang="en-US" sz="2100" i="1" dirty="0"/>
              <a:t> </a:t>
            </a:r>
            <a:r>
              <a:rPr lang="en-US" sz="2100" b="1" i="1" dirty="0"/>
              <a:t>two other papers</a:t>
            </a:r>
            <a:r>
              <a:rPr lang="en-US" sz="2100" i="1" dirty="0"/>
              <a:t>.  In order to publish the proceedings in a timely manner, we would like paper </a:t>
            </a:r>
            <a:r>
              <a:rPr lang="en-US" sz="2100" b="1" i="1" dirty="0"/>
              <a:t>submissions by July 29, 2022</a:t>
            </a:r>
            <a:r>
              <a:rPr lang="en-US" sz="2100" i="1" dirty="0"/>
              <a:t>, with the goal of completing the refereeing process by the end of August. </a:t>
            </a:r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Stay tuned for more information…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480587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67815-C300-4B4A-A7A4-06541D82523F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dirty="0"/>
              <a:t>LRT2022 – SD Mines Physics Lab Tour (~Now) </a:t>
            </a:r>
            <a:endParaRPr lang="en-US" sz="38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427697-B83A-8E2B-52FD-85CD5E1C1ECC}"/>
              </a:ext>
            </a:extLst>
          </p:cNvPr>
          <p:cNvSpPr/>
          <p:nvPr/>
        </p:nvSpPr>
        <p:spPr>
          <a:xfrm>
            <a:off x="0" y="6650068"/>
            <a:ext cx="12192000" cy="213904"/>
          </a:xfrm>
          <a:prstGeom prst="rect">
            <a:avLst/>
          </a:prstGeom>
          <a:solidFill>
            <a:srgbClr val="134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Slide Number Placeholder 11">
            <a:extLst>
              <a:ext uri="{FF2B5EF4-FFF2-40B4-BE49-F238E27FC236}">
                <a16:creationId xmlns:a16="http://schemas.microsoft.com/office/drawing/2014/main" id="{97D543B8-0C83-FDB6-CAC2-CA62DF4654AB}"/>
              </a:ext>
            </a:extLst>
          </p:cNvPr>
          <p:cNvSpPr txBox="1">
            <a:spLocks/>
          </p:cNvSpPr>
          <p:nvPr/>
        </p:nvSpPr>
        <p:spPr>
          <a:xfrm>
            <a:off x="11349785" y="6644056"/>
            <a:ext cx="690264" cy="2199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b="1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867815-C300-4B4A-A7A4-06541D82523F}" type="slidenum">
              <a:rPr lang="en-US" smtClean="0">
                <a:solidFill>
                  <a:schemeClr val="bg1"/>
                </a:solidFill>
              </a:rPr>
              <a:pPr/>
              <a:t>11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6F42E4-5F57-2182-6C3B-E59B61B73141}"/>
              </a:ext>
            </a:extLst>
          </p:cNvPr>
          <p:cNvSpPr txBox="1"/>
          <p:nvPr/>
        </p:nvSpPr>
        <p:spPr>
          <a:xfrm>
            <a:off x="3769727" y="6635776"/>
            <a:ext cx="46296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8th Workshop on Low Radioactivity Techniques June 14-17, 2022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E1E0FEB-5E08-2B7F-6047-F26A970F8B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238" y="947129"/>
            <a:ext cx="8805524" cy="5696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865330"/>
      </p:ext>
    </p:extLst>
  </p:cSld>
  <p:clrMapOvr>
    <a:masterClrMapping/>
  </p:clrMapOvr>
</p:sld>
</file>

<file path=ppt/theme/theme1.xml><?xml version="1.0" encoding="utf-8"?>
<a:theme xmlns:a="http://schemas.openxmlformats.org/drawingml/2006/main" name="no lo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22054</TotalTime>
  <Words>500</Words>
  <Application>Microsoft Macintosh PowerPoint</Application>
  <PresentationFormat>Widescreen</PresentationFormat>
  <Paragraphs>132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Helvetica Neue</vt:lpstr>
      <vt:lpstr>no logo</vt:lpstr>
      <vt:lpstr>PowerPoint Presentation</vt:lpstr>
      <vt:lpstr>LRT2022 – Topics</vt:lpstr>
      <vt:lpstr>LRT – Recent Years</vt:lpstr>
      <vt:lpstr>LRT2022 – SURF Tours</vt:lpstr>
      <vt:lpstr>LRT2022 – SURF Tours</vt:lpstr>
      <vt:lpstr>LRT2022 – Workshop Photo</vt:lpstr>
      <vt:lpstr>LRT2022 Help – Committees</vt:lpstr>
      <vt:lpstr>LRT2022 Help – SD Mines + SURF</vt:lpstr>
      <vt:lpstr>LRT2022 Next Steps – Proceedings</vt:lpstr>
      <vt:lpstr>LRT2022 Next Steps – Proceedings </vt:lpstr>
      <vt:lpstr>LRT2022 – SD Mines Physics Lab Tour (~Now) </vt:lpstr>
    </vt:vector>
  </TitlesOfParts>
  <Company>Black Hills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Webb, KariM</dc:creator>
  <cp:lastModifiedBy>Jaret Heise</cp:lastModifiedBy>
  <cp:revision>539</cp:revision>
  <cp:lastPrinted>2022-06-17T17:28:08Z</cp:lastPrinted>
  <dcterms:created xsi:type="dcterms:W3CDTF">2016-09-28T17:31:43Z</dcterms:created>
  <dcterms:modified xsi:type="dcterms:W3CDTF">2022-06-21T16:45:57Z</dcterms:modified>
</cp:coreProperties>
</file>