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8" r:id="rId4"/>
  </p:sldMasterIdLst>
  <p:notesMasterIdLst>
    <p:notesMasterId r:id="rId34"/>
  </p:notesMasterIdLst>
  <p:handoutMasterIdLst>
    <p:handoutMasterId r:id="rId35"/>
  </p:handoutMasterIdLst>
  <p:sldIdLst>
    <p:sldId id="256" r:id="rId5"/>
    <p:sldId id="288" r:id="rId6"/>
    <p:sldId id="295" r:id="rId7"/>
    <p:sldId id="289" r:id="rId8"/>
    <p:sldId id="290" r:id="rId9"/>
    <p:sldId id="291" r:id="rId10"/>
    <p:sldId id="294" r:id="rId11"/>
    <p:sldId id="303" r:id="rId12"/>
    <p:sldId id="323" r:id="rId13"/>
    <p:sldId id="296" r:id="rId14"/>
    <p:sldId id="299" r:id="rId15"/>
    <p:sldId id="297" r:id="rId16"/>
    <p:sldId id="267" r:id="rId17"/>
    <p:sldId id="268" r:id="rId18"/>
    <p:sldId id="270" r:id="rId19"/>
    <p:sldId id="322" r:id="rId20"/>
    <p:sldId id="302" r:id="rId21"/>
    <p:sldId id="321" r:id="rId22"/>
    <p:sldId id="300" r:id="rId23"/>
    <p:sldId id="301" r:id="rId24"/>
    <p:sldId id="304" r:id="rId25"/>
    <p:sldId id="309" r:id="rId26"/>
    <p:sldId id="308" r:id="rId27"/>
    <p:sldId id="305" r:id="rId28"/>
    <p:sldId id="307" r:id="rId29"/>
    <p:sldId id="306" r:id="rId30"/>
    <p:sldId id="320" r:id="rId31"/>
    <p:sldId id="293" r:id="rId32"/>
    <p:sldId id="292" r:id="rId33"/>
  </p:sldIdLst>
  <p:sldSz cx="12192000" cy="6858000"/>
  <p:notesSz cx="6858000" cy="9144000"/>
  <p:custDataLst>
    <p:tags r:id="rId3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3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iepke, Andreas" initials="PA" lastIdx="1" clrIdx="0">
    <p:extLst>
      <p:ext uri="{19B8F6BF-5375-455C-9EA6-DF929625EA0E}">
        <p15:presenceInfo xmlns:p15="http://schemas.microsoft.com/office/powerpoint/2012/main" userId="S-1-5-21-3709280593-801646685-3886130639-100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2E75B6"/>
    <a:srgbClr val="2F5597"/>
    <a:srgbClr val="CC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A2F4428-3A47-4B7C-A25D-E7270D448222}" v="3" dt="2020-04-10T18:39:09.87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937" autoAdjust="0"/>
    <p:restoredTop sz="94694"/>
  </p:normalViewPr>
  <p:slideViewPr>
    <p:cSldViewPr snapToGrid="0">
      <p:cViewPr varScale="1">
        <p:scale>
          <a:sx n="72" d="100"/>
          <a:sy n="72" d="100"/>
        </p:scale>
        <p:origin x="589" y="56"/>
      </p:cViewPr>
      <p:guideLst>
        <p:guide pos="3840"/>
        <p:guide orient="horz" pos="216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84" d="100"/>
          <a:sy n="84" d="100"/>
        </p:scale>
        <p:origin x="3828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viewProps" Target="viewProps.xml"/><Relationship Id="rId21" Type="http://schemas.openxmlformats.org/officeDocument/2006/relationships/slide" Target="slides/slide17.xml"/><Relationship Id="rId34" Type="http://schemas.openxmlformats.org/officeDocument/2006/relationships/notesMaster" Target="notesMasters/notesMaster1.xml"/><Relationship Id="rId42" Type="http://schemas.microsoft.com/office/2016/11/relationships/changesInfo" Target="changesInfos/changesInfo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gs" Target="tags/tag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handoutMaster" Target="handoutMasters/handoutMaster1.xml"/><Relationship Id="rId43" Type="http://schemas.microsoft.com/office/2015/10/relationships/revisionInfo" Target="revisionInfo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ong, Brian E" userId="392eb06e-a338-4497-824a-de81a9b7bd13" providerId="ADAL" clId="{CA2F4428-3A47-4B7C-A25D-E7270D448222}"/>
    <pc:docChg chg="delSld modSld">
      <pc:chgData name="Mong, Brian E" userId="392eb06e-a338-4497-824a-de81a9b7bd13" providerId="ADAL" clId="{CA2F4428-3A47-4B7C-A25D-E7270D448222}" dt="2020-03-30T20:48:06.659" v="300" actId="20577"/>
      <pc:docMkLst>
        <pc:docMk/>
      </pc:docMkLst>
      <pc:sldChg chg="modSp mod">
        <pc:chgData name="Mong, Brian E" userId="392eb06e-a338-4497-824a-de81a9b7bd13" providerId="ADAL" clId="{CA2F4428-3A47-4B7C-A25D-E7270D448222}" dt="2020-03-30T20:37:54.269" v="4" actId="20577"/>
        <pc:sldMkLst>
          <pc:docMk/>
          <pc:sldMk cId="2105767129" sldId="256"/>
        </pc:sldMkLst>
        <pc:spChg chg="mod">
          <ac:chgData name="Mong, Brian E" userId="392eb06e-a338-4497-824a-de81a9b7bd13" providerId="ADAL" clId="{CA2F4428-3A47-4B7C-A25D-E7270D448222}" dt="2020-03-30T20:37:54.269" v="4" actId="20577"/>
          <ac:spMkLst>
            <pc:docMk/>
            <pc:sldMk cId="2105767129" sldId="256"/>
            <ac:spMk id="2" creationId="{2C50B85C-1FEE-4F94-933C-7C0AECD6B679}"/>
          </ac:spMkLst>
        </pc:spChg>
      </pc:sldChg>
      <pc:sldChg chg="modSp mod">
        <pc:chgData name="Mong, Brian E" userId="392eb06e-a338-4497-824a-de81a9b7bd13" providerId="ADAL" clId="{CA2F4428-3A47-4B7C-A25D-E7270D448222}" dt="2020-03-30T20:47:15.883" v="294" actId="6549"/>
        <pc:sldMkLst>
          <pc:docMk/>
          <pc:sldMk cId="2624210981" sldId="263"/>
        </pc:sldMkLst>
        <pc:spChg chg="mod">
          <ac:chgData name="Mong, Brian E" userId="392eb06e-a338-4497-824a-de81a9b7bd13" providerId="ADAL" clId="{CA2F4428-3A47-4B7C-A25D-E7270D448222}" dt="2020-03-30T20:47:15.883" v="294" actId="6549"/>
          <ac:spMkLst>
            <pc:docMk/>
            <pc:sldMk cId="2624210981" sldId="263"/>
            <ac:spMk id="3" creationId="{DA1721A7-B8BA-0E48-8345-2618CBF18288}"/>
          </ac:spMkLst>
        </pc:spChg>
      </pc:sldChg>
      <pc:sldChg chg="del">
        <pc:chgData name="Mong, Brian E" userId="392eb06e-a338-4497-824a-de81a9b7bd13" providerId="ADAL" clId="{CA2F4428-3A47-4B7C-A25D-E7270D448222}" dt="2020-03-30T20:47:26.799" v="295" actId="47"/>
        <pc:sldMkLst>
          <pc:docMk/>
          <pc:sldMk cId="849519324" sldId="264"/>
        </pc:sldMkLst>
      </pc:sldChg>
      <pc:sldChg chg="modSp mod">
        <pc:chgData name="Mong, Brian E" userId="392eb06e-a338-4497-824a-de81a9b7bd13" providerId="ADAL" clId="{CA2F4428-3A47-4B7C-A25D-E7270D448222}" dt="2020-03-30T20:48:06.659" v="300" actId="20577"/>
        <pc:sldMkLst>
          <pc:docMk/>
          <pc:sldMk cId="2637444340" sldId="270"/>
        </pc:sldMkLst>
        <pc:spChg chg="mod">
          <ac:chgData name="Mong, Brian E" userId="392eb06e-a338-4497-824a-de81a9b7bd13" providerId="ADAL" clId="{CA2F4428-3A47-4B7C-A25D-E7270D448222}" dt="2020-03-30T20:48:06.659" v="300" actId="20577"/>
          <ac:spMkLst>
            <pc:docMk/>
            <pc:sldMk cId="2637444340" sldId="270"/>
            <ac:spMk id="3" creationId="{9CE943EE-ED23-4445-8AD3-3005C2853D5A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3D3A19A-2A02-470F-BCC2-F972D7CA8E2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29DF9F3-6CA3-4A45-B706-43554C72672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009C98-DEC0-48F0-95F9-993335760DC2}" type="datetimeFigureOut">
              <a:rPr lang="en-US" smtClean="0"/>
              <a:t>6/16/2022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735558A-E9C3-4637-A396-D1FB117196D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552BCF-361B-4ADD-8E3E-212183445D8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431F3B-16A3-40E7-B255-9E7705B92E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05811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7B4CBA-7EF0-4FC7-B43A-04700D7A383A}" type="datetimeFigureOut">
              <a:rPr lang="en-US" smtClean="0"/>
              <a:t>6/15/2022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B84019-3C60-4443-8200-DEE095473C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5782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PEI: polyetherimide</a:t>
            </a:r>
          </a:p>
          <a:p>
            <a:r>
              <a:rPr lang="en-US" dirty="0"/>
              <a:t>PAI: polyamide-imide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B84019-3C60-4443-8200-DEE095473C1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6062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umbrella&#10;&#10;Description automatically generated">
            <a:extLst>
              <a:ext uri="{FF2B5EF4-FFF2-40B4-BE49-F238E27FC236}">
                <a16:creationId xmlns:a16="http://schemas.microsoft.com/office/drawing/2014/main" id="{C8B46B69-D87E-4D23-9311-9D5C512286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 descr="A picture containing indoor, sitting, photo, table&#10;&#10;Description automatically generated">
            <a:extLst>
              <a:ext uri="{FF2B5EF4-FFF2-40B4-BE49-F238E27FC236}">
                <a16:creationId xmlns:a16="http://schemas.microsoft.com/office/drawing/2014/main" id="{658B9F0C-2215-4F3A-8D6E-7F2841C4688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risscrossEtching/>
                    </a14:imgEffect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3277" y="-826721"/>
            <a:ext cx="9835764" cy="55326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D9E3287-B798-4D74-9438-706A564889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4E7755-7A01-482C-B86A-DF549154A9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5">
                    <a:lumMod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AF7B61C-95F6-4138-98FA-7C194F537A9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8200" y="892360"/>
            <a:ext cx="2182037" cy="669266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C99DF1-9CB5-4A7E-99B5-6E89050B86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7940A7-DB90-4D56-909D-D1685EC0DCC3}" type="datetime1">
              <a:rPr lang="en-US" smtClean="0"/>
              <a:t>6/15/2022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225F02-F125-49C8-B9FF-72A0A65125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7DB01F-0138-469B-B0E4-8826F36B1B3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F19C64-8346-4FC4-BAFF-659D32A5F0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LRT 2022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64557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85DF8F-F395-4113-BF1A-99FF8860D0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8DD787-2351-42C0-841C-E0E9F5A176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EE95226-4396-4C53-8821-C15DE56A7120}"/>
              </a:ext>
            </a:extLst>
          </p:cNvPr>
          <p:cNvCxnSpPr/>
          <p:nvPr userDrawn="1"/>
        </p:nvCxnSpPr>
        <p:spPr>
          <a:xfrm>
            <a:off x="838200" y="1248357"/>
            <a:ext cx="7129007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449FD2-71EA-48A4-9F4A-706E0347BC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2A13C8-4E0A-4ADA-AF67-E326CA4F158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E1A373-B004-4E3F-94D6-3265E53459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LRT 2022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CA562C-3BC6-45E6-98AF-14660BD646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919C8-6063-4612-87F4-32D837E930D0}" type="datetime1">
              <a:rPr lang="en-US" smtClean="0"/>
              <a:t>6/15/2022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2515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F346D8-DA8B-4A25-A717-AA299A3460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DCCC47-ABC9-4BEF-96F6-F3793A108E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29596CA-D0BC-4EAC-BC6F-E1691F8D7A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8DA525-BF1C-413C-BD1D-9FAD5BA432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FA2A8E-ED63-4319-9644-5851B359ED04}" type="datetime1">
              <a:rPr lang="en-US" smtClean="0"/>
              <a:t>6/15/2022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D9DDBC-823A-4078-AF08-69F0E3981F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LRT 2022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D68E01-CA02-4A41-82DA-C0FB3EA01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5A003-3D9B-4BBA-8B17-A6DBD1C8E6AD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A237F65-EE89-4550-8B63-698C13B0D718}"/>
              </a:ext>
            </a:extLst>
          </p:cNvPr>
          <p:cNvCxnSpPr/>
          <p:nvPr userDrawn="1"/>
        </p:nvCxnSpPr>
        <p:spPr>
          <a:xfrm>
            <a:off x="838200" y="1248357"/>
            <a:ext cx="7129007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88648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CEB7C7-C68C-4CE0-A867-071E111652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BA4E21F-F9E8-45C9-A244-9AC7C731C7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376DA0-E14F-42F0-A1FA-0D527BD21B12}" type="datetime1">
              <a:rPr lang="en-US" smtClean="0"/>
              <a:t>6/15/2022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BE15B3-D081-4DEA-9BD2-B27C2CE0EC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LRT 2022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FD7282-58F4-4AC8-87B9-C69E8B3879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5A003-3D9B-4BBA-8B17-A6DBD1C8E6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6052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6D89408-3C35-4C1B-ADF4-206C27BBEA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95A6EA-C250-472A-983B-05CCD0C1E2DA}" type="datetime1">
              <a:rPr lang="en-US" smtClean="0"/>
              <a:t>6/15/2022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BC62271-A9E8-4DC0-9FF6-5CA615CFA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LRT 2022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598905-A06C-4241-8F5B-AA627781EB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5A003-3D9B-4BBA-8B17-A6DBD1C8E6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42709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umbrella&#10;&#10;Description automatically generated">
            <a:extLst>
              <a:ext uri="{FF2B5EF4-FFF2-40B4-BE49-F238E27FC236}">
                <a16:creationId xmlns:a16="http://schemas.microsoft.com/office/drawing/2014/main" id="{8813B55A-B8CF-4D26-A588-691937C0EEB3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3132814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9CC9AA6-430E-41B4-B061-AA1DF79A5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593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58B2C9-714A-45B9-81E2-D5D7A14640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439186"/>
            <a:ext cx="10515600" cy="47377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AD41D6-0AC9-4562-873E-31B3C5CA9BE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814AF7-D931-4A63-99E9-ACBFDC08305D}" type="datetime1">
              <a:rPr lang="en-US" smtClean="0"/>
              <a:t>6/15/2022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2D323B-0094-4860-886A-3D8C20009F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LRT 2022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5321CF-AE70-4956-8F8C-EA47940A7B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7A348D-0ACA-4A14-BE24-0CD3518A6A3E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689A30C-8BB6-4F58-9850-FBEDC8EDCB7D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12828" y="293051"/>
            <a:ext cx="1657251" cy="508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6735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0" r:id="rId2"/>
    <p:sldLayoutId id="2147483782" r:id="rId3"/>
    <p:sldLayoutId id="2147483784" r:id="rId4"/>
    <p:sldLayoutId id="2147483785" r:id="rId5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6.jpg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9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emf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50B85C-1FEE-4F94-933C-7C0AECD6B6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nEXO Background Control Program</a:t>
            </a:r>
            <a:endParaRPr lang="en-US" sz="44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3E1905-DFD4-4788-A74E-8DD01E568C0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A. Piepke</a:t>
            </a:r>
          </a:p>
          <a:p>
            <a:r>
              <a:rPr lang="en-US" dirty="0">
                <a:solidFill>
                  <a:srgbClr val="2E75B6"/>
                </a:solidFill>
              </a:rPr>
              <a:t>University</a:t>
            </a:r>
            <a:r>
              <a:rPr lang="en-US" dirty="0"/>
              <a:t> of Alabama</a:t>
            </a:r>
          </a:p>
          <a:p>
            <a:r>
              <a:rPr lang="en-US" dirty="0"/>
              <a:t>For the nEXO background control and analysis teams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F44BF4-B0AE-474D-93E9-3E71D6C786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LRT 2022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548D30-D623-49AD-80A0-154A46E9D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DB01F-0138-469B-B0E4-8826F36B1B38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57671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A1DA9B-0146-4D14-BBEA-30D531D328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nEXO background estimation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1DE333-DABA-47FC-B907-CFA9B415F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A13C8-4E0A-4ADA-AF67-E326CA4F1584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280B38-E046-4C22-9F9C-6EF51F4DE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LRT 2022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AF96C95-0CC4-4AF6-9E77-AB363FEA6129}"/>
                  </a:ext>
                </a:extLst>
              </p:cNvPr>
              <p:cNvSpPr txBox="1"/>
              <p:nvPr/>
            </p:nvSpPr>
            <p:spPr>
              <a:xfrm>
                <a:off x="684326" y="1675418"/>
                <a:ext cx="11014096" cy="23678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The nEXO background estimate is the responsibility of two project tasks:</a:t>
                </a:r>
              </a:p>
              <a:p>
                <a:endParaRPr lang="en-US" sz="240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400" b="1" dirty="0"/>
                  <a:t>Radioactive Background Control </a:t>
                </a:r>
                <a:r>
                  <a:rPr lang="en-US" sz="2400" dirty="0"/>
                  <a:t>(RBC, material and component assay, choice of relevant nuclides, results bookkeeping): supplies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</m:sSub>
                  </m:oMath>
                </a14:m>
                <a:endParaRPr lang="en-US" sz="2400" dirty="0"/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400" b="1" dirty="0"/>
                  <a:t>Computing Controls and Software </a:t>
                </a:r>
                <a:r>
                  <a:rPr lang="en-US" sz="2400" dirty="0"/>
                  <a:t>(CCS, development of Monte Carlo detector model, simulation campaigns, choice of relevant nuclides): supplies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</m:sSub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AF96C95-0CC4-4AF6-9E77-AB363FEA61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326" y="1675418"/>
                <a:ext cx="11014096" cy="2367828"/>
              </a:xfrm>
              <a:prstGeom prst="rect">
                <a:avLst/>
              </a:prstGeom>
              <a:blipFill>
                <a:blip r:embed="rId2"/>
                <a:stretch>
                  <a:fillRect l="-830" t="-2062" b="-38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4C26E3EF-BC73-48B0-8B83-E44D01B72497}"/>
              </a:ext>
            </a:extLst>
          </p:cNvPr>
          <p:cNvSpPr txBox="1"/>
          <p:nvPr/>
        </p:nvSpPr>
        <p:spPr>
          <a:xfrm>
            <a:off x="660728" y="4176742"/>
            <a:ext cx="113503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The work of both tasks is systematically recorded in a database, reporting assay results, hit efficiencies. It outputs background estimates in form of a spreadsheet. A rate calculator, reading the database, enables quick background estimations for planning purposes.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9671668-C9B3-4EAE-8117-4E971974A8B1}"/>
              </a:ext>
            </a:extLst>
          </p:cNvPr>
          <p:cNvSpPr txBox="1"/>
          <p:nvPr/>
        </p:nvSpPr>
        <p:spPr>
          <a:xfrm>
            <a:off x="641173" y="5551296"/>
            <a:ext cx="88148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Most important nuclides: </a:t>
            </a:r>
            <a:r>
              <a:rPr lang="en-US" sz="2400" baseline="30000" dirty="0"/>
              <a:t>232</a:t>
            </a:r>
            <a:r>
              <a:rPr lang="en-US" sz="2400" dirty="0"/>
              <a:t>Th and </a:t>
            </a:r>
            <a:r>
              <a:rPr lang="en-US" sz="2400" baseline="30000" dirty="0"/>
              <a:t>238</a:t>
            </a:r>
            <a:r>
              <a:rPr lang="en-US" sz="2400" dirty="0"/>
              <a:t>U, </a:t>
            </a:r>
            <a:r>
              <a:rPr lang="en-US" sz="2400" baseline="30000" dirty="0"/>
              <a:t>222</a:t>
            </a:r>
            <a:r>
              <a:rPr lang="en-US" sz="2400" dirty="0"/>
              <a:t>Rn, plus others as needed</a:t>
            </a:r>
          </a:p>
        </p:txBody>
      </p:sp>
    </p:spTree>
    <p:extLst>
      <p:ext uri="{BB962C8B-B14F-4D97-AF65-F5344CB8AC3E}">
        <p14:creationId xmlns:p14="http://schemas.microsoft.com/office/powerpoint/2010/main" val="1028822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DA27EF-F1D5-439B-A69F-32F817CAC1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Assay Aspect of nEXO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9E562A-EFF1-4EF8-B8EF-845EE831D0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A13C8-4E0A-4ADA-AF67-E326CA4F1584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58CA98-4A69-441C-B3D0-73AF162749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LRT 2022</a:t>
            </a:r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53587D2-765B-4564-AA9A-B6E9D6EA58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0409" y="1594975"/>
            <a:ext cx="10739718" cy="43751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The work of the RBC is organized itself around the following problems:</a:t>
            </a:r>
          </a:p>
          <a:p>
            <a:pPr marL="0" indent="0">
              <a:buNone/>
            </a:pPr>
            <a:endParaRPr lang="en-US" sz="2400" dirty="0"/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solidFill>
                  <a:schemeClr val="accent2">
                    <a:lumMod val="50000"/>
                  </a:schemeClr>
                </a:solidFill>
              </a:rPr>
              <a:t>What radioactivity is in materials</a:t>
            </a:r>
            <a:r>
              <a:rPr lang="en-US" sz="2400" dirty="0"/>
              <a:t>?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solidFill>
                  <a:schemeClr val="accent6">
                    <a:lumMod val="50000"/>
                  </a:schemeClr>
                </a:solidFill>
              </a:rPr>
              <a:t>What radioactivity (in form of radon) comes out of materials</a:t>
            </a:r>
            <a:r>
              <a:rPr lang="en-US" sz="2400" dirty="0"/>
              <a:t>?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solidFill>
                  <a:srgbClr val="0000FF"/>
                </a:solidFill>
              </a:rPr>
              <a:t>What radioactivity is put into (cosmic ray activation) or onto (surface contamination, radon progeny plate-out) materials during handling</a:t>
            </a:r>
            <a:r>
              <a:rPr lang="en-US" sz="2400" dirty="0"/>
              <a:t>?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solidFill>
                  <a:schemeClr val="accent3">
                    <a:lumMod val="75000"/>
                  </a:schemeClr>
                </a:solidFill>
              </a:rPr>
              <a:t>How can one clean surfaces to reset the effect of handling but preserve full technical functionality</a:t>
            </a:r>
            <a:r>
              <a:rPr lang="en-US" sz="2400" dirty="0"/>
              <a:t>?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solidFill>
                  <a:srgbClr val="7030A0"/>
                </a:solidFill>
              </a:rPr>
              <a:t>In case no suitable commercial material can be found: work with vendors to obtain clean product, worst case: make custom material</a:t>
            </a:r>
            <a:endParaRPr lang="en-US" sz="2400" dirty="0"/>
          </a:p>
          <a:p>
            <a:pPr marL="0" indent="0">
              <a:buNone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7543101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CF995B-51FC-443E-A248-ECCF154A95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Assay Aspect of nEXO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D3A083-4B56-40E4-BE91-CD9EE4915A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A13C8-4E0A-4ADA-AF67-E326CA4F1584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E57435-6DD2-4B0C-97B1-B4992EE1A9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LRT 2022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A5FDA01-0EB0-43FE-8C4C-D15963CD0C65}"/>
              </a:ext>
            </a:extLst>
          </p:cNvPr>
          <p:cNvSpPr txBox="1"/>
          <p:nvPr/>
        </p:nvSpPr>
        <p:spPr>
          <a:xfrm>
            <a:off x="731521" y="1510236"/>
            <a:ext cx="109465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The nEXO RBC program utilizes the following methods and labs (</a:t>
            </a:r>
            <a:r>
              <a:rPr lang="en-US" sz="2400" baseline="30000" dirty="0"/>
              <a:t>232</a:t>
            </a:r>
            <a:r>
              <a:rPr lang="en-US" sz="2400" dirty="0"/>
              <a:t>Th, </a:t>
            </a:r>
            <a:r>
              <a:rPr lang="en-US" sz="2400" baseline="30000" dirty="0"/>
              <a:t>238</a:t>
            </a:r>
            <a:r>
              <a:rPr lang="en-US" sz="2400" dirty="0"/>
              <a:t>U sensitivity):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6960709-662B-4F05-B759-8B79190F28A2}"/>
              </a:ext>
            </a:extLst>
          </p:cNvPr>
          <p:cNvSpPr txBox="1"/>
          <p:nvPr/>
        </p:nvSpPr>
        <p:spPr>
          <a:xfrm>
            <a:off x="731521" y="1990766"/>
            <a:ext cx="86532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400" b="1" dirty="0"/>
              <a:t>Above ground Ge counting </a:t>
            </a:r>
            <a:r>
              <a:rPr lang="en-US" sz="2400" dirty="0"/>
              <a:t>(270 ppt, 120 ppt): 0.4 devices at UA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ABBC74E-C584-4FB8-9C8A-E0BEAB4E117B}"/>
              </a:ext>
            </a:extLst>
          </p:cNvPr>
          <p:cNvSpPr txBox="1"/>
          <p:nvPr/>
        </p:nvSpPr>
        <p:spPr>
          <a:xfrm>
            <a:off x="731521" y="2471296"/>
            <a:ext cx="108725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 startAt="2"/>
            </a:pPr>
            <a:r>
              <a:rPr lang="en-US" sz="2400" b="1" dirty="0"/>
              <a:t>Underground Ge counting </a:t>
            </a:r>
            <a:r>
              <a:rPr lang="en-US" sz="2400" dirty="0"/>
              <a:t>(best 2.3 ppt, 1.2 ppt): 4.8 devices at SURF, SNOLAB Started working with LNGS too.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B2872BB-FC60-4814-91DC-220B36EEE07C}"/>
              </a:ext>
            </a:extLst>
          </p:cNvPr>
          <p:cNvSpPr txBox="1"/>
          <p:nvPr/>
        </p:nvSpPr>
        <p:spPr>
          <a:xfrm>
            <a:off x="731521" y="3321158"/>
            <a:ext cx="92275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+mj-lt"/>
              <a:buAutoNum type="arabicPeriod" startAt="3"/>
            </a:pPr>
            <a:r>
              <a:rPr lang="en-US" sz="2400" b="1" dirty="0"/>
              <a:t>ICP-MS</a:t>
            </a:r>
            <a:r>
              <a:rPr lang="en-US" sz="2400" dirty="0"/>
              <a:t> (best 0.0008 ppt, 0.0026 ppt): 2.2 devices at PNNL, IHEP, CUP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FCFEE5C-BDA6-4EA9-B136-0A5F4AB66E50}"/>
              </a:ext>
            </a:extLst>
          </p:cNvPr>
          <p:cNvSpPr txBox="1"/>
          <p:nvPr/>
        </p:nvSpPr>
        <p:spPr>
          <a:xfrm>
            <a:off x="731521" y="3801688"/>
            <a:ext cx="68582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+mj-lt"/>
              <a:buAutoNum type="arabicPeriod" startAt="4"/>
            </a:pPr>
            <a:r>
              <a:rPr lang="en-US" sz="2400" b="1" dirty="0"/>
              <a:t>NAA</a:t>
            </a:r>
            <a:r>
              <a:rPr lang="en-US" sz="2400" dirty="0"/>
              <a:t> (best 0.015 ppt, 0.015 ppt): 2.6 setups at UA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89FDEAD-C0D8-4924-85E1-6962D7B2A364}"/>
              </a:ext>
            </a:extLst>
          </p:cNvPr>
          <p:cNvSpPr txBox="1"/>
          <p:nvPr/>
        </p:nvSpPr>
        <p:spPr>
          <a:xfrm>
            <a:off x="731521" y="4282218"/>
            <a:ext cx="108194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 startAt="5"/>
            </a:pPr>
            <a:r>
              <a:rPr lang="el-GR" sz="2400" b="1" dirty="0"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-counting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24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210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Po surface, 5 mBq/m</a:t>
            </a:r>
            <a:r>
              <a:rPr lang="en-US" sz="24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Si-det, 0.1 mBq/m</a:t>
            </a:r>
            <a:r>
              <a:rPr lang="en-US" sz="24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XIA): 4 Si-det, 1.5 XIA at UA, PNNL, SLAC </a:t>
            </a:r>
            <a:endParaRPr lang="en-US" sz="24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8D442E5-8A4E-4941-A367-27DB30651A13}"/>
              </a:ext>
            </a:extLst>
          </p:cNvPr>
          <p:cNvSpPr txBox="1"/>
          <p:nvPr/>
        </p:nvSpPr>
        <p:spPr>
          <a:xfrm>
            <a:off x="731521" y="5132080"/>
            <a:ext cx="110553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 startAt="6"/>
            </a:pPr>
            <a:r>
              <a:rPr lang="en-US" sz="2400" b="1" dirty="0"/>
              <a:t>Rn counting </a:t>
            </a:r>
            <a:r>
              <a:rPr lang="en-US" sz="2400" dirty="0"/>
              <a:t>(</a:t>
            </a:r>
            <a:r>
              <a:rPr lang="en-US" sz="2400" baseline="30000" dirty="0"/>
              <a:t>222</a:t>
            </a:r>
            <a:r>
              <a:rPr lang="en-US" sz="2400" dirty="0"/>
              <a:t>Rn steady state activity, 0.1 mBq or 8.6 atoms/d): 8.8 Si-diodes with electro-static collection at SNOLAB/Laurentian, SLAC plus LS counting at UA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F575D18-68B7-48FA-8B12-C7DBD54E313C}"/>
              </a:ext>
            </a:extLst>
          </p:cNvPr>
          <p:cNvSpPr txBox="1"/>
          <p:nvPr/>
        </p:nvSpPr>
        <p:spPr>
          <a:xfrm>
            <a:off x="731521" y="5981945"/>
            <a:ext cx="76108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+mj-lt"/>
              <a:buAutoNum type="arabicPeriod" startAt="7"/>
            </a:pPr>
            <a:r>
              <a:rPr lang="en-US" sz="2400" b="1" dirty="0"/>
              <a:t>AMS</a:t>
            </a:r>
            <a:r>
              <a:rPr lang="en-US" sz="2400" dirty="0"/>
              <a:t> (Th, U and </a:t>
            </a:r>
            <a:r>
              <a:rPr lang="en-US" sz="2400" baseline="30000" dirty="0"/>
              <a:t>210</a:t>
            </a:r>
            <a:r>
              <a:rPr lang="en-US" sz="2400" dirty="0"/>
              <a:t>Pb): under development at Carleton</a:t>
            </a:r>
          </a:p>
        </p:txBody>
      </p:sp>
    </p:spTree>
    <p:extLst>
      <p:ext uri="{BB962C8B-B14F-4D97-AF65-F5344CB8AC3E}">
        <p14:creationId xmlns:p14="http://schemas.microsoft.com/office/powerpoint/2010/main" val="1607343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ADDDE2-4C4B-4B60-A9A5-AF9EB13F45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A13C8-4E0A-4ADA-AF67-E326CA4F1584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9B56CBB-3662-41EA-AFFE-C3ED06EBBA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313" y="114300"/>
            <a:ext cx="4419600" cy="33147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E4D1279-DE44-4B98-A08A-23511C848E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3913" y="114300"/>
            <a:ext cx="4419600" cy="33147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7E0C6A1-84B2-4705-8A8B-17DAE4F149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313" y="3406775"/>
            <a:ext cx="4419600" cy="33147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43E0840-83B6-4A0D-87DE-D3CB6A6EA8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7194" y="3417887"/>
            <a:ext cx="4393037" cy="329247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17CC6D1-4A46-41F1-AD7E-65E28DEE1E11}"/>
              </a:ext>
            </a:extLst>
          </p:cNvPr>
          <p:cNvSpPr txBox="1"/>
          <p:nvPr/>
        </p:nvSpPr>
        <p:spPr>
          <a:xfrm>
            <a:off x="3077278" y="3037443"/>
            <a:ext cx="17133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UA Ge detectors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1C686F3-59C0-45C6-BDB8-C39E1DDCBAB5}"/>
              </a:ext>
            </a:extLst>
          </p:cNvPr>
          <p:cNvSpPr txBox="1"/>
          <p:nvPr/>
        </p:nvSpPr>
        <p:spPr>
          <a:xfrm>
            <a:off x="7667903" y="3037442"/>
            <a:ext cx="15688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UA clean room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2091424-E32E-4F85-B3E3-746FACCFFA57}"/>
              </a:ext>
            </a:extLst>
          </p:cNvPr>
          <p:cNvSpPr txBox="1"/>
          <p:nvPr/>
        </p:nvSpPr>
        <p:spPr>
          <a:xfrm>
            <a:off x="2954424" y="6329918"/>
            <a:ext cx="18362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SURF Ge detector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90A9433-347A-47C7-91A6-0D42622DB282}"/>
              </a:ext>
            </a:extLst>
          </p:cNvPr>
          <p:cNvSpPr txBox="1"/>
          <p:nvPr/>
        </p:nvSpPr>
        <p:spPr>
          <a:xfrm>
            <a:off x="7701887" y="6346587"/>
            <a:ext cx="15349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UA </a:t>
            </a:r>
            <a:r>
              <a:rPr lang="el-GR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lang="en-US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-counting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27096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22AA22B-6F86-4EF9-A405-2E81A119E5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5A003-3D9B-4BBA-8B17-A6DBD1C8E6AD}" type="slidenum">
              <a:rPr lang="en-US" smtClean="0"/>
              <a:t>14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0F51552-80BB-4159-A68D-5721890155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584" y="1059389"/>
            <a:ext cx="6091274" cy="512319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16E5D9D-5840-41B3-A54E-C39797AB124E}"/>
              </a:ext>
            </a:extLst>
          </p:cNvPr>
          <p:cNvSpPr txBox="1"/>
          <p:nvPr/>
        </p:nvSpPr>
        <p:spPr>
          <a:xfrm>
            <a:off x="9276009" y="5497902"/>
            <a:ext cx="23308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ICP-MS facility at PNNL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2BD9DD6-5FA0-419B-8148-A9F142BF00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38" y="80379"/>
            <a:ext cx="4444899" cy="333367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69216AE-E261-452A-B211-8AC925D815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37" y="3443947"/>
            <a:ext cx="4444899" cy="3333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7346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4F55D7A-7882-4476-9EC7-0AFD48AF2C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0435"/>
            <a:ext cx="4859246" cy="3231399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FB3C6FB-7705-4C3E-A490-7E5F085E9C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5A003-3D9B-4BBA-8B17-A6DBD1C8E6AD}" type="slidenum">
              <a:rPr lang="en-US" smtClean="0"/>
              <a:t>15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E1875DE-F821-43E7-AC04-D4EC88C76DD3}"/>
              </a:ext>
            </a:extLst>
          </p:cNvPr>
          <p:cNvSpPr txBox="1"/>
          <p:nvPr/>
        </p:nvSpPr>
        <p:spPr>
          <a:xfrm>
            <a:off x="-8346" y="3151500"/>
            <a:ext cx="27790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Radon detectors at SNOLAB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7B08A9D-588F-4459-BBF1-F23224CB6B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0802" y="1503586"/>
            <a:ext cx="5887345" cy="441550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C132CAA-2248-4BBE-AB2A-FC79A44BC91A}"/>
              </a:ext>
            </a:extLst>
          </p:cNvPr>
          <p:cNvSpPr txBox="1"/>
          <p:nvPr/>
        </p:nvSpPr>
        <p:spPr>
          <a:xfrm>
            <a:off x="9365269" y="1512290"/>
            <a:ext cx="21312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Rn detection at SLAC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3161663-5990-41F2-B21A-AEF7DE01D2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46" y="3521834"/>
            <a:ext cx="4266189" cy="319964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1FE2381-6CF9-49E9-9B8F-2A926001BDB3}"/>
              </a:ext>
            </a:extLst>
          </p:cNvPr>
          <p:cNvSpPr txBox="1"/>
          <p:nvPr/>
        </p:nvSpPr>
        <p:spPr>
          <a:xfrm>
            <a:off x="-55232" y="6352143"/>
            <a:ext cx="26940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UA radon outgassing setup</a:t>
            </a:r>
          </a:p>
        </p:txBody>
      </p:sp>
    </p:spTree>
    <p:extLst>
      <p:ext uri="{BB962C8B-B14F-4D97-AF65-F5344CB8AC3E}">
        <p14:creationId xmlns:p14="http://schemas.microsoft.com/office/powerpoint/2010/main" val="5501687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0EB2872-EBFC-44B3-B09D-17AF153540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modelling aspect of nEXO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C05D340-BF83-444A-B9A0-0D7FD1D36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5A003-3D9B-4BBA-8B17-A6DBD1C8E6AD}" type="slidenum">
              <a:rPr lang="en-US" smtClean="0"/>
              <a:t>16</a:t>
            </a:fld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346FC99-DB7F-443F-B592-04ADD5A4FA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LRT 2022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53B3267-F456-48B4-924A-C28472772021}"/>
              </a:ext>
            </a:extLst>
          </p:cNvPr>
          <p:cNvSpPr txBox="1"/>
          <p:nvPr/>
        </p:nvSpPr>
        <p:spPr>
          <a:xfrm>
            <a:off x="749217" y="1451244"/>
            <a:ext cx="101980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The nEXO background estimate is based on a GEANT4 model, coupled with NEST.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E2DA449-1A72-48CF-8785-C8659000C11F}"/>
              </a:ext>
            </a:extLst>
          </p:cNvPr>
          <p:cNvSpPr txBox="1"/>
          <p:nvPr/>
        </p:nvSpPr>
        <p:spPr>
          <a:xfrm>
            <a:off x="796413" y="1988087"/>
            <a:ext cx="1069799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Implements realistic detector response to interactions in the detector via 3 variables: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Energy resolution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Topological discrimination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Standoff distance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7678B7C-0F1F-4F24-9FDD-4FA2ADCE5FE6}"/>
              </a:ext>
            </a:extLst>
          </p:cNvPr>
          <p:cNvSpPr txBox="1"/>
          <p:nvPr/>
        </p:nvSpPr>
        <p:spPr>
          <a:xfrm>
            <a:off x="814110" y="3781489"/>
            <a:ext cx="1109078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Model background contributions by: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Intrinsic radioactivity in materials (Th/U chains, </a:t>
            </a:r>
            <a:r>
              <a:rPr lang="en-US" sz="2400" baseline="30000" dirty="0"/>
              <a:t>40</a:t>
            </a:r>
            <a:r>
              <a:rPr lang="en-US" sz="2400" dirty="0"/>
              <a:t>K, </a:t>
            </a:r>
            <a:r>
              <a:rPr lang="en-US" sz="2400" baseline="30000" dirty="0"/>
              <a:t>60</a:t>
            </a:r>
            <a:r>
              <a:rPr lang="en-US" sz="2400" dirty="0"/>
              <a:t>Co, </a:t>
            </a:r>
            <a:r>
              <a:rPr lang="en-US" sz="2400" baseline="30000" dirty="0"/>
              <a:t>26</a:t>
            </a:r>
            <a:r>
              <a:rPr lang="en-US" sz="2400" dirty="0"/>
              <a:t>Al in sapphire, </a:t>
            </a:r>
            <a:r>
              <a:rPr lang="en-US" sz="2400" baseline="30000" dirty="0"/>
              <a:t>42</a:t>
            </a:r>
            <a:r>
              <a:rPr lang="en-US" sz="2400" dirty="0"/>
              <a:t>Ar in Xe)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aseline="30000" dirty="0"/>
              <a:t>222</a:t>
            </a:r>
            <a:r>
              <a:rPr lang="en-US" sz="2400" dirty="0"/>
              <a:t>Rn emanation (steady state in xenon and in HFE)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Exposure based backgrounds (</a:t>
            </a:r>
            <a:r>
              <a:rPr lang="en-US" sz="2400" baseline="30000" dirty="0"/>
              <a:t>137</a:t>
            </a:r>
            <a:r>
              <a:rPr lang="en-US" sz="2400" dirty="0"/>
              <a:t>Xe from cosmogenic n and from </a:t>
            </a:r>
            <a:r>
              <a:rPr lang="en-US" sz="2400" baseline="30000" dirty="0"/>
              <a:t>210</a:t>
            </a:r>
            <a:r>
              <a:rPr lang="en-US" sz="2400" dirty="0"/>
              <a:t>Po, cosmogenic activation above ground, dust fall out)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9D86ACC-E6EB-436F-9348-33CF972D5EDF}"/>
              </a:ext>
            </a:extLst>
          </p:cNvPr>
          <p:cNvSpPr txBox="1"/>
          <p:nvPr/>
        </p:nvSpPr>
        <p:spPr>
          <a:xfrm>
            <a:off x="808212" y="5952449"/>
            <a:ext cx="80096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</a:rPr>
              <a:t>Currently the model tracks about 140 background components.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44919D6-5A66-4CF3-B58B-C3BC7D1321A4}"/>
              </a:ext>
            </a:extLst>
          </p:cNvPr>
          <p:cNvSpPr txBox="1"/>
          <p:nvPr/>
        </p:nvSpPr>
        <p:spPr>
          <a:xfrm>
            <a:off x="4896464" y="2424635"/>
            <a:ext cx="66839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This is not a classical one-dimensional peak search with a calorimetric detector. nEXO </a:t>
            </a:r>
            <a:r>
              <a:rPr lang="en-US" sz="2400" i="1" dirty="0">
                <a:solidFill>
                  <a:srgbClr val="FF0000"/>
                </a:solidFill>
              </a:rPr>
              <a:t>resolves</a:t>
            </a:r>
            <a:r>
              <a:rPr lang="en-US" sz="2400" dirty="0">
                <a:solidFill>
                  <a:srgbClr val="FF0000"/>
                </a:solidFill>
              </a:rPr>
              <a:t> events in more than one event dimension.</a:t>
            </a:r>
          </a:p>
        </p:txBody>
      </p:sp>
    </p:spTree>
    <p:extLst>
      <p:ext uri="{BB962C8B-B14F-4D97-AF65-F5344CB8AC3E}">
        <p14:creationId xmlns:p14="http://schemas.microsoft.com/office/powerpoint/2010/main" val="581374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19B73AC1-6C7C-4C48-95C6-B05C9FC15A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Assay focus areas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FFCB1D5-AD4E-4DA3-A7B8-9FA5E44D96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5A003-3D9B-4BBA-8B17-A6DBD1C8E6AD}" type="slidenum">
              <a:rPr lang="en-US" smtClean="0"/>
              <a:t>17</a:t>
            </a:fld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6B783E2-E93F-4F92-A304-4F515D1F96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LRT 2022</a:t>
            </a:r>
            <a:endParaRPr lang="en-US" dirty="0"/>
          </a:p>
        </p:txBody>
      </p:sp>
      <p:pic>
        <p:nvPicPr>
          <p:cNvPr id="11" name="Picture 8" descr="A picture containing chart&#10;&#10;Description automatically generated">
            <a:extLst>
              <a:ext uri="{FF2B5EF4-FFF2-40B4-BE49-F238E27FC236}">
                <a16:creationId xmlns:a16="http://schemas.microsoft.com/office/drawing/2014/main" id="{A83794E1-E15A-45EA-A61D-5D983A209F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8359" y="2108784"/>
            <a:ext cx="5074943" cy="40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Chart&#10;&#10;Description automatically generated">
            <a:extLst>
              <a:ext uri="{FF2B5EF4-FFF2-40B4-BE49-F238E27FC236}">
                <a16:creationId xmlns:a16="http://schemas.microsoft.com/office/drawing/2014/main" id="{1E67E25A-E601-4FB5-9069-0DBED46801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55" y="1777672"/>
            <a:ext cx="4572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traight Arrow Connector 7">
            <a:extLst>
              <a:ext uri="{FF2B5EF4-FFF2-40B4-BE49-F238E27FC236}">
                <a16:creationId xmlns:a16="http://schemas.microsoft.com/office/drawing/2014/main" id="{98188925-27DF-4935-9583-EE9B9F0EB165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4393055" y="2311072"/>
            <a:ext cx="762000" cy="1174750"/>
          </a:xfrm>
          <a:prstGeom prst="straightConnector1">
            <a:avLst/>
          </a:prstGeom>
          <a:noFill/>
          <a:ln w="28575" algn="ctr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" name="Straight Arrow Connector 12">
            <a:extLst>
              <a:ext uri="{FF2B5EF4-FFF2-40B4-BE49-F238E27FC236}">
                <a16:creationId xmlns:a16="http://schemas.microsoft.com/office/drawing/2014/main" id="{276D0907-0663-4B59-8EF9-EF4812F102E5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393055" y="4882822"/>
            <a:ext cx="762000" cy="628650"/>
          </a:xfrm>
          <a:prstGeom prst="straightConnector1">
            <a:avLst/>
          </a:prstGeom>
          <a:noFill/>
          <a:ln w="28575" algn="ctr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57D8B3A4-0CC6-4FBC-9277-2175A7A2CA03}"/>
              </a:ext>
            </a:extLst>
          </p:cNvPr>
          <p:cNvSpPr txBox="1"/>
          <p:nvPr/>
        </p:nvSpPr>
        <p:spPr>
          <a:xfrm>
            <a:off x="9934514" y="2182761"/>
            <a:ext cx="214146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The assay program assigns analysis priorities according to the importance ranking of the background contribution.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6AD1B81-1673-4C68-BADD-8840186BD323}"/>
              </a:ext>
            </a:extLst>
          </p:cNvPr>
          <p:cNvSpPr/>
          <p:nvPr/>
        </p:nvSpPr>
        <p:spPr>
          <a:xfrm>
            <a:off x="5297619" y="2342044"/>
            <a:ext cx="1415845" cy="123886"/>
          </a:xfrm>
          <a:prstGeom prst="rect">
            <a:avLst/>
          </a:prstGeom>
          <a:noFill/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E5B7219-1718-4AFC-8A02-DBBD0E7FC44B}"/>
              </a:ext>
            </a:extLst>
          </p:cNvPr>
          <p:cNvSpPr/>
          <p:nvPr/>
        </p:nvSpPr>
        <p:spPr>
          <a:xfrm>
            <a:off x="6147128" y="2470847"/>
            <a:ext cx="565352" cy="107172"/>
          </a:xfrm>
          <a:prstGeom prst="rect">
            <a:avLst/>
          </a:prstGeom>
          <a:noFill/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BC65066-8718-4B6A-9348-64FC5A19B98C}"/>
              </a:ext>
            </a:extLst>
          </p:cNvPr>
          <p:cNvSpPr/>
          <p:nvPr/>
        </p:nvSpPr>
        <p:spPr>
          <a:xfrm>
            <a:off x="6096000" y="3661534"/>
            <a:ext cx="617466" cy="119952"/>
          </a:xfrm>
          <a:prstGeom prst="rect">
            <a:avLst/>
          </a:prstGeom>
          <a:noFill/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F8076E4-DF3F-49FF-8C1B-EDE4FBD20CE1}"/>
              </a:ext>
            </a:extLst>
          </p:cNvPr>
          <p:cNvSpPr/>
          <p:nvPr/>
        </p:nvSpPr>
        <p:spPr>
          <a:xfrm>
            <a:off x="6353604" y="3784437"/>
            <a:ext cx="359861" cy="120935"/>
          </a:xfrm>
          <a:prstGeom prst="rect">
            <a:avLst/>
          </a:prstGeom>
          <a:noFill/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7203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BBAB3D-DC93-4CCD-9E12-E16F939512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LRT 2022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95AA8A-A59C-442B-8B19-E6EA6CFA99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A13C8-4E0A-4ADA-AF67-E326CA4F1584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D59405E-55FB-4EBC-9200-188DF65439BB}"/>
              </a:ext>
            </a:extLst>
          </p:cNvPr>
          <p:cNvSpPr txBox="1"/>
          <p:nvPr/>
        </p:nvSpPr>
        <p:spPr>
          <a:xfrm>
            <a:off x="3799181" y="3132557"/>
            <a:ext cx="46037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Some analytical highlights</a:t>
            </a:r>
          </a:p>
        </p:txBody>
      </p:sp>
    </p:spTree>
    <p:extLst>
      <p:ext uri="{BB962C8B-B14F-4D97-AF65-F5344CB8AC3E}">
        <p14:creationId xmlns:p14="http://schemas.microsoft.com/office/powerpoint/2010/main" val="22970335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8918446-7D1F-4D0E-9EB6-D22A082126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Copper (790 kg)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9A5F562-60E3-438A-9062-B822A02EA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5A003-3D9B-4BBA-8B17-A6DBD1C8E6AD}" type="slidenum">
              <a:rPr lang="en-US" smtClean="0"/>
              <a:t>19</a:t>
            </a:fld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3357439E-5883-4CE7-B97D-800682F4B4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LRT 2022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DC4392E-E13A-4CBF-B9CE-EAE82E5735EE}"/>
                  </a:ext>
                </a:extLst>
              </p:cNvPr>
              <p:cNvSpPr txBox="1"/>
              <p:nvPr/>
            </p:nvSpPr>
            <p:spPr>
              <a:xfrm>
                <a:off x="796413" y="1557429"/>
                <a:ext cx="11084887" cy="22399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Initially nEXO planned using Aurubis copper for the TPC body and internals, as EXO-200.</a:t>
                </a:r>
              </a:p>
              <a:p>
                <a:endParaRPr lang="en-US" sz="2400" dirty="0"/>
              </a:p>
              <a:p>
                <a:r>
                  <a:rPr lang="en-US" sz="2400" dirty="0"/>
                  <a:t>ICP-MS showed a distinct advantage of using electroformed copper. The copper background contribution went from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0. 074 </m:t>
                    </m:r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𝑐𝑛𝑡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𝐹𝑊𝐻𝑀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𝑡𝑜𝑛</m:t>
                        </m:r>
                      </m:den>
                    </m:f>
                  </m:oMath>
                </a14:m>
                <a:r>
                  <a:rPr lang="en-US" sz="2400" dirty="0"/>
                  <a:t> (46% of total background, largest component) to now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0.0044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𝑐𝑛𝑡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𝐹𝑊𝐻𝑀</m:t>
                        </m:r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𝑡𝑜𝑛</m:t>
                        </m:r>
                      </m:den>
                    </m:f>
                  </m:oMath>
                </a14:m>
                <a:r>
                  <a:rPr lang="en-US" sz="2400" dirty="0"/>
                  <a:t> (1.7% of total background).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DC4392E-E13A-4CBF-B9CE-EAE82E5735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6413" y="1557429"/>
                <a:ext cx="11084887" cy="2239972"/>
              </a:xfrm>
              <a:prstGeom prst="rect">
                <a:avLst/>
              </a:prstGeom>
              <a:blipFill>
                <a:blip r:embed="rId2"/>
                <a:stretch>
                  <a:fillRect l="-880" t="-2174" b="-16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359DC91F-AA47-42CC-8588-168931E970B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4808249"/>
              </p:ext>
            </p:extLst>
          </p:nvPr>
        </p:nvGraphicFramePr>
        <p:xfrm>
          <a:off x="867205" y="4123594"/>
          <a:ext cx="7709918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5721">
                  <a:extLst>
                    <a:ext uri="{9D8B030D-6E8A-4147-A177-3AD203B41FA5}">
                      <a16:colId xmlns:a16="http://schemas.microsoft.com/office/drawing/2014/main" val="2589491041"/>
                    </a:ext>
                  </a:extLst>
                </a:gridCol>
                <a:gridCol w="1603693">
                  <a:extLst>
                    <a:ext uri="{9D8B030D-6E8A-4147-A177-3AD203B41FA5}">
                      <a16:colId xmlns:a16="http://schemas.microsoft.com/office/drawing/2014/main" val="723592254"/>
                    </a:ext>
                  </a:extLst>
                </a:gridCol>
                <a:gridCol w="1238568">
                  <a:extLst>
                    <a:ext uri="{9D8B030D-6E8A-4147-A177-3AD203B41FA5}">
                      <a16:colId xmlns:a16="http://schemas.microsoft.com/office/drawing/2014/main" val="1633712833"/>
                    </a:ext>
                  </a:extLst>
                </a:gridCol>
                <a:gridCol w="1390968">
                  <a:extLst>
                    <a:ext uri="{9D8B030D-6E8A-4147-A177-3AD203B41FA5}">
                      <a16:colId xmlns:a16="http://schemas.microsoft.com/office/drawing/2014/main" val="1512689157"/>
                    </a:ext>
                  </a:extLst>
                </a:gridCol>
                <a:gridCol w="1390968">
                  <a:extLst>
                    <a:ext uri="{9D8B030D-6E8A-4147-A177-3AD203B41FA5}">
                      <a16:colId xmlns:a16="http://schemas.microsoft.com/office/drawing/2014/main" val="298730451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Material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Analysis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aseline="30000" dirty="0"/>
                        <a:t>232</a:t>
                      </a:r>
                      <a:r>
                        <a:rPr lang="en-US" dirty="0"/>
                        <a:t>Th [ppt]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aseline="30000" dirty="0"/>
                        <a:t>238</a:t>
                      </a:r>
                      <a:r>
                        <a:rPr lang="en-US" dirty="0"/>
                        <a:t>U [ppt]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37525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Aurubis cathode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Ge (Bern)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R-002.8.1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&lt;2.3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&lt;1.2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452555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Aurubis cathode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ICP-MS (PNNL)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R-002.11.1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0.127</a:t>
                      </a:r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±0.06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0.254</a:t>
                      </a:r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±0.008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833775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PNNL electroformed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ICP-MS (PNNL)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R-168.1.1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0.006</a:t>
                      </a:r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±0.001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&lt;0.0094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139905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PNNL electroformed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ICP-MS (IHEP)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R-168.1.2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0.13</a:t>
                      </a:r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±0.04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&lt;0.11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10753808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276AEC71-CDB2-49FC-9B69-CCFD53CB7FCC}"/>
              </a:ext>
            </a:extLst>
          </p:cNvPr>
          <p:cNvSpPr txBox="1"/>
          <p:nvPr/>
        </p:nvSpPr>
        <p:spPr>
          <a:xfrm>
            <a:off x="8772342" y="4017458"/>
            <a:ext cx="30912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Electroformed copper is now the baseline material.</a:t>
            </a:r>
          </a:p>
        </p:txBody>
      </p:sp>
    </p:spTree>
    <p:extLst>
      <p:ext uri="{BB962C8B-B14F-4D97-AF65-F5344CB8AC3E}">
        <p14:creationId xmlns:p14="http://schemas.microsoft.com/office/powerpoint/2010/main" val="3090681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C9E209-C695-4F57-93EB-9359EFFA05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E2A4DC5-E7AB-4D7A-8F75-CA968021FC1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743320" y="1618574"/>
                <a:ext cx="8506868" cy="457999"/>
              </a:xfrm>
            </p:spPr>
            <p:txBody>
              <a:bodyPr>
                <a:noAutofit/>
              </a:bodyPr>
              <a:lstStyle/>
              <a:p>
                <a:pPr marL="0" indent="0">
                  <a:buNone/>
                </a:pPr>
                <a:r>
                  <a:rPr lang="en-US" sz="2400" dirty="0"/>
                  <a:t>nEXO is a planned next-generation search for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𝜈𝛽𝛽</m:t>
                    </m:r>
                  </m:oMath>
                </a14:m>
                <a:r>
                  <a:rPr lang="en-US" sz="2400" dirty="0"/>
                  <a:t> decay of </a:t>
                </a:r>
                <a:r>
                  <a:rPr lang="en-US" sz="2400" baseline="30000" dirty="0"/>
                  <a:t>136</a:t>
                </a:r>
                <a:r>
                  <a:rPr lang="en-US" sz="2400" dirty="0"/>
                  <a:t>Xe.</a:t>
                </a:r>
              </a:p>
              <a:p>
                <a:pPr marL="0" indent="0">
                  <a:buNone/>
                </a:pPr>
                <a:endParaRPr lang="en-US" sz="24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E2A4DC5-E7AB-4D7A-8F75-CA968021FC1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43320" y="1618574"/>
                <a:ext cx="8506868" cy="457999"/>
              </a:xfrm>
              <a:blipFill>
                <a:blip r:embed="rId2"/>
                <a:stretch>
                  <a:fillRect l="-1147" t="-18667" b="-22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E29AE7-BFB6-474F-B05D-D4EB8DC316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LRT 2022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13ABCAD-A77E-40AD-BF62-2776284BEAEB}"/>
              </a:ext>
            </a:extLst>
          </p:cNvPr>
          <p:cNvSpPr txBox="1"/>
          <p:nvPr/>
        </p:nvSpPr>
        <p:spPr>
          <a:xfrm>
            <a:off x="7430571" y="6542381"/>
            <a:ext cx="47850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G. Adhikari et al., J. Phys. G: </a:t>
            </a:r>
            <a:r>
              <a:rPr lang="en-US" sz="1400" dirty="0" err="1"/>
              <a:t>Nucl</a:t>
            </a:r>
            <a:r>
              <a:rPr lang="en-US" sz="1400" dirty="0"/>
              <a:t>. Part. Phys. 49 (2022) 015104.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C136AEF-8666-4A20-B70A-125A36FF531C}"/>
              </a:ext>
            </a:extLst>
          </p:cNvPr>
          <p:cNvSpPr txBox="1"/>
          <p:nvPr/>
        </p:nvSpPr>
        <p:spPr>
          <a:xfrm>
            <a:off x="743320" y="2228185"/>
            <a:ext cx="103651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nEXO plans to utilize 5000 kg of isotopically enriched liquefied xenon (90% </a:t>
            </a:r>
            <a:r>
              <a:rPr lang="en-US" sz="2400" baseline="30000" dirty="0"/>
              <a:t>136</a:t>
            </a:r>
            <a:r>
              <a:rPr lang="en-US" sz="2400" dirty="0"/>
              <a:t>Xe).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AC7453A-577C-4335-8391-3241880BD0CE}"/>
                  </a:ext>
                </a:extLst>
              </p:cNvPr>
              <p:cNvSpPr txBox="1"/>
              <p:nvPr/>
            </p:nvSpPr>
            <p:spPr>
              <a:xfrm>
                <a:off x="743319" y="2841462"/>
                <a:ext cx="10559845" cy="9712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The 90% CL half life sensitivity, with 10 years of data, has been estimated as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f>
                          <m:fPr>
                            <m:type m:val="lin"/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sub>
                      <m: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0</m:t>
                        </m:r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𝜈𝛽𝛽</m:t>
                        </m:r>
                      </m:sup>
                    </m:sSubSup>
                    <m:r>
                      <a:rPr lang="en-US" sz="2400" i="1">
                        <a:latin typeface="Cambria Math" panose="02040503050406030204" pitchFamily="18" charset="0"/>
                      </a:rPr>
                      <m:t>&gt;1.35</m:t>
                    </m:r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p>
                      <m:sSupPr>
                        <m:ctrlP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28</m:t>
                        </m:r>
                      </m:sup>
                    </m:sSup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𝑦𝑟</m:t>
                    </m:r>
                  </m:oMath>
                </a14:m>
                <a:r>
                  <a:rPr lang="en-US" sz="2400" dirty="0"/>
                  <a:t>.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AC7453A-577C-4335-8391-3241880BD0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3319" y="2841462"/>
                <a:ext cx="10559845" cy="971292"/>
              </a:xfrm>
              <a:prstGeom prst="rect">
                <a:avLst/>
              </a:prstGeom>
              <a:blipFill>
                <a:blip r:embed="rId3"/>
                <a:stretch>
                  <a:fillRect l="-924" t="-5031" b="-75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D072A04-7976-443E-89F8-73A499AA3C85}"/>
                  </a:ext>
                </a:extLst>
              </p:cNvPr>
              <p:cNvSpPr txBox="1"/>
              <p:nvPr/>
            </p:nvSpPr>
            <p:spPr>
              <a:xfrm>
                <a:off x="743319" y="3964365"/>
                <a:ext cx="11126183" cy="23083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Summer 2021 DOE conducted a “</a:t>
                </a:r>
                <a:r>
                  <a:rPr lang="en-US" sz="2400" dirty="0" err="1"/>
                  <a:t>Tonne</a:t>
                </a:r>
                <a:r>
                  <a:rPr lang="en-US" sz="2400" dirty="0"/>
                  <a:t>-scale Neutrinoless Double Beta Decay Portfolio Review”. LEGEND, nEXO and CUPID were identified as projects of interest. DOE stated its interest in setting up a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𝜈𝛽𝛽</m:t>
                    </m:r>
                  </m:oMath>
                </a14:m>
                <a:r>
                  <a:rPr lang="en-US" sz="2400" dirty="0"/>
                  <a:t> research program, covering several isotopes of interest to be in a position to make a believable case of discovery, should nature be kind to us.</a:t>
                </a:r>
              </a:p>
              <a:p>
                <a:endParaRPr lang="en-US" sz="2400" dirty="0"/>
              </a:p>
              <a:p>
                <a:r>
                  <a:rPr lang="en-US" sz="2400" dirty="0"/>
                  <a:t>None of the projects have been launched in earnest yet.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D072A04-7976-443E-89F8-73A499AA3C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3319" y="3964365"/>
                <a:ext cx="11126183" cy="2308324"/>
              </a:xfrm>
              <a:prstGeom prst="rect">
                <a:avLst/>
              </a:prstGeom>
              <a:blipFill>
                <a:blip r:embed="rId4"/>
                <a:stretch>
                  <a:fillRect l="-877" t="-2111" r="-877" b="-50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49481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D887AD-3C20-447A-A92D-937AFB64FF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HFE heat transfer fluid (31800 kg)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CDEBE3-817F-4F55-8F78-2E3ACA95C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A13C8-4E0A-4ADA-AF67-E326CA4F1584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023631-5007-4A24-AE94-0BD881DCEB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LRT 2022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9961033-98C2-4AC4-BC6F-D45D2BA9D783}"/>
              </a:ext>
            </a:extLst>
          </p:cNvPr>
          <p:cNvSpPr txBox="1"/>
          <p:nvPr/>
        </p:nvSpPr>
        <p:spPr>
          <a:xfrm>
            <a:off x="749218" y="1693114"/>
            <a:ext cx="110376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The HFE-7000 or HFE-7200 heat transfer fluid also serves as innermost radiation shield. Because of the large amount it needs to be very clean.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2CC66D52-E94F-4E70-B7F5-AB8C5117D09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3000937"/>
              </p:ext>
            </p:extLst>
          </p:nvPr>
        </p:nvGraphicFramePr>
        <p:xfrm>
          <a:off x="793135" y="2772641"/>
          <a:ext cx="8128000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25600">
                  <a:extLst>
                    <a:ext uri="{9D8B030D-6E8A-4147-A177-3AD203B41FA5}">
                      <a16:colId xmlns:a16="http://schemas.microsoft.com/office/drawing/2014/main" val="3407571939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2088658542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825201138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1112410144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103079570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Material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Analysis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aseline="30000" dirty="0"/>
                        <a:t>232</a:t>
                      </a:r>
                      <a:r>
                        <a:rPr lang="en-US" dirty="0"/>
                        <a:t>Th [ppt]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aseline="30000" dirty="0"/>
                        <a:t>238</a:t>
                      </a:r>
                      <a:r>
                        <a:rPr lang="en-US" dirty="0"/>
                        <a:t>U [ppt]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102119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HFE-7000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NAA (UA)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P-139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&lt;0.015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&lt;0.015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822516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HFE-7000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ICP-MS (PNNL)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R-181.1.1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&lt;0.0013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0.0034</a:t>
                      </a:r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±0.0005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329731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HFE-7200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ICP-MS (PNNL)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R-182.1.1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&lt;0.0013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&lt;0.0043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66504545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F450F994-8404-4CB5-B1BB-3A01ED28422A}"/>
              </a:ext>
            </a:extLst>
          </p:cNvPr>
          <p:cNvSpPr txBox="1"/>
          <p:nvPr/>
        </p:nvSpPr>
        <p:spPr>
          <a:xfrm>
            <a:off x="684326" y="4625094"/>
            <a:ext cx="1093740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Extreme purity found by NAA was confirmed and improved by ICP-MS. A </a:t>
            </a:r>
            <a:r>
              <a:rPr lang="en-US" sz="2400" baseline="30000" dirty="0"/>
              <a:t>210</a:t>
            </a:r>
            <a:r>
              <a:rPr lang="en-US" sz="2400" dirty="0"/>
              <a:t>Po analysis is under way.</a:t>
            </a:r>
          </a:p>
          <a:p>
            <a:endParaRPr lang="en-US" sz="2400" dirty="0"/>
          </a:p>
          <a:p>
            <a:r>
              <a:rPr lang="en-US" sz="2400" dirty="0"/>
              <a:t>Fractional background contribution went from 9.3% to 6.3%.</a:t>
            </a:r>
          </a:p>
        </p:txBody>
      </p:sp>
    </p:spTree>
    <p:extLst>
      <p:ext uri="{BB962C8B-B14F-4D97-AF65-F5344CB8AC3E}">
        <p14:creationId xmlns:p14="http://schemas.microsoft.com/office/powerpoint/2010/main" val="4202626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89ACDA-5AD9-49FE-BB84-1FA5B7762C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SiPM light readout (2.9 kg)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9EEC09-CBBB-4229-A977-EFAA82315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A13C8-4E0A-4ADA-AF67-E326CA4F1584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FE6958-F019-4126-9F88-670429E97C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LRT 2022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0151CF6-47F9-4004-AB18-79987B033865}"/>
              </a:ext>
            </a:extLst>
          </p:cNvPr>
          <p:cNvSpPr txBox="1"/>
          <p:nvPr/>
        </p:nvSpPr>
        <p:spPr>
          <a:xfrm>
            <a:off x="749217" y="1669518"/>
            <a:ext cx="109079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Products by FBK and Hamamatsu were found to meet the nEXO technical specs. Both were assayed for radioactivity.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50FDE503-9476-4AD2-9C1D-0B032448E24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7897155"/>
              </p:ext>
            </p:extLst>
          </p:nvPr>
        </p:nvGraphicFramePr>
        <p:xfrm>
          <a:off x="814111" y="2707748"/>
          <a:ext cx="8359840" cy="2595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24213">
                  <a:extLst>
                    <a:ext uri="{9D8B030D-6E8A-4147-A177-3AD203B41FA5}">
                      <a16:colId xmlns:a16="http://schemas.microsoft.com/office/drawing/2014/main" val="1989113603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3718551761"/>
                    </a:ext>
                  </a:extLst>
                </a:gridCol>
                <a:gridCol w="1122680">
                  <a:extLst>
                    <a:ext uri="{9D8B030D-6E8A-4147-A177-3AD203B41FA5}">
                      <a16:colId xmlns:a16="http://schemas.microsoft.com/office/drawing/2014/main" val="719405911"/>
                    </a:ext>
                  </a:extLst>
                </a:gridCol>
                <a:gridCol w="1228154">
                  <a:extLst>
                    <a:ext uri="{9D8B030D-6E8A-4147-A177-3AD203B41FA5}">
                      <a16:colId xmlns:a16="http://schemas.microsoft.com/office/drawing/2014/main" val="3991010532"/>
                    </a:ext>
                  </a:extLst>
                </a:gridCol>
                <a:gridCol w="1159193">
                  <a:extLst>
                    <a:ext uri="{9D8B030D-6E8A-4147-A177-3AD203B41FA5}">
                      <a16:colId xmlns:a16="http://schemas.microsoft.com/office/drawing/2014/main" val="410447583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Material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Analysis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aseline="30000" dirty="0"/>
                        <a:t>232</a:t>
                      </a:r>
                      <a:r>
                        <a:rPr lang="en-US" dirty="0"/>
                        <a:t>Th [ppt]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aseline="30000" dirty="0"/>
                        <a:t>238</a:t>
                      </a:r>
                      <a:r>
                        <a:rPr lang="en-US" dirty="0"/>
                        <a:t>U [ppt]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741955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FBK early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NAA (UA)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R-003.2.4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&lt;0.37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&lt;11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62101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FBK VUV SF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ICP-MS (PNNL)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R-076.2.1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0.44</a:t>
                      </a:r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±0.05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0.99</a:t>
                      </a:r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±0.02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33125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FBK VUV SF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ICP-MS (IHEP)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R-076.2.2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0.11</a:t>
                      </a:r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±0.03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0.07</a:t>
                      </a:r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±0.02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331478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FBK VUV LF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ICP-MS (PNNL)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R-076.1.1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0.45</a:t>
                      </a:r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±0.12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0.86</a:t>
                      </a:r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±0.05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221174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Hamamatsu VUV3 (no trenches)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ICP-MS (PNNL)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R-096.1.1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&lt;0.63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0.72</a:t>
                      </a:r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±0.19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210892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Hamamatsu VUV3 (no trenches)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ICP-MS (IHEP)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R-096.1.2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0.31</a:t>
                      </a:r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±0.03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0.21</a:t>
                      </a:r>
                      <a:r>
                        <a:rPr lang="en-US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±0.03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48638489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7119A0BE-9D7D-4277-9792-C86510E7EF30}"/>
              </a:ext>
            </a:extLst>
          </p:cNvPr>
          <p:cNvSpPr txBox="1"/>
          <p:nvPr/>
        </p:nvSpPr>
        <p:spPr>
          <a:xfrm>
            <a:off x="737421" y="5551293"/>
            <a:ext cx="111134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Radioactivity wise both FBK and Hamamatsu products were found suitable for nEXO. SiPM background contribution is small, about 0.8%.</a:t>
            </a:r>
          </a:p>
        </p:txBody>
      </p:sp>
    </p:spTree>
    <p:extLst>
      <p:ext uri="{BB962C8B-B14F-4D97-AF65-F5344CB8AC3E}">
        <p14:creationId xmlns:p14="http://schemas.microsoft.com/office/powerpoint/2010/main" val="1893956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96F9AE-8020-430F-9028-BDB0C5B75D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Dielectric TPC internals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85424B-D8A9-4280-8A2A-3BBE35CF8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A13C8-4E0A-4ADA-AF67-E326CA4F1584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8A9792-DC3C-4EF1-BACA-781270DB10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LRT 2022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38CEA59-FFDB-4461-9F3F-E220B5F6FB6C}"/>
              </a:ext>
            </a:extLst>
          </p:cNvPr>
          <p:cNvSpPr txBox="1"/>
          <p:nvPr/>
        </p:nvSpPr>
        <p:spPr>
          <a:xfrm>
            <a:off x="761016" y="1486637"/>
            <a:ext cx="112441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Baseline for TPC field cage: sapphire holding rods and spacers. </a:t>
            </a:r>
            <a:r>
              <a:rPr lang="en-US" sz="2400" dirty="0">
                <a:solidFill>
                  <a:srgbClr val="0000FF"/>
                </a:solidFill>
              </a:rPr>
              <a:t>Sapphire</a:t>
            </a:r>
            <a:r>
              <a:rPr lang="en-US" sz="2400" dirty="0"/>
              <a:t> (Al</a:t>
            </a:r>
            <a:r>
              <a:rPr lang="en-US" sz="2400" baseline="-25000" dirty="0"/>
              <a:t>2</a:t>
            </a:r>
            <a:r>
              <a:rPr lang="en-US" sz="2400" dirty="0"/>
              <a:t>O</a:t>
            </a:r>
            <a:r>
              <a:rPr lang="en-US" sz="2400" baseline="-25000" dirty="0"/>
              <a:t>3</a:t>
            </a:r>
            <a:r>
              <a:rPr lang="en-US" sz="2400" dirty="0"/>
              <a:t>) is difficult to assay: (a) doesn’t dissolve in mineral acids (ICP-MS), (b) when n-activated forms large side activities via </a:t>
            </a:r>
            <a:r>
              <a:rPr lang="en-US" sz="2400" baseline="30000" dirty="0"/>
              <a:t>27</a:t>
            </a:r>
            <a:r>
              <a:rPr lang="en-US" sz="2400" dirty="0"/>
              <a:t>Al(n, </a:t>
            </a:r>
            <a:r>
              <a:rPr lang="el-GR" sz="2400" dirty="0">
                <a:latin typeface="Calibri" panose="020F0502020204030204" pitchFamily="34" charset="0"/>
                <a:cs typeface="Calibri" panose="020F0502020204030204" pitchFamily="34" charset="0"/>
              </a:rPr>
              <a:t>α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en-US" sz="24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24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Na, limiting NAA sensitivity to </a:t>
            </a:r>
            <a:r>
              <a:rPr lang="en-US" sz="24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238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U.</a:t>
            </a:r>
            <a:endParaRPr lang="en-US" sz="24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CEEA565-E7AB-4681-8CE3-D9887E9854ED}"/>
              </a:ext>
            </a:extLst>
          </p:cNvPr>
          <p:cNvSpPr txBox="1"/>
          <p:nvPr/>
        </p:nvSpPr>
        <p:spPr>
          <a:xfrm>
            <a:off x="755117" y="2650286"/>
            <a:ext cx="106777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400" dirty="0"/>
              <a:t>Assayed 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</a:rPr>
              <a:t>structural polymers </a:t>
            </a:r>
            <a:r>
              <a:rPr lang="en-US" sz="2400" dirty="0"/>
              <a:t>by NAA to explore design alternatives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Developed a </a:t>
            </a:r>
            <a:r>
              <a:rPr lang="el-GR" sz="2400" dirty="0">
                <a:latin typeface="Calibri" panose="020F0502020204030204" pitchFamily="34" charset="0"/>
                <a:cs typeface="Calibri" panose="020F0502020204030204" pitchFamily="34" charset="0"/>
              </a:rPr>
              <a:t>γ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el-GR" sz="2400" dirty="0">
                <a:latin typeface="Calibri" panose="020F0502020204030204" pitchFamily="34" charset="0"/>
                <a:cs typeface="Calibri" panose="020F0502020204030204" pitchFamily="34" charset="0"/>
              </a:rPr>
              <a:t>γ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-coincidence counting approach: boosts sensitivity for </a:t>
            </a:r>
            <a:r>
              <a:rPr lang="en-US" sz="24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238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U 8-fold</a:t>
            </a:r>
            <a:endParaRPr lang="en-US" sz="2400" dirty="0"/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AF3CDA1C-A11C-438E-977A-3AF874BC35D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4559646"/>
              </p:ext>
            </p:extLst>
          </p:nvPr>
        </p:nvGraphicFramePr>
        <p:xfrm>
          <a:off x="837709" y="3604450"/>
          <a:ext cx="9860280" cy="296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57880">
                  <a:extLst>
                    <a:ext uri="{9D8B030D-6E8A-4147-A177-3AD203B41FA5}">
                      <a16:colId xmlns:a16="http://schemas.microsoft.com/office/drawing/2014/main" val="2803757905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33750808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4146051551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3066050587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23284316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Material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Analysis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aseline="30000" dirty="0"/>
                        <a:t>232</a:t>
                      </a:r>
                      <a:r>
                        <a:rPr lang="en-US" dirty="0"/>
                        <a:t>Th [ppt]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aseline="30000" dirty="0"/>
                        <a:t>238</a:t>
                      </a:r>
                      <a:r>
                        <a:rPr lang="en-US" dirty="0"/>
                        <a:t>U [ppt]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683329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00FF"/>
                          </a:solidFill>
                        </a:rPr>
                        <a:t>GTAT (</a:t>
                      </a:r>
                      <a:r>
                        <a:rPr lang="en-US" dirty="0" err="1">
                          <a:solidFill>
                            <a:srgbClr val="0000FF"/>
                          </a:solidFill>
                        </a:rPr>
                        <a:t>Ligo</a:t>
                      </a:r>
                      <a:r>
                        <a:rPr lang="en-US" dirty="0">
                          <a:solidFill>
                            <a:srgbClr val="0000FF"/>
                          </a:solidFill>
                        </a:rPr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00FF"/>
                          </a:solidFill>
                        </a:rPr>
                        <a:t>NAA (UA)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00FF"/>
                          </a:solidFill>
                        </a:rPr>
                        <a:t>R-046.1.1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00FF"/>
                          </a:solidFill>
                        </a:rPr>
                        <a:t>6</a:t>
                      </a:r>
                      <a:r>
                        <a:rPr lang="en-US" dirty="0">
                          <a:solidFill>
                            <a:srgbClr val="0000FF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±1</a:t>
                      </a:r>
                      <a:endParaRPr lang="en-US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00FF"/>
                          </a:solidFill>
                        </a:rPr>
                        <a:t>&lt;8.9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854985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00FF"/>
                          </a:solidFill>
                        </a:rPr>
                        <a:t>Saint Gobain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00FF"/>
                          </a:solidFill>
                        </a:rPr>
                        <a:t>NAA (UA)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00FF"/>
                          </a:solidFill>
                        </a:rPr>
                        <a:t>R-048.6.1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00FF"/>
                          </a:solidFill>
                        </a:rPr>
                        <a:t>&lt;0.49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00FF"/>
                          </a:solidFill>
                        </a:rPr>
                        <a:t>&lt;10.5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023741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00FF"/>
                          </a:solidFill>
                        </a:rPr>
                        <a:t>Precision Sapphire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00FF"/>
                          </a:solidFill>
                        </a:rPr>
                        <a:t>NAA (UA)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00FF"/>
                          </a:solidFill>
                        </a:rPr>
                        <a:t>R-084.1.1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00FF"/>
                          </a:solidFill>
                        </a:rPr>
                        <a:t>410</a:t>
                      </a:r>
                      <a:r>
                        <a:rPr lang="en-US" dirty="0">
                          <a:solidFill>
                            <a:srgbClr val="0000FF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±41</a:t>
                      </a:r>
                      <a:endParaRPr lang="en-US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00FF"/>
                          </a:solidFill>
                        </a:rPr>
                        <a:t>985</a:t>
                      </a:r>
                      <a:r>
                        <a:rPr lang="en-US" dirty="0">
                          <a:solidFill>
                            <a:srgbClr val="0000FF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±99</a:t>
                      </a:r>
                      <a:endParaRPr lang="en-US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648134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PEI Sabic 1000 Advanced Polymer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NAA (UA)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R-146.1.1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84</a:t>
                      </a:r>
                      <a:r>
                        <a:rPr lang="en-US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±10</a:t>
                      </a:r>
                      <a:endParaRPr lang="en-US" dirty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21</a:t>
                      </a:r>
                      <a:r>
                        <a:rPr lang="en-US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±13</a:t>
                      </a:r>
                      <a:endParaRPr lang="en-US" dirty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688785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PEI Sabic 1000 </a:t>
                      </a:r>
                      <a:r>
                        <a:rPr lang="en-US" dirty="0" err="1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Ensinger</a:t>
                      </a:r>
                      <a:endParaRPr lang="en-US" dirty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NAA (UA)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R-147.1.1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9.5</a:t>
                      </a:r>
                      <a:r>
                        <a:rPr lang="en-US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±2.3</a:t>
                      </a:r>
                      <a:endParaRPr lang="en-US" dirty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&lt;15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14398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PAI Mitsubishi Duratron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NAA (UA)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R-145.1.1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&lt;28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&lt;579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968356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PEI Mitsubishi Ultem 1000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accent2">
                              <a:lumMod val="50000"/>
                            </a:schemeClr>
                          </a:solidFill>
                        </a:rPr>
                        <a:t>NAA (UA)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51609285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E00B32C5-9F51-4360-B09F-2E29922DC7E4}"/>
              </a:ext>
            </a:extLst>
          </p:cNvPr>
          <p:cNvSpPr txBox="1"/>
          <p:nvPr/>
        </p:nvSpPr>
        <p:spPr>
          <a:xfrm>
            <a:off x="10821409" y="4366109"/>
            <a:ext cx="6415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6.3%</a:t>
            </a:r>
          </a:p>
        </p:txBody>
      </p:sp>
    </p:spTree>
    <p:extLst>
      <p:ext uri="{BB962C8B-B14F-4D97-AF65-F5344CB8AC3E}">
        <p14:creationId xmlns:p14="http://schemas.microsoft.com/office/powerpoint/2010/main" val="467153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4D8F6D-149C-40F3-AD2A-5F8C855AC5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Radon outgassing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1B6A11-2A22-4877-9124-D8C9C758FB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A13C8-4E0A-4ADA-AF67-E326CA4F1584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8EB1AB-D11B-487F-9C4E-FD364F4B4C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LRT 2022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B3A8FEC-1195-428F-B178-0FC45DC9AF0A}"/>
              </a:ext>
            </a:extLst>
          </p:cNvPr>
          <p:cNvSpPr txBox="1"/>
          <p:nvPr/>
        </p:nvSpPr>
        <p:spPr>
          <a:xfrm>
            <a:off x="654830" y="1498436"/>
            <a:ext cx="1104174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400" baseline="30000" dirty="0"/>
              <a:t>222</a:t>
            </a:r>
            <a:r>
              <a:rPr lang="en-US" sz="2400" dirty="0"/>
              <a:t>Rn contained in the xenon is currently the largest background component (51.4%)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/>
              <a:t>It is based on a requirement of 600 atoms contained in the xenon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BC39871-6C1A-4954-ADEE-BD41409AC8BF}"/>
              </a:ext>
            </a:extLst>
          </p:cNvPr>
          <p:cNvSpPr txBox="1"/>
          <p:nvPr/>
        </p:nvSpPr>
        <p:spPr>
          <a:xfrm>
            <a:off x="654830" y="2306646"/>
            <a:ext cx="1135625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EXO-200 observed 200 atoms of </a:t>
            </a:r>
            <a:r>
              <a:rPr lang="en-US" sz="2400" baseline="30000" dirty="0"/>
              <a:t>222</a:t>
            </a:r>
            <a:r>
              <a:rPr lang="en-US" sz="2400" dirty="0"/>
              <a:t>Rn in its 100 kg active mass.</a:t>
            </a:r>
          </a:p>
          <a:p>
            <a:endParaRPr lang="en-US" sz="2400" dirty="0"/>
          </a:p>
          <a:p>
            <a:r>
              <a:rPr lang="en-US" sz="2400" baseline="30000" dirty="0"/>
              <a:t>222</a:t>
            </a:r>
            <a:r>
              <a:rPr lang="en-US" sz="2400" dirty="0"/>
              <a:t>Rn measurements done with the recirculation and purification loop of EXO-200, reconstructed at SLAC, indicate that the SAES purifier contributed about 75% of the radon.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36BCDD4-8870-44A9-9213-F5B7AFECB974}"/>
              </a:ext>
            </a:extLst>
          </p:cNvPr>
          <p:cNvSpPr txBox="1"/>
          <p:nvPr/>
        </p:nvSpPr>
        <p:spPr>
          <a:xfrm>
            <a:off x="654830" y="3917172"/>
            <a:ext cx="110553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nEXO is planning to capitalize on the success of EXO-200 in the area of radon. The collaboration is working on a bottom up estimate, built from assays of components, similar to the effort of Radioactivity in Materials.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54FDB9D-6AE8-4EC1-B5FD-C098508904EF}"/>
              </a:ext>
            </a:extLst>
          </p:cNvPr>
          <p:cNvSpPr txBox="1"/>
          <p:nvPr/>
        </p:nvSpPr>
        <p:spPr>
          <a:xfrm>
            <a:off x="654830" y="5215030"/>
            <a:ext cx="111379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Radioactivity and </a:t>
            </a:r>
            <a:r>
              <a:rPr lang="en-US" sz="2400" baseline="30000" dirty="0"/>
              <a:t>222</a:t>
            </a:r>
            <a:r>
              <a:rPr lang="en-US" sz="2400" dirty="0"/>
              <a:t>Rn measurements with SAES pellets are roughly compatible with above observation. Large </a:t>
            </a:r>
            <a:r>
              <a:rPr lang="en-US" sz="2400" baseline="30000" dirty="0"/>
              <a:t>238</a:t>
            </a:r>
            <a:r>
              <a:rPr lang="en-US" sz="2400" dirty="0"/>
              <a:t>U activity, broken chain equilibrium is observed. We are studying alternative media.</a:t>
            </a:r>
          </a:p>
        </p:txBody>
      </p:sp>
    </p:spTree>
    <p:extLst>
      <p:ext uri="{BB962C8B-B14F-4D97-AF65-F5344CB8AC3E}">
        <p14:creationId xmlns:p14="http://schemas.microsoft.com/office/powerpoint/2010/main" val="1640755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C66A56-B353-4BD8-8BA2-07F26C9975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Productivity of the program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D947CB-E541-4942-861E-0187B6B45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A13C8-4E0A-4ADA-AF67-E326CA4F1584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9B458B-1C76-4FBD-9CE9-4D48FAAE94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LRT 2022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F46C5A4-B1BE-4258-AB67-7F2D6948DFB0}"/>
              </a:ext>
            </a:extLst>
          </p:cNvPr>
          <p:cNvSpPr txBox="1"/>
          <p:nvPr/>
        </p:nvSpPr>
        <p:spPr>
          <a:xfrm>
            <a:off x="772817" y="1628221"/>
            <a:ext cx="108371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The nEXO materials database contains more than 300 sample measurements. In addition, 316 EXO-200 materials and 27 radon outgassing measurements have been migrated into the database and can be used for background model building.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4F29AC7-A93F-4F32-A1E6-8817CDF2E6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34" y="3067201"/>
            <a:ext cx="4762378" cy="342221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44A423C-32DD-4B5E-AD73-7158E90A72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0446" y="3037144"/>
            <a:ext cx="3704238" cy="355507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C6C18F6-2A8D-401F-B65F-87D35AE80BFB}"/>
              </a:ext>
            </a:extLst>
          </p:cNvPr>
          <p:cNvSpPr txBox="1"/>
          <p:nvPr/>
        </p:nvSpPr>
        <p:spPr>
          <a:xfrm>
            <a:off x="3209248" y="4383221"/>
            <a:ext cx="7404784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The nEXO assay program is actively supporting the project</a:t>
            </a:r>
          </a:p>
        </p:txBody>
      </p:sp>
    </p:spTree>
    <p:extLst>
      <p:ext uri="{BB962C8B-B14F-4D97-AF65-F5344CB8AC3E}">
        <p14:creationId xmlns:p14="http://schemas.microsoft.com/office/powerpoint/2010/main" val="3380392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08D999-F671-4BAF-B10D-7AFF2FCF99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subjects being studied by nEXO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FEA4DC-F182-4BAA-8A97-56E54FD232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A13C8-4E0A-4ADA-AF67-E326CA4F1584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16587C-7B09-4D09-8D97-7EB9FF62D2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LRT 2022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D8DE38F-A4C7-48E3-B0B1-6B35094DCEB4}"/>
              </a:ext>
            </a:extLst>
          </p:cNvPr>
          <p:cNvSpPr txBox="1"/>
          <p:nvPr/>
        </p:nvSpPr>
        <p:spPr>
          <a:xfrm>
            <a:off x="707923" y="1681316"/>
            <a:ext cx="1103179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aseline="30000" dirty="0"/>
              <a:t>42</a:t>
            </a:r>
            <a:r>
              <a:rPr lang="en-US" sz="2400" dirty="0"/>
              <a:t>Ar in xenon (V. Veeraraghavan)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cs typeface="Calibri" panose="020F0502020204030204" pitchFamily="34" charset="0"/>
              </a:rPr>
              <a:t>(α, n)-induced background and radon progeny attachment to surfaces (R. Tsang and D. Chernyak)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Dust contribution and fall-out modelling (M.L. di Vacri)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Rn removal by distillation (B. Mong)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Low activity flexible cables (R. Saldanha)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Cu electroforming (E. Hoppe)</a:t>
            </a:r>
          </a:p>
        </p:txBody>
      </p:sp>
    </p:spTree>
    <p:extLst>
      <p:ext uri="{BB962C8B-B14F-4D97-AF65-F5344CB8AC3E}">
        <p14:creationId xmlns:p14="http://schemas.microsoft.com/office/powerpoint/2010/main" val="26996933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010FDC-31B7-4F7F-B0EE-927D4137E5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201D00-79E2-49D9-A437-126E68CE14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A13C8-4E0A-4ADA-AF67-E326CA4F1584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692084-B000-4BBB-9733-AC4CFBE96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LRT 2022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380A40E-AE8B-41BD-BE6D-B12173F14827}"/>
              </a:ext>
            </a:extLst>
          </p:cNvPr>
          <p:cNvSpPr txBox="1"/>
          <p:nvPr/>
        </p:nvSpPr>
        <p:spPr>
          <a:xfrm>
            <a:off x="737419" y="1764950"/>
            <a:ext cx="1121467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The nEXO background estimation and management effort is organized as a collaboration between radio assay and simulation.</a:t>
            </a:r>
            <a:br>
              <a:rPr lang="en-US" sz="2400" dirty="0"/>
            </a:b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The background estimate is, with few exceptions, normalized by radioactivity measurements of relevant materials and components.</a:t>
            </a:r>
            <a:br>
              <a:rPr lang="en-US" sz="2400" dirty="0"/>
            </a:b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Data and background estimates are organized in an online database.</a:t>
            </a:r>
            <a:br>
              <a:rPr lang="en-US" sz="2400" dirty="0"/>
            </a:b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These task groups are quite active and a key aspect of nEXO and project development.</a:t>
            </a:r>
          </a:p>
        </p:txBody>
      </p:sp>
    </p:spTree>
    <p:extLst>
      <p:ext uri="{BB962C8B-B14F-4D97-AF65-F5344CB8AC3E}">
        <p14:creationId xmlns:p14="http://schemas.microsoft.com/office/powerpoint/2010/main" val="298500020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2E8318DD-F05F-4733-B014-F87C5CB1B1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nEXO RBC Team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CB1F9C-C261-4B2C-8D2D-386F437BCD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A13C8-4E0A-4ADA-AF67-E326CA4F1584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38E7B7-3DF2-4E03-AF14-344EB51C61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LRT 2022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CA99C1-B6C9-4127-B913-305421D00941}"/>
              </a:ext>
            </a:extLst>
          </p:cNvPr>
          <p:cNvSpPr txBox="1"/>
          <p:nvPr/>
        </p:nvSpPr>
        <p:spPr>
          <a:xfrm>
            <a:off x="763338" y="1558442"/>
            <a:ext cx="7860037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u="sng" dirty="0"/>
              <a:t>Participating groups from:</a:t>
            </a:r>
          </a:p>
          <a:p>
            <a:endParaRPr lang="en-US" sz="2400" dirty="0">
              <a:solidFill>
                <a:srgbClr val="3333FF"/>
              </a:solidFill>
            </a:endParaRPr>
          </a:p>
          <a:p>
            <a:r>
              <a:rPr lang="en-US" sz="2400" dirty="0"/>
              <a:t>Carleton University, </a:t>
            </a:r>
            <a:r>
              <a:rPr lang="en-US" sz="2400" dirty="0">
                <a:solidFill>
                  <a:srgbClr val="3333FF"/>
                </a:solidFill>
              </a:rPr>
              <a:t>Ottawa (Canada)</a:t>
            </a:r>
          </a:p>
          <a:p>
            <a:r>
              <a:rPr lang="en-US" sz="2400" dirty="0"/>
              <a:t>Center for Underground Physics,</a:t>
            </a:r>
            <a:r>
              <a:rPr lang="en-US" sz="2400" dirty="0">
                <a:solidFill>
                  <a:srgbClr val="3333FF"/>
                </a:solidFill>
              </a:rPr>
              <a:t> Daejeon (Korea)</a:t>
            </a:r>
          </a:p>
          <a:p>
            <a:r>
              <a:rPr lang="en-US" sz="2400" dirty="0"/>
              <a:t>Colorado School of Mines, </a:t>
            </a:r>
            <a:r>
              <a:rPr lang="en-US" sz="2400" dirty="0">
                <a:solidFill>
                  <a:srgbClr val="3333FF"/>
                </a:solidFill>
              </a:rPr>
              <a:t>Golden (Colorado)</a:t>
            </a:r>
          </a:p>
          <a:p>
            <a:r>
              <a:rPr lang="en-US" sz="2400" dirty="0"/>
              <a:t>Institute for High Energy Physics, </a:t>
            </a:r>
            <a:r>
              <a:rPr lang="en-US" sz="2400" dirty="0">
                <a:solidFill>
                  <a:srgbClr val="3333FF"/>
                </a:solidFill>
              </a:rPr>
              <a:t>Beijing (China)</a:t>
            </a:r>
          </a:p>
          <a:p>
            <a:r>
              <a:rPr lang="en-US" sz="2400" dirty="0"/>
              <a:t>Pacific Northwest National Laboratory,</a:t>
            </a:r>
            <a:r>
              <a:rPr lang="en-US" sz="2400" dirty="0">
                <a:solidFill>
                  <a:srgbClr val="3333FF"/>
                </a:solidFill>
              </a:rPr>
              <a:t> Richland (Washington)</a:t>
            </a:r>
          </a:p>
          <a:p>
            <a:r>
              <a:rPr lang="en-US" sz="2400" dirty="0"/>
              <a:t>SLAC National Accelerator Laboratory,</a:t>
            </a:r>
            <a:r>
              <a:rPr lang="en-US" sz="2400" dirty="0">
                <a:solidFill>
                  <a:srgbClr val="3333FF"/>
                </a:solidFill>
              </a:rPr>
              <a:t> Menlo Park (California)</a:t>
            </a:r>
          </a:p>
          <a:p>
            <a:r>
              <a:rPr lang="en-US" sz="2400" dirty="0"/>
              <a:t>SNOLAB / Laurentian University, </a:t>
            </a:r>
            <a:r>
              <a:rPr lang="en-US" sz="2400" dirty="0">
                <a:solidFill>
                  <a:srgbClr val="3333FF"/>
                </a:solidFill>
              </a:rPr>
              <a:t>Sudbury (Canada) </a:t>
            </a:r>
          </a:p>
          <a:p>
            <a:r>
              <a:rPr lang="en-US" sz="2400" dirty="0"/>
              <a:t>University of Alabama, </a:t>
            </a:r>
            <a:r>
              <a:rPr lang="en-US" sz="2400" dirty="0">
                <a:solidFill>
                  <a:srgbClr val="3333FF"/>
                </a:solidFill>
              </a:rPr>
              <a:t>Tuscaloosa (Alabama)</a:t>
            </a:r>
          </a:p>
          <a:p>
            <a:r>
              <a:rPr lang="en-US" sz="2400" dirty="0"/>
              <a:t>University of Bern, </a:t>
            </a:r>
            <a:r>
              <a:rPr lang="en-US" sz="2400" dirty="0">
                <a:solidFill>
                  <a:srgbClr val="3333FF"/>
                </a:solidFill>
              </a:rPr>
              <a:t>Bern (Switzerland)</a:t>
            </a:r>
          </a:p>
          <a:p>
            <a:r>
              <a:rPr lang="en-US" sz="2400" dirty="0"/>
              <a:t>University of Kentucky, </a:t>
            </a:r>
            <a:r>
              <a:rPr lang="en-US" sz="2400" dirty="0">
                <a:solidFill>
                  <a:srgbClr val="3333FF"/>
                </a:solidFill>
              </a:rPr>
              <a:t>Lexington (Kentucky)</a:t>
            </a:r>
          </a:p>
        </p:txBody>
      </p:sp>
    </p:spTree>
    <p:extLst>
      <p:ext uri="{BB962C8B-B14F-4D97-AF65-F5344CB8AC3E}">
        <p14:creationId xmlns:p14="http://schemas.microsoft.com/office/powerpoint/2010/main" val="13307482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5A2B1D-F9EA-4FEB-B4B0-568E42210B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LRT 2022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2B97CD-01C3-4A81-ACB0-3C3ACBFDB0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A13C8-4E0A-4ADA-AF67-E326CA4F1584}" type="slidenum">
              <a:rPr lang="en-US" smtClean="0"/>
              <a:pPr/>
              <a:t>28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A8A4AC5-8061-45ED-B6D2-EB88FC9529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88" y="8149"/>
            <a:ext cx="12163024" cy="6841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24701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4E1DD5-EBB5-46A9-B082-F5DA3C6C07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LRT 2022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2AD5D3-DC27-49AE-9540-F1001AB4E3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A13C8-4E0A-4ADA-AF67-E326CA4F1584}" type="slidenum">
              <a:rPr lang="en-US" smtClean="0"/>
              <a:pPr/>
              <a:t>29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D6E702B-1D68-420A-A93F-0BC3EA3B2A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28398"/>
            <a:ext cx="12192000" cy="300120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DB09CCF-B143-4643-B167-73787BFA6F1B}"/>
              </a:ext>
            </a:extLst>
          </p:cNvPr>
          <p:cNvSpPr txBox="1"/>
          <p:nvPr/>
        </p:nvSpPr>
        <p:spPr>
          <a:xfrm>
            <a:off x="112088" y="5445105"/>
            <a:ext cx="55989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January 2022, virtual collaboration meeting</a:t>
            </a:r>
          </a:p>
        </p:txBody>
      </p:sp>
    </p:spTree>
    <p:extLst>
      <p:ext uri="{BB962C8B-B14F-4D97-AF65-F5344CB8AC3E}">
        <p14:creationId xmlns:p14="http://schemas.microsoft.com/office/powerpoint/2010/main" val="21410339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472CFA-CED4-4BDD-8D51-FF5BDAD839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LRT 2022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648EA9-09D8-4FE0-99ED-1BA6802449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A13C8-4E0A-4ADA-AF67-E326CA4F1584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BDA10C2-786B-4C26-8B19-F0C5B22DBF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9997" y="1510235"/>
            <a:ext cx="5730243" cy="428883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22FDD13-C3EA-4E50-9FB6-5ABD1649608E}"/>
              </a:ext>
            </a:extLst>
          </p:cNvPr>
          <p:cNvSpPr txBox="1"/>
          <p:nvPr/>
        </p:nvSpPr>
        <p:spPr>
          <a:xfrm>
            <a:off x="377557" y="401156"/>
            <a:ext cx="72680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Sketch of the nEXO experiment in the </a:t>
            </a:r>
            <a:r>
              <a:rPr lang="en-US" sz="2400" dirty="0" err="1"/>
              <a:t>cryopit</a:t>
            </a:r>
            <a:r>
              <a:rPr lang="en-US" sz="2400" dirty="0"/>
              <a:t> at SNOLAB</a:t>
            </a:r>
          </a:p>
        </p:txBody>
      </p:sp>
      <p:pic>
        <p:nvPicPr>
          <p:cNvPr id="11" name="Picture 2" descr="Diagram&#10;&#10;Description automatically generated">
            <a:extLst>
              <a:ext uri="{FF2B5EF4-FFF2-40B4-BE49-F238E27FC236}">
                <a16:creationId xmlns:a16="http://schemas.microsoft.com/office/drawing/2014/main" id="{52B93AA2-DAF4-41B3-AD39-3F6615F8DE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667"/>
          <a:stretch>
            <a:fillRect/>
          </a:stretch>
        </p:blipFill>
        <p:spPr bwMode="auto">
          <a:xfrm>
            <a:off x="301390" y="1231982"/>
            <a:ext cx="5465828" cy="4726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25590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2C8A889B-F9B0-43F4-8B0F-9AD0DBD9B2D1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b="0" dirty="0"/>
                  <a:t>The </a:t>
                </a:r>
                <a14:m>
                  <m:oMath xmlns:m="http://schemas.openxmlformats.org/officeDocument/2006/math">
                    <m:r>
                      <a:rPr lang="en-US" b="0" i="1"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b="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𝜈𝛽𝛽</m:t>
                    </m:r>
                  </m:oMath>
                </a14:m>
                <a:r>
                  <a:rPr lang="en-US" dirty="0"/>
                  <a:t> decay challenge 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2C8A889B-F9B0-43F4-8B0F-9AD0DBD9B2D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2377" t="-12766" b="-241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069253B-FA15-4056-A80F-88324910A0F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19923" y="1639765"/>
                <a:ext cx="11149289" cy="808467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sz="2400" i="1" smtClean="0"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𝜈𝛽𝛽</m:t>
                    </m:r>
                  </m:oMath>
                </a14:m>
                <a:r>
                  <a:rPr lang="en-US" sz="2400" dirty="0"/>
                  <a:t> of </a:t>
                </a:r>
                <a:r>
                  <a:rPr lang="en-US" sz="2400" baseline="30000" dirty="0"/>
                  <a:t>136</a:t>
                </a:r>
                <a:r>
                  <a:rPr lang="en-US" sz="2400" dirty="0"/>
                  <a:t>Xe has a Q-value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𝛽𝛽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=2458.07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±0.31 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𝑘𝑒𝑉</m:t>
                    </m:r>
                  </m:oMath>
                </a14:m>
                <a:r>
                  <a:rPr lang="en-US" sz="2400" dirty="0"/>
                  <a:t>, within the energy domain of natural, cosmogenic and man-made radioactivity.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D069253B-FA15-4056-A80F-88324910A0F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19923" y="1639765"/>
                <a:ext cx="11149289" cy="808467"/>
              </a:xfrm>
              <a:blipFill>
                <a:blip r:embed="rId3"/>
                <a:stretch>
                  <a:fillRect l="-875" t="-9023" b="-135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A53CB57-C680-42F3-96B0-5DC519B4B8A3}"/>
                  </a:ext>
                </a:extLst>
              </p:cNvPr>
              <p:cNvSpPr txBox="1"/>
              <p:nvPr/>
            </p:nvSpPr>
            <p:spPr>
              <a:xfrm>
                <a:off x="601733" y="2867086"/>
                <a:ext cx="5270091" cy="30469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For a fully instrumented liquid Xe mass of 3648 kg in the electron drift region and a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𝜈𝛽𝛽</m:t>
                    </m:r>
                  </m:oMath>
                </a14:m>
                <a:r>
                  <a:rPr lang="en-US" sz="2400" dirty="0"/>
                  <a:t>-half life at the median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3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en-US" sz="2400" dirty="0"/>
                  <a:t> discovery potential of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0.74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28</m:t>
                        </m:r>
                      </m:sup>
                    </m:sSup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𝑦𝑟</m:t>
                    </m:r>
                  </m:oMath>
                </a14:m>
                <a:r>
                  <a:rPr lang="en-US" sz="2400" dirty="0"/>
                  <a:t>, one can expect 13.7 decays in 10 yr.</a:t>
                </a:r>
              </a:p>
              <a:p>
                <a:endParaRPr lang="en-US" sz="2400" dirty="0"/>
              </a:p>
              <a:p>
                <a:r>
                  <a:rPr lang="en-US" sz="2400" dirty="0">
                    <a:solidFill>
                      <a:srgbClr val="FF0000"/>
                    </a:solidFill>
                  </a:rPr>
                  <a:t>Background controls is, as for any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sz="2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𝜈𝛽𝛽</m:t>
                    </m:r>
                  </m:oMath>
                </a14:m>
                <a:r>
                  <a:rPr lang="en-US" sz="2400" dirty="0">
                    <a:solidFill>
                      <a:srgbClr val="FF0000"/>
                    </a:solidFill>
                  </a:rPr>
                  <a:t> experiment, of central importance.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A53CB57-C680-42F3-96B0-5DC519B4B8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1733" y="2867086"/>
                <a:ext cx="5270091" cy="3046988"/>
              </a:xfrm>
              <a:prstGeom prst="rect">
                <a:avLst/>
              </a:prstGeom>
              <a:blipFill>
                <a:blip r:embed="rId4"/>
                <a:stretch>
                  <a:fillRect l="-1852" t="-1600" b="-36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C74BEA39-A5BF-4221-9F58-769889DC90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6213" y="2475926"/>
            <a:ext cx="5664642" cy="4083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516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6F8943-7DF7-4B2B-9545-729C3EBD95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nEXO Approach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872E420-FA89-4C89-864C-AE64A71FD8F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71370" y="1368394"/>
                <a:ext cx="11920630" cy="1681572"/>
              </a:xfrm>
            </p:spPr>
            <p:txBody>
              <a:bodyPr>
                <a:normAutofit/>
              </a:bodyPr>
              <a:lstStyle/>
              <a:p>
                <a:r>
                  <a:rPr lang="en-US" sz="2400" dirty="0"/>
                  <a:t>Use a TPC and </a:t>
                </a:r>
                <a:r>
                  <a:rPr lang="en-US" sz="2400" dirty="0" err="1"/>
                  <a:t>LXe</a:t>
                </a:r>
                <a:r>
                  <a:rPr lang="en-US" sz="2400" dirty="0"/>
                  <a:t>, use simultaneous readout of decay-induced charge and scintillation:</a:t>
                </a:r>
              </a:p>
              <a:p>
                <a:pPr lvl="1">
                  <a:buFont typeface="Courier New" panose="02070309020205020404" pitchFamily="49" charset="0"/>
                  <a:buChar char="o"/>
                </a:pPr>
                <a:r>
                  <a:rPr lang="en-US" dirty="0"/>
                  <a:t>Achieve an energy resolution of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𝑄</m:t>
                            </m:r>
                          </m:e>
                          <m:sub>
                            <m:r>
                              <a:rPr lang="en-US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𝛽𝛽</m:t>
                            </m:r>
                          </m:sub>
                        </m:sSub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=0.8%</m:t>
                    </m:r>
                  </m:oMath>
                </a14:m>
                <a:r>
                  <a:rPr lang="en-US" dirty="0"/>
                  <a:t> by utilizing the anti-correlation between ionization and scintillation (constructing a “rotated” energy variable).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872E420-FA89-4C89-864C-AE64A71FD8F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71370" y="1368394"/>
                <a:ext cx="11920630" cy="1681572"/>
              </a:xfrm>
              <a:blipFill>
                <a:blip r:embed="rId2"/>
                <a:stretch>
                  <a:fillRect l="-716" t="-50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9BF9F7-0BCB-4B1F-97D5-8B620A92BE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A13C8-4E0A-4ADA-AF67-E326CA4F1584}" type="slidenum">
              <a:rPr lang="en-US" smtClean="0"/>
              <a:pPr/>
              <a:t>5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7A05383-81E8-4585-A1A9-66B3E68C70EE}"/>
                  </a:ext>
                </a:extLst>
              </p:cNvPr>
              <p:cNvSpPr txBox="1"/>
              <p:nvPr/>
            </p:nvSpPr>
            <p:spPr>
              <a:xfrm>
                <a:off x="1145101" y="5286251"/>
                <a:ext cx="1004454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30188" indent="-230188">
                  <a:buFont typeface="Wingdings" panose="05000000000000000000" pitchFamily="2" charset="2"/>
                  <a:buChar char="§"/>
                </a:pPr>
                <a:r>
                  <a:rPr lang="en-US" sz="2400" dirty="0"/>
                  <a:t>Identify single site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US" sz="2400" dirty="0"/>
                  <a:t>-events via characteristic ionization-to-scintillation ratio.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7A05383-81E8-4585-A1A9-66B3E68C70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5101" y="5286251"/>
                <a:ext cx="10044545" cy="461665"/>
              </a:xfrm>
              <a:prstGeom prst="rect">
                <a:avLst/>
              </a:prstGeom>
              <a:blipFill>
                <a:blip r:embed="rId3"/>
                <a:stretch>
                  <a:fillRect l="-850" t="-10526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C362FB6-D205-416C-9528-2B7E3447BA90}"/>
                  </a:ext>
                </a:extLst>
              </p:cNvPr>
              <p:cNvSpPr txBox="1"/>
              <p:nvPr/>
            </p:nvSpPr>
            <p:spPr>
              <a:xfrm>
                <a:off x="257006" y="2685808"/>
                <a:ext cx="11860269" cy="26776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684213" lvl="1" indent="-223838">
                  <a:buFont typeface="Courier New" panose="02070309020205020404" pitchFamily="49" charset="0"/>
                  <a:buChar char="o"/>
                </a:pPr>
                <a:r>
                  <a:rPr lang="en-US" sz="2400" dirty="0"/>
                  <a:t>3D reconstruction of event locations (</a:t>
                </a:r>
                <a14:m>
                  <m:oMath xmlns:m="http://schemas.openxmlformats.org/officeDocument/2006/math"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0.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𝑐𝑚</m:t>
                    </m:r>
                  </m:oMath>
                </a14:m>
                <a:r>
                  <a:rPr lang="en-US" sz="2400" dirty="0"/>
                  <a:t> resolution), enabling to: </a:t>
                </a:r>
              </a:p>
              <a:p>
                <a:pPr lvl="2" indent="230188">
                  <a:buFont typeface="Wingdings" panose="05000000000000000000" pitchFamily="2" charset="2"/>
                  <a:buChar char="§"/>
                </a:pPr>
                <a:r>
                  <a:rPr lang="en-US" sz="2400" dirty="0"/>
                  <a:t>Distinguish multi-site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en-US" sz="2400" dirty="0"/>
                  <a:t>-background events from single-site events, event by event. </a:t>
                </a:r>
              </a:p>
              <a:p>
                <a:pPr marL="1144588" lvl="2" indent="-230188">
                  <a:buFont typeface="Wingdings" panose="05000000000000000000" pitchFamily="2" charset="2"/>
                  <a:buChar char="§"/>
                </a:pPr>
                <a:r>
                  <a:rPr lang="en-US" sz="2400" dirty="0"/>
                  <a:t>Reconstruct event location: measure remaining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en-US" sz="2400" dirty="0"/>
                  <a:t>-ray induced background, not identified by the single-site selection, near the detector surfaces, constrain the background model by data.</a:t>
                </a:r>
              </a:p>
              <a:p>
                <a:pPr marL="1144588" lvl="2" indent="-230188">
                  <a:buFont typeface="Wingdings" panose="05000000000000000000" pitchFamily="2" charset="2"/>
                  <a:buChar char="§"/>
                </a:pPr>
                <a:r>
                  <a:rPr lang="en-US" sz="2400" dirty="0"/>
                  <a:t>The single and multi-site event sets are used to construct a data-constrained background model by means of a simultaneous fit.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5C362FB6-D205-416C-9528-2B7E3447BA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7006" y="2685808"/>
                <a:ext cx="11860269" cy="2677656"/>
              </a:xfrm>
              <a:prstGeom prst="rect">
                <a:avLst/>
              </a:prstGeom>
              <a:blipFill>
                <a:blip r:embed="rId4"/>
                <a:stretch>
                  <a:fillRect t="-1822" b="-43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31B2A24-0C86-430A-92E9-6EFEFB45E4F5}"/>
                  </a:ext>
                </a:extLst>
              </p:cNvPr>
              <p:cNvSpPr txBox="1"/>
              <p:nvPr/>
            </p:nvSpPr>
            <p:spPr>
              <a:xfrm>
                <a:off x="1138575" y="5740074"/>
                <a:ext cx="10760424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Wingdings" panose="05000000000000000000" pitchFamily="2" charset="2"/>
                  <a:buChar char="§"/>
                </a:pPr>
                <a:r>
                  <a:rPr lang="en-US" sz="2400" dirty="0"/>
                  <a:t>In case a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𝜈𝛽𝛽</m:t>
                    </m:r>
                  </m:oMath>
                </a14:m>
                <a:r>
                  <a:rPr lang="en-US" sz="2400" dirty="0"/>
                  <a:t> signal is identified above background with sufficiently short half life, perform a control experiment with natural xenon.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31B2A24-0C86-430A-92E9-6EFEFB45E4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8575" y="5740074"/>
                <a:ext cx="10760424" cy="830997"/>
              </a:xfrm>
              <a:prstGeom prst="rect">
                <a:avLst/>
              </a:prstGeom>
              <a:blipFill>
                <a:blip r:embed="rId5"/>
                <a:stretch>
                  <a:fillRect l="-793" t="-5882" b="-161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22415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4B945C-A6F2-473A-9B4A-13F11A671C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nEXO Approach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FE9A62-766B-4C2B-8492-81489AD2D4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A13C8-4E0A-4ADA-AF67-E326CA4F1584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C81589-6F20-4FDE-A346-1D73147FC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LRT 2022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DD4ABC2-9E51-4A1C-A455-B34362EA5F37}"/>
              </a:ext>
            </a:extLst>
          </p:cNvPr>
          <p:cNvSpPr txBox="1"/>
          <p:nvPr/>
        </p:nvSpPr>
        <p:spPr>
          <a:xfrm>
            <a:off x="707923" y="2884787"/>
            <a:ext cx="1114978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The approach of active background recognition, coupled with a rigorous materials screening program has been demonstrated by the predecessor experiment EXO-200. nEXO plans to utilize the same approach, with even more attention to detail.</a:t>
            </a:r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In EXO-200 it was found that the pre-data taking background prediction essentially agreed with what was measured by the experiment eventually.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D49911A-EFC3-406E-A10F-D7A8503C9B3F}"/>
              </a:ext>
            </a:extLst>
          </p:cNvPr>
          <p:cNvSpPr txBox="1"/>
          <p:nvPr/>
        </p:nvSpPr>
        <p:spPr>
          <a:xfrm>
            <a:off x="707923" y="1623488"/>
            <a:ext cx="109904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Build the experiment only from components with known radioactivity content. Component acceptance decisions are made based on a quantitative Monte Carlo background model.</a:t>
            </a:r>
          </a:p>
        </p:txBody>
      </p:sp>
    </p:spTree>
    <p:extLst>
      <p:ext uri="{BB962C8B-B14F-4D97-AF65-F5344CB8AC3E}">
        <p14:creationId xmlns:p14="http://schemas.microsoft.com/office/powerpoint/2010/main" val="2816871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EF6D85-232A-49FD-944B-9DD5510DAC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nEXO background estimation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0B9DEF8-AF62-4DC8-8E1F-2B5281E865CC}"/>
                  </a:ext>
                </a:extLst>
              </p:cNvPr>
              <p:cNvSpPr txBox="1"/>
              <p:nvPr/>
            </p:nvSpPr>
            <p:spPr>
              <a:xfrm>
                <a:off x="696125" y="1451241"/>
                <a:ext cx="11261868" cy="22915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Each experiment component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sz="2400" dirty="0"/>
                  <a:t> contributes a single-site background rate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400" dirty="0"/>
                  <a:t> (within the inner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2000 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𝑘𝑔</m:t>
                    </m:r>
                  </m:oMath>
                </a14:m>
                <a:r>
                  <a:rPr lang="en-US" sz="2400" dirty="0"/>
                  <a:t> of Xe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𝛽𝛽</m:t>
                        </m:r>
                      </m:sub>
                    </m:sSub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𝐹𝑊𝐻𝑀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sz="24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400" dirty="0"/>
                  <a:t> summed over all </a:t>
                </a:r>
                <a:r>
                  <a:rPr lang="en-US" sz="2400" i="1" dirty="0"/>
                  <a:t>relevant</a:t>
                </a:r>
                <a:r>
                  <a:rPr lang="en-US" sz="2400" dirty="0"/>
                  <a:t> radionuclides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𝑗</m:t>
                    </m:r>
                  </m:oMath>
                </a14:m>
                <a:r>
                  <a:rPr lang="en-US" sz="2400" dirty="0"/>
                  <a:t>:</a:t>
                </a:r>
              </a:p>
              <a:p>
                <a:endParaRPr lang="en-US" sz="24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𝑖𝑗</m:t>
                              </m:r>
                            </m:sub>
                          </m:sSub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chemeClr val="accent6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𝑖𝑗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0B9DEF8-AF62-4DC8-8E1F-2B5281E865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6125" y="1451241"/>
                <a:ext cx="11261868" cy="2291525"/>
              </a:xfrm>
              <a:prstGeom prst="rect">
                <a:avLst/>
              </a:prstGeom>
              <a:blipFill>
                <a:blip r:embed="rId2"/>
                <a:stretch>
                  <a:fillRect l="-812" t="-21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1C57557-63DD-4995-80C3-B4B68EA6FB93}"/>
                  </a:ext>
                </a:extLst>
              </p:cNvPr>
              <p:cNvSpPr txBox="1"/>
              <p:nvPr/>
            </p:nvSpPr>
            <p:spPr>
              <a:xfrm>
                <a:off x="613532" y="3805084"/>
                <a:ext cx="3421626" cy="22467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000" dirty="0">
                    <a:solidFill>
                      <a:srgbClr val="FF0000"/>
                    </a:solidFill>
                  </a:rPr>
                  <a:t>: component mass</a:t>
                </a:r>
                <a:endParaRPr lang="en-US" sz="2000" dirty="0"/>
              </a:p>
              <a:p>
                <a:endParaRPr lang="en-US" sz="2000" dirty="0"/>
              </a:p>
              <a:p>
                <a:r>
                  <a:rPr lang="en-US" sz="2000" dirty="0"/>
                  <a:t>Derived from engineering design of experiment.</a:t>
                </a:r>
              </a:p>
              <a:p>
                <a:endParaRPr lang="en-US" sz="2000" dirty="0"/>
              </a:p>
              <a:p>
                <a:r>
                  <a:rPr lang="en-US" sz="2000" dirty="0"/>
                  <a:t>The more complete the design the better the model.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1C57557-63DD-4995-80C3-B4B68EA6FB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3532" y="3805084"/>
                <a:ext cx="3421626" cy="2246769"/>
              </a:xfrm>
              <a:prstGeom prst="rect">
                <a:avLst/>
              </a:prstGeom>
              <a:blipFill>
                <a:blip r:embed="rId3"/>
                <a:stretch>
                  <a:fillRect l="-1961" t="-1355" r="-891" b="-37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BC877D5-7586-4A37-AC6E-80C7A557129D}"/>
                  </a:ext>
                </a:extLst>
              </p:cNvPr>
              <p:cNvSpPr txBox="1"/>
              <p:nvPr/>
            </p:nvSpPr>
            <p:spPr>
              <a:xfrm>
                <a:off x="4356674" y="3805084"/>
                <a:ext cx="3663499" cy="28870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𝜀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</m:sSub>
                  </m:oMath>
                </a14:m>
                <a:r>
                  <a:rPr lang="en-US" sz="2000" dirty="0">
                    <a:solidFill>
                      <a:srgbClr val="0000FF"/>
                    </a:solidFill>
                  </a:rPr>
                  <a:t>: hit efficiency of nuclide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𝑗</m:t>
                    </m:r>
                  </m:oMath>
                </a14:m>
                <a:r>
                  <a:rPr lang="en-US" sz="2000" dirty="0">
                    <a:solidFill>
                      <a:srgbClr val="0000FF"/>
                    </a:solidFill>
                  </a:rPr>
                  <a:t> in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endParaRPr lang="en-US" sz="2000" dirty="0">
                  <a:solidFill>
                    <a:srgbClr val="0000FF"/>
                  </a:solidFill>
                </a:endParaRPr>
              </a:p>
              <a:p>
                <a:endParaRPr lang="en-US" sz="2000" dirty="0"/>
              </a:p>
              <a:p>
                <a:r>
                  <a:rPr lang="en-US" sz="2000" dirty="0"/>
                  <a:t>GEANT4 simulation plus NEST for charge and light simulation.</a:t>
                </a:r>
              </a:p>
              <a:p>
                <a:endParaRPr lang="en-US" sz="2000" dirty="0"/>
              </a:p>
              <a:p>
                <a:r>
                  <a:rPr lang="en-US" sz="2000" dirty="0"/>
                  <a:t>Needs the right choice of </a:t>
                </a:r>
                <a:r>
                  <a:rPr lang="en-US" sz="2000" i="1" dirty="0"/>
                  <a:t>relevant</a:t>
                </a:r>
                <a:r>
                  <a:rPr lang="en-US" sz="2000" dirty="0"/>
                  <a:t> nuclides, and proper assumptions e.g. on decay chain equilibrium.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BC877D5-7586-4A37-AC6E-80C7A55712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56674" y="3805084"/>
                <a:ext cx="3663499" cy="2887009"/>
              </a:xfrm>
              <a:prstGeom prst="rect">
                <a:avLst/>
              </a:prstGeom>
              <a:blipFill>
                <a:blip r:embed="rId4"/>
                <a:stretch>
                  <a:fillRect l="-1830" t="-844" r="-1165" b="-27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849F500-3AB6-4AF8-9441-46B93F25D42A}"/>
                  </a:ext>
                </a:extLst>
              </p:cNvPr>
              <p:cNvSpPr txBox="1"/>
              <p:nvPr/>
            </p:nvSpPr>
            <p:spPr>
              <a:xfrm>
                <a:off x="8341688" y="3805084"/>
                <a:ext cx="3657600" cy="25792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𝑖𝑗</m:t>
                        </m:r>
                      </m:sub>
                    </m:sSub>
                  </m:oMath>
                </a14:m>
                <a:r>
                  <a:rPr lang="en-US" sz="2000" dirty="0">
                    <a:solidFill>
                      <a:schemeClr val="accent6">
                        <a:lumMod val="50000"/>
                      </a:schemeClr>
                    </a:solidFill>
                  </a:rPr>
                  <a:t>: specific activity of nuclide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𝑗</m:t>
                    </m:r>
                  </m:oMath>
                </a14:m>
                <a:r>
                  <a:rPr lang="en-US" sz="2000" dirty="0">
                    <a:solidFill>
                      <a:schemeClr val="accent6">
                        <a:lumMod val="50000"/>
                      </a:schemeClr>
                    </a:solidFill>
                  </a:rPr>
                  <a:t> in component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endParaRPr lang="en-US" sz="2000" dirty="0">
                  <a:solidFill>
                    <a:schemeClr val="accent6">
                      <a:lumMod val="50000"/>
                    </a:schemeClr>
                  </a:solidFill>
                </a:endParaRPr>
              </a:p>
              <a:p>
                <a:endParaRPr lang="en-US" sz="2000" dirty="0"/>
              </a:p>
              <a:p>
                <a:r>
                  <a:rPr lang="en-US" sz="2000" dirty="0"/>
                  <a:t>From sufficiently sensitive component radio assays.</a:t>
                </a:r>
              </a:p>
              <a:p>
                <a:endParaRPr lang="en-US" sz="2000" dirty="0"/>
              </a:p>
              <a:p>
                <a:r>
                  <a:rPr lang="en-US" sz="2000" dirty="0"/>
                  <a:t>The more data vs. requirements the better the estimate.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849F500-3AB6-4AF8-9441-46B93F25D4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41688" y="3805084"/>
                <a:ext cx="3657600" cy="2579232"/>
              </a:xfrm>
              <a:prstGeom prst="rect">
                <a:avLst/>
              </a:prstGeom>
              <a:blipFill>
                <a:blip r:embed="rId5"/>
                <a:stretch>
                  <a:fillRect l="-1667" t="-946" b="-33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94829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817051-1DD5-40CA-8D2E-693244EF0E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nEXO background estimation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3556EB-1F17-42C2-9AD6-7F2F164631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A13C8-4E0A-4ADA-AF67-E326CA4F1584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FDD2EF-D1C1-4EC2-B8F6-B4CEF84C03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LRT 2022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F91C761-372F-44D9-BE91-381806B2BB0D}"/>
                  </a:ext>
                </a:extLst>
              </p:cNvPr>
              <p:cNvSpPr txBox="1"/>
              <p:nvPr/>
            </p:nvSpPr>
            <p:spPr>
              <a:xfrm>
                <a:off x="949796" y="2011680"/>
                <a:ext cx="9652899" cy="173368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The experiment background rate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en-US" sz="2400" dirty="0"/>
                  <a:t> is given as the sum over all components:</a:t>
                </a:r>
              </a:p>
              <a:p>
                <a:endParaRPr lang="en-US" sz="24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F91C761-372F-44D9-BE91-381806B2BB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9796" y="2011680"/>
                <a:ext cx="9652899" cy="1733680"/>
              </a:xfrm>
              <a:prstGeom prst="rect">
                <a:avLst/>
              </a:prstGeom>
              <a:blipFill>
                <a:blip r:embed="rId2"/>
                <a:stretch>
                  <a:fillRect l="-1011" t="-28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E54529F-CF8F-4B71-A80E-2C7A0BF5396E}"/>
                  </a:ext>
                </a:extLst>
              </p:cNvPr>
              <p:cNvSpPr txBox="1"/>
              <p:nvPr/>
            </p:nvSpPr>
            <p:spPr>
              <a:xfrm>
                <a:off x="1050085" y="3923070"/>
                <a:ext cx="10666033" cy="20208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For the inner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2000 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𝑘𝑔</m:t>
                    </m:r>
                  </m:oMath>
                </a14:m>
                <a:r>
                  <a:rPr lang="en-US" sz="2400" dirty="0"/>
                  <a:t> of Xe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𝛽𝛽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𝐹𝑊𝐻𝑀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400" dirty="0"/>
                  <a:t> the current single-site background estimate is (the figure of merit used to compare backgrounds):</a:t>
                </a:r>
              </a:p>
              <a:p>
                <a:endParaRPr lang="en-US" sz="2400" dirty="0"/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=0.25±0.07 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𝑐𝑛𝑡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𝐹𝑊𝐻𝑀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𝑡𝑜𝑛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E54529F-CF8F-4B71-A80E-2C7A0BF539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0085" y="3923070"/>
                <a:ext cx="10666033" cy="2020810"/>
              </a:xfrm>
              <a:prstGeom prst="rect">
                <a:avLst/>
              </a:prstGeom>
              <a:blipFill>
                <a:blip r:embed="rId3"/>
                <a:stretch>
                  <a:fillRect l="-8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31E3E161-B18A-4EC3-8BCC-A09EE0000282}"/>
              </a:ext>
            </a:extLst>
          </p:cNvPr>
          <p:cNvSpPr txBox="1"/>
          <p:nvPr/>
        </p:nvSpPr>
        <p:spPr>
          <a:xfrm>
            <a:off x="9067308" y="5085244"/>
            <a:ext cx="24895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Extremely low background rate</a:t>
            </a:r>
          </a:p>
        </p:txBody>
      </p:sp>
    </p:spTree>
    <p:extLst>
      <p:ext uri="{BB962C8B-B14F-4D97-AF65-F5344CB8AC3E}">
        <p14:creationId xmlns:p14="http://schemas.microsoft.com/office/powerpoint/2010/main" val="3035719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E6BF2B-5A86-45DE-8452-90C66B5496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nEXO background estimation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5FC33E-BB53-48B9-BE53-5B3D08482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2A13C8-4E0A-4ADA-AF67-E326CA4F1584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C00CF2-EF99-4842-982C-6C292CEFB0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LRT 2022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FA10323-9DD4-4997-BBB4-FB23B41751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113" y="1415845"/>
            <a:ext cx="4872375" cy="487237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06E8693-0216-4FD5-BB27-7F54A27ADA99}"/>
              </a:ext>
            </a:extLst>
          </p:cNvPr>
          <p:cNvSpPr txBox="1"/>
          <p:nvPr/>
        </p:nvSpPr>
        <p:spPr>
          <a:xfrm>
            <a:off x="5545394" y="1763908"/>
            <a:ext cx="638310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In reality, for a detector as big </a:t>
            </a:r>
            <a:r>
              <a:rPr lang="en-US" sz="2400"/>
              <a:t>as nEXO </a:t>
            </a:r>
            <a:r>
              <a:rPr lang="en-US" sz="2400" dirty="0"/>
              <a:t>compared to the mass </a:t>
            </a:r>
            <a:r>
              <a:rPr lang="en-US" sz="2400"/>
              <a:t>attenuation length </a:t>
            </a:r>
            <a:r>
              <a:rPr lang="en-US" sz="2400" dirty="0"/>
              <a:t>of </a:t>
            </a:r>
            <a:r>
              <a:rPr lang="el-GR" sz="2400" dirty="0">
                <a:latin typeface="Calibri" panose="020F0502020204030204" pitchFamily="34" charset="0"/>
                <a:cs typeface="Calibri" panose="020F0502020204030204" pitchFamily="34" charset="0"/>
              </a:rPr>
              <a:t>γ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-radiation, the background is a function of location and not characterized by a single number.</a:t>
            </a:r>
          </a:p>
          <a:p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Experiment sensitivity estimation requires this function and cannot be condensed to one simple value, without loosing effectiveness. </a:t>
            </a:r>
            <a:endParaRPr lang="en-US" sz="2400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99571E5-CE0E-4661-8BA2-EAA5EE3333F9}"/>
              </a:ext>
            </a:extLst>
          </p:cNvPr>
          <p:cNvCxnSpPr/>
          <p:nvPr/>
        </p:nvCxnSpPr>
        <p:spPr>
          <a:xfrm>
            <a:off x="3215151" y="1893693"/>
            <a:ext cx="0" cy="3893574"/>
          </a:xfrm>
          <a:prstGeom prst="line">
            <a:avLst/>
          </a:prstGeom>
          <a:ln w="158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E3AE834-D384-4451-9385-506B41B7DCB6}"/>
              </a:ext>
            </a:extLst>
          </p:cNvPr>
          <p:cNvCxnSpPr/>
          <p:nvPr/>
        </p:nvCxnSpPr>
        <p:spPr>
          <a:xfrm>
            <a:off x="1463040" y="3976167"/>
            <a:ext cx="3645801" cy="0"/>
          </a:xfrm>
          <a:prstGeom prst="line">
            <a:avLst/>
          </a:prstGeom>
          <a:ln w="158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043817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PPRESENTATIONGUID" val="98ecb97d-8b38-44f3-aec0-0117b5f96faf"/>
  <p:tag name="TPVERSION" val="8"/>
  <p:tag name="TPFULLVERSION" val="8.2.6.7"/>
  <p:tag name="PPTVERSION" val="16"/>
  <p:tag name="TPOS" val="2"/>
  <p:tag name="TPLASTSAVEVERSION" val="6.2 PC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3823CFB2B89E840B9A71A56DBB86B67" ma:contentTypeVersion="15" ma:contentTypeDescription="Create a new document." ma:contentTypeScope="" ma:versionID="2764c2b5e28cfa568ae3b81ca5beb482">
  <xsd:schema xmlns:xsd="http://www.w3.org/2001/XMLSchema" xmlns:xs="http://www.w3.org/2001/XMLSchema" xmlns:p="http://schemas.microsoft.com/office/2006/metadata/properties" xmlns:ns1="http://schemas.microsoft.com/sharepoint/v3" xmlns:ns3="f33f5e0c-c426-487e-97e5-f5d0cef1508b" xmlns:ns4="ee97ca95-8056-44f0-99e1-fff90afa83ed" targetNamespace="http://schemas.microsoft.com/office/2006/metadata/properties" ma:root="true" ma:fieldsID="a7bb84d5045043714af9a42a000a0703" ns1:_="" ns3:_="" ns4:_="">
    <xsd:import namespace="http://schemas.microsoft.com/sharepoint/v3"/>
    <xsd:import namespace="f33f5e0c-c426-487e-97e5-f5d0cef1508b"/>
    <xsd:import namespace="ee97ca95-8056-44f0-99e1-fff90afa83ed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Location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OCR" minOccurs="0"/>
                <xsd:element ref="ns3:MediaServiceEventHashCode" minOccurs="0"/>
                <xsd:element ref="ns3:MediaServiceGenerationTime" minOccurs="0"/>
                <xsd:element ref="ns1:_ip_UnifiedCompliancePolicyProperties" minOccurs="0"/>
                <xsd:element ref="ns1:_ip_UnifiedCompliancePolicyUIAction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9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0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33f5e0c-c426-487e-97e5-f5d0cef1508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Location" ma:index="12" nillable="true" ma:displayName="MediaServiceLocation" ma:internalName="MediaServiceLocation" ma:readOnly="true">
      <xsd:simpleType>
        <xsd:restriction base="dms:Text"/>
      </xsd:simpleType>
    </xsd:element>
    <xsd:element name="MediaServiceOCR" ma:index="16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2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e97ca95-8056-44f0-99e1-fff90afa83ed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5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D95BB3C-0527-46C9-B8D7-45528A974D20}">
  <ds:schemaRefs>
    <ds:schemaRef ds:uri="http://purl.org/dc/dcmitype/"/>
    <ds:schemaRef ds:uri="http://www.w3.org/XML/1998/namespace"/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http://purl.org/dc/terms/"/>
    <ds:schemaRef ds:uri="f33f5e0c-c426-487e-97e5-f5d0cef1508b"/>
    <ds:schemaRef ds:uri="http://schemas.microsoft.com/office/infopath/2007/PartnerControls"/>
    <ds:schemaRef ds:uri="ee97ca95-8056-44f0-99e1-fff90afa83ed"/>
    <ds:schemaRef ds:uri="http://schemas.microsoft.com/sharepoint/v3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37E4683F-B67E-45F5-A2D2-A9310A90665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E3FD947-B802-4BFF-92F7-0587253FC4C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f33f5e0c-c426-487e-97e5-f5d0cef1508b"/>
    <ds:schemaRef ds:uri="ee97ca95-8056-44f0-99e1-fff90afa83e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45126</TotalTime>
  <Words>2359</Words>
  <Application>Microsoft Office PowerPoint</Application>
  <PresentationFormat>Widescreen</PresentationFormat>
  <Paragraphs>332</Paragraphs>
  <Slides>29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6" baseType="lpstr">
      <vt:lpstr>Arial</vt:lpstr>
      <vt:lpstr>Calibri</vt:lpstr>
      <vt:lpstr>Calibri Light</vt:lpstr>
      <vt:lpstr>Cambria Math</vt:lpstr>
      <vt:lpstr>Courier New</vt:lpstr>
      <vt:lpstr>Wingdings</vt:lpstr>
      <vt:lpstr>Office Theme</vt:lpstr>
      <vt:lpstr>The nEXO Background Control Program</vt:lpstr>
      <vt:lpstr>Introduction</vt:lpstr>
      <vt:lpstr>PowerPoint Presentation</vt:lpstr>
      <vt:lpstr>The 0νββ decay challenge </vt:lpstr>
      <vt:lpstr>The nEXO Approach</vt:lpstr>
      <vt:lpstr>The nEXO Approach</vt:lpstr>
      <vt:lpstr>nEXO background estimation</vt:lpstr>
      <vt:lpstr>nEXO background estimation</vt:lpstr>
      <vt:lpstr>nEXO background estimation</vt:lpstr>
      <vt:lpstr>nEXO background estimation</vt:lpstr>
      <vt:lpstr>The Assay Aspect of nEXO</vt:lpstr>
      <vt:lpstr>The Assay Aspect of nEXO</vt:lpstr>
      <vt:lpstr>PowerPoint Presentation</vt:lpstr>
      <vt:lpstr>PowerPoint Presentation</vt:lpstr>
      <vt:lpstr>PowerPoint Presentation</vt:lpstr>
      <vt:lpstr>The modelling aspect of nEXO</vt:lpstr>
      <vt:lpstr>Assay focus areas</vt:lpstr>
      <vt:lpstr>PowerPoint Presentation</vt:lpstr>
      <vt:lpstr>Copper (790 kg)</vt:lpstr>
      <vt:lpstr>HFE heat transfer fluid (31800 kg)</vt:lpstr>
      <vt:lpstr>SiPM light readout (2.9 kg)</vt:lpstr>
      <vt:lpstr>Dielectric TPC internals</vt:lpstr>
      <vt:lpstr>Radon outgassing</vt:lpstr>
      <vt:lpstr>Productivity of the program</vt:lpstr>
      <vt:lpstr>Other subjects being studied by nEXO</vt:lpstr>
      <vt:lpstr>Conclusion</vt:lpstr>
      <vt:lpstr>The nEXO RBC Team</vt:lpstr>
      <vt:lpstr>PowerPoint Presentation</vt:lpstr>
      <vt:lpstr>PowerPoint Presentation</vt:lpstr>
    </vt:vector>
  </TitlesOfParts>
  <Manager>andreas@ua.edu</Manager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LRT 2022</dc:title>
  <dc:creator>Riot, Vincent J.</dc:creator>
  <cp:lastModifiedBy>Andreas Piepke</cp:lastModifiedBy>
  <cp:revision>700</cp:revision>
  <dcterms:created xsi:type="dcterms:W3CDTF">2019-11-15T22:34:30Z</dcterms:created>
  <dcterms:modified xsi:type="dcterms:W3CDTF">2022-06-17T11:47:51Z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0x01010053823CFB2B89E840B9A71A56DBB86B67</vt:lpwstr>
  </property>
</Properties>
</file>