
<file path=[Content_Types].xml><?xml version="1.0" encoding="utf-8"?>
<Types xmlns="http://schemas.openxmlformats.org/package/2006/content-types">
  <Default Extension="3gp" ContentType="video/3gpp"/>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6" r:id="rId1"/>
  </p:sldMasterIdLst>
  <p:notesMasterIdLst>
    <p:notesMasterId r:id="rId18"/>
  </p:notesMasterIdLst>
  <p:sldIdLst>
    <p:sldId id="256" r:id="rId2"/>
    <p:sldId id="385" r:id="rId3"/>
    <p:sldId id="386" r:id="rId4"/>
    <p:sldId id="387" r:id="rId5"/>
    <p:sldId id="388" r:id="rId6"/>
    <p:sldId id="389" r:id="rId7"/>
    <p:sldId id="390" r:id="rId8"/>
    <p:sldId id="391" r:id="rId9"/>
    <p:sldId id="392" r:id="rId10"/>
    <p:sldId id="393" r:id="rId11"/>
    <p:sldId id="394" r:id="rId12"/>
    <p:sldId id="397" r:id="rId13"/>
    <p:sldId id="395" r:id="rId14"/>
    <p:sldId id="398" r:id="rId15"/>
    <p:sldId id="399" r:id="rId16"/>
    <p:sldId id="400"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BEE2"/>
    <a:srgbClr val="213E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60"/>
  </p:normalViewPr>
  <p:slideViewPr>
    <p:cSldViewPr snapToGrid="0">
      <p:cViewPr varScale="1">
        <p:scale>
          <a:sx n="110" d="100"/>
          <a:sy n="110" d="100"/>
        </p:scale>
        <p:origin x="378" y="10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4EC9E3-D5AB-45A2-90E7-ACF0C1C49CA1}" type="datetimeFigureOut">
              <a:rPr lang="en-US" smtClean="0"/>
              <a:t>6/13/2022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FA0AC8-7024-4084-8049-C6DE7474DF4F}" type="slidenum">
              <a:rPr lang="en-US" smtClean="0"/>
              <a:t>‹#›</a:t>
            </a:fld>
            <a:endParaRPr lang="en-US"/>
          </a:p>
        </p:txBody>
      </p:sp>
    </p:spTree>
    <p:extLst>
      <p:ext uri="{BB962C8B-B14F-4D97-AF65-F5344CB8AC3E}">
        <p14:creationId xmlns:p14="http://schemas.microsoft.com/office/powerpoint/2010/main" val="26786168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A1C8AAF-73D3-49B8-B67E-56AF918ADA8F}" type="datetime1">
              <a:rPr lang="en-US" smtClean="0"/>
              <a:t>6/13/2022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AE162F-B844-4315-9439-4C6FF1AA722F}" type="slidenum">
              <a:rPr lang="en-US" smtClean="0"/>
              <a:t>‹#›</a:t>
            </a:fld>
            <a:endParaRPr lang="en-US"/>
          </a:p>
        </p:txBody>
      </p:sp>
    </p:spTree>
    <p:extLst>
      <p:ext uri="{BB962C8B-B14F-4D97-AF65-F5344CB8AC3E}">
        <p14:creationId xmlns:p14="http://schemas.microsoft.com/office/powerpoint/2010/main" val="2186403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5E0EAF-6F8B-40DE-A24A-6028D88619BC}" type="datetime1">
              <a:rPr lang="en-US" smtClean="0"/>
              <a:t>6/13/2022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AE162F-B844-4315-9439-4C6FF1AA722F}" type="slidenum">
              <a:rPr lang="en-US" smtClean="0"/>
              <a:t>‹#›</a:t>
            </a:fld>
            <a:endParaRPr lang="en-US"/>
          </a:p>
        </p:txBody>
      </p:sp>
    </p:spTree>
    <p:extLst>
      <p:ext uri="{BB962C8B-B14F-4D97-AF65-F5344CB8AC3E}">
        <p14:creationId xmlns:p14="http://schemas.microsoft.com/office/powerpoint/2010/main" val="2471517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C3C61C-5094-4C29-BE23-1B10E4E2D50A}" type="datetime1">
              <a:rPr lang="en-US" smtClean="0"/>
              <a:t>6/13/2022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AE162F-B844-4315-9439-4C6FF1AA722F}" type="slidenum">
              <a:rPr lang="en-US" smtClean="0"/>
              <a:t>‹#›</a:t>
            </a:fld>
            <a:endParaRPr lang="en-US"/>
          </a:p>
        </p:txBody>
      </p:sp>
    </p:spTree>
    <p:extLst>
      <p:ext uri="{BB962C8B-B14F-4D97-AF65-F5344CB8AC3E}">
        <p14:creationId xmlns:p14="http://schemas.microsoft.com/office/powerpoint/2010/main" val="1763134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3353FF-EE06-49CD-BD9B-F6551305437A}" type="datetime1">
              <a:rPr lang="en-US" smtClean="0"/>
              <a:t>6/13/2022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AE162F-B844-4315-9439-4C6FF1AA722F}" type="slidenum">
              <a:rPr lang="en-US" smtClean="0"/>
              <a:t>‹#›</a:t>
            </a:fld>
            <a:endParaRPr lang="en-US"/>
          </a:p>
        </p:txBody>
      </p:sp>
    </p:spTree>
    <p:extLst>
      <p:ext uri="{BB962C8B-B14F-4D97-AF65-F5344CB8AC3E}">
        <p14:creationId xmlns:p14="http://schemas.microsoft.com/office/powerpoint/2010/main" val="40759176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4"/>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9"/>
            <a:ext cx="10515600" cy="1500187"/>
          </a:xfrm>
        </p:spPr>
        <p:txBody>
          <a:bodyPr/>
          <a:lstStyle>
            <a:lvl1pPr marL="0" indent="0">
              <a:buNone/>
              <a:defRPr sz="2400">
                <a:solidFill>
                  <a:schemeClr val="tx1">
                    <a:tint val="75000"/>
                  </a:schemeClr>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353240-92D1-4E25-A0C7-843FF2C24EC8}" type="datetime1">
              <a:rPr lang="en-US" smtClean="0"/>
              <a:t>6/13/2022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AE162F-B844-4315-9439-4C6FF1AA722F}" type="slidenum">
              <a:rPr lang="en-US" smtClean="0"/>
              <a:t>‹#›</a:t>
            </a:fld>
            <a:endParaRPr lang="en-US"/>
          </a:p>
        </p:txBody>
      </p:sp>
    </p:spTree>
    <p:extLst>
      <p:ext uri="{BB962C8B-B14F-4D97-AF65-F5344CB8AC3E}">
        <p14:creationId xmlns:p14="http://schemas.microsoft.com/office/powerpoint/2010/main" val="3967857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466F22F-EDE7-4635-B471-1DC5E231C9A1}" type="datetime1">
              <a:rPr lang="en-US" smtClean="0"/>
              <a:t>6/13/2022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AE162F-B844-4315-9439-4C6FF1AA722F}" type="slidenum">
              <a:rPr lang="en-US" smtClean="0"/>
              <a:t>‹#›</a:t>
            </a:fld>
            <a:endParaRPr lang="en-US"/>
          </a:p>
        </p:txBody>
      </p:sp>
    </p:spTree>
    <p:extLst>
      <p:ext uri="{BB962C8B-B14F-4D97-AF65-F5344CB8AC3E}">
        <p14:creationId xmlns:p14="http://schemas.microsoft.com/office/powerpoint/2010/main" val="1393235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D52CAAA-0710-4C35-B068-9D26C8FF8628}" type="datetime1">
              <a:rPr lang="en-US" smtClean="0"/>
              <a:t>6/13/2022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8AE162F-B844-4315-9439-4C6FF1AA722F}" type="slidenum">
              <a:rPr lang="en-US" smtClean="0"/>
              <a:t>‹#›</a:t>
            </a:fld>
            <a:endParaRPr lang="en-US"/>
          </a:p>
        </p:txBody>
      </p:sp>
    </p:spTree>
    <p:extLst>
      <p:ext uri="{BB962C8B-B14F-4D97-AF65-F5344CB8AC3E}">
        <p14:creationId xmlns:p14="http://schemas.microsoft.com/office/powerpoint/2010/main" val="3999284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57A24E-6CDF-455E-8041-ED2B8694BE9F}" type="datetime1">
              <a:rPr lang="en-US" smtClean="0"/>
              <a:t>6/13/2022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AE162F-B844-4315-9439-4C6FF1AA722F}" type="slidenum">
              <a:rPr lang="en-US" smtClean="0"/>
              <a:t>‹#›</a:t>
            </a:fld>
            <a:endParaRPr lang="en-US"/>
          </a:p>
        </p:txBody>
      </p:sp>
    </p:spTree>
    <p:extLst>
      <p:ext uri="{BB962C8B-B14F-4D97-AF65-F5344CB8AC3E}">
        <p14:creationId xmlns:p14="http://schemas.microsoft.com/office/powerpoint/2010/main" val="16167115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39FCA1-C16B-4EBA-AB26-6924ECD6CE22}" type="datetime1">
              <a:rPr lang="en-US" smtClean="0"/>
              <a:t>6/13/2022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8AE162F-B844-4315-9439-4C6FF1AA722F}" type="slidenum">
              <a:rPr lang="en-US" smtClean="0"/>
              <a:t>‹#›</a:t>
            </a:fld>
            <a:endParaRPr lang="en-US"/>
          </a:p>
        </p:txBody>
      </p:sp>
    </p:spTree>
    <p:extLst>
      <p:ext uri="{BB962C8B-B14F-4D97-AF65-F5344CB8AC3E}">
        <p14:creationId xmlns:p14="http://schemas.microsoft.com/office/powerpoint/2010/main" val="10152455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3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C4F4EDF-29B6-4B35-86BF-C69221D5F181}" type="datetime1">
              <a:rPr lang="en-US" smtClean="0"/>
              <a:t>6/13/2022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AE162F-B844-4315-9439-4C6FF1AA722F}" type="slidenum">
              <a:rPr lang="en-US" smtClean="0"/>
              <a:t>‹#›</a:t>
            </a:fld>
            <a:endParaRPr lang="en-US"/>
          </a:p>
        </p:txBody>
      </p:sp>
    </p:spTree>
    <p:extLst>
      <p:ext uri="{BB962C8B-B14F-4D97-AF65-F5344CB8AC3E}">
        <p14:creationId xmlns:p14="http://schemas.microsoft.com/office/powerpoint/2010/main" val="1851523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31"/>
            <a:ext cx="6172200" cy="4873625"/>
          </a:xfrm>
        </p:spPr>
        <p:txBody>
          <a:bodyPr anchor="t"/>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E6C91D4-9A42-4DDC-B6B5-DE984C1C36C7}" type="datetime1">
              <a:rPr lang="en-US" smtClean="0"/>
              <a:t>6/13/2022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AE162F-B844-4315-9439-4C6FF1AA722F}" type="slidenum">
              <a:rPr lang="en-US" smtClean="0"/>
              <a:t>‹#›</a:t>
            </a:fld>
            <a:endParaRPr lang="en-US"/>
          </a:p>
        </p:txBody>
      </p:sp>
    </p:spTree>
    <p:extLst>
      <p:ext uri="{BB962C8B-B14F-4D97-AF65-F5344CB8AC3E}">
        <p14:creationId xmlns:p14="http://schemas.microsoft.com/office/powerpoint/2010/main" val="17749628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632166-51BF-43A1-839F-ACB56170C6EE}" type="datetime1">
              <a:rPr lang="en-US" smtClean="0"/>
              <a:t>6/13/2022</a:t>
            </a:fld>
            <a:endParaRPr lang="en-US"/>
          </a:p>
        </p:txBody>
      </p:sp>
      <p:sp>
        <p:nvSpPr>
          <p:cNvPr id="5" name="Footer Placeholder 4"/>
          <p:cNvSpPr>
            <a:spLocks noGrp="1"/>
          </p:cNvSpPr>
          <p:nvPr>
            <p:ph type="ftr" sz="quarter" idx="3"/>
          </p:nvPr>
        </p:nvSpPr>
        <p:spPr>
          <a:xfrm>
            <a:off x="4038600" y="6356356"/>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AE162F-B844-4315-9439-4C6FF1AA722F}" type="slidenum">
              <a:rPr lang="en-US" smtClean="0"/>
              <a:t>‹#›</a:t>
            </a:fld>
            <a:endParaRPr lang="en-US"/>
          </a:p>
        </p:txBody>
      </p:sp>
    </p:spTree>
    <p:extLst>
      <p:ext uri="{BB962C8B-B14F-4D97-AF65-F5344CB8AC3E}">
        <p14:creationId xmlns:p14="http://schemas.microsoft.com/office/powerpoint/2010/main" val="33548451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defTabSz="91435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3gp"/><Relationship Id="rId1" Type="http://schemas.microsoft.com/office/2007/relationships/media" Target="../media/media1.3gp"/><Relationship Id="rId5" Type="http://schemas.openxmlformats.org/officeDocument/2006/relationships/image" Target="../media/image1.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hyperlink" Target="https://cara.sdsmt.edu/dr.-stanley-howard" TargetMode="External"/><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Triangle 14">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41773" y="3738039"/>
            <a:ext cx="10905053" cy="1921433"/>
          </a:xfrm>
        </p:spPr>
        <p:txBody>
          <a:bodyPr anchor="b">
            <a:normAutofit fontScale="90000"/>
          </a:bodyPr>
          <a:lstStyle/>
          <a:p>
            <a:r>
              <a:rPr lang="en-US" b="1" i="1" dirty="0">
                <a:latin typeface="Segoe UI" panose="020B0502040204020203" pitchFamily="34" charset="0"/>
                <a:ea typeface="Verdana" panose="020B0604030504040204" pitchFamily="34" charset="0"/>
                <a:cs typeface="Segoe UI" panose="020B0502040204020203" pitchFamily="34" charset="0"/>
              </a:rPr>
              <a:t>Homage to</a:t>
            </a:r>
            <a:br>
              <a:rPr lang="en-US" b="1" i="1" dirty="0">
                <a:latin typeface="Segoe UI" panose="020B0502040204020203" pitchFamily="34" charset="0"/>
                <a:ea typeface="Verdana" panose="020B0604030504040204" pitchFamily="34" charset="0"/>
                <a:cs typeface="Segoe UI" panose="020B0502040204020203" pitchFamily="34" charset="0"/>
              </a:rPr>
            </a:br>
            <a:r>
              <a:rPr lang="en-US" b="1" i="1" dirty="0">
                <a:latin typeface="Segoe UI" panose="020B0502040204020203" pitchFamily="34" charset="0"/>
                <a:ea typeface="Verdana" panose="020B0604030504040204" pitchFamily="34" charset="0"/>
                <a:cs typeface="Segoe UI" panose="020B0502040204020203" pitchFamily="34" charset="0"/>
              </a:rPr>
              <a:t>Stanley M. Howard</a:t>
            </a:r>
            <a:br>
              <a:rPr lang="en-US" b="1" i="1" dirty="0">
                <a:latin typeface="Segoe UI" panose="020B0502040204020203" pitchFamily="34" charset="0"/>
                <a:ea typeface="Verdana" panose="020B0604030504040204" pitchFamily="34" charset="0"/>
                <a:cs typeface="Segoe UI" panose="020B0502040204020203" pitchFamily="34" charset="0"/>
              </a:rPr>
            </a:br>
            <a:br>
              <a:rPr lang="en-US" b="1" i="1" dirty="0">
                <a:latin typeface="Segoe UI" panose="020B0502040204020203" pitchFamily="34" charset="0"/>
                <a:ea typeface="Verdana" panose="020B0604030504040204" pitchFamily="34" charset="0"/>
                <a:cs typeface="Segoe UI" panose="020B0502040204020203" pitchFamily="34" charset="0"/>
              </a:rPr>
            </a:br>
            <a:br>
              <a:rPr lang="en-US" b="1" i="1" dirty="0">
                <a:latin typeface="Segoe UI" panose="020B0502040204020203" pitchFamily="34" charset="0"/>
                <a:ea typeface="Verdana" panose="020B0604030504040204" pitchFamily="34" charset="0"/>
                <a:cs typeface="Segoe UI" panose="020B0502040204020203" pitchFamily="34" charset="0"/>
              </a:rPr>
            </a:br>
            <a:r>
              <a:rPr lang="en-US" sz="3100" b="1" i="1" dirty="0">
                <a:latin typeface="Segoe UI" panose="020B0502040204020203" pitchFamily="34" charset="0"/>
                <a:ea typeface="Verdana" panose="020B0604030504040204" pitchFamily="34" charset="0"/>
                <a:cs typeface="Segoe UI" panose="020B0502040204020203" pitchFamily="34" charset="0"/>
              </a:rPr>
              <a:t>June 14, 2022</a:t>
            </a:r>
            <a:br>
              <a:rPr lang="en-US" sz="3100" b="1" i="1" dirty="0">
                <a:latin typeface="Segoe UI" panose="020B0502040204020203" pitchFamily="34" charset="0"/>
                <a:ea typeface="Verdana" panose="020B0604030504040204" pitchFamily="34" charset="0"/>
                <a:cs typeface="Segoe UI" panose="020B0502040204020203" pitchFamily="34" charset="0"/>
              </a:rPr>
            </a:br>
            <a:br>
              <a:rPr lang="en-US" sz="3100" b="1" i="1" dirty="0">
                <a:latin typeface="Segoe UI" panose="020B0502040204020203" pitchFamily="34" charset="0"/>
                <a:ea typeface="Verdana" panose="020B0604030504040204" pitchFamily="34" charset="0"/>
                <a:cs typeface="Segoe UI" panose="020B0502040204020203" pitchFamily="34" charset="0"/>
              </a:rPr>
            </a:br>
            <a:r>
              <a:rPr lang="en-US" sz="3100" b="1" i="1" dirty="0">
                <a:latin typeface="Segoe UI" panose="020B0502040204020203" pitchFamily="34" charset="0"/>
                <a:ea typeface="Verdana" panose="020B0604030504040204" pitchFamily="34" charset="0"/>
                <a:cs typeface="Segoe UI" panose="020B0502040204020203" pitchFamily="34" charset="0"/>
              </a:rPr>
              <a:t>Jon Kellar </a:t>
            </a:r>
            <a:br>
              <a:rPr lang="en-US" sz="3200" b="1" dirty="0">
                <a:latin typeface="Segoe UI" panose="020B0502040204020203" pitchFamily="34" charset="0"/>
                <a:ea typeface="Verdana" panose="020B0604030504040204" pitchFamily="34" charset="0"/>
                <a:cs typeface="Segoe UI" panose="020B0502040204020203" pitchFamily="34" charset="0"/>
              </a:rPr>
            </a:br>
            <a:endParaRPr lang="en-US" sz="3200" b="1" dirty="0">
              <a:latin typeface="Segoe UI" panose="020B0502040204020203" pitchFamily="34" charset="0"/>
              <a:ea typeface="Verdana" panose="020B0604030504040204" pitchFamily="34" charset="0"/>
              <a:cs typeface="Segoe UI" panose="020B0502040204020203" pitchFamily="34" charset="0"/>
            </a:endParaRPr>
          </a:p>
        </p:txBody>
      </p:sp>
      <p:sp>
        <p:nvSpPr>
          <p:cNvPr id="3" name="Subtitle 2"/>
          <p:cNvSpPr>
            <a:spLocks noGrp="1"/>
          </p:cNvSpPr>
          <p:nvPr>
            <p:ph type="subTitle" idx="1"/>
          </p:nvPr>
        </p:nvSpPr>
        <p:spPr>
          <a:xfrm>
            <a:off x="1289303" y="5142305"/>
            <a:ext cx="7321298" cy="753165"/>
          </a:xfrm>
        </p:spPr>
        <p:txBody>
          <a:bodyPr anchor="t">
            <a:normAutofit/>
          </a:bodyPr>
          <a:lstStyle/>
          <a:p>
            <a:pPr algn="l"/>
            <a:endParaRPr lang="en-US" sz="800" b="1" dirty="0">
              <a:latin typeface="Segoe UI" panose="020B0502040204020203" pitchFamily="34" charset="0"/>
              <a:ea typeface="Verdana" panose="020B0604030504040204" pitchFamily="34" charset="0"/>
              <a:cs typeface="Segoe UI" panose="020B0502040204020203" pitchFamily="34" charset="0"/>
            </a:endParaRPr>
          </a:p>
          <a:p>
            <a:pPr algn="l"/>
            <a:endParaRPr lang="en-US" sz="800" b="1" dirty="0">
              <a:latin typeface="Segoe UI" panose="020B0502040204020203" pitchFamily="34" charset="0"/>
              <a:ea typeface="Verdana" panose="020B0604030504040204" pitchFamily="34" charset="0"/>
              <a:cs typeface="Segoe UI" panose="020B0502040204020203" pitchFamily="34" charset="0"/>
            </a:endParaRPr>
          </a:p>
          <a:p>
            <a:pPr algn="l"/>
            <a:r>
              <a:rPr lang="en-US" sz="800" dirty="0">
                <a:latin typeface="Segoe UI" panose="020B0502040204020203" pitchFamily="34" charset="0"/>
                <a:ea typeface="Verdana" panose="020B0604030504040204" pitchFamily="34" charset="0"/>
                <a:cs typeface="Segoe UI" panose="020B0502040204020203" pitchFamily="34" charset="0"/>
              </a:rPr>
              <a:t>   </a:t>
            </a:r>
          </a:p>
        </p:txBody>
      </p:sp>
      <p:pic>
        <p:nvPicPr>
          <p:cNvPr id="5" name="Picture 2">
            <a:extLst>
              <a:ext uri="{FF2B5EF4-FFF2-40B4-BE49-F238E27FC236}">
                <a16:creationId xmlns:a16="http://schemas.microsoft.com/office/drawing/2014/main" id="{6B5D558D-9B8F-409B-88BB-D885206F59C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38086" y="5666758"/>
            <a:ext cx="2992866" cy="39655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Triangle 14">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C2743748-ED81-4FF3-8431-93C8D203C677}"/>
              </a:ext>
            </a:extLst>
          </p:cNvPr>
          <p:cNvSpPr txBox="1"/>
          <p:nvPr/>
        </p:nvSpPr>
        <p:spPr>
          <a:xfrm>
            <a:off x="706597" y="808162"/>
            <a:ext cx="5067186" cy="5078313"/>
          </a:xfrm>
          <a:prstGeom prst="rect">
            <a:avLst/>
          </a:prstGeom>
          <a:noFill/>
        </p:spPr>
        <p:txBody>
          <a:bodyPr wrap="square" rtlCol="0">
            <a:spAutoFit/>
          </a:bodyPr>
          <a:lstStyle/>
          <a:p>
            <a:pPr marL="285750" indent="-285750">
              <a:buFont typeface="Arial" panose="020B0604020202020204" pitchFamily="34" charset="0"/>
              <a:buChar char="•"/>
            </a:pPr>
            <a:r>
              <a:rPr lang="en-US" sz="3600" dirty="0">
                <a:latin typeface="Segoe UI" panose="020B0502040204020203" pitchFamily="34" charset="0"/>
                <a:cs typeface="Segoe UI" panose="020B0502040204020203" pitchFamily="34" charset="0"/>
              </a:rPr>
              <a:t>Stan had a passion for research, particularly high temperature thermodynamics and mixing of metal alloys, and published extensively on this topic.</a:t>
            </a:r>
          </a:p>
          <a:p>
            <a:pPr marL="285750" indent="-285750">
              <a:buFont typeface="Arial" panose="020B0604020202020204" pitchFamily="34" charset="0"/>
              <a:buChar char="•"/>
            </a:pPr>
            <a:endParaRPr lang="en-US" sz="3600" dirty="0">
              <a:latin typeface="Segoe UI" panose="020B0502040204020203" pitchFamily="34" charset="0"/>
              <a:cs typeface="Segoe UI" panose="020B0502040204020203" pitchFamily="34" charset="0"/>
            </a:endParaRPr>
          </a:p>
        </p:txBody>
      </p:sp>
      <p:pic>
        <p:nvPicPr>
          <p:cNvPr id="4" name="Picture 3" descr="A person working on a machine&#10;&#10;Description automatically generated with low confidence">
            <a:extLst>
              <a:ext uri="{FF2B5EF4-FFF2-40B4-BE49-F238E27FC236}">
                <a16:creationId xmlns:a16="http://schemas.microsoft.com/office/drawing/2014/main" id="{5C3A6FDB-53E1-4CD4-8207-4D7E19ADC634}"/>
              </a:ext>
            </a:extLst>
          </p:cNvPr>
          <p:cNvPicPr>
            <a:picLocks noChangeAspect="1"/>
          </p:cNvPicPr>
          <p:nvPr/>
        </p:nvPicPr>
        <p:blipFill rotWithShape="1">
          <a:blip r:embed="rId2">
            <a:extLst>
              <a:ext uri="{28A0092B-C50C-407E-A947-70E740481C1C}">
                <a14:useLocalDpi xmlns:a14="http://schemas.microsoft.com/office/drawing/2010/main" val="0"/>
              </a:ext>
            </a:extLst>
          </a:blip>
          <a:srcRect l="4922"/>
          <a:stretch/>
        </p:blipFill>
        <p:spPr>
          <a:xfrm>
            <a:off x="5946847" y="991390"/>
            <a:ext cx="4828405" cy="4875219"/>
          </a:xfrm>
          <a:prstGeom prst="rect">
            <a:avLst/>
          </a:prstGeom>
        </p:spPr>
      </p:pic>
      <p:pic>
        <p:nvPicPr>
          <p:cNvPr id="16" name="Picture 2">
            <a:extLst>
              <a:ext uri="{FF2B5EF4-FFF2-40B4-BE49-F238E27FC236}">
                <a16:creationId xmlns:a16="http://schemas.microsoft.com/office/drawing/2014/main" id="{22153B77-AEDA-444A-949E-BAFAB1AC1C6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38086" y="5666758"/>
            <a:ext cx="2992866" cy="396556"/>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D457877C-6DCC-4B36-9DDC-853115E1235A}"/>
              </a:ext>
            </a:extLst>
          </p:cNvPr>
          <p:cNvSpPr txBox="1"/>
          <p:nvPr/>
        </p:nvSpPr>
        <p:spPr>
          <a:xfrm>
            <a:off x="641774" y="6364750"/>
            <a:ext cx="1860959" cy="369332"/>
          </a:xfrm>
          <a:prstGeom prst="rect">
            <a:avLst/>
          </a:prstGeom>
          <a:noFill/>
        </p:spPr>
        <p:txBody>
          <a:bodyPr wrap="none" rtlCol="0">
            <a:spAutoFit/>
          </a:bodyPr>
          <a:lstStyle/>
          <a:p>
            <a:r>
              <a:rPr lang="en-US" b="1" dirty="0">
                <a:solidFill>
                  <a:srgbClr val="FF0000"/>
                </a:solidFill>
              </a:rPr>
              <a:t>SMH Professional</a:t>
            </a:r>
          </a:p>
        </p:txBody>
      </p:sp>
    </p:spTree>
    <p:extLst>
      <p:ext uri="{BB962C8B-B14F-4D97-AF65-F5344CB8AC3E}">
        <p14:creationId xmlns:p14="http://schemas.microsoft.com/office/powerpoint/2010/main" val="19126424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Triangle 14">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C2743748-ED81-4FF3-8431-93C8D203C677}"/>
              </a:ext>
            </a:extLst>
          </p:cNvPr>
          <p:cNvSpPr txBox="1"/>
          <p:nvPr/>
        </p:nvSpPr>
        <p:spPr>
          <a:xfrm>
            <a:off x="795873" y="872205"/>
            <a:ext cx="5781753" cy="4524315"/>
          </a:xfrm>
          <a:prstGeom prst="rect">
            <a:avLst/>
          </a:prstGeom>
          <a:noFill/>
        </p:spPr>
        <p:txBody>
          <a:bodyPr wrap="square" rtlCol="0">
            <a:spAutoFit/>
          </a:bodyPr>
          <a:lstStyle/>
          <a:p>
            <a:pPr marL="285750" indent="-285750">
              <a:buFont typeface="Arial" panose="020B0604020202020204" pitchFamily="34" charset="0"/>
              <a:buChar char="•"/>
            </a:pPr>
            <a:r>
              <a:rPr lang="en-US" sz="3600" dirty="0">
                <a:latin typeface="Segoe UI" panose="020B0502040204020203" pitchFamily="34" charset="0"/>
                <a:cs typeface="Segoe UI" panose="020B0502040204020203" pitchFamily="34" charset="0"/>
              </a:rPr>
              <a:t>Stan shared his extensive expertise with many organizations, including Caterpillar, Kerr-McGee, Group V Metals, Stanford Research Center and Oak Ridge National Lab.</a:t>
            </a:r>
          </a:p>
          <a:p>
            <a:pPr marL="285750" indent="-285750">
              <a:buFont typeface="Arial" panose="020B0604020202020204" pitchFamily="34" charset="0"/>
              <a:buChar char="•"/>
            </a:pPr>
            <a:endParaRPr lang="en-US" sz="3600" dirty="0">
              <a:latin typeface="Segoe UI" panose="020B0502040204020203" pitchFamily="34" charset="0"/>
              <a:cs typeface="Segoe UI" panose="020B0502040204020203" pitchFamily="34" charset="0"/>
            </a:endParaRPr>
          </a:p>
        </p:txBody>
      </p:sp>
      <p:pic>
        <p:nvPicPr>
          <p:cNvPr id="7" name="Picture 6" descr="A person standing next to a machine&#10;&#10;Description automatically generated with medium confidence">
            <a:extLst>
              <a:ext uri="{FF2B5EF4-FFF2-40B4-BE49-F238E27FC236}">
                <a16:creationId xmlns:a16="http://schemas.microsoft.com/office/drawing/2014/main" id="{8EA450B0-79E2-4C66-B286-823DAED69BEE}"/>
              </a:ext>
            </a:extLst>
          </p:cNvPr>
          <p:cNvPicPr>
            <a:picLocks noChangeAspect="1"/>
          </p:cNvPicPr>
          <p:nvPr/>
        </p:nvPicPr>
        <p:blipFill rotWithShape="1">
          <a:blip r:embed="rId2">
            <a:extLst>
              <a:ext uri="{28A0092B-C50C-407E-A947-70E740481C1C}">
                <a14:useLocalDpi xmlns:a14="http://schemas.microsoft.com/office/drawing/2010/main" val="0"/>
              </a:ext>
            </a:extLst>
          </a:blip>
          <a:srcRect l="28413" t="25965" r="14246" b="8063"/>
          <a:stretch/>
        </p:blipFill>
        <p:spPr>
          <a:xfrm>
            <a:off x="6731725" y="872205"/>
            <a:ext cx="4496790" cy="5113589"/>
          </a:xfrm>
          <a:prstGeom prst="rect">
            <a:avLst/>
          </a:prstGeom>
        </p:spPr>
      </p:pic>
      <p:sp>
        <p:nvSpPr>
          <p:cNvPr id="11" name="TextBox 10">
            <a:extLst>
              <a:ext uri="{FF2B5EF4-FFF2-40B4-BE49-F238E27FC236}">
                <a16:creationId xmlns:a16="http://schemas.microsoft.com/office/drawing/2014/main" id="{BA9505D6-CAA4-4407-A4CE-237F6F7349CD}"/>
              </a:ext>
            </a:extLst>
          </p:cNvPr>
          <p:cNvSpPr txBox="1"/>
          <p:nvPr/>
        </p:nvSpPr>
        <p:spPr>
          <a:xfrm>
            <a:off x="641774" y="6364750"/>
            <a:ext cx="1860959" cy="369332"/>
          </a:xfrm>
          <a:prstGeom prst="rect">
            <a:avLst/>
          </a:prstGeom>
          <a:noFill/>
        </p:spPr>
        <p:txBody>
          <a:bodyPr wrap="none" rtlCol="0">
            <a:spAutoFit/>
          </a:bodyPr>
          <a:lstStyle/>
          <a:p>
            <a:r>
              <a:rPr lang="en-US" b="1" dirty="0">
                <a:solidFill>
                  <a:srgbClr val="FF0000"/>
                </a:solidFill>
              </a:rPr>
              <a:t>SMH Professional</a:t>
            </a:r>
          </a:p>
        </p:txBody>
      </p:sp>
      <p:pic>
        <p:nvPicPr>
          <p:cNvPr id="12" name="Picture 2">
            <a:extLst>
              <a:ext uri="{FF2B5EF4-FFF2-40B4-BE49-F238E27FC236}">
                <a16:creationId xmlns:a16="http://schemas.microsoft.com/office/drawing/2014/main" id="{C49B99C5-A531-4A8A-A423-1D626F49017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38086" y="5666758"/>
            <a:ext cx="2992866" cy="3965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47244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Triangle 14">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C2743748-ED81-4FF3-8431-93C8D203C677}"/>
              </a:ext>
            </a:extLst>
          </p:cNvPr>
          <p:cNvSpPr txBox="1"/>
          <p:nvPr/>
        </p:nvSpPr>
        <p:spPr>
          <a:xfrm>
            <a:off x="795872" y="872205"/>
            <a:ext cx="7023241" cy="6186309"/>
          </a:xfrm>
          <a:prstGeom prst="rect">
            <a:avLst/>
          </a:prstGeom>
          <a:noFill/>
        </p:spPr>
        <p:txBody>
          <a:bodyPr wrap="square" rtlCol="0">
            <a:spAutoFit/>
          </a:bodyPr>
          <a:lstStyle/>
          <a:p>
            <a:pPr marL="285750" indent="-285750">
              <a:buFont typeface="Arial" panose="020B0604020202020204" pitchFamily="34" charset="0"/>
              <a:buChar char="•"/>
            </a:pPr>
            <a:r>
              <a:rPr lang="en-US" sz="3600" dirty="0">
                <a:latin typeface="Segoe UI" panose="020B0502040204020203" pitchFamily="34" charset="0"/>
                <a:cs typeface="Segoe UI" panose="020B0502040204020203" pitchFamily="34" charset="0"/>
              </a:rPr>
              <a:t>Stan was a career-long member of the </a:t>
            </a:r>
            <a:r>
              <a:rPr lang="en-US" sz="3600" dirty="0" err="1">
                <a:latin typeface="Segoe UI" panose="020B0502040204020203" pitchFamily="34" charset="0"/>
                <a:cs typeface="Segoe UI" panose="020B0502040204020203" pitchFamily="34" charset="0"/>
              </a:rPr>
              <a:t>The</a:t>
            </a:r>
            <a:r>
              <a:rPr lang="en-US" sz="3600" dirty="0">
                <a:latin typeface="Segoe UI" panose="020B0502040204020203" pitchFamily="34" charset="0"/>
                <a:cs typeface="Segoe UI" panose="020B0502040204020203" pitchFamily="34" charset="0"/>
              </a:rPr>
              <a:t> Minerals, Metal and Materials Society (TMS).</a:t>
            </a:r>
          </a:p>
          <a:p>
            <a:pPr marL="285750" indent="-285750">
              <a:buFont typeface="Arial" panose="020B0604020202020204" pitchFamily="34" charset="0"/>
              <a:buChar char="•"/>
            </a:pPr>
            <a:r>
              <a:rPr lang="en-US" sz="3600" dirty="0">
                <a:latin typeface="Segoe UI" panose="020B0502040204020203" pitchFamily="34" charset="0"/>
                <a:cs typeface="Segoe UI" panose="020B0502040204020203" pitchFamily="34" charset="0"/>
              </a:rPr>
              <a:t>Stan first served on the TMS Board of Directors in 2009, and received the TMS Alexander Scott Distinguished Service Award for his dedication to the Society.</a:t>
            </a:r>
          </a:p>
          <a:p>
            <a:pPr marL="285750" indent="-285750">
              <a:buFont typeface="Arial" panose="020B0604020202020204" pitchFamily="34" charset="0"/>
              <a:buChar char="•"/>
            </a:pPr>
            <a:endParaRPr lang="en-US" sz="3600" dirty="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US" sz="3600" dirty="0">
              <a:latin typeface="Segoe UI" panose="020B0502040204020203" pitchFamily="34" charset="0"/>
              <a:cs typeface="Segoe UI" panose="020B0502040204020203" pitchFamily="34" charset="0"/>
            </a:endParaRPr>
          </a:p>
        </p:txBody>
      </p:sp>
      <p:pic>
        <p:nvPicPr>
          <p:cNvPr id="3" name="Picture 2" descr="A picture containing text, newspaper, screenshot&#10;&#10;Description automatically generated">
            <a:extLst>
              <a:ext uri="{FF2B5EF4-FFF2-40B4-BE49-F238E27FC236}">
                <a16:creationId xmlns:a16="http://schemas.microsoft.com/office/drawing/2014/main" id="{7F1F43F0-DFE8-4A65-B406-6F7985C95EBA}"/>
              </a:ext>
            </a:extLst>
          </p:cNvPr>
          <p:cNvPicPr>
            <a:picLocks noChangeAspect="1"/>
          </p:cNvPicPr>
          <p:nvPr/>
        </p:nvPicPr>
        <p:blipFill rotWithShape="1">
          <a:blip r:embed="rId2">
            <a:extLst>
              <a:ext uri="{28A0092B-C50C-407E-A947-70E740481C1C}">
                <a14:useLocalDpi xmlns:a14="http://schemas.microsoft.com/office/drawing/2010/main" val="0"/>
              </a:ext>
            </a:extLst>
          </a:blip>
          <a:srcRect l="27802" t="62857" r="52272" b="12718"/>
          <a:stretch/>
        </p:blipFill>
        <p:spPr>
          <a:xfrm>
            <a:off x="8285244" y="902149"/>
            <a:ext cx="2992356" cy="5048812"/>
          </a:xfrm>
          <a:prstGeom prst="rect">
            <a:avLst/>
          </a:prstGeom>
        </p:spPr>
      </p:pic>
      <p:sp>
        <p:nvSpPr>
          <p:cNvPr id="7" name="TextBox 6">
            <a:extLst>
              <a:ext uri="{FF2B5EF4-FFF2-40B4-BE49-F238E27FC236}">
                <a16:creationId xmlns:a16="http://schemas.microsoft.com/office/drawing/2014/main" id="{CFC5A159-8B22-4ABD-A91A-335919BCB488}"/>
              </a:ext>
            </a:extLst>
          </p:cNvPr>
          <p:cNvSpPr txBox="1"/>
          <p:nvPr/>
        </p:nvSpPr>
        <p:spPr>
          <a:xfrm>
            <a:off x="641774" y="6364750"/>
            <a:ext cx="1860959" cy="369332"/>
          </a:xfrm>
          <a:prstGeom prst="rect">
            <a:avLst/>
          </a:prstGeom>
          <a:noFill/>
        </p:spPr>
        <p:txBody>
          <a:bodyPr wrap="none" rtlCol="0">
            <a:spAutoFit/>
          </a:bodyPr>
          <a:lstStyle/>
          <a:p>
            <a:r>
              <a:rPr lang="en-US" b="1" dirty="0">
                <a:solidFill>
                  <a:srgbClr val="FF0000"/>
                </a:solidFill>
              </a:rPr>
              <a:t>SMH Professional</a:t>
            </a:r>
          </a:p>
        </p:txBody>
      </p:sp>
    </p:spTree>
    <p:extLst>
      <p:ext uri="{BB962C8B-B14F-4D97-AF65-F5344CB8AC3E}">
        <p14:creationId xmlns:p14="http://schemas.microsoft.com/office/powerpoint/2010/main" val="6718924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Triangle 14">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C2743748-ED81-4FF3-8431-93C8D203C677}"/>
              </a:ext>
            </a:extLst>
          </p:cNvPr>
          <p:cNvSpPr txBox="1"/>
          <p:nvPr/>
        </p:nvSpPr>
        <p:spPr>
          <a:xfrm>
            <a:off x="653868" y="824246"/>
            <a:ext cx="6536569" cy="6186309"/>
          </a:xfrm>
          <a:prstGeom prst="rect">
            <a:avLst/>
          </a:prstGeom>
          <a:noFill/>
        </p:spPr>
        <p:txBody>
          <a:bodyPr wrap="square" rtlCol="0">
            <a:spAutoFit/>
          </a:bodyPr>
          <a:lstStyle/>
          <a:p>
            <a:pPr marL="285750" indent="-285750">
              <a:buFont typeface="Arial" panose="020B0604020202020204" pitchFamily="34" charset="0"/>
              <a:buChar char="•"/>
            </a:pPr>
            <a:r>
              <a:rPr lang="en-US" sz="3600" dirty="0">
                <a:latin typeface="Segoe UI" panose="020B0502040204020203" pitchFamily="34" charset="0"/>
                <a:cs typeface="Segoe UI" panose="020B0502040204020203" pitchFamily="34" charset="0"/>
              </a:rPr>
              <a:t>In 2016 Stan was elected as the TMS President.</a:t>
            </a:r>
          </a:p>
          <a:p>
            <a:pPr marL="285750" indent="-285750">
              <a:buFont typeface="Arial" panose="020B0604020202020204" pitchFamily="34" charset="0"/>
              <a:buChar char="•"/>
            </a:pPr>
            <a:r>
              <a:rPr lang="en-US" sz="3600" dirty="0">
                <a:latin typeface="Segoe UI" panose="020B0502040204020203" pitchFamily="34" charset="0"/>
                <a:cs typeface="Segoe UI" panose="020B0502040204020203" pitchFamily="34" charset="0"/>
              </a:rPr>
              <a:t>Stan’s TMS Presidential accomplishments were vast and included expanded international collaborations, creation of new digital access to information and TMS Foundation growth.</a:t>
            </a:r>
          </a:p>
          <a:p>
            <a:pPr marL="285750" indent="-285750">
              <a:buFont typeface="Arial" panose="020B0604020202020204" pitchFamily="34" charset="0"/>
              <a:buChar char="•"/>
            </a:pPr>
            <a:endParaRPr lang="en-US" sz="3600" dirty="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US" sz="3600" dirty="0">
              <a:latin typeface="Segoe UI" panose="020B0502040204020203" pitchFamily="34" charset="0"/>
              <a:cs typeface="Segoe UI" panose="020B0502040204020203" pitchFamily="34" charset="0"/>
            </a:endParaRPr>
          </a:p>
        </p:txBody>
      </p:sp>
      <p:pic>
        <p:nvPicPr>
          <p:cNvPr id="5" name="Picture 4" descr="A picture containing person, person, indoor, standing&#10;&#10;Description automatically generated">
            <a:extLst>
              <a:ext uri="{FF2B5EF4-FFF2-40B4-BE49-F238E27FC236}">
                <a16:creationId xmlns:a16="http://schemas.microsoft.com/office/drawing/2014/main" id="{DA108461-ABFC-4759-9BE3-FAE70D0E4A38}"/>
              </a:ext>
            </a:extLst>
          </p:cNvPr>
          <p:cNvPicPr>
            <a:picLocks noChangeAspect="1"/>
          </p:cNvPicPr>
          <p:nvPr/>
        </p:nvPicPr>
        <p:blipFill rotWithShape="1">
          <a:blip r:embed="rId2">
            <a:extLst>
              <a:ext uri="{28A0092B-C50C-407E-A947-70E740481C1C}">
                <a14:useLocalDpi xmlns:a14="http://schemas.microsoft.com/office/drawing/2010/main" val="0"/>
              </a:ext>
            </a:extLst>
          </a:blip>
          <a:srcRect r="49978"/>
          <a:stretch/>
        </p:blipFill>
        <p:spPr>
          <a:xfrm>
            <a:off x="7315743" y="1319201"/>
            <a:ext cx="3866438" cy="4347808"/>
          </a:xfrm>
          <a:prstGeom prst="rect">
            <a:avLst/>
          </a:prstGeom>
        </p:spPr>
      </p:pic>
      <p:sp>
        <p:nvSpPr>
          <p:cNvPr id="11" name="TextBox 10">
            <a:extLst>
              <a:ext uri="{FF2B5EF4-FFF2-40B4-BE49-F238E27FC236}">
                <a16:creationId xmlns:a16="http://schemas.microsoft.com/office/drawing/2014/main" id="{6D1B2B5A-3B62-4CCB-85D4-E224EA60E229}"/>
              </a:ext>
            </a:extLst>
          </p:cNvPr>
          <p:cNvSpPr txBox="1"/>
          <p:nvPr/>
        </p:nvSpPr>
        <p:spPr>
          <a:xfrm>
            <a:off x="641774" y="6364750"/>
            <a:ext cx="1860959" cy="369332"/>
          </a:xfrm>
          <a:prstGeom prst="rect">
            <a:avLst/>
          </a:prstGeom>
          <a:noFill/>
        </p:spPr>
        <p:txBody>
          <a:bodyPr wrap="none" rtlCol="0">
            <a:spAutoFit/>
          </a:bodyPr>
          <a:lstStyle/>
          <a:p>
            <a:r>
              <a:rPr lang="en-US" b="1" dirty="0">
                <a:solidFill>
                  <a:srgbClr val="FF0000"/>
                </a:solidFill>
              </a:rPr>
              <a:t>SMH Professional</a:t>
            </a:r>
          </a:p>
        </p:txBody>
      </p:sp>
    </p:spTree>
    <p:extLst>
      <p:ext uri="{BB962C8B-B14F-4D97-AF65-F5344CB8AC3E}">
        <p14:creationId xmlns:p14="http://schemas.microsoft.com/office/powerpoint/2010/main" val="29446019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Triangle 14">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C2743748-ED81-4FF3-8431-93C8D203C677}"/>
              </a:ext>
            </a:extLst>
          </p:cNvPr>
          <p:cNvSpPr txBox="1"/>
          <p:nvPr/>
        </p:nvSpPr>
        <p:spPr>
          <a:xfrm>
            <a:off x="641774" y="581267"/>
            <a:ext cx="10905053" cy="5509200"/>
          </a:xfrm>
          <a:prstGeom prst="rect">
            <a:avLst/>
          </a:prstGeom>
          <a:noFill/>
        </p:spPr>
        <p:txBody>
          <a:bodyPr wrap="square" rtlCol="0">
            <a:spAutoFit/>
          </a:bodyPr>
          <a:lstStyle/>
          <a:p>
            <a:pPr marL="285750" indent="-285750">
              <a:buFont typeface="Arial" panose="020B0604020202020204" pitchFamily="34" charset="0"/>
              <a:buChar char="•"/>
            </a:pPr>
            <a:r>
              <a:rPr lang="en-US" sz="2200" dirty="0">
                <a:latin typeface="Segoe UI" panose="020B0502040204020203" pitchFamily="34" charset="0"/>
                <a:cs typeface="Segoe UI" panose="020B0502040204020203" pitchFamily="34" charset="0"/>
              </a:rPr>
              <a:t>Stan was the consummate educator, friend and collaborator to so many people.  </a:t>
            </a:r>
          </a:p>
          <a:p>
            <a:pPr marL="285750" indent="-285750">
              <a:buFont typeface="Arial" panose="020B0604020202020204" pitchFamily="34" charset="0"/>
              <a:buChar char="•"/>
            </a:pPr>
            <a:r>
              <a:rPr lang="en-US" sz="2200" dirty="0">
                <a:latin typeface="Segoe UI" panose="020B0502040204020203" pitchFamily="34" charset="0"/>
                <a:cs typeface="Segoe UI" panose="020B0502040204020203" pitchFamily="34" charset="0"/>
              </a:rPr>
              <a:t>Some poignant examples----</a:t>
            </a:r>
          </a:p>
          <a:p>
            <a:pPr marL="285750" indent="-285750">
              <a:buFont typeface="Arial" panose="020B0604020202020204" pitchFamily="34" charset="0"/>
              <a:buChar char="•"/>
            </a:pPr>
            <a:endParaRPr lang="en-US" sz="2200" dirty="0">
              <a:latin typeface="Segoe UI" panose="020B0502040204020203" pitchFamily="34" charset="0"/>
              <a:cs typeface="Segoe UI" panose="020B0502040204020203" pitchFamily="34" charset="0"/>
            </a:endParaRPr>
          </a:p>
          <a:p>
            <a:pPr marL="687388" marR="0" indent="-225425">
              <a:spcBef>
                <a:spcPts val="0"/>
              </a:spcBef>
              <a:spcAft>
                <a:spcPts val="0"/>
              </a:spcAft>
              <a:buFont typeface="Wingdings" panose="05000000000000000000" pitchFamily="2" charset="2"/>
              <a:buChar char="Ø"/>
            </a:pPr>
            <a:r>
              <a:rPr lang="en-US" sz="2200" i="1" dirty="0">
                <a:effectLst/>
                <a:latin typeface="Segoe UI" panose="020B0502040204020203" pitchFamily="34" charset="0"/>
                <a:ea typeface="Calibri" panose="020F0502020204030204" pitchFamily="34" charset="0"/>
                <a:cs typeface="Segoe UI" panose="020B0502040204020203" pitchFamily="34" charset="0"/>
              </a:rPr>
              <a:t>“I remember Dr. Howard from the point of view of a 20 </a:t>
            </a:r>
            <a:r>
              <a:rPr lang="en-US" sz="2200" i="1" dirty="0" err="1">
                <a:effectLst/>
                <a:latin typeface="Segoe UI" panose="020B0502040204020203" pitchFamily="34" charset="0"/>
                <a:ea typeface="Calibri" panose="020F0502020204030204" pitchFamily="34" charset="0"/>
                <a:cs typeface="Segoe UI" panose="020B0502040204020203" pitchFamily="34" charset="0"/>
              </a:rPr>
              <a:t>yr</a:t>
            </a:r>
            <a:r>
              <a:rPr lang="en-US" sz="2200" i="1" dirty="0">
                <a:effectLst/>
                <a:latin typeface="Segoe UI" panose="020B0502040204020203" pitchFamily="34" charset="0"/>
                <a:ea typeface="Calibri" panose="020F0502020204030204" pitchFamily="34" charset="0"/>
                <a:cs typeface="Segoe UI" panose="020B0502040204020203" pitchFamily="34" charset="0"/>
              </a:rPr>
              <a:t> old student taking a course in Thermodynamics. The immediate impression from the first day of school was the dedication he had to getting things right. The entire first lecture was spent correcting our textbooks. He had more than 100 corrections for us to make in the textbook fixing errors that he had found.”   </a:t>
            </a:r>
          </a:p>
          <a:p>
            <a:pPr marL="461963" marR="0">
              <a:spcBef>
                <a:spcPts val="0"/>
              </a:spcBef>
              <a:spcAft>
                <a:spcPts val="0"/>
              </a:spcAft>
            </a:pPr>
            <a:r>
              <a:rPr lang="en-US" sz="2200" i="1" dirty="0">
                <a:latin typeface="Segoe UI" panose="020B0502040204020203" pitchFamily="34" charset="0"/>
                <a:ea typeface="Calibri" panose="020F0502020204030204" pitchFamily="34" charset="0"/>
                <a:cs typeface="Segoe UI" panose="020B0502040204020203" pitchFamily="34" charset="0"/>
              </a:rPr>
              <a:t>	</a:t>
            </a:r>
            <a:r>
              <a:rPr lang="en-US" sz="2200" dirty="0">
                <a:effectLst/>
                <a:latin typeface="Segoe UI" panose="020B0502040204020203" pitchFamily="34" charset="0"/>
                <a:ea typeface="Calibri" panose="020F0502020204030204" pitchFamily="34" charset="0"/>
                <a:cs typeface="Segoe UI" panose="020B0502040204020203" pitchFamily="34" charset="0"/>
              </a:rPr>
              <a:t>Bill Rausch (former student)</a:t>
            </a:r>
          </a:p>
          <a:p>
            <a:pPr marL="687388" marR="0" indent="-225425">
              <a:spcBef>
                <a:spcPts val="0"/>
              </a:spcBef>
              <a:spcAft>
                <a:spcPts val="0"/>
              </a:spcAft>
              <a:buFont typeface="Wingdings" panose="05000000000000000000" pitchFamily="2" charset="2"/>
              <a:buChar char="Ø"/>
            </a:pPr>
            <a:endParaRPr lang="en-US" sz="2200" i="1" dirty="0">
              <a:latin typeface="Segoe UI" panose="020B0502040204020203" pitchFamily="34" charset="0"/>
              <a:ea typeface="Calibri" panose="020F0502020204030204" pitchFamily="34" charset="0"/>
              <a:cs typeface="Segoe UI" panose="020B0502040204020203" pitchFamily="34" charset="0"/>
            </a:endParaRPr>
          </a:p>
          <a:p>
            <a:pPr marL="687388" marR="0" indent="-225425">
              <a:spcBef>
                <a:spcPts val="0"/>
              </a:spcBef>
              <a:spcAft>
                <a:spcPts val="0"/>
              </a:spcAft>
              <a:buFont typeface="Wingdings" panose="05000000000000000000" pitchFamily="2" charset="2"/>
              <a:buChar char="Ø"/>
            </a:pPr>
            <a:r>
              <a:rPr lang="en-US" sz="2200" i="1" dirty="0">
                <a:effectLst/>
                <a:latin typeface="Segoe UI" panose="020B0502040204020203" pitchFamily="34" charset="0"/>
                <a:ea typeface="Calibri" panose="020F0502020204030204" pitchFamily="34" charset="0"/>
                <a:cs typeface="Segoe UI" panose="020B0502040204020203" pitchFamily="34" charset="0"/>
              </a:rPr>
              <a:t>“I always found him extremely helpful and I enjoyed his enthusiasm for the electroforming process we were setting up at SURF and his interest in how we developed it through the years previous at PNNL.  He was a fountain of information and I loved tapping into that as much as he liked sharing it.  He was always friendly to me and made me feel so welcome when I visited campus.”   </a:t>
            </a:r>
          </a:p>
          <a:p>
            <a:pPr marL="919163" lvl="1"/>
            <a:r>
              <a:rPr lang="en-US" sz="2200" dirty="0">
                <a:effectLst/>
                <a:latin typeface="Segoe UI" panose="020B0502040204020203" pitchFamily="34" charset="0"/>
                <a:ea typeface="Calibri" panose="020F0502020204030204" pitchFamily="34" charset="0"/>
                <a:cs typeface="Segoe UI" panose="020B0502040204020203" pitchFamily="34" charset="0"/>
              </a:rPr>
              <a:t>Eric Hoppe (collaborator) </a:t>
            </a:r>
          </a:p>
        </p:txBody>
      </p:sp>
      <p:sp>
        <p:nvSpPr>
          <p:cNvPr id="11" name="TextBox 10">
            <a:extLst>
              <a:ext uri="{FF2B5EF4-FFF2-40B4-BE49-F238E27FC236}">
                <a16:creationId xmlns:a16="http://schemas.microsoft.com/office/drawing/2014/main" id="{6D1B2B5A-3B62-4CCB-85D4-E224EA60E229}"/>
              </a:ext>
            </a:extLst>
          </p:cNvPr>
          <p:cNvSpPr txBox="1"/>
          <p:nvPr/>
        </p:nvSpPr>
        <p:spPr>
          <a:xfrm>
            <a:off x="641774" y="6364750"/>
            <a:ext cx="1516634" cy="369332"/>
          </a:xfrm>
          <a:prstGeom prst="rect">
            <a:avLst/>
          </a:prstGeom>
          <a:noFill/>
        </p:spPr>
        <p:txBody>
          <a:bodyPr wrap="none" rtlCol="0">
            <a:spAutoFit/>
          </a:bodyPr>
          <a:lstStyle/>
          <a:p>
            <a:r>
              <a:rPr lang="en-US" b="1" dirty="0">
                <a:solidFill>
                  <a:srgbClr val="FF0000"/>
                </a:solidFill>
              </a:rPr>
              <a:t>SMH Personal</a:t>
            </a:r>
          </a:p>
        </p:txBody>
      </p:sp>
    </p:spTree>
    <p:extLst>
      <p:ext uri="{BB962C8B-B14F-4D97-AF65-F5344CB8AC3E}">
        <p14:creationId xmlns:p14="http://schemas.microsoft.com/office/powerpoint/2010/main" val="1740111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Triangle 14">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C2743748-ED81-4FF3-8431-93C8D203C677}"/>
              </a:ext>
            </a:extLst>
          </p:cNvPr>
          <p:cNvSpPr txBox="1"/>
          <p:nvPr/>
        </p:nvSpPr>
        <p:spPr>
          <a:xfrm>
            <a:off x="641774" y="581267"/>
            <a:ext cx="10905053" cy="769441"/>
          </a:xfrm>
          <a:prstGeom prst="rect">
            <a:avLst/>
          </a:prstGeom>
          <a:noFill/>
        </p:spPr>
        <p:txBody>
          <a:bodyPr wrap="square" rtlCol="0">
            <a:spAutoFit/>
          </a:bodyPr>
          <a:lstStyle/>
          <a:p>
            <a:pPr marL="285750" indent="-285750">
              <a:buFont typeface="Arial" panose="020B0604020202020204" pitchFamily="34" charset="0"/>
              <a:buChar char="•"/>
            </a:pPr>
            <a:r>
              <a:rPr lang="en-US" sz="2200" dirty="0">
                <a:latin typeface="Segoe UI" panose="020B0502040204020203" pitchFamily="34" charset="0"/>
                <a:cs typeface="Segoe UI" panose="020B0502040204020203" pitchFamily="34" charset="0"/>
              </a:rPr>
              <a:t>Stan was the ultimate professional and friend………..and had an incredible sense of humor. I am miss him each and every day.</a:t>
            </a:r>
            <a:endParaRPr lang="en-US" sz="2200" i="1" dirty="0">
              <a:effectLst/>
              <a:latin typeface="Segoe UI" panose="020B0502040204020203" pitchFamily="34" charset="0"/>
              <a:ea typeface="Calibri" panose="020F0502020204030204" pitchFamily="34" charset="0"/>
              <a:cs typeface="Segoe UI" panose="020B0502040204020203" pitchFamily="34" charset="0"/>
            </a:endParaRPr>
          </a:p>
        </p:txBody>
      </p:sp>
      <p:sp>
        <p:nvSpPr>
          <p:cNvPr id="11" name="TextBox 10">
            <a:extLst>
              <a:ext uri="{FF2B5EF4-FFF2-40B4-BE49-F238E27FC236}">
                <a16:creationId xmlns:a16="http://schemas.microsoft.com/office/drawing/2014/main" id="{6D1B2B5A-3B62-4CCB-85D4-E224EA60E229}"/>
              </a:ext>
            </a:extLst>
          </p:cNvPr>
          <p:cNvSpPr txBox="1"/>
          <p:nvPr/>
        </p:nvSpPr>
        <p:spPr>
          <a:xfrm>
            <a:off x="641774" y="6364750"/>
            <a:ext cx="1516634" cy="369332"/>
          </a:xfrm>
          <a:prstGeom prst="rect">
            <a:avLst/>
          </a:prstGeom>
          <a:noFill/>
        </p:spPr>
        <p:txBody>
          <a:bodyPr wrap="none" rtlCol="0">
            <a:spAutoFit/>
          </a:bodyPr>
          <a:lstStyle/>
          <a:p>
            <a:r>
              <a:rPr lang="en-US" b="1" dirty="0">
                <a:solidFill>
                  <a:srgbClr val="FF0000"/>
                </a:solidFill>
              </a:rPr>
              <a:t>SMH Personal</a:t>
            </a:r>
          </a:p>
        </p:txBody>
      </p:sp>
      <p:pic>
        <p:nvPicPr>
          <p:cNvPr id="2" name="2 dollar Big Mac by Stan Howard">
            <a:hlinkClick r:id="" action="ppaction://media"/>
            <a:extLst>
              <a:ext uri="{FF2B5EF4-FFF2-40B4-BE49-F238E27FC236}">
                <a16:creationId xmlns:a16="http://schemas.microsoft.com/office/drawing/2014/main" id="{F67F4E2C-BF21-40A4-903F-595906DD96A4}"/>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4472726" y="1392716"/>
            <a:ext cx="5499832" cy="4499862"/>
          </a:xfrm>
          <a:prstGeom prst="rect">
            <a:avLst/>
          </a:prstGeom>
        </p:spPr>
      </p:pic>
      <p:pic>
        <p:nvPicPr>
          <p:cNvPr id="8" name="Picture 2">
            <a:extLst>
              <a:ext uri="{FF2B5EF4-FFF2-40B4-BE49-F238E27FC236}">
                <a16:creationId xmlns:a16="http://schemas.microsoft.com/office/drawing/2014/main" id="{FEC8D637-BA34-4D78-A96A-F543F7CD4F45}"/>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38086" y="5666758"/>
            <a:ext cx="2992866" cy="3965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3668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280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Triangle 14">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C2743748-ED81-4FF3-8431-93C8D203C677}"/>
              </a:ext>
            </a:extLst>
          </p:cNvPr>
          <p:cNvSpPr txBox="1"/>
          <p:nvPr/>
        </p:nvSpPr>
        <p:spPr>
          <a:xfrm>
            <a:off x="641774" y="581267"/>
            <a:ext cx="10905053" cy="1446550"/>
          </a:xfrm>
          <a:prstGeom prst="rect">
            <a:avLst/>
          </a:prstGeom>
          <a:noFill/>
        </p:spPr>
        <p:txBody>
          <a:bodyPr wrap="square" rtlCol="0">
            <a:spAutoFit/>
          </a:bodyPr>
          <a:lstStyle/>
          <a:p>
            <a:pPr algn="ctr"/>
            <a:r>
              <a:rPr lang="en-US" sz="8800" dirty="0">
                <a:effectLst/>
                <a:latin typeface="Segoe UI" panose="020B0502040204020203" pitchFamily="34" charset="0"/>
                <a:ea typeface="Calibri" panose="020F0502020204030204" pitchFamily="34" charset="0"/>
                <a:cs typeface="Segoe UI" panose="020B0502040204020203" pitchFamily="34" charset="0"/>
              </a:rPr>
              <a:t>50-for-50 Campaign</a:t>
            </a:r>
          </a:p>
        </p:txBody>
      </p:sp>
      <p:sp>
        <p:nvSpPr>
          <p:cNvPr id="11" name="TextBox 10">
            <a:extLst>
              <a:ext uri="{FF2B5EF4-FFF2-40B4-BE49-F238E27FC236}">
                <a16:creationId xmlns:a16="http://schemas.microsoft.com/office/drawing/2014/main" id="{6D1B2B5A-3B62-4CCB-85D4-E224EA60E229}"/>
              </a:ext>
            </a:extLst>
          </p:cNvPr>
          <p:cNvSpPr txBox="1"/>
          <p:nvPr/>
        </p:nvSpPr>
        <p:spPr>
          <a:xfrm>
            <a:off x="641774" y="6364750"/>
            <a:ext cx="1516634" cy="369332"/>
          </a:xfrm>
          <a:prstGeom prst="rect">
            <a:avLst/>
          </a:prstGeom>
          <a:noFill/>
        </p:spPr>
        <p:txBody>
          <a:bodyPr wrap="none" rtlCol="0">
            <a:spAutoFit/>
          </a:bodyPr>
          <a:lstStyle/>
          <a:p>
            <a:r>
              <a:rPr lang="en-US" b="1" dirty="0">
                <a:solidFill>
                  <a:srgbClr val="FF0000"/>
                </a:solidFill>
              </a:rPr>
              <a:t>SMH Personal</a:t>
            </a:r>
          </a:p>
        </p:txBody>
      </p:sp>
      <p:pic>
        <p:nvPicPr>
          <p:cNvPr id="3" name="Picture 2">
            <a:extLst>
              <a:ext uri="{FF2B5EF4-FFF2-40B4-BE49-F238E27FC236}">
                <a16:creationId xmlns:a16="http://schemas.microsoft.com/office/drawing/2014/main" id="{6D0F6A3F-139D-45CC-BCE7-E6894FC5048E}"/>
              </a:ext>
            </a:extLst>
          </p:cNvPr>
          <p:cNvPicPr>
            <a:picLocks noChangeAspect="1"/>
          </p:cNvPicPr>
          <p:nvPr/>
        </p:nvPicPr>
        <p:blipFill>
          <a:blip r:embed="rId2"/>
          <a:stretch>
            <a:fillRect/>
          </a:stretch>
        </p:blipFill>
        <p:spPr>
          <a:xfrm>
            <a:off x="1881051" y="2097188"/>
            <a:ext cx="7849755" cy="3111358"/>
          </a:xfrm>
          <a:prstGeom prst="rect">
            <a:avLst/>
          </a:prstGeom>
        </p:spPr>
      </p:pic>
      <p:sp>
        <p:nvSpPr>
          <p:cNvPr id="10" name="TextBox 9">
            <a:extLst>
              <a:ext uri="{FF2B5EF4-FFF2-40B4-BE49-F238E27FC236}">
                <a16:creationId xmlns:a16="http://schemas.microsoft.com/office/drawing/2014/main" id="{0BF26BDA-8FDA-4F2D-A97E-E60DD8467408}"/>
              </a:ext>
            </a:extLst>
          </p:cNvPr>
          <p:cNvSpPr txBox="1"/>
          <p:nvPr/>
        </p:nvSpPr>
        <p:spPr>
          <a:xfrm>
            <a:off x="879566" y="5396686"/>
            <a:ext cx="8351520" cy="646331"/>
          </a:xfrm>
          <a:prstGeom prst="rect">
            <a:avLst/>
          </a:prstGeom>
          <a:noFill/>
        </p:spPr>
        <p:txBody>
          <a:bodyPr wrap="square">
            <a:spAutoFit/>
          </a:bodyPr>
          <a:lstStyle/>
          <a:p>
            <a:r>
              <a:rPr lang="en-US" sz="3600" dirty="0">
                <a:hlinkClick r:id="rId3"/>
              </a:rPr>
              <a:t>https://cara.sdsmt.edu/dr.-stanley-howard</a:t>
            </a:r>
            <a:r>
              <a:rPr lang="en-US" sz="3600" dirty="0"/>
              <a:t> </a:t>
            </a:r>
          </a:p>
        </p:txBody>
      </p:sp>
    </p:spTree>
    <p:extLst>
      <p:ext uri="{BB962C8B-B14F-4D97-AF65-F5344CB8AC3E}">
        <p14:creationId xmlns:p14="http://schemas.microsoft.com/office/powerpoint/2010/main" val="32393304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Triangle 14">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39929" y="3662429"/>
            <a:ext cx="10708741" cy="1921433"/>
          </a:xfrm>
        </p:spPr>
        <p:txBody>
          <a:bodyPr anchor="b">
            <a:normAutofit fontScale="90000"/>
          </a:bodyPr>
          <a:lstStyle/>
          <a:p>
            <a:pPr algn="l"/>
            <a:br>
              <a:rPr lang="en-US" b="1" i="1" dirty="0">
                <a:latin typeface="Segoe UI" panose="020B0502040204020203" pitchFamily="34" charset="0"/>
                <a:ea typeface="Verdana" panose="020B0604030504040204" pitchFamily="34" charset="0"/>
                <a:cs typeface="Segoe UI" panose="020B0502040204020203" pitchFamily="34" charset="0"/>
              </a:rPr>
            </a:br>
            <a:br>
              <a:rPr lang="en-US" b="1" i="1" dirty="0">
                <a:latin typeface="Segoe UI" panose="020B0502040204020203" pitchFamily="34" charset="0"/>
                <a:ea typeface="Verdana" panose="020B0604030504040204" pitchFamily="34" charset="0"/>
                <a:cs typeface="Segoe UI" panose="020B0502040204020203" pitchFamily="34" charset="0"/>
              </a:rPr>
            </a:br>
            <a:br>
              <a:rPr lang="en-US" b="1" i="1" dirty="0">
                <a:latin typeface="Segoe UI" panose="020B0502040204020203" pitchFamily="34" charset="0"/>
                <a:ea typeface="Verdana" panose="020B0604030504040204" pitchFamily="34" charset="0"/>
                <a:cs typeface="Segoe UI" panose="020B0502040204020203" pitchFamily="34" charset="0"/>
              </a:rPr>
            </a:br>
            <a:r>
              <a:rPr lang="en-US" sz="5000" b="1" i="1" dirty="0">
                <a:latin typeface="Segoe UI" panose="020B0502040204020203" pitchFamily="34" charset="0"/>
                <a:ea typeface="Verdana" panose="020B0604030504040204" pitchFamily="34" charset="0"/>
                <a:cs typeface="Segoe UI" panose="020B0502040204020203" pitchFamily="34" charset="0"/>
              </a:rPr>
              <a:t>I had the honor of being an undergraduate student (1980-1984), graduate student (1984-1986) and faculty colleague (1990-2021) with Stan. This presentation is based upon my interactions with Stan over those </a:t>
            </a:r>
            <a:br>
              <a:rPr lang="en-US" sz="5000" b="1" i="1" dirty="0">
                <a:latin typeface="Segoe UI" panose="020B0502040204020203" pitchFamily="34" charset="0"/>
                <a:ea typeface="Verdana" panose="020B0604030504040204" pitchFamily="34" charset="0"/>
                <a:cs typeface="Segoe UI" panose="020B0502040204020203" pitchFamily="34" charset="0"/>
              </a:rPr>
            </a:br>
            <a:r>
              <a:rPr lang="en-US" sz="5000" b="1" i="1" dirty="0">
                <a:latin typeface="Segoe UI" panose="020B0502040204020203" pitchFamily="34" charset="0"/>
                <a:ea typeface="Verdana" panose="020B0604030504040204" pitchFamily="34" charset="0"/>
                <a:cs typeface="Segoe UI" panose="020B0502040204020203" pitchFamily="34" charset="0"/>
              </a:rPr>
              <a:t>37 years.</a:t>
            </a:r>
            <a:br>
              <a:rPr lang="en-US" sz="3200" b="1" dirty="0">
                <a:latin typeface="Segoe UI" panose="020B0502040204020203" pitchFamily="34" charset="0"/>
                <a:ea typeface="Verdana" panose="020B0604030504040204" pitchFamily="34" charset="0"/>
                <a:cs typeface="Segoe UI" panose="020B0502040204020203" pitchFamily="34" charset="0"/>
              </a:rPr>
            </a:br>
            <a:endParaRPr lang="en-US" sz="3200" b="1" dirty="0">
              <a:latin typeface="Segoe UI" panose="020B0502040204020203" pitchFamily="34" charset="0"/>
              <a:ea typeface="Verdana" panose="020B0604030504040204" pitchFamily="34" charset="0"/>
              <a:cs typeface="Segoe UI" panose="020B0502040204020203" pitchFamily="34" charset="0"/>
            </a:endParaRPr>
          </a:p>
        </p:txBody>
      </p:sp>
      <p:sp>
        <p:nvSpPr>
          <p:cNvPr id="3" name="Subtitle 2"/>
          <p:cNvSpPr>
            <a:spLocks noGrp="1"/>
          </p:cNvSpPr>
          <p:nvPr>
            <p:ph type="subTitle" idx="1"/>
          </p:nvPr>
        </p:nvSpPr>
        <p:spPr>
          <a:xfrm>
            <a:off x="1289303" y="5142305"/>
            <a:ext cx="7321298" cy="753165"/>
          </a:xfrm>
        </p:spPr>
        <p:txBody>
          <a:bodyPr anchor="t">
            <a:normAutofit/>
          </a:bodyPr>
          <a:lstStyle/>
          <a:p>
            <a:pPr algn="l"/>
            <a:endParaRPr lang="en-US" sz="800" b="1" dirty="0">
              <a:latin typeface="Segoe UI" panose="020B0502040204020203" pitchFamily="34" charset="0"/>
              <a:ea typeface="Verdana" panose="020B0604030504040204" pitchFamily="34" charset="0"/>
              <a:cs typeface="Segoe UI" panose="020B0502040204020203" pitchFamily="34" charset="0"/>
            </a:endParaRPr>
          </a:p>
          <a:p>
            <a:pPr algn="l"/>
            <a:endParaRPr lang="en-US" sz="800" b="1" dirty="0">
              <a:latin typeface="Segoe UI" panose="020B0502040204020203" pitchFamily="34" charset="0"/>
              <a:ea typeface="Verdana" panose="020B0604030504040204" pitchFamily="34" charset="0"/>
              <a:cs typeface="Segoe UI" panose="020B0502040204020203" pitchFamily="34" charset="0"/>
            </a:endParaRPr>
          </a:p>
          <a:p>
            <a:pPr algn="l"/>
            <a:r>
              <a:rPr lang="en-US" sz="800" dirty="0">
                <a:latin typeface="Segoe UI" panose="020B0502040204020203" pitchFamily="34" charset="0"/>
                <a:ea typeface="Verdana" panose="020B0604030504040204" pitchFamily="34" charset="0"/>
                <a:cs typeface="Segoe UI" panose="020B0502040204020203" pitchFamily="34" charset="0"/>
              </a:rPr>
              <a:t>   </a:t>
            </a:r>
          </a:p>
        </p:txBody>
      </p:sp>
      <p:pic>
        <p:nvPicPr>
          <p:cNvPr id="5" name="Picture 2">
            <a:extLst>
              <a:ext uri="{FF2B5EF4-FFF2-40B4-BE49-F238E27FC236}">
                <a16:creationId xmlns:a16="http://schemas.microsoft.com/office/drawing/2014/main" id="{6B5D558D-9B8F-409B-88BB-D885206F59C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38086" y="5666758"/>
            <a:ext cx="2992866" cy="3965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22784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Triangle 14">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1B0A9E5-EB91-43F2-8F80-ACC2CAE4DEE3}"/>
              </a:ext>
            </a:extLst>
          </p:cNvPr>
          <p:cNvSpPr txBox="1"/>
          <p:nvPr/>
        </p:nvSpPr>
        <p:spPr>
          <a:xfrm>
            <a:off x="641774" y="795726"/>
            <a:ext cx="4533341" cy="5139869"/>
          </a:xfrm>
          <a:prstGeom prst="rect">
            <a:avLst/>
          </a:prstGeom>
          <a:noFill/>
        </p:spPr>
        <p:txBody>
          <a:bodyPr wrap="square" rtlCol="0">
            <a:spAutoFit/>
          </a:bodyPr>
          <a:lstStyle/>
          <a:p>
            <a:pPr marL="285750" indent="-285750">
              <a:buFont typeface="Arial" panose="020B0604020202020204" pitchFamily="34" charset="0"/>
              <a:buChar char="•"/>
            </a:pPr>
            <a:r>
              <a:rPr lang="en-US" sz="4100" dirty="0">
                <a:latin typeface="Segoe UI" panose="020B0502040204020203" pitchFamily="34" charset="0"/>
                <a:cs typeface="Segoe UI" panose="020B0502040204020203" pitchFamily="34" charset="0"/>
              </a:rPr>
              <a:t>Born in 1945 in Torrington, WY (family ranch was in </a:t>
            </a:r>
            <a:r>
              <a:rPr lang="en-US" sz="4100" dirty="0" err="1">
                <a:latin typeface="Segoe UI" panose="020B0502040204020203" pitchFamily="34" charset="0"/>
                <a:cs typeface="Segoe UI" panose="020B0502040204020203" pitchFamily="34" charset="0"/>
              </a:rPr>
              <a:t>Lingle</a:t>
            </a:r>
            <a:r>
              <a:rPr lang="en-US" sz="4100" dirty="0">
                <a:latin typeface="Segoe UI" panose="020B0502040204020203" pitchFamily="34" charset="0"/>
                <a:cs typeface="Segoe UI" panose="020B0502040204020203" pitchFamily="34" charset="0"/>
              </a:rPr>
              <a:t>, WY).</a:t>
            </a:r>
          </a:p>
          <a:p>
            <a:pPr marL="285750" indent="-285750">
              <a:buFont typeface="Arial" panose="020B0604020202020204" pitchFamily="34" charset="0"/>
              <a:buChar char="•"/>
            </a:pPr>
            <a:r>
              <a:rPr lang="en-US" sz="4100" dirty="0">
                <a:latin typeface="Segoe UI" panose="020B0502040204020203" pitchFamily="34" charset="0"/>
                <a:cs typeface="Segoe UI" panose="020B0502040204020203" pitchFamily="34" charset="0"/>
              </a:rPr>
              <a:t>As a young man Stan build a mini blast furnace in his basement.</a:t>
            </a:r>
          </a:p>
        </p:txBody>
      </p:sp>
      <p:pic>
        <p:nvPicPr>
          <p:cNvPr id="3" name="Picture 2">
            <a:extLst>
              <a:ext uri="{FF2B5EF4-FFF2-40B4-BE49-F238E27FC236}">
                <a16:creationId xmlns:a16="http://schemas.microsoft.com/office/drawing/2014/main" id="{B6C30954-7337-4366-8825-9CD661744ACC}"/>
              </a:ext>
            </a:extLst>
          </p:cNvPr>
          <p:cNvPicPr>
            <a:picLocks noChangeAspect="1"/>
          </p:cNvPicPr>
          <p:nvPr/>
        </p:nvPicPr>
        <p:blipFill>
          <a:blip r:embed="rId2"/>
          <a:stretch>
            <a:fillRect/>
          </a:stretch>
        </p:blipFill>
        <p:spPr>
          <a:xfrm>
            <a:off x="5234213" y="1152832"/>
            <a:ext cx="6118698" cy="4548767"/>
          </a:xfrm>
          <a:prstGeom prst="rect">
            <a:avLst/>
          </a:prstGeom>
        </p:spPr>
      </p:pic>
      <p:sp>
        <p:nvSpPr>
          <p:cNvPr id="2" name="TextBox 1">
            <a:extLst>
              <a:ext uri="{FF2B5EF4-FFF2-40B4-BE49-F238E27FC236}">
                <a16:creationId xmlns:a16="http://schemas.microsoft.com/office/drawing/2014/main" id="{E87F82CF-BA6C-45D2-8436-2414D5EC0815}"/>
              </a:ext>
            </a:extLst>
          </p:cNvPr>
          <p:cNvSpPr txBox="1"/>
          <p:nvPr/>
        </p:nvSpPr>
        <p:spPr>
          <a:xfrm>
            <a:off x="8486908" y="3145341"/>
            <a:ext cx="1766702" cy="369332"/>
          </a:xfrm>
          <a:prstGeom prst="rect">
            <a:avLst/>
          </a:prstGeom>
          <a:noFill/>
        </p:spPr>
        <p:txBody>
          <a:bodyPr wrap="none" rtlCol="0">
            <a:spAutoFit/>
          </a:bodyPr>
          <a:lstStyle/>
          <a:p>
            <a:r>
              <a:rPr lang="en-US" b="1" dirty="0" err="1"/>
              <a:t>Lingle</a:t>
            </a:r>
            <a:r>
              <a:rPr lang="en-US" b="1" dirty="0"/>
              <a:t>, Wyoming</a:t>
            </a:r>
          </a:p>
        </p:txBody>
      </p:sp>
      <p:cxnSp>
        <p:nvCxnSpPr>
          <p:cNvPr id="5" name="Straight Arrow Connector 4">
            <a:extLst>
              <a:ext uri="{FF2B5EF4-FFF2-40B4-BE49-F238E27FC236}">
                <a16:creationId xmlns:a16="http://schemas.microsoft.com/office/drawing/2014/main" id="{DA8408E1-575F-4943-9D01-F57C9B6E1BD9}"/>
              </a:ext>
            </a:extLst>
          </p:cNvPr>
          <p:cNvCxnSpPr>
            <a:cxnSpLocks/>
          </p:cNvCxnSpPr>
          <p:nvPr/>
        </p:nvCxnSpPr>
        <p:spPr>
          <a:xfrm flipH="1">
            <a:off x="8107680" y="3330007"/>
            <a:ext cx="379228" cy="586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5222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Triangle 14">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1B0A9E5-EB91-43F2-8F80-ACC2CAE4DEE3}"/>
              </a:ext>
            </a:extLst>
          </p:cNvPr>
          <p:cNvSpPr txBox="1"/>
          <p:nvPr/>
        </p:nvSpPr>
        <p:spPr>
          <a:xfrm>
            <a:off x="641774" y="795726"/>
            <a:ext cx="4533341" cy="5078313"/>
          </a:xfrm>
          <a:prstGeom prst="rect">
            <a:avLst/>
          </a:prstGeom>
          <a:noFill/>
        </p:spPr>
        <p:txBody>
          <a:bodyPr wrap="square" rtlCol="0">
            <a:spAutoFit/>
          </a:bodyPr>
          <a:lstStyle/>
          <a:p>
            <a:pPr marL="285750" indent="-285750">
              <a:buFont typeface="Arial" panose="020B0604020202020204" pitchFamily="34" charset="0"/>
              <a:buChar char="•"/>
            </a:pPr>
            <a:r>
              <a:rPr lang="en-US" sz="3600" dirty="0">
                <a:latin typeface="Segoe UI" panose="020B0502040204020203" pitchFamily="34" charset="0"/>
                <a:cs typeface="Segoe UI" panose="020B0502040204020203" pitchFamily="34" charset="0"/>
              </a:rPr>
              <a:t>After graduating from high school Stan’s interest in high temperature thermodynamics and pyrometallurgy drew him to the Colorado School of Mines (CSM).</a:t>
            </a:r>
          </a:p>
        </p:txBody>
      </p:sp>
      <p:pic>
        <p:nvPicPr>
          <p:cNvPr id="3" name="Picture 2">
            <a:extLst>
              <a:ext uri="{FF2B5EF4-FFF2-40B4-BE49-F238E27FC236}">
                <a16:creationId xmlns:a16="http://schemas.microsoft.com/office/drawing/2014/main" id="{B6C30954-7337-4366-8825-9CD661744ACC}"/>
              </a:ext>
            </a:extLst>
          </p:cNvPr>
          <p:cNvPicPr>
            <a:picLocks noChangeAspect="1"/>
          </p:cNvPicPr>
          <p:nvPr/>
        </p:nvPicPr>
        <p:blipFill>
          <a:blip r:embed="rId2"/>
          <a:stretch>
            <a:fillRect/>
          </a:stretch>
        </p:blipFill>
        <p:spPr>
          <a:xfrm>
            <a:off x="5234213" y="1152832"/>
            <a:ext cx="6118698" cy="4548767"/>
          </a:xfrm>
          <a:prstGeom prst="rect">
            <a:avLst/>
          </a:prstGeom>
        </p:spPr>
      </p:pic>
      <p:sp>
        <p:nvSpPr>
          <p:cNvPr id="2" name="TextBox 1">
            <a:extLst>
              <a:ext uri="{FF2B5EF4-FFF2-40B4-BE49-F238E27FC236}">
                <a16:creationId xmlns:a16="http://schemas.microsoft.com/office/drawing/2014/main" id="{E87F82CF-BA6C-45D2-8436-2414D5EC0815}"/>
              </a:ext>
            </a:extLst>
          </p:cNvPr>
          <p:cNvSpPr txBox="1"/>
          <p:nvPr/>
        </p:nvSpPr>
        <p:spPr>
          <a:xfrm>
            <a:off x="5407659" y="5091650"/>
            <a:ext cx="1723547" cy="646331"/>
          </a:xfrm>
          <a:prstGeom prst="rect">
            <a:avLst/>
          </a:prstGeom>
          <a:noFill/>
        </p:spPr>
        <p:txBody>
          <a:bodyPr wrap="square" rtlCol="0">
            <a:spAutoFit/>
          </a:bodyPr>
          <a:lstStyle/>
          <a:p>
            <a:pPr algn="ctr"/>
            <a:r>
              <a:rPr lang="en-US" b="1" dirty="0"/>
              <a:t>Colorado School of Mines</a:t>
            </a:r>
          </a:p>
        </p:txBody>
      </p:sp>
      <p:cxnSp>
        <p:nvCxnSpPr>
          <p:cNvPr id="5" name="Straight Arrow Connector 4">
            <a:extLst>
              <a:ext uri="{FF2B5EF4-FFF2-40B4-BE49-F238E27FC236}">
                <a16:creationId xmlns:a16="http://schemas.microsoft.com/office/drawing/2014/main" id="{DA8408E1-575F-4943-9D01-F57C9B6E1BD9}"/>
              </a:ext>
            </a:extLst>
          </p:cNvPr>
          <p:cNvCxnSpPr>
            <a:cxnSpLocks/>
          </p:cNvCxnSpPr>
          <p:nvPr/>
        </p:nvCxnSpPr>
        <p:spPr>
          <a:xfrm>
            <a:off x="6914606" y="5460759"/>
            <a:ext cx="54864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E01F0517-35FA-442F-B852-0086912F1F3A}"/>
              </a:ext>
            </a:extLst>
          </p:cNvPr>
          <p:cNvSpPr txBox="1"/>
          <p:nvPr/>
        </p:nvSpPr>
        <p:spPr>
          <a:xfrm>
            <a:off x="641774" y="6364750"/>
            <a:ext cx="1860959" cy="369332"/>
          </a:xfrm>
          <a:prstGeom prst="rect">
            <a:avLst/>
          </a:prstGeom>
          <a:noFill/>
        </p:spPr>
        <p:txBody>
          <a:bodyPr wrap="none" rtlCol="0">
            <a:spAutoFit/>
          </a:bodyPr>
          <a:lstStyle/>
          <a:p>
            <a:r>
              <a:rPr lang="en-US" b="1" dirty="0">
                <a:solidFill>
                  <a:srgbClr val="FF0000"/>
                </a:solidFill>
              </a:rPr>
              <a:t>SMH Professional</a:t>
            </a:r>
          </a:p>
        </p:txBody>
      </p:sp>
    </p:spTree>
    <p:extLst>
      <p:ext uri="{BB962C8B-B14F-4D97-AF65-F5344CB8AC3E}">
        <p14:creationId xmlns:p14="http://schemas.microsoft.com/office/powerpoint/2010/main" val="41586123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Triangle 14">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1B0A9E5-EB91-43F2-8F80-ACC2CAE4DEE3}"/>
              </a:ext>
            </a:extLst>
          </p:cNvPr>
          <p:cNvSpPr txBox="1"/>
          <p:nvPr/>
        </p:nvSpPr>
        <p:spPr>
          <a:xfrm>
            <a:off x="641774" y="795726"/>
            <a:ext cx="4533341" cy="5078313"/>
          </a:xfrm>
          <a:prstGeom prst="rect">
            <a:avLst/>
          </a:prstGeom>
          <a:noFill/>
        </p:spPr>
        <p:txBody>
          <a:bodyPr wrap="square" rtlCol="0">
            <a:spAutoFit/>
          </a:bodyPr>
          <a:lstStyle/>
          <a:p>
            <a:pPr marL="285750" indent="-285750">
              <a:buFont typeface="Arial" panose="020B0604020202020204" pitchFamily="34" charset="0"/>
              <a:buChar char="•"/>
            </a:pPr>
            <a:r>
              <a:rPr lang="en-US" sz="3600" dirty="0">
                <a:latin typeface="Segoe UI" panose="020B0502040204020203" pitchFamily="34" charset="0"/>
                <a:cs typeface="Segoe UI" panose="020B0502040204020203" pitchFamily="34" charset="0"/>
              </a:rPr>
              <a:t>Stan completed his B.S. (1967) degree at CSM in Metallurgical Engineering. </a:t>
            </a:r>
          </a:p>
          <a:p>
            <a:pPr marL="285750" indent="-285750">
              <a:buFont typeface="Arial" panose="020B0604020202020204" pitchFamily="34" charset="0"/>
              <a:buChar char="•"/>
            </a:pPr>
            <a:r>
              <a:rPr lang="en-US" sz="3600" dirty="0">
                <a:latin typeface="Segoe UI" panose="020B0502040204020203" pitchFamily="34" charset="0"/>
                <a:cs typeface="Segoe UI" panose="020B0502040204020203" pitchFamily="34" charset="0"/>
              </a:rPr>
              <a:t>Worked as an intern for Dow Chemical, Kennecott Copper and USGS.</a:t>
            </a:r>
          </a:p>
        </p:txBody>
      </p:sp>
      <p:pic>
        <p:nvPicPr>
          <p:cNvPr id="3" name="Picture 2">
            <a:extLst>
              <a:ext uri="{FF2B5EF4-FFF2-40B4-BE49-F238E27FC236}">
                <a16:creationId xmlns:a16="http://schemas.microsoft.com/office/drawing/2014/main" id="{B6C30954-7337-4366-8825-9CD661744ACC}"/>
              </a:ext>
            </a:extLst>
          </p:cNvPr>
          <p:cNvPicPr>
            <a:picLocks noChangeAspect="1"/>
          </p:cNvPicPr>
          <p:nvPr/>
        </p:nvPicPr>
        <p:blipFill>
          <a:blip r:embed="rId2"/>
          <a:stretch>
            <a:fillRect/>
          </a:stretch>
        </p:blipFill>
        <p:spPr>
          <a:xfrm>
            <a:off x="5234213" y="1152832"/>
            <a:ext cx="6118698" cy="4548767"/>
          </a:xfrm>
          <a:prstGeom prst="rect">
            <a:avLst/>
          </a:prstGeom>
        </p:spPr>
      </p:pic>
      <p:sp>
        <p:nvSpPr>
          <p:cNvPr id="2" name="TextBox 1">
            <a:extLst>
              <a:ext uri="{FF2B5EF4-FFF2-40B4-BE49-F238E27FC236}">
                <a16:creationId xmlns:a16="http://schemas.microsoft.com/office/drawing/2014/main" id="{E87F82CF-BA6C-45D2-8436-2414D5EC0815}"/>
              </a:ext>
            </a:extLst>
          </p:cNvPr>
          <p:cNvSpPr txBox="1"/>
          <p:nvPr/>
        </p:nvSpPr>
        <p:spPr>
          <a:xfrm>
            <a:off x="5407659" y="5091650"/>
            <a:ext cx="1723547" cy="646331"/>
          </a:xfrm>
          <a:prstGeom prst="rect">
            <a:avLst/>
          </a:prstGeom>
          <a:noFill/>
        </p:spPr>
        <p:txBody>
          <a:bodyPr wrap="square" rtlCol="0">
            <a:spAutoFit/>
          </a:bodyPr>
          <a:lstStyle/>
          <a:p>
            <a:pPr algn="ctr"/>
            <a:r>
              <a:rPr lang="en-US" b="1" dirty="0"/>
              <a:t>Colorado School of Mines</a:t>
            </a:r>
          </a:p>
        </p:txBody>
      </p:sp>
      <p:cxnSp>
        <p:nvCxnSpPr>
          <p:cNvPr id="5" name="Straight Arrow Connector 4">
            <a:extLst>
              <a:ext uri="{FF2B5EF4-FFF2-40B4-BE49-F238E27FC236}">
                <a16:creationId xmlns:a16="http://schemas.microsoft.com/office/drawing/2014/main" id="{DA8408E1-575F-4943-9D01-F57C9B6E1BD9}"/>
              </a:ext>
            </a:extLst>
          </p:cNvPr>
          <p:cNvCxnSpPr>
            <a:cxnSpLocks/>
          </p:cNvCxnSpPr>
          <p:nvPr/>
        </p:nvCxnSpPr>
        <p:spPr>
          <a:xfrm>
            <a:off x="6914606" y="5460759"/>
            <a:ext cx="54864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DE7F8813-B7C0-42D0-8D46-C88CDA0B8531}"/>
              </a:ext>
            </a:extLst>
          </p:cNvPr>
          <p:cNvSpPr txBox="1"/>
          <p:nvPr/>
        </p:nvSpPr>
        <p:spPr>
          <a:xfrm>
            <a:off x="641774" y="6364750"/>
            <a:ext cx="1860959" cy="369332"/>
          </a:xfrm>
          <a:prstGeom prst="rect">
            <a:avLst/>
          </a:prstGeom>
          <a:noFill/>
        </p:spPr>
        <p:txBody>
          <a:bodyPr wrap="none" rtlCol="0">
            <a:spAutoFit/>
          </a:bodyPr>
          <a:lstStyle/>
          <a:p>
            <a:r>
              <a:rPr lang="en-US" b="1" dirty="0">
                <a:solidFill>
                  <a:srgbClr val="FF0000"/>
                </a:solidFill>
              </a:rPr>
              <a:t>SMH Professional</a:t>
            </a:r>
          </a:p>
        </p:txBody>
      </p:sp>
    </p:spTree>
    <p:extLst>
      <p:ext uri="{BB962C8B-B14F-4D97-AF65-F5344CB8AC3E}">
        <p14:creationId xmlns:p14="http://schemas.microsoft.com/office/powerpoint/2010/main" val="10405089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Triangle 14">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1B0A9E5-EB91-43F2-8F80-ACC2CAE4DEE3}"/>
              </a:ext>
            </a:extLst>
          </p:cNvPr>
          <p:cNvSpPr txBox="1"/>
          <p:nvPr/>
        </p:nvSpPr>
        <p:spPr>
          <a:xfrm>
            <a:off x="641774" y="623275"/>
            <a:ext cx="4533341" cy="5632311"/>
          </a:xfrm>
          <a:prstGeom prst="rect">
            <a:avLst/>
          </a:prstGeom>
          <a:noFill/>
        </p:spPr>
        <p:txBody>
          <a:bodyPr wrap="square" rtlCol="0">
            <a:spAutoFit/>
          </a:bodyPr>
          <a:lstStyle/>
          <a:p>
            <a:pPr marL="285750" indent="-285750">
              <a:buFont typeface="Arial" panose="020B0604020202020204" pitchFamily="34" charset="0"/>
              <a:buChar char="•"/>
            </a:pPr>
            <a:r>
              <a:rPr lang="en-US" sz="3600" dirty="0">
                <a:latin typeface="Segoe UI" panose="020B0502040204020203" pitchFamily="34" charset="0"/>
                <a:cs typeface="Segoe UI" panose="020B0502040204020203" pitchFamily="34" charset="0"/>
              </a:rPr>
              <a:t>Stan completed his Ph.D. degree with Dr. John Hager as Major Professor.</a:t>
            </a:r>
          </a:p>
          <a:p>
            <a:pPr marL="285750" indent="-285750">
              <a:buFont typeface="Arial" panose="020B0604020202020204" pitchFamily="34" charset="0"/>
              <a:buChar char="•"/>
            </a:pPr>
            <a:r>
              <a:rPr lang="en-US" sz="3600" dirty="0">
                <a:latin typeface="Segoe UI" panose="020B0502040204020203" pitchFamily="34" charset="0"/>
                <a:cs typeface="Segoe UI" panose="020B0502040204020203" pitchFamily="34" charset="0"/>
              </a:rPr>
              <a:t>It only took Stan four years to complete his Ph.D., which was quite remarkable during that era.</a:t>
            </a:r>
          </a:p>
        </p:txBody>
      </p:sp>
      <p:pic>
        <p:nvPicPr>
          <p:cNvPr id="3" name="Picture 2">
            <a:extLst>
              <a:ext uri="{FF2B5EF4-FFF2-40B4-BE49-F238E27FC236}">
                <a16:creationId xmlns:a16="http://schemas.microsoft.com/office/drawing/2014/main" id="{B6C30954-7337-4366-8825-9CD661744ACC}"/>
              </a:ext>
            </a:extLst>
          </p:cNvPr>
          <p:cNvPicPr>
            <a:picLocks noChangeAspect="1"/>
          </p:cNvPicPr>
          <p:nvPr/>
        </p:nvPicPr>
        <p:blipFill>
          <a:blip r:embed="rId2"/>
          <a:stretch>
            <a:fillRect/>
          </a:stretch>
        </p:blipFill>
        <p:spPr>
          <a:xfrm>
            <a:off x="5234213" y="1152832"/>
            <a:ext cx="6118698" cy="4548767"/>
          </a:xfrm>
          <a:prstGeom prst="rect">
            <a:avLst/>
          </a:prstGeom>
        </p:spPr>
      </p:pic>
      <p:sp>
        <p:nvSpPr>
          <p:cNvPr id="2" name="TextBox 1">
            <a:extLst>
              <a:ext uri="{FF2B5EF4-FFF2-40B4-BE49-F238E27FC236}">
                <a16:creationId xmlns:a16="http://schemas.microsoft.com/office/drawing/2014/main" id="{E87F82CF-BA6C-45D2-8436-2414D5EC0815}"/>
              </a:ext>
            </a:extLst>
          </p:cNvPr>
          <p:cNvSpPr txBox="1"/>
          <p:nvPr/>
        </p:nvSpPr>
        <p:spPr>
          <a:xfrm>
            <a:off x="5407659" y="5091650"/>
            <a:ext cx="1723547" cy="646331"/>
          </a:xfrm>
          <a:prstGeom prst="rect">
            <a:avLst/>
          </a:prstGeom>
          <a:noFill/>
        </p:spPr>
        <p:txBody>
          <a:bodyPr wrap="square" rtlCol="0">
            <a:spAutoFit/>
          </a:bodyPr>
          <a:lstStyle/>
          <a:p>
            <a:pPr algn="ctr"/>
            <a:r>
              <a:rPr lang="en-US" b="1" dirty="0"/>
              <a:t>Colorado School of Mines</a:t>
            </a:r>
          </a:p>
        </p:txBody>
      </p:sp>
      <p:cxnSp>
        <p:nvCxnSpPr>
          <p:cNvPr id="5" name="Straight Arrow Connector 4">
            <a:extLst>
              <a:ext uri="{FF2B5EF4-FFF2-40B4-BE49-F238E27FC236}">
                <a16:creationId xmlns:a16="http://schemas.microsoft.com/office/drawing/2014/main" id="{DA8408E1-575F-4943-9D01-F57C9B6E1BD9}"/>
              </a:ext>
            </a:extLst>
          </p:cNvPr>
          <p:cNvCxnSpPr>
            <a:cxnSpLocks/>
          </p:cNvCxnSpPr>
          <p:nvPr/>
        </p:nvCxnSpPr>
        <p:spPr>
          <a:xfrm>
            <a:off x="6914606" y="5460759"/>
            <a:ext cx="54864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938F7420-0630-4F15-8C5E-464BFF39C88F}"/>
              </a:ext>
            </a:extLst>
          </p:cNvPr>
          <p:cNvSpPr txBox="1"/>
          <p:nvPr/>
        </p:nvSpPr>
        <p:spPr>
          <a:xfrm>
            <a:off x="641774" y="6364750"/>
            <a:ext cx="1860959" cy="369332"/>
          </a:xfrm>
          <a:prstGeom prst="rect">
            <a:avLst/>
          </a:prstGeom>
          <a:noFill/>
        </p:spPr>
        <p:txBody>
          <a:bodyPr wrap="none" rtlCol="0">
            <a:spAutoFit/>
          </a:bodyPr>
          <a:lstStyle/>
          <a:p>
            <a:r>
              <a:rPr lang="en-US" b="1" dirty="0">
                <a:solidFill>
                  <a:srgbClr val="FF0000"/>
                </a:solidFill>
              </a:rPr>
              <a:t>SMH Professional</a:t>
            </a:r>
          </a:p>
        </p:txBody>
      </p:sp>
    </p:spTree>
    <p:extLst>
      <p:ext uri="{BB962C8B-B14F-4D97-AF65-F5344CB8AC3E}">
        <p14:creationId xmlns:p14="http://schemas.microsoft.com/office/powerpoint/2010/main" val="18203735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Triangle 14">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1B0A9E5-EB91-43F2-8F80-ACC2CAE4DEE3}"/>
              </a:ext>
            </a:extLst>
          </p:cNvPr>
          <p:cNvSpPr txBox="1"/>
          <p:nvPr/>
        </p:nvSpPr>
        <p:spPr>
          <a:xfrm>
            <a:off x="641774" y="884533"/>
            <a:ext cx="4713997" cy="5078313"/>
          </a:xfrm>
          <a:prstGeom prst="rect">
            <a:avLst/>
          </a:prstGeom>
          <a:noFill/>
        </p:spPr>
        <p:txBody>
          <a:bodyPr wrap="square" rtlCol="0">
            <a:spAutoFit/>
          </a:bodyPr>
          <a:lstStyle/>
          <a:p>
            <a:pPr marL="285750" indent="-285750">
              <a:buFont typeface="Arial" panose="020B0604020202020204" pitchFamily="34" charset="0"/>
              <a:buChar char="•"/>
            </a:pPr>
            <a:r>
              <a:rPr lang="en-US" sz="3600" dirty="0">
                <a:latin typeface="Segoe UI" panose="020B0502040204020203" pitchFamily="34" charset="0"/>
                <a:cs typeface="Segoe UI" panose="020B0502040204020203" pitchFamily="34" charset="0"/>
              </a:rPr>
              <a:t>Stan began his academic year in 1971 at the South Dakota School of Mines &amp; Technology (SDSM&amp;T).</a:t>
            </a:r>
          </a:p>
          <a:p>
            <a:pPr marL="285750" indent="-285750">
              <a:buFont typeface="Arial" panose="020B0604020202020204" pitchFamily="34" charset="0"/>
              <a:buChar char="•"/>
            </a:pPr>
            <a:r>
              <a:rPr lang="en-US" sz="3600" dirty="0">
                <a:latin typeface="Segoe UI" panose="020B0502040204020203" pitchFamily="34" charset="0"/>
                <a:cs typeface="Segoe UI" panose="020B0502040204020203" pitchFamily="34" charset="0"/>
              </a:rPr>
              <a:t>Stan was only 26 years old at this time!</a:t>
            </a:r>
          </a:p>
        </p:txBody>
      </p:sp>
      <p:pic>
        <p:nvPicPr>
          <p:cNvPr id="3" name="Picture 2">
            <a:extLst>
              <a:ext uri="{FF2B5EF4-FFF2-40B4-BE49-F238E27FC236}">
                <a16:creationId xmlns:a16="http://schemas.microsoft.com/office/drawing/2014/main" id="{B6C30954-7337-4366-8825-9CD661744ACC}"/>
              </a:ext>
            </a:extLst>
          </p:cNvPr>
          <p:cNvPicPr>
            <a:picLocks noChangeAspect="1"/>
          </p:cNvPicPr>
          <p:nvPr/>
        </p:nvPicPr>
        <p:blipFill>
          <a:blip r:embed="rId2"/>
          <a:stretch>
            <a:fillRect/>
          </a:stretch>
        </p:blipFill>
        <p:spPr>
          <a:xfrm>
            <a:off x="5234213" y="1152832"/>
            <a:ext cx="6118698" cy="4548767"/>
          </a:xfrm>
          <a:prstGeom prst="rect">
            <a:avLst/>
          </a:prstGeom>
        </p:spPr>
      </p:pic>
      <p:sp>
        <p:nvSpPr>
          <p:cNvPr id="2" name="TextBox 1">
            <a:extLst>
              <a:ext uri="{FF2B5EF4-FFF2-40B4-BE49-F238E27FC236}">
                <a16:creationId xmlns:a16="http://schemas.microsoft.com/office/drawing/2014/main" id="{E87F82CF-BA6C-45D2-8436-2414D5EC0815}"/>
              </a:ext>
            </a:extLst>
          </p:cNvPr>
          <p:cNvSpPr txBox="1"/>
          <p:nvPr/>
        </p:nvSpPr>
        <p:spPr>
          <a:xfrm>
            <a:off x="6171273" y="1270987"/>
            <a:ext cx="1723547" cy="646331"/>
          </a:xfrm>
          <a:prstGeom prst="rect">
            <a:avLst/>
          </a:prstGeom>
          <a:noFill/>
        </p:spPr>
        <p:txBody>
          <a:bodyPr wrap="square" rtlCol="0">
            <a:spAutoFit/>
          </a:bodyPr>
          <a:lstStyle/>
          <a:p>
            <a:pPr algn="ctr"/>
            <a:r>
              <a:rPr lang="en-US" b="1" dirty="0"/>
              <a:t>South Dakota School of Mines</a:t>
            </a:r>
          </a:p>
        </p:txBody>
      </p:sp>
      <p:cxnSp>
        <p:nvCxnSpPr>
          <p:cNvPr id="5" name="Straight Arrow Connector 4">
            <a:extLst>
              <a:ext uri="{FF2B5EF4-FFF2-40B4-BE49-F238E27FC236}">
                <a16:creationId xmlns:a16="http://schemas.microsoft.com/office/drawing/2014/main" id="{DA8408E1-575F-4943-9D01-F57C9B6E1BD9}"/>
              </a:ext>
            </a:extLst>
          </p:cNvPr>
          <p:cNvCxnSpPr>
            <a:cxnSpLocks/>
          </p:cNvCxnSpPr>
          <p:nvPr/>
        </p:nvCxnSpPr>
        <p:spPr>
          <a:xfrm>
            <a:off x="7894820" y="1594153"/>
            <a:ext cx="54864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1331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Triangle 14">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a:extLst>
              <a:ext uri="{FF2B5EF4-FFF2-40B4-BE49-F238E27FC236}">
                <a16:creationId xmlns:a16="http://schemas.microsoft.com/office/drawing/2014/main" id="{6CBD53C9-7143-41CB-A2AB-BB9482A9A28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38086" y="5666758"/>
            <a:ext cx="2992866" cy="39655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picture containing person, person, indoor, standing&#10;&#10;Description automatically generated">
            <a:extLst>
              <a:ext uri="{FF2B5EF4-FFF2-40B4-BE49-F238E27FC236}">
                <a16:creationId xmlns:a16="http://schemas.microsoft.com/office/drawing/2014/main" id="{D2261774-E867-4305-9619-88B47F932F5C}"/>
              </a:ext>
            </a:extLst>
          </p:cNvPr>
          <p:cNvPicPr>
            <a:picLocks noChangeAspect="1"/>
          </p:cNvPicPr>
          <p:nvPr/>
        </p:nvPicPr>
        <p:blipFill rotWithShape="1">
          <a:blip r:embed="rId3">
            <a:extLst>
              <a:ext uri="{28A0092B-C50C-407E-A947-70E740481C1C}">
                <a14:useLocalDpi xmlns:a14="http://schemas.microsoft.com/office/drawing/2010/main" val="0"/>
              </a:ext>
            </a:extLst>
          </a:blip>
          <a:srcRect l="50984"/>
          <a:stretch/>
        </p:blipFill>
        <p:spPr>
          <a:xfrm>
            <a:off x="6004051" y="722359"/>
            <a:ext cx="4713997" cy="5409714"/>
          </a:xfrm>
          <a:prstGeom prst="rect">
            <a:avLst/>
          </a:prstGeom>
        </p:spPr>
      </p:pic>
      <p:sp>
        <p:nvSpPr>
          <p:cNvPr id="14" name="TextBox 13">
            <a:extLst>
              <a:ext uri="{FF2B5EF4-FFF2-40B4-BE49-F238E27FC236}">
                <a16:creationId xmlns:a16="http://schemas.microsoft.com/office/drawing/2014/main" id="{C2743748-ED81-4FF3-8431-93C8D203C677}"/>
              </a:ext>
            </a:extLst>
          </p:cNvPr>
          <p:cNvSpPr txBox="1"/>
          <p:nvPr/>
        </p:nvSpPr>
        <p:spPr>
          <a:xfrm>
            <a:off x="786534" y="794686"/>
            <a:ext cx="5072757" cy="4524315"/>
          </a:xfrm>
          <a:prstGeom prst="rect">
            <a:avLst/>
          </a:prstGeom>
          <a:noFill/>
        </p:spPr>
        <p:txBody>
          <a:bodyPr wrap="square" rtlCol="0">
            <a:spAutoFit/>
          </a:bodyPr>
          <a:lstStyle/>
          <a:p>
            <a:pPr marL="285750" indent="-285750">
              <a:buFont typeface="Arial" panose="020B0604020202020204" pitchFamily="34" charset="0"/>
              <a:buChar char="•"/>
            </a:pPr>
            <a:r>
              <a:rPr lang="en-US" sz="3600" dirty="0">
                <a:latin typeface="Segoe UI" panose="020B0502040204020203" pitchFamily="34" charset="0"/>
                <a:cs typeface="Segoe UI" panose="020B0502040204020203" pitchFamily="34" charset="0"/>
              </a:rPr>
              <a:t>Stan (far right) as a newly minted Ph.D., with the faculty from Metallurgical Engineering.</a:t>
            </a:r>
          </a:p>
          <a:p>
            <a:endParaRPr lang="en-US" sz="3600" dirty="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US" sz="3600" dirty="0">
                <a:latin typeface="Segoe UI" panose="020B0502040204020203" pitchFamily="34" charset="0"/>
                <a:cs typeface="Segoe UI" panose="020B0502040204020203" pitchFamily="34" charset="0"/>
              </a:rPr>
              <a:t>Stan served on the faculty for 50 years!</a:t>
            </a:r>
          </a:p>
        </p:txBody>
      </p:sp>
      <p:sp>
        <p:nvSpPr>
          <p:cNvPr id="18" name="TextBox 17">
            <a:extLst>
              <a:ext uri="{FF2B5EF4-FFF2-40B4-BE49-F238E27FC236}">
                <a16:creationId xmlns:a16="http://schemas.microsoft.com/office/drawing/2014/main" id="{920ACE43-14DC-4F28-963D-EE8B6743EE69}"/>
              </a:ext>
            </a:extLst>
          </p:cNvPr>
          <p:cNvSpPr txBox="1"/>
          <p:nvPr/>
        </p:nvSpPr>
        <p:spPr>
          <a:xfrm>
            <a:off x="641774" y="6364750"/>
            <a:ext cx="1860959" cy="369332"/>
          </a:xfrm>
          <a:prstGeom prst="rect">
            <a:avLst/>
          </a:prstGeom>
          <a:noFill/>
        </p:spPr>
        <p:txBody>
          <a:bodyPr wrap="none" rtlCol="0">
            <a:spAutoFit/>
          </a:bodyPr>
          <a:lstStyle/>
          <a:p>
            <a:r>
              <a:rPr lang="en-US" b="1" dirty="0">
                <a:solidFill>
                  <a:srgbClr val="FF0000"/>
                </a:solidFill>
              </a:rPr>
              <a:t>SMH Professional</a:t>
            </a:r>
          </a:p>
        </p:txBody>
      </p:sp>
    </p:spTree>
    <p:extLst>
      <p:ext uri="{BB962C8B-B14F-4D97-AF65-F5344CB8AC3E}">
        <p14:creationId xmlns:p14="http://schemas.microsoft.com/office/powerpoint/2010/main" val="26312072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Triangle 14">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C2743748-ED81-4FF3-8431-93C8D203C677}"/>
              </a:ext>
            </a:extLst>
          </p:cNvPr>
          <p:cNvSpPr txBox="1"/>
          <p:nvPr/>
        </p:nvSpPr>
        <p:spPr>
          <a:xfrm>
            <a:off x="692733" y="623275"/>
            <a:ext cx="6064775" cy="5632311"/>
          </a:xfrm>
          <a:prstGeom prst="rect">
            <a:avLst/>
          </a:prstGeom>
          <a:noFill/>
        </p:spPr>
        <p:txBody>
          <a:bodyPr wrap="square" rtlCol="0">
            <a:spAutoFit/>
          </a:bodyPr>
          <a:lstStyle/>
          <a:p>
            <a:pPr marL="285750" indent="-285750">
              <a:buFont typeface="Arial" panose="020B0604020202020204" pitchFamily="34" charset="0"/>
              <a:buChar char="•"/>
            </a:pPr>
            <a:r>
              <a:rPr lang="en-US" sz="3600" dirty="0">
                <a:latin typeface="Segoe UI" panose="020B0502040204020203" pitchFamily="34" charset="0"/>
                <a:cs typeface="Segoe UI" panose="020B0502040204020203" pitchFamily="34" charset="0"/>
              </a:rPr>
              <a:t>Stan rose through the ranks and was a full Professor by 1981.</a:t>
            </a:r>
          </a:p>
          <a:p>
            <a:endParaRPr lang="en-US" sz="3600" dirty="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US" sz="3600" dirty="0">
                <a:latin typeface="Segoe UI" panose="020B0502040204020203" pitchFamily="34" charset="0"/>
                <a:cs typeface="Segoe UI" panose="020B0502040204020203" pitchFamily="34" charset="0"/>
              </a:rPr>
              <a:t>Served as Dept. Chair, Chair of the Faculty Senate, and received the Presidential Award for outstanding performance in1990).</a:t>
            </a:r>
          </a:p>
          <a:p>
            <a:pPr marL="285750" indent="-285750">
              <a:buFont typeface="Arial" panose="020B0604020202020204" pitchFamily="34" charset="0"/>
              <a:buChar char="•"/>
            </a:pPr>
            <a:endParaRPr lang="en-US" sz="3600" dirty="0">
              <a:latin typeface="Segoe UI" panose="020B0502040204020203" pitchFamily="34" charset="0"/>
              <a:cs typeface="Segoe UI" panose="020B0502040204020203" pitchFamily="34" charset="0"/>
            </a:endParaRPr>
          </a:p>
        </p:txBody>
      </p:sp>
      <p:pic>
        <p:nvPicPr>
          <p:cNvPr id="3" name="Picture 2" descr="A picture containing text, person&#10;&#10;Description automatically generated">
            <a:extLst>
              <a:ext uri="{FF2B5EF4-FFF2-40B4-BE49-F238E27FC236}">
                <a16:creationId xmlns:a16="http://schemas.microsoft.com/office/drawing/2014/main" id="{9C049158-226C-4FF7-AC5F-DDDD19829010}"/>
              </a:ext>
            </a:extLst>
          </p:cNvPr>
          <p:cNvPicPr>
            <a:picLocks noChangeAspect="1"/>
          </p:cNvPicPr>
          <p:nvPr/>
        </p:nvPicPr>
        <p:blipFill rotWithShape="1">
          <a:blip r:embed="rId2">
            <a:extLst>
              <a:ext uri="{28A0092B-C50C-407E-A947-70E740481C1C}">
                <a14:useLocalDpi xmlns:a14="http://schemas.microsoft.com/office/drawing/2010/main" val="0"/>
              </a:ext>
            </a:extLst>
          </a:blip>
          <a:srcRect l="9111" t="6476" r="13827" b="3238"/>
          <a:stretch/>
        </p:blipFill>
        <p:spPr>
          <a:xfrm>
            <a:off x="7074561" y="915037"/>
            <a:ext cx="2077606" cy="2434134"/>
          </a:xfrm>
          <a:prstGeom prst="rect">
            <a:avLst/>
          </a:prstGeom>
        </p:spPr>
      </p:pic>
      <p:pic>
        <p:nvPicPr>
          <p:cNvPr id="5" name="Picture 4" descr="A person wearing glasses and a suit&#10;&#10;Description automatically generated with medium confidence">
            <a:extLst>
              <a:ext uri="{FF2B5EF4-FFF2-40B4-BE49-F238E27FC236}">
                <a16:creationId xmlns:a16="http://schemas.microsoft.com/office/drawing/2014/main" id="{3782C531-C34E-454F-A704-B4AB4EBEE14D}"/>
              </a:ext>
            </a:extLst>
          </p:cNvPr>
          <p:cNvPicPr>
            <a:picLocks noChangeAspect="1"/>
          </p:cNvPicPr>
          <p:nvPr/>
        </p:nvPicPr>
        <p:blipFill rotWithShape="1">
          <a:blip r:embed="rId3">
            <a:extLst>
              <a:ext uri="{28A0092B-C50C-407E-A947-70E740481C1C}">
                <a14:useLocalDpi xmlns:a14="http://schemas.microsoft.com/office/drawing/2010/main" val="0"/>
              </a:ext>
            </a:extLst>
          </a:blip>
          <a:srcRect l="16073" t="18229" b="3619"/>
          <a:stretch/>
        </p:blipFill>
        <p:spPr>
          <a:xfrm>
            <a:off x="7967463" y="3640932"/>
            <a:ext cx="1952933" cy="2437448"/>
          </a:xfrm>
          <a:prstGeom prst="rect">
            <a:avLst/>
          </a:prstGeom>
        </p:spPr>
      </p:pic>
      <p:pic>
        <p:nvPicPr>
          <p:cNvPr id="8" name="Picture 7" descr="A person in a suit and tie&#10;&#10;Description automatically generated with medium confidence">
            <a:extLst>
              <a:ext uri="{FF2B5EF4-FFF2-40B4-BE49-F238E27FC236}">
                <a16:creationId xmlns:a16="http://schemas.microsoft.com/office/drawing/2014/main" id="{A9166972-B23A-47B1-AA82-A808F3DE43D2}"/>
              </a:ext>
            </a:extLst>
          </p:cNvPr>
          <p:cNvPicPr>
            <a:picLocks noChangeAspect="1"/>
          </p:cNvPicPr>
          <p:nvPr/>
        </p:nvPicPr>
        <p:blipFill rotWithShape="1">
          <a:blip r:embed="rId4">
            <a:extLst>
              <a:ext uri="{28A0092B-C50C-407E-A947-70E740481C1C}">
                <a14:useLocalDpi xmlns:a14="http://schemas.microsoft.com/office/drawing/2010/main" val="0"/>
              </a:ext>
            </a:extLst>
          </a:blip>
          <a:srcRect l="15968" t="19556" r="12539" b="4691"/>
          <a:stretch/>
        </p:blipFill>
        <p:spPr>
          <a:xfrm>
            <a:off x="9300569" y="901688"/>
            <a:ext cx="2297217" cy="2434134"/>
          </a:xfrm>
          <a:prstGeom prst="rect">
            <a:avLst/>
          </a:prstGeom>
        </p:spPr>
      </p:pic>
      <p:sp>
        <p:nvSpPr>
          <p:cNvPr id="18" name="TextBox 17">
            <a:extLst>
              <a:ext uri="{FF2B5EF4-FFF2-40B4-BE49-F238E27FC236}">
                <a16:creationId xmlns:a16="http://schemas.microsoft.com/office/drawing/2014/main" id="{F8AF8C0F-885B-47DC-9B5B-5F2FDD5733DB}"/>
              </a:ext>
            </a:extLst>
          </p:cNvPr>
          <p:cNvSpPr txBox="1"/>
          <p:nvPr/>
        </p:nvSpPr>
        <p:spPr>
          <a:xfrm>
            <a:off x="641774" y="6364750"/>
            <a:ext cx="1860959" cy="369332"/>
          </a:xfrm>
          <a:prstGeom prst="rect">
            <a:avLst/>
          </a:prstGeom>
          <a:noFill/>
        </p:spPr>
        <p:txBody>
          <a:bodyPr wrap="none" rtlCol="0">
            <a:spAutoFit/>
          </a:bodyPr>
          <a:lstStyle/>
          <a:p>
            <a:r>
              <a:rPr lang="en-US" b="1" dirty="0">
                <a:solidFill>
                  <a:srgbClr val="FF0000"/>
                </a:solidFill>
              </a:rPr>
              <a:t>SMH Professional</a:t>
            </a:r>
          </a:p>
        </p:txBody>
      </p:sp>
    </p:spTree>
    <p:extLst>
      <p:ext uri="{BB962C8B-B14F-4D97-AF65-F5344CB8AC3E}">
        <p14:creationId xmlns:p14="http://schemas.microsoft.com/office/powerpoint/2010/main" val="296304060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2670</TotalTime>
  <Words>671</Words>
  <Application>Microsoft Office PowerPoint</Application>
  <PresentationFormat>Widescreen</PresentationFormat>
  <Paragraphs>57</Paragraphs>
  <Slides>16</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Segoe UI</vt:lpstr>
      <vt:lpstr>Wingdings</vt:lpstr>
      <vt:lpstr>Office Theme</vt:lpstr>
      <vt:lpstr>Homage to Stanley M. Howard   June 14, 2022  Jon Kellar  </vt:lpstr>
      <vt:lpstr>   I had the honor of being an undergraduate student (1980-1984), graduate student (1984-1986) and faculty colleague (1990-2021) with Stan. This presentation is based upon my interactions with Stan over those  37 years.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Kellar, Jon J.</dc:creator>
  <cp:lastModifiedBy>Kellar, Jon J.</cp:lastModifiedBy>
  <cp:revision>236</cp:revision>
  <dcterms:created xsi:type="dcterms:W3CDTF">2021-05-07T16:46:25Z</dcterms:created>
  <dcterms:modified xsi:type="dcterms:W3CDTF">2022-06-13T19:55:53Z</dcterms:modified>
</cp:coreProperties>
</file>