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836" r:id="rId3"/>
    <p:sldId id="782" r:id="rId4"/>
    <p:sldId id="875" r:id="rId5"/>
    <p:sldId id="873" r:id="rId6"/>
    <p:sldId id="828" r:id="rId7"/>
    <p:sldId id="785" r:id="rId8"/>
    <p:sldId id="813" r:id="rId9"/>
    <p:sldId id="863" r:id="rId10"/>
    <p:sldId id="848" r:id="rId11"/>
    <p:sldId id="804" r:id="rId12"/>
    <p:sldId id="822" r:id="rId13"/>
    <p:sldId id="783" r:id="rId14"/>
    <p:sldId id="78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5289879A-A61A-7B4E-96B1-51546FEB038C}">
          <p14:sldIdLst>
            <p14:sldId id="256"/>
            <p14:sldId id="836"/>
            <p14:sldId id="782"/>
            <p14:sldId id="875"/>
            <p14:sldId id="873"/>
            <p14:sldId id="828"/>
            <p14:sldId id="785"/>
            <p14:sldId id="813"/>
            <p14:sldId id="863"/>
            <p14:sldId id="848"/>
            <p14:sldId id="804"/>
            <p14:sldId id="822"/>
            <p14:sldId id="783"/>
            <p14:sldId id="7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FF"/>
    <a:srgbClr val="8EFA00"/>
    <a:srgbClr val="9F528D"/>
    <a:srgbClr val="FF2F92"/>
    <a:srgbClr val="7E6CB9"/>
    <a:srgbClr val="6269B4"/>
    <a:srgbClr val="FC3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06"/>
    <p:restoredTop sz="95153"/>
  </p:normalViewPr>
  <p:slideViewPr>
    <p:cSldViewPr snapToGrid="0" snapToObjects="1">
      <p:cViewPr varScale="1">
        <p:scale>
          <a:sx n="95" d="100"/>
          <a:sy n="95" d="100"/>
        </p:scale>
        <p:origin x="2032" y="184"/>
      </p:cViewPr>
      <p:guideLst/>
    </p:cSldViewPr>
  </p:slideViewPr>
  <p:outlineViewPr>
    <p:cViewPr>
      <p:scale>
        <a:sx n="33" d="100"/>
        <a:sy n="33" d="100"/>
      </p:scale>
      <p:origin x="0" y="-2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531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0045-BA3C-674E-A26D-28FD23D8233E}" type="datetimeFigureOut">
              <a:rPr lang="en-US" smtClean="0"/>
              <a:t>6/14/22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1CF9D-DDFF-ED42-8DB7-3B226C0B0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/>
              <a:t>Naked Beta:</a:t>
            </a:r>
          </a:p>
          <a:p>
            <a:pPr lvl="1"/>
            <a:r>
              <a:rPr lang="en-US" sz="1800" dirty="0"/>
              <a:t>Cannot be tagged on an event-by-event basis</a:t>
            </a:r>
          </a:p>
          <a:p>
            <a:pPr lvl="1"/>
            <a:r>
              <a:rPr lang="en-US" sz="1800" dirty="0"/>
              <a:t>	</a:t>
            </a:r>
            <a:r>
              <a:rPr lang="en-US" sz="1600" dirty="0">
                <a:cs typeface="Calibri"/>
              </a:rPr>
              <a:t>9.2% No associated gamma emission</a:t>
            </a:r>
            <a:endParaRPr lang="en-US" sz="1800" dirty="0">
              <a:cs typeface="Calibri"/>
            </a:endParaRPr>
          </a:p>
          <a:p>
            <a:pPr lvl="1"/>
            <a:endParaRPr lang="en-US" sz="1800" dirty="0">
              <a:cs typeface="Calibri"/>
            </a:endParaRPr>
          </a:p>
          <a:p>
            <a:pPr lvl="1"/>
            <a:r>
              <a:rPr lang="en-US" sz="1800" dirty="0">
                <a:cs typeface="Calibri"/>
              </a:rPr>
              <a:t>Potentially indistinguishable from a dark-matter-induced nuclear recoil</a:t>
            </a:r>
          </a:p>
          <a:p>
            <a:pPr lvl="1"/>
            <a:r>
              <a:rPr lang="en-US" sz="1600" dirty="0">
                <a:cs typeface="Calibri"/>
              </a:rPr>
              <a:t>	0.5%: possibly mistaken for nuclear recoil in the WIMP ROI</a:t>
            </a:r>
            <a:endParaRPr lang="en-US" sz="1600" dirty="0"/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Uniform ER background, </a:t>
            </a:r>
            <a:r>
              <a:rPr lang="el-GR" sz="1600" dirty="0"/>
              <a:t>β- </a:t>
            </a:r>
            <a:r>
              <a:rPr lang="en-US" sz="1600" dirty="0"/>
              <a:t>spectrum up to 1019 keV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Projected specific activity of 2</a:t>
            </a:r>
            <a:r>
              <a:rPr lang="el-GR" dirty="0"/>
              <a:t>μ</a:t>
            </a:r>
            <a:r>
              <a:rPr lang="en-US" dirty="0" err="1"/>
              <a:t>Bq</a:t>
            </a:r>
            <a:r>
              <a:rPr lang="en-US" dirty="0"/>
              <a:t>/kg </a:t>
            </a:r>
          </a:p>
          <a:p>
            <a:pPr lvl="2"/>
            <a:r>
              <a:rPr lang="en-US" dirty="0"/>
              <a:t>Approx. 20mBq in the 10 </a:t>
            </a:r>
            <a:r>
              <a:rPr lang="en-US" dirty="0" err="1"/>
              <a:t>tonnes</a:t>
            </a:r>
            <a:r>
              <a:rPr lang="en-US" dirty="0"/>
              <a:t> of xenon</a:t>
            </a:r>
          </a:p>
          <a:p>
            <a:pPr lvl="2"/>
            <a:r>
              <a:rPr lang="en-US" dirty="0"/>
              <a:t>11 </a:t>
            </a:r>
            <a:r>
              <a:rPr lang="en-US" dirty="0" err="1"/>
              <a:t>mBq</a:t>
            </a:r>
            <a:r>
              <a:rPr lang="en-US" dirty="0"/>
              <a:t> is in the fiducial volume (5.6 </a:t>
            </a:r>
            <a:r>
              <a:rPr lang="en-US" dirty="0" err="1"/>
              <a:t>tonnes</a:t>
            </a:r>
            <a:r>
              <a:rPr lang="en-US" dirty="0"/>
              <a:t>)</a:t>
            </a:r>
            <a:endParaRPr lang="en-US" sz="2000" dirty="0"/>
          </a:p>
          <a:p>
            <a:pPr lvl="1"/>
            <a:endParaRPr lang="en-US" sz="1600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7t active </a:t>
            </a:r>
            <a:r>
              <a:rPr lang="en-US" sz="1200" dirty="0" err="1"/>
              <a:t>LXe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5.6t fiducial </a:t>
            </a:r>
            <a:r>
              <a:rPr lang="en-US" sz="1200" dirty="0" err="1"/>
              <a:t>LXe</a:t>
            </a:r>
            <a:r>
              <a:rPr lang="en-US" sz="1200" dirty="0"/>
              <a:t> </a:t>
            </a:r>
            <a:br>
              <a:rPr lang="en-US" sz="1200" dirty="0"/>
            </a:br>
            <a:r>
              <a:rPr lang="en-US" sz="1200" dirty="0"/>
              <a:t>Field cage  </a:t>
            </a:r>
            <a:br>
              <a:rPr lang="en-US" sz="1200" dirty="0"/>
            </a:br>
            <a:r>
              <a:rPr lang="en-US" sz="1200" dirty="0"/>
              <a:t>Top/bottom PMT array</a:t>
            </a:r>
            <a:br>
              <a:rPr lang="en-US" sz="1200" dirty="0"/>
            </a:br>
            <a:r>
              <a:rPr lang="en-US" sz="1200" dirty="0"/>
              <a:t>Cathode/gate/anode grids</a:t>
            </a:r>
            <a:br>
              <a:rPr lang="en-US" sz="1200" dirty="0"/>
            </a:br>
            <a:r>
              <a:rPr lang="en-US" sz="1200" dirty="0"/>
              <a:t>Instrumented Xe skin detector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D1CF9D-DDFF-ED42-8DB7-3B226C0B0E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9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021C-F362-C043-803E-4CBF9B191794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46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90BE4-BC87-E047-BD1A-B364ED0CF11D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EBDE-D042-3744-B187-D72211526B8E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3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168403" y="6"/>
            <a:ext cx="7069139" cy="1030289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pPr lvl="0">
              <a:defRPr sz="1800"/>
            </a:pPr>
            <a:r>
              <a:rPr lang="en-US" sz="3960" dirty="0"/>
              <a:t>Click to edit Master title style</a:t>
            </a:r>
            <a:endParaRPr sz="396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60156"/>
            <a:ext cx="1371600" cy="397847"/>
          </a:xfrm>
          <a:prstGeom prst="rect">
            <a:avLst/>
          </a:prstGeom>
        </p:spPr>
        <p:txBody>
          <a:bodyPr anchor="ctr"/>
          <a:lstStyle>
            <a:lvl1pPr>
              <a:defRPr sz="1260">
                <a:latin typeface="+mj-lt"/>
              </a:defRPr>
            </a:lvl1pPr>
          </a:lstStyle>
          <a:p>
            <a:pPr algn="ctr"/>
            <a:fld id="{64F5BA22-503B-F240-A39C-2D1606734BA9}" type="datetime1">
              <a:rPr lang="en-US" smtClean="0"/>
              <a:t>6/14/22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464303"/>
            <a:ext cx="6400800" cy="397847"/>
          </a:xfrm>
          <a:prstGeom prst="rect">
            <a:avLst/>
          </a:prstGeom>
        </p:spPr>
        <p:txBody>
          <a:bodyPr anchor="ctr"/>
          <a:lstStyle>
            <a:lvl1pPr algn="ctr">
              <a:defRPr sz="1260">
                <a:latin typeface="+mj-lt"/>
              </a:defRPr>
            </a:lvl1pPr>
          </a:lstStyle>
          <a:p>
            <a:r>
              <a:rPr lang="en-US"/>
              <a:t>N.Chott - Low Radioactivity Techniques Workshop 2022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58814"/>
            <a:ext cx="1371600" cy="403334"/>
          </a:xfrm>
          <a:prstGeom prst="rect">
            <a:avLst/>
          </a:prstGeom>
        </p:spPr>
        <p:txBody>
          <a:bodyPr anchor="ctr"/>
          <a:lstStyle>
            <a:lvl1pPr algn="r">
              <a:defRPr sz="1260">
                <a:latin typeface="+mj-lt"/>
              </a:defRPr>
            </a:lvl1pPr>
          </a:lstStyle>
          <a:p>
            <a:pPr algn="ctr"/>
            <a:fld id="{8941185D-FE2D-4346-856F-5547638A221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84171" y="1173347"/>
            <a:ext cx="8574087" cy="5124955"/>
          </a:xfrm>
        </p:spPr>
        <p:txBody>
          <a:bodyPr>
            <a:normAutofit/>
          </a:bodyPr>
          <a:lstStyle>
            <a:lvl1pPr marL="408623" indent="-408623">
              <a:buFont typeface="Arial"/>
              <a:buChar char="•"/>
              <a:defRPr sz="1800">
                <a:latin typeface="Calibri"/>
                <a:cs typeface="Calibri"/>
              </a:defRPr>
            </a:lvl1pPr>
            <a:lvl2pPr marL="822960" indent="-411480">
              <a:buFont typeface="Arial"/>
              <a:buChar char="•"/>
              <a:defRPr sz="1620">
                <a:latin typeface="Calibri"/>
                <a:cs typeface="Calibri"/>
              </a:defRPr>
            </a:lvl2pPr>
            <a:lvl3pPr marL="1134428" indent="-311468">
              <a:buFont typeface="Arial"/>
              <a:buChar char="•"/>
              <a:defRPr sz="1620">
                <a:latin typeface="Calibri"/>
                <a:cs typeface="Calibri"/>
              </a:defRPr>
            </a:lvl3pPr>
            <a:lvl4pPr marL="1440180" indent="-305753">
              <a:buFont typeface="Arial"/>
              <a:buChar char="•"/>
              <a:defRPr sz="1440">
                <a:latin typeface="Calibri"/>
                <a:cs typeface="Calibri"/>
              </a:defRPr>
            </a:lvl4pPr>
            <a:lvl5pPr marL="1745933" indent="-298610">
              <a:buFont typeface="Arial"/>
              <a:buChar char="•"/>
              <a:defRPr sz="1260">
                <a:latin typeface="Calibri"/>
                <a:cs typeface="Calibri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078415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62D73-5577-DE41-A633-4EC952B50354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0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3AFD5-48E3-6141-B89E-01DC0728749A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3CD-852F-1C47-A439-FA72A266B468}" type="datetime1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3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9CBA3-5D7D-5A4F-8784-B7C4661634C8}" type="datetime1">
              <a:rPr lang="en-US" smtClean="0"/>
              <a:t>6/14/22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3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E925F-B846-1148-B3BE-3E47274837FB}" type="datetime1">
              <a:rPr lang="en-US" smtClean="0"/>
              <a:t>6/14/22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86DB6-4C86-634E-9BF6-D10A8DFC0C62}" type="datetime1">
              <a:rPr lang="en-US" smtClean="0"/>
              <a:t>6/14/22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1FD-3A92-9A44-9078-24F68D4A7C2F}" type="datetime1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9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C331-973F-FF4B-8E25-182E3EA8C88C}" type="datetime1">
              <a:rPr lang="en-US" smtClean="0"/>
              <a:t>6/14/22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054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817" y="108326"/>
            <a:ext cx="8728365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817" y="788549"/>
            <a:ext cx="8728365" cy="5567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817" y="6356350"/>
            <a:ext cx="1538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5D6AA-0380-524E-BECB-236A6EE81071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6751" y="6356350"/>
            <a:ext cx="53104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7395" y="6356351"/>
            <a:ext cx="1538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BBCE5-7A7B-0D4A-A416-8987A6C8B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7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7221CE0-793C-9B76-584D-07BC0CFA7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5742" y="3463882"/>
            <a:ext cx="5152516" cy="1655762"/>
          </a:xfrm>
        </p:spPr>
        <p:txBody>
          <a:bodyPr>
            <a:normAutofit/>
          </a:bodyPr>
          <a:lstStyle/>
          <a:p>
            <a:r>
              <a:rPr lang="en-US" sz="2000" dirty="0"/>
              <a:t>Nicholas Chott - South Dakota Mines</a:t>
            </a:r>
          </a:p>
          <a:p>
            <a:r>
              <a:rPr lang="en-US" sz="2000" dirty="0"/>
              <a:t>Low Radioactivity Techniques Workshop 2022</a:t>
            </a:r>
          </a:p>
          <a:p>
            <a:r>
              <a:rPr lang="en-US" sz="2000" dirty="0"/>
              <a:t>June 16,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891602-CA23-05D7-8437-561F50043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2" y="0"/>
            <a:ext cx="9144000" cy="2908089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C3B629-FF95-0641-0B20-D15EC20D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75437"/>
            <a:ext cx="9153922" cy="1182564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1590FB-4125-ED2C-B9DF-8F2BF6355E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32" y="3148231"/>
            <a:ext cx="1280306" cy="22870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8A944C0-572E-D6C2-574A-A94A8D879E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182" y="3148231"/>
            <a:ext cx="1280306" cy="228706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8D43BA-68E2-7C7D-6D7C-6D1075D35924}"/>
              </a:ext>
            </a:extLst>
          </p:cNvPr>
          <p:cNvSpPr/>
          <p:nvPr/>
        </p:nvSpPr>
        <p:spPr>
          <a:xfrm>
            <a:off x="0" y="12342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Brush Script MT" panose="03060802040406070304" pitchFamily="66" charset="-122"/>
                <a:cs typeface="Arial" panose="020B0604020202020204" pitchFamily="34" charset="0"/>
              </a:rPr>
              <a:t>Radon Emanation Techniques and Measurements for LZ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59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3BD48-531C-FAE6-D455-7391207F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Xenon Circulation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62625-7E04-FF6F-12DD-53C5EE6A2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818" y="788549"/>
                <a:ext cx="6086624" cy="264045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Compressor 2 assayed with Maryland portable radon </a:t>
                </a:r>
                <a:br>
                  <a:rPr lang="en-US" sz="2000" dirty="0"/>
                </a:br>
                <a:r>
                  <a:rPr lang="en-US" sz="2000" dirty="0"/>
                  <a:t>system @ University of Wisconsin Physical Science Lab</a:t>
                </a:r>
              </a:p>
              <a:p>
                <a:pPr lvl="1"/>
                <a:r>
                  <a:rPr lang="en-US" sz="1800" dirty="0"/>
                  <a:t>Integrated compressor skid assembly: originally </a:t>
                </a:r>
                <a:r>
                  <a:rPr lang="en-US" sz="1800" dirty="0">
                    <a:solidFill>
                      <a:srgbClr val="FF85FF"/>
                    </a:solidFill>
                  </a:rPr>
                  <a:t>17 </a:t>
                </a:r>
                <a:r>
                  <a:rPr lang="en-US" sz="1800" dirty="0" err="1">
                    <a:solidFill>
                      <a:srgbClr val="FF85FF"/>
                    </a:solidFill>
                  </a:rPr>
                  <a:t>mBq</a:t>
                </a:r>
                <a:r>
                  <a:rPr lang="en-US" sz="1800" dirty="0">
                    <a:solidFill>
                      <a:srgbClr val="FF85FF"/>
                    </a:solidFill>
                  </a:rPr>
                  <a:t> </a:t>
                </a:r>
              </a:p>
              <a:p>
                <a:pPr lvl="2"/>
                <a:r>
                  <a:rPr lang="en-US" sz="1600" dirty="0">
                    <a:solidFill>
                      <a:schemeClr val="accent4"/>
                    </a:solidFill>
                  </a:rPr>
                  <a:t>Replaced</a:t>
                </a:r>
                <a:r>
                  <a:rPr lang="en-US" sz="1600" dirty="0"/>
                  <a:t> most welded stainless-steel plumbing</a:t>
                </a:r>
              </a:p>
              <a:p>
                <a:pPr lvl="2"/>
                <a:r>
                  <a:rPr lang="en-US" sz="1600" dirty="0">
                    <a:solidFill>
                      <a:schemeClr val="accent4"/>
                    </a:solidFill>
                  </a:rPr>
                  <a:t>Etched</a:t>
                </a:r>
                <a:r>
                  <a:rPr lang="en-US" sz="1600" dirty="0"/>
                  <a:t> accumulation bottles w/ citric acid</a:t>
                </a:r>
                <a:br>
                  <a:rPr lang="en-US" sz="1600" dirty="0"/>
                </a:br>
                <a:endParaRPr lang="en-US" sz="1600" dirty="0"/>
              </a:p>
              <a:p>
                <a:pPr lvl="1"/>
                <a:r>
                  <a:rPr lang="en-US" sz="1800" dirty="0"/>
                  <a:t>Rate reduced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.4</m:t>
                        </m:r>
                        <m:r>
                          <a:rPr lang="en-US" sz="18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b>
                        <m:r>
                          <a:rPr lang="en-US" sz="18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−0.</m:t>
                        </m:r>
                        <m:r>
                          <a:rPr lang="en-US" sz="18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+0.</m:t>
                        </m:r>
                        <m:r>
                          <a:rPr lang="en-US" sz="18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bSup>
                  </m:oMath>
                </a14:m>
                <a:r>
                  <a:rPr lang="en-US" sz="1800" dirty="0">
                    <a:solidFill>
                      <a:srgbClr val="8EFA00"/>
                    </a:solidFill>
                  </a:rPr>
                  <a:t> mBq </a:t>
                </a:r>
                <a:endParaRPr lang="en-US" sz="1800" dirty="0"/>
              </a:p>
              <a:p>
                <a:pPr lvl="2"/>
                <a:r>
                  <a:rPr lang="en-US" sz="1600" dirty="0"/>
                  <a:t>Similar treatment applied to compressor 1</a:t>
                </a:r>
                <a:br>
                  <a:rPr lang="en-US" sz="1600" dirty="0"/>
                </a:br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962625-7E04-FF6F-12DD-53C5EE6A2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18" y="788549"/>
                <a:ext cx="6086624" cy="2640451"/>
              </a:xfrm>
              <a:blipFill>
                <a:blip r:embed="rId2"/>
                <a:stretch>
                  <a:fillRect l="-833" t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E4CD1-47B0-90E0-9F73-BFB3C7E4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5457-6219-2D4A-8C6E-D83470AF66CF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6A4B-A4A9-9708-0904-ED80F59D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74A2-7DF8-7E22-01A7-11571855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10</a:t>
            </a:fld>
            <a:endParaRPr lang="en-US"/>
          </a:p>
        </p:txBody>
      </p:sp>
      <p:pic>
        <p:nvPicPr>
          <p:cNvPr id="9" name="Picture 8" descr="https://lh3.googleusercontent.com/-NoLs2u7noSJYm3b3Qpz9aLCS2x7bYhHf5y8zTlKx00-cocTMGjvxw-YLnmEvApbSULBvjLW3c-KlTvyIUuh0ju7p13mhhM8o02oGiBLv8bVqeIftGNH_66Nu-ia7aNP0I8_7KHDjJA">
            <a:extLst>
              <a:ext uri="{FF2B5EF4-FFF2-40B4-BE49-F238E27FC236}">
                <a16:creationId xmlns:a16="http://schemas.microsoft.com/office/drawing/2014/main" id="{92ED3642-34E9-5B42-DCE9-BBAA759AECE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3524" y="3200131"/>
            <a:ext cx="1955785" cy="315621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8C13CA-D476-090E-56A8-3BFE6EEAB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313" y="292871"/>
            <a:ext cx="2634868" cy="22435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6E7179-9A19-1458-6AF7-A903CFF084D9}"/>
                  </a:ext>
                </a:extLst>
              </p:cNvPr>
              <p:cNvSpPr/>
              <p:nvPr/>
            </p:nvSpPr>
            <p:spPr>
              <a:xfrm>
                <a:off x="214690" y="3200131"/>
                <a:ext cx="6086625" cy="2623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Xenon tower assayed after integration with the </a:t>
                </a:r>
                <a:br>
                  <a:rPr lang="en-US" sz="2000" dirty="0"/>
                </a:br>
                <a:r>
                  <a:rPr lang="en-US" sz="2000" dirty="0"/>
                  <a:t>SD Mines portable radon system @ SURF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85FF"/>
                    </a:solidFill>
                  </a:rPr>
                  <a:t>High</a:t>
                </a:r>
                <a:r>
                  <a:rPr lang="en-US" dirty="0">
                    <a:solidFill>
                      <a:srgbClr val="FF2F92"/>
                    </a:solidFill>
                  </a:rPr>
                  <a:t> </a:t>
                </a:r>
                <a:r>
                  <a:rPr lang="en-US" dirty="0"/>
                  <a:t>radon activity originally measured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Possibly due to leak into system from lab air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Precautionary cleaning: 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FFC000"/>
                    </a:solidFill>
                  </a:rPr>
                  <a:t>Flushed</a:t>
                </a:r>
                <a:r>
                  <a:rPr lang="en-US" sz="1400" dirty="0"/>
                  <a:t> with </a:t>
                </a:r>
                <a:r>
                  <a:rPr lang="en-US" sz="1400" dirty="0" err="1"/>
                  <a:t>Radiacwash</a:t>
                </a:r>
                <a:r>
                  <a:rPr lang="en-US" sz="1400" baseline="30000" dirty="0" err="1"/>
                  <a:t>TM</a:t>
                </a:r>
                <a:r>
                  <a:rPr lang="en-US" sz="1400" baseline="30000" dirty="0"/>
                  <a:t> </a:t>
                </a:r>
                <a:r>
                  <a:rPr lang="en-US" sz="1400" dirty="0"/>
                  <a:t> (concentrated solution to remove radioactive contamination)</a:t>
                </a:r>
              </a:p>
              <a:p>
                <a:pPr marL="1657350" lvl="3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FFC000"/>
                    </a:solidFill>
                  </a:rPr>
                  <a:t>Rinsed</a:t>
                </a:r>
                <a:r>
                  <a:rPr lang="en-US" sz="1400" dirty="0"/>
                  <a:t> with deionized water </a:t>
                </a:r>
                <a:br>
                  <a:rPr lang="en-US" sz="1400" dirty="0"/>
                </a:br>
                <a:endParaRPr lang="en-US" sz="1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Complete xenon tower (post cleaning):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3.14</m:t>
                        </m:r>
                      </m:e>
                      <m:sub>
                        <m:r>
                          <a:rPr lang="en-US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−0.81</m:t>
                        </m:r>
                      </m:sub>
                      <m:sup>
                        <m:r>
                          <a:rPr lang="en-US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+0.86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8EFA00"/>
                    </a:solidFill>
                  </a:rPr>
                  <a:t> </a:t>
                </a:r>
                <a:r>
                  <a:rPr lang="en-US" dirty="0" err="1">
                    <a:solidFill>
                      <a:srgbClr val="8EFA00"/>
                    </a:solidFill>
                  </a:rPr>
                  <a:t>mBq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56E7179-9A19-1458-6AF7-A903CFF084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90" y="3200131"/>
                <a:ext cx="6086625" cy="2623539"/>
              </a:xfrm>
              <a:prstGeom prst="rect">
                <a:avLst/>
              </a:prstGeom>
              <a:blipFill>
                <a:blip r:embed="rId5"/>
                <a:stretch>
                  <a:fillRect l="-832" t="-1449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EE82404-EC3F-9484-F2A5-9E699E5DFDB9}"/>
              </a:ext>
            </a:extLst>
          </p:cNvPr>
          <p:cNvSpPr txBox="1"/>
          <p:nvPr/>
        </p:nvSpPr>
        <p:spPr>
          <a:xfrm>
            <a:off x="6966651" y="2993968"/>
            <a:ext cx="1969530" cy="31393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defTabSz="525780" latinLnBrk="1" hangingPunct="0"/>
            <a:r>
              <a:rPr lang="en-US" sz="1440" dirty="0">
                <a:latin typeface="Calibri"/>
                <a:ea typeface="Gill Sans"/>
                <a:cs typeface="Calibri"/>
                <a:sym typeface="Gill Sans"/>
              </a:rPr>
              <a:t>Xenon Tower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18BD2-5D38-7BC5-4384-03B2D28F3F22}"/>
              </a:ext>
            </a:extLst>
          </p:cNvPr>
          <p:cNvSpPr txBox="1"/>
          <p:nvPr/>
        </p:nvSpPr>
        <p:spPr>
          <a:xfrm>
            <a:off x="6301316" y="2538719"/>
            <a:ext cx="2634866" cy="31393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defTabSz="525780" latinLnBrk="1" hangingPunct="0"/>
            <a:r>
              <a:rPr lang="en-US" sz="1440" dirty="0">
                <a:latin typeface="Calibri"/>
                <a:ea typeface="Gill Sans"/>
                <a:cs typeface="Calibri"/>
                <a:sym typeface="Gill Sans"/>
              </a:rPr>
              <a:t>Circulation Compressor 2</a:t>
            </a:r>
          </a:p>
        </p:txBody>
      </p:sp>
    </p:spTree>
    <p:extLst>
      <p:ext uri="{BB962C8B-B14F-4D97-AF65-F5344CB8AC3E}">
        <p14:creationId xmlns:p14="http://schemas.microsoft.com/office/powerpoint/2010/main" val="3324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C41EF-DC47-A835-BF92-7A5DC52C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Inner Cryostat Vessel with Full Detector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F8D9B-79E9-5F15-A447-A94DE60291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7818" y="788549"/>
                <a:ext cx="5143410" cy="556780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Assayed with SD Mines portable radon trap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b="1" dirty="0">
                    <a:solidFill>
                      <a:srgbClr val="FF85FF"/>
                    </a:solidFill>
                  </a:rPr>
                  <a:t>Problem</a:t>
                </a:r>
                <a:r>
                  <a:rPr lang="en-US" sz="2000" dirty="0"/>
                  <a:t>: Outgassed molecules neutralize positively charged radon daughters, significantly lowering collection efficiency. </a:t>
                </a:r>
                <a:br>
                  <a:rPr lang="en-US" sz="2000" dirty="0"/>
                </a:br>
                <a:endParaRPr lang="en-US" sz="2000" dirty="0"/>
              </a:p>
              <a:p>
                <a:r>
                  <a:rPr lang="en-US" sz="2000" b="1" dirty="0">
                    <a:solidFill>
                      <a:srgbClr val="8EFA00"/>
                    </a:solidFill>
                  </a:rPr>
                  <a:t>Solution</a:t>
                </a:r>
                <a:r>
                  <a:rPr lang="en-US" sz="2000" dirty="0"/>
                  <a:t>: Separate radon from contaminates via additional cold trap</a:t>
                </a:r>
              </a:p>
              <a:p>
                <a:pPr lvl="1"/>
                <a:r>
                  <a:rPr lang="en-US" sz="1800" dirty="0"/>
                  <a:t>Transfer sample from a cold trap cooled w/ Dry ice + Iso to second trap cooled with LN</a:t>
                </a:r>
              </a:p>
              <a:p>
                <a:pPr lvl="1"/>
                <a:r>
                  <a:rPr lang="en-US" sz="1800" dirty="0"/>
                  <a:t>Residual gas analyzer (RGA) used to confirm reduction in contaminant concentration </a:t>
                </a:r>
                <a:br>
                  <a:rPr lang="en-US" sz="1800" dirty="0"/>
                </a:br>
                <a:endParaRPr lang="en-US" sz="1800" dirty="0"/>
              </a:p>
              <a:p>
                <a:r>
                  <a:rPr lang="en-US" sz="2000" dirty="0"/>
                  <a:t>Results indicate a room-temperature emanation rate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46</m:t>
                        </m:r>
                        <m:r>
                          <a:rPr lang="en-US" sz="20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.1</m:t>
                        </m:r>
                      </m:e>
                      <m:sub>
                        <m:r>
                          <a:rPr lang="en-US" sz="20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.8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8EFA0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8EFA00"/>
                    </a:solidFill>
                  </a:rPr>
                  <a:t>mBq</a:t>
                </a:r>
                <a:r>
                  <a:rPr lang="en-US" sz="2000" dirty="0">
                    <a:solidFill>
                      <a:srgbClr val="8EFA00"/>
                    </a:solidFill>
                  </a:rPr>
                  <a:t> </a:t>
                </a:r>
                <a:endParaRPr lang="en-US" sz="2000" dirty="0"/>
              </a:p>
              <a:p>
                <a:pPr lvl="1"/>
                <a:r>
                  <a:rPr lang="en-US" sz="1800" dirty="0"/>
                  <a:t>Assumes an even sampling of radon within the ICV</a:t>
                </a:r>
                <a:br>
                  <a:rPr lang="en-US" sz="2000" dirty="0"/>
                </a:br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AF8D9B-79E9-5F15-A447-A94DE60291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18" y="788549"/>
                <a:ext cx="5143410" cy="5567801"/>
              </a:xfrm>
              <a:blipFill>
                <a:blip r:embed="rId2"/>
                <a:stretch>
                  <a:fillRect l="-98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54A9A-0E7A-174D-ECD1-A44D4B5C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D018C-9359-674A-8787-11EFAE4026F8}" type="datetime1">
              <a:rPr lang="en-US" smtClean="0"/>
              <a:t>6/14/22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3013F-12B1-3E2E-0850-6A8EE258D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41160-210A-F8AD-45FC-F898F509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A10B3-B031-A288-7C85-FA2D4CAEA0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3163" y="788549"/>
            <a:ext cx="3353018" cy="5063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82900-42CA-3201-F405-555DBD2CB75E}"/>
              </a:ext>
            </a:extLst>
          </p:cNvPr>
          <p:cNvSpPr txBox="1"/>
          <p:nvPr/>
        </p:nvSpPr>
        <p:spPr>
          <a:xfrm>
            <a:off x="5583162" y="5851661"/>
            <a:ext cx="3353019" cy="313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defTabSz="525780" latinLnBrk="1" hangingPunct="0"/>
            <a:r>
              <a:rPr lang="en-US" sz="1440" dirty="0">
                <a:latin typeface="Calibri"/>
                <a:ea typeface="Gill Sans"/>
                <a:cs typeface="Calibri"/>
                <a:sym typeface="Gill Sans"/>
              </a:rPr>
              <a:t>Complete TPC before insertion into ICV</a:t>
            </a:r>
          </a:p>
        </p:txBody>
      </p:sp>
    </p:spTree>
    <p:extLst>
      <p:ext uri="{BB962C8B-B14F-4D97-AF65-F5344CB8AC3E}">
        <p14:creationId xmlns:p14="http://schemas.microsoft.com/office/powerpoint/2010/main" val="3458568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600" dirty="0"/>
              <a:t>LZ </a:t>
            </a:r>
            <a:r>
              <a:rPr lang="en-US" sz="3600" baseline="30000" dirty="0"/>
              <a:t>228</a:t>
            </a:r>
            <a:r>
              <a:rPr lang="en-US" sz="3600" dirty="0"/>
              <a:t>Th Calibration Source (20.11 </a:t>
            </a:r>
            <a:r>
              <a:rPr lang="en-US" sz="3600" dirty="0" err="1"/>
              <a:t>KBq</a:t>
            </a:r>
            <a:r>
              <a:rPr lang="en-US" sz="3600" dirty="0"/>
              <a:t>) </a:t>
            </a:r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2EE4CB7-4C1D-9347-916E-CCD06160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33FAE21F-45B3-EF42-8A2A-5F0C891E99E6}" type="datetime1">
              <a:rPr lang="en-US" smtClean="0">
                <a:solidFill>
                  <a:schemeClr val="tx1"/>
                </a:solidFill>
              </a:rPr>
              <a:t>6/14/22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20073ACD-85A8-ED4C-BFB3-1AF2E39A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N.Chott - Low Radioactivity Techniques Workshop 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4243036C-DF8A-1F4C-AC19-4499FCA5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2D2B3B-882E-40F3-A32F-6DD516915044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6C06A7B9-9A1A-F03D-9FC5-260DEC77D6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61772" indent="-342900"/>
                <a:r>
                  <a:rPr lang="en-US" sz="1800" dirty="0"/>
                  <a:t>Used to inject short-lived </a:t>
                </a:r>
                <a:r>
                  <a:rPr lang="en-US" sz="1800" baseline="30000" dirty="0"/>
                  <a:t>220</a:t>
                </a:r>
                <a:r>
                  <a:rPr lang="en-US" sz="1800" dirty="0"/>
                  <a:t>Rn into the TPC for calibration</a:t>
                </a:r>
              </a:p>
              <a:p>
                <a:pPr marL="461772" indent="-342900"/>
                <a:r>
                  <a:rPr lang="en-US" sz="1800" dirty="0"/>
                  <a:t>Assayed to ensure the </a:t>
                </a:r>
                <a:r>
                  <a:rPr lang="en-US" sz="1800" baseline="30000" dirty="0"/>
                  <a:t>222</a:t>
                </a:r>
                <a:r>
                  <a:rPr lang="en-US" sz="1800" dirty="0"/>
                  <a:t>Rn contribution is acceptably small</a:t>
                </a:r>
              </a:p>
              <a:p>
                <a:pPr marL="918972" lvl="1" indent="-342900"/>
                <a:r>
                  <a:rPr lang="en-US" sz="1600" dirty="0"/>
                  <a:t>Setup: Connect to emanation chamber (EC) and allow sample to emanate </a:t>
                </a:r>
              </a:p>
              <a:p>
                <a:pPr marL="918972" lvl="1" indent="-342900"/>
                <a:r>
                  <a:rPr lang="en-US" sz="1600" dirty="0"/>
                  <a:t>After emanation: Boil-off LN2 injects radon into the EC; proceed with transfer</a:t>
                </a:r>
                <a:endParaRPr lang="en-US" sz="1800" dirty="0"/>
              </a:p>
              <a:p>
                <a:pPr marL="118872" indent="0">
                  <a:buNone/>
                </a:pPr>
                <a:endParaRPr lang="en-US" sz="1800" dirty="0"/>
              </a:p>
              <a:p>
                <a:pPr marL="118872" indent="0">
                  <a:buNone/>
                </a:pPr>
                <a:r>
                  <a:rPr lang="en-US" sz="1800" dirty="0"/>
                  <a:t>The </a:t>
                </a:r>
                <a:r>
                  <a:rPr lang="en-US" sz="1800" baseline="30000" dirty="0"/>
                  <a:t>222</a:t>
                </a:r>
                <a:r>
                  <a:rPr lang="en-US" sz="1800" dirty="0"/>
                  <a:t>Rn emanation rate </a:t>
                </a:r>
                <a:br>
                  <a:rPr lang="en-US" sz="1800" dirty="0"/>
                </a:br>
                <a:r>
                  <a:rPr lang="en-US" sz="1800" dirty="0"/>
                  <a:t>of the LZ </a:t>
                </a:r>
                <a:r>
                  <a:rPr lang="en-US" sz="1800" baseline="30000" dirty="0"/>
                  <a:t>228</a:t>
                </a:r>
                <a:r>
                  <a:rPr lang="en-US" sz="1800" dirty="0"/>
                  <a:t>Th source is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1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1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1800" b="1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1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1800" b="1" i="1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1800" b="1" i="1" smtClean="0">
                            <a:solidFill>
                              <a:srgbClr val="8EFA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1800" b="1" dirty="0">
                    <a:solidFill>
                      <a:srgbClr val="8EFA00"/>
                    </a:solidFill>
                  </a:rPr>
                  <a:t> </a:t>
                </a:r>
                <a:r>
                  <a:rPr lang="en-US" sz="1800" b="1" dirty="0" err="1">
                    <a:solidFill>
                      <a:srgbClr val="8EFA00"/>
                    </a:solidFill>
                  </a:rPr>
                  <a:t>mBq</a:t>
                </a:r>
                <a:r>
                  <a:rPr lang="en-US" sz="1800" b="1" dirty="0">
                    <a:solidFill>
                      <a:srgbClr val="8EFA00"/>
                    </a:solidFill>
                  </a:rPr>
                  <a:t> </a:t>
                </a:r>
                <a:br>
                  <a:rPr lang="en-US" sz="1800" dirty="0"/>
                </a:br>
                <a:br>
                  <a:rPr lang="en-US" sz="1800" dirty="0"/>
                </a:br>
                <a:r>
                  <a:rPr lang="en-US" sz="1800" dirty="0"/>
                  <a:t>Acceptably small compared </a:t>
                </a:r>
                <a:br>
                  <a:rPr lang="en-US" sz="1800" dirty="0"/>
                </a:br>
                <a:r>
                  <a:rPr lang="en-US" sz="1800" dirty="0"/>
                  <a:t>to the LZ </a:t>
                </a:r>
                <a:r>
                  <a:rPr lang="en-US" sz="1800" baseline="30000" dirty="0"/>
                  <a:t>222</a:t>
                </a:r>
                <a:r>
                  <a:rPr lang="en-US" sz="1800" dirty="0"/>
                  <a:t>Rn background 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Content Placeholder 13">
                <a:extLst>
                  <a:ext uri="{FF2B5EF4-FFF2-40B4-BE49-F238E27FC236}">
                    <a16:creationId xmlns:a16="http://schemas.microsoft.com/office/drawing/2014/main" id="{6C06A7B9-9A1A-F03D-9FC5-260DEC77D6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Content Placeholder 8">
            <a:extLst>
              <a:ext uri="{FF2B5EF4-FFF2-40B4-BE49-F238E27FC236}">
                <a16:creationId xmlns:a16="http://schemas.microsoft.com/office/drawing/2014/main" id="{7A4C4997-7D98-5F44-79A4-97A602E06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5619" y="2167699"/>
            <a:ext cx="5254727" cy="418865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88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E15D-BA0C-57EE-AF2E-0B9FD999E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of TPC measurement?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F9DA3-A069-2460-4DD8-EDF664A5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124210-A48E-A277-0D18-58995166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7FD32-0CC2-274D-A902-84E2805C73DF}" type="datetime1">
              <a:rPr lang="en-US" smtClean="0"/>
              <a:t>6/14/22</a:t>
            </a:fld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67909A-34D6-48E2-8FCC-D5FAE6BC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F692B-86EB-A01B-9CCF-D5061ECBB6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4321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B513B-173B-73D3-3F29-091559CC21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321147"/>
            <a:ext cx="9144000" cy="25368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FBE6CF-2024-078E-7C78-4A402A0C6D27}"/>
              </a:ext>
            </a:extLst>
          </p:cNvPr>
          <p:cNvSpPr/>
          <p:nvPr/>
        </p:nvSpPr>
        <p:spPr>
          <a:xfrm rot="16200000">
            <a:off x="-3105840" y="3105834"/>
            <a:ext cx="6858001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Eur.Phys.J.C</a:t>
            </a:r>
            <a:r>
              <a:rPr lang="en-US" sz="36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80 (2020) 11, 1044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F07885-F09C-E553-B55D-A5ECFF388BD9}"/>
              </a:ext>
            </a:extLst>
          </p:cNvPr>
          <p:cNvSpPr/>
          <p:nvPr/>
        </p:nvSpPr>
        <p:spPr>
          <a:xfrm>
            <a:off x="4834393" y="6596390"/>
            <a:ext cx="4309607" cy="2616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100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…Only 2 of 6 pages shown here, see paper for more results!!</a:t>
            </a:r>
            <a:endParaRPr lang="en-US" sz="11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2726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AF3E3-9237-9203-39CD-56B79B603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  <a:endParaRPr lang="en-US" dirty="0"/>
          </a:p>
        </p:txBody>
      </p:sp>
      <p:sp>
        <p:nvSpPr>
          <p:cNvPr id="7" name="Google Shape;54;p13">
            <a:extLst>
              <a:ext uri="{FF2B5EF4-FFF2-40B4-BE49-F238E27FC236}">
                <a16:creationId xmlns:a16="http://schemas.microsoft.com/office/drawing/2014/main" id="{62996894-7190-5849-3327-8ECF5734C7F9}"/>
              </a:ext>
            </a:extLst>
          </p:cNvPr>
          <p:cNvSpPr/>
          <p:nvPr/>
        </p:nvSpPr>
        <p:spPr>
          <a:xfrm>
            <a:off x="76780" y="745993"/>
            <a:ext cx="4495221" cy="5610357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55;p13">
            <a:extLst>
              <a:ext uri="{FF2B5EF4-FFF2-40B4-BE49-F238E27FC236}">
                <a16:creationId xmlns:a16="http://schemas.microsoft.com/office/drawing/2014/main" id="{CB853087-C12C-4061-2A83-7679FE22AE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Thank you! Questions?</a:t>
            </a:r>
            <a:endParaRPr dirty="0"/>
          </a:p>
        </p:txBody>
      </p:sp>
      <p:sp>
        <p:nvSpPr>
          <p:cNvPr id="9" name="Google Shape;56;p13">
            <a:extLst>
              <a:ext uri="{FF2B5EF4-FFF2-40B4-BE49-F238E27FC236}">
                <a16:creationId xmlns:a16="http://schemas.microsoft.com/office/drawing/2014/main" id="{CF5E36F9-014F-4815-B8F1-0046D9A40633}"/>
              </a:ext>
            </a:extLst>
          </p:cNvPr>
          <p:cNvSpPr txBox="1"/>
          <p:nvPr/>
        </p:nvSpPr>
        <p:spPr>
          <a:xfrm>
            <a:off x="5438572" y="957945"/>
            <a:ext cx="2838854" cy="76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dirty="0"/>
              <a:t>Thanks to our sponsors and </a:t>
            </a:r>
            <a:br>
              <a:rPr lang="en" dirty="0"/>
            </a:br>
            <a:r>
              <a:rPr lang="en" dirty="0"/>
              <a:t>35 participating institutions!</a:t>
            </a:r>
            <a:endParaRPr dirty="0"/>
          </a:p>
        </p:txBody>
      </p:sp>
      <p:sp>
        <p:nvSpPr>
          <p:cNvPr id="10" name="Google Shape;57;p13">
            <a:extLst>
              <a:ext uri="{FF2B5EF4-FFF2-40B4-BE49-F238E27FC236}">
                <a16:creationId xmlns:a16="http://schemas.microsoft.com/office/drawing/2014/main" id="{4C91B592-42C4-AB14-039D-115DD6DEDF23}"/>
              </a:ext>
            </a:extLst>
          </p:cNvPr>
          <p:cNvSpPr txBox="1"/>
          <p:nvPr/>
        </p:nvSpPr>
        <p:spPr>
          <a:xfrm>
            <a:off x="4816956" y="3527343"/>
            <a:ext cx="1506311" cy="477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" sz="1000" dirty="0"/>
              <a:t>U.S. Department of Energy Office of Science</a:t>
            </a:r>
            <a:endParaRPr dirty="0"/>
          </a:p>
        </p:txBody>
      </p:sp>
      <p:pic>
        <p:nvPicPr>
          <p:cNvPr id="11" name="Google Shape;58;p13">
            <a:extLst>
              <a:ext uri="{FF2B5EF4-FFF2-40B4-BE49-F238E27FC236}">
                <a16:creationId xmlns:a16="http://schemas.microsoft.com/office/drawing/2014/main" id="{1652584D-6EB0-E421-8F01-2DE61976F72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70538" y="1817424"/>
            <a:ext cx="1799149" cy="1709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9;p13">
            <a:extLst>
              <a:ext uri="{FF2B5EF4-FFF2-40B4-BE49-F238E27FC236}">
                <a16:creationId xmlns:a16="http://schemas.microsoft.com/office/drawing/2014/main" id="{5E727607-B442-42CC-E79A-39AE1B2D32C9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7624" y="5416756"/>
            <a:ext cx="2935210" cy="75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60;p13">
            <a:extLst>
              <a:ext uri="{FF2B5EF4-FFF2-40B4-BE49-F238E27FC236}">
                <a16:creationId xmlns:a16="http://schemas.microsoft.com/office/drawing/2014/main" id="{4F344EA4-5A0E-02D8-16D5-3C79C67739A7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105" y="3036331"/>
            <a:ext cx="2372388" cy="92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61;p13">
            <a:extLst>
              <a:ext uri="{FF2B5EF4-FFF2-40B4-BE49-F238E27FC236}">
                <a16:creationId xmlns:a16="http://schemas.microsoft.com/office/drawing/2014/main" id="{39811096-F201-C478-4DE4-6145EF75AE2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7835" y="4156890"/>
            <a:ext cx="2372387" cy="107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62;p13">
            <a:extLst>
              <a:ext uri="{FF2B5EF4-FFF2-40B4-BE49-F238E27FC236}">
                <a16:creationId xmlns:a16="http://schemas.microsoft.com/office/drawing/2014/main" id="{7D7ABD8C-6C8C-BF2C-C676-764447D7B6FC}"/>
              </a:ext>
            </a:extLst>
          </p:cNvPr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105" y="1821256"/>
            <a:ext cx="2372389" cy="110769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63;p13">
            <a:extLst>
              <a:ext uri="{FF2B5EF4-FFF2-40B4-BE49-F238E27FC236}">
                <a16:creationId xmlns:a16="http://schemas.microsoft.com/office/drawing/2014/main" id="{BA4EDC96-6F64-7266-3CCB-52FE63B9F67A}"/>
              </a:ext>
            </a:extLst>
          </p:cNvPr>
          <p:cNvSpPr txBox="1"/>
          <p:nvPr/>
        </p:nvSpPr>
        <p:spPr>
          <a:xfrm>
            <a:off x="802617" y="5804207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" sz="800" dirty="0"/>
              <a:t>Graphic © SLAC, picture overlay N. Angelides</a:t>
            </a:r>
            <a:endParaRPr sz="800" dirty="0"/>
          </a:p>
        </p:txBody>
      </p:sp>
      <p:pic>
        <p:nvPicPr>
          <p:cNvPr id="17" name="Google Shape;65;p13">
            <a:extLst>
              <a:ext uri="{FF2B5EF4-FFF2-40B4-BE49-F238E27FC236}">
                <a16:creationId xmlns:a16="http://schemas.microsoft.com/office/drawing/2014/main" id="{2C433FAD-6EC5-6BEC-D0E5-574EBFDECF78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0" y="1149537"/>
            <a:ext cx="4495218" cy="4380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C31EB8-9BB6-096A-FB48-77DB4A47C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A063-342B-B34D-ACF2-5F44AA1CF378}" type="datetime1">
              <a:rPr lang="en-US" smtClean="0"/>
              <a:t>6/14/22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33ACB2-FD97-0B35-A725-F17CF656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7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BF42B-5DCB-CED7-ADBA-9668F3F9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LUX-ZEPLIN (LZ)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3176-AFF0-F567-F16B-4E2C64513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788550"/>
            <a:ext cx="8728365" cy="6625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Radon emanation: ≈66% of the projected electron recoil (ER) background</a:t>
            </a:r>
          </a:p>
          <a:p>
            <a:pPr marL="457200" lvl="1" indent="0">
              <a:buNone/>
            </a:pPr>
            <a:r>
              <a:rPr lang="en-US" sz="1600" dirty="0"/>
              <a:t>Dominated by </a:t>
            </a:r>
            <a:r>
              <a:rPr lang="el-GR" sz="1600" dirty="0"/>
              <a:t>β-</a:t>
            </a:r>
            <a:r>
              <a:rPr lang="en-US" sz="1600" dirty="0"/>
              <a:t>emission from the </a:t>
            </a:r>
            <a:r>
              <a:rPr lang="en-US" sz="1600" baseline="30000" dirty="0"/>
              <a:t>214</a:t>
            </a:r>
            <a:r>
              <a:rPr lang="en-US" sz="1600" dirty="0"/>
              <a:t>Pb progeny of the </a:t>
            </a:r>
            <a:r>
              <a:rPr lang="en-US" sz="1600" baseline="30000" dirty="0"/>
              <a:t>222</a:t>
            </a:r>
            <a:r>
              <a:rPr lang="en-US" sz="1600" dirty="0"/>
              <a:t>Rn sub-chain as it decays to </a:t>
            </a:r>
            <a:r>
              <a:rPr lang="en-US" sz="1600" baseline="30000" dirty="0"/>
              <a:t>214</a:t>
            </a:r>
            <a:r>
              <a:rPr lang="en-US" sz="1600" dirty="0"/>
              <a:t>Bi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4DD8A-FFD3-FCF4-9844-7E5F1755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N.Chott</a:t>
            </a:r>
            <a:r>
              <a:rPr lang="en-US" dirty="0"/>
              <a:t> - Low Radioactivity Techniques Workshop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FE350-92FD-821B-DF52-943169F006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899" y="1461980"/>
            <a:ext cx="5946359" cy="489437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0A296C-531E-4521-BAEF-0EB37A648A6B}"/>
              </a:ext>
            </a:extLst>
          </p:cNvPr>
          <p:cNvSpPr txBox="1"/>
          <p:nvPr/>
        </p:nvSpPr>
        <p:spPr>
          <a:xfrm>
            <a:off x="6113087" y="4108370"/>
            <a:ext cx="885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Xenon TPC</a:t>
            </a:r>
            <a:endParaRPr lang="en-US" sz="120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46A8AE1-FD11-9860-848B-B99D9517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7BE2-C944-1244-80A0-DA5FFE5AA0C4}" type="datetime1">
              <a:rPr lang="en-US" smtClean="0"/>
              <a:t>6/14/22</a:t>
            </a:fld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272A7B1-6D5C-8167-AB5B-6BB96FEC2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2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803E46-5A50-301E-FFAA-3DCFDA9A5A54}"/>
              </a:ext>
            </a:extLst>
          </p:cNvPr>
          <p:cNvSpPr/>
          <p:nvPr/>
        </p:nvSpPr>
        <p:spPr>
          <a:xfrm>
            <a:off x="3074894" y="6156295"/>
            <a:ext cx="5946358" cy="20005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accent3"/>
                </a:solidFill>
              </a:rPr>
              <a:t>https://</a:t>
            </a:r>
            <a:r>
              <a:rPr lang="en-US" sz="700" dirty="0" err="1">
                <a:solidFill>
                  <a:schemeClr val="accent3"/>
                </a:solidFill>
              </a:rPr>
              <a:t>www.symmetrymagazine.org</a:t>
            </a:r>
            <a:r>
              <a:rPr lang="en-US" sz="700" dirty="0">
                <a:solidFill>
                  <a:schemeClr val="accent3"/>
                </a:solidFill>
              </a:rPr>
              <a:t>/article/dark-matter-hunt-with-lux-</a:t>
            </a:r>
            <a:r>
              <a:rPr lang="en-US" sz="700" dirty="0" err="1">
                <a:solidFill>
                  <a:schemeClr val="accent3"/>
                </a:solidFill>
              </a:rPr>
              <a:t>zeplin</a:t>
            </a:r>
            <a:endParaRPr lang="en-US" sz="700" dirty="0">
              <a:solidFill>
                <a:schemeClr val="accent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1F864E-F7B5-430C-1AAD-40FC925889A1}"/>
              </a:ext>
            </a:extLst>
          </p:cNvPr>
          <p:cNvSpPr txBox="1"/>
          <p:nvPr/>
        </p:nvSpPr>
        <p:spPr>
          <a:xfrm>
            <a:off x="3203233" y="4001232"/>
            <a:ext cx="6438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Xenon </a:t>
            </a:r>
            <a:br>
              <a:rPr lang="en-US" sz="1100" b="1" dirty="0"/>
            </a:br>
            <a:r>
              <a:rPr lang="en-US" sz="1100" b="1" dirty="0"/>
              <a:t>Tower</a:t>
            </a:r>
            <a:endParaRPr lang="en-US" sz="1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FDCE19-5EF4-176B-40B2-04A30C33F1A2}"/>
              </a:ext>
            </a:extLst>
          </p:cNvPr>
          <p:cNvSpPr txBox="1"/>
          <p:nvPr/>
        </p:nvSpPr>
        <p:spPr>
          <a:xfrm>
            <a:off x="6163179" y="3429000"/>
            <a:ext cx="809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Titanium </a:t>
            </a:r>
            <a:br>
              <a:rPr lang="en-US" sz="1200" b="1" dirty="0"/>
            </a:br>
            <a:r>
              <a:rPr lang="en-US" sz="1200" b="1" dirty="0"/>
              <a:t>Cryostat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AEA7789-8BC0-9382-E10A-B4B78BD8B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066" y="1461980"/>
            <a:ext cx="2184695" cy="29873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D9E56F3-3412-8382-9868-C780DB741C42}"/>
              </a:ext>
            </a:extLst>
          </p:cNvPr>
          <p:cNvCxnSpPr>
            <a:cxnSpLocks/>
            <a:stCxn id="8" idx="0"/>
            <a:endCxn id="77" idx="2"/>
          </p:cNvCxnSpPr>
          <p:nvPr/>
        </p:nvCxnSpPr>
        <p:spPr>
          <a:xfrm flipV="1">
            <a:off x="6555659" y="3258322"/>
            <a:ext cx="1251581" cy="850048"/>
          </a:xfrm>
          <a:prstGeom prst="line">
            <a:avLst/>
          </a:prstGeom>
          <a:ln w="1905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F7DC9F-EFEB-CDFB-988D-1D76CDEA9ACB}"/>
              </a:ext>
            </a:extLst>
          </p:cNvPr>
          <p:cNvCxnSpPr>
            <a:cxnSpLocks/>
            <a:stCxn id="17" idx="2"/>
            <a:endCxn id="72" idx="1"/>
          </p:cNvCxnSpPr>
          <p:nvPr/>
        </p:nvCxnSpPr>
        <p:spPr>
          <a:xfrm>
            <a:off x="3525150" y="4432119"/>
            <a:ext cx="400065" cy="220103"/>
          </a:xfrm>
          <a:prstGeom prst="line">
            <a:avLst/>
          </a:prstGeom>
          <a:ln w="1905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439A1CD-B4FD-F230-5F87-DBE5C540D880}"/>
              </a:ext>
            </a:extLst>
          </p:cNvPr>
          <p:cNvSpPr/>
          <p:nvPr/>
        </p:nvSpPr>
        <p:spPr>
          <a:xfrm>
            <a:off x="3203233" y="1586572"/>
            <a:ext cx="1891316" cy="1713055"/>
          </a:xfrm>
          <a:prstGeom prst="roundRect">
            <a:avLst>
              <a:gd name="adj" fmla="val 21355"/>
            </a:avLst>
          </a:prstGeom>
          <a:solidFill>
            <a:schemeClr val="tx2">
              <a:alpha val="84748"/>
            </a:schemeClr>
          </a:solidFill>
          <a:ln w="19050">
            <a:solidFill>
              <a:srgbClr val="FC3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Xenon Circulation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System (not shown):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Getter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Compressor 1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Compressor 2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Main circulation panel 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Xenon transfer lines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Radon removal system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Radon reduction panel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BF9B92CE-9A41-92B7-6EC0-03810F3367B9}"/>
              </a:ext>
            </a:extLst>
          </p:cNvPr>
          <p:cNvSpPr/>
          <p:nvPr/>
        </p:nvSpPr>
        <p:spPr>
          <a:xfrm>
            <a:off x="3925215" y="4169999"/>
            <a:ext cx="1371757" cy="964445"/>
          </a:xfrm>
          <a:prstGeom prst="roundRect">
            <a:avLst>
              <a:gd name="adj" fmla="val 21355"/>
            </a:avLst>
          </a:prstGeom>
          <a:solidFill>
            <a:schemeClr val="tx2">
              <a:alpha val="84748"/>
            </a:schemeClr>
          </a:solidFill>
          <a:ln w="19050">
            <a:solidFill>
              <a:srgbClr val="FC3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</a:rPr>
              <a:t>Xenon Tower:</a:t>
            </a:r>
          </a:p>
          <a:p>
            <a:r>
              <a:rPr lang="en-US" sz="1200" dirty="0">
                <a:solidFill>
                  <a:schemeClr val="bg1"/>
                </a:solidFill>
              </a:rPr>
              <a:t>Sub-cooler</a:t>
            </a:r>
          </a:p>
          <a:p>
            <a:r>
              <a:rPr lang="en-US" sz="1200" dirty="0">
                <a:solidFill>
                  <a:schemeClr val="bg1"/>
                </a:solidFill>
              </a:rPr>
              <a:t>Weir reservoir </a:t>
            </a:r>
          </a:p>
          <a:p>
            <a:r>
              <a:rPr lang="en-US" sz="1200" dirty="0">
                <a:solidFill>
                  <a:schemeClr val="bg1"/>
                </a:solidFill>
              </a:rPr>
              <a:t>Heat exchanger </a:t>
            </a:r>
          </a:p>
          <a:p>
            <a:r>
              <a:rPr lang="en-US" sz="1200" dirty="0">
                <a:solidFill>
                  <a:schemeClr val="bg1"/>
                </a:solidFill>
              </a:rPr>
              <a:t>Cryo-valves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1C0C928-3E7F-2947-0C17-6272DFC346AC}"/>
              </a:ext>
            </a:extLst>
          </p:cNvPr>
          <p:cNvSpPr/>
          <p:nvPr/>
        </p:nvSpPr>
        <p:spPr>
          <a:xfrm>
            <a:off x="256396" y="4649415"/>
            <a:ext cx="26300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Calibri"/>
              </a:rPr>
              <a:t>All components that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touch the liquid xenon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were screened for radon</a:t>
            </a:r>
          </a:p>
          <a:p>
            <a:r>
              <a:rPr lang="en-US" sz="1600" dirty="0">
                <a:cs typeface="Calibri"/>
              </a:rPr>
              <a:t>(80+ samples were assayed)</a:t>
            </a:r>
            <a:endParaRPr lang="en-US" sz="1600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F4A83B78-FBF5-BA00-D6D6-5DD73B80B0D1}"/>
              </a:ext>
            </a:extLst>
          </p:cNvPr>
          <p:cNvSpPr/>
          <p:nvPr/>
        </p:nvSpPr>
        <p:spPr>
          <a:xfrm>
            <a:off x="6653688" y="1544729"/>
            <a:ext cx="2307103" cy="1713593"/>
          </a:xfrm>
          <a:prstGeom prst="roundRect">
            <a:avLst>
              <a:gd name="adj" fmla="val 21355"/>
            </a:avLst>
          </a:prstGeom>
          <a:solidFill>
            <a:schemeClr val="tx2">
              <a:alpha val="84748"/>
            </a:schemeClr>
          </a:solidFill>
          <a:ln w="19050">
            <a:solidFill>
              <a:srgbClr val="FC3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Inner cryostat: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Top array 3” PMT &amp; bases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Top 1” PMT &amp; bases (skin)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Bottom array 3” PMT &amp; bases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Bottom 2” PMT &amp; bases (skin)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Top cables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Bottom cables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HV-Umbilical cable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PTFE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A1DFF1F-331A-BF17-280E-321A8B23F176}"/>
              </a:ext>
            </a:extLst>
          </p:cNvPr>
          <p:cNvSpPr/>
          <p:nvPr/>
        </p:nvSpPr>
        <p:spPr>
          <a:xfrm>
            <a:off x="5316797" y="1560049"/>
            <a:ext cx="1174359" cy="600415"/>
          </a:xfrm>
          <a:prstGeom prst="roundRect">
            <a:avLst>
              <a:gd name="adj" fmla="val 21355"/>
            </a:avLst>
          </a:prstGeom>
          <a:solidFill>
            <a:schemeClr val="tx2">
              <a:alpha val="84748"/>
            </a:schemeClr>
          </a:solidFill>
          <a:ln w="19050">
            <a:solidFill>
              <a:srgbClr val="FC3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See Poster by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Carter Hall 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27197E-6DBC-9043-8D9D-D8F3654D7D5D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434435" y="1860257"/>
            <a:ext cx="882362" cy="219396"/>
          </a:xfrm>
          <a:prstGeom prst="line">
            <a:avLst/>
          </a:prstGeom>
          <a:ln w="1905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4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72" grpId="0" animBg="1"/>
      <p:bldP spid="74" grpId="0"/>
      <p:bldP spid="77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5EA3-EBC8-43F9-9C83-1CCAEBE0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 Radon Screening Facilities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6F5F-B4A3-EABD-1254-F7B2FAC3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N.Chott</a:t>
            </a:r>
            <a:r>
              <a:rPr lang="en-US" dirty="0"/>
              <a:t> - Low Radioactivity Techniques Workshop 2022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849E67B-136F-6A07-057E-3C42B83B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C10C-A9F1-4249-A2A6-40B2A8309F86}" type="datetime1">
              <a:rPr lang="en-US" smtClean="0"/>
              <a:t>6/14/22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C972-4650-C3C8-34DC-096C859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E42F724-501B-CCD7-7448-413C0FE0D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5396"/>
              </p:ext>
            </p:extLst>
          </p:nvPr>
        </p:nvGraphicFramePr>
        <p:xfrm>
          <a:off x="784395" y="1370918"/>
          <a:ext cx="7575203" cy="411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231">
                  <a:extLst>
                    <a:ext uri="{9D8B030D-6E8A-4147-A177-3AD203B41FA5}">
                      <a16:colId xmlns:a16="http://schemas.microsoft.com/office/drawing/2014/main" val="3321521126"/>
                    </a:ext>
                  </a:extLst>
                </a:gridCol>
                <a:gridCol w="1506062">
                  <a:extLst>
                    <a:ext uri="{9D8B030D-6E8A-4147-A177-3AD203B41FA5}">
                      <a16:colId xmlns:a16="http://schemas.microsoft.com/office/drawing/2014/main" val="3727155184"/>
                    </a:ext>
                  </a:extLst>
                </a:gridCol>
                <a:gridCol w="3337910">
                  <a:extLst>
                    <a:ext uri="{9D8B030D-6E8A-4147-A177-3AD203B41FA5}">
                      <a16:colId xmlns:a16="http://schemas.microsoft.com/office/drawing/2014/main" val="3219206221"/>
                    </a:ext>
                  </a:extLst>
                </a:gridCol>
              </a:tblGrid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System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Technology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Emanation Chamber Volume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4278170539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Calibri"/>
                        </a:rPr>
                        <a:t>University College London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2.6 liters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2.6 liters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2804489290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University of Maryland 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4.7 liters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953688629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SD Mines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 liters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300 liters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173819588"/>
                  </a:ext>
                </a:extLst>
              </a:tr>
              <a:tr h="7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University of Alabama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Liquid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Scintillator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Coincidence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x 2.6 liters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682165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64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E148-8FB9-099A-3E6E-4F77E6EF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Radon Emanation Basics </a:t>
            </a:r>
            <a:r>
              <a:rPr lang="en-US" sz="2000" dirty="0"/>
              <a:t>(Electrostatic PIN-diode Detector)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98AF-09FC-FB09-1F27-624563C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8841-824F-394D-ADF8-79816B41986C}" type="datetime1">
              <a:rPr lang="en-US" smtClean="0"/>
              <a:t>6/14/22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7F20-C2AE-0CAD-0E7C-093E9DBE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N.Chott</a:t>
            </a:r>
            <a:r>
              <a:rPr lang="en-US" dirty="0"/>
              <a:t> - Low Radioactivity Techniques Workshop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057F-4BA1-C15B-5A4F-674AFA53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4</a:t>
            </a:fld>
            <a:endParaRPr lang="en-US"/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08EDF91B-F12B-1367-C91E-FCF55628B647}"/>
              </a:ext>
            </a:extLst>
          </p:cNvPr>
          <p:cNvSpPr/>
          <p:nvPr/>
        </p:nvSpPr>
        <p:spPr>
          <a:xfrm>
            <a:off x="6925586" y="912615"/>
            <a:ext cx="1956807" cy="2673349"/>
          </a:xfrm>
          <a:prstGeom prst="can">
            <a:avLst>
              <a:gd name="adj" fmla="val 1001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Emanation</a:t>
            </a:r>
            <a:br>
              <a:rPr lang="en-US" b="1" dirty="0"/>
            </a:br>
            <a:r>
              <a:rPr lang="en-US" b="1" dirty="0"/>
              <a:t>Chamber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050" b="1" dirty="0"/>
          </a:p>
          <a:p>
            <a:pPr algn="ctr"/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7D827E-E04D-39FF-F40F-382D102D7131}"/>
              </a:ext>
            </a:extLst>
          </p:cNvPr>
          <p:cNvSpPr/>
          <p:nvPr/>
        </p:nvSpPr>
        <p:spPr>
          <a:xfrm>
            <a:off x="3354427" y="912615"/>
            <a:ext cx="2946400" cy="63117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Carbon trap</a:t>
            </a:r>
            <a:br>
              <a:rPr lang="en-US" dirty="0"/>
            </a:br>
            <a:r>
              <a:rPr lang="en-US" sz="1400" dirty="0"/>
              <a:t>(Cooled w/ Dry Ice + Iso, traps radon)</a:t>
            </a: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D368C91-C1C1-24D5-06BD-4BD35AFDCD58}"/>
              </a:ext>
            </a:extLst>
          </p:cNvPr>
          <p:cNvSpPr/>
          <p:nvPr/>
        </p:nvSpPr>
        <p:spPr>
          <a:xfrm>
            <a:off x="1030575" y="1701425"/>
            <a:ext cx="1620025" cy="631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Vacuum Pump</a:t>
            </a:r>
            <a:endParaRPr lang="en-US" sz="1600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115271A-28EC-2D15-2126-EE18252FBF99}"/>
              </a:ext>
            </a:extLst>
          </p:cNvPr>
          <p:cNvSpPr/>
          <p:nvPr/>
        </p:nvSpPr>
        <p:spPr>
          <a:xfrm>
            <a:off x="3354426" y="1693762"/>
            <a:ext cx="2946399" cy="63117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Brass/copper trap</a:t>
            </a:r>
            <a:br>
              <a:rPr lang="en-US" dirty="0"/>
            </a:br>
            <a:r>
              <a:rPr lang="en-US" sz="1400" dirty="0"/>
              <a:t>(Cooled w/ LN to 77K, traps radon)</a:t>
            </a:r>
            <a:endParaRPr lang="en-US" sz="1600" dirty="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3924F0-5558-9449-C4E4-2861E94E1F3F}"/>
              </a:ext>
            </a:extLst>
          </p:cNvPr>
          <p:cNvSpPr/>
          <p:nvPr/>
        </p:nvSpPr>
        <p:spPr>
          <a:xfrm>
            <a:off x="278721" y="912614"/>
            <a:ext cx="2371879" cy="631179"/>
          </a:xfrm>
          <a:prstGeom prst="roundRect">
            <a:avLst/>
          </a:prstGeom>
          <a:solidFill>
            <a:srgbClr val="7E6C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Low-radon carrier gas</a:t>
            </a:r>
            <a:br>
              <a:rPr lang="en-US" dirty="0"/>
            </a:br>
            <a:r>
              <a:rPr lang="en-US" sz="1400" dirty="0"/>
              <a:t>(Helium or Nitrogen)</a:t>
            </a:r>
            <a:endParaRPr lang="en-US" sz="1600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5C8F280-B1BD-7903-68E8-193C9D37E9CF}"/>
              </a:ext>
            </a:extLst>
          </p:cNvPr>
          <p:cNvSpPr/>
          <p:nvPr/>
        </p:nvSpPr>
        <p:spPr>
          <a:xfrm>
            <a:off x="292501" y="2530205"/>
            <a:ext cx="2946562" cy="372791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Detection Chamber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CF9D84-3374-8B19-DAAC-9E7C1351A6F8}"/>
              </a:ext>
            </a:extLst>
          </p:cNvPr>
          <p:cNvCxnSpPr>
            <a:cxnSpLocks/>
          </p:cNvCxnSpPr>
          <p:nvPr/>
        </p:nvCxnSpPr>
        <p:spPr>
          <a:xfrm>
            <a:off x="3239063" y="6037587"/>
            <a:ext cx="2461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12E151-DAFC-C6FD-636D-ECAD703A64D8}"/>
              </a:ext>
            </a:extLst>
          </p:cNvPr>
          <p:cNvCxnSpPr>
            <a:cxnSpLocks/>
          </p:cNvCxnSpPr>
          <p:nvPr/>
        </p:nvCxnSpPr>
        <p:spPr>
          <a:xfrm>
            <a:off x="3468304" y="6020691"/>
            <a:ext cx="0" cy="348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56E25D-6A90-DC00-D70C-CE3973B27771}"/>
              </a:ext>
            </a:extLst>
          </p:cNvPr>
          <p:cNvCxnSpPr>
            <a:cxnSpLocks/>
          </p:cNvCxnSpPr>
          <p:nvPr/>
        </p:nvCxnSpPr>
        <p:spPr>
          <a:xfrm>
            <a:off x="3316180" y="6193162"/>
            <a:ext cx="2965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A4AEDA-8E8E-8996-6A3A-A6C6E3FF54E1}"/>
              </a:ext>
            </a:extLst>
          </p:cNvPr>
          <p:cNvCxnSpPr>
            <a:cxnSpLocks/>
          </p:cNvCxnSpPr>
          <p:nvPr/>
        </p:nvCxnSpPr>
        <p:spPr>
          <a:xfrm>
            <a:off x="3373052" y="6269695"/>
            <a:ext cx="1841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AAE17E-4E15-658E-ACB5-91F7BA8B775F}"/>
              </a:ext>
            </a:extLst>
          </p:cNvPr>
          <p:cNvCxnSpPr>
            <a:cxnSpLocks/>
          </p:cNvCxnSpPr>
          <p:nvPr/>
        </p:nvCxnSpPr>
        <p:spPr>
          <a:xfrm>
            <a:off x="3407000" y="6350221"/>
            <a:ext cx="1257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n 17">
            <a:extLst>
              <a:ext uri="{FF2B5EF4-FFF2-40B4-BE49-F238E27FC236}">
                <a16:creationId xmlns:a16="http://schemas.microsoft.com/office/drawing/2014/main" id="{B6362D1A-5C7E-A7FE-C60D-BB68CBD14F74}"/>
              </a:ext>
            </a:extLst>
          </p:cNvPr>
          <p:cNvSpPr/>
          <p:nvPr/>
        </p:nvSpPr>
        <p:spPr>
          <a:xfrm>
            <a:off x="6925586" y="912615"/>
            <a:ext cx="1956807" cy="2673349"/>
          </a:xfrm>
          <a:prstGeom prst="can">
            <a:avLst>
              <a:gd name="adj" fmla="val 1001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Emanation</a:t>
            </a:r>
            <a:br>
              <a:rPr lang="en-US" b="1" dirty="0"/>
            </a:br>
            <a:r>
              <a:rPr lang="en-US" b="1" dirty="0"/>
              <a:t>Chamber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050" b="1" dirty="0"/>
          </a:p>
          <a:p>
            <a:pPr algn="ctr"/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r>
              <a:rPr lang="en-US" sz="1050" b="1" dirty="0"/>
              <a:t>750  meters of PMT cable</a:t>
            </a:r>
            <a:endParaRPr lang="en-US" b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4843A26-9BAE-ED92-4864-6B5233C7EB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7126455" y="1691625"/>
            <a:ext cx="1593201" cy="1645082"/>
          </a:xfrm>
          <a:prstGeom prst="ellipse">
            <a:avLst/>
          </a:prstGeom>
          <a:solidFill>
            <a:schemeClr val="accent1"/>
          </a:solidFill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A72A23A-C79F-464C-1E20-8CB96F091280}"/>
              </a:ext>
            </a:extLst>
          </p:cNvPr>
          <p:cNvSpPr/>
          <p:nvPr/>
        </p:nvSpPr>
        <p:spPr>
          <a:xfrm>
            <a:off x="3354427" y="912615"/>
            <a:ext cx="2946400" cy="631179"/>
          </a:xfrm>
          <a:prstGeom prst="roundRect">
            <a:avLst/>
          </a:prstGeom>
          <a:gradFill>
            <a:gsLst>
              <a:gs pos="0">
                <a:srgbClr val="7E6CB9"/>
              </a:gs>
              <a:gs pos="100000">
                <a:schemeClr val="accent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Carbon trap</a:t>
            </a:r>
            <a:br>
              <a:rPr lang="en-US" dirty="0"/>
            </a:br>
            <a:r>
              <a:rPr lang="en-US" sz="1400" dirty="0"/>
              <a:t>(Cooled w/ Dry Ice + Iso, traps radon)</a:t>
            </a:r>
            <a:endParaRPr lang="en-US" sz="16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F7DD6F-6C20-C24D-E1E3-CF7245F118BA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2650600" y="1228204"/>
            <a:ext cx="703827" cy="1"/>
          </a:xfrm>
          <a:prstGeom prst="straightConnector1">
            <a:avLst/>
          </a:prstGeom>
          <a:ln w="76200">
            <a:solidFill>
              <a:srgbClr val="7E6CB9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D6BAEC-B99F-5E2D-D06D-576B64F8D35F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300827" y="1228204"/>
            <a:ext cx="624759" cy="1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>
            <a:extLst>
              <a:ext uri="{FF2B5EF4-FFF2-40B4-BE49-F238E27FC236}">
                <a16:creationId xmlns:a16="http://schemas.microsoft.com/office/drawing/2014/main" id="{E40ACDF3-1F52-3D95-4E31-875113882B34}"/>
              </a:ext>
            </a:extLst>
          </p:cNvPr>
          <p:cNvSpPr/>
          <p:nvPr/>
        </p:nvSpPr>
        <p:spPr>
          <a:xfrm>
            <a:off x="6925584" y="912615"/>
            <a:ext cx="1956807" cy="2673349"/>
          </a:xfrm>
          <a:prstGeom prst="can">
            <a:avLst>
              <a:gd name="adj" fmla="val 10012"/>
            </a:avLst>
          </a:prstGeom>
          <a:gradFill flip="none" rotWithShape="1">
            <a:gsLst>
              <a:gs pos="0">
                <a:srgbClr val="C00000"/>
              </a:gs>
              <a:gs pos="100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Emanation</a:t>
            </a:r>
            <a:br>
              <a:rPr lang="en-US" b="1" dirty="0"/>
            </a:br>
            <a:r>
              <a:rPr lang="en-US" b="1" dirty="0"/>
              <a:t>Chamber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050" b="1" dirty="0"/>
          </a:p>
          <a:p>
            <a:pPr algn="ctr"/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r>
              <a:rPr lang="en-US" sz="1050" b="1" dirty="0"/>
              <a:t>750  meters of PMT cable</a:t>
            </a:r>
            <a:endParaRPr lang="en-US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C5F994B-FFD3-9187-83E7-99EF46E2A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7126453" y="1691625"/>
            <a:ext cx="1593201" cy="164508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B465B71-C49A-A93F-F045-15433EFDF054}"/>
              </a:ext>
            </a:extLst>
          </p:cNvPr>
          <p:cNvCxnSpPr>
            <a:cxnSpLocks/>
          </p:cNvCxnSpPr>
          <p:nvPr/>
        </p:nvCxnSpPr>
        <p:spPr>
          <a:xfrm flipH="1" flipV="1">
            <a:off x="6300825" y="2009352"/>
            <a:ext cx="624761" cy="7663"/>
          </a:xfrm>
          <a:prstGeom prst="straightConnector1">
            <a:avLst/>
          </a:prstGeom>
          <a:ln w="762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C49AF53-3C89-E6D5-45DD-0BEB481C09B8}"/>
              </a:ext>
            </a:extLst>
          </p:cNvPr>
          <p:cNvCxnSpPr>
            <a:cxnSpLocks/>
          </p:cNvCxnSpPr>
          <p:nvPr/>
        </p:nvCxnSpPr>
        <p:spPr>
          <a:xfrm flipH="1">
            <a:off x="2650600" y="2009352"/>
            <a:ext cx="703826" cy="766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C2DC276-DFBA-4E58-0115-CA6045E65B77}"/>
              </a:ext>
            </a:extLst>
          </p:cNvPr>
          <p:cNvSpPr/>
          <p:nvPr/>
        </p:nvSpPr>
        <p:spPr>
          <a:xfrm>
            <a:off x="3354424" y="1693761"/>
            <a:ext cx="2946399" cy="631179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Brass/copper trap</a:t>
            </a:r>
            <a:br>
              <a:rPr lang="en-US" dirty="0"/>
            </a:br>
            <a:r>
              <a:rPr lang="en-US" sz="1400" dirty="0"/>
              <a:t>(Cooled w/ LN to 77K, traps radon)</a:t>
            </a:r>
            <a:endParaRPr lang="en-US" sz="16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C4DBE0F-9903-C874-0871-6ED6675631D4}"/>
              </a:ext>
            </a:extLst>
          </p:cNvPr>
          <p:cNvCxnSpPr>
            <a:cxnSpLocks/>
          </p:cNvCxnSpPr>
          <p:nvPr/>
        </p:nvCxnSpPr>
        <p:spPr>
          <a:xfrm flipH="1" flipV="1">
            <a:off x="6300819" y="2008848"/>
            <a:ext cx="624761" cy="7663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116813C-3A4E-DA68-DFB1-50060B7F7F20}"/>
              </a:ext>
            </a:extLst>
          </p:cNvPr>
          <p:cNvSpPr/>
          <p:nvPr/>
        </p:nvSpPr>
        <p:spPr>
          <a:xfrm>
            <a:off x="3354770" y="1697778"/>
            <a:ext cx="2946399" cy="631179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Brass/copper trap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strike="sngStrike" dirty="0"/>
              <a:t>Cooled w/ LN to 77K, traps radon</a:t>
            </a:r>
            <a:r>
              <a:rPr lang="en-US" sz="1400" dirty="0"/>
              <a:t>)</a:t>
            </a:r>
            <a:endParaRPr lang="en-US" sz="1600" dirty="0"/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82EF45C9-9565-C8F9-3CF0-10DE0A372C47}"/>
              </a:ext>
            </a:extLst>
          </p:cNvPr>
          <p:cNvCxnSpPr>
            <a:cxnSpLocks/>
          </p:cNvCxnSpPr>
          <p:nvPr/>
        </p:nvCxnSpPr>
        <p:spPr>
          <a:xfrm rot="5400000">
            <a:off x="3698763" y="1840042"/>
            <a:ext cx="643965" cy="1613762"/>
          </a:xfrm>
          <a:prstGeom prst="bentConnector2">
            <a:avLst/>
          </a:prstGeom>
          <a:ln w="7620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05D5CE4-38C4-C92F-2870-98E393402494}"/>
              </a:ext>
            </a:extLst>
          </p:cNvPr>
          <p:cNvSpPr/>
          <p:nvPr/>
        </p:nvSpPr>
        <p:spPr>
          <a:xfrm>
            <a:off x="3356868" y="1699446"/>
            <a:ext cx="2946399" cy="631179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Brass/copper trap</a:t>
            </a:r>
            <a:br>
              <a:rPr lang="en-US" dirty="0"/>
            </a:br>
            <a:r>
              <a:rPr lang="en-US" sz="1400" dirty="0"/>
              <a:t>(</a:t>
            </a:r>
            <a:r>
              <a:rPr lang="en-US" sz="1400" strike="sngStrike" dirty="0"/>
              <a:t>Cooled w/ LN to 77K, traps radon</a:t>
            </a:r>
            <a:r>
              <a:rPr lang="en-US" sz="1400" dirty="0"/>
              <a:t>)</a:t>
            </a:r>
            <a:endParaRPr lang="en-US" sz="16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BBF596-5522-30FC-D958-1D60EDCC2D49}"/>
              </a:ext>
            </a:extLst>
          </p:cNvPr>
          <p:cNvSpPr/>
          <p:nvPr/>
        </p:nvSpPr>
        <p:spPr>
          <a:xfrm>
            <a:off x="1054487" y="3337549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4A1E7E-F750-55D9-7622-F403F211C75D}"/>
              </a:ext>
            </a:extLst>
          </p:cNvPr>
          <p:cNvSpPr/>
          <p:nvPr/>
        </p:nvSpPr>
        <p:spPr>
          <a:xfrm>
            <a:off x="2947762" y="3585964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C0C4717-4A25-1284-D798-DF3C12F01FAE}"/>
              </a:ext>
            </a:extLst>
          </p:cNvPr>
          <p:cNvSpPr/>
          <p:nvPr/>
        </p:nvSpPr>
        <p:spPr>
          <a:xfrm>
            <a:off x="355390" y="3538353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BC050A4-EF9D-1023-70D1-CB7DE904DFEB}"/>
              </a:ext>
            </a:extLst>
          </p:cNvPr>
          <p:cNvSpPr/>
          <p:nvPr/>
        </p:nvSpPr>
        <p:spPr>
          <a:xfrm>
            <a:off x="2510653" y="4298703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06285A2-7F16-14F3-3010-E67EC774599F}"/>
              </a:ext>
            </a:extLst>
          </p:cNvPr>
          <p:cNvSpPr txBox="1"/>
          <p:nvPr/>
        </p:nvSpPr>
        <p:spPr>
          <a:xfrm>
            <a:off x="1003186" y="3317022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202486-E539-6476-965E-D69F90E14814}"/>
              </a:ext>
            </a:extLst>
          </p:cNvPr>
          <p:cNvSpPr txBox="1"/>
          <p:nvPr/>
        </p:nvSpPr>
        <p:spPr>
          <a:xfrm>
            <a:off x="304798" y="350917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EBC01-185F-6C2F-0EBA-7C6FCAFD3752}"/>
              </a:ext>
            </a:extLst>
          </p:cNvPr>
          <p:cNvSpPr txBox="1"/>
          <p:nvPr/>
        </p:nvSpPr>
        <p:spPr>
          <a:xfrm>
            <a:off x="2454296" y="4283104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BA9AF1A-3600-3025-F928-F6EBD0659B41}"/>
              </a:ext>
            </a:extLst>
          </p:cNvPr>
          <p:cNvSpPr txBox="1"/>
          <p:nvPr/>
        </p:nvSpPr>
        <p:spPr>
          <a:xfrm>
            <a:off x="2892942" y="3560862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E9D3AB0-BB37-D6F5-D8B0-7FEE8809EC1A}"/>
              </a:ext>
            </a:extLst>
          </p:cNvPr>
          <p:cNvSpPr/>
          <p:nvPr/>
        </p:nvSpPr>
        <p:spPr>
          <a:xfrm>
            <a:off x="687469" y="4301252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0E8741-0424-2658-4703-50A155502C03}"/>
              </a:ext>
            </a:extLst>
          </p:cNvPr>
          <p:cNvSpPr txBox="1"/>
          <p:nvPr/>
        </p:nvSpPr>
        <p:spPr>
          <a:xfrm>
            <a:off x="632123" y="428177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CAF10F1F-CD3D-3CDC-1D37-772CC624E796}"/>
              </a:ext>
            </a:extLst>
          </p:cNvPr>
          <p:cNvCxnSpPr>
            <a:cxnSpLocks/>
          </p:cNvCxnSpPr>
          <p:nvPr/>
        </p:nvCxnSpPr>
        <p:spPr>
          <a:xfrm rot="5400000">
            <a:off x="3698763" y="1840042"/>
            <a:ext cx="643965" cy="1613762"/>
          </a:xfrm>
          <a:prstGeom prst="bentConnector2">
            <a:avLst/>
          </a:prstGeom>
          <a:ln w="76200">
            <a:solidFill>
              <a:schemeClr val="accent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77E7A38C-B74F-42AC-48D5-AB42F3CC5C61}"/>
              </a:ext>
            </a:extLst>
          </p:cNvPr>
          <p:cNvSpPr/>
          <p:nvPr/>
        </p:nvSpPr>
        <p:spPr>
          <a:xfrm>
            <a:off x="354042" y="4677977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A1F2F8F-F2DE-868D-D034-98E21E702EF0}"/>
              </a:ext>
            </a:extLst>
          </p:cNvPr>
          <p:cNvSpPr txBox="1"/>
          <p:nvPr/>
        </p:nvSpPr>
        <p:spPr>
          <a:xfrm>
            <a:off x="303450" y="4648801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791D025-DDE6-3B51-2BF4-A93B4D61067B}"/>
              </a:ext>
            </a:extLst>
          </p:cNvPr>
          <p:cNvSpPr/>
          <p:nvPr/>
        </p:nvSpPr>
        <p:spPr>
          <a:xfrm>
            <a:off x="1748052" y="2979321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1C86699-9547-33D6-241E-4E3CEA2B05DE}"/>
              </a:ext>
            </a:extLst>
          </p:cNvPr>
          <p:cNvSpPr txBox="1"/>
          <p:nvPr/>
        </p:nvSpPr>
        <p:spPr>
          <a:xfrm>
            <a:off x="1696201" y="295620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DEE38B4-35BB-E874-EEB7-57649CE0A4B0}"/>
              </a:ext>
            </a:extLst>
          </p:cNvPr>
          <p:cNvSpPr/>
          <p:nvPr/>
        </p:nvSpPr>
        <p:spPr>
          <a:xfrm>
            <a:off x="1049968" y="4890698"/>
            <a:ext cx="1406462" cy="136424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4E0A080-CD05-204B-BA79-61CB796B7EEC}"/>
              </a:ext>
            </a:extLst>
          </p:cNvPr>
          <p:cNvSpPr/>
          <p:nvPr/>
        </p:nvSpPr>
        <p:spPr>
          <a:xfrm>
            <a:off x="1520346" y="5237764"/>
            <a:ext cx="454909" cy="101196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D43CBE3-8F09-1C7A-BDFA-187683731BFC}"/>
              </a:ext>
            </a:extLst>
          </p:cNvPr>
          <p:cNvSpPr/>
          <p:nvPr/>
        </p:nvSpPr>
        <p:spPr>
          <a:xfrm>
            <a:off x="1246730" y="4895081"/>
            <a:ext cx="1027495" cy="34500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E45B524-2A51-1862-516E-83C86229E40A}"/>
              </a:ext>
            </a:extLst>
          </p:cNvPr>
          <p:cNvSpPr/>
          <p:nvPr/>
        </p:nvSpPr>
        <p:spPr>
          <a:xfrm>
            <a:off x="549568" y="4890698"/>
            <a:ext cx="500400" cy="136424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7B6017F-0ECC-2979-B125-D6A7F4FF67E6}"/>
              </a:ext>
            </a:extLst>
          </p:cNvPr>
          <p:cNvSpPr/>
          <p:nvPr/>
        </p:nvSpPr>
        <p:spPr>
          <a:xfrm>
            <a:off x="2457081" y="4890698"/>
            <a:ext cx="500400" cy="136424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1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5" grpId="0" animBg="1"/>
      <p:bldP spid="25" grpId="1" animBg="1"/>
      <p:bldP spid="29" grpId="0" animBg="1"/>
      <p:bldP spid="3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54" grpId="0"/>
      <p:bldP spid="55" grpId="0"/>
      <p:bldP spid="56" grpId="0" animBg="1"/>
      <p:bldP spid="57" grpId="0"/>
      <p:bldP spid="59" grpId="0" animBg="1"/>
      <p:bldP spid="60" grpId="0"/>
      <p:bldP spid="61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0123385A-7FE9-008C-8F7D-17F53976CDE2}"/>
              </a:ext>
            </a:extLst>
          </p:cNvPr>
          <p:cNvCxnSpPr>
            <a:cxnSpLocks/>
          </p:cNvCxnSpPr>
          <p:nvPr/>
        </p:nvCxnSpPr>
        <p:spPr>
          <a:xfrm rot="5400000">
            <a:off x="3698763" y="1840042"/>
            <a:ext cx="643965" cy="1613762"/>
          </a:xfrm>
          <a:prstGeom prst="bentConnector2">
            <a:avLst/>
          </a:prstGeom>
          <a:ln w="76200"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5C8F280-B1BD-7903-68E8-193C9D37E9CF}"/>
              </a:ext>
            </a:extLst>
          </p:cNvPr>
          <p:cNvSpPr/>
          <p:nvPr/>
        </p:nvSpPr>
        <p:spPr>
          <a:xfrm>
            <a:off x="292501" y="2530205"/>
            <a:ext cx="2946562" cy="372791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Detection Chamber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C41D8F6-1BA6-9235-F5CF-724F0085C6BF}"/>
              </a:ext>
            </a:extLst>
          </p:cNvPr>
          <p:cNvSpPr/>
          <p:nvPr/>
        </p:nvSpPr>
        <p:spPr>
          <a:xfrm>
            <a:off x="1049968" y="4890698"/>
            <a:ext cx="1406462" cy="1364243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016AD7-2A5D-2C23-A8A1-9CB3EDABE36A}"/>
              </a:ext>
            </a:extLst>
          </p:cNvPr>
          <p:cNvSpPr/>
          <p:nvPr/>
        </p:nvSpPr>
        <p:spPr>
          <a:xfrm>
            <a:off x="1520346" y="5237764"/>
            <a:ext cx="454909" cy="101196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D069BC1-4090-AECE-1F72-A05AC6A33E6F}"/>
              </a:ext>
            </a:extLst>
          </p:cNvPr>
          <p:cNvSpPr/>
          <p:nvPr/>
        </p:nvSpPr>
        <p:spPr>
          <a:xfrm>
            <a:off x="1246730" y="4895081"/>
            <a:ext cx="1027495" cy="34500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37D5F42-8555-AB24-9DF6-BE3933A912D4}"/>
              </a:ext>
            </a:extLst>
          </p:cNvPr>
          <p:cNvSpPr/>
          <p:nvPr/>
        </p:nvSpPr>
        <p:spPr>
          <a:xfrm>
            <a:off x="549568" y="4890698"/>
            <a:ext cx="500400" cy="136424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EEC899F-4008-FE43-E63B-3CB4C4F79CF4}"/>
              </a:ext>
            </a:extLst>
          </p:cNvPr>
          <p:cNvSpPr/>
          <p:nvPr/>
        </p:nvSpPr>
        <p:spPr>
          <a:xfrm>
            <a:off x="2457081" y="4890698"/>
            <a:ext cx="500400" cy="1364244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57F20-C2AE-0CAD-0E7C-093E9DBE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N.Chott</a:t>
            </a:r>
            <a:r>
              <a:rPr lang="en-US" dirty="0"/>
              <a:t> - Low Radioactivity Techniques Workshop 2022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08EDF91B-F12B-1367-C91E-FCF55628B647}"/>
              </a:ext>
            </a:extLst>
          </p:cNvPr>
          <p:cNvSpPr/>
          <p:nvPr/>
        </p:nvSpPr>
        <p:spPr>
          <a:xfrm>
            <a:off x="6925586" y="912615"/>
            <a:ext cx="1956807" cy="2673349"/>
          </a:xfrm>
          <a:prstGeom prst="can">
            <a:avLst>
              <a:gd name="adj" fmla="val 10012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/>
              <a:t>Emanation</a:t>
            </a:r>
            <a:br>
              <a:rPr lang="en-US" b="1" dirty="0"/>
            </a:br>
            <a:r>
              <a:rPr lang="en-US" b="1" dirty="0"/>
              <a:t>Chamber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sz="1050" b="1" dirty="0"/>
          </a:p>
          <a:p>
            <a:pPr algn="ctr"/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br>
              <a:rPr lang="en-US" sz="1050" b="1" dirty="0"/>
            </a:br>
            <a:r>
              <a:rPr lang="en-US" sz="1050" b="1" dirty="0"/>
              <a:t>750  meters of PMT cable</a:t>
            </a:r>
            <a:endParaRPr lang="en-US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D7D827E-E04D-39FF-F40F-382D102D7131}"/>
              </a:ext>
            </a:extLst>
          </p:cNvPr>
          <p:cNvSpPr/>
          <p:nvPr/>
        </p:nvSpPr>
        <p:spPr>
          <a:xfrm>
            <a:off x="3354427" y="912615"/>
            <a:ext cx="2946400" cy="631179"/>
          </a:xfrm>
          <a:prstGeom prst="roundRect">
            <a:avLst/>
          </a:prstGeom>
          <a:gradFill>
            <a:gsLst>
              <a:gs pos="0">
                <a:srgbClr val="7E6CB9"/>
              </a:gs>
              <a:gs pos="100000">
                <a:schemeClr val="accent1"/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Carbon trap</a:t>
            </a:r>
            <a:br>
              <a:rPr lang="en-US" dirty="0"/>
            </a:br>
            <a:r>
              <a:rPr lang="en-US" sz="1400" dirty="0"/>
              <a:t>(Cooled w/ Dry Ice + Iso, traps radon)</a:t>
            </a:r>
            <a:endParaRPr lang="en-US" sz="1600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D368C91-C1C1-24D5-06BD-4BD35AFDCD58}"/>
              </a:ext>
            </a:extLst>
          </p:cNvPr>
          <p:cNvSpPr/>
          <p:nvPr/>
        </p:nvSpPr>
        <p:spPr>
          <a:xfrm>
            <a:off x="1030575" y="1701425"/>
            <a:ext cx="1620025" cy="6311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Vacuum Pump</a:t>
            </a: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15B747A-1426-6258-A05E-99BEBA04C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5400000">
            <a:off x="7126455" y="1691625"/>
            <a:ext cx="1593201" cy="1645082"/>
          </a:xfrm>
          <a:prstGeom prst="ellipse">
            <a:avLst/>
          </a:prstGeom>
          <a:ln w="127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23924F0-5558-9449-C4E4-2861E94E1F3F}"/>
              </a:ext>
            </a:extLst>
          </p:cNvPr>
          <p:cNvSpPr/>
          <p:nvPr/>
        </p:nvSpPr>
        <p:spPr>
          <a:xfrm>
            <a:off x="278721" y="912614"/>
            <a:ext cx="2371879" cy="631179"/>
          </a:xfrm>
          <a:prstGeom prst="roundRect">
            <a:avLst/>
          </a:prstGeom>
          <a:solidFill>
            <a:srgbClr val="7E6C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Low-radon carrier gas</a:t>
            </a:r>
            <a:br>
              <a:rPr lang="en-US" dirty="0"/>
            </a:br>
            <a:r>
              <a:rPr lang="en-US" sz="1400" dirty="0"/>
              <a:t>(Helium or Nitrogen)</a:t>
            </a:r>
            <a:endParaRPr lang="en-US" sz="160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A181ECA-747A-5656-1097-22CA5979B3C5}"/>
              </a:ext>
            </a:extLst>
          </p:cNvPr>
          <p:cNvSpPr/>
          <p:nvPr/>
        </p:nvSpPr>
        <p:spPr>
          <a:xfrm>
            <a:off x="1054487" y="3337549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BF4BEDB-74F0-F2B3-7B16-87BAB34354A7}"/>
              </a:ext>
            </a:extLst>
          </p:cNvPr>
          <p:cNvSpPr/>
          <p:nvPr/>
        </p:nvSpPr>
        <p:spPr>
          <a:xfrm>
            <a:off x="2947762" y="3585964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9953C7-C7FC-B537-45A8-177D817E3F11}"/>
              </a:ext>
            </a:extLst>
          </p:cNvPr>
          <p:cNvSpPr/>
          <p:nvPr/>
        </p:nvSpPr>
        <p:spPr>
          <a:xfrm>
            <a:off x="355390" y="3538353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D3F0C7-9B07-3C44-92C1-C2594F1B71E2}"/>
              </a:ext>
            </a:extLst>
          </p:cNvPr>
          <p:cNvSpPr/>
          <p:nvPr/>
        </p:nvSpPr>
        <p:spPr>
          <a:xfrm>
            <a:off x="2510653" y="4298703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E66BEBD-859B-D6D5-1222-6A55293F7900}"/>
              </a:ext>
            </a:extLst>
          </p:cNvPr>
          <p:cNvSpPr/>
          <p:nvPr/>
        </p:nvSpPr>
        <p:spPr>
          <a:xfrm>
            <a:off x="687469" y="4301252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22981D-BDA4-813A-71F6-F386F6B979AD}"/>
              </a:ext>
            </a:extLst>
          </p:cNvPr>
          <p:cNvSpPr txBox="1"/>
          <p:nvPr/>
        </p:nvSpPr>
        <p:spPr>
          <a:xfrm>
            <a:off x="1003186" y="3317022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63DC38-381B-6FD2-61CC-F416C42366CA}"/>
              </a:ext>
            </a:extLst>
          </p:cNvPr>
          <p:cNvSpPr txBox="1"/>
          <p:nvPr/>
        </p:nvSpPr>
        <p:spPr>
          <a:xfrm>
            <a:off x="304798" y="350917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1037DE-B897-09C7-8FFA-413656175E71}"/>
              </a:ext>
            </a:extLst>
          </p:cNvPr>
          <p:cNvSpPr txBox="1"/>
          <p:nvPr/>
        </p:nvSpPr>
        <p:spPr>
          <a:xfrm>
            <a:off x="632123" y="428177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32C4E8-C5E5-6AEE-C205-5B03C683EBE4}"/>
              </a:ext>
            </a:extLst>
          </p:cNvPr>
          <p:cNvSpPr txBox="1"/>
          <p:nvPr/>
        </p:nvSpPr>
        <p:spPr>
          <a:xfrm>
            <a:off x="2454296" y="4283104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551E445-045A-E0E0-CB8A-1EB30CAC57E0}"/>
              </a:ext>
            </a:extLst>
          </p:cNvPr>
          <p:cNvSpPr txBox="1"/>
          <p:nvPr/>
        </p:nvSpPr>
        <p:spPr>
          <a:xfrm>
            <a:off x="2892942" y="3560862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BB58126-ECB6-B8C0-7483-BA893A1B9E59}"/>
              </a:ext>
            </a:extLst>
          </p:cNvPr>
          <p:cNvSpPr/>
          <p:nvPr/>
        </p:nvSpPr>
        <p:spPr>
          <a:xfrm>
            <a:off x="354042" y="4677977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953013-5BE1-F957-B98E-1E191B60ED41}"/>
              </a:ext>
            </a:extLst>
          </p:cNvPr>
          <p:cNvSpPr txBox="1"/>
          <p:nvPr/>
        </p:nvSpPr>
        <p:spPr>
          <a:xfrm>
            <a:off x="303450" y="4648801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CF9D84-3374-8B19-DAAC-9E7C1351A6F8}"/>
              </a:ext>
            </a:extLst>
          </p:cNvPr>
          <p:cNvCxnSpPr>
            <a:cxnSpLocks/>
          </p:cNvCxnSpPr>
          <p:nvPr/>
        </p:nvCxnSpPr>
        <p:spPr>
          <a:xfrm>
            <a:off x="3239063" y="6037587"/>
            <a:ext cx="24613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12E151-DAFC-C6FD-636D-ECAD703A64D8}"/>
              </a:ext>
            </a:extLst>
          </p:cNvPr>
          <p:cNvCxnSpPr>
            <a:cxnSpLocks/>
          </p:cNvCxnSpPr>
          <p:nvPr/>
        </p:nvCxnSpPr>
        <p:spPr>
          <a:xfrm>
            <a:off x="3468304" y="6020691"/>
            <a:ext cx="0" cy="3480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956E25D-6A90-DC00-D70C-CE3973B27771}"/>
              </a:ext>
            </a:extLst>
          </p:cNvPr>
          <p:cNvCxnSpPr>
            <a:cxnSpLocks/>
          </p:cNvCxnSpPr>
          <p:nvPr/>
        </p:nvCxnSpPr>
        <p:spPr>
          <a:xfrm>
            <a:off x="3316180" y="6193162"/>
            <a:ext cx="29653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A4AEDA-8E8E-8996-6A3A-A6C6E3FF54E1}"/>
              </a:ext>
            </a:extLst>
          </p:cNvPr>
          <p:cNvCxnSpPr>
            <a:cxnSpLocks/>
          </p:cNvCxnSpPr>
          <p:nvPr/>
        </p:nvCxnSpPr>
        <p:spPr>
          <a:xfrm>
            <a:off x="3373052" y="6269695"/>
            <a:ext cx="1841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AAE17E-4E15-658E-ACB5-91F7BA8B775F}"/>
              </a:ext>
            </a:extLst>
          </p:cNvPr>
          <p:cNvCxnSpPr>
            <a:cxnSpLocks/>
          </p:cNvCxnSpPr>
          <p:nvPr/>
        </p:nvCxnSpPr>
        <p:spPr>
          <a:xfrm>
            <a:off x="3407000" y="6350221"/>
            <a:ext cx="12576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26CE59A-53C4-9143-44DD-FDDE7DDD88D7}"/>
              </a:ext>
            </a:extLst>
          </p:cNvPr>
          <p:cNvCxnSpPr>
            <a:cxnSpLocks/>
          </p:cNvCxnSpPr>
          <p:nvPr/>
        </p:nvCxnSpPr>
        <p:spPr>
          <a:xfrm flipH="1">
            <a:off x="2650600" y="2009352"/>
            <a:ext cx="703826" cy="7663"/>
          </a:xfrm>
          <a:prstGeom prst="straightConnector1">
            <a:avLst/>
          </a:prstGeom>
          <a:ln w="76200"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6331C0E-197E-D4A7-0550-C25361DD8200}"/>
              </a:ext>
            </a:extLst>
          </p:cNvPr>
          <p:cNvCxnSpPr>
            <a:cxnSpLocks/>
          </p:cNvCxnSpPr>
          <p:nvPr/>
        </p:nvCxnSpPr>
        <p:spPr>
          <a:xfrm flipV="1">
            <a:off x="6300827" y="1228204"/>
            <a:ext cx="624759" cy="1"/>
          </a:xfrm>
          <a:prstGeom prst="straightConnector1">
            <a:avLst/>
          </a:prstGeom>
          <a:ln w="76200"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96DED77-F70E-E86C-0226-F241C9E1D120}"/>
              </a:ext>
            </a:extLst>
          </p:cNvPr>
          <p:cNvCxnSpPr>
            <a:cxnSpLocks/>
          </p:cNvCxnSpPr>
          <p:nvPr/>
        </p:nvCxnSpPr>
        <p:spPr>
          <a:xfrm flipH="1" flipV="1">
            <a:off x="6300825" y="2009352"/>
            <a:ext cx="624761" cy="7663"/>
          </a:xfrm>
          <a:prstGeom prst="straightConnector1">
            <a:avLst/>
          </a:prstGeom>
          <a:ln w="76200">
            <a:solidFill>
              <a:schemeClr val="accent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63FAF46D-0188-C217-E1E9-61E605ED2B93}"/>
              </a:ext>
            </a:extLst>
          </p:cNvPr>
          <p:cNvCxnSpPr>
            <a:cxnSpLocks/>
          </p:cNvCxnSpPr>
          <p:nvPr/>
        </p:nvCxnSpPr>
        <p:spPr>
          <a:xfrm>
            <a:off x="2650600" y="1228204"/>
            <a:ext cx="703827" cy="1"/>
          </a:xfrm>
          <a:prstGeom prst="straightConnector1">
            <a:avLst/>
          </a:prstGeom>
          <a:ln w="76200">
            <a:solidFill>
              <a:srgbClr val="7E6CB9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DEF75379-EA58-D576-6BDA-A8742AC143EF}"/>
              </a:ext>
            </a:extLst>
          </p:cNvPr>
          <p:cNvSpPr/>
          <p:nvPr/>
        </p:nvSpPr>
        <p:spPr>
          <a:xfrm>
            <a:off x="1748052" y="2979321"/>
            <a:ext cx="207283" cy="207283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F71C0F1-C008-0DB0-4D5E-04E195A32957}"/>
              </a:ext>
            </a:extLst>
          </p:cNvPr>
          <p:cNvSpPr txBox="1"/>
          <p:nvPr/>
        </p:nvSpPr>
        <p:spPr>
          <a:xfrm>
            <a:off x="1696201" y="295620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Rn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50AB6A9C-CC83-E782-7E95-54D26FC9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17" y="108326"/>
            <a:ext cx="8728365" cy="680223"/>
          </a:xfrm>
        </p:spPr>
        <p:txBody>
          <a:bodyPr>
            <a:normAutofit/>
          </a:bodyPr>
          <a:lstStyle/>
          <a:p>
            <a:r>
              <a:rPr lang="en-US" dirty="0"/>
              <a:t>Radon Emanation Basics </a:t>
            </a:r>
            <a:r>
              <a:rPr lang="en-US" sz="2000" dirty="0"/>
              <a:t>(Electrostatic PIN-diode Detector)</a:t>
            </a:r>
            <a:endParaRPr lang="en-US" dirty="0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60D21532-CEE1-8BCE-6698-6CEB29FE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449" y="3334023"/>
            <a:ext cx="5016269" cy="2820873"/>
          </a:xfrm>
        </p:spPr>
        <p:txBody>
          <a:bodyPr>
            <a:noAutofit/>
          </a:bodyPr>
          <a:lstStyle/>
          <a:p>
            <a:r>
              <a:rPr lang="en-US" sz="1800" dirty="0"/>
              <a:t>87% of </a:t>
            </a:r>
            <a:r>
              <a:rPr lang="en-US" sz="1800" baseline="30000" dirty="0"/>
              <a:t>218</a:t>
            </a:r>
            <a:r>
              <a:rPr lang="en-US" sz="1800" dirty="0"/>
              <a:t>Po positively charged </a:t>
            </a:r>
          </a:p>
          <a:p>
            <a:r>
              <a:rPr lang="en-US" sz="1800" dirty="0"/>
              <a:t>50% chance to deposit energy</a:t>
            </a:r>
          </a:p>
          <a:p>
            <a:pPr lvl="1"/>
            <a:r>
              <a:rPr lang="en-US" sz="1600" dirty="0"/>
              <a:t>Second chance with </a:t>
            </a:r>
            <a:r>
              <a:rPr lang="en-US" sz="1600" baseline="30000" dirty="0"/>
              <a:t>214</a:t>
            </a:r>
            <a:r>
              <a:rPr lang="en-US" sz="1600" dirty="0"/>
              <a:t>Po alpha</a:t>
            </a:r>
          </a:p>
          <a:p>
            <a:r>
              <a:rPr lang="en-US" sz="1800" baseline="30000" dirty="0"/>
              <a:t>218</a:t>
            </a:r>
            <a:r>
              <a:rPr lang="en-US" sz="1800" dirty="0"/>
              <a:t>Po and </a:t>
            </a:r>
            <a:r>
              <a:rPr lang="en-US" sz="1800" baseline="30000" dirty="0"/>
              <a:t>214</a:t>
            </a:r>
            <a:r>
              <a:rPr lang="en-US" sz="1800" dirty="0"/>
              <a:t>Po events characterized by energy from alphas; 6.1 MeV and 7.9 MeV</a:t>
            </a:r>
          </a:p>
          <a:p>
            <a:r>
              <a:rPr lang="en-US" sz="1800" dirty="0"/>
              <a:t>Collection efficiencies ~50%</a:t>
            </a:r>
          </a:p>
          <a:p>
            <a:pPr lvl="1"/>
            <a:r>
              <a:rPr lang="en-US" sz="1600" dirty="0"/>
              <a:t>Detector geometry</a:t>
            </a:r>
          </a:p>
          <a:p>
            <a:pPr lvl="1"/>
            <a:r>
              <a:rPr lang="en-US" sz="1600" dirty="0"/>
              <a:t>Charge neutralization </a:t>
            </a:r>
          </a:p>
          <a:p>
            <a:pPr lvl="1"/>
            <a:r>
              <a:rPr lang="en-US" sz="1600" dirty="0"/>
              <a:t>Detector efficiencies of approx. 25%</a:t>
            </a:r>
          </a:p>
          <a:p>
            <a:pPr lvl="1"/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B4762CD-99FA-EE4C-2BC3-17359E6AEFE3}"/>
              </a:ext>
            </a:extLst>
          </p:cNvPr>
          <p:cNvSpPr txBox="1"/>
          <p:nvPr/>
        </p:nvSpPr>
        <p:spPr>
          <a:xfrm>
            <a:off x="1317812" y="4905711"/>
            <a:ext cx="887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-2 kV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9879AD-C813-94EF-2BC1-B21C728839AA}"/>
              </a:ext>
            </a:extLst>
          </p:cNvPr>
          <p:cNvSpPr/>
          <p:nvPr/>
        </p:nvSpPr>
        <p:spPr>
          <a:xfrm>
            <a:off x="1054487" y="3337549"/>
            <a:ext cx="207283" cy="2072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+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F36397D-502A-09FC-12DE-DA8CA296E398}"/>
              </a:ext>
            </a:extLst>
          </p:cNvPr>
          <p:cNvSpPr/>
          <p:nvPr/>
        </p:nvSpPr>
        <p:spPr>
          <a:xfrm>
            <a:off x="1649443" y="4698427"/>
            <a:ext cx="207283" cy="207283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6E7C7FC-D9E9-2DD3-CEAA-D9E69489DB78}"/>
              </a:ext>
            </a:extLst>
          </p:cNvPr>
          <p:cNvCxnSpPr/>
          <p:nvPr/>
        </p:nvCxnSpPr>
        <p:spPr>
          <a:xfrm>
            <a:off x="1984178" y="4575411"/>
            <a:ext cx="0" cy="48352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7B5648E-14F4-4D06-8604-69334A9022CF}"/>
              </a:ext>
            </a:extLst>
          </p:cNvPr>
          <p:cNvSpPr txBox="1"/>
          <p:nvPr/>
        </p:nvSpPr>
        <p:spPr>
          <a:xfrm>
            <a:off x="1595557" y="4688619"/>
            <a:ext cx="3177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Pb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C3B8109-AC5E-F2F4-0314-44AD70CEE489}"/>
              </a:ext>
            </a:extLst>
          </p:cNvPr>
          <p:cNvSpPr/>
          <p:nvPr/>
        </p:nvSpPr>
        <p:spPr>
          <a:xfrm>
            <a:off x="1801310" y="4737714"/>
            <a:ext cx="128708" cy="128708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800" dirty="0"/>
              <a:t>α</a:t>
            </a:r>
            <a:endParaRPr lang="en-US" sz="600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F308FA0A-5074-5FC7-3A05-362E6FF862DB}"/>
              </a:ext>
            </a:extLst>
          </p:cNvPr>
          <p:cNvSpPr/>
          <p:nvPr/>
        </p:nvSpPr>
        <p:spPr>
          <a:xfrm>
            <a:off x="354042" y="4677977"/>
            <a:ext cx="207283" cy="207283"/>
          </a:xfrm>
          <a:prstGeom prst="ellipse">
            <a:avLst/>
          </a:prstGeom>
          <a:solidFill>
            <a:srgbClr val="FC342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+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22A28C8-13EC-2B22-81CD-444E275EC5F1}"/>
              </a:ext>
            </a:extLst>
          </p:cNvPr>
          <p:cNvSpPr/>
          <p:nvPr/>
        </p:nvSpPr>
        <p:spPr>
          <a:xfrm>
            <a:off x="1007404" y="4759689"/>
            <a:ext cx="207283" cy="207283"/>
          </a:xfrm>
          <a:prstGeom prst="ellipse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C5FC0F3-4015-F34F-EF49-A54E0DC55D53}"/>
              </a:ext>
            </a:extLst>
          </p:cNvPr>
          <p:cNvSpPr/>
          <p:nvPr/>
        </p:nvSpPr>
        <p:spPr>
          <a:xfrm>
            <a:off x="1747585" y="2981704"/>
            <a:ext cx="207283" cy="2072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+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9AFAADE-D9BC-37BD-77AD-59CC68B694B3}"/>
              </a:ext>
            </a:extLst>
          </p:cNvPr>
          <p:cNvSpPr/>
          <p:nvPr/>
        </p:nvSpPr>
        <p:spPr>
          <a:xfrm>
            <a:off x="1845016" y="4019933"/>
            <a:ext cx="207283" cy="207283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+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18FC3BA-9118-B71F-70EA-01EE678A2CDF}"/>
              </a:ext>
            </a:extLst>
          </p:cNvPr>
          <p:cNvSpPr/>
          <p:nvPr/>
        </p:nvSpPr>
        <p:spPr>
          <a:xfrm>
            <a:off x="1793218" y="4171274"/>
            <a:ext cx="128708" cy="128708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-</a:t>
            </a:r>
            <a:endParaRPr lang="en-US" sz="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98AF-09FC-FB09-1F27-624563CA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557A7-1A12-884E-91A0-0957A51975B2}" type="datetime1">
              <a:rPr lang="en-US" smtClean="0"/>
              <a:t>6/14/22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057F-4BA1-C15B-5A4F-674AFA53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5</a:t>
            </a:fld>
            <a:endParaRPr lang="en-US"/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1018BB9-654A-01BC-BBC6-AA4DD5089644}"/>
              </a:ext>
            </a:extLst>
          </p:cNvPr>
          <p:cNvSpPr/>
          <p:nvPr/>
        </p:nvSpPr>
        <p:spPr>
          <a:xfrm>
            <a:off x="3354426" y="1693762"/>
            <a:ext cx="2946399" cy="631179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Brass/copper trap</a:t>
            </a:r>
            <a:br>
              <a:rPr lang="en-US" dirty="0"/>
            </a:br>
            <a:r>
              <a:rPr lang="en-US" sz="1400" dirty="0"/>
              <a:t>(Cooled w/ LN to 77K, traps radon)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066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C 0.00972 0.00023 0.01945 0.00116 0.02952 0.01921 C 0.03924 0.03704 0.05278 0.07755 0.05903 0.10741 C 0.06476 0.13727 0.06493 0.16806 0.06563 0.19884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0.00069 C 0.00781 -0.00139 0.01563 -0.00208 0.0276 0.00023 C 0.03941 0.00232 0.05521 0.00718 0.07101 0.01204 " pathEditMode="relative" rAng="0" ptsTypes="AAA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56 0.05532 0.01129 0.11065 0.01059 0.15115 " pathEditMode="relative" ptsTypes="AA">
                                      <p:cBhvr>
                                        <p:cTn id="9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2" grpId="0"/>
      <p:bldP spid="34" grpId="0" animBg="1"/>
      <p:bldP spid="35" grpId="0"/>
      <p:bldP spid="53" grpId="0" animBg="1"/>
      <p:bldP spid="58" grpId="0"/>
      <p:bldP spid="41" grpId="0"/>
      <p:bldP spid="47" grpId="0" animBg="1"/>
      <p:bldP spid="47" grpId="1" animBg="1"/>
      <p:bldP spid="68" grpId="0" animBg="1"/>
      <p:bldP spid="70" grpId="0"/>
      <p:bldP spid="70" grpId="1"/>
      <p:bldP spid="71" grpId="0" animBg="1"/>
      <p:bldP spid="71" grpId="1" animBg="1"/>
      <p:bldP spid="72" grpId="0" animBg="1"/>
      <p:bldP spid="72" grpId="1" animBg="1"/>
      <p:bldP spid="76" grpId="0" animBg="1"/>
      <p:bldP spid="80" grpId="0" animBg="1"/>
      <p:bldP spid="80" grpId="1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5EA3-EBC8-43F9-9C83-1CCAEBE0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 Radon Screening Facilities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6F5F-B4A3-EABD-1254-F7B2FAC3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N.Chott</a:t>
            </a:r>
            <a:r>
              <a:rPr lang="en-US" dirty="0"/>
              <a:t> - Low Radioactivity Techniques Workshop 2022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849E67B-136F-6A07-057E-3C42B83B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389B-6700-3944-A28D-62F80059369F}" type="datetime1">
              <a:rPr lang="en-US" smtClean="0"/>
              <a:t>6/14/22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C972-4650-C3C8-34DC-096C859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E42F724-501B-CCD7-7448-413C0FE0D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807145"/>
              </p:ext>
            </p:extLst>
          </p:nvPr>
        </p:nvGraphicFramePr>
        <p:xfrm>
          <a:off x="1034870" y="1086519"/>
          <a:ext cx="7074254" cy="4684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336">
                  <a:extLst>
                    <a:ext uri="{9D8B030D-6E8A-4147-A177-3AD203B41FA5}">
                      <a16:colId xmlns:a16="http://schemas.microsoft.com/office/drawing/2014/main" val="3321521126"/>
                    </a:ext>
                  </a:extLst>
                </a:gridCol>
                <a:gridCol w="1506062">
                  <a:extLst>
                    <a:ext uri="{9D8B030D-6E8A-4147-A177-3AD203B41FA5}">
                      <a16:colId xmlns:a16="http://schemas.microsoft.com/office/drawing/2014/main" val="3727155184"/>
                    </a:ext>
                  </a:extLst>
                </a:gridCol>
                <a:gridCol w="1455834">
                  <a:extLst>
                    <a:ext uri="{9D8B030D-6E8A-4147-A177-3AD203B41FA5}">
                      <a16:colId xmlns:a16="http://schemas.microsoft.com/office/drawing/2014/main" val="3219206221"/>
                    </a:ext>
                  </a:extLst>
                </a:gridCol>
                <a:gridCol w="1081946">
                  <a:extLst>
                    <a:ext uri="{9D8B030D-6E8A-4147-A177-3AD203B41FA5}">
                      <a16:colId xmlns:a16="http://schemas.microsoft.com/office/drawing/2014/main" val="3922176477"/>
                    </a:ext>
                  </a:extLst>
                </a:gridCol>
                <a:gridCol w="1491076">
                  <a:extLst>
                    <a:ext uri="{9D8B030D-6E8A-4147-A177-3AD203B41FA5}">
                      <a16:colId xmlns:a16="http://schemas.microsoft.com/office/drawing/2014/main" val="3968042382"/>
                    </a:ext>
                  </a:extLst>
                </a:gridCol>
              </a:tblGrid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System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Technology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Emanation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Chamber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Volume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Blank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Rate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Transfer &amp;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Detection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Efficiencies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4278170539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Calibri"/>
                        </a:rPr>
                        <a:t>University </a:t>
                      </a:r>
                      <a:br>
                        <a:rPr lang="en-US" sz="1800" dirty="0">
                          <a:cs typeface="Calibri"/>
                        </a:rPr>
                      </a:br>
                      <a:r>
                        <a:rPr lang="en-US" sz="1800" dirty="0">
                          <a:cs typeface="Calibri"/>
                        </a:rPr>
                        <a:t>College </a:t>
                      </a:r>
                      <a:br>
                        <a:rPr lang="en-US" sz="1800" dirty="0">
                          <a:cs typeface="Calibri"/>
                        </a:rPr>
                      </a:br>
                      <a:r>
                        <a:rPr lang="en-US" sz="1800" dirty="0">
                          <a:cs typeface="Calibri"/>
                        </a:rPr>
                        <a:t>London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2.6 liters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2.6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0.4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97% | 30%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97% | 30%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2804489290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University of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Maryland 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4.7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96% | 24%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953688629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SD Mines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 liters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300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94% | 25%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80% | 25%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173819588"/>
                  </a:ext>
                </a:extLst>
              </a:tr>
              <a:tr h="7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University of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Alabama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Liquid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Scintillator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Coincidence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x 2.6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34% | 36%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6821652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20EBDFF-288C-491A-FEAA-64AF7CFE277B}"/>
              </a:ext>
            </a:extLst>
          </p:cNvPr>
          <p:cNvSpPr/>
          <p:nvPr/>
        </p:nvSpPr>
        <p:spPr>
          <a:xfrm>
            <a:off x="5545015" y="1086519"/>
            <a:ext cx="2564109" cy="46849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96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CCFD-3D74-D68C-FE54-6AD44CBC0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Calibration of LZ Emanation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BB2BB-216A-7663-1FAF-EB34ADF44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Independent system calibration: </a:t>
            </a:r>
          </a:p>
          <a:p>
            <a:pPr lvl="1"/>
            <a:r>
              <a:rPr lang="en-US" sz="1800" dirty="0"/>
              <a:t>Known amounts of radon added to emanation chamber</a:t>
            </a:r>
          </a:p>
          <a:p>
            <a:pPr lvl="1"/>
            <a:r>
              <a:rPr lang="en-US" sz="1800" dirty="0"/>
              <a:t>Calibrated flow-through source (</a:t>
            </a:r>
            <a:r>
              <a:rPr lang="en-US" sz="1800" baseline="30000" dirty="0"/>
              <a:t>226</a:t>
            </a:r>
            <a:r>
              <a:rPr lang="en-US" sz="1800" dirty="0"/>
              <a:t>Ra Pylon)</a:t>
            </a:r>
          </a:p>
          <a:p>
            <a:r>
              <a:rPr lang="en-US" sz="2000" dirty="0"/>
              <a:t>Cross-calibration campaign</a:t>
            </a:r>
          </a:p>
          <a:p>
            <a:pPr lvl="1"/>
            <a:r>
              <a:rPr lang="en-US" sz="1800" dirty="0"/>
              <a:t>Each emanation chamber measured (blind) two samples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Strip of rubber: O(10) </a:t>
            </a:r>
            <a:r>
              <a:rPr lang="en-US" sz="1800" dirty="0" err="1"/>
              <a:t>mBq</a:t>
            </a:r>
            <a:endParaRPr lang="en-US" sz="1800" dirty="0"/>
          </a:p>
          <a:p>
            <a:pPr lvl="2"/>
            <a:r>
              <a:rPr lang="en-US" sz="1600" dirty="0"/>
              <a:t>Higher rate: calibrate efficiency w/o interference from backgrounds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Set of thoriated TIG welding rods: O(1) </a:t>
            </a:r>
            <a:r>
              <a:rPr lang="en-US" sz="1800" dirty="0" err="1"/>
              <a:t>mBq</a:t>
            </a:r>
            <a:endParaRPr lang="en-US" sz="1800" dirty="0"/>
          </a:p>
          <a:p>
            <a:pPr lvl="2"/>
            <a:r>
              <a:rPr lang="en-US" sz="1600" dirty="0"/>
              <a:t>Lower rate: check understanding of backgrounds</a:t>
            </a:r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C4299-1596-90D3-2587-E7F932F0E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64B32-3BD1-1565-A40D-5A08DAB796E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6896" y="3769741"/>
            <a:ext cx="3419285" cy="25866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0" name="Picture 9" descr="A picture containing text, indoor, miller&#10;&#10;Description automatically generated">
            <a:extLst>
              <a:ext uri="{FF2B5EF4-FFF2-40B4-BE49-F238E27FC236}">
                <a16:creationId xmlns:a16="http://schemas.microsoft.com/office/drawing/2014/main" id="{AF862C59-B68A-063A-9615-5C9EDBF26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13" y="3769740"/>
            <a:ext cx="5161550" cy="25866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7DD5EE-19C8-7B09-93E6-B450E8FAC2BB}"/>
              </a:ext>
            </a:extLst>
          </p:cNvPr>
          <p:cNvSpPr txBox="1"/>
          <p:nvPr/>
        </p:nvSpPr>
        <p:spPr>
          <a:xfrm>
            <a:off x="5516895" y="3769740"/>
            <a:ext cx="3419285" cy="313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defTabSz="525780" latinLnBrk="1" hangingPunct="0"/>
            <a:r>
              <a:rPr lang="en-US" sz="1440" dirty="0">
                <a:latin typeface="Calibri"/>
                <a:ea typeface="Gill Sans"/>
                <a:cs typeface="Calibri"/>
                <a:sym typeface="Gill Sans"/>
              </a:rPr>
              <a:t>Rubber sample in UA emanation chamber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FA85D-C361-A0F1-966B-C672AD9DBF43}"/>
              </a:ext>
            </a:extLst>
          </p:cNvPr>
          <p:cNvSpPr txBox="1"/>
          <p:nvPr/>
        </p:nvSpPr>
        <p:spPr>
          <a:xfrm>
            <a:off x="207813" y="3769740"/>
            <a:ext cx="5169554" cy="31393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defTabSz="525780" latinLnBrk="1" hangingPunct="0"/>
            <a:r>
              <a:rPr lang="en-US" sz="1440" dirty="0">
                <a:latin typeface="Calibri"/>
                <a:ea typeface="Gill Sans"/>
                <a:cs typeface="Calibri"/>
                <a:sym typeface="Gill Sans"/>
              </a:rPr>
              <a:t>Pylon source connected to SD Mines emanation gas panel  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2FCEA3F-19F0-2111-951E-C2D8239E2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2E4D2-9D7E-E745-8728-5C5C204C5610}" type="datetime1">
              <a:rPr lang="en-US" smtClean="0"/>
              <a:t>6/14/22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F1DD13-D635-04BC-121A-5903F0F0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0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5EA3-EBC8-43F9-9C83-1CCAEBE0B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 Radon Screening Facilities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B6F5F-B4A3-EABD-1254-F7B2FAC3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N.Chott</a:t>
            </a:r>
            <a:r>
              <a:rPr lang="en-US" dirty="0"/>
              <a:t> - Low Radioactivity Techniques Workshop 2022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849E67B-136F-6A07-057E-3C42B83B0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7CE25-D263-3749-95E6-3A4F15580728}" type="datetime1">
              <a:rPr lang="en-US" smtClean="0"/>
              <a:t>6/14/22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C972-4650-C3C8-34DC-096C8594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6E42F724-501B-CCD7-7448-413C0FE0DC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33287"/>
              </p:ext>
            </p:extLst>
          </p:nvPr>
        </p:nvGraphicFramePr>
        <p:xfrm>
          <a:off x="89148" y="1077568"/>
          <a:ext cx="8965698" cy="4989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336">
                  <a:extLst>
                    <a:ext uri="{9D8B030D-6E8A-4147-A177-3AD203B41FA5}">
                      <a16:colId xmlns:a16="http://schemas.microsoft.com/office/drawing/2014/main" val="3321521126"/>
                    </a:ext>
                  </a:extLst>
                </a:gridCol>
                <a:gridCol w="1506062">
                  <a:extLst>
                    <a:ext uri="{9D8B030D-6E8A-4147-A177-3AD203B41FA5}">
                      <a16:colId xmlns:a16="http://schemas.microsoft.com/office/drawing/2014/main" val="3727155184"/>
                    </a:ext>
                  </a:extLst>
                </a:gridCol>
                <a:gridCol w="1455834">
                  <a:extLst>
                    <a:ext uri="{9D8B030D-6E8A-4147-A177-3AD203B41FA5}">
                      <a16:colId xmlns:a16="http://schemas.microsoft.com/office/drawing/2014/main" val="3219206221"/>
                    </a:ext>
                  </a:extLst>
                </a:gridCol>
                <a:gridCol w="1081946">
                  <a:extLst>
                    <a:ext uri="{9D8B030D-6E8A-4147-A177-3AD203B41FA5}">
                      <a16:colId xmlns:a16="http://schemas.microsoft.com/office/drawing/2014/main" val="3922176477"/>
                    </a:ext>
                  </a:extLst>
                </a:gridCol>
                <a:gridCol w="1491076">
                  <a:extLst>
                    <a:ext uri="{9D8B030D-6E8A-4147-A177-3AD203B41FA5}">
                      <a16:colId xmlns:a16="http://schemas.microsoft.com/office/drawing/2014/main" val="3968042382"/>
                    </a:ext>
                  </a:extLst>
                </a:gridCol>
                <a:gridCol w="1891444">
                  <a:extLst>
                    <a:ext uri="{9D8B030D-6E8A-4147-A177-3AD203B41FA5}">
                      <a16:colId xmlns:a16="http://schemas.microsoft.com/office/drawing/2014/main" val="1121480315"/>
                    </a:ext>
                  </a:extLst>
                </a:gridCol>
              </a:tblGrid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System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Technology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Emanation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Chamber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Volume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Blank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Rate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Transfer &amp;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Detection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Efficiencies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Cross-calibration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[Measured /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EXO activity]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4278170539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cs typeface="Calibri"/>
                        </a:rPr>
                        <a:t>University </a:t>
                      </a:r>
                      <a:br>
                        <a:rPr lang="en-US" sz="1800" dirty="0">
                          <a:cs typeface="Calibri"/>
                        </a:rPr>
                      </a:br>
                      <a:r>
                        <a:rPr lang="en-US" sz="1800" dirty="0">
                          <a:cs typeface="Calibri"/>
                        </a:rPr>
                        <a:t>College </a:t>
                      </a:r>
                      <a:br>
                        <a:rPr lang="en-US" sz="1800" dirty="0">
                          <a:cs typeface="Calibri"/>
                        </a:rPr>
                      </a:br>
                      <a:r>
                        <a:rPr lang="en-US" sz="1800" dirty="0">
                          <a:cs typeface="Calibri"/>
                        </a:rPr>
                        <a:t>London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2.6 liters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2.6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0.4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97% | 30%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97% | 30%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1.49 ± 0.15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2804489290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University of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Maryland 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4.7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96% | 24%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1.13 ± 0.19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953688629"/>
                  </a:ext>
                </a:extLst>
              </a:tr>
              <a:tr h="7754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SD Mines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Electrostatic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PIN-diode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 liters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300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0.2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94% | 25%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80% | 25%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0.89 ± 0.15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1.11 ± 0.28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173819588"/>
                  </a:ext>
                </a:extLst>
              </a:tr>
              <a:tr h="7656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University of 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Alabama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Liquid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Scintillator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Coincidence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 x 2.6 liters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0.3 </a:t>
                      </a:r>
                      <a:r>
                        <a:rPr lang="en-US" sz="1800" dirty="0" err="1"/>
                        <a:t>mBq</a:t>
                      </a:r>
                      <a:endParaRPr lang="en-US" sz="1800" dirty="0"/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34% | 36%</a:t>
                      </a:r>
                    </a:p>
                  </a:txBody>
                  <a:tcPr marL="130604" marR="130604" marT="95608" marB="956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0.83 ± 0.17</a:t>
                      </a:r>
                    </a:p>
                  </a:txBody>
                  <a:tcPr marL="130604" marR="130604" marT="95608" marB="95608" anchor="ctr"/>
                </a:tc>
                <a:extLst>
                  <a:ext uri="{0D108BD9-81ED-4DB2-BD59-A6C34878D82A}">
                    <a16:rowId xmlns:a16="http://schemas.microsoft.com/office/drawing/2014/main" val="168216521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0DE744B-4DC1-A02C-3950-82570709C974}"/>
              </a:ext>
            </a:extLst>
          </p:cNvPr>
          <p:cNvSpPr/>
          <p:nvPr/>
        </p:nvSpPr>
        <p:spPr>
          <a:xfrm>
            <a:off x="7147305" y="1086518"/>
            <a:ext cx="1915492" cy="4980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6BAFC6C-B0D8-F287-CE08-D920A3CE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788549"/>
            <a:ext cx="8728365" cy="1866625"/>
          </a:xfrm>
        </p:spPr>
        <p:txBody>
          <a:bodyPr>
            <a:normAutofit/>
          </a:bodyPr>
          <a:lstStyle/>
          <a:p>
            <a:r>
              <a:rPr lang="en-US" sz="1800" dirty="0"/>
              <a:t>LZ used two portable radon collection systems (Maryland and SD Mines)</a:t>
            </a:r>
          </a:p>
          <a:p>
            <a:pPr lvl="1"/>
            <a:r>
              <a:rPr lang="en-US" sz="1600" dirty="0"/>
              <a:t>For equipment too large or delicate to move to the radon emanation facilities </a:t>
            </a:r>
          </a:p>
          <a:p>
            <a:pPr lvl="1"/>
            <a:r>
              <a:rPr lang="en-US" sz="1600" dirty="0"/>
              <a:t>Equipment used as own emanation volume</a:t>
            </a:r>
          </a:p>
          <a:p>
            <a:pPr lvl="2"/>
            <a:r>
              <a:rPr lang="en-US" sz="1400" dirty="0"/>
              <a:t>Inner cryostat vessel (ICV), Circulation compressors, Xenon tower, etc. </a:t>
            </a:r>
          </a:p>
          <a:p>
            <a:r>
              <a:rPr lang="en-US" sz="1800" dirty="0"/>
              <a:t>After transfer: Radon cold trap is double sealed, removed from portable </a:t>
            </a:r>
            <a:br>
              <a:rPr lang="en-US" sz="1800" dirty="0"/>
            </a:br>
            <a:r>
              <a:rPr lang="en-US" sz="1800" dirty="0"/>
              <a:t>system, and transported to a radon screening facility for counting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0CEAC7-88B2-170E-7E7E-A35AC4A12D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09" y="2597524"/>
            <a:ext cx="6553200" cy="366712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F1F02-8FBD-C789-A4E6-F6C4C6F52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radon systems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A0D74-AE0F-42A0-DCFD-4A59BEE5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N.Chott - Low Radioactivity Techniques Workshop 2022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0DADF08-9FEA-37EC-338B-9D488494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FC0B-41E5-1A42-ACE4-9F0484030761}" type="datetime1">
              <a:rPr lang="en-US" smtClean="0"/>
              <a:t>6/14/22</a:t>
            </a:fld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2E5489F-A2A1-0734-C94E-0284729B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BBCE5-7A7B-0D4A-A416-8987A6C8BC88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F9275934-3323-17D1-FA97-A31AAD736D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6375" y="2063136"/>
            <a:ext cx="1462414" cy="403383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4B02F36-E349-08F0-54FA-8667153F72D0}"/>
              </a:ext>
            </a:extLst>
          </p:cNvPr>
          <p:cNvSpPr txBox="1"/>
          <p:nvPr/>
        </p:nvSpPr>
        <p:spPr>
          <a:xfrm>
            <a:off x="1262363" y="4264316"/>
            <a:ext cx="1110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Carbon Trap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1E699B-24F1-2FB0-8072-EA57580DD5B5}"/>
              </a:ext>
            </a:extLst>
          </p:cNvPr>
          <p:cNvSpPr txBox="1"/>
          <p:nvPr/>
        </p:nvSpPr>
        <p:spPr>
          <a:xfrm>
            <a:off x="3945749" y="4476823"/>
            <a:ext cx="1376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Radon Cold Trap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7ECCA5-D365-9E2F-51C0-40C96C1658F1}"/>
              </a:ext>
            </a:extLst>
          </p:cNvPr>
          <p:cNvSpPr txBox="1"/>
          <p:nvPr/>
        </p:nvSpPr>
        <p:spPr>
          <a:xfrm rot="3204662">
            <a:off x="5767370" y="5394306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Pumping line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819C55-30F8-2C64-5B19-40690127789E}"/>
              </a:ext>
            </a:extLst>
          </p:cNvPr>
          <p:cNvSpPr txBox="1"/>
          <p:nvPr/>
        </p:nvSpPr>
        <p:spPr>
          <a:xfrm>
            <a:off x="2757660" y="4755735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Connection </a:t>
            </a:r>
          </a:p>
          <a:p>
            <a:pPr algn="ctr"/>
            <a:r>
              <a:rPr lang="en-US" sz="1400" dirty="0"/>
              <a:t>to the ICV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DAF27C3-C156-C4BC-E99F-A28082F3DB3D}"/>
              </a:ext>
            </a:extLst>
          </p:cNvPr>
          <p:cNvCxnSpPr>
            <a:cxnSpLocks/>
            <a:stCxn id="22" idx="0"/>
          </p:cNvCxnSpPr>
          <p:nvPr/>
        </p:nvCxnSpPr>
        <p:spPr>
          <a:xfrm flipV="1">
            <a:off x="3288415" y="3753972"/>
            <a:ext cx="154293" cy="1001763"/>
          </a:xfrm>
          <a:prstGeom prst="straightConnector1">
            <a:avLst/>
          </a:prstGeom>
          <a:ln w="25400">
            <a:solidFill>
              <a:srgbClr val="FC342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0C1E27D-2397-A9B6-8ACB-FAD219F31620}"/>
              </a:ext>
            </a:extLst>
          </p:cNvPr>
          <p:cNvSpPr txBox="1"/>
          <p:nvPr/>
        </p:nvSpPr>
        <p:spPr>
          <a:xfrm>
            <a:off x="398310" y="6042418"/>
            <a:ext cx="6553200" cy="313932"/>
          </a:xfrm>
          <a:prstGeom prst="rect">
            <a:avLst/>
          </a:prstGeom>
          <a:solidFill>
            <a:schemeClr val="bg1"/>
          </a:solidFill>
          <a:ln w="1905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defTabSz="525780" latinLnBrk="1" hangingPunct="0"/>
            <a:r>
              <a:rPr lang="en-US" sz="1440" dirty="0">
                <a:latin typeface="Calibri"/>
                <a:ea typeface="Gill Sans"/>
                <a:cs typeface="Calibri"/>
                <a:sym typeface="Gill Sans"/>
              </a:rPr>
              <a:t>SD Mines portable radon system at SURF Surface Assembly Lab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FB3890-B8E1-C3B6-BD1B-A89C1DD75345}"/>
              </a:ext>
            </a:extLst>
          </p:cNvPr>
          <p:cNvSpPr txBox="1"/>
          <p:nvPr/>
        </p:nvSpPr>
        <p:spPr>
          <a:xfrm>
            <a:off x="7306374" y="6042418"/>
            <a:ext cx="1462413" cy="313932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45720" rIns="45720" bIns="45720" numCol="1" spcCol="38100" rtlCol="0" anchor="ctr">
            <a:spAutoFit/>
          </a:bodyPr>
          <a:lstStyle/>
          <a:p>
            <a:pPr algn="ctr" defTabSz="525780" latinLnBrk="1" hangingPunct="0"/>
            <a:r>
              <a:rPr lang="en-US" sz="1440" dirty="0">
                <a:latin typeface="Calibri"/>
                <a:ea typeface="Gill Sans"/>
                <a:cs typeface="Calibri"/>
                <a:sym typeface="Gill Sans"/>
              </a:rPr>
              <a:t>Radon Cold Trap</a:t>
            </a:r>
          </a:p>
        </p:txBody>
      </p:sp>
    </p:spTree>
    <p:extLst>
      <p:ext uri="{BB962C8B-B14F-4D97-AF65-F5344CB8AC3E}">
        <p14:creationId xmlns:p14="http://schemas.microsoft.com/office/powerpoint/2010/main" val="177501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34390</TotalTime>
  <Words>1556</Words>
  <Application>Microsoft Macintosh PowerPoint</Application>
  <PresentationFormat>On-screen Show (4:3)</PresentationFormat>
  <Paragraphs>297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PowerPoint Presentation</vt:lpstr>
      <vt:lpstr>The LUX-ZEPLIN (LZ) Experiment</vt:lpstr>
      <vt:lpstr>LZ Radon Screening Facilities </vt:lpstr>
      <vt:lpstr>Radon Emanation Basics (Electrostatic PIN-diode Detector)</vt:lpstr>
      <vt:lpstr>Radon Emanation Basics (Electrostatic PIN-diode Detector)</vt:lpstr>
      <vt:lpstr>LZ Radon Screening Facilities </vt:lpstr>
      <vt:lpstr>Calibration of LZ Emanation Systems</vt:lpstr>
      <vt:lpstr>LZ Radon Screening Facilities </vt:lpstr>
      <vt:lpstr>Portable radon systems </vt:lpstr>
      <vt:lpstr>Xenon Circulation System</vt:lpstr>
      <vt:lpstr>Inner Cryostat Vessel with Full Detector </vt:lpstr>
      <vt:lpstr>LZ 228Th Calibration Source (20.11 KBq) </vt:lpstr>
      <vt:lpstr>PowerPoint Presentation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Radon emanation, screening techniques, and a discussion of measurements performed for LZ </dc:title>
  <dc:creator>Chott, Nicholas I.</dc:creator>
  <cp:lastModifiedBy>Chott, Nicholas I.</cp:lastModifiedBy>
  <cp:revision>178</cp:revision>
  <dcterms:created xsi:type="dcterms:W3CDTF">2022-05-04T20:09:40Z</dcterms:created>
  <dcterms:modified xsi:type="dcterms:W3CDTF">2022-06-14T21:27:22Z</dcterms:modified>
</cp:coreProperties>
</file>