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76" r:id="rId2"/>
    <p:sldId id="278" r:id="rId3"/>
    <p:sldId id="279" r:id="rId4"/>
    <p:sldId id="287" r:id="rId5"/>
    <p:sldId id="280" r:id="rId6"/>
    <p:sldId id="284" r:id="rId7"/>
    <p:sldId id="285" r:id="rId8"/>
    <p:sldId id="258" r:id="rId9"/>
    <p:sldId id="298" r:id="rId10"/>
    <p:sldId id="290" r:id="rId11"/>
    <p:sldId id="292" r:id="rId12"/>
    <p:sldId id="291" r:id="rId13"/>
    <p:sldId id="296" r:id="rId14"/>
    <p:sldId id="293" r:id="rId15"/>
    <p:sldId id="295" r:id="rId16"/>
    <p:sldId id="294" r:id="rId17"/>
    <p:sldId id="288" r:id="rId18"/>
    <p:sldId id="299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mitry Cherniak" initials="DC" lastIdx="1" clrIdx="0">
    <p:extLst>
      <p:ext uri="{19B8F6BF-5375-455C-9EA6-DF929625EA0E}">
        <p15:presenceInfo xmlns:p15="http://schemas.microsoft.com/office/powerpoint/2012/main" userId="Dmitry Chernia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030A0"/>
    <a:srgbClr val="3333FF"/>
    <a:srgbClr val="70AD47"/>
    <a:srgbClr val="FF0BFF"/>
    <a:srgbClr val="D5E3CF"/>
    <a:srgbClr val="E9EBF5"/>
    <a:srgbClr val="CFD5EA"/>
    <a:srgbClr val="FCECE8"/>
    <a:srgbClr val="F8D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55" autoAdjust="0"/>
    <p:restoredTop sz="86369" autoAdjust="0"/>
  </p:normalViewPr>
  <p:slideViewPr>
    <p:cSldViewPr snapToGrid="0">
      <p:cViewPr varScale="1">
        <p:scale>
          <a:sx n="114" d="100"/>
          <a:sy n="114" d="100"/>
        </p:scale>
        <p:origin x="126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3A87E-9634-4536-8B49-08F82A9CE444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FED5F4-7341-4ED7-8C25-693A4A660D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625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E559E-D9B3-4391-87CC-5229D46785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1585CA-4C0F-4966-8CC6-3AF8210CD5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D7803-B2AA-42BA-8EEF-ECF4A88EA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2022/06/15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2C992-5CEA-4DDC-986E-B929E298A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Dmitry Chernyak, Low Radioactivity Techniques</a:t>
            </a: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F6FB6-9215-4474-BDB7-D9D535440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C004-F776-470A-BD8F-4433E8F4C8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649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82E80-F86D-47E5-AD3D-4605F2AA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310810-A84C-4589-A114-C5E3253E5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BF06B-4D1D-4360-86DD-2FE61E557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2022/06/15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CC971-C256-4EC3-8A14-11A1DF42E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Dmitry Chernyak, Low Radioactivity Techniques</a:t>
            </a: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1C6A1-3FE9-4C89-89B9-9C76A3156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C004-F776-470A-BD8F-4433E8F4C8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708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7805D5-BAB4-4C08-9460-71AC6B66DA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F4326E-EF47-4B5B-BDC9-04296C4517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58A96-D883-48B0-B040-0093F356D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2022/06/15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308EA-A730-40D8-9880-E83E2284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Dmitry Chernyak, Low Radioactivity Techniques</a:t>
            </a: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DCB3B-4BE3-48FC-B64E-9C4CD583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C004-F776-470A-BD8F-4433E8F4C8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275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65509-2F1C-4C5E-9517-FC85A2520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FF0AB-2564-4DD2-B827-C2DE0ADEF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EA910-6208-4D54-94B2-18558B787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2022/06/15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5F1B4-2AE4-43A6-99C8-796880A6D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Dmitry Chernyak, Low Radioactivity Techniques</a:t>
            </a: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C8F88-A5B0-4822-AA5D-A7F841085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C004-F776-470A-BD8F-4433E8F4C8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064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E089D-CFD2-4F05-AC47-41C8B342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8C9F3-03AE-4A0D-9A81-70B65B359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9333F-CB81-40FE-82B5-234B65D0C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2022/06/15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BBB19-D4B8-4239-8F7F-4D29E9A5C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Dmitry Chernyak, Low Radioactivity Techniques</a:t>
            </a: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033CD-823F-4204-BBFD-2C24969D5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C004-F776-470A-BD8F-4433E8F4C8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043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EBFD0-A756-4809-8884-8DF83E040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66409-1261-4468-8610-93B434BF1B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53AFCB-4EE4-417C-A758-993CCA8FA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CD76F0-2AA8-4ACB-B091-E5344BA01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2022/06/15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0D1972-2CE2-4C2E-AEE1-EB7B8E0BA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Dmitry Chernyak, Low Radioactivity Techniques</a:t>
            </a:r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7A7C0-00C7-405E-A84B-01ED76772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C004-F776-470A-BD8F-4433E8F4C8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698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89A98-7B04-415A-9E16-642ABE5AA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2CC92-4352-4DDD-B1BC-A9E4664AF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422555-8C12-447D-BE6D-E168687555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0EDF8-B6B2-4F4B-A00E-DFF200942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7EA50A-3912-4731-A46A-4D952451EF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EC28B1-1347-40F1-80E2-7482A7CBB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2022/06/15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187F32-BCBB-44E0-8711-0C098E36C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Dmitry Chernyak, Low Radioactivity Techniques</a:t>
            </a:r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C4026D-161D-4F51-8D98-DD2A5994E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C004-F776-470A-BD8F-4433E8F4C8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424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AC02A-025A-4059-8A49-DCA6D3039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2763BD-67CE-4124-9F3B-838D3F2E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2022/06/15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FE1084-365B-45A9-B0DE-B09C378DE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Dmitry Chernyak, Low Radioactivity Techniques</a:t>
            </a:r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E5A46C-B9F9-4C61-929A-0AB3EF7F1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C004-F776-470A-BD8F-4433E8F4C8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142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46814B-B2F7-44AE-8057-E1C2D0A7B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2022/06/15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26F35B-5074-4597-AD90-1BAC72A70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Dmitry Chernyak, Low Radioactivity Techniques</a:t>
            </a:r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B245D-3811-43F9-B20C-38533B3D2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C004-F776-470A-BD8F-4433E8F4C8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02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E39AF-A7C5-405B-8365-AB2FF031C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3517B-FBB4-4CF5-B8CF-7D8696172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FA1086-1302-438B-9240-5C9353F394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5E801F-0314-43B0-B6B2-3678C7DF8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2022/06/15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28F2CC-F652-4252-A2ED-C5910874B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Dmitry Chernyak, Low Radioactivity Techniques</a:t>
            </a:r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7F123-CDDB-4912-A470-23C391367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C004-F776-470A-BD8F-4433E8F4C8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726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4A1D4-DCC3-4626-BADA-A221C0F9C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80E6F6-7B91-4BE2-BF3F-F90465FF26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8B5D38-F57F-402E-BA81-66F98BC94D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544B02-48B9-45E7-802F-FAB5F1475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2022/06/15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81988C-82E7-4742-95FA-4283F2D06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Dmitry Chernyak, Low Radioactivity Techniques</a:t>
            </a:r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4DB1AD-66EC-4A87-A29A-5ACF1EE71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C004-F776-470A-BD8F-4433E8F4C8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136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044148-8C27-4582-BAD9-345815F97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B66BC-2B56-4BD1-A195-6D9F87A25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E35E8-9456-4C01-9C24-6C6DD85AF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2022/06/15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F6BA9-3B0D-4558-BEDE-7542B68AA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Dmitry Chernyak, Low Radioactivity Techniques</a:t>
            </a: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B9CF7-6508-4B2D-AE7F-21D023B40B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CC004-F776-470A-BD8F-4433E8F4C8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26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0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0.png"/><Relationship Id="rId4" Type="http://schemas.openxmlformats.org/officeDocument/2006/relationships/image" Target="../media/image17.jpe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12">
            <a:extLst>
              <a:ext uri="{FF2B5EF4-FFF2-40B4-BE49-F238E27FC236}">
                <a16:creationId xmlns:a16="http://schemas.microsoft.com/office/drawing/2014/main" id="{B748DD23-A64D-4122-A28B-20594A12A3DA}"/>
              </a:ext>
            </a:extLst>
          </p:cNvPr>
          <p:cNvSpPr txBox="1">
            <a:spLocks/>
          </p:cNvSpPr>
          <p:nvPr/>
        </p:nvSpPr>
        <p:spPr>
          <a:xfrm>
            <a:off x="3659414" y="3614449"/>
            <a:ext cx="4873167" cy="1986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ja-JP" sz="2400" b="1" dirty="0">
                <a:latin typeface="Calibri" panose="020F0502020204030204" pitchFamily="34" charset="0"/>
              </a:rPr>
              <a:t>Dmitry Chernyak</a:t>
            </a:r>
          </a:p>
          <a:p>
            <a:pPr marL="0" indent="0" algn="ctr">
              <a:buNone/>
              <a:defRPr/>
            </a:pPr>
            <a:r>
              <a:rPr lang="en-US" altLang="ja-JP" sz="2400" b="1" dirty="0">
                <a:latin typeface="Calibri" panose="020F0502020204030204" pitchFamily="34" charset="0"/>
              </a:rPr>
              <a:t>on behalf of the </a:t>
            </a:r>
            <a:r>
              <a:rPr lang="en-US" altLang="ja-JP" sz="2400" b="1" dirty="0" err="1">
                <a:latin typeface="Calibri" panose="020F0502020204030204" pitchFamily="34" charset="0"/>
              </a:rPr>
              <a:t>nEXO</a:t>
            </a:r>
            <a:r>
              <a:rPr lang="en-US" altLang="ja-JP" sz="2400" b="1" dirty="0">
                <a:latin typeface="Calibri" panose="020F0502020204030204" pitchFamily="34" charset="0"/>
              </a:rPr>
              <a:t> collaboration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ja-JP" sz="2400" i="1" dirty="0">
                <a:latin typeface="Calibri" panose="020F0502020204030204" pitchFamily="34" charset="0"/>
              </a:rPr>
              <a:t>The University of Alabama</a:t>
            </a:r>
          </a:p>
        </p:txBody>
      </p:sp>
      <p:sp>
        <p:nvSpPr>
          <p:cNvPr id="9" name="Title 11">
            <a:extLst>
              <a:ext uri="{FF2B5EF4-FFF2-40B4-BE49-F238E27FC236}">
                <a16:creationId xmlns:a16="http://schemas.microsoft.com/office/drawing/2014/main" id="{F327ECFE-446E-4493-93F1-82D01D828C48}"/>
              </a:ext>
            </a:extLst>
          </p:cNvPr>
          <p:cNvSpPr txBox="1">
            <a:spLocks/>
          </p:cNvSpPr>
          <p:nvPr/>
        </p:nvSpPr>
        <p:spPr>
          <a:xfrm>
            <a:off x="0" y="2073758"/>
            <a:ext cx="12192000" cy="138196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Radon daughter plate-out </a:t>
            </a:r>
          </a:p>
          <a:p>
            <a:pPr algn="ctr"/>
            <a:r>
              <a:rPr lang="en-US" altLang="ja-JP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as a background source in nEXO</a:t>
            </a:r>
            <a:endParaRPr lang="ja-JP" altLang="en-US" sz="40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32427B73-0DC9-461B-AC87-C8ABA383039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28" y="5973642"/>
            <a:ext cx="2661336" cy="674288"/>
          </a:xfrm>
          <a:prstGeom prst="rect">
            <a:avLst/>
          </a:prstGeom>
        </p:spPr>
      </p:pic>
      <p:sp>
        <p:nvSpPr>
          <p:cNvPr id="14" name="Flowchart: Decision 13">
            <a:extLst>
              <a:ext uri="{FF2B5EF4-FFF2-40B4-BE49-F238E27FC236}">
                <a16:creationId xmlns:a16="http://schemas.microsoft.com/office/drawing/2014/main" id="{91EAF62D-94B8-4051-A99D-25A558A40B8A}"/>
              </a:ext>
            </a:extLst>
          </p:cNvPr>
          <p:cNvSpPr/>
          <p:nvPr/>
        </p:nvSpPr>
        <p:spPr>
          <a:xfrm>
            <a:off x="1217802" y="3455719"/>
            <a:ext cx="9756396" cy="45719"/>
          </a:xfrm>
          <a:prstGeom prst="flowChartDecis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4D1779-22CC-4035-B920-780A487B86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1043" y="5788741"/>
            <a:ext cx="2540957" cy="109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90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Shape 1">
            <a:extLst>
              <a:ext uri="{FF2B5EF4-FFF2-40B4-BE49-F238E27FC236}">
                <a16:creationId xmlns:a16="http://schemas.microsoft.com/office/drawing/2014/main" id="{D474FD64-4282-447C-9DD9-C8263CEB56B6}"/>
              </a:ext>
            </a:extLst>
          </p:cNvPr>
          <p:cNvSpPr txBox="1"/>
          <p:nvPr/>
        </p:nvSpPr>
        <p:spPr>
          <a:xfrm>
            <a:off x="0" y="130164"/>
            <a:ext cx="12192000" cy="6530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strike="noStrike" spc="-1" dirty="0"/>
              <a:t>Basement lab results: Copper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8F969E5-208D-4241-84B0-193B4F55C0C1}"/>
              </a:ext>
            </a:extLst>
          </p:cNvPr>
          <p:cNvSpPr/>
          <p:nvPr/>
        </p:nvSpPr>
        <p:spPr>
          <a:xfrm>
            <a:off x="4776788" y="847725"/>
            <a:ext cx="914400" cy="807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A11B7B8-2981-4DB6-A20E-1CDB80A15531}"/>
              </a:ext>
            </a:extLst>
          </p:cNvPr>
          <p:cNvSpPr/>
          <p:nvPr/>
        </p:nvSpPr>
        <p:spPr>
          <a:xfrm>
            <a:off x="10584035" y="839190"/>
            <a:ext cx="1281734" cy="807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054622-F661-4017-91F9-87B22AB91E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39"/>
          <a:stretch/>
        </p:blipFill>
        <p:spPr>
          <a:xfrm>
            <a:off x="1177329" y="783223"/>
            <a:ext cx="9837340" cy="57789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E049D4-2015-4A5F-ACB1-A69BEECA2ED8}"/>
              </a:ext>
            </a:extLst>
          </p:cNvPr>
          <p:cNvSpPr/>
          <p:nvPr/>
        </p:nvSpPr>
        <p:spPr>
          <a:xfrm>
            <a:off x="7210425" y="783222"/>
            <a:ext cx="4076701" cy="57789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5780CACD-88C7-43DD-90A4-4228964FC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D44CC004-F776-470A-BD8F-4433E8F4C8C1}" type="slidenum">
              <a:rPr lang="ru-RU" smtClean="0"/>
              <a:t>10</a:t>
            </a:fld>
            <a:endParaRPr lang="ru-RU"/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CE8E9337-5E28-4BD3-B49C-EA551682EB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ru-RU" dirty="0"/>
              <a:t>2022/06/15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4C70C09B-15DD-462E-A8C6-DCD6DBA83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92873"/>
            <a:ext cx="4114800" cy="365125"/>
          </a:xfrm>
        </p:spPr>
        <p:txBody>
          <a:bodyPr/>
          <a:lstStyle/>
          <a:p>
            <a:r>
              <a:rPr lang="en-US" dirty="0"/>
              <a:t>Dmitry Chernyak, Low Radioactivity Techniques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359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Shape 1">
            <a:extLst>
              <a:ext uri="{FF2B5EF4-FFF2-40B4-BE49-F238E27FC236}">
                <a16:creationId xmlns:a16="http://schemas.microsoft.com/office/drawing/2014/main" id="{D474FD64-4282-447C-9DD9-C8263CEB56B6}"/>
              </a:ext>
            </a:extLst>
          </p:cNvPr>
          <p:cNvSpPr txBox="1"/>
          <p:nvPr/>
        </p:nvSpPr>
        <p:spPr>
          <a:xfrm>
            <a:off x="0" y="130164"/>
            <a:ext cx="12192000" cy="6530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strike="noStrike" spc="-1" dirty="0"/>
              <a:t>Basement lab results: </a:t>
            </a:r>
            <a:r>
              <a:rPr lang="en-US" sz="3600" b="1" strike="noStrike" spc="-1" dirty="0" err="1"/>
              <a:t>SiPM</a:t>
            </a:r>
            <a:r>
              <a:rPr lang="en-US" sz="3600" b="1" strike="noStrike" spc="-1" dirty="0"/>
              <a:t> and HDPE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A96812-C013-4F71-A9D8-65EEA81BEB45}"/>
              </a:ext>
            </a:extLst>
          </p:cNvPr>
          <p:cNvSpPr txBox="1"/>
          <p:nvPr/>
        </p:nvSpPr>
        <p:spPr>
          <a:xfrm>
            <a:off x="2903819" y="639121"/>
            <a:ext cx="851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effectLst/>
              </a:rPr>
              <a:t>SiPM</a:t>
            </a:r>
            <a:endParaRPr lang="ru-RU" sz="24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46B537-4CE7-4F63-8283-CE93A6D91FD6}"/>
              </a:ext>
            </a:extLst>
          </p:cNvPr>
          <p:cNvSpPr txBox="1"/>
          <p:nvPr/>
        </p:nvSpPr>
        <p:spPr>
          <a:xfrm>
            <a:off x="8703262" y="639121"/>
            <a:ext cx="9205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</a:rPr>
              <a:t>HDPE</a:t>
            </a:r>
            <a:endParaRPr lang="ru-RU" sz="2400" b="1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4970BC5-43D3-4D0C-AF33-859868E663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9" r="38752"/>
          <a:stretch/>
        </p:blipFill>
        <p:spPr>
          <a:xfrm>
            <a:off x="318508" y="1036452"/>
            <a:ext cx="5398366" cy="5167337"/>
          </a:xfrm>
          <a:prstGeom prst="rect">
            <a:avLst/>
          </a:prstGeom>
        </p:spPr>
      </p:pic>
      <p:pic>
        <p:nvPicPr>
          <p:cNvPr id="30" name="Picture 29" descr="Diagram&#10;&#10;Description automatically generated">
            <a:extLst>
              <a:ext uri="{FF2B5EF4-FFF2-40B4-BE49-F238E27FC236}">
                <a16:creationId xmlns:a16="http://schemas.microsoft.com/office/drawing/2014/main" id="{801DBE0C-70D6-49DD-B7F8-7F59A84312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312" r="38827"/>
          <a:stretch/>
        </p:blipFill>
        <p:spPr>
          <a:xfrm>
            <a:off x="6134576" y="4511789"/>
            <a:ext cx="5367129" cy="169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F4B2251-668E-4FA7-93E7-8C6FDF3F0815}"/>
              </a:ext>
            </a:extLst>
          </p:cNvPr>
          <p:cNvSpPr/>
          <p:nvPr/>
        </p:nvSpPr>
        <p:spPr>
          <a:xfrm>
            <a:off x="4600576" y="976926"/>
            <a:ext cx="606040" cy="1042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0B04E78F-F19D-4C1D-A45C-E11CA6E1B7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51" r="38827" b="47953"/>
          <a:stretch/>
        </p:blipFill>
        <p:spPr>
          <a:xfrm>
            <a:off x="6134576" y="1074954"/>
            <a:ext cx="5399318" cy="3420000"/>
          </a:xfrm>
          <a:prstGeom prst="rect">
            <a:avLst/>
          </a:prstGeom>
        </p:spPr>
      </p:pic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D059CBFF-32EB-4212-BA15-DD6D8C88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D44CC004-F776-470A-BD8F-4433E8F4C8C1}" type="slidenum">
              <a:rPr lang="ru-RU" smtClean="0"/>
              <a:t>11</a:t>
            </a:fld>
            <a:endParaRPr lang="ru-RU"/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6DD0AFBD-211B-4397-B6FE-B244B10651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ru-RU" dirty="0"/>
              <a:t>2022/06/15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77CA189E-B7C6-49A0-8B1C-35DEB5FF6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92873"/>
            <a:ext cx="4114800" cy="365125"/>
          </a:xfrm>
        </p:spPr>
        <p:txBody>
          <a:bodyPr/>
          <a:lstStyle/>
          <a:p>
            <a:r>
              <a:rPr lang="en-US" dirty="0"/>
              <a:t>Dmitry Chernyak, Low Radioactivity Techniques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7300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Shape 1">
            <a:extLst>
              <a:ext uri="{FF2B5EF4-FFF2-40B4-BE49-F238E27FC236}">
                <a16:creationId xmlns:a16="http://schemas.microsoft.com/office/drawing/2014/main" id="{D474FD64-4282-447C-9DD9-C8263CEB56B6}"/>
              </a:ext>
            </a:extLst>
          </p:cNvPr>
          <p:cNvSpPr txBox="1"/>
          <p:nvPr/>
        </p:nvSpPr>
        <p:spPr>
          <a:xfrm>
            <a:off x="0" y="135874"/>
            <a:ext cx="12192000" cy="6530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strike="noStrike" spc="-1" dirty="0"/>
              <a:t>Basement lab results: Other materials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A96812-C013-4F71-A9D8-65EEA81BEB45}"/>
              </a:ext>
            </a:extLst>
          </p:cNvPr>
          <p:cNvSpPr txBox="1"/>
          <p:nvPr/>
        </p:nvSpPr>
        <p:spPr>
          <a:xfrm>
            <a:off x="5708638" y="639124"/>
            <a:ext cx="1318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</a:rPr>
              <a:t>Sapphire</a:t>
            </a:r>
            <a:endParaRPr lang="ru-RU" sz="24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8BD886-DC52-4C02-B97D-D7BD91B242E6}"/>
              </a:ext>
            </a:extLst>
          </p:cNvPr>
          <p:cNvSpPr txBox="1"/>
          <p:nvPr/>
        </p:nvSpPr>
        <p:spPr>
          <a:xfrm>
            <a:off x="1396392" y="639124"/>
            <a:ext cx="18491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</a:rPr>
              <a:t>Carbon Fiber</a:t>
            </a:r>
            <a:endParaRPr lang="ru-RU" sz="24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46B537-4CE7-4F63-8283-CE93A6D91FD6}"/>
              </a:ext>
            </a:extLst>
          </p:cNvPr>
          <p:cNvSpPr txBox="1"/>
          <p:nvPr/>
        </p:nvSpPr>
        <p:spPr>
          <a:xfrm>
            <a:off x="9862883" y="639124"/>
            <a:ext cx="1072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</a:rPr>
              <a:t>Nickel</a:t>
            </a:r>
            <a:endParaRPr lang="ru-RU" sz="24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7295A1-EB85-4798-B3A8-E960CAC4B6F0}"/>
              </a:ext>
            </a:extLst>
          </p:cNvPr>
          <p:cNvSpPr txBox="1"/>
          <p:nvPr/>
        </p:nvSpPr>
        <p:spPr>
          <a:xfrm>
            <a:off x="1226866" y="3566650"/>
            <a:ext cx="22677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</a:rPr>
              <a:t>Metallized Silica</a:t>
            </a:r>
            <a:endParaRPr lang="ru-RU" sz="24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1027E1-4AC2-441F-8D2B-78BBFF89114A}"/>
              </a:ext>
            </a:extLst>
          </p:cNvPr>
          <p:cNvSpPr txBox="1"/>
          <p:nvPr/>
        </p:nvSpPr>
        <p:spPr>
          <a:xfrm>
            <a:off x="5560703" y="3566650"/>
            <a:ext cx="16508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</a:rPr>
              <a:t>Fused Silica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2C9C2F-48CF-4D94-8BA0-4AA7F6825619}"/>
              </a:ext>
            </a:extLst>
          </p:cNvPr>
          <p:cNvSpPr txBox="1"/>
          <p:nvPr/>
        </p:nvSpPr>
        <p:spPr>
          <a:xfrm>
            <a:off x="9916576" y="3571272"/>
            <a:ext cx="9653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</a:rPr>
              <a:t>Teflon</a:t>
            </a:r>
            <a:endParaRPr lang="ru-RU" sz="2400" b="1" dirty="0"/>
          </a:p>
        </p:txBody>
      </p:sp>
      <p:pic>
        <p:nvPicPr>
          <p:cNvPr id="9" name="Picture 8" descr="Diagram, histogram&#10;&#10;Description automatically generated">
            <a:extLst>
              <a:ext uri="{FF2B5EF4-FFF2-40B4-BE49-F238E27FC236}">
                <a16:creationId xmlns:a16="http://schemas.microsoft.com/office/drawing/2014/main" id="{DEEF1DEE-F667-4DB7-91C0-2A342E2ACC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5" t="7756" r="38936"/>
          <a:stretch/>
        </p:blipFill>
        <p:spPr>
          <a:xfrm>
            <a:off x="58705" y="1041469"/>
            <a:ext cx="4008516" cy="2556000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F769EE31-BC5F-4601-B3D9-9451FEABD8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9" t="36911" r="38754"/>
          <a:stretch/>
        </p:blipFill>
        <p:spPr>
          <a:xfrm>
            <a:off x="8162518" y="1037141"/>
            <a:ext cx="3980072" cy="2556000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23505583-1322-4B46-AEF5-B1A667BA01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" t="36892" r="38816"/>
          <a:stretch/>
        </p:blipFill>
        <p:spPr>
          <a:xfrm>
            <a:off x="4140191" y="3962656"/>
            <a:ext cx="3978368" cy="2556000"/>
          </a:xfrm>
          <a:prstGeom prst="rect">
            <a:avLst/>
          </a:prstGeom>
        </p:spPr>
      </p:pic>
      <p:pic>
        <p:nvPicPr>
          <p:cNvPr id="24" name="Picture 23" descr="Chart, histogram&#10;&#10;Description automatically generated">
            <a:extLst>
              <a:ext uri="{FF2B5EF4-FFF2-40B4-BE49-F238E27FC236}">
                <a16:creationId xmlns:a16="http://schemas.microsoft.com/office/drawing/2014/main" id="{657E6927-4F9D-4520-8B0B-B7BD88522A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2" t="7737" r="38490"/>
          <a:stretch/>
        </p:blipFill>
        <p:spPr>
          <a:xfrm>
            <a:off x="58705" y="3962656"/>
            <a:ext cx="4039413" cy="2556000"/>
          </a:xfrm>
          <a:prstGeom prst="rect">
            <a:avLst/>
          </a:prstGeom>
        </p:spPr>
      </p:pic>
      <p:pic>
        <p:nvPicPr>
          <p:cNvPr id="27" name="Picture 26" descr="Chart, diagram, histogram&#10;&#10;Description automatically generated">
            <a:extLst>
              <a:ext uri="{FF2B5EF4-FFF2-40B4-BE49-F238E27FC236}">
                <a16:creationId xmlns:a16="http://schemas.microsoft.com/office/drawing/2014/main" id="{80A51A41-932B-439E-9160-13BB4EA0574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" t="7652" r="38300"/>
          <a:stretch/>
        </p:blipFill>
        <p:spPr>
          <a:xfrm>
            <a:off x="4098118" y="1041469"/>
            <a:ext cx="4066867" cy="2556000"/>
          </a:xfrm>
          <a:prstGeom prst="rect">
            <a:avLst/>
          </a:prstGeom>
        </p:spPr>
      </p:pic>
      <p:pic>
        <p:nvPicPr>
          <p:cNvPr id="32" name="Picture 31" descr="Graphical user interface, diagram, histogram&#10;&#10;Description automatically generated">
            <a:extLst>
              <a:ext uri="{FF2B5EF4-FFF2-40B4-BE49-F238E27FC236}">
                <a16:creationId xmlns:a16="http://schemas.microsoft.com/office/drawing/2014/main" id="{7D0B57A9-DDC5-4186-B165-05306056EDD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13" r="39089"/>
          <a:stretch/>
        </p:blipFill>
        <p:spPr>
          <a:xfrm>
            <a:off x="8160632" y="3962656"/>
            <a:ext cx="3981958" cy="2556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DD6D394-246B-4AB3-BC5D-E574668A377A}"/>
              </a:ext>
            </a:extLst>
          </p:cNvPr>
          <p:cNvSpPr/>
          <p:nvPr/>
        </p:nvSpPr>
        <p:spPr>
          <a:xfrm>
            <a:off x="3307222" y="967587"/>
            <a:ext cx="504202" cy="1042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id="{66941ACD-243C-425B-8CCF-FBEAED10F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D44CC004-F776-470A-BD8F-4433E8F4C8C1}" type="slidenum">
              <a:rPr lang="ru-RU" smtClean="0"/>
              <a:t>12</a:t>
            </a:fld>
            <a:endParaRPr lang="ru-RU"/>
          </a:p>
        </p:txBody>
      </p:sp>
      <p:sp>
        <p:nvSpPr>
          <p:cNvPr id="28" name="Date Placeholder 2">
            <a:extLst>
              <a:ext uri="{FF2B5EF4-FFF2-40B4-BE49-F238E27FC236}">
                <a16:creationId xmlns:a16="http://schemas.microsoft.com/office/drawing/2014/main" id="{B2D46F6A-D9DD-44C2-ABB7-474FFF2A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ru-RU" dirty="0"/>
              <a:t>2022/06/15</a:t>
            </a:r>
          </a:p>
        </p:txBody>
      </p:sp>
      <p:sp>
        <p:nvSpPr>
          <p:cNvPr id="30" name="Footer Placeholder 3">
            <a:extLst>
              <a:ext uri="{FF2B5EF4-FFF2-40B4-BE49-F238E27FC236}">
                <a16:creationId xmlns:a16="http://schemas.microsoft.com/office/drawing/2014/main" id="{A29B8959-3D0C-450E-8AE1-42FA54A49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92873"/>
            <a:ext cx="4114800" cy="365125"/>
          </a:xfrm>
        </p:spPr>
        <p:txBody>
          <a:bodyPr/>
          <a:lstStyle/>
          <a:p>
            <a:r>
              <a:rPr lang="en-US" dirty="0"/>
              <a:t>Dmitry Chernyak, Low Radioactivity Techniques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3825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Shape 1">
            <a:extLst>
              <a:ext uri="{FF2B5EF4-FFF2-40B4-BE49-F238E27FC236}">
                <a16:creationId xmlns:a16="http://schemas.microsoft.com/office/drawing/2014/main" id="{D474FD64-4282-447C-9DD9-C8263CEB56B6}"/>
              </a:ext>
            </a:extLst>
          </p:cNvPr>
          <p:cNvSpPr txBox="1"/>
          <p:nvPr/>
        </p:nvSpPr>
        <p:spPr>
          <a:xfrm>
            <a:off x="0" y="129600"/>
            <a:ext cx="12192000" cy="6530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strike="noStrike" spc="-1" dirty="0"/>
              <a:t>Basement lab results: All materials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FD1459-DB56-464B-8B11-6E00044890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5354"/>
            <a:ext cx="12192000" cy="38921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F001D8-7DFD-442C-8991-94B16F982218}"/>
              </a:ext>
            </a:extLst>
          </p:cNvPr>
          <p:cNvSpPr txBox="1"/>
          <p:nvPr/>
        </p:nvSpPr>
        <p:spPr>
          <a:xfrm>
            <a:off x="1584819" y="5013015"/>
            <a:ext cx="9022361" cy="96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2750" lvl="3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cs typeface="Calibri" pitchFamily="34" charset="0"/>
              </a:rPr>
              <a:t>No pronounced materials dependence observed for measured materials</a:t>
            </a:r>
          </a:p>
          <a:p>
            <a:pPr marL="412750" lvl="3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cs typeface="Calibri" pitchFamily="34" charset="0"/>
              </a:rPr>
              <a:t>Average effective collection length is lower for higher air volume exchange rates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DDD09-84C0-48D3-8150-D3CF2F0A0597}"/>
              </a:ext>
            </a:extLst>
          </p:cNvPr>
          <p:cNvSpPr txBox="1"/>
          <p:nvPr/>
        </p:nvSpPr>
        <p:spPr>
          <a:xfrm>
            <a:off x="1239978" y="1067251"/>
            <a:ext cx="6368837" cy="1015663"/>
          </a:xfrm>
          <a:prstGeom prst="rect">
            <a:avLst/>
          </a:prstGeom>
          <a:solidFill>
            <a:schemeClr val="bg1"/>
          </a:solidFill>
          <a:ln w="28575"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333FF"/>
                </a:solidFill>
              </a:rPr>
              <a:t>At a radon concentration of 135 Bq/m</a:t>
            </a:r>
            <a:r>
              <a:rPr lang="en-US" sz="2000" b="1" baseline="30000" dirty="0">
                <a:solidFill>
                  <a:srgbClr val="3333FF"/>
                </a:solidFill>
              </a:rPr>
              <a:t>3</a:t>
            </a:r>
            <a:r>
              <a:rPr lang="en-US" sz="2000" b="1" dirty="0">
                <a:solidFill>
                  <a:srgbClr val="3333FF"/>
                </a:solidFill>
              </a:rPr>
              <a:t> and an allowable </a:t>
            </a:r>
            <a:r>
              <a:rPr lang="en-US" sz="2000" b="1" baseline="30000" dirty="0">
                <a:solidFill>
                  <a:srgbClr val="3333FF"/>
                </a:solidFill>
              </a:rPr>
              <a:t>210</a:t>
            </a:r>
            <a:r>
              <a:rPr lang="en-US" sz="2000" b="1" dirty="0">
                <a:solidFill>
                  <a:srgbClr val="3333FF"/>
                </a:solidFill>
              </a:rPr>
              <a:t>Po activity of 4.7 mBq/m</a:t>
            </a:r>
            <a:r>
              <a:rPr lang="en-US" sz="2000" b="1" baseline="30000" dirty="0">
                <a:solidFill>
                  <a:srgbClr val="3333FF"/>
                </a:solidFill>
              </a:rPr>
              <a:t>2</a:t>
            </a:r>
            <a:r>
              <a:rPr lang="en-US" sz="2000" b="1" dirty="0">
                <a:solidFill>
                  <a:srgbClr val="3333FF"/>
                </a:solidFill>
              </a:rPr>
              <a:t> the allowed exposure time is 30.5 hours, assuming the </a:t>
            </a:r>
            <a:r>
              <a:rPr lang="en-US" sz="2000" b="1" baseline="30000" dirty="0">
                <a:solidFill>
                  <a:srgbClr val="3333FF"/>
                </a:solidFill>
              </a:rPr>
              <a:t>210</a:t>
            </a:r>
            <a:r>
              <a:rPr lang="en-US" sz="2000" b="1" dirty="0">
                <a:solidFill>
                  <a:srgbClr val="3333FF"/>
                </a:solidFill>
              </a:rPr>
              <a:t>Po activity equals that of </a:t>
            </a:r>
            <a:r>
              <a:rPr lang="en-US" sz="2000" b="1" baseline="30000" dirty="0">
                <a:solidFill>
                  <a:srgbClr val="3333FF"/>
                </a:solidFill>
              </a:rPr>
              <a:t>210</a:t>
            </a:r>
            <a:r>
              <a:rPr lang="en-US" sz="2000" b="1" dirty="0">
                <a:solidFill>
                  <a:srgbClr val="3333FF"/>
                </a:solidFill>
              </a:rPr>
              <a:t>Pb</a:t>
            </a:r>
            <a:endParaRPr lang="ru-RU" sz="2000" b="1" dirty="0">
              <a:solidFill>
                <a:srgbClr val="3333FF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2BE8139-28EB-4D80-8EB7-897E1CA2D87C}"/>
              </a:ext>
            </a:extLst>
          </p:cNvPr>
          <p:cNvCxnSpPr>
            <a:cxnSpLocks/>
          </p:cNvCxnSpPr>
          <p:nvPr/>
        </p:nvCxnSpPr>
        <p:spPr>
          <a:xfrm>
            <a:off x="1979802" y="2082914"/>
            <a:ext cx="0" cy="366657"/>
          </a:xfrm>
          <a:prstGeom prst="straightConnector1">
            <a:avLst/>
          </a:prstGeom>
          <a:ln w="2857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07421AC2-4495-4526-A16F-5742E6983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D44CC004-F776-470A-BD8F-4433E8F4C8C1}" type="slidenum">
              <a:rPr lang="ru-RU" smtClean="0"/>
              <a:t>13</a:t>
            </a:fld>
            <a:endParaRPr lang="ru-RU"/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128A2CB0-889B-4652-BA8B-85EFBDA42D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ru-RU" dirty="0"/>
              <a:t>2022/06/15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4918AD3E-D734-4413-A133-625113CF6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92873"/>
            <a:ext cx="4114800" cy="365125"/>
          </a:xfrm>
        </p:spPr>
        <p:txBody>
          <a:bodyPr/>
          <a:lstStyle/>
          <a:p>
            <a:r>
              <a:rPr lang="en-US" dirty="0"/>
              <a:t>Dmitry Chernyak, Low Radioactivity Techniques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998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Shape 1">
            <a:extLst>
              <a:ext uri="{FF2B5EF4-FFF2-40B4-BE49-F238E27FC236}">
                <a16:creationId xmlns:a16="http://schemas.microsoft.com/office/drawing/2014/main" id="{D474FD64-4282-447C-9DD9-C8263CEB56B6}"/>
              </a:ext>
            </a:extLst>
          </p:cNvPr>
          <p:cNvSpPr txBox="1"/>
          <p:nvPr/>
        </p:nvSpPr>
        <p:spPr>
          <a:xfrm>
            <a:off x="0" y="130164"/>
            <a:ext cx="12192000" cy="6530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strike="noStrike" spc="-1" dirty="0"/>
              <a:t>Basement lab results : Biased Copper</a:t>
            </a:r>
          </a:p>
        </p:txBody>
      </p:sp>
      <p:pic>
        <p:nvPicPr>
          <p:cNvPr id="27" name="Picture 26" descr="Chart, scatter chart&#10;&#10;Description automatically generated">
            <a:extLst>
              <a:ext uri="{FF2B5EF4-FFF2-40B4-BE49-F238E27FC236}">
                <a16:creationId xmlns:a16="http://schemas.microsoft.com/office/drawing/2014/main" id="{F369977A-CD93-4BC1-A803-D7F371A886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64"/>
          <a:stretch/>
        </p:blipFill>
        <p:spPr>
          <a:xfrm>
            <a:off x="109903" y="857501"/>
            <a:ext cx="5858263" cy="4166281"/>
          </a:xfrm>
          <a:prstGeom prst="rect">
            <a:avLst/>
          </a:prstGeom>
        </p:spPr>
      </p:pic>
      <p:pic>
        <p:nvPicPr>
          <p:cNvPr id="3" name="Picture 2" descr="A computer on a desk&#10;&#10;Description automatically generated with medium confidence">
            <a:extLst>
              <a:ext uri="{FF2B5EF4-FFF2-40B4-BE49-F238E27FC236}">
                <a16:creationId xmlns:a16="http://schemas.microsoft.com/office/drawing/2014/main" id="{4930116B-7759-48FC-9289-9C5874AC4A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8558" y="888344"/>
            <a:ext cx="2534659" cy="1749411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7788DAE5-7203-412B-85C5-95F10894B6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67" r="38815" b="32190"/>
          <a:stretch/>
        </p:blipFill>
        <p:spPr>
          <a:xfrm>
            <a:off x="6040828" y="2794422"/>
            <a:ext cx="5904000" cy="37075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2FC7227-3CE5-47DF-97F2-5872624C8C65}"/>
              </a:ext>
            </a:extLst>
          </p:cNvPr>
          <p:cNvSpPr txBox="1"/>
          <p:nvPr/>
        </p:nvSpPr>
        <p:spPr>
          <a:xfrm>
            <a:off x="247172" y="5205992"/>
            <a:ext cx="57209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/>
              </a:rPr>
              <a:t>Attachment reduction can be achieved by biasing or covering with a Kimwipe (factor 1059 ± 250 reduction due to coverage observed at -1000 V biasing)</a:t>
            </a:r>
            <a:r>
              <a:rPr lang="en-US" sz="2000" dirty="0"/>
              <a:t>. </a:t>
            </a:r>
          </a:p>
        </p:txBody>
      </p:sp>
      <p:pic>
        <p:nvPicPr>
          <p:cNvPr id="4" name="Picture 3" descr="A computer on a desk&#10;&#10;Description automatically generated with medium confidence">
            <a:extLst>
              <a:ext uri="{FF2B5EF4-FFF2-40B4-BE49-F238E27FC236}">
                <a16:creationId xmlns:a16="http://schemas.microsoft.com/office/drawing/2014/main" id="{8B607FBD-A3C6-4E16-8E69-31E0020DD1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888344"/>
            <a:ext cx="3173835" cy="1749411"/>
          </a:xfrm>
          <a:prstGeom prst="rect">
            <a:avLst/>
          </a:prstGeom>
        </p:spPr>
      </p:pic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854CF233-244F-453D-95A1-B343BE9A9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D44CC004-F776-470A-BD8F-4433E8F4C8C1}" type="slidenum">
              <a:rPr lang="ru-RU" smtClean="0"/>
              <a:t>14</a:t>
            </a:fld>
            <a:endParaRPr lang="ru-RU"/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201E7860-8D8B-4233-A4C4-817F0C94AC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ru-RU" dirty="0"/>
              <a:t>2022/06/15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B49693DE-2E7D-4C05-ACBC-64AFB2C02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92873"/>
            <a:ext cx="4114800" cy="365125"/>
          </a:xfrm>
        </p:spPr>
        <p:txBody>
          <a:bodyPr/>
          <a:lstStyle/>
          <a:p>
            <a:r>
              <a:rPr lang="en-US" dirty="0"/>
              <a:t>Dmitry Chernyak, Low Radioactivity Techniques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105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Shape 1">
            <a:extLst>
              <a:ext uri="{FF2B5EF4-FFF2-40B4-BE49-F238E27FC236}">
                <a16:creationId xmlns:a16="http://schemas.microsoft.com/office/drawing/2014/main" id="{D474FD64-4282-447C-9DD9-C8263CEB56B6}"/>
              </a:ext>
            </a:extLst>
          </p:cNvPr>
          <p:cNvSpPr txBox="1"/>
          <p:nvPr/>
        </p:nvSpPr>
        <p:spPr>
          <a:xfrm>
            <a:off x="0" y="130893"/>
            <a:ext cx="12192000" cy="6530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strike="noStrike" spc="-1" dirty="0"/>
              <a:t>Radon progeny activities and equilibrium factor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D6D394-246B-4AB3-BC5D-E574668A377A}"/>
              </a:ext>
            </a:extLst>
          </p:cNvPr>
          <p:cNvSpPr/>
          <p:nvPr/>
        </p:nvSpPr>
        <p:spPr>
          <a:xfrm>
            <a:off x="3307222" y="967587"/>
            <a:ext cx="504202" cy="1042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495D7E-4643-436C-9B50-F6E55453FFE7}"/>
              </a:ext>
            </a:extLst>
          </p:cNvPr>
          <p:cNvSpPr txBox="1"/>
          <p:nvPr/>
        </p:nvSpPr>
        <p:spPr>
          <a:xfrm>
            <a:off x="0" y="847946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/>
              </a:rPr>
              <a:t>Equilibrium factor for </a:t>
            </a:r>
            <a:r>
              <a:rPr lang="en-US" sz="2000" baseline="30000" dirty="0">
                <a:effectLst/>
              </a:rPr>
              <a:t>218</a:t>
            </a:r>
            <a:r>
              <a:rPr lang="en-US" sz="2000" dirty="0">
                <a:effectLst/>
              </a:rPr>
              <a:t>Po was measured using </a:t>
            </a:r>
            <a:r>
              <a:rPr lang="en-US" sz="2000" dirty="0" err="1">
                <a:effectLst/>
              </a:rPr>
              <a:t>Bladewerx</a:t>
            </a:r>
            <a:r>
              <a:rPr lang="en-US" sz="2000" dirty="0">
                <a:effectLst/>
              </a:rPr>
              <a:t> Sabre BPM</a:t>
            </a:r>
            <a:r>
              <a:rPr lang="en-US" sz="2000" baseline="30000" dirty="0">
                <a:effectLst/>
              </a:rPr>
              <a:t>2</a:t>
            </a:r>
            <a:r>
              <a:rPr lang="en-US" sz="2000" dirty="0">
                <a:effectLst/>
              </a:rPr>
              <a:t> alpha/beta monitor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61392F-D96E-4766-875C-84C0CC329E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96558"/>
            <a:ext cx="12192000" cy="4824919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EF9FC9AA-CC7D-4A0C-AF96-D29746002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D44CC004-F776-470A-BD8F-4433E8F4C8C1}" type="slidenum">
              <a:rPr lang="ru-RU" smtClean="0"/>
              <a:t>15</a:t>
            </a:fld>
            <a:endParaRPr lang="ru-RU"/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E5A4CFF1-47CF-44BA-8C81-9BF4914406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ru-RU" dirty="0"/>
              <a:t>2022/06/15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2D8E2171-04AE-4A01-A4A8-F258E258A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92873"/>
            <a:ext cx="4114800" cy="365125"/>
          </a:xfrm>
        </p:spPr>
        <p:txBody>
          <a:bodyPr/>
          <a:lstStyle/>
          <a:p>
            <a:r>
              <a:rPr lang="en-US" dirty="0"/>
              <a:t>Dmitry Chernyak, Low Radioactivity Techniques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3393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Shape 1">
            <a:extLst>
              <a:ext uri="{FF2B5EF4-FFF2-40B4-BE49-F238E27FC236}">
                <a16:creationId xmlns:a16="http://schemas.microsoft.com/office/drawing/2014/main" id="{D474FD64-4282-447C-9DD9-C8263CEB56B6}"/>
              </a:ext>
            </a:extLst>
          </p:cNvPr>
          <p:cNvSpPr txBox="1"/>
          <p:nvPr/>
        </p:nvSpPr>
        <p:spPr>
          <a:xfrm>
            <a:off x="4234" y="127328"/>
            <a:ext cx="12192000" cy="6530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strike="noStrike" spc="-1" dirty="0"/>
              <a:t>Comparison of results with Jacobi model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D6D394-246B-4AB3-BC5D-E574668A377A}"/>
              </a:ext>
            </a:extLst>
          </p:cNvPr>
          <p:cNvSpPr/>
          <p:nvPr/>
        </p:nvSpPr>
        <p:spPr>
          <a:xfrm>
            <a:off x="3307222" y="967587"/>
            <a:ext cx="504202" cy="1042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495D7E-4643-436C-9B50-F6E55453FFE7}"/>
              </a:ext>
            </a:extLst>
          </p:cNvPr>
          <p:cNvSpPr txBox="1"/>
          <p:nvPr/>
        </p:nvSpPr>
        <p:spPr>
          <a:xfrm>
            <a:off x="4011560" y="740899"/>
            <a:ext cx="782530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/>
              </a:rPr>
              <a:t>Copper measurement results were compared with Jacobi model.</a:t>
            </a:r>
          </a:p>
          <a:p>
            <a:endParaRPr lang="en-US" sz="1400" dirty="0">
              <a:effectLst/>
            </a:endParaRPr>
          </a:p>
          <a:p>
            <a:r>
              <a:rPr lang="en-US" sz="2000" dirty="0"/>
              <a:t>The idea behind the Jacobi model is straight forward: account for all disappearance mechanisms, assuming steady state.</a:t>
            </a:r>
          </a:p>
          <a:p>
            <a:endParaRPr lang="en-US" sz="1400" dirty="0"/>
          </a:p>
          <a:p>
            <a:r>
              <a:rPr lang="en-US" sz="2000" dirty="0"/>
              <a:t>According to the Jacobi deposition model Fan OFF conditions are closest to SNOLAB environment.</a:t>
            </a:r>
          </a:p>
          <a:p>
            <a:endParaRPr lang="en-US" sz="1400" dirty="0"/>
          </a:p>
          <a:p>
            <a:r>
              <a:rPr lang="en-US" sz="2000" dirty="0"/>
              <a:t>Our application of Jacobi model can’t predict effective collection lengths quantitatively, but only qualitatively.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E95529D-240D-4FB3-A6B5-03552A802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456" y="831295"/>
            <a:ext cx="3444404" cy="2693287"/>
          </a:xfrm>
          <a:prstGeom prst="rect">
            <a:avLst/>
          </a:prstGeom>
        </p:spPr>
      </p:pic>
      <p:graphicFrame>
        <p:nvGraphicFramePr>
          <p:cNvPr id="15" name="Table 2">
            <a:extLst>
              <a:ext uri="{FF2B5EF4-FFF2-40B4-BE49-F238E27FC236}">
                <a16:creationId xmlns:a16="http://schemas.microsoft.com/office/drawing/2014/main" id="{C3771D58-D423-4A8F-9621-E440EE19A4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228813"/>
              </p:ext>
            </p:extLst>
          </p:nvPr>
        </p:nvGraphicFramePr>
        <p:xfrm>
          <a:off x="247753" y="3809546"/>
          <a:ext cx="11810341" cy="2682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83738">
                  <a:extLst>
                    <a:ext uri="{9D8B030D-6E8A-4147-A177-3AD203B41FA5}">
                      <a16:colId xmlns:a16="http://schemas.microsoft.com/office/drawing/2014/main" val="1762410113"/>
                    </a:ext>
                  </a:extLst>
                </a:gridCol>
                <a:gridCol w="1203571">
                  <a:extLst>
                    <a:ext uri="{9D8B030D-6E8A-4147-A177-3AD203B41FA5}">
                      <a16:colId xmlns:a16="http://schemas.microsoft.com/office/drawing/2014/main" val="870177081"/>
                    </a:ext>
                  </a:extLst>
                </a:gridCol>
                <a:gridCol w="1386348">
                  <a:extLst>
                    <a:ext uri="{9D8B030D-6E8A-4147-A177-3AD203B41FA5}">
                      <a16:colId xmlns:a16="http://schemas.microsoft.com/office/drawing/2014/main" val="640005071"/>
                    </a:ext>
                  </a:extLst>
                </a:gridCol>
                <a:gridCol w="1354884">
                  <a:extLst>
                    <a:ext uri="{9D8B030D-6E8A-4147-A177-3AD203B41FA5}">
                      <a16:colId xmlns:a16="http://schemas.microsoft.com/office/drawing/2014/main" val="2486674458"/>
                    </a:ext>
                  </a:extLst>
                </a:gridCol>
                <a:gridCol w="2955163">
                  <a:extLst>
                    <a:ext uri="{9D8B030D-6E8A-4147-A177-3AD203B41FA5}">
                      <a16:colId xmlns:a16="http://schemas.microsoft.com/office/drawing/2014/main" val="362022635"/>
                    </a:ext>
                  </a:extLst>
                </a:gridCol>
                <a:gridCol w="2470594">
                  <a:extLst>
                    <a:ext uri="{9D8B030D-6E8A-4147-A177-3AD203B41FA5}">
                      <a16:colId xmlns:a16="http://schemas.microsoft.com/office/drawing/2014/main" val="2651877041"/>
                    </a:ext>
                  </a:extLst>
                </a:gridCol>
                <a:gridCol w="1356043">
                  <a:extLst>
                    <a:ext uri="{9D8B030D-6E8A-4147-A177-3AD203B41FA5}">
                      <a16:colId xmlns:a16="http://schemas.microsoft.com/office/drawing/2014/main" val="3275386282"/>
                    </a:ext>
                  </a:extLst>
                </a:gridCol>
              </a:tblGrid>
              <a:tr h="202055">
                <a:tc rowSpan="3">
                  <a:txBody>
                    <a:bodyPr/>
                    <a:lstStyle/>
                    <a:p>
                      <a:pPr marL="0" lvl="0" indent="0" algn="ctr"/>
                      <a:r>
                        <a:rPr lang="en-US" sz="1600" b="1" dirty="0">
                          <a:cs typeface="Calibri" pitchFamily="34" charset="0"/>
                        </a:rPr>
                        <a:t>Volume exchange rate, min</a:t>
                      </a:r>
                      <a:r>
                        <a:rPr lang="en-US" sz="1600" b="1" baseline="30000" dirty="0">
                          <a:cs typeface="Calibri" pitchFamily="34" charset="0"/>
                        </a:rPr>
                        <a:t>-1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lvl="0" indent="0" algn="ctr"/>
                      <a:r>
                        <a:rPr lang="en-US" sz="1600" b="1" dirty="0">
                          <a:cs typeface="Calibri" pitchFamily="34" charset="0"/>
                        </a:rPr>
                        <a:t>Clean tent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Effective collection length [m]</a:t>
                      </a:r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sz="1600" dirty="0"/>
                        <a:t>Average effective collection length [m]</a:t>
                      </a:r>
                      <a:endParaRPr lang="ru-RU" sz="16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trike="noStrike" spc="-1" baseline="30000" dirty="0"/>
                        <a:t>218</a:t>
                      </a:r>
                      <a:r>
                        <a:rPr lang="en-US" sz="1600" b="1" strike="noStrike" spc="-1" dirty="0"/>
                        <a:t>Po equilibrium factor [</a:t>
                      </a:r>
                      <a:r>
                        <a:rPr lang="en-US" sz="1600" b="1" strike="noStrike" spc="-1" dirty="0" err="1"/>
                        <a:t>a.u</a:t>
                      </a:r>
                      <a:r>
                        <a:rPr lang="en-US" sz="1600" b="1" strike="noStrike" spc="-1" dirty="0"/>
                        <a:t>.]</a:t>
                      </a:r>
                      <a:endParaRPr lang="en-US" sz="1600" b="1" dirty="0">
                        <a:cs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527310"/>
                  </a:ext>
                </a:extLst>
              </a:tr>
              <a:tr h="2895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Jacobi model</a:t>
                      </a:r>
                      <a:endParaRPr lang="ru-RU" sz="1600" b="1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Measured</a:t>
                      </a:r>
                      <a:endParaRPr lang="ru-RU" sz="16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Jacobi model</a:t>
                      </a:r>
                      <a:endParaRPr lang="ru-RU" sz="1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Measured</a:t>
                      </a:r>
                      <a:endParaRPr lang="ru-RU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3251483"/>
                  </a:ext>
                </a:extLst>
              </a:tr>
              <a:tr h="2895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Diffusive attachment to surfaces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Tuned attachment velocity</a:t>
                      </a:r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601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2.89</a:t>
                      </a:r>
                      <a:endParaRPr lang="ru-RU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</a:rPr>
                        <a:t>Closed</a:t>
                      </a:r>
                      <a:endParaRPr lang="ru-RU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0.0028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0.08 ± 0.04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0.071</a:t>
                      </a:r>
                      <a:endParaRPr lang="ru-RU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0.047</a:t>
                      </a:r>
                      <a:endParaRPr lang="ru-RU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0.012 ± 0.003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12198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0.36</a:t>
                      </a:r>
                      <a:endParaRPr lang="ru-RU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rgbClr val="FF0000"/>
                          </a:solidFill>
                        </a:rPr>
                        <a:t>Closed</a:t>
                      </a:r>
                      <a:endParaRPr lang="ru-RU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0.017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0.15 ± 0.08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0.36</a:t>
                      </a:r>
                      <a:endParaRPr lang="ru-RU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0.15</a:t>
                      </a:r>
                      <a:endParaRPr lang="ru-RU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0.062 ± 0.019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574745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3333FF"/>
                          </a:solidFill>
                        </a:rPr>
                        <a:t>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3333FF"/>
                          </a:solidFill>
                        </a:rPr>
                        <a:t>Closed</a:t>
                      </a:r>
                      <a:endParaRPr lang="ru-RU" sz="1600" b="1" dirty="0">
                        <a:solidFill>
                          <a:srgbClr val="3333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3333FF"/>
                          </a:solidFill>
                        </a:rPr>
                        <a:t>0.13</a:t>
                      </a:r>
                      <a:endParaRPr lang="ru-RU" sz="1600" b="1" dirty="0">
                        <a:solidFill>
                          <a:srgbClr val="3333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3333FF"/>
                          </a:solidFill>
                        </a:rPr>
                        <a:t>0.23 ± 0.07</a:t>
                      </a:r>
                      <a:endParaRPr lang="ru-RU" sz="1600" b="1" dirty="0">
                        <a:solidFill>
                          <a:srgbClr val="3333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3333FF"/>
                          </a:solidFill>
                        </a:rPr>
                        <a:t>0</a:t>
                      </a:r>
                      <a:r>
                        <a:rPr lang="en-US" sz="1600" b="1" dirty="0">
                          <a:solidFill>
                            <a:srgbClr val="3333FF"/>
                          </a:solidFill>
                        </a:rPr>
                        <a:t>.</a:t>
                      </a:r>
                      <a:r>
                        <a:rPr lang="ru-RU" sz="1600" b="1" dirty="0">
                          <a:solidFill>
                            <a:srgbClr val="3333FF"/>
                          </a:solidFill>
                        </a:rPr>
                        <a:t>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3333FF"/>
                          </a:solidFill>
                        </a:rPr>
                        <a:t>0.83</a:t>
                      </a:r>
                      <a:endParaRPr lang="ru-RU" sz="1600" b="1" dirty="0">
                        <a:solidFill>
                          <a:srgbClr val="3333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0.34 ± 0.09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40696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 sz="1600" b="1" dirty="0">
                        <a:solidFill>
                          <a:srgbClr val="3333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3333FF"/>
                          </a:solidFill>
                        </a:rPr>
                        <a:t>Opened</a:t>
                      </a:r>
                      <a:endParaRPr lang="ru-RU" sz="1600" b="1" dirty="0">
                        <a:solidFill>
                          <a:srgbClr val="3333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3333FF"/>
                          </a:solidFill>
                        </a:rPr>
                        <a:t>0.18</a:t>
                      </a:r>
                      <a:endParaRPr lang="ru-RU" sz="1600" b="1" dirty="0">
                        <a:solidFill>
                          <a:srgbClr val="3333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3333FF"/>
                          </a:solidFill>
                        </a:rPr>
                        <a:t>0.32 ± 0.24</a:t>
                      </a:r>
                      <a:endParaRPr lang="ru-RU" sz="1600" b="1" dirty="0">
                        <a:solidFill>
                          <a:srgbClr val="3333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3333FF"/>
                          </a:solidFill>
                        </a:rPr>
                        <a:t>0.93</a:t>
                      </a:r>
                      <a:endParaRPr lang="ru-RU" sz="1600" b="1" dirty="0">
                        <a:solidFill>
                          <a:srgbClr val="3333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3333FF"/>
                          </a:solidFill>
                        </a:rPr>
                        <a:t>0.93</a:t>
                      </a:r>
                      <a:endParaRPr lang="ru-RU" sz="1600" b="1" dirty="0">
                        <a:solidFill>
                          <a:srgbClr val="3333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0.45 ± 0.11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3264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7030A0"/>
                          </a:solidFill>
                        </a:rPr>
                        <a:t>0.0070</a:t>
                      </a:r>
                      <a:endParaRPr lang="ru-RU" sz="16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7030A0"/>
                          </a:solidFill>
                        </a:rPr>
                        <a:t>SNOLAB</a:t>
                      </a:r>
                      <a:endParaRPr lang="ru-RU" sz="16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7030A0"/>
                          </a:solidFill>
                        </a:rPr>
                        <a:t>0.17</a:t>
                      </a:r>
                      <a:endParaRPr lang="ru-RU" sz="16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7030A0"/>
                          </a:solidFill>
                        </a:rPr>
                        <a:t>0.37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7030A0"/>
                          </a:solidFill>
                        </a:rPr>
                        <a:t>±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7030A0"/>
                          </a:solidFill>
                        </a:rP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7030A0"/>
                          </a:solidFill>
                        </a:rPr>
                        <a:t>0.94</a:t>
                      </a:r>
                      <a:endParaRPr lang="ru-RU" sz="16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34734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1CEBA55-22C2-4CEC-8D39-90EB60D0AE0C}"/>
              </a:ext>
            </a:extLst>
          </p:cNvPr>
          <p:cNvSpPr txBox="1"/>
          <p:nvPr/>
        </p:nvSpPr>
        <p:spPr>
          <a:xfrm>
            <a:off x="298524" y="3507768"/>
            <a:ext cx="361296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/>
              <a:t>Comparative Dosimetry of Radon in Mines and Homes. National Academies Press, 1991</a:t>
            </a:r>
            <a:endParaRPr lang="ru-RU" sz="700" dirty="0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BB23AB95-ADA0-4487-B13F-BE86B4748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D44CC004-F776-470A-BD8F-4433E8F4C8C1}" type="slidenum">
              <a:rPr lang="ru-RU" smtClean="0"/>
              <a:t>16</a:t>
            </a:fld>
            <a:endParaRPr lang="ru-RU"/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16D192B3-E50E-453E-802F-AB35F87A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ru-RU" dirty="0"/>
              <a:t>2022/06/15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62601024-37DE-48FE-BB31-D266C334C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92873"/>
            <a:ext cx="4114800" cy="365125"/>
          </a:xfrm>
        </p:spPr>
        <p:txBody>
          <a:bodyPr/>
          <a:lstStyle/>
          <a:p>
            <a:r>
              <a:rPr lang="en-US" dirty="0"/>
              <a:t>Dmitry Chernyak, Low Radioactivity Techniques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6536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Shape 1">
            <a:extLst>
              <a:ext uri="{FF2B5EF4-FFF2-40B4-BE49-F238E27FC236}">
                <a16:creationId xmlns:a16="http://schemas.microsoft.com/office/drawing/2014/main" id="{D474FD64-4282-447C-9DD9-C8263CEB56B6}"/>
              </a:ext>
            </a:extLst>
          </p:cNvPr>
          <p:cNvSpPr txBox="1"/>
          <p:nvPr/>
        </p:nvSpPr>
        <p:spPr>
          <a:xfrm>
            <a:off x="0" y="129600"/>
            <a:ext cx="12192000" cy="6530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strike="noStrike" spc="-1" dirty="0"/>
              <a:t>Summary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E9BCD7-3938-4D41-B16D-CA9E5C9819C7}"/>
              </a:ext>
            </a:extLst>
          </p:cNvPr>
          <p:cNvSpPr txBox="1"/>
          <p:nvPr/>
        </p:nvSpPr>
        <p:spPr>
          <a:xfrm>
            <a:off x="407768" y="733246"/>
            <a:ext cx="11376464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lvl="3" indent="-285750">
              <a:buFont typeface="Wingdings" pitchFamily="2" charset="2"/>
              <a:buChar char="§"/>
            </a:pPr>
            <a:r>
              <a:rPr lang="en-US" sz="2400" baseline="30000" dirty="0">
                <a:cs typeface="Calibri" pitchFamily="34" charset="0"/>
              </a:rPr>
              <a:t>210</a:t>
            </a:r>
            <a:r>
              <a:rPr lang="en-US" sz="2400" dirty="0">
                <a:cs typeface="Calibri" pitchFamily="34" charset="0"/>
              </a:rPr>
              <a:t>Po surface radioactivity can contribute to a background of the </a:t>
            </a:r>
            <a:r>
              <a:rPr lang="en-US" sz="2400" dirty="0" err="1">
                <a:cs typeface="Calibri" pitchFamily="34" charset="0"/>
              </a:rPr>
              <a:t>nEXO</a:t>
            </a:r>
            <a:r>
              <a:rPr lang="en-US" sz="2400" dirty="0">
                <a:cs typeface="Calibri" pitchFamily="34" charset="0"/>
              </a:rPr>
              <a:t> experiment through nuclear (α, n) reactions</a:t>
            </a:r>
          </a:p>
          <a:p>
            <a:pPr marL="355600" lvl="3" indent="-285750">
              <a:buFont typeface="Wingdings" pitchFamily="2" charset="2"/>
              <a:buChar char="§"/>
            </a:pPr>
            <a:endParaRPr lang="en-US" sz="1600" dirty="0">
              <a:cs typeface="Calibri" pitchFamily="34" charset="0"/>
            </a:endParaRPr>
          </a:p>
          <a:p>
            <a:pPr marL="355600" lvl="3" indent="-285750">
              <a:buFont typeface="Wingdings" pitchFamily="2" charset="2"/>
              <a:buChar char="§"/>
            </a:pPr>
            <a:r>
              <a:rPr lang="en-US" sz="2400" dirty="0">
                <a:cs typeface="Calibri" pitchFamily="34" charset="0"/>
              </a:rPr>
              <a:t>Radon daughters in the air are not in equilibrium. Equilibrium factors are subject to change, introducing additional variability of the attachment observables</a:t>
            </a:r>
            <a:br>
              <a:rPr lang="en-US" sz="2400" dirty="0">
                <a:cs typeface="Calibri" pitchFamily="34" charset="0"/>
              </a:rPr>
            </a:br>
            <a:endParaRPr lang="en-US" sz="2400" dirty="0">
              <a:cs typeface="Calibri" pitchFamily="34" charset="0"/>
            </a:endParaRPr>
          </a:p>
          <a:p>
            <a:pPr marL="355600" lvl="3" indent="-285750">
              <a:buFont typeface="Wingdings" pitchFamily="2" charset="2"/>
              <a:buChar char="§"/>
            </a:pPr>
            <a:r>
              <a:rPr lang="en-US" sz="2400" dirty="0">
                <a:cs typeface="Calibri" pitchFamily="34" charset="0"/>
              </a:rPr>
              <a:t>Attachment lengths observed in a lab were much larger than those in a small exposure box coupled with a radon source</a:t>
            </a:r>
          </a:p>
          <a:p>
            <a:pPr marL="69850" lvl="3"/>
            <a:endParaRPr lang="en-US" sz="1600" dirty="0">
              <a:cs typeface="Calibri" pitchFamily="34" charset="0"/>
            </a:endParaRPr>
          </a:p>
          <a:p>
            <a:pPr marL="355600" lvl="3" indent="-285750">
              <a:buFont typeface="Wingdings" pitchFamily="2" charset="2"/>
              <a:buChar char="§"/>
            </a:pPr>
            <a:r>
              <a:rPr lang="en-US" sz="2400" dirty="0">
                <a:cs typeface="Calibri" pitchFamily="34" charset="0"/>
              </a:rPr>
              <a:t>Effective collection length was found to not depend strongly on the measured material</a:t>
            </a:r>
          </a:p>
          <a:p>
            <a:pPr marL="355600" lvl="3" indent="-285750">
              <a:buFont typeface="Wingdings" pitchFamily="2" charset="2"/>
              <a:buChar char="§"/>
            </a:pPr>
            <a:endParaRPr lang="en-US" sz="1600" dirty="0">
              <a:cs typeface="Calibri" pitchFamily="34" charset="0"/>
            </a:endParaRPr>
          </a:p>
          <a:p>
            <a:pPr marL="355600" lvl="3" indent="-285750">
              <a:buFont typeface="Wingdings" pitchFamily="2" charset="2"/>
              <a:buChar char="§"/>
            </a:pPr>
            <a:r>
              <a:rPr lang="en-US" sz="2400" dirty="0">
                <a:cs typeface="Calibri" pitchFamily="34" charset="0"/>
              </a:rPr>
              <a:t>Current implementation of Jacobi model indicates that radon daughter equilibrium conditions at SNOLAB are closest to Fan OFF data at UA</a:t>
            </a:r>
          </a:p>
          <a:p>
            <a:pPr marL="355600" lvl="3" indent="-285750">
              <a:buFont typeface="Wingdings" pitchFamily="2" charset="2"/>
              <a:buChar char="§"/>
            </a:pPr>
            <a:endParaRPr lang="en-US" sz="1600" dirty="0">
              <a:cs typeface="Calibri" pitchFamily="34" charset="0"/>
            </a:endParaRPr>
          </a:p>
          <a:p>
            <a:pPr marL="355600" lvl="3" indent="-285750">
              <a:buFont typeface="Wingdings" pitchFamily="2" charset="2"/>
              <a:buChar char="§"/>
            </a:pPr>
            <a:r>
              <a:rPr lang="en-US" sz="2400" dirty="0">
                <a:cs typeface="Calibri" pitchFamily="34" charset="0"/>
              </a:rPr>
              <a:t>Attachment reduction can be achieved by biasing or covering material with a Kimwipe tissue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747F15DA-1C4F-49BB-81E8-D52426816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D44CC004-F776-470A-BD8F-4433E8F4C8C1}" type="slidenum">
              <a:rPr lang="ru-RU" smtClean="0"/>
              <a:t>17</a:t>
            </a:fld>
            <a:endParaRPr lang="ru-RU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57C855E2-0DC2-4CDF-974E-EE64665EC5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ru-RU" dirty="0"/>
              <a:t>2022/06/15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187DC785-3015-4724-940C-4D3C9261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92873"/>
            <a:ext cx="4114800" cy="365125"/>
          </a:xfrm>
        </p:spPr>
        <p:txBody>
          <a:bodyPr/>
          <a:lstStyle/>
          <a:p>
            <a:r>
              <a:rPr lang="en-US" dirty="0"/>
              <a:t>Dmitry Chernyak, Low Radioactivity Techniques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999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8AEEF06-144D-4501-879F-E97CBA293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124" y="598120"/>
            <a:ext cx="10471751" cy="5890360"/>
          </a:xfrm>
          <a:prstGeom prst="rect">
            <a:avLst/>
          </a:prstGeom>
        </p:spPr>
      </p:pic>
      <p:sp>
        <p:nvSpPr>
          <p:cNvPr id="7" name="TextShape 1">
            <a:extLst>
              <a:ext uri="{FF2B5EF4-FFF2-40B4-BE49-F238E27FC236}">
                <a16:creationId xmlns:a16="http://schemas.microsoft.com/office/drawing/2014/main" id="{ADB1FDC7-16D7-4913-B7C5-A228B1984C67}"/>
              </a:ext>
            </a:extLst>
          </p:cNvPr>
          <p:cNvSpPr txBox="1"/>
          <p:nvPr/>
        </p:nvSpPr>
        <p:spPr>
          <a:xfrm>
            <a:off x="0" y="130164"/>
            <a:ext cx="12192000" cy="6530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dirty="0" err="1">
                <a:cs typeface="Calibri" pitchFamily="34" charset="0"/>
              </a:rPr>
              <a:t>nEXO</a:t>
            </a:r>
            <a:r>
              <a:rPr lang="en-US" sz="3600" b="1" dirty="0">
                <a:cs typeface="Calibri" pitchFamily="34" charset="0"/>
              </a:rPr>
              <a:t> Collaboration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A646B0C3-2FBC-4ED7-B34C-623B1240A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D44CC004-F776-470A-BD8F-4433E8F4C8C1}" type="slidenum">
              <a:rPr lang="ru-RU" smtClean="0"/>
              <a:t>18</a:t>
            </a:fld>
            <a:endParaRPr lang="ru-RU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03794785-3A72-4095-958C-96C6CBE7A5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ru-RU"/>
              <a:t>2022/06/15</a:t>
            </a:r>
            <a:endParaRPr lang="ru-RU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F036F77D-8A5E-4F4D-83D6-DBDD293E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92873"/>
            <a:ext cx="4114800" cy="365125"/>
          </a:xfrm>
        </p:spPr>
        <p:txBody>
          <a:bodyPr/>
          <a:lstStyle/>
          <a:p>
            <a:r>
              <a:rPr lang="en-US" dirty="0"/>
              <a:t>Dmitry Chernyak, Low Radioactivity Techniques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6539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1">
            <a:extLst>
              <a:ext uri="{FF2B5EF4-FFF2-40B4-BE49-F238E27FC236}">
                <a16:creationId xmlns:a16="http://schemas.microsoft.com/office/drawing/2014/main" id="{ADB1FDC7-16D7-4913-B7C5-A228B1984C67}"/>
              </a:ext>
            </a:extLst>
          </p:cNvPr>
          <p:cNvSpPr txBox="1"/>
          <p:nvPr/>
        </p:nvSpPr>
        <p:spPr>
          <a:xfrm>
            <a:off x="0" y="130164"/>
            <a:ext cx="12192000" cy="6530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strike="noStrike" spc="-1" dirty="0"/>
              <a:t>Motivation: Radon daughter background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6261A15C-6304-44A3-B44D-8ACC701DA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338" y="890508"/>
            <a:ext cx="11544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69850" lvl="3"/>
            <a:r>
              <a:rPr lang="en-US" sz="2000" dirty="0">
                <a:latin typeface="Calibri (Body)"/>
                <a:cs typeface="Calibri" pitchFamily="34" charset="0"/>
              </a:rPr>
              <a:t>Radon daughters can deposit on the nEXO detector surfaces while they are exposed to air: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CC07AC0-237D-470B-90CC-805B18587547}"/>
                  </a:ext>
                </a:extLst>
              </p:cNvPr>
              <p:cNvSpPr txBox="1"/>
              <p:nvPr/>
            </p:nvSpPr>
            <p:spPr>
              <a:xfrm>
                <a:off x="1217469" y="1380537"/>
                <a:ext cx="9757062" cy="5741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222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𝑅𝑛</m:t>
                          </m:r>
                          <m:groupChr>
                            <m:groupChrPr>
                              <m:chr m:val="→"/>
                              <m:vertJc m:val="bot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eqArr>
                                <m:eqArr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m:rPr>
                                      <m:brk m:alnAt="2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3.82 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eqArr>
                            </m:e>
                          </m:groupChr>
                          <m:sPre>
                            <m:sPre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218</m:t>
                              </m:r>
                            </m:sup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𝑃𝑜</m:t>
                              </m:r>
                              <m:groupChr>
                                <m:groupChrPr>
                                  <m:chr m:val="→"/>
                                  <m:vertJc m:val="bot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eqArr>
                                    <m:eqArr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m:rPr>
                                          <m:brk m:alnAt="2"/>
                                        </m:r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3.1 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</m:eqArr>
                                </m:e>
                              </m:groupChr>
                              <m:sPre>
                                <m:sPre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214</m:t>
                                  </m:r>
                                </m:sup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𝑃𝑏</m:t>
                                  </m:r>
                                  <m:groupChr>
                                    <m:groupChrPr>
                                      <m:chr m:val="→"/>
                                      <m:vertJc m:val="bot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groupChrPr>
                                    <m:e>
                                      <m:eqArr>
                                        <m:eqArr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eqArrPr>
                                        <m:e>
                                          <m:r>
                                            <m:rPr>
                                              <m:brk m:alnAt="2"/>
                                            </m:r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27.1 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</m:eqArr>
                                    </m:e>
                                  </m:groupChr>
                                  <m:sPre>
                                    <m:sPre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/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214</m:t>
                                      </m:r>
                                    </m:sup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𝐵𝑖</m:t>
                                      </m:r>
                                    </m:e>
                                  </m:sPre>
                                  <m:groupChr>
                                    <m:groupChrPr>
                                      <m:chr m:val="→"/>
                                      <m:vertJc m:val="bot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groupChrPr>
                                    <m:e>
                                      <m:eqArr>
                                        <m:eqArr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eqArrPr>
                                        <m:e>
                                          <m:r>
                                            <m:rPr>
                                              <m:brk m:alnAt="2"/>
                                            </m:rPr>
                                            <a:rPr lang="en-US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19.9 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</m:eqArr>
                                    </m:e>
                                  </m:groupChr>
                                  <m:sPre>
                                    <m:sPre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/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214</m:t>
                                      </m:r>
                                    </m:sup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𝑃𝑜</m:t>
                                      </m:r>
                                    </m:e>
                                  </m:sPre>
                                </m:e>
                              </m:sPre>
                            </m:e>
                          </m:sPre>
                          <m:groupChr>
                            <m:groupChrPr>
                              <m:chr m:val="→"/>
                              <m:vertJc m:val="bot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eqArr>
                                <m:eqArr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m:rPr>
                                      <m:brk m:alnAt="2"/>
                                    </m:r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164 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eqArr>
                            </m:e>
                          </m:groupChr>
                          <m:sPre>
                            <m:sPre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210</m:t>
                              </m:r>
                            </m:sup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𝑃𝑏</m:t>
                              </m:r>
                              <m:groupChr>
                                <m:groupChrPr>
                                  <m:chr m:val="→"/>
                                  <m:vertJc m:val="bot"/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eqArr>
                                    <m:eqArrPr>
                                      <m:ctrlP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m:rPr>
                                          <m:brk m:alnAt="2"/>
                                        </m:rP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22.2 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eqArr>
                                </m:e>
                              </m:groupCh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Pre>
                                <m:sPre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210</m:t>
                                  </m:r>
                                </m:sup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𝐵𝑖</m:t>
                                  </m:r>
                                  <m:groupChr>
                                    <m:groupChrPr>
                                      <m:chr m:val="→"/>
                                      <m:vertJc m:val="bot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groupChrPr>
                                    <m:e>
                                      <m:eqArr>
                                        <m:eqArr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eqArrPr>
                                        <m:e>
                                          <m:r>
                                            <m:rPr>
                                              <m:brk m:alnAt="2"/>
                                            </m:r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5.0 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</m:eqArr>
                                    </m:e>
                                  </m:groupChr>
                                  <m:sPre>
                                    <m:sPre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/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210</m:t>
                                      </m:r>
                                    </m:sup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𝑃𝑜</m:t>
                                      </m:r>
                                      <m:groupChr>
                                        <m:groupChrPr>
                                          <m:chr m:val="→"/>
                                          <m:vertJc m:val="bot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groupChrPr>
                                        <m:e>
                                          <m:eqArr>
                                            <m:eqArr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eqArrPr>
                                            <m:e>
                                              <m:r>
                                                <m:rPr>
                                                  <m:brk m:alnAt="2"/>
                                                </m:r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𝛼</m:t>
                                              </m:r>
                                            </m:e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138 </m:t>
                                              </m:r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𝑑</m:t>
                                              </m:r>
                                            </m:e>
                                          </m:eqArr>
                                        </m:e>
                                      </m:groupChr>
                                      <m:sPre>
                                        <m:sPre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PrePr>
                                        <m:sub/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206</m:t>
                                          </m:r>
                                        </m:sup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𝑃𝑏</m:t>
                                          </m:r>
                                        </m:e>
                                      </m:sPre>
                                    </m:e>
                                  </m:sPre>
                                </m:e>
                              </m:sPre>
                            </m:e>
                          </m:sPre>
                        </m:e>
                      </m:sPre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CC07AC0-237D-470B-90CC-805B185875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469" y="1380537"/>
                <a:ext cx="9757062" cy="5741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Shape 2">
            <a:extLst>
              <a:ext uri="{FF2B5EF4-FFF2-40B4-BE49-F238E27FC236}">
                <a16:creationId xmlns:a16="http://schemas.microsoft.com/office/drawing/2014/main" id="{9CE8C14F-7647-4D68-8F3F-BF6BC8F5280A}"/>
              </a:ext>
            </a:extLst>
          </p:cNvPr>
          <p:cNvSpPr txBox="1"/>
          <p:nvPr/>
        </p:nvSpPr>
        <p:spPr>
          <a:xfrm>
            <a:off x="228588" y="2176972"/>
            <a:ext cx="11734823" cy="98113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lIns="0" tIns="0" rIns="0" bIns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baseline="30000" dirty="0"/>
              <a:t>222</a:t>
            </a:r>
            <a:r>
              <a:rPr lang="en-US" sz="2000" dirty="0"/>
              <a:t>Rn daughters attach to surfaces of </a:t>
            </a:r>
            <a:r>
              <a:rPr lang="en-US" sz="2000" dirty="0" err="1"/>
              <a:t>nEXO</a:t>
            </a:r>
            <a:r>
              <a:rPr lang="en-US" sz="2000" dirty="0"/>
              <a:t> materials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000" dirty="0"/>
              <a:t>accumulation of </a:t>
            </a:r>
            <a:r>
              <a:rPr lang="en-US" sz="2000" baseline="30000" dirty="0"/>
              <a:t>210</a:t>
            </a:r>
            <a:r>
              <a:rPr lang="en-US" sz="2000" dirty="0"/>
              <a:t>Pb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en-US" sz="2000" b="0" i="0" u="none" strike="noStrike" baseline="0" dirty="0">
                <a:latin typeface="SFRM1000"/>
              </a:rPr>
              <a:t>growth of </a:t>
            </a:r>
            <a:r>
              <a:rPr lang="en-US" sz="2000" b="0" i="0" u="none" strike="noStrike" baseline="30000" dirty="0">
                <a:latin typeface="CMR7"/>
              </a:rPr>
              <a:t>210</a:t>
            </a:r>
            <a:r>
              <a:rPr lang="en-US" sz="2000" b="0" i="0" u="none" strike="noStrike" baseline="0" dirty="0">
                <a:latin typeface="SFRM1000"/>
              </a:rPr>
              <a:t>Po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000" b="0" i="0" u="none" strike="noStrike" baseline="0" dirty="0">
                <a:latin typeface="SFRM1000"/>
              </a:rPr>
              <a:t>possible (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2000" b="0" i="0" u="none" strike="noStrike" baseline="0" dirty="0">
                <a:latin typeface="SFRM1000"/>
              </a:rPr>
              <a:t>, n) reactions on low-Z nuclei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2000" b="0" i="0" u="none" strike="noStrike" baseline="0" dirty="0">
                <a:latin typeface="SFRM1000"/>
              </a:rPr>
              <a:t> neutrons can create </a:t>
            </a:r>
            <a:r>
              <a:rPr lang="en-US" sz="2000" b="0" i="0" u="none" strike="noStrike" baseline="30000" dirty="0">
                <a:latin typeface="SFRM1000"/>
              </a:rPr>
              <a:t>137</a:t>
            </a:r>
            <a:r>
              <a:rPr lang="en-US" sz="2000" b="0" i="0" u="none" strike="noStrike" baseline="0" dirty="0">
                <a:latin typeface="SFRM1000"/>
              </a:rPr>
              <a:t>Xe and background events in the active </a:t>
            </a:r>
            <a:r>
              <a:rPr lang="en-US" sz="2000" b="0" i="0" u="none" strike="noStrike" baseline="0" dirty="0" err="1">
                <a:latin typeface="SFRM1000"/>
              </a:rPr>
              <a:t>LXe</a:t>
            </a:r>
            <a:endParaRPr lang="en-US" sz="2000" b="0" i="0" u="none" strike="noStrike" baseline="0" dirty="0">
              <a:latin typeface="SFRM100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A0E1003-2C02-4D66-9714-8BDED7B239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168399"/>
              </p:ext>
            </p:extLst>
          </p:nvPr>
        </p:nvGraphicFramePr>
        <p:xfrm>
          <a:off x="457177" y="3331654"/>
          <a:ext cx="536286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6927">
                  <a:extLst>
                    <a:ext uri="{9D8B030D-6E8A-4147-A177-3AD203B41FA5}">
                      <a16:colId xmlns:a16="http://schemas.microsoft.com/office/drawing/2014/main" val="573395950"/>
                    </a:ext>
                  </a:extLst>
                </a:gridCol>
                <a:gridCol w="1350690">
                  <a:extLst>
                    <a:ext uri="{9D8B030D-6E8A-4147-A177-3AD203B41FA5}">
                      <a16:colId xmlns:a16="http://schemas.microsoft.com/office/drawing/2014/main" val="1127629894"/>
                    </a:ext>
                  </a:extLst>
                </a:gridCol>
                <a:gridCol w="2055243">
                  <a:extLst>
                    <a:ext uri="{9D8B030D-6E8A-4147-A177-3AD203B41FA5}">
                      <a16:colId xmlns:a16="http://schemas.microsoft.com/office/drawing/2014/main" val="30995553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Detector part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Area [m</a:t>
                      </a:r>
                      <a:r>
                        <a:rPr lang="en-US" baseline="30000" dirty="0"/>
                        <a:t>2</a:t>
                      </a:r>
                      <a:r>
                        <a:rPr lang="en-US" dirty="0"/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aseline="30000" dirty="0"/>
                        <a:t>210</a:t>
                      </a:r>
                      <a:r>
                        <a:rPr lang="en-US" dirty="0"/>
                        <a:t>Po activity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2229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TPC vessel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7.84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4.7 </a:t>
                      </a:r>
                      <a:r>
                        <a:rPr lang="en-US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mBq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/m</a:t>
                      </a:r>
                      <a:r>
                        <a:rPr lang="en-US" sz="18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6516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SiPMs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11.43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 </a:t>
                      </a:r>
                      <a:r>
                        <a:rPr lang="en-US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mBq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/m</a:t>
                      </a:r>
                      <a:r>
                        <a:rPr lang="en-US" sz="18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4707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Sapphire rods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 Bq/m</a:t>
                      </a:r>
                      <a:r>
                        <a:rPr lang="en-US" sz="1800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9254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Charge backing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2.54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 Bq/m</a:t>
                      </a:r>
                      <a:r>
                        <a:rPr lang="en-US" sz="1800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22400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Interposer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11.43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218 </a:t>
                      </a:r>
                      <a:r>
                        <a:rPr lang="en-US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mBq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/m</a:t>
                      </a:r>
                      <a:r>
                        <a:rPr lang="en-US" sz="18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73455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Inner cryostat liner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40.72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2.4 </a:t>
                      </a:r>
                      <a:r>
                        <a:rPr lang="en-US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Bq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/m</a:t>
                      </a:r>
                      <a:r>
                        <a:rPr lang="en-US" sz="18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67441492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A8B367E5-A801-495D-AF31-FB4FCB964921}"/>
              </a:ext>
            </a:extLst>
          </p:cNvPr>
          <p:cNvSpPr txBox="1"/>
          <p:nvPr/>
        </p:nvSpPr>
        <p:spPr>
          <a:xfrm>
            <a:off x="6016612" y="3376870"/>
            <a:ext cx="58753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alibri (Body)"/>
              </a:rPr>
              <a:t>Monte Carlo studies were performed to quantify how much </a:t>
            </a:r>
            <a:r>
              <a:rPr lang="en-US" sz="2000" baseline="30000" dirty="0">
                <a:latin typeface="Calibri (Body)"/>
              </a:rPr>
              <a:t>210</a:t>
            </a:r>
            <a:r>
              <a:rPr lang="en-US" sz="2000" dirty="0">
                <a:latin typeface="Calibri (Body)"/>
              </a:rPr>
              <a:t>Po can be present on each component to contribute 0.063% to the background or less.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DC7EBE-2506-471B-A4EF-386AD70F05B8}"/>
              </a:ext>
            </a:extLst>
          </p:cNvPr>
          <p:cNvSpPr txBox="1"/>
          <p:nvPr/>
        </p:nvSpPr>
        <p:spPr>
          <a:xfrm>
            <a:off x="6016612" y="4712597"/>
            <a:ext cx="47892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What are allowable air exposure durations?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5E2BAA-B83F-47A8-A4CB-C194F76C36BE}"/>
              </a:ext>
            </a:extLst>
          </p:cNvPr>
          <p:cNvSpPr txBox="1"/>
          <p:nvPr/>
        </p:nvSpPr>
        <p:spPr>
          <a:xfrm>
            <a:off x="6016612" y="5432772"/>
            <a:ext cx="57182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We need to know the </a:t>
            </a:r>
            <a:r>
              <a:rPr lang="en-US" sz="2000" b="1" baseline="30000" dirty="0"/>
              <a:t>210</a:t>
            </a:r>
            <a:r>
              <a:rPr lang="en-US" sz="2000" b="1" dirty="0"/>
              <a:t>Pb activity growth rate</a:t>
            </a:r>
            <a:endParaRPr lang="ru-RU" sz="20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705795-25DE-4188-8E40-B1F507C22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D44CC004-F776-470A-BD8F-4433E8F4C8C1}" type="slidenum">
              <a:rPr lang="ru-RU" smtClean="0"/>
              <a:t>2</a:t>
            </a:fld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39B0D1-8ECA-4C57-A697-3B64C25C21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ru-RU"/>
              <a:t>2022/06/15</a:t>
            </a:r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3F3CB1-D5BB-4A9D-B2AF-5444064CB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92873"/>
            <a:ext cx="4114800" cy="365125"/>
          </a:xfrm>
        </p:spPr>
        <p:txBody>
          <a:bodyPr/>
          <a:lstStyle/>
          <a:p>
            <a:r>
              <a:rPr lang="en-US" dirty="0"/>
              <a:t>Dmitry Chernyak, Low Radioactivity Techniques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222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7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1">
            <a:extLst>
              <a:ext uri="{FF2B5EF4-FFF2-40B4-BE49-F238E27FC236}">
                <a16:creationId xmlns:a16="http://schemas.microsoft.com/office/drawing/2014/main" id="{ADB1FDC7-16D7-4913-B7C5-A228B1984C67}"/>
              </a:ext>
            </a:extLst>
          </p:cNvPr>
          <p:cNvSpPr txBox="1"/>
          <p:nvPr/>
        </p:nvSpPr>
        <p:spPr>
          <a:xfrm>
            <a:off x="0" y="130164"/>
            <a:ext cx="12192000" cy="6530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strike="noStrike" spc="-1" dirty="0"/>
              <a:t>Radon daughter attachment problem: Growth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CB0A7C-7AA1-4422-BC0D-0AF3B6B2CC65}"/>
                  </a:ext>
                </a:extLst>
              </p:cNvPr>
              <p:cNvSpPr txBox="1"/>
              <p:nvPr/>
            </p:nvSpPr>
            <p:spPr>
              <a:xfrm>
                <a:off x="1077237" y="1331796"/>
                <a:ext cx="5695622" cy="20413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𝑃𝑜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𝑷𝒐</m:t>
                          </m:r>
                        </m:sub>
                      </m:sSub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𝑷𝒐</m:t>
                          </m:r>
                        </m:sub>
                      </m:sSub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𝑹𝒏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𝑃𝑜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𝑃𝑜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endParaRPr lang="en-US" sz="800" b="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𝑷𝒃</m:t>
                          </m:r>
                        </m:sub>
                      </m:sSub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𝑹𝒏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𝑃𝑜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𝑃𝑜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  <a:p>
                <a:endParaRPr lang="en-US" sz="800" dirty="0">
                  <a:solidFill>
                    <a:srgbClr val="0000FF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𝐵𝑖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𝑩𝒊</m:t>
                          </m:r>
                        </m:sub>
                      </m:sSub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𝑩𝒊</m:t>
                          </m:r>
                        </m:sub>
                      </m:sSub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𝑹𝒏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CB0A7C-7AA1-4422-BC0D-0AF3B6B2C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237" y="1331796"/>
                <a:ext cx="5695622" cy="204139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33">
                <a:extLst>
                  <a:ext uri="{FF2B5EF4-FFF2-40B4-BE49-F238E27FC236}">
                    <a16:creationId xmlns:a16="http://schemas.microsoft.com/office/drawing/2014/main" id="{0045C86E-B7E0-40B9-B599-EA90BF8FB4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18068517"/>
                  </p:ext>
                </p:extLst>
              </p:nvPr>
            </p:nvGraphicFramePr>
            <p:xfrm>
              <a:off x="8028264" y="1511680"/>
              <a:ext cx="3910802" cy="23469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08660">
                      <a:extLst>
                        <a:ext uri="{9D8B030D-6E8A-4147-A177-3AD203B41FA5}">
                          <a16:colId xmlns:a16="http://schemas.microsoft.com/office/drawing/2014/main" val="1211134736"/>
                        </a:ext>
                      </a:extLst>
                    </a:gridCol>
                    <a:gridCol w="227644">
                      <a:extLst>
                        <a:ext uri="{9D8B030D-6E8A-4147-A177-3AD203B41FA5}">
                          <a16:colId xmlns:a16="http://schemas.microsoft.com/office/drawing/2014/main" val="2886964878"/>
                        </a:ext>
                      </a:extLst>
                    </a:gridCol>
                    <a:gridCol w="3274498">
                      <a:extLst>
                        <a:ext uri="{9D8B030D-6E8A-4147-A177-3AD203B41FA5}">
                          <a16:colId xmlns:a16="http://schemas.microsoft.com/office/drawing/2014/main" val="490564716"/>
                        </a:ext>
                      </a:extLst>
                    </a:gridCol>
                  </a:tblGrid>
                  <a:tr h="2192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─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deposition length [m]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76839092"/>
                      </a:ext>
                    </a:extLst>
                  </a:tr>
                  <a:tr h="2192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─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radon progeny equilibrium factor</a:t>
                          </a:r>
                          <a:endParaRPr lang="ru-RU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21458776"/>
                      </a:ext>
                    </a:extLst>
                  </a:tr>
                  <a:tr h="2192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oMath>
                            </m:oMathPara>
                          </a14:m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─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surface area [m</a:t>
                          </a:r>
                          <a:r>
                            <a:rPr lang="en-US" sz="1600" baseline="300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83234038"/>
                      </a:ext>
                    </a:extLst>
                  </a:tr>
                  <a:tr h="2192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─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specific Rn activity [</a:t>
                          </a:r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</a:rPr>
                            <a:t>Bq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/m</a:t>
                          </a:r>
                          <a:r>
                            <a:rPr lang="en-US" sz="1600" baseline="30000" dirty="0">
                              <a:solidFill>
                                <a:schemeClr val="tx1"/>
                              </a:solidFill>
                            </a:rPr>
                            <a:t>3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25164846"/>
                      </a:ext>
                    </a:extLst>
                  </a:tr>
                  <a:tr h="2192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─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number of atoms</a:t>
                          </a:r>
                          <a:endParaRPr lang="ru-RU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97952431"/>
                      </a:ext>
                    </a:extLst>
                  </a:tr>
                  <a:tr h="2192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oMath>
                            </m:oMathPara>
                          </a14:m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─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deposition time</a:t>
                          </a:r>
                          <a:endParaRPr lang="ru-RU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43455729"/>
                      </a:ext>
                    </a:extLst>
                  </a:tr>
                  <a:tr h="2192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─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mean lifetime</a:t>
                          </a:r>
                          <a:endParaRPr lang="ru-RU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593036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33">
                <a:extLst>
                  <a:ext uri="{FF2B5EF4-FFF2-40B4-BE49-F238E27FC236}">
                    <a16:creationId xmlns:a16="http://schemas.microsoft.com/office/drawing/2014/main" id="{0045C86E-B7E0-40B9-B599-EA90BF8FB4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18068517"/>
                  </p:ext>
                </p:extLst>
              </p:nvPr>
            </p:nvGraphicFramePr>
            <p:xfrm>
              <a:off x="8028264" y="1511680"/>
              <a:ext cx="3910802" cy="23469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08660">
                      <a:extLst>
                        <a:ext uri="{9D8B030D-6E8A-4147-A177-3AD203B41FA5}">
                          <a16:colId xmlns:a16="http://schemas.microsoft.com/office/drawing/2014/main" val="1211134736"/>
                        </a:ext>
                      </a:extLst>
                    </a:gridCol>
                    <a:gridCol w="227644">
                      <a:extLst>
                        <a:ext uri="{9D8B030D-6E8A-4147-A177-3AD203B41FA5}">
                          <a16:colId xmlns:a16="http://schemas.microsoft.com/office/drawing/2014/main" val="2886964878"/>
                        </a:ext>
                      </a:extLst>
                    </a:gridCol>
                    <a:gridCol w="3274498">
                      <a:extLst>
                        <a:ext uri="{9D8B030D-6E8A-4147-A177-3AD203B41FA5}">
                          <a16:colId xmlns:a16="http://schemas.microsoft.com/office/drawing/2014/main" val="490564716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t="-3636" r="-859701" b="-62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─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deposition length [m]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76839092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t="-103636" r="-859701" b="-52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─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radon progeny equilibrium factor</a:t>
                          </a:r>
                          <a:endParaRPr lang="ru-RU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21458776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t="-203636" r="-859701" b="-42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─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surface area [m</a:t>
                          </a:r>
                          <a:r>
                            <a:rPr lang="en-US" sz="1600" baseline="300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83234038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t="-298214" r="-859701" b="-3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─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specific Rn activity [</a:t>
                          </a:r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</a:rPr>
                            <a:t>Bq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/m</a:t>
                          </a:r>
                          <a:r>
                            <a:rPr lang="en-US" sz="1600" baseline="30000" dirty="0">
                              <a:solidFill>
                                <a:schemeClr val="tx1"/>
                              </a:solidFill>
                            </a:rPr>
                            <a:t>3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25164846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t="-405455" r="-859701" b="-2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─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number of atoms</a:t>
                          </a:r>
                          <a:endParaRPr lang="ru-RU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9795243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t="-505455" r="-859701" b="-1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─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deposition time</a:t>
                          </a:r>
                          <a:endParaRPr lang="ru-RU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4345572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t="-605455" r="-859701" b="-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─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mean lifetime</a:t>
                          </a:r>
                          <a:endParaRPr lang="ru-RU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593036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id="{C31782FD-6AA4-42E3-A302-043E89274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339" y="890508"/>
            <a:ext cx="60399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/>
              <a:t>The </a:t>
            </a:r>
            <a:r>
              <a:rPr lang="en-US" sz="2000" b="1" dirty="0"/>
              <a:t>growth rates</a:t>
            </a:r>
            <a:r>
              <a:rPr lang="en-US" sz="2000" dirty="0"/>
              <a:t> for </a:t>
            </a:r>
            <a:r>
              <a:rPr lang="en-US" sz="2000" b="1" baseline="30000" dirty="0">
                <a:solidFill>
                  <a:srgbClr val="3333FF"/>
                </a:solidFill>
              </a:rPr>
              <a:t>218</a:t>
            </a:r>
            <a:r>
              <a:rPr lang="en-US" sz="2000" b="1" dirty="0">
                <a:solidFill>
                  <a:srgbClr val="3333FF"/>
                </a:solidFill>
              </a:rPr>
              <a:t>Po</a:t>
            </a:r>
            <a:r>
              <a:rPr lang="en-US" sz="2000" dirty="0"/>
              <a:t>, </a:t>
            </a:r>
            <a:r>
              <a:rPr lang="en-US" sz="2000" b="1" baseline="30000" dirty="0">
                <a:solidFill>
                  <a:srgbClr val="70AD47"/>
                </a:solidFill>
              </a:rPr>
              <a:t>214</a:t>
            </a:r>
            <a:r>
              <a:rPr lang="en-US" sz="2000" b="1" dirty="0">
                <a:solidFill>
                  <a:srgbClr val="70AD47"/>
                </a:solidFill>
              </a:rPr>
              <a:t>Pb</a:t>
            </a:r>
            <a:r>
              <a:rPr lang="en-US" sz="2000" dirty="0"/>
              <a:t>, and </a:t>
            </a:r>
            <a:r>
              <a:rPr lang="en-US" sz="2000" b="1" baseline="30000" dirty="0">
                <a:solidFill>
                  <a:srgbClr val="FF0000"/>
                </a:solidFill>
              </a:rPr>
              <a:t>214</a:t>
            </a:r>
            <a:r>
              <a:rPr lang="en-US" sz="2000" b="1" dirty="0">
                <a:solidFill>
                  <a:srgbClr val="FF0000"/>
                </a:solidFill>
              </a:rPr>
              <a:t>Bi</a:t>
            </a:r>
            <a:r>
              <a:rPr lang="en-US" sz="2000" dirty="0"/>
              <a:t> are</a:t>
            </a:r>
            <a:endParaRPr lang="ru-RU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C501747-95C6-4D95-BCE0-C219107F1172}"/>
                  </a:ext>
                </a:extLst>
              </p:cNvPr>
              <p:cNvSpPr txBox="1"/>
              <p:nvPr/>
            </p:nvSpPr>
            <p:spPr>
              <a:xfrm>
                <a:off x="1299293" y="3851656"/>
                <a:ext cx="5251509" cy="10772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𝑃𝑜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𝑅𝑛</m:t>
                          </m:r>
                        </m:sub>
                      </m:sSub>
                      <m:r>
                        <a:rPr lang="en-US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𝑃𝑜</m:t>
                          </m:r>
                        </m:sub>
                      </m:sSub>
                      <m:r>
                        <a:rPr lang="en-US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𝑃𝑜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  <a:p>
                <a:endParaRPr lang="en-US" sz="800" dirty="0">
                  <a:solidFill>
                    <a:srgbClr val="0000FF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US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𝑅𝑛</m:t>
                          </m:r>
                        </m:sub>
                      </m:sSub>
                      <m:r>
                        <a:rPr lang="en-US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𝑃𝑜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𝑃𝑏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0" dirty="0">
                  <a:solidFill>
                    <a:schemeClr val="accent6"/>
                  </a:solidFill>
                  <a:ea typeface="Cambria Math" panose="02040503050406030204" pitchFamily="18" charset="0"/>
                </a:endParaRPr>
              </a:p>
              <a:p>
                <a:endParaRPr lang="en-US" sz="800" b="0" dirty="0">
                  <a:solidFill>
                    <a:schemeClr val="accent6"/>
                  </a:solidFill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𝐵𝑖</m:t>
                          </m:r>
                        </m:sub>
                      </m:sSub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𝑅𝑛</m:t>
                          </m:r>
                        </m:sub>
                      </m:sSub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𝑃𝑜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𝑃𝑜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𝑃𝑏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𝑃𝑏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𝐵𝑖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C501747-95C6-4D95-BCE0-C219107F11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293" y="3851656"/>
                <a:ext cx="5251509" cy="1077218"/>
              </a:xfrm>
              <a:prstGeom prst="rect">
                <a:avLst/>
              </a:prstGeom>
              <a:blipFill>
                <a:blip r:embed="rId4"/>
                <a:stretch>
                  <a:fillRect t="-565" b="-791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399C3E89-8A4C-4549-A5AC-6ABE4F0FF3AE}"/>
              </a:ext>
            </a:extLst>
          </p:cNvPr>
          <p:cNvSpPr txBox="1"/>
          <p:nvPr/>
        </p:nvSpPr>
        <p:spPr>
          <a:xfrm>
            <a:off x="7945873" y="834004"/>
            <a:ext cx="3833213" cy="648512"/>
          </a:xfrm>
          <a:prstGeom prst="rect">
            <a:avLst/>
          </a:prstGeom>
          <a:noFill/>
          <a:ln w="31750">
            <a:solidFill>
              <a:schemeClr val="accent2">
                <a:lumMod val="50000"/>
              </a:schemeClr>
            </a:solidFill>
          </a:ln>
        </p:spPr>
        <p:txBody>
          <a:bodyPr wrap="square" lIns="90000" tIns="46800" rIns="90000" bIns="46800" rtlCol="0">
            <a:spAutoFit/>
          </a:bodyPr>
          <a:lstStyle/>
          <a:p>
            <a:r>
              <a:rPr lang="en-US" baseline="30000" dirty="0">
                <a:solidFill>
                  <a:schemeClr val="accent2">
                    <a:lumMod val="50000"/>
                  </a:schemeClr>
                </a:solidFill>
              </a:rPr>
              <a:t>218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Po rate of change proportional to number of </a:t>
            </a:r>
            <a:r>
              <a:rPr lang="en-US" baseline="30000" dirty="0">
                <a:solidFill>
                  <a:schemeClr val="accent2">
                    <a:lumMod val="50000"/>
                  </a:schemeClr>
                </a:solidFill>
              </a:rPr>
              <a:t>218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Po atoms in air, not </a:t>
            </a:r>
            <a:r>
              <a:rPr lang="en-US" baseline="30000" dirty="0">
                <a:solidFill>
                  <a:schemeClr val="accent2">
                    <a:lumMod val="50000"/>
                  </a:schemeClr>
                </a:solidFill>
              </a:rPr>
              <a:t>222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Rn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F5FB9AB-9320-44A2-8418-DD84B6578809}"/>
                  </a:ext>
                </a:extLst>
              </p:cNvPr>
              <p:cNvSpPr txBox="1"/>
              <p:nvPr/>
            </p:nvSpPr>
            <p:spPr>
              <a:xfrm>
                <a:off x="352339" y="5000882"/>
                <a:ext cx="11586727" cy="550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latin typeface="Calibri (Body)"/>
                  </a:rPr>
                  <a:t>Every </a:t>
                </a:r>
                <a:r>
                  <a:rPr lang="en-US" sz="2000" baseline="30000" dirty="0">
                    <a:latin typeface="Calibri (Body)"/>
                  </a:rPr>
                  <a:t>214</a:t>
                </a:r>
                <a:r>
                  <a:rPr lang="en-US" sz="2000" dirty="0">
                    <a:latin typeface="Calibri (Body)"/>
                  </a:rPr>
                  <a:t>Bi decay creates a </a:t>
                </a:r>
                <a:r>
                  <a:rPr lang="en-US" sz="2000" baseline="30000" dirty="0">
                    <a:latin typeface="Calibri (Body)"/>
                  </a:rPr>
                  <a:t>210</a:t>
                </a:r>
                <a:r>
                  <a:rPr lang="en-US" sz="2000" dirty="0">
                    <a:latin typeface="Calibri (Body)"/>
                  </a:rPr>
                  <a:t>Pb atom. The rate of growth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210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𝑃𝑏</m:t>
                        </m:r>
                      </m:sub>
                    </m:sSub>
                  </m:oMath>
                </a14:m>
                <a:r>
                  <a:rPr lang="en-US" sz="2000" dirty="0">
                    <a:latin typeface="Calibri (Body)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𝐵𝑞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0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00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>
                    <a:latin typeface="Calibri (Body)"/>
                  </a:rPr>
                  <a:t> of the </a:t>
                </a:r>
                <a:r>
                  <a:rPr lang="en-US" sz="2000" baseline="30000" dirty="0">
                    <a:latin typeface="Calibri (Body)"/>
                  </a:rPr>
                  <a:t>210</a:t>
                </a:r>
                <a:r>
                  <a:rPr lang="en-US" sz="2000" dirty="0">
                    <a:latin typeface="Calibri (Body)"/>
                  </a:rPr>
                  <a:t>Pb surface activity is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F5FB9AB-9320-44A2-8418-DD84B6578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339" y="5000882"/>
                <a:ext cx="11586727" cy="550728"/>
              </a:xfrm>
              <a:prstGeom prst="rect">
                <a:avLst/>
              </a:prstGeom>
              <a:blipFill>
                <a:blip r:embed="rId6"/>
                <a:stretch>
                  <a:fillRect l="-579" b="-54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EEF07DC8-7EBD-43FF-8B50-F200900156BF}"/>
              </a:ext>
            </a:extLst>
          </p:cNvPr>
          <p:cNvGrpSpPr/>
          <p:nvPr/>
        </p:nvGrpSpPr>
        <p:grpSpPr>
          <a:xfrm>
            <a:off x="3590025" y="5557461"/>
            <a:ext cx="5011949" cy="985391"/>
            <a:chOff x="2190656" y="1691078"/>
            <a:chExt cx="5011949" cy="9853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9ED4D81A-F6C1-4FD2-9042-5FD1D11E34D1}"/>
                    </a:ext>
                  </a:extLst>
                </p:cNvPr>
                <p:cNvSpPr txBox="1"/>
                <p:nvPr/>
              </p:nvSpPr>
              <p:spPr>
                <a:xfrm>
                  <a:off x="2190656" y="1691078"/>
                  <a:ext cx="5011949" cy="5674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210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𝑅𝑛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210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𝑃𝑏</m:t>
                                </m:r>
                              </m:sub>
                            </m:sSub>
                          </m:den>
                        </m:f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𝑃𝑜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𝑃𝑜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𝑃𝑏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𝑃𝑏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𝐵𝑖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𝐵𝑖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9ED4D81A-F6C1-4FD2-9042-5FD1D11E34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0656" y="1691078"/>
                  <a:ext cx="5011949" cy="56746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Left Brace 23">
              <a:extLst>
                <a:ext uri="{FF2B5EF4-FFF2-40B4-BE49-F238E27FC236}">
                  <a16:creationId xmlns:a16="http://schemas.microsoft.com/office/drawing/2014/main" id="{BFCD1F30-CAFA-4FE4-80B5-A8852CBFF942}"/>
                </a:ext>
              </a:extLst>
            </p:cNvPr>
            <p:cNvSpPr/>
            <p:nvPr/>
          </p:nvSpPr>
          <p:spPr>
            <a:xfrm rot="16200000">
              <a:off x="5459338" y="713160"/>
              <a:ext cx="202241" cy="3046645"/>
            </a:xfrm>
            <a:prstGeom prst="leftBrace">
              <a:avLst>
                <a:gd name="adj1" fmla="val 62928"/>
                <a:gd name="adj2" fmla="val 50000"/>
              </a:avLst>
            </a:prstGeom>
            <a:ln w="28575">
              <a:solidFill>
                <a:srgbClr val="FF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C00281B-0D55-430B-8381-A536EF094F2F}"/>
                </a:ext>
              </a:extLst>
            </p:cNvPr>
            <p:cNvSpPr txBox="1"/>
            <p:nvPr/>
          </p:nvSpPr>
          <p:spPr>
            <a:xfrm>
              <a:off x="4139694" y="2307137"/>
              <a:ext cx="28415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Effective collection length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B5B47D9-A505-4880-B2BB-1214FE0C783F}"/>
                  </a:ext>
                </a:extLst>
              </p:cNvPr>
              <p:cNvSpPr txBox="1"/>
              <p:nvPr/>
            </p:nvSpPr>
            <p:spPr>
              <a:xfrm>
                <a:off x="352339" y="3373890"/>
                <a:ext cx="702410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For long exposure times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/>
                  <a:t> (more than 3 h,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𝑑𝑁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000" dirty="0"/>
                  <a:t>):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B5B47D9-A505-4880-B2BB-1214FE0C7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339" y="3373890"/>
                <a:ext cx="7024105" cy="400110"/>
              </a:xfrm>
              <a:prstGeom prst="rect">
                <a:avLst/>
              </a:prstGeom>
              <a:blipFill>
                <a:blip r:embed="rId8"/>
                <a:stretch>
                  <a:fillRect l="-955" t="-116667" b="-1772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71614C0-45BB-470A-8A6C-1F34E646F6EF}"/>
                  </a:ext>
                </a:extLst>
              </p:cNvPr>
              <p:cNvSpPr/>
              <p:nvPr/>
            </p:nvSpPr>
            <p:spPr>
              <a:xfrm>
                <a:off x="5205263" y="3669100"/>
                <a:ext cx="2373983" cy="6595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𝑃𝑜</m:t>
                          </m:r>
                        </m:sub>
                      </m:sSub>
                      <m:r>
                        <a:rPr lang="en-US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𝑃𝑜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𝑃𝑜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71614C0-45BB-470A-8A6C-1F34E646F6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5263" y="3669100"/>
                <a:ext cx="2373983" cy="65954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2B0D864-FFB5-4634-AA2E-97FC25018385}"/>
                  </a:ext>
                </a:extLst>
              </p:cNvPr>
              <p:cNvSpPr txBox="1"/>
              <p:nvPr/>
            </p:nvSpPr>
            <p:spPr>
              <a:xfrm>
                <a:off x="8153400" y="4018760"/>
                <a:ext cx="362568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3333FF"/>
                    </a:solidFill>
                    <a:latin typeface="Calibri (Body)"/>
                  </a:rPr>
                  <a:t>Collection distances are obtained as the ratios of measurable activities, modulo the equilibrium factors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>
                  <a:solidFill>
                    <a:srgbClr val="3333FF"/>
                  </a:solidFill>
                  <a:latin typeface="Calibri (Body)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2B0D864-FFB5-4634-AA2E-97FC25018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4018760"/>
                <a:ext cx="3625686" cy="923330"/>
              </a:xfrm>
              <a:prstGeom prst="rect">
                <a:avLst/>
              </a:prstGeom>
              <a:blipFill>
                <a:blip r:embed="rId10"/>
                <a:stretch>
                  <a:fillRect l="-1515" t="-3289" b="-92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296782D-B27D-408C-833F-3943AA9E564F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7579246" y="3999384"/>
            <a:ext cx="574154" cy="481041"/>
          </a:xfrm>
          <a:prstGeom prst="line">
            <a:avLst/>
          </a:prstGeom>
          <a:ln>
            <a:solidFill>
              <a:srgbClr val="3333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0EFB619C-D975-4B74-BA09-DEB7DE5DA641}"/>
              </a:ext>
            </a:extLst>
          </p:cNvPr>
          <p:cNvSpPr/>
          <p:nvPr/>
        </p:nvSpPr>
        <p:spPr>
          <a:xfrm>
            <a:off x="3891492" y="1381406"/>
            <a:ext cx="957346" cy="507395"/>
          </a:xfrm>
          <a:prstGeom prst="rect">
            <a:avLst/>
          </a:prstGeom>
          <a:noFill/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9B974B7-F3D3-4BAC-9486-36C907CC2FB9}"/>
              </a:ext>
            </a:extLst>
          </p:cNvPr>
          <p:cNvCxnSpPr>
            <a:cxnSpLocks/>
            <a:stCxn id="2" idx="0"/>
            <a:endCxn id="17" idx="1"/>
          </p:cNvCxnSpPr>
          <p:nvPr/>
        </p:nvCxnSpPr>
        <p:spPr>
          <a:xfrm flipV="1">
            <a:off x="4370165" y="1158260"/>
            <a:ext cx="3575708" cy="223146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Slide Number Placeholder 1">
            <a:extLst>
              <a:ext uri="{FF2B5EF4-FFF2-40B4-BE49-F238E27FC236}">
                <a16:creationId xmlns:a16="http://schemas.microsoft.com/office/drawing/2014/main" id="{0A0D6079-F000-470E-B6A7-3F2EE4FD0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D44CC004-F776-470A-BD8F-4433E8F4C8C1}" type="slidenum">
              <a:rPr lang="ru-RU" smtClean="0"/>
              <a:t>3</a:t>
            </a:fld>
            <a:endParaRPr lang="ru-RU"/>
          </a:p>
        </p:txBody>
      </p:sp>
      <p:sp>
        <p:nvSpPr>
          <p:cNvPr id="29" name="Date Placeholder 2">
            <a:extLst>
              <a:ext uri="{FF2B5EF4-FFF2-40B4-BE49-F238E27FC236}">
                <a16:creationId xmlns:a16="http://schemas.microsoft.com/office/drawing/2014/main" id="{7EB8FF4F-16B7-43B0-A7E1-08395246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ru-RU"/>
              <a:t>2022/06/15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3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17" grpId="1" animBg="1"/>
      <p:bldP spid="20" grpId="0"/>
      <p:bldP spid="26" grpId="0"/>
      <p:bldP spid="18" grpId="0"/>
      <p:bldP spid="18" grpId="1"/>
      <p:bldP spid="19" grpId="0"/>
      <p:bldP spid="19" grpId="1"/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DB7BC0-C50C-4AD9-B166-3E5714178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4280" y="1130710"/>
            <a:ext cx="4650658" cy="4650658"/>
          </a:xfrm>
          <a:prstGeom prst="rect">
            <a:avLst/>
          </a:prstGeom>
        </p:spPr>
      </p:pic>
      <p:sp>
        <p:nvSpPr>
          <p:cNvPr id="7" name="TextShape 1">
            <a:extLst>
              <a:ext uri="{FF2B5EF4-FFF2-40B4-BE49-F238E27FC236}">
                <a16:creationId xmlns:a16="http://schemas.microsoft.com/office/drawing/2014/main" id="{ADB1FDC7-16D7-4913-B7C5-A228B1984C67}"/>
              </a:ext>
            </a:extLst>
          </p:cNvPr>
          <p:cNvSpPr txBox="1"/>
          <p:nvPr/>
        </p:nvSpPr>
        <p:spPr>
          <a:xfrm>
            <a:off x="0" y="130164"/>
            <a:ext cx="12192000" cy="6530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strike="noStrike" spc="-1" dirty="0"/>
              <a:t>Radon daughter attachment problem: Decay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CB0A7C-7AA1-4422-BC0D-0AF3B6B2CC65}"/>
                  </a:ext>
                </a:extLst>
              </p:cNvPr>
              <p:cNvSpPr txBox="1"/>
              <p:nvPr/>
            </p:nvSpPr>
            <p:spPr>
              <a:xfrm>
                <a:off x="2478068" y="1674465"/>
                <a:ext cx="2177299" cy="5727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𝑃𝑜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0" i="1" dirty="0">
                  <a:solidFill>
                    <a:schemeClr val="accent6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CB0A7C-7AA1-4422-BC0D-0AF3B6B2C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068" y="1674465"/>
                <a:ext cx="2177299" cy="5727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id="{C31782FD-6AA4-42E3-A302-043E89274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339" y="893806"/>
            <a:ext cx="68237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/>
              <a:t>After removing samples from contact with air, the </a:t>
            </a:r>
            <a:r>
              <a:rPr lang="en-US" sz="2000" b="1" dirty="0"/>
              <a:t>decay rates </a:t>
            </a:r>
            <a:r>
              <a:rPr lang="en-US" sz="2000" dirty="0"/>
              <a:t>for </a:t>
            </a:r>
            <a:r>
              <a:rPr lang="en-US" sz="2000" b="1" baseline="30000" dirty="0">
                <a:solidFill>
                  <a:srgbClr val="3333FF"/>
                </a:solidFill>
              </a:rPr>
              <a:t>218</a:t>
            </a:r>
            <a:r>
              <a:rPr lang="en-US" sz="2000" b="1" dirty="0">
                <a:solidFill>
                  <a:srgbClr val="3333FF"/>
                </a:solidFill>
              </a:rPr>
              <a:t>Po</a:t>
            </a:r>
            <a:r>
              <a:rPr lang="en-US" sz="2000" dirty="0"/>
              <a:t>, </a:t>
            </a:r>
            <a:r>
              <a:rPr lang="en-US" sz="2000" b="1" baseline="30000" dirty="0">
                <a:solidFill>
                  <a:srgbClr val="70AD47"/>
                </a:solidFill>
              </a:rPr>
              <a:t>214</a:t>
            </a:r>
            <a:r>
              <a:rPr lang="en-US" sz="2000" b="1" dirty="0">
                <a:solidFill>
                  <a:srgbClr val="70AD47"/>
                </a:solidFill>
              </a:rPr>
              <a:t>Pb</a:t>
            </a:r>
            <a:r>
              <a:rPr lang="en-US" sz="2000" dirty="0"/>
              <a:t>, and </a:t>
            </a:r>
            <a:r>
              <a:rPr lang="en-US" sz="2000" b="1" baseline="30000" dirty="0">
                <a:solidFill>
                  <a:srgbClr val="FF0000"/>
                </a:solidFill>
              </a:rPr>
              <a:t>214</a:t>
            </a:r>
            <a:r>
              <a:rPr lang="en-US" sz="2000" b="1" dirty="0">
                <a:solidFill>
                  <a:srgbClr val="FF0000"/>
                </a:solidFill>
              </a:rPr>
              <a:t>Bi</a:t>
            </a:r>
            <a:r>
              <a:rPr lang="en-US" sz="2000" dirty="0"/>
              <a:t> are</a:t>
            </a:r>
            <a:endParaRPr lang="ru-RU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BC16995-F031-4807-865A-4A0FCC9391C6}"/>
                  </a:ext>
                </a:extLst>
              </p:cNvPr>
              <p:cNvSpPr txBox="1"/>
              <p:nvPr/>
            </p:nvSpPr>
            <p:spPr>
              <a:xfrm>
                <a:off x="446027" y="1628299"/>
                <a:ext cx="1650593" cy="665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𝑃𝑜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𝑃𝑜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𝑃𝑜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BC16995-F031-4807-865A-4A0FCC939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27" y="1628299"/>
                <a:ext cx="1650593" cy="6650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EFA96F0-446B-46A4-81E0-AA67B853AED1}"/>
                  </a:ext>
                </a:extLst>
              </p:cNvPr>
              <p:cNvSpPr txBox="1"/>
              <p:nvPr/>
            </p:nvSpPr>
            <p:spPr>
              <a:xfrm>
                <a:off x="5036815" y="1623526"/>
                <a:ext cx="1967669" cy="6651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𝐵𝑖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EFA96F0-446B-46A4-81E0-AA67B853A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6815" y="1623526"/>
                <a:ext cx="1967669" cy="6651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87D9D469-0A0D-4907-9789-CA6B9BBDC290}"/>
              </a:ext>
            </a:extLst>
          </p:cNvPr>
          <p:cNvSpPr txBox="1"/>
          <p:nvPr/>
        </p:nvSpPr>
        <p:spPr>
          <a:xfrm>
            <a:off x="1122644" y="5654745"/>
            <a:ext cx="6645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Get the </a:t>
            </a:r>
            <a:r>
              <a:rPr lang="en-US" sz="2000" b="1" dirty="0"/>
              <a:t>effective collection length</a:t>
            </a:r>
            <a:r>
              <a:rPr lang="en-US" sz="2000" dirty="0"/>
              <a:t> by measuring the time dependence of </a:t>
            </a:r>
            <a:r>
              <a:rPr lang="en-US" sz="2000" b="1" baseline="30000" dirty="0">
                <a:solidFill>
                  <a:srgbClr val="3333FF"/>
                </a:solidFill>
              </a:rPr>
              <a:t>218</a:t>
            </a:r>
            <a:r>
              <a:rPr lang="en-US" sz="2000" b="1" dirty="0">
                <a:solidFill>
                  <a:srgbClr val="3333FF"/>
                </a:solidFill>
              </a:rPr>
              <a:t>Po</a:t>
            </a:r>
            <a:r>
              <a:rPr lang="en-US" sz="2000" dirty="0"/>
              <a:t> and </a:t>
            </a:r>
            <a:r>
              <a:rPr lang="en-US" sz="2000" b="1" baseline="30000" dirty="0">
                <a:solidFill>
                  <a:srgbClr val="FF0000"/>
                </a:solidFill>
              </a:rPr>
              <a:t>214</a:t>
            </a:r>
            <a:r>
              <a:rPr lang="en-US" sz="2000" b="1" dirty="0">
                <a:solidFill>
                  <a:srgbClr val="FF0000"/>
                </a:solidFill>
              </a:rPr>
              <a:t>Po</a:t>
            </a:r>
            <a:r>
              <a:rPr lang="en-US" sz="2000" dirty="0"/>
              <a:t> (</a:t>
            </a:r>
            <a:r>
              <a:rPr lang="en-US" sz="2000" i="0" u="none" strike="noStrike" baseline="0" dirty="0">
                <a:latin typeface="CMR12"/>
              </a:rPr>
              <a:t>daughter of </a:t>
            </a:r>
            <a:r>
              <a:rPr lang="en-US" sz="2000" b="1" i="0" u="none" strike="noStrike" baseline="30000" dirty="0">
                <a:solidFill>
                  <a:srgbClr val="FF0000"/>
                </a:solidFill>
                <a:latin typeface="CMR8"/>
              </a:rPr>
              <a:t>214</a:t>
            </a:r>
            <a:r>
              <a:rPr lang="en-US" sz="2000" b="1" i="0" u="none" strike="noStrike" baseline="0" dirty="0">
                <a:solidFill>
                  <a:srgbClr val="FF0000"/>
                </a:solidFill>
                <a:latin typeface="CMR12"/>
              </a:rPr>
              <a:t>Bi</a:t>
            </a:r>
            <a:r>
              <a:rPr lang="en-US" sz="2000" dirty="0"/>
              <a:t>) </a:t>
            </a:r>
            <a:r>
              <a:rPr lang="el-GR" sz="2000" b="1" dirty="0"/>
              <a:t>α</a:t>
            </a:r>
            <a:r>
              <a:rPr lang="en-US" sz="2000" b="1" dirty="0"/>
              <a:t>-particles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6B72D56-4F8B-41AB-B7A4-6243D8F2044E}"/>
                  </a:ext>
                </a:extLst>
              </p:cNvPr>
              <p:cNvSpPr/>
              <p:nvPr/>
            </p:nvSpPr>
            <p:spPr>
              <a:xfrm>
                <a:off x="425608" y="3918764"/>
                <a:ext cx="8273350" cy="1528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𝐵𝑖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𝑩𝒊</m:t>
                          </m:r>
                        </m:sub>
                      </m:sSub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skw"/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𝐵𝑖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160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100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     </m:t>
                    </m:r>
                    <m:sSub>
                      <m:sSubPr>
                        <m:ctrlPr>
                          <a:rPr lang="en-US" sz="1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𝑷𝒃</m:t>
                        </m:r>
                      </m:sub>
                    </m:sSub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𝑃𝑏</m:t>
                            </m:r>
                          </m:sub>
                        </m:s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𝐵𝑖</m:t>
                            </m:r>
                          </m:sub>
                        </m:sSub>
                      </m:den>
                    </m:f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type m:val="skw"/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𝑃𝑏</m:t>
                                    </m:r>
                                  </m:sub>
                                </m:sSub>
                              </m:den>
                            </m:f>
                          </m:sup>
                        </m:s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type m:val="skw"/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𝐵𝑖</m:t>
                                    </m:r>
                                  </m:sub>
                                </m:sSub>
                              </m:den>
                            </m:f>
                          </m:sup>
                        </m:sSup>
                      </m:e>
                    </m:d>
                  </m:oMath>
                </a14:m>
                <a:r>
                  <a:rPr lang="en-US" sz="1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 </m:t>
                    </m:r>
                  </m:oMath>
                </a14:m>
                <a:endParaRPr lang="en-US" sz="1600" dirty="0"/>
              </a:p>
              <a:p>
                <a:endParaRPr lang="en-US" sz="1000" dirty="0"/>
              </a:p>
              <a:p>
                <a:r>
                  <a:rPr lang="en-US" sz="1600" b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1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  <m:r>
                          <a:rPr lang="en-US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𝒐</m:t>
                        </m:r>
                      </m:sub>
                    </m:sSub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𝑃𝑏</m:t>
                            </m:r>
                          </m:sub>
                        </m:sSub>
                      </m:den>
                    </m:f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sz="1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𝑃𝑏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𝑃𝑏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𝐵𝑖</m:t>
                                </m:r>
                              </m:sub>
                            </m:sSub>
                          </m:den>
                        </m:f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𝜏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𝐵𝑖</m:t>
                                        </m:r>
                                      </m:sub>
                                    </m:sSub>
                                  </m:den>
                                </m:f>
                              </m:sup>
                            </m:sSup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𝜏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</m:den>
                                </m:f>
                              </m:sup>
                            </m:sSup>
                          </m:e>
                        </m:d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𝑃𝑜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𝑃𝑜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𝐵𝑖</m:t>
                                </m:r>
                              </m:sub>
                            </m:sSub>
                          </m:den>
                        </m:f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𝜏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𝐵𝑖</m:t>
                                        </m:r>
                                      </m:sub>
                                    </m:sSub>
                                  </m:den>
                                </m:f>
                              </m:sup>
                            </m:sSup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𝜏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𝑃𝑜</m:t>
                                        </m:r>
                                      </m:sub>
                                    </m:sSub>
                                  </m:den>
                                </m:f>
                              </m:sup>
                            </m:sSup>
                          </m:e>
                        </m:d>
                      </m:e>
                    </m:d>
                  </m:oMath>
                </a14:m>
                <a:endParaRPr lang="en-US" sz="160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6B72D56-4F8B-41AB-B7A4-6243D8F204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608" y="3918764"/>
                <a:ext cx="8273350" cy="1528880"/>
              </a:xfrm>
              <a:prstGeom prst="rect">
                <a:avLst/>
              </a:prstGeom>
              <a:blipFill>
                <a:blip r:embed="rId6"/>
                <a:stretch>
                  <a:fillRect t="-20319" b="-207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1457882-AA7E-444E-BF94-8E97A4E397BC}"/>
                  </a:ext>
                </a:extLst>
              </p:cNvPr>
              <p:cNvSpPr txBox="1"/>
              <p:nvPr/>
            </p:nvSpPr>
            <p:spPr>
              <a:xfrm>
                <a:off x="425608" y="3347121"/>
                <a:ext cx="6645562" cy="5539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𝑃𝑏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1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1600" b="1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𝑷𝒃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𝑃𝑏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16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𝑷𝒐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𝑃𝑜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𝑃𝑜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𝑃𝑏</m:t>
                              </m:r>
                            </m:sub>
                          </m:sSub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type m:val="lin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𝑃𝑏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type m:val="lin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𝑃𝑜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</m:e>
                      </m:d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1457882-AA7E-444E-BF94-8E97A4E397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608" y="3347121"/>
                <a:ext cx="6645562" cy="553934"/>
              </a:xfrm>
              <a:prstGeom prst="rect">
                <a:avLst/>
              </a:prstGeom>
              <a:blipFill>
                <a:blip r:embed="rId7"/>
                <a:stretch>
                  <a:fillRect t="-30769" b="-3186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F3F2D86E-7071-4D88-9730-20A20C87D602}"/>
              </a:ext>
            </a:extLst>
          </p:cNvPr>
          <p:cNvSpPr txBox="1"/>
          <p:nvPr/>
        </p:nvSpPr>
        <p:spPr>
          <a:xfrm>
            <a:off x="352339" y="2420956"/>
            <a:ext cx="5217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</a:t>
            </a:r>
            <a:r>
              <a:rPr lang="en-US" sz="2000" b="1" dirty="0"/>
              <a:t>solutions</a:t>
            </a:r>
            <a:r>
              <a:rPr lang="en-US" sz="2000" dirty="0"/>
              <a:t> of these equations are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6EE2EA2-882E-4C6F-9F33-B7C430B8EC71}"/>
                  </a:ext>
                </a:extLst>
              </p:cNvPr>
              <p:cNvSpPr txBox="1"/>
              <p:nvPr/>
            </p:nvSpPr>
            <p:spPr>
              <a:xfrm>
                <a:off x="425608" y="2905599"/>
                <a:ext cx="2428983" cy="3538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𝑃𝑜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16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𝑷𝒐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𝑃𝑜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6EE2EA2-882E-4C6F-9F33-B7C430B8EC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608" y="2905599"/>
                <a:ext cx="2428983" cy="353879"/>
              </a:xfrm>
              <a:prstGeom prst="rect">
                <a:avLst/>
              </a:prstGeom>
              <a:blipFill>
                <a:blip r:embed="rId8"/>
                <a:stretch>
                  <a:fillRect t="-68966" b="-862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416994F1-8608-445F-8066-337DCE65E055}"/>
              </a:ext>
            </a:extLst>
          </p:cNvPr>
          <p:cNvSpPr/>
          <p:nvPr/>
        </p:nvSpPr>
        <p:spPr>
          <a:xfrm>
            <a:off x="7494280" y="2676525"/>
            <a:ext cx="4650658" cy="1553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87DC3E-27CE-4C0A-B945-4148FCAB9B48}"/>
              </a:ext>
            </a:extLst>
          </p:cNvPr>
          <p:cNvSpPr/>
          <p:nvPr/>
        </p:nvSpPr>
        <p:spPr>
          <a:xfrm>
            <a:off x="7494280" y="4245641"/>
            <a:ext cx="4650658" cy="1553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4524A0AC-1739-4BF6-BA37-02944180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D44CC004-F776-470A-BD8F-4433E8F4C8C1}" type="slidenum">
              <a:rPr lang="ru-RU" smtClean="0"/>
              <a:t>4</a:t>
            </a:fld>
            <a:endParaRPr lang="ru-RU"/>
          </a:p>
        </p:txBody>
      </p:sp>
      <p:sp>
        <p:nvSpPr>
          <p:cNvPr id="24" name="Date Placeholder 2">
            <a:extLst>
              <a:ext uri="{FF2B5EF4-FFF2-40B4-BE49-F238E27FC236}">
                <a16:creationId xmlns:a16="http://schemas.microsoft.com/office/drawing/2014/main" id="{791BC60C-56F6-4942-A008-EBD52D03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ru-RU"/>
              <a:t>2022/06/15</a:t>
            </a:r>
            <a:endParaRPr lang="ru-RU" dirty="0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7A1D8BC2-D7A8-4F88-9026-B394FE399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92873"/>
            <a:ext cx="4114800" cy="365125"/>
          </a:xfrm>
        </p:spPr>
        <p:txBody>
          <a:bodyPr/>
          <a:lstStyle/>
          <a:p>
            <a:r>
              <a:rPr lang="en-US" dirty="0"/>
              <a:t>Dmitry Chernyak, Low Radioactivity Techniques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311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  <p:bldP spid="28" grpId="0"/>
      <p:bldP spid="29" grpId="0"/>
      <p:bldP spid="4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esk&#10;&#10;Description automatically generated">
            <a:extLst>
              <a:ext uri="{FF2B5EF4-FFF2-40B4-BE49-F238E27FC236}">
                <a16:creationId xmlns:a16="http://schemas.microsoft.com/office/drawing/2014/main" id="{A00D8C0F-0A77-41B1-9BD1-7A81B1272CE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377" y="1279024"/>
            <a:ext cx="3072002" cy="2304002"/>
          </a:xfrm>
          <a:prstGeom prst="rect">
            <a:avLst/>
          </a:prstGeom>
        </p:spPr>
      </p:pic>
      <p:sp>
        <p:nvSpPr>
          <p:cNvPr id="7" name="TextShape 1">
            <a:extLst>
              <a:ext uri="{FF2B5EF4-FFF2-40B4-BE49-F238E27FC236}">
                <a16:creationId xmlns:a16="http://schemas.microsoft.com/office/drawing/2014/main" id="{ADB1FDC7-16D7-4913-B7C5-A228B1984C67}"/>
              </a:ext>
            </a:extLst>
          </p:cNvPr>
          <p:cNvSpPr txBox="1"/>
          <p:nvPr/>
        </p:nvSpPr>
        <p:spPr>
          <a:xfrm>
            <a:off x="0" y="130164"/>
            <a:ext cx="12192000" cy="6530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strike="noStrike" spc="-1" dirty="0"/>
              <a:t>Sample exposure</a:t>
            </a:r>
          </a:p>
        </p:txBody>
      </p:sp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E6663705-3B19-4497-8183-83E25ADC8F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1897" y="1279024"/>
            <a:ext cx="3010839" cy="2304001"/>
          </a:xfrm>
          <a:prstGeom prst="rect">
            <a:avLst/>
          </a:prstGeom>
        </p:spPr>
      </p:pic>
      <p:sp>
        <p:nvSpPr>
          <p:cNvPr id="11" name="TextShape 2">
            <a:extLst>
              <a:ext uri="{FF2B5EF4-FFF2-40B4-BE49-F238E27FC236}">
                <a16:creationId xmlns:a16="http://schemas.microsoft.com/office/drawing/2014/main" id="{04D89661-655C-42E9-BD60-A888CE3F9BEF}"/>
              </a:ext>
            </a:extLst>
          </p:cNvPr>
          <p:cNvSpPr txBox="1"/>
          <p:nvPr/>
        </p:nvSpPr>
        <p:spPr>
          <a:xfrm>
            <a:off x="284357" y="823707"/>
            <a:ext cx="7521497" cy="37636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108000"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sz="2000" b="0" strike="noStrike" spc="-1" dirty="0"/>
              <a:t>Samples were exposed </a:t>
            </a:r>
            <a:r>
              <a:rPr lang="en-US" sz="2000" spc="-1" dirty="0"/>
              <a:t>to air in a </a:t>
            </a:r>
            <a:r>
              <a:rPr lang="en-US" sz="2000" b="0" strike="noStrike" spc="-1" dirty="0"/>
              <a:t>basement lab </a:t>
            </a:r>
            <a:r>
              <a:rPr lang="en-US" sz="2000" spc="-1" dirty="0"/>
              <a:t>with</a:t>
            </a:r>
            <a:r>
              <a:rPr lang="en-US" sz="2000" b="0" strike="noStrike" spc="-1" dirty="0"/>
              <a:t> </a:t>
            </a:r>
            <a:r>
              <a:rPr lang="en-US" sz="2000" spc="-1" dirty="0"/>
              <a:t>high </a:t>
            </a:r>
            <a:r>
              <a:rPr lang="en-US" sz="2000" b="0" strike="noStrike" spc="-1" baseline="30000" dirty="0"/>
              <a:t>222</a:t>
            </a:r>
            <a:r>
              <a:rPr lang="en-US" sz="2000" b="0" strike="noStrike" spc="-1" dirty="0"/>
              <a:t>Rn </a:t>
            </a:r>
            <a:r>
              <a:rPr lang="en-US" sz="2000" spc="-1" dirty="0"/>
              <a:t>activity</a:t>
            </a:r>
            <a:endParaRPr lang="en-US" sz="2000" b="0" strike="noStrike" spc="-1" dirty="0"/>
          </a:p>
        </p:txBody>
      </p:sp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id="{649A422C-8B49-4D84-89CA-0ECA54CA1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546" y="3581264"/>
            <a:ext cx="5262410" cy="2811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55600" indent="-285750" algn="ctr"/>
            <a:r>
              <a:rPr lang="en-US" b="1" strike="noStrike" spc="-1" dirty="0">
                <a:solidFill>
                  <a:srgbClr val="FF0000"/>
                </a:solidFill>
              </a:rPr>
              <a:t>Basement lab exposure</a:t>
            </a:r>
            <a:r>
              <a:rPr lang="uk-UA" b="1" dirty="0">
                <a:solidFill>
                  <a:srgbClr val="FF0000"/>
                </a:solidFill>
                <a:cs typeface="Calibri" pitchFamily="34" charset="0"/>
              </a:rPr>
              <a:t>:</a:t>
            </a:r>
            <a:endParaRPr lang="en-US" b="1" dirty="0">
              <a:solidFill>
                <a:srgbClr val="FF0000"/>
              </a:solidFill>
              <a:cs typeface="Calibri" pitchFamily="34" charset="0"/>
            </a:endParaRPr>
          </a:p>
          <a:p>
            <a:pPr marL="355600" lvl="3" indent="-285750">
              <a:lnSpc>
                <a:spcPct val="114000"/>
              </a:lnSpc>
              <a:buFont typeface="Wingdings" pitchFamily="2" charset="2"/>
              <a:buChar char="§"/>
            </a:pPr>
            <a:r>
              <a:rPr lang="en-US" sz="1400" dirty="0">
                <a:cs typeface="Calibri" pitchFamily="34" charset="0"/>
              </a:rPr>
              <a:t>The following environmental parameters were monitored and recorded:</a:t>
            </a:r>
          </a:p>
          <a:p>
            <a:pPr marL="812800" lvl="4" indent="-285750">
              <a:lnSpc>
                <a:spcPct val="114000"/>
              </a:lnSpc>
              <a:buFont typeface="Wingdings" pitchFamily="2" charset="2"/>
              <a:buChar char="§"/>
            </a:pPr>
            <a:r>
              <a:rPr lang="en-US" sz="1400" dirty="0">
                <a:cs typeface="Calibri" pitchFamily="34" charset="0"/>
              </a:rPr>
              <a:t>Temperature</a:t>
            </a:r>
          </a:p>
          <a:p>
            <a:pPr marL="812800" lvl="4" indent="-285750">
              <a:lnSpc>
                <a:spcPct val="114000"/>
              </a:lnSpc>
              <a:buFont typeface="Wingdings" pitchFamily="2" charset="2"/>
              <a:buChar char="§"/>
            </a:pPr>
            <a:r>
              <a:rPr lang="en-US" sz="1400" dirty="0">
                <a:cs typeface="Calibri" pitchFamily="34" charset="0"/>
              </a:rPr>
              <a:t>Relative humidity</a:t>
            </a:r>
          </a:p>
          <a:p>
            <a:pPr marL="812800" lvl="4" indent="-285750">
              <a:lnSpc>
                <a:spcPct val="114000"/>
              </a:lnSpc>
              <a:buFont typeface="Wingdings" pitchFamily="2" charset="2"/>
              <a:buChar char="§"/>
            </a:pPr>
            <a:r>
              <a:rPr lang="en-US" sz="1400" dirty="0">
                <a:cs typeface="Calibri" pitchFamily="34" charset="0"/>
              </a:rPr>
              <a:t>Pressure</a:t>
            </a:r>
          </a:p>
          <a:p>
            <a:pPr marL="812800" lvl="4" indent="-285750">
              <a:lnSpc>
                <a:spcPct val="114000"/>
              </a:lnSpc>
              <a:buFont typeface="Wingdings" pitchFamily="2" charset="2"/>
              <a:buChar char="§"/>
            </a:pPr>
            <a:r>
              <a:rPr lang="en-US" sz="1400" dirty="0">
                <a:cs typeface="Calibri" pitchFamily="34" charset="0"/>
              </a:rPr>
              <a:t>Radon concentration</a:t>
            </a:r>
          </a:p>
          <a:p>
            <a:pPr marL="812800" lvl="4" indent="-285750">
              <a:lnSpc>
                <a:spcPct val="114000"/>
              </a:lnSpc>
              <a:buFont typeface="Wingdings" pitchFamily="2" charset="2"/>
              <a:buChar char="§"/>
            </a:pPr>
            <a:r>
              <a:rPr lang="en-US" sz="1400" dirty="0">
                <a:cs typeface="Calibri" pitchFamily="34" charset="0"/>
              </a:rPr>
              <a:t>Filtered airflow</a:t>
            </a:r>
          </a:p>
          <a:p>
            <a:pPr marL="812800" lvl="4" indent="-285750">
              <a:lnSpc>
                <a:spcPct val="114000"/>
              </a:lnSpc>
              <a:buFont typeface="Wingdings" pitchFamily="2" charset="2"/>
              <a:buChar char="§"/>
            </a:pPr>
            <a:r>
              <a:rPr lang="en-US" sz="1400" dirty="0">
                <a:cs typeface="Calibri" pitchFamily="34" charset="0"/>
              </a:rPr>
              <a:t>Airborne particle concentrations</a:t>
            </a:r>
          </a:p>
          <a:p>
            <a:pPr marL="812800" lvl="4" indent="-285750">
              <a:lnSpc>
                <a:spcPct val="114000"/>
              </a:lnSpc>
              <a:buFont typeface="Wingdings" pitchFamily="2" charset="2"/>
              <a:buChar char="§"/>
            </a:pPr>
            <a:r>
              <a:rPr lang="en-US" sz="1400" dirty="0">
                <a:cs typeface="Calibri" pitchFamily="34" charset="0"/>
              </a:rPr>
              <a:t>Sample surface charge</a:t>
            </a:r>
          </a:p>
          <a:p>
            <a:pPr marL="355600" lvl="3" indent="-285750">
              <a:lnSpc>
                <a:spcPct val="114000"/>
              </a:lnSpc>
              <a:buFont typeface="Wingdings" pitchFamily="2" charset="2"/>
              <a:buChar char="§"/>
            </a:pPr>
            <a:r>
              <a:rPr lang="en-US" sz="1400" dirty="0">
                <a:cs typeface="Calibri" pitchFamily="34" charset="0"/>
              </a:rPr>
              <a:t>Some parameters can be controlled to create specific conditions</a:t>
            </a:r>
          </a:p>
        </p:txBody>
      </p:sp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id="{38DE67C9-E030-4593-A2D3-8DC9FADF9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1" y="3576939"/>
            <a:ext cx="4980636" cy="1337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55600" indent="-285750" algn="ctr"/>
            <a:r>
              <a:rPr lang="en-US" b="1" strike="noStrike" spc="-1" dirty="0">
                <a:solidFill>
                  <a:srgbClr val="3333FF"/>
                </a:solidFill>
              </a:rPr>
              <a:t>Rn source exposure</a:t>
            </a:r>
            <a:r>
              <a:rPr lang="uk-UA" b="1" dirty="0">
                <a:solidFill>
                  <a:srgbClr val="3333FF"/>
                </a:solidFill>
                <a:cs typeface="Calibri" pitchFamily="34" charset="0"/>
              </a:rPr>
              <a:t>:</a:t>
            </a:r>
            <a:endParaRPr lang="en-US" b="1" dirty="0">
              <a:solidFill>
                <a:srgbClr val="3333FF"/>
              </a:solidFill>
              <a:cs typeface="Calibri" pitchFamily="34" charset="0"/>
            </a:endParaRPr>
          </a:p>
          <a:p>
            <a:pPr marL="355600" lvl="3" indent="-285750">
              <a:lnSpc>
                <a:spcPct val="114000"/>
              </a:lnSpc>
              <a:buFont typeface="Wingdings" pitchFamily="2" charset="2"/>
              <a:buChar char="§"/>
            </a:pPr>
            <a:r>
              <a:rPr lang="en-US" sz="1400" dirty="0">
                <a:cs typeface="Calibri" pitchFamily="34" charset="0"/>
              </a:rPr>
              <a:t>Purge box with the high-activity PYLON RN-1025 </a:t>
            </a:r>
            <a:r>
              <a:rPr lang="en-US" sz="1400" baseline="30000" dirty="0">
                <a:cs typeface="Calibri" pitchFamily="34" charset="0"/>
              </a:rPr>
              <a:t>222</a:t>
            </a:r>
            <a:r>
              <a:rPr lang="en-US" sz="1400" dirty="0">
                <a:cs typeface="Calibri" pitchFamily="34" charset="0"/>
              </a:rPr>
              <a:t>Rn source</a:t>
            </a:r>
          </a:p>
          <a:p>
            <a:pPr marL="355600" lvl="3" indent="-285750">
              <a:lnSpc>
                <a:spcPct val="114000"/>
              </a:lnSpc>
              <a:buFont typeface="Wingdings" pitchFamily="2" charset="2"/>
              <a:buChar char="§"/>
            </a:pPr>
            <a:r>
              <a:rPr lang="en-US" sz="1400" dirty="0">
                <a:cs typeface="Calibri" pitchFamily="34" charset="0"/>
              </a:rPr>
              <a:t>Radon activity can be controlled by nitrogen flow and exposure time</a:t>
            </a:r>
          </a:p>
          <a:p>
            <a:pPr marL="355600" lvl="3" indent="-285750">
              <a:lnSpc>
                <a:spcPct val="114000"/>
              </a:lnSpc>
              <a:buFont typeface="Wingdings" pitchFamily="2" charset="2"/>
              <a:buChar char="§"/>
            </a:pPr>
            <a:r>
              <a:rPr lang="en-US" sz="1400" dirty="0">
                <a:cs typeface="Calibri" pitchFamily="34" charset="0"/>
              </a:rPr>
              <a:t>Radon activity was calibrated using </a:t>
            </a:r>
            <a:r>
              <a:rPr lang="en-US" sz="1400" dirty="0" err="1">
                <a:cs typeface="Calibri" pitchFamily="34" charset="0"/>
              </a:rPr>
              <a:t>Durridge</a:t>
            </a:r>
            <a:r>
              <a:rPr lang="en-US" sz="1400" dirty="0">
                <a:cs typeface="Calibri" pitchFamily="34" charset="0"/>
              </a:rPr>
              <a:t> RAD7 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FE0F9D5-3490-4BDD-B931-2C26FC92FE68}"/>
                  </a:ext>
                </a:extLst>
              </p:cNvPr>
              <p:cNvSpPr txBox="1"/>
              <p:nvPr/>
            </p:nvSpPr>
            <p:spPr>
              <a:xfrm>
                <a:off x="400157" y="3292899"/>
                <a:ext cx="1630556" cy="2764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trike="noStrike" spc="-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trike="noStrike" spc="-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200" b="0" i="1" strike="noStrike" spc="-1" smtClean="0">
                              <a:latin typeface="Cambria Math" panose="02040503050406030204" pitchFamily="18" charset="0"/>
                            </a:rPr>
                            <m:t>𝑅𝑛</m:t>
                          </m:r>
                        </m:sub>
                      </m:sSub>
                      <m:r>
                        <a:rPr lang="en-US" sz="1200" i="1" spc="-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1200" b="0" i="1" spc="-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50−400</m:t>
                      </m:r>
                      <m:f>
                        <m:fPr>
                          <m:type m:val="lin"/>
                          <m:ctrlPr>
                            <a:rPr lang="en-US" sz="1200" b="0" i="1" strike="noStrike" spc="-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200" b="0" i="0" strike="noStrike" spc="-1" smtClean="0">
                              <a:latin typeface="Cambria Math" panose="02040503050406030204" pitchFamily="18" charset="0"/>
                            </a:rPr>
                            <m:t>Bq</m:t>
                          </m:r>
                        </m:num>
                        <m:den>
                          <m:sSup>
                            <m:sSupPr>
                              <m:ctrlPr>
                                <a:rPr lang="en-US" sz="1200" b="0" i="1" strike="noStrike" spc="-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200" b="0" i="0" strike="noStrike" spc="-1" smtClean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p>
                              <m:r>
                                <a:rPr lang="en-US" sz="1200" b="0" i="0" strike="noStrike" spc="-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sz="1200" baseline="-25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FE0F9D5-3490-4BDD-B931-2C26FC92FE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157" y="3292899"/>
                <a:ext cx="1630556" cy="276486"/>
              </a:xfrm>
              <a:prstGeom prst="rect">
                <a:avLst/>
              </a:prstGeom>
              <a:blipFill>
                <a:blip r:embed="rId5"/>
                <a:stretch>
                  <a:fillRect t="-91304" r="-11610" b="-14565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B4C8A00-EBC0-4BF9-80B6-95D2F8919190}"/>
                  </a:ext>
                </a:extLst>
              </p:cNvPr>
              <p:cNvSpPr txBox="1"/>
              <p:nvPr/>
            </p:nvSpPr>
            <p:spPr>
              <a:xfrm>
                <a:off x="5991784" y="3292899"/>
                <a:ext cx="1633351" cy="2764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pc="-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pc="-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200" i="1" spc="-1">
                              <a:latin typeface="Cambria Math" panose="02040503050406030204" pitchFamily="18" charset="0"/>
                            </a:rPr>
                            <m:t>𝑅𝑛</m:t>
                          </m:r>
                        </m:sub>
                      </m:sSub>
                      <m:r>
                        <a:rPr lang="en-US" sz="1200" i="1" spc="-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~4−11</m:t>
                      </m:r>
                      <m:f>
                        <m:fPr>
                          <m:type m:val="lin"/>
                          <m:ctrlPr>
                            <a:rPr lang="en-US" sz="1200" i="1" spc="-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200" i="0" spc="-1">
                              <a:latin typeface="Cambria Math" panose="02040503050406030204" pitchFamily="18" charset="0"/>
                            </a:rPr>
                            <m:t>MBq</m:t>
                          </m:r>
                        </m:num>
                        <m:den>
                          <m:sSup>
                            <m:sSupPr>
                              <m:ctrlPr>
                                <a:rPr lang="en-US" sz="1200" i="1" spc="-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200" i="0" spc="-1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p>
                              <m:r>
                                <a:rPr lang="en-US" sz="1200" i="0" spc="-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sz="1200" baseline="-25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B4C8A00-EBC0-4BF9-80B6-95D2F89191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784" y="3292899"/>
                <a:ext cx="1633351" cy="276486"/>
              </a:xfrm>
              <a:prstGeom prst="rect">
                <a:avLst/>
              </a:prstGeom>
              <a:blipFill>
                <a:blip r:embed="rId6"/>
                <a:stretch>
                  <a:fillRect t="-91304" r="-9701" b="-14565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picture containing indoor, bathroom, floor, white&#10;&#10;Description automatically generated">
            <a:extLst>
              <a:ext uri="{FF2B5EF4-FFF2-40B4-BE49-F238E27FC236}">
                <a16:creationId xmlns:a16="http://schemas.microsoft.com/office/drawing/2014/main" id="{8477823E-7E9D-425D-A8E9-A7EC7343B1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0545" y="1279026"/>
            <a:ext cx="1775401" cy="2304002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7C49E7FD-60E2-4F9E-AAF2-33637EED64D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2060" y="1272937"/>
            <a:ext cx="3010838" cy="2304002"/>
          </a:xfrm>
          <a:prstGeom prst="rect">
            <a:avLst/>
          </a:prstGeom>
        </p:spPr>
      </p:pic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4E9A47C9-EF18-44BC-B4A5-44C5497EB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D44CC004-F776-470A-BD8F-4433E8F4C8C1}" type="slidenum">
              <a:rPr lang="ru-RU" smtClean="0"/>
              <a:t>5</a:t>
            </a:fld>
            <a:endParaRPr lang="ru-RU"/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D3DA71F9-A254-473D-94F2-70FF4C6C5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ru-RU"/>
              <a:t>2022/06/15</a:t>
            </a:r>
            <a:endParaRPr lang="ru-RU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D689417B-2C37-4737-B2B5-51CFD38A7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92873"/>
            <a:ext cx="4114800" cy="365125"/>
          </a:xfrm>
        </p:spPr>
        <p:txBody>
          <a:bodyPr/>
          <a:lstStyle/>
          <a:p>
            <a:r>
              <a:rPr lang="en-US" dirty="0"/>
              <a:t>Dmitry Chernyak, Low Radioactivity Techniques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151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B20BC2D-4B09-4042-B22F-1A6508BA90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1788" y="1360565"/>
            <a:ext cx="2713213" cy="1400711"/>
          </a:xfrm>
          <a:prstGeom prst="rect">
            <a:avLst/>
          </a:prstGeom>
        </p:spPr>
      </p:pic>
      <p:sp>
        <p:nvSpPr>
          <p:cNvPr id="7" name="TextShape 1">
            <a:extLst>
              <a:ext uri="{FF2B5EF4-FFF2-40B4-BE49-F238E27FC236}">
                <a16:creationId xmlns:a16="http://schemas.microsoft.com/office/drawing/2014/main" id="{ADB1FDC7-16D7-4913-B7C5-A228B1984C67}"/>
              </a:ext>
            </a:extLst>
          </p:cNvPr>
          <p:cNvSpPr txBox="1"/>
          <p:nvPr/>
        </p:nvSpPr>
        <p:spPr>
          <a:xfrm>
            <a:off x="0" y="130164"/>
            <a:ext cx="12192000" cy="6530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strike="noStrike" spc="-1" dirty="0"/>
              <a:t>Measurements</a:t>
            </a:r>
          </a:p>
        </p:txBody>
      </p:sp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44FBB5A5-670D-4788-82CE-63B95A3383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277" y="1642070"/>
            <a:ext cx="3608631" cy="2717930"/>
          </a:xfrm>
          <a:prstGeom prst="rect">
            <a:avLst/>
          </a:prstGeom>
        </p:spPr>
      </p:pic>
      <p:sp>
        <p:nvSpPr>
          <p:cNvPr id="11" name="TextShape 2">
            <a:extLst>
              <a:ext uri="{FF2B5EF4-FFF2-40B4-BE49-F238E27FC236}">
                <a16:creationId xmlns:a16="http://schemas.microsoft.com/office/drawing/2014/main" id="{04D89661-655C-42E9-BD60-A888CE3F9BEF}"/>
              </a:ext>
            </a:extLst>
          </p:cNvPr>
          <p:cNvSpPr txBox="1"/>
          <p:nvPr/>
        </p:nvSpPr>
        <p:spPr>
          <a:xfrm>
            <a:off x="371131" y="823707"/>
            <a:ext cx="7636080" cy="6530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108000"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sz="2000" b="0" strike="noStrike" spc="-1" dirty="0"/>
              <a:t>Samples were measured using ORTEC Alpha Mega alpha spectrometer with the ULTRA-AS low-background silicon detector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D33688-7E54-4DDA-A3AF-8752C8076E7D}"/>
              </a:ext>
            </a:extLst>
          </p:cNvPr>
          <p:cNvSpPr txBox="1"/>
          <p:nvPr/>
        </p:nvSpPr>
        <p:spPr>
          <a:xfrm>
            <a:off x="8148257" y="772754"/>
            <a:ext cx="3672612" cy="637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9850" lvl="3">
              <a:lnSpc>
                <a:spcPct val="114000"/>
              </a:lnSpc>
            </a:pPr>
            <a:r>
              <a:rPr lang="en-US" sz="1600" dirty="0">
                <a:cs typeface="Calibri" pitchFamily="34" charset="0"/>
              </a:rPr>
              <a:t>GEANT4 simulation was used to estimate the detection efficiency for each sample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9F08C0-649B-4176-81FD-5BD19A010596}"/>
              </a:ext>
            </a:extLst>
          </p:cNvPr>
          <p:cNvGrpSpPr/>
          <p:nvPr/>
        </p:nvGrpSpPr>
        <p:grpSpPr>
          <a:xfrm>
            <a:off x="102458" y="4533750"/>
            <a:ext cx="7337288" cy="1658228"/>
            <a:chOff x="152792" y="4525304"/>
            <a:chExt cx="7337288" cy="165822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B6F14C1-F4D9-423D-A67A-8EE108AA0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792" y="4525304"/>
              <a:ext cx="7337288" cy="1658228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1AAB03A-E10F-43D7-ABF1-0D9A8949CAC1}"/>
                </a:ext>
              </a:extLst>
            </p:cNvPr>
            <p:cNvGrpSpPr/>
            <p:nvPr/>
          </p:nvGrpSpPr>
          <p:grpSpPr>
            <a:xfrm>
              <a:off x="5077516" y="4717074"/>
              <a:ext cx="2196381" cy="486833"/>
              <a:chOff x="5179839" y="4806760"/>
              <a:chExt cx="2196381" cy="486833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496BFCB-8003-4A8C-833B-CF7DE4FB9267}"/>
                  </a:ext>
                </a:extLst>
              </p:cNvPr>
              <p:cNvSpPr txBox="1"/>
              <p:nvPr/>
            </p:nvSpPr>
            <p:spPr>
              <a:xfrm>
                <a:off x="5179839" y="4985816"/>
                <a:ext cx="55254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b="1" strike="noStrike" spc="-1" baseline="30000" dirty="0">
                    <a:solidFill>
                      <a:srgbClr val="FF0000"/>
                    </a:solidFill>
                  </a:rPr>
                  <a:t>218</a:t>
                </a:r>
                <a:r>
                  <a:rPr lang="en-US" sz="1400" b="1" strike="noStrike" spc="-1" dirty="0">
                    <a:solidFill>
                      <a:srgbClr val="FF0000"/>
                    </a:solidFill>
                  </a:rPr>
                  <a:t>Po</a:t>
                </a:r>
                <a:endParaRPr lang="ru-RU" sz="1400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155F8CB-1DFA-4384-8AA1-784BA7CE7E77}"/>
                  </a:ext>
                </a:extLst>
              </p:cNvPr>
              <p:cNvSpPr txBox="1"/>
              <p:nvPr/>
            </p:nvSpPr>
            <p:spPr>
              <a:xfrm>
                <a:off x="6823671" y="4806760"/>
                <a:ext cx="55254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b="1" strike="noStrike" spc="-1" baseline="30000" dirty="0">
                    <a:solidFill>
                      <a:srgbClr val="FF0000"/>
                    </a:solidFill>
                  </a:rPr>
                  <a:t>214</a:t>
                </a:r>
                <a:r>
                  <a:rPr lang="en-US" sz="1400" b="1" strike="noStrike" spc="-1" dirty="0">
                    <a:solidFill>
                      <a:srgbClr val="FF0000"/>
                    </a:solidFill>
                  </a:rPr>
                  <a:t>Po</a:t>
                </a:r>
                <a:endParaRPr lang="ru-RU" sz="1400" dirty="0"/>
              </a:p>
            </p:txBody>
          </p:sp>
        </p:grpSp>
      </p:grpSp>
      <p:graphicFrame>
        <p:nvGraphicFramePr>
          <p:cNvPr id="13" name="Table 2">
            <a:extLst>
              <a:ext uri="{FF2B5EF4-FFF2-40B4-BE49-F238E27FC236}">
                <a16:creationId xmlns:a16="http://schemas.microsoft.com/office/drawing/2014/main" id="{BB93D21B-E065-4510-B1B8-0965F5F2A7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639139"/>
              </p:ext>
            </p:extLst>
          </p:nvPr>
        </p:nvGraphicFramePr>
        <p:xfrm>
          <a:off x="8007211" y="3152654"/>
          <a:ext cx="3654146" cy="3352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46225">
                  <a:extLst>
                    <a:ext uri="{9D8B030D-6E8A-4147-A177-3AD203B41FA5}">
                      <a16:colId xmlns:a16="http://schemas.microsoft.com/office/drawing/2014/main" val="1438365247"/>
                    </a:ext>
                  </a:extLst>
                </a:gridCol>
                <a:gridCol w="1069975">
                  <a:extLst>
                    <a:ext uri="{9D8B030D-6E8A-4147-A177-3AD203B41FA5}">
                      <a16:colId xmlns:a16="http://schemas.microsoft.com/office/drawing/2014/main" val="640005071"/>
                    </a:ext>
                  </a:extLst>
                </a:gridCol>
                <a:gridCol w="1037946">
                  <a:extLst>
                    <a:ext uri="{9D8B030D-6E8A-4147-A177-3AD203B41FA5}">
                      <a16:colId xmlns:a16="http://schemas.microsoft.com/office/drawing/2014/main" val="2486674458"/>
                    </a:ext>
                  </a:extLst>
                </a:gridCol>
              </a:tblGrid>
              <a:tr h="265263">
                <a:tc>
                  <a:txBody>
                    <a:bodyPr/>
                    <a:lstStyle/>
                    <a:p>
                      <a:r>
                        <a:rPr lang="en-US" sz="1600" dirty="0"/>
                        <a:t>Sample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Basement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Rn source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527310"/>
                  </a:ext>
                </a:extLst>
              </a:tr>
              <a:tr h="156037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Copper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391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1219878"/>
                  </a:ext>
                </a:extLst>
              </a:tr>
              <a:tr h="156037">
                <a:tc>
                  <a:txBody>
                    <a:bodyPr/>
                    <a:lstStyle/>
                    <a:p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</a:rPr>
                        <a:t>SiPM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96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862768"/>
                  </a:ext>
                </a:extLst>
              </a:tr>
              <a:tr h="156037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HDPE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138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9150910"/>
                  </a:ext>
                </a:extLst>
              </a:tr>
              <a:tr h="156037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Teflon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133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346100"/>
                  </a:ext>
                </a:extLst>
              </a:tr>
              <a:tr h="156037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Nickel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123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1668702"/>
                  </a:ext>
                </a:extLst>
              </a:tr>
              <a:tr h="156037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Fused Silica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76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512956"/>
                  </a:ext>
                </a:extLst>
              </a:tr>
              <a:tr h="156037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Carbon Fiber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58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2225429"/>
                  </a:ext>
                </a:extLst>
              </a:tr>
              <a:tr h="156037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Metallized Silica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55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525291"/>
                  </a:ext>
                </a:extLst>
              </a:tr>
              <a:tr h="156037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Sapphire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57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2843396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B71D371C-A922-4AF0-88B9-A099971DD539}"/>
              </a:ext>
            </a:extLst>
          </p:cNvPr>
          <p:cNvSpPr txBox="1"/>
          <p:nvPr/>
        </p:nvSpPr>
        <p:spPr>
          <a:xfrm>
            <a:off x="8314845" y="2800980"/>
            <a:ext cx="31670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285750" algn="ctr"/>
            <a:r>
              <a:rPr lang="en-US" sz="2000" b="1" strike="noStrike" spc="-1" dirty="0"/>
              <a:t>Number of measurements</a:t>
            </a:r>
            <a:endParaRPr lang="en-US" sz="2000" b="1" dirty="0">
              <a:cs typeface="Calibri" pitchFamily="34" charset="0"/>
            </a:endParaRPr>
          </a:p>
        </p:txBody>
      </p:sp>
      <p:pic>
        <p:nvPicPr>
          <p:cNvPr id="9" name="Picture 8" descr="A picture containing indoor, toilet&#10;&#10;Description automatically generated">
            <a:extLst>
              <a:ext uri="{FF2B5EF4-FFF2-40B4-BE49-F238E27FC236}">
                <a16:creationId xmlns:a16="http://schemas.microsoft.com/office/drawing/2014/main" id="{FB85B9F1-64F1-43FE-9831-0E4E436899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74287" y="1518697"/>
            <a:ext cx="2717930" cy="2964677"/>
          </a:xfrm>
          <a:prstGeom prst="rect">
            <a:avLst/>
          </a:prstGeom>
        </p:spPr>
      </p:pic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33A1E8C3-F4DF-4FC2-99DF-EF21EB06D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D44CC004-F776-470A-BD8F-4433E8F4C8C1}" type="slidenum">
              <a:rPr lang="ru-RU" smtClean="0"/>
              <a:t>6</a:t>
            </a:fld>
            <a:endParaRPr lang="ru-RU"/>
          </a:p>
        </p:txBody>
      </p:sp>
      <p:sp>
        <p:nvSpPr>
          <p:cNvPr id="23" name="Date Placeholder 2">
            <a:extLst>
              <a:ext uri="{FF2B5EF4-FFF2-40B4-BE49-F238E27FC236}">
                <a16:creationId xmlns:a16="http://schemas.microsoft.com/office/drawing/2014/main" id="{710E101E-2116-4376-8D1B-112567F72D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ru-RU" dirty="0"/>
              <a:t>2022/06/15</a:t>
            </a:r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A0EC00B7-A777-4018-9129-CBF3C09B9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92873"/>
            <a:ext cx="4114800" cy="365125"/>
          </a:xfrm>
        </p:spPr>
        <p:txBody>
          <a:bodyPr/>
          <a:lstStyle/>
          <a:p>
            <a:r>
              <a:rPr lang="en-US" dirty="0"/>
              <a:t>Dmitry Chernyak, Low Radioactivity Techniques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026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1">
            <a:extLst>
              <a:ext uri="{FF2B5EF4-FFF2-40B4-BE49-F238E27FC236}">
                <a16:creationId xmlns:a16="http://schemas.microsoft.com/office/drawing/2014/main" id="{ADB1FDC7-16D7-4913-B7C5-A228B1984C67}"/>
              </a:ext>
            </a:extLst>
          </p:cNvPr>
          <p:cNvSpPr txBox="1"/>
          <p:nvPr/>
        </p:nvSpPr>
        <p:spPr>
          <a:xfrm>
            <a:off x="0" y="130164"/>
            <a:ext cx="12192000" cy="6530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strike="noStrike" spc="-1" dirty="0"/>
              <a:t>Radon source results</a:t>
            </a:r>
          </a:p>
        </p:txBody>
      </p:sp>
      <p:graphicFrame>
        <p:nvGraphicFramePr>
          <p:cNvPr id="31" name="Table 2">
            <a:extLst>
              <a:ext uri="{FF2B5EF4-FFF2-40B4-BE49-F238E27FC236}">
                <a16:creationId xmlns:a16="http://schemas.microsoft.com/office/drawing/2014/main" id="{1DE7F3DB-1025-420C-A843-30F75F9496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946332"/>
              </p:ext>
            </p:extLst>
          </p:nvPr>
        </p:nvGraphicFramePr>
        <p:xfrm>
          <a:off x="8023076" y="4051397"/>
          <a:ext cx="3924881" cy="1737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30510">
                  <a:extLst>
                    <a:ext uri="{9D8B030D-6E8A-4147-A177-3AD203B41FA5}">
                      <a16:colId xmlns:a16="http://schemas.microsoft.com/office/drawing/2014/main" val="1438365247"/>
                    </a:ext>
                  </a:extLst>
                </a:gridCol>
                <a:gridCol w="1342238">
                  <a:extLst>
                    <a:ext uri="{9D8B030D-6E8A-4147-A177-3AD203B41FA5}">
                      <a16:colId xmlns:a16="http://schemas.microsoft.com/office/drawing/2014/main" val="640005071"/>
                    </a:ext>
                  </a:extLst>
                </a:gridCol>
                <a:gridCol w="1752133">
                  <a:extLst>
                    <a:ext uri="{9D8B030D-6E8A-4147-A177-3AD203B41FA5}">
                      <a16:colId xmlns:a16="http://schemas.microsoft.com/office/drawing/2014/main" val="2486674458"/>
                    </a:ext>
                  </a:extLst>
                </a:gridCol>
              </a:tblGrid>
              <a:tr h="265263">
                <a:tc>
                  <a:txBody>
                    <a:bodyPr/>
                    <a:lstStyle/>
                    <a:p>
                      <a:r>
                        <a:rPr lang="en-US" sz="1400" dirty="0"/>
                        <a:t>Sample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/>
                      <a:r>
                        <a:rPr lang="en-US" sz="1400" b="1" strike="noStrike" spc="-1" dirty="0"/>
                        <a:t>Number of measurements</a:t>
                      </a:r>
                      <a:endParaRPr lang="en-US" sz="1400" b="1" dirty="0"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Average effective collection length [m]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527310"/>
                  </a:ext>
                </a:extLst>
              </a:tr>
              <a:tr h="156037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</a:rPr>
                        <a:t>Copper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14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0.020 ± 0.008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1219878"/>
                  </a:ext>
                </a:extLst>
              </a:tr>
              <a:tr h="156037">
                <a:tc>
                  <a:txBody>
                    <a:bodyPr/>
                    <a:lstStyle/>
                    <a:p>
                      <a:r>
                        <a:rPr lang="en-US" sz="1400" b="1" dirty="0" err="1">
                          <a:solidFill>
                            <a:srgbClr val="3333FF"/>
                          </a:solidFill>
                          <a:effectLst/>
                        </a:rPr>
                        <a:t>SiPM</a:t>
                      </a:r>
                      <a:endParaRPr lang="ru-RU" sz="1400" b="1" dirty="0">
                        <a:solidFill>
                          <a:srgbClr val="3333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3333FF"/>
                          </a:solidFill>
                        </a:rPr>
                        <a:t>6</a:t>
                      </a:r>
                      <a:endParaRPr lang="ru-RU" sz="1400" b="1" dirty="0">
                        <a:solidFill>
                          <a:srgbClr val="3333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3333FF"/>
                          </a:solidFill>
                        </a:rPr>
                        <a:t>0</a:t>
                      </a:r>
                      <a:r>
                        <a:rPr lang="ru-RU" sz="1400" b="1" dirty="0">
                          <a:solidFill>
                            <a:srgbClr val="3333FF"/>
                          </a:solidFill>
                        </a:rPr>
                        <a:t>.</a:t>
                      </a:r>
                      <a:r>
                        <a:rPr lang="en-US" sz="1400" b="1" dirty="0">
                          <a:solidFill>
                            <a:srgbClr val="3333FF"/>
                          </a:solidFill>
                        </a:rPr>
                        <a:t>028</a:t>
                      </a:r>
                      <a:r>
                        <a:rPr lang="ru-RU" sz="1400" b="1" dirty="0">
                          <a:solidFill>
                            <a:srgbClr val="3333FF"/>
                          </a:solidFill>
                        </a:rPr>
                        <a:t> ± 0.</a:t>
                      </a:r>
                      <a:r>
                        <a:rPr lang="en-US" sz="1400" b="1" dirty="0">
                          <a:solidFill>
                            <a:srgbClr val="3333FF"/>
                          </a:solidFill>
                        </a:rPr>
                        <a:t>008</a:t>
                      </a:r>
                      <a:endParaRPr lang="ru-RU" sz="1400" b="1" dirty="0">
                        <a:solidFill>
                          <a:srgbClr val="3333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862768"/>
                  </a:ext>
                </a:extLst>
              </a:tr>
              <a:tr h="156037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7F00"/>
                          </a:solidFill>
                          <a:effectLst/>
                        </a:rPr>
                        <a:t>HDPE</a:t>
                      </a:r>
                      <a:endParaRPr lang="ru-RU" sz="1400" b="1" dirty="0">
                        <a:solidFill>
                          <a:srgbClr val="007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7F00"/>
                          </a:solidFill>
                        </a:rPr>
                        <a:t>7</a:t>
                      </a:r>
                      <a:endParaRPr lang="ru-RU" sz="1400" b="1" dirty="0">
                        <a:solidFill>
                          <a:srgbClr val="007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7F00"/>
                          </a:solidFill>
                        </a:rPr>
                        <a:t>0</a:t>
                      </a:r>
                      <a:r>
                        <a:rPr lang="ru-RU" sz="1400" b="1" dirty="0">
                          <a:solidFill>
                            <a:srgbClr val="007F00"/>
                          </a:solidFill>
                        </a:rPr>
                        <a:t>.</a:t>
                      </a:r>
                      <a:r>
                        <a:rPr lang="en-US" sz="1400" b="1" dirty="0">
                          <a:solidFill>
                            <a:srgbClr val="007F00"/>
                          </a:solidFill>
                        </a:rPr>
                        <a:t>016</a:t>
                      </a:r>
                      <a:r>
                        <a:rPr lang="ru-RU" sz="1400" b="1" dirty="0">
                          <a:solidFill>
                            <a:srgbClr val="007F00"/>
                          </a:solidFill>
                        </a:rPr>
                        <a:t> ± 0.</a:t>
                      </a:r>
                      <a:r>
                        <a:rPr lang="en-US" sz="1400" b="1" dirty="0">
                          <a:solidFill>
                            <a:srgbClr val="007F00"/>
                          </a:solidFill>
                        </a:rPr>
                        <a:t>006</a:t>
                      </a:r>
                      <a:endParaRPr lang="ru-RU" sz="1400" b="1" dirty="0">
                        <a:solidFill>
                          <a:srgbClr val="007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9150910"/>
                  </a:ext>
                </a:extLst>
              </a:tr>
              <a:tr h="156037"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Teflon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11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0.016 ± 0.003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301715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2834D167-1C12-4665-93BF-D1FABACB1CAE}"/>
              </a:ext>
            </a:extLst>
          </p:cNvPr>
          <p:cNvGrpSpPr/>
          <p:nvPr/>
        </p:nvGrpSpPr>
        <p:grpSpPr>
          <a:xfrm>
            <a:off x="94569" y="913812"/>
            <a:ext cx="7821515" cy="5300174"/>
            <a:chOff x="6216839" y="909734"/>
            <a:chExt cx="5427471" cy="3672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06EECCA-BF55-438A-AF23-07ABF741F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16839" y="909734"/>
              <a:ext cx="5427471" cy="36720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8245B5C-06A6-42F9-B5DE-F98BF1D0C4A5}"/>
                </a:ext>
              </a:extLst>
            </p:cNvPr>
            <p:cNvSpPr txBox="1"/>
            <p:nvPr/>
          </p:nvSpPr>
          <p:spPr>
            <a:xfrm>
              <a:off x="9816243" y="3578451"/>
              <a:ext cx="450908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b="1" strike="noStrike" spc="-1" baseline="30000" dirty="0">
                  <a:solidFill>
                    <a:srgbClr val="FF0000"/>
                  </a:solidFill>
                </a:rPr>
                <a:t>218</a:t>
              </a:r>
              <a:r>
                <a:rPr lang="en-US" sz="1000" b="1" strike="noStrike" spc="-1" dirty="0">
                  <a:solidFill>
                    <a:srgbClr val="FF0000"/>
                  </a:solidFill>
                </a:rPr>
                <a:t>Po</a:t>
              </a:r>
              <a:endParaRPr lang="ru-RU" sz="10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5526F7-4AF4-404D-B00D-9CE97388AA76}"/>
                </a:ext>
              </a:extLst>
            </p:cNvPr>
            <p:cNvSpPr txBox="1"/>
            <p:nvPr/>
          </p:nvSpPr>
          <p:spPr>
            <a:xfrm>
              <a:off x="10988456" y="3420611"/>
              <a:ext cx="450908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b="1" strike="noStrike" spc="-1" baseline="30000" dirty="0">
                  <a:solidFill>
                    <a:srgbClr val="FF0000"/>
                  </a:solidFill>
                </a:rPr>
                <a:t>214</a:t>
              </a:r>
              <a:r>
                <a:rPr lang="en-US" sz="1000" b="1" strike="noStrike" spc="-1" dirty="0">
                  <a:solidFill>
                    <a:srgbClr val="FF0000"/>
                  </a:solidFill>
                </a:rPr>
                <a:t>Po</a:t>
              </a:r>
              <a:endParaRPr lang="ru-RU" sz="1000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154B37A-80D2-4A60-BE61-C67D61700A08}"/>
              </a:ext>
            </a:extLst>
          </p:cNvPr>
          <p:cNvSpPr txBox="1"/>
          <p:nvPr/>
        </p:nvSpPr>
        <p:spPr>
          <a:xfrm>
            <a:off x="10145273" y="5759358"/>
            <a:ext cx="18614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Standard deviations reported</a:t>
            </a:r>
            <a:endParaRPr lang="ru-RU" sz="11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773B51-7163-4885-BBDA-FC4AC4AA8ED0}"/>
              </a:ext>
            </a:extLst>
          </p:cNvPr>
          <p:cNvSpPr txBox="1"/>
          <p:nvPr/>
        </p:nvSpPr>
        <p:spPr>
          <a:xfrm>
            <a:off x="8003412" y="1366845"/>
            <a:ext cx="3924882" cy="96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lvl="3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>
                <a:cs typeface="Calibri" pitchFamily="34" charset="0"/>
              </a:rPr>
              <a:t>Use of the radon source verified the time fit</a:t>
            </a:r>
            <a:endParaRPr lang="ru-RU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4675CE-3FBD-4890-A8F8-5658F3F259CB}"/>
              </a:ext>
            </a:extLst>
          </p:cNvPr>
          <p:cNvSpPr txBox="1"/>
          <p:nvPr/>
        </p:nvSpPr>
        <p:spPr>
          <a:xfrm>
            <a:off x="7922541" y="2670907"/>
            <a:ext cx="4005752" cy="96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lvl="3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>
                <a:cs typeface="Calibri" pitchFamily="34" charset="0"/>
              </a:rPr>
              <a:t>Effective collection lengths are similar for all samples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121F15E8-F55A-45A4-B4EC-75600742D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D44CC004-F776-470A-BD8F-4433E8F4C8C1}" type="slidenum">
              <a:rPr lang="ru-RU" smtClean="0"/>
              <a:t>7</a:t>
            </a:fld>
            <a:endParaRPr lang="ru-RU"/>
          </a:p>
        </p:txBody>
      </p:sp>
      <p:sp>
        <p:nvSpPr>
          <p:cNvPr id="21" name="Date Placeholder 2">
            <a:extLst>
              <a:ext uri="{FF2B5EF4-FFF2-40B4-BE49-F238E27FC236}">
                <a16:creationId xmlns:a16="http://schemas.microsoft.com/office/drawing/2014/main" id="{78B2E884-92BD-4DE7-9ADD-BBC215640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ru-RU" dirty="0"/>
              <a:t>2022/06/15</a:t>
            </a:r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221EF541-607B-40F8-AA98-28E63E6D1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92873"/>
            <a:ext cx="4114800" cy="365125"/>
          </a:xfrm>
        </p:spPr>
        <p:txBody>
          <a:bodyPr/>
          <a:lstStyle/>
          <a:p>
            <a:r>
              <a:rPr lang="en-US" dirty="0"/>
              <a:t>Dmitry Chernyak, Low Radioactivity Techniques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96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6751FCD-12E4-45D1-8719-35D1329CFE4C}"/>
              </a:ext>
            </a:extLst>
          </p:cNvPr>
          <p:cNvGrpSpPr/>
          <p:nvPr/>
        </p:nvGrpSpPr>
        <p:grpSpPr>
          <a:xfrm>
            <a:off x="5874424" y="950738"/>
            <a:ext cx="6066005" cy="4104000"/>
            <a:chOff x="67109" y="696282"/>
            <a:chExt cx="6066005" cy="4104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925A826-1A16-431E-85C7-47547B6AA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109" y="696282"/>
              <a:ext cx="6066005" cy="410400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F95FB26-DAF0-4042-9F59-3FB625B4CF39}"/>
                </a:ext>
              </a:extLst>
            </p:cNvPr>
            <p:cNvGrpSpPr/>
            <p:nvPr/>
          </p:nvGrpSpPr>
          <p:grpSpPr>
            <a:xfrm>
              <a:off x="4077096" y="3800886"/>
              <a:ext cx="1659130" cy="501353"/>
              <a:chOff x="3671828" y="3683012"/>
              <a:chExt cx="1357327" cy="410157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82AC651-82FC-4FCC-84B7-5221B7F81173}"/>
                  </a:ext>
                </a:extLst>
              </p:cNvPr>
              <p:cNvSpPr txBox="1"/>
              <p:nvPr/>
            </p:nvSpPr>
            <p:spPr>
              <a:xfrm>
                <a:off x="3671828" y="3866557"/>
                <a:ext cx="450908" cy="226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b="1" strike="noStrike" spc="-1" baseline="30000" dirty="0">
                    <a:solidFill>
                      <a:srgbClr val="FF0000"/>
                    </a:solidFill>
                  </a:rPr>
                  <a:t>218</a:t>
                </a:r>
                <a:r>
                  <a:rPr lang="en-US" sz="1200" b="1" strike="noStrike" spc="-1" dirty="0">
                    <a:solidFill>
                      <a:srgbClr val="FF0000"/>
                    </a:solidFill>
                  </a:rPr>
                  <a:t>Po</a:t>
                </a:r>
                <a:endParaRPr lang="ru-RU" sz="1200" dirty="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DE06B27-DBD8-4D67-A9C2-479068A3B7D0}"/>
                  </a:ext>
                </a:extLst>
              </p:cNvPr>
              <p:cNvSpPr txBox="1"/>
              <p:nvPr/>
            </p:nvSpPr>
            <p:spPr>
              <a:xfrm>
                <a:off x="4578247" y="3683012"/>
                <a:ext cx="450908" cy="226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b="1" strike="noStrike" spc="-1" baseline="30000" dirty="0">
                    <a:solidFill>
                      <a:srgbClr val="FF0000"/>
                    </a:solidFill>
                  </a:rPr>
                  <a:t>214</a:t>
                </a:r>
                <a:r>
                  <a:rPr lang="en-US" sz="1200" b="1" strike="noStrike" spc="-1" dirty="0">
                    <a:solidFill>
                      <a:srgbClr val="FF0000"/>
                    </a:solidFill>
                  </a:rPr>
                  <a:t>Po</a:t>
                </a:r>
                <a:endParaRPr lang="ru-RU" sz="1200" dirty="0"/>
              </a:p>
            </p:txBody>
          </p:sp>
        </p:grpSp>
      </p:grpSp>
      <p:sp>
        <p:nvSpPr>
          <p:cNvPr id="12" name="TextShape 1">
            <a:extLst>
              <a:ext uri="{FF2B5EF4-FFF2-40B4-BE49-F238E27FC236}">
                <a16:creationId xmlns:a16="http://schemas.microsoft.com/office/drawing/2014/main" id="{D474FD64-4282-447C-9DD9-C8263CEB56B6}"/>
              </a:ext>
            </a:extLst>
          </p:cNvPr>
          <p:cNvSpPr txBox="1"/>
          <p:nvPr/>
        </p:nvSpPr>
        <p:spPr>
          <a:xfrm>
            <a:off x="0" y="130164"/>
            <a:ext cx="12192000" cy="6530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strike="noStrike" spc="-1" dirty="0"/>
              <a:t>Basement lab conditions</a:t>
            </a:r>
          </a:p>
        </p:txBody>
      </p:sp>
      <p:sp>
        <p:nvSpPr>
          <p:cNvPr id="24" name="TextShape 2">
            <a:extLst>
              <a:ext uri="{FF2B5EF4-FFF2-40B4-BE49-F238E27FC236}">
                <a16:creationId xmlns:a16="http://schemas.microsoft.com/office/drawing/2014/main" id="{2C888E54-8483-4A06-90E6-5BF26B149520}"/>
              </a:ext>
            </a:extLst>
          </p:cNvPr>
          <p:cNvSpPr txBox="1"/>
          <p:nvPr/>
        </p:nvSpPr>
        <p:spPr>
          <a:xfrm>
            <a:off x="219483" y="976169"/>
            <a:ext cx="5654941" cy="76856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 marL="108000"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sz="2000" b="0" strike="noStrike" spc="-1" dirty="0"/>
              <a:t>Samples were exposed to the basement air in the following conditions: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53EACD-D92E-49DE-AF55-8165252C0A94}"/>
              </a:ext>
            </a:extLst>
          </p:cNvPr>
          <p:cNvSpPr txBox="1"/>
          <p:nvPr/>
        </p:nvSpPr>
        <p:spPr>
          <a:xfrm>
            <a:off x="321170" y="4779113"/>
            <a:ext cx="55532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/>
              </a:rPr>
              <a:t>Fan ON High</a:t>
            </a:r>
            <a:r>
              <a:rPr lang="en-US" sz="2000" dirty="0"/>
              <a:t> and 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Low </a:t>
            </a:r>
            <a:r>
              <a:rPr lang="en-US" sz="2000" dirty="0"/>
              <a:t>airflows have 400 and 50 times higher volume exchange rates than one at SNOLAB, respectively.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063644-19BC-4487-90B0-90FA54ACC3F8}"/>
              </a:ext>
            </a:extLst>
          </p:cNvPr>
          <p:cNvGrpSpPr/>
          <p:nvPr/>
        </p:nvGrpSpPr>
        <p:grpSpPr>
          <a:xfrm>
            <a:off x="6233019" y="2676088"/>
            <a:ext cx="5437609" cy="3318743"/>
            <a:chOff x="6233019" y="2676088"/>
            <a:chExt cx="5437609" cy="331874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F539E2F-292A-40CB-807A-FC9BED375694}"/>
                </a:ext>
              </a:extLst>
            </p:cNvPr>
            <p:cNvSpPr txBox="1"/>
            <p:nvPr/>
          </p:nvSpPr>
          <p:spPr>
            <a:xfrm>
              <a:off x="6317578" y="5286945"/>
              <a:ext cx="5353050" cy="707886"/>
            </a:xfrm>
            <a:prstGeom prst="rect">
              <a:avLst/>
            </a:prstGeom>
            <a:noFill/>
            <a:ln w="31750">
              <a:solidFill>
                <a:schemeClr val="accent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indent="-252000">
                <a:buFont typeface="+mj-lt"/>
                <a:buAutoNum type="arabicPeriod"/>
              </a:pPr>
              <a:r>
                <a:rPr lang="en-US" sz="2000" baseline="30000" dirty="0">
                  <a:solidFill>
                    <a:schemeClr val="accent2">
                      <a:lumMod val="50000"/>
                    </a:schemeClr>
                  </a:solidFill>
                </a:rPr>
                <a:t>218</a:t>
              </a:r>
              <a:r>
                <a:rPr lang="en-US" sz="2000" dirty="0">
                  <a:solidFill>
                    <a:schemeClr val="accent2">
                      <a:lumMod val="50000"/>
                    </a:schemeClr>
                  </a:solidFill>
                </a:rPr>
                <a:t>Po detection of about 16 atoms</a:t>
              </a:r>
            </a:p>
            <a:p>
              <a:pPr indent="-252000">
                <a:buFont typeface="+mj-lt"/>
                <a:buAutoNum type="arabicPeriod"/>
              </a:pPr>
              <a:r>
                <a:rPr lang="en-US" sz="2000" dirty="0">
                  <a:solidFill>
                    <a:schemeClr val="accent2">
                      <a:lumMod val="50000"/>
                    </a:schemeClr>
                  </a:solidFill>
                </a:rPr>
                <a:t>Measurements are essentially background free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A886238-2E08-482A-8306-EE67E7A0B1C0}"/>
                </a:ext>
              </a:extLst>
            </p:cNvPr>
            <p:cNvSpPr/>
            <p:nvPr/>
          </p:nvSpPr>
          <p:spPr>
            <a:xfrm>
              <a:off x="6233019" y="2676088"/>
              <a:ext cx="1375795" cy="794857"/>
            </a:xfrm>
            <a:prstGeom prst="rect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5FF4AB-0D09-460D-97FA-F2361E368758}"/>
                </a:ext>
              </a:extLst>
            </p:cNvPr>
            <p:cNvCxnSpPr>
              <a:cxnSpLocks/>
              <a:stCxn id="6" idx="2"/>
              <a:endCxn id="13" idx="0"/>
            </p:cNvCxnSpPr>
            <p:nvPr/>
          </p:nvCxnSpPr>
          <p:spPr>
            <a:xfrm>
              <a:off x="6920917" y="3470945"/>
              <a:ext cx="2073186" cy="1816000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A000FDB-9B9F-42DA-B151-8ABAEBE6C23D}"/>
              </a:ext>
            </a:extLst>
          </p:cNvPr>
          <p:cNvSpPr txBox="1"/>
          <p:nvPr/>
        </p:nvSpPr>
        <p:spPr>
          <a:xfrm>
            <a:off x="101686" y="3882778"/>
            <a:ext cx="6096000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2000" indent="-216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-1" dirty="0">
                <a:solidFill>
                  <a:schemeClr val="accent6">
                    <a:lumMod val="75000"/>
                  </a:schemeClr>
                </a:solidFill>
              </a:rPr>
              <a:t>Surface covered</a:t>
            </a:r>
            <a:r>
              <a:rPr lang="en-US" sz="2000" spc="-1" dirty="0"/>
              <a:t> with paper tissue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43E28A-DFA7-4BC5-994C-53C6B60267DA}"/>
              </a:ext>
            </a:extLst>
          </p:cNvPr>
          <p:cNvSpPr txBox="1"/>
          <p:nvPr/>
        </p:nvSpPr>
        <p:spPr>
          <a:xfrm>
            <a:off x="101686" y="1679166"/>
            <a:ext cx="6096000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2000" indent="-216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effectLst/>
              </a:rPr>
              <a:t>Fan ON High: </a:t>
            </a:r>
            <a:r>
              <a:rPr lang="en-US" sz="2000" dirty="0">
                <a:effectLst/>
              </a:rPr>
              <a:t>Tent closed, air exchanges</a:t>
            </a:r>
            <a:r>
              <a:rPr lang="en-US" sz="2000" dirty="0">
                <a:cs typeface="Calibri" pitchFamily="34" charset="0"/>
              </a:rPr>
              <a:t> 2.89 min</a:t>
            </a:r>
            <a:r>
              <a:rPr lang="en-US" sz="2000" baseline="30000" dirty="0">
                <a:cs typeface="Calibri" pitchFamily="34" charset="0"/>
              </a:rPr>
              <a:t>-1</a:t>
            </a:r>
            <a:endParaRPr lang="en-US" sz="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5EE6D5-C985-4C5E-8109-8F79011C1FA7}"/>
              </a:ext>
            </a:extLst>
          </p:cNvPr>
          <p:cNvSpPr txBox="1"/>
          <p:nvPr/>
        </p:nvSpPr>
        <p:spPr>
          <a:xfrm>
            <a:off x="101686" y="2119888"/>
            <a:ext cx="6096000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2000" indent="-216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effectLst/>
              </a:rPr>
              <a:t>Fan ON Low: </a:t>
            </a:r>
            <a:r>
              <a:rPr lang="en-US" sz="2000" dirty="0">
                <a:effectLst/>
              </a:rPr>
              <a:t>Tent closed, air exchanges</a:t>
            </a:r>
            <a:r>
              <a:rPr lang="en-US" sz="2000" dirty="0">
                <a:cs typeface="Calibri" pitchFamily="34" charset="0"/>
              </a:rPr>
              <a:t> 0.36 min</a:t>
            </a:r>
            <a:r>
              <a:rPr lang="en-US" sz="2000" baseline="30000" dirty="0">
                <a:cs typeface="Calibri" pitchFamily="34" charset="0"/>
              </a:rPr>
              <a:t>-1</a:t>
            </a:r>
            <a:endParaRPr lang="en-US" sz="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5DA8A9-96CA-48DC-B5B6-D87140CB3823}"/>
              </a:ext>
            </a:extLst>
          </p:cNvPr>
          <p:cNvSpPr txBox="1"/>
          <p:nvPr/>
        </p:nvSpPr>
        <p:spPr>
          <a:xfrm>
            <a:off x="101686" y="2560610"/>
            <a:ext cx="6096000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2000" indent="-216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3FF"/>
                </a:solidFill>
              </a:rPr>
              <a:t>Fan OFF: </a:t>
            </a:r>
            <a:r>
              <a:rPr lang="en-US" sz="2000" dirty="0">
                <a:effectLst/>
              </a:rPr>
              <a:t>Tent</a:t>
            </a:r>
            <a:r>
              <a:rPr lang="en-US" sz="2000" dirty="0"/>
              <a:t> closed, </a:t>
            </a:r>
            <a:r>
              <a:rPr lang="en-US" sz="2000" dirty="0">
                <a:effectLst/>
              </a:rPr>
              <a:t>air exchanges</a:t>
            </a:r>
            <a:r>
              <a:rPr lang="en-US" sz="2000" dirty="0">
                <a:cs typeface="Calibri" pitchFamily="34" charset="0"/>
              </a:rPr>
              <a:t> 0 min</a:t>
            </a:r>
            <a:r>
              <a:rPr lang="en-US" sz="2000" baseline="30000" dirty="0">
                <a:cs typeface="Calibri" pitchFamily="34" charset="0"/>
              </a:rPr>
              <a:t>-1</a:t>
            </a:r>
            <a:endParaRPr lang="en-US" sz="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E18B18-18D8-46C3-8F1F-BA2420953D8B}"/>
              </a:ext>
            </a:extLst>
          </p:cNvPr>
          <p:cNvSpPr txBox="1"/>
          <p:nvPr/>
        </p:nvSpPr>
        <p:spPr>
          <a:xfrm>
            <a:off x="101686" y="3001332"/>
            <a:ext cx="6134100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2000" indent="-216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3FF"/>
                </a:solidFill>
              </a:rPr>
              <a:t>Fan OFF: </a:t>
            </a:r>
            <a:r>
              <a:rPr lang="en-US" sz="2000" dirty="0">
                <a:effectLst/>
              </a:rPr>
              <a:t>Tent</a:t>
            </a:r>
            <a:r>
              <a:rPr lang="en-US" sz="2000" dirty="0"/>
              <a:t> opened, </a:t>
            </a:r>
            <a:r>
              <a:rPr lang="en-US" sz="2000" dirty="0">
                <a:effectLst/>
              </a:rPr>
              <a:t>air exchanges</a:t>
            </a:r>
            <a:r>
              <a:rPr lang="en-US" sz="2000" dirty="0">
                <a:cs typeface="Calibri" pitchFamily="34" charset="0"/>
              </a:rPr>
              <a:t> 0 min</a:t>
            </a:r>
            <a:r>
              <a:rPr lang="en-US" sz="2000" baseline="30000" dirty="0">
                <a:cs typeface="Calibri" pitchFamily="34" charset="0"/>
              </a:rPr>
              <a:t>-1</a:t>
            </a:r>
            <a:endParaRPr lang="en-US" sz="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A47D664-F27A-4EBF-8E10-FAB0A0DD44F8}"/>
              </a:ext>
            </a:extLst>
          </p:cNvPr>
          <p:cNvSpPr txBox="1"/>
          <p:nvPr/>
        </p:nvSpPr>
        <p:spPr>
          <a:xfrm>
            <a:off x="101686" y="3442054"/>
            <a:ext cx="6134100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2000" indent="-216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trike="noStrike" spc="-1" dirty="0">
                <a:solidFill>
                  <a:schemeClr val="accent6">
                    <a:lumMod val="75000"/>
                  </a:schemeClr>
                </a:solidFill>
              </a:rPr>
              <a:t>Surface biased</a:t>
            </a:r>
            <a:r>
              <a:rPr lang="en-US" sz="2000" strike="noStrike" spc="-1" dirty="0"/>
              <a:t> using HV</a:t>
            </a:r>
            <a:endParaRPr lang="en-US" sz="400" strike="noStrike" spc="-1" dirty="0"/>
          </a:p>
        </p:txBody>
      </p:sp>
      <p:sp>
        <p:nvSpPr>
          <p:cNvPr id="42" name="Slide Number Placeholder 1">
            <a:extLst>
              <a:ext uri="{FF2B5EF4-FFF2-40B4-BE49-F238E27FC236}">
                <a16:creationId xmlns:a16="http://schemas.microsoft.com/office/drawing/2014/main" id="{029AEB76-F8C5-4E1F-BBA6-22B8DD769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D44CC004-F776-470A-BD8F-4433E8F4C8C1}" type="slidenum">
              <a:rPr lang="ru-RU" smtClean="0"/>
              <a:t>8</a:t>
            </a:fld>
            <a:endParaRPr lang="ru-RU"/>
          </a:p>
        </p:txBody>
      </p:sp>
      <p:sp>
        <p:nvSpPr>
          <p:cNvPr id="43" name="Date Placeholder 2">
            <a:extLst>
              <a:ext uri="{FF2B5EF4-FFF2-40B4-BE49-F238E27FC236}">
                <a16:creationId xmlns:a16="http://schemas.microsoft.com/office/drawing/2014/main" id="{70D7729C-4371-4EC8-A003-18C5B2F79A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ru-RU" dirty="0"/>
              <a:t>2022/06/15</a:t>
            </a:r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ABA593B9-60B4-46D5-BD1D-A20261C46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92873"/>
            <a:ext cx="4114800" cy="365125"/>
          </a:xfrm>
        </p:spPr>
        <p:txBody>
          <a:bodyPr/>
          <a:lstStyle/>
          <a:p>
            <a:r>
              <a:rPr lang="en-US" dirty="0"/>
              <a:t>Dmitry Chernyak, Low Radioactivity Techniques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637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2" grpId="0"/>
      <p:bldP spid="25" grpId="0"/>
      <p:bldP spid="27" grpId="0"/>
      <p:bldP spid="28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Shape 1">
            <a:extLst>
              <a:ext uri="{FF2B5EF4-FFF2-40B4-BE49-F238E27FC236}">
                <a16:creationId xmlns:a16="http://schemas.microsoft.com/office/drawing/2014/main" id="{D474FD64-4282-447C-9DD9-C8263CEB56B6}"/>
              </a:ext>
            </a:extLst>
          </p:cNvPr>
          <p:cNvSpPr txBox="1"/>
          <p:nvPr/>
        </p:nvSpPr>
        <p:spPr>
          <a:xfrm>
            <a:off x="0" y="2764310"/>
            <a:ext cx="12192000" cy="6530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strike="noStrike" spc="-1" dirty="0"/>
              <a:t>Detailed attachment results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9DA22DA3-DA75-44FA-AC71-64E919E11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D44CC004-F776-470A-BD8F-4433E8F4C8C1}" type="slidenum">
              <a:rPr lang="ru-RU" smtClean="0"/>
              <a:t>9</a:t>
            </a:fld>
            <a:endParaRPr lang="ru-RU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B1D82908-A0EF-4632-A9CC-532E1472E3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ru-RU" dirty="0"/>
              <a:t>2022/06/15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1D16115B-0584-494F-9D53-72C66073D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92873"/>
            <a:ext cx="4114800" cy="365125"/>
          </a:xfrm>
        </p:spPr>
        <p:txBody>
          <a:bodyPr/>
          <a:lstStyle/>
          <a:p>
            <a:r>
              <a:rPr lang="en-US" dirty="0"/>
              <a:t>Dmitry Chernyak, Low Radioactivity Techniques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16808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4764</TotalTime>
  <Words>1365</Words>
  <Application>Microsoft Office PowerPoint</Application>
  <PresentationFormat>Widescreen</PresentationFormat>
  <Paragraphs>309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Calibri (Body)</vt:lpstr>
      <vt:lpstr>Calibri Light</vt:lpstr>
      <vt:lpstr>Cambria Math</vt:lpstr>
      <vt:lpstr>CMR12</vt:lpstr>
      <vt:lpstr>CMR7</vt:lpstr>
      <vt:lpstr>CMR8</vt:lpstr>
      <vt:lpstr>SFRM1000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Dmitry Chernyak</dc:creator>
  <cp:lastModifiedBy>Dmitry Cherniak</cp:lastModifiedBy>
  <cp:revision>329</cp:revision>
  <dcterms:created xsi:type="dcterms:W3CDTF">2020-12-11T17:44:01Z</dcterms:created>
  <dcterms:modified xsi:type="dcterms:W3CDTF">2022-06-15T05:49:58Z</dcterms:modified>
</cp:coreProperties>
</file>