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  <p:sldMasterId id="2147483733" r:id="rId2"/>
  </p:sldMasterIdLst>
  <p:notesMasterIdLst>
    <p:notesMasterId r:id="rId22"/>
  </p:notesMasterIdLst>
  <p:handoutMasterIdLst>
    <p:handoutMasterId r:id="rId23"/>
  </p:handoutMasterIdLst>
  <p:sldIdLst>
    <p:sldId id="260" r:id="rId3"/>
    <p:sldId id="1443" r:id="rId4"/>
    <p:sldId id="275" r:id="rId5"/>
    <p:sldId id="274" r:id="rId6"/>
    <p:sldId id="1451" r:id="rId7"/>
    <p:sldId id="262" r:id="rId8"/>
    <p:sldId id="1452" r:id="rId9"/>
    <p:sldId id="1444" r:id="rId10"/>
    <p:sldId id="267" r:id="rId11"/>
    <p:sldId id="1445" r:id="rId12"/>
    <p:sldId id="273" r:id="rId13"/>
    <p:sldId id="1446" r:id="rId14"/>
    <p:sldId id="263" r:id="rId15"/>
    <p:sldId id="272" r:id="rId16"/>
    <p:sldId id="1447" r:id="rId17"/>
    <p:sldId id="268" r:id="rId18"/>
    <p:sldId id="256" r:id="rId19"/>
    <p:sldId id="257" r:id="rId20"/>
    <p:sldId id="1449" r:id="rId21"/>
  </p:sldIdLst>
  <p:sldSz cx="10972800" cy="8229600" type="B4JIS"/>
  <p:notesSz cx="6858000" cy="9144000"/>
  <p:defaultTextStyle>
    <a:defPPr>
      <a:defRPr lang="en-US"/>
    </a:defPPr>
    <a:lvl1pPr marL="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1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150"/>
    <a:srgbClr val="000000"/>
    <a:srgbClr val="719500"/>
    <a:srgbClr val="007836"/>
    <a:srgbClr val="BE0F34"/>
    <a:srgbClr val="502D7F"/>
    <a:srgbClr val="00338E"/>
    <a:srgbClr val="0081AB"/>
    <a:srgbClr val="758F9D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8" autoAdjust="0"/>
    <p:restoredTop sz="84762"/>
  </p:normalViewPr>
  <p:slideViewPr>
    <p:cSldViewPr snapToGrid="0" snapToObjects="1">
      <p:cViewPr>
        <p:scale>
          <a:sx n="50" d="100"/>
          <a:sy n="50" d="100"/>
        </p:scale>
        <p:origin x="1116" y="3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7" d="100"/>
          <a:sy n="117" d="100"/>
        </p:scale>
        <p:origin x="49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A69A9C-1087-184F-8370-423E175D9D7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090E3D-F5E5-0D40-B323-A25B85CF9E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E50B8-2EF8-564F-AE86-D84E6C503530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E3AA97-2F38-5340-B685-1E0EA3E358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732F3-25A6-284F-A24C-5FD21AE6BE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78BA3-E235-9946-9A4D-07E907F68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00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C8D20-1945-7145-91A2-3D134BDA25E2}" type="datetimeFigureOut">
              <a:rPr lang="en-US" smtClean="0"/>
              <a:t>6/13/2022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104DB-87CA-D64F-AB86-DB2520DDF5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5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61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Pb-210 study in the bulk and how flash plating helps.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0104DB-87CA-D64F-AB86-DB2520DDF5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09728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60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there’s also the commercially sourced continuous-flow cryogenic column approach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642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71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248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49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43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0104DB-87CA-D64F-AB86-DB2520DDF5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38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lain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36B83B-A5E4-524E-96A9-DFC12D58F12A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1DF1AC-1D08-B945-A034-B740A35902F9}"/>
              </a:ext>
            </a:extLst>
          </p:cNvPr>
          <p:cNvSpPr txBox="1"/>
          <p:nvPr userDrawn="1"/>
        </p:nvSpPr>
        <p:spPr>
          <a:xfrm>
            <a:off x="1028700" y="7543800"/>
            <a:ext cx="2743200" cy="2286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>
              <a:spcAft>
                <a:spcPts val="450"/>
              </a:spcAft>
            </a:pPr>
            <a:r>
              <a:rPr lang="en-US" sz="600" dirty="0">
                <a:solidFill>
                  <a:srgbClr val="616265">
                    <a:alpha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PNNL is operated by Battelle for the U.S. Department of Energy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743200"/>
            <a:ext cx="3429000" cy="1828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r">
              <a:defRPr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061D5F4-8719-384B-945C-9A27060F99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7897" y="5669280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35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Click to add presenter’s name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E2D432E-6648-6643-9C6E-38B1EFF5E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8700" y="5983356"/>
            <a:ext cx="3429000" cy="2743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 marL="0" indent="0" algn="r">
              <a:buNone/>
              <a:defRPr sz="1200">
                <a:solidFill>
                  <a:srgbClr val="6162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/>
            </a:lvl2pPr>
            <a:lvl3pPr marL="822960" indent="0">
              <a:buNone/>
              <a:defRPr/>
            </a:lvl3pPr>
            <a:lvl4pPr marL="1234440" indent="0">
              <a:buNone/>
              <a:defRPr/>
            </a:lvl4pPr>
            <a:lvl5pPr marL="1645920" indent="0">
              <a:buNone/>
              <a:defRPr/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15389B-4BB4-1644-9B7E-35A85D0C1E3B}"/>
              </a:ext>
            </a:extLst>
          </p:cNvPr>
          <p:cNvSpPr txBox="1"/>
          <p:nvPr userDrawn="1"/>
        </p:nvSpPr>
        <p:spPr>
          <a:xfrm>
            <a:off x="2782958" y="-1245704"/>
            <a:ext cx="18473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2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A7D3E1-BCC3-C843-81A0-EA4EDFB445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17363-F73D-B74F-9647-C9D747AC70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898" y="7178040"/>
            <a:ext cx="618363" cy="228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0C8FB-601C-A04C-84F7-213A857D3E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81653" y="7249637"/>
            <a:ext cx="697357" cy="155448"/>
          </a:xfrm>
          <a:prstGeom prst="rect">
            <a:avLst/>
          </a:prstGeom>
        </p:spPr>
      </p:pic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D9DB338-5D5C-4ACA-9ECF-C3E34C441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8731" y="4915645"/>
            <a:ext cx="24681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F8E3-4ED9-44B4-99E6-8A3D2CF8D415}" type="datetime4">
              <a:rPr lang="en-US" smtClean="0"/>
              <a:t>June 13, 2022</a:t>
            </a:fld>
            <a:endParaRPr lang="en-US" dirty="0"/>
          </a:p>
        </p:txBody>
      </p:sp>
      <p:sp>
        <p:nvSpPr>
          <p:cNvPr id="16" name="Footer Placeholder 2">
            <a:extLst>
              <a:ext uri="{FF2B5EF4-FFF2-40B4-BE49-F238E27FC236}">
                <a16:creationId xmlns:a16="http://schemas.microsoft.com/office/drawing/2014/main" id="{F55B65E8-4040-44D0-A4FE-A050FD948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9" y="773011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30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37934-CF11-2279-3FE4-A9548871B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1600" y="1346836"/>
            <a:ext cx="8229600" cy="286512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ADDFE-BDAC-DE70-D66A-A667407027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322446"/>
            <a:ext cx="8229600" cy="1986914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C9E988-CD3B-378B-4FD0-AC7799C4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F5726-4CC5-C930-0BE9-CA0357AE4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594CE-C331-EF06-A839-EEBED03C3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04578-F546-2910-A19A-1065F22A1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5E1D9-78D6-E91F-94D0-648EBD5B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2C78E-F7F6-C9E8-7FE1-E28EE5D0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C22B1-FEAB-E23E-1663-51AF50DE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35076-A185-B172-809A-AA0EC5CF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CD7C3-EAFB-12B5-38A6-C08C745F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65" y="2051686"/>
            <a:ext cx="9464040" cy="342328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CA163-7402-3DC3-C09A-AB7FDD03C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8665" y="5507356"/>
            <a:ext cx="9464040" cy="180022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4CE7B8-3A98-4DB2-F2E0-785C41E80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E7B61-C1F3-5BF2-5514-99A013D7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8C5DF-78F2-001B-0D92-AB2F7DA4C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61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8F4E8-D99D-30FD-B12F-C191E69C5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178B4-F913-D28A-0015-F33286CBB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3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7519D-202E-58CF-60B0-02DB78925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4980" y="2190750"/>
            <a:ext cx="466344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F3BE91-A7DD-51C7-5634-FE928B86D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7441AD-68D1-20E8-646B-BF283EB38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E8583-1569-D5A5-E6D3-2F8A0A8AB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234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B1A68-8C7C-6568-6F87-282517D8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09" y="438150"/>
            <a:ext cx="946404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972CA2-29C3-AB1E-E285-BC2F9018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810" y="2017396"/>
            <a:ext cx="4642008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C4F9B8-6E4F-A37F-3154-6AB0663A3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10" y="3006090"/>
            <a:ext cx="4642008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77F2BF-26C9-808E-EA56-27ECA8189B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54980" y="2017396"/>
            <a:ext cx="4664869" cy="98869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00B5B1-AECE-516E-4330-32B769B547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54980" y="3006090"/>
            <a:ext cx="4664869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34FC49-8664-7738-22C2-1817711E5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94B1F-AC8A-86DB-8E5E-8CFC98032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B3C89F-020B-8C9E-15F9-4B8B2549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4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740A-88C9-81C5-F537-1081BC3B7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CA5DFB-7CEE-4FF3-C051-D14815F1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F70D9D-6654-C235-5A26-5BA1675B0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B8BFD0-B10E-2B95-1CB2-FE78E608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3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26C77C-58E3-1785-7DC2-74BE0C07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230E99-A057-E5FC-D870-FE3DF285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3FE06-154B-8783-077D-A2EC8B044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86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5499F-E628-D6CB-2FC2-D536BE370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548640"/>
            <a:ext cx="3539013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7A11A-7AFE-99FC-4621-3866710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4869" y="1184911"/>
            <a:ext cx="5554980" cy="584835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F91B51-67DF-80F3-F53C-629B3DF55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468880"/>
            <a:ext cx="3539013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DCF4B9-6A9D-FF94-4277-1048916AE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6E0C5-806B-FD8B-E6E6-7757478BC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4D5C11-4B5D-2797-E706-68E7872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448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FC14-04B1-BCB4-D6E2-09A512C0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10" y="548640"/>
            <a:ext cx="3539013" cy="192024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4A9EDE-8329-C26D-661C-E7079BCD8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64869" y="1184911"/>
            <a:ext cx="5554980" cy="584835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A820E3-6CD2-A297-9CA0-27D4BD6CE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810" y="2468880"/>
            <a:ext cx="3539013" cy="4573906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9EC5A8-8BF6-9C6F-5036-A9C5336EB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7031-5B2C-CA37-C340-F6A03A180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6AD769-513D-72EC-60E6-B06D79618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01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CB4B2-5D1B-7186-2BA7-5C93F00B3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B9EBFB-82AA-4A78-774F-FFA7DCBCE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3F3324-84DC-DA3C-F055-CDD2DB849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44BDAA-1453-C246-6A70-9832FB9E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C0599-6920-E3AF-D425-3D4AAC60A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3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6026595-8D7E-D24C-9263-B65316A326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5829300" cy="73152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1D0CE8D1-2F12-5A44-A6B5-2CD466F52A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6858000"/>
            <a:ext cx="58293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99B87A2-8960-403D-AE0D-D549462722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1" y="2295528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id="{29354FF4-9871-4E1B-A45A-ABAA2BE2B69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47EFCEB6-2E27-4C42-A1E5-AC8A8BA837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A86FAFB9-0DC0-4AB0-9E8B-6EC7C8ABA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82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9EE174-750A-8190-D621-4C87941F2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852410" y="438150"/>
            <a:ext cx="236601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0A6A9A-19B4-B4F1-25E0-2B46E17B0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4380" y="438150"/>
            <a:ext cx="696087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22E4F-CF95-E33B-8031-85DC8E470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C58EB-9573-FE5C-A8AC-3537F01BD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0FF6C-38B3-92F3-6FEF-0C75ABCCA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97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3338E046-DF9E-FC49-A812-491AB805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F0C408BC-A7DE-4A08-AD26-56414D2DD80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822982" y="457199"/>
            <a:ext cx="5829300" cy="7315200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3C58F0F-5237-4527-BB8E-6EEF623543B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">
            <a:extLst>
              <a:ext uri="{FF2B5EF4-FFF2-40B4-BE49-F238E27FC236}">
                <a16:creationId xmlns:a16="http://schemas.microsoft.com/office/drawing/2014/main" id="{33D0FD2D-15F4-4320-9C04-2023CAB47E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08FBEF60-4239-4E67-A385-B22B813AD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7614967-FAA9-4DA9-B7DE-539AA89235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1" y="2295528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9903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C1406DC-BAEC-4717-8F68-46C92F1663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6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028E3363-7137-4431-9927-3AE087A5B2B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028700" y="2057402"/>
            <a:ext cx="9601200" cy="5486401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E76F451D-D169-4CA9-91EE-97F19A35C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A19F790-0343-4862-A140-1B409986B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79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006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FD00854A-4EC7-2D48-A025-5B0B48548BC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6700" y="4572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67A8C708-D197-CF47-8089-89928BE1E30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C4D2EBC-B863-FD49-A9DF-1381563078D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86700" y="4343400"/>
            <a:ext cx="2743200" cy="342900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E93B472-4A32-7C41-A565-485FDC3EB8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6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19F7807A-D120-BD49-9CBD-9174F26D79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6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8ED17FC-CAF8-9A40-9A88-897DEF9CF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86700" y="29718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4A16FA60-8BA9-8B4A-86AA-F8336C26C7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886700" y="6858000"/>
            <a:ext cx="2743200" cy="9144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35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7DC2EC3E-C641-FD49-9F15-878B1AFFFD9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48737A-DE0E-48DB-87F0-65418715CF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8701" y="2295528"/>
            <a:ext cx="3429001" cy="1590675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id="{97DA340F-6103-4F2C-B3B8-8D8A524DC19C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45844" y="4373033"/>
            <a:ext cx="3429000" cy="34290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 marL="617220" indent="-205740">
              <a:buFont typeface="Wingdings" panose="05000000000000000000" pitchFamily="2" charset="2"/>
              <a:buChar char="§"/>
              <a:defRPr sz="1800"/>
            </a:lvl2pPr>
            <a:lvl3pPr marL="1028700" indent="-205740">
              <a:buFont typeface="Wingdings" panose="05000000000000000000" pitchFamily="2" charset="2"/>
              <a:buChar char="ü"/>
              <a:defRPr sz="1500"/>
            </a:lvl3pPr>
            <a:lvl4pPr>
              <a:defRPr sz="1350"/>
            </a:lvl4pPr>
            <a:lvl5pPr marL="1851660" indent="-205740">
              <a:buFont typeface="Wingdings" panose="05000000000000000000" pitchFamily="2" charset="2"/>
              <a:buChar char="§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Date Placeholder 1">
            <a:extLst>
              <a:ext uri="{FF2B5EF4-FFF2-40B4-BE49-F238E27FC236}">
                <a16:creationId xmlns:a16="http://schemas.microsoft.com/office/drawing/2014/main" id="{EE384947-F0AD-4E73-95AD-CAD4DEE446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26" name="Footer Placeholder 2">
            <a:extLst>
              <a:ext uri="{FF2B5EF4-FFF2-40B4-BE49-F238E27FC236}">
                <a16:creationId xmlns:a16="http://schemas.microsoft.com/office/drawing/2014/main" id="{8259C4D6-850D-4393-9434-3F69451FB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39496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743200"/>
            <a:ext cx="3051810" cy="2377440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429768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E0A6ECC-C9D0-4240-B978-69D09F2C9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6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30" name="Date Placeholder 1">
            <a:extLst>
              <a:ext uri="{FF2B5EF4-FFF2-40B4-BE49-F238E27FC236}">
                <a16:creationId xmlns:a16="http://schemas.microsoft.com/office/drawing/2014/main" id="{E4CF0CE7-333F-4604-B518-6F7EE2AA8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31" name="Footer Placeholder 2">
            <a:extLst>
              <a:ext uri="{FF2B5EF4-FFF2-40B4-BE49-F238E27FC236}">
                <a16:creationId xmlns:a16="http://schemas.microsoft.com/office/drawing/2014/main" id="{21303C4E-FB0C-4A46-BF34-C99D885AA3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" name="Content Placeholder 4">
            <a:extLst>
              <a:ext uri="{FF2B5EF4-FFF2-40B4-BE49-F238E27FC236}">
                <a16:creationId xmlns:a16="http://schemas.microsoft.com/office/drawing/2014/main" id="{C14080C3-5390-4F4E-9C88-2C080B5CE5D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028700" y="2194560"/>
            <a:ext cx="9601200" cy="525886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17220" indent="-20574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28700" indent="-205740">
              <a:buFont typeface="Wingdings" panose="05000000000000000000" pitchFamily="2" charset="2"/>
              <a:buChar char="ü"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51660" indent="-20574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8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9C90B8-4BAF-9A46-98DB-81259C436289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DEE2FC3-856F-2F4B-A52D-94189159AC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8700" y="5060518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E341CF1-EFF3-A64D-A9D4-B96C8CD8F30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2870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0629C78-28FC-874B-96C1-DFAAFF975D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03395" y="5060518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089EEED-3863-BD48-BCCB-4D264015DA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3395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EEF5B44F-191D-F44D-8AB3-0B9E4AF4B4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78090" y="5060518"/>
            <a:ext cx="3051810" cy="2711885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A26442AE-D905-374C-9CB4-1A1F44C08C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78090" y="2066544"/>
            <a:ext cx="3051810" cy="2715768"/>
          </a:xfrm>
          <a:prstGeom prst="rect">
            <a:avLst/>
          </a:prstGeom>
          <a:solidFill>
            <a:srgbClr val="B3B3B3"/>
          </a:solidFill>
        </p:spPr>
        <p:txBody>
          <a:bodyPr lIns="0" tIns="0" rIns="0" bIns="0" anchor="ctr" anchorCtr="0"/>
          <a:lstStyle>
            <a:lvl1pPr marL="0" indent="0" algn="ctr">
              <a:buNone/>
              <a:defRPr sz="135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EBE105C-2ECB-0B46-923F-378B0A5AEB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2870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8B0900D4-1543-834B-AE27-9A72FD91B3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2870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64FB6B4-B0C6-5949-9F2B-7BCB7B2073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03395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8FDD81E0-346D-A544-A838-A6991588AE4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03395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DB91CB5-0E93-FA44-9508-60493542C7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78090" y="3959352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92F736B8-F799-F047-BE4E-297E64A754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78090" y="6949440"/>
            <a:ext cx="3051810" cy="8229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/>
              </a:gs>
            </a:gsLst>
            <a:lin ang="5400000" scaled="0"/>
          </a:gradFill>
        </p:spPr>
        <p:txBody>
          <a:bodyPr lIns="182880" tIns="182880" rIns="182880" bIns="182880" anchor="b" anchorCtr="0"/>
          <a:lstStyle>
            <a:lvl1pPr marL="0" indent="0">
              <a:buNone/>
              <a:defRPr sz="1125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1148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2296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3444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4592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insert image caption</a:t>
            </a:r>
          </a:p>
        </p:txBody>
      </p:sp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183198DF-9C78-DD40-9CE1-2BC11B88882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Date Placeholder 1">
            <a:extLst>
              <a:ext uri="{FF2B5EF4-FFF2-40B4-BE49-F238E27FC236}">
                <a16:creationId xmlns:a16="http://schemas.microsoft.com/office/drawing/2014/main" id="{68F188F7-153E-49D5-8DFC-19025204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578EF931-9BED-4D2C-8850-F588C3E360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B7AD090-7EA2-424E-A15B-B80A20326A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00300" y="270936"/>
            <a:ext cx="8229600" cy="1310979"/>
          </a:xfrm>
          <a:prstGeom prst="rect">
            <a:avLst/>
          </a:prstGeom>
        </p:spPr>
        <p:txBody>
          <a:bodyPr lIns="0" anchor="b"/>
          <a:lstStyle>
            <a:lvl1pPr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8292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96EEDE-6486-774B-B0E3-751BBA42CE35}"/>
              </a:ext>
            </a:extLst>
          </p:cNvPr>
          <p:cNvSpPr/>
          <p:nvPr userDrawn="1"/>
        </p:nvSpPr>
        <p:spPr>
          <a:xfrm>
            <a:off x="3771900" y="0"/>
            <a:ext cx="72009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rgbClr val="B3B3B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8F28E1ED-1888-403E-AAF0-8053EF9DF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27558" y="7795158"/>
            <a:ext cx="2331005" cy="434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EE7B1-A6C1-4E39-8665-A73ED03F32E1}" type="datetimeFigureOut">
              <a:rPr lang="en-US" smtClean="0"/>
              <a:pPr/>
              <a:t>6/13/2022</a:t>
            </a:fld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27E8059-8EC0-42A2-8A9E-251427CDC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6" y="7772400"/>
            <a:ext cx="90058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 /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95724" y="7772400"/>
            <a:ext cx="339917" cy="4572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E7A4BB3-E848-5A44-82DF-322201952C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66D1A4-6DD7-B54C-AB7B-63074374BB93}"/>
              </a:ext>
            </a:extLst>
          </p:cNvPr>
          <p:cNvSpPr txBox="1"/>
          <p:nvPr userDrawn="1"/>
        </p:nvSpPr>
        <p:spPr>
          <a:xfrm>
            <a:off x="1028700" y="2057400"/>
            <a:ext cx="3429000" cy="54864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B62A8373-42F9-431F-865E-129CCA004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935" y="7772400"/>
            <a:ext cx="4103666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29221F-20F2-144C-A638-0A6C756C26C9}"/>
              </a:ext>
            </a:extLst>
          </p:cNvPr>
          <p:cNvSpPr/>
          <p:nvPr userDrawn="1"/>
        </p:nvSpPr>
        <p:spPr>
          <a:xfrm>
            <a:off x="685800" y="0"/>
            <a:ext cx="4114800" cy="822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D28A-E737-5049-8A98-3AC3A6EA2CD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28700" y="237744"/>
            <a:ext cx="960120" cy="1249224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EAA279-64AD-4C24-987C-D056E5350C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1779" y="7627938"/>
            <a:ext cx="3702844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10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E04EB4-611F-9F96-148D-0F61C01E2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438150"/>
            <a:ext cx="946404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E361B9-FBC8-5E1D-CA9E-492B8DD55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380" y="2190750"/>
            <a:ext cx="946404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B189A-230F-E9B3-5973-6C9532EB6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54380" y="7627621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85A79-32D3-BF49-90F6-B952AFA19369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A41E4-4546-8C4D-145F-ABA690710E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4740" y="7627621"/>
            <a:ext cx="370332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1F5C8-0068-8C67-6397-23B85954D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49540" y="7627621"/>
            <a:ext cx="246888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053E1-2362-4A49-AAAD-13385A578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96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206.06407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tif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D0D9-1CAC-4FBD-8120-CBD5A07EB9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302" y="2382675"/>
            <a:ext cx="3825894" cy="1828800"/>
          </a:xfrm>
        </p:spPr>
        <p:txBody>
          <a:bodyPr/>
          <a:lstStyle/>
          <a:p>
            <a:r>
              <a:rPr lang="en-US" sz="2400" b="1" dirty="0">
                <a:solidFill>
                  <a:schemeClr val="tx2"/>
                </a:solidFill>
              </a:rPr>
              <a:t>Exploration of Methods to Remove Implanted </a:t>
            </a:r>
            <a:r>
              <a:rPr lang="en-US" sz="2400" b="1" baseline="30000" dirty="0">
                <a:solidFill>
                  <a:schemeClr val="tx2"/>
                </a:solidFill>
              </a:rPr>
              <a:t>210</a:t>
            </a:r>
            <a:r>
              <a:rPr lang="en-US" sz="2400" b="1" dirty="0">
                <a:solidFill>
                  <a:schemeClr val="tx2"/>
                </a:solidFill>
              </a:rPr>
              <a:t>Pb and </a:t>
            </a:r>
            <a:r>
              <a:rPr lang="en-US" sz="2400" b="1" baseline="30000" dirty="0">
                <a:solidFill>
                  <a:schemeClr val="tx2"/>
                </a:solidFill>
              </a:rPr>
              <a:t>210</a:t>
            </a:r>
            <a:r>
              <a:rPr lang="en-US" sz="2400" b="1" dirty="0">
                <a:solidFill>
                  <a:schemeClr val="tx2"/>
                </a:solidFill>
              </a:rPr>
              <a:t>Po Contamination from Silicon Surfaces</a:t>
            </a:r>
            <a:br>
              <a:rPr lang="en-US" sz="2400" b="1" dirty="0">
                <a:solidFill>
                  <a:schemeClr val="tx2"/>
                </a:solidFill>
              </a:rPr>
            </a:b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886310-1A8B-41C6-8ABF-4E94922462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5196" y="5257815"/>
            <a:ext cx="3429000" cy="274320"/>
          </a:xfrm>
        </p:spPr>
        <p:txBody>
          <a:bodyPr/>
          <a:lstStyle/>
          <a:p>
            <a:pPr lvl="0"/>
            <a:r>
              <a:rPr lang="en-US" sz="1400" b="1" dirty="0"/>
              <a:t>Isaac Arnquist</a:t>
            </a:r>
            <a:r>
              <a:rPr lang="en-US" sz="1400" dirty="0"/>
              <a:t>, </a:t>
            </a:r>
            <a:r>
              <a:rPr lang="en-US" sz="1400" b="0" dirty="0"/>
              <a:t>Ray Bunker, Zdenek Dohnalek, </a:t>
            </a:r>
          </a:p>
          <a:p>
            <a:pPr lvl="0"/>
            <a:r>
              <a:rPr lang="en-US" sz="1400" b="0" dirty="0"/>
              <a:t>Ma Runze, Nic Uhnak </a:t>
            </a:r>
          </a:p>
          <a:p>
            <a:pPr lvl="0"/>
            <a:endParaRPr lang="en-US" sz="1400" b="0" dirty="0"/>
          </a:p>
          <a:p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8696A4F-5314-46CD-B205-CC2D4457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88731" y="4278195"/>
            <a:ext cx="2468166" cy="438150"/>
          </a:xfrm>
        </p:spPr>
        <p:txBody>
          <a:bodyPr/>
          <a:lstStyle/>
          <a:p>
            <a:r>
              <a:rPr lang="en-US" dirty="0"/>
              <a:t>June 15,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B1F720-CEAA-4C95-B729-00B072679E4A}"/>
              </a:ext>
            </a:extLst>
          </p:cNvPr>
          <p:cNvSpPr txBox="1"/>
          <p:nvPr/>
        </p:nvSpPr>
        <p:spPr>
          <a:xfrm>
            <a:off x="731520" y="6222409"/>
            <a:ext cx="38927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3"/>
              </a:rPr>
              <a:t>https://arxiv.org/pdf/2206.06407.pdf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521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237B2-E18E-410D-855B-ACA0CF0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37168-E62C-4409-A795-162794A1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384" y="-35196"/>
            <a:ext cx="8229600" cy="1310979"/>
          </a:xfrm>
        </p:spPr>
        <p:txBody>
          <a:bodyPr/>
          <a:lstStyle/>
          <a:p>
            <a:r>
              <a:rPr lang="en-US" dirty="0"/>
              <a:t>Removal of Rn-progeny from Surfaces – </a:t>
            </a:r>
            <a:br>
              <a:rPr lang="en-US" dirty="0"/>
            </a:br>
            <a:r>
              <a:rPr lang="en-US" dirty="0"/>
              <a:t>Bake Out….or Bake 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489AB-FDE8-483E-953D-A959C656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5795387"/>
            <a:ext cx="5667375" cy="2085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768AF81-3D94-4654-8BB6-724BDFAE5A01}"/>
              </a:ext>
            </a:extLst>
          </p:cNvPr>
          <p:cNvGrpSpPr/>
          <p:nvPr/>
        </p:nvGrpSpPr>
        <p:grpSpPr>
          <a:xfrm>
            <a:off x="1145512" y="7110702"/>
            <a:ext cx="562707" cy="472272"/>
            <a:chOff x="1527351" y="7646796"/>
            <a:chExt cx="562707" cy="4722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CE97C8-3F83-4875-9104-8CFEA3940B8F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D7038-ACEC-4DE3-B2C6-06C55E726A9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F82A63-4B8E-43CB-BC59-802B599F98AB}"/>
              </a:ext>
            </a:extLst>
          </p:cNvPr>
          <p:cNvGrpSpPr/>
          <p:nvPr/>
        </p:nvGrpSpPr>
        <p:grpSpPr>
          <a:xfrm>
            <a:off x="2182586" y="7183778"/>
            <a:ext cx="562707" cy="472272"/>
            <a:chOff x="1527351" y="7646796"/>
            <a:chExt cx="562707" cy="4722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9DC939-5A15-4F2E-89B0-ED945E168065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771435-EF79-441F-9ED0-BDD1254A88E8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058D67-08D5-4121-9289-7FD7B5C64634}"/>
              </a:ext>
            </a:extLst>
          </p:cNvPr>
          <p:cNvGrpSpPr/>
          <p:nvPr/>
        </p:nvGrpSpPr>
        <p:grpSpPr>
          <a:xfrm>
            <a:off x="5900477" y="6194340"/>
            <a:ext cx="562707" cy="472272"/>
            <a:chOff x="1527351" y="7646796"/>
            <a:chExt cx="562707" cy="472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A3A393-C9E5-491F-B627-5B9EA051BAB1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BF6921-8849-4FD6-9538-BB1DD188C6E4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1F302-B881-4A88-9911-3271E047FDB9}"/>
              </a:ext>
            </a:extLst>
          </p:cNvPr>
          <p:cNvGrpSpPr/>
          <p:nvPr/>
        </p:nvGrpSpPr>
        <p:grpSpPr>
          <a:xfrm>
            <a:off x="4850004" y="7097448"/>
            <a:ext cx="562707" cy="472272"/>
            <a:chOff x="1527351" y="7646796"/>
            <a:chExt cx="562707" cy="4722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46164F-17F9-4EAD-A12E-46CD5FEF9299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045645-AE17-44B8-BD28-6C241447197D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E1D94F-C5B0-4629-A122-419FCE24B5A8}"/>
              </a:ext>
            </a:extLst>
          </p:cNvPr>
          <p:cNvGrpSpPr/>
          <p:nvPr/>
        </p:nvGrpSpPr>
        <p:grpSpPr>
          <a:xfrm>
            <a:off x="3923510" y="5491918"/>
            <a:ext cx="562707" cy="472272"/>
            <a:chOff x="1527351" y="7646796"/>
            <a:chExt cx="562707" cy="4722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1E4621-EE14-4B0D-B954-842CD554AF7A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01896-CAB2-4343-A30F-7C2F7B9567F7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045C29-DAA9-43BC-8073-8589C08EA4C1}"/>
              </a:ext>
            </a:extLst>
          </p:cNvPr>
          <p:cNvGrpSpPr/>
          <p:nvPr/>
        </p:nvGrpSpPr>
        <p:grpSpPr>
          <a:xfrm>
            <a:off x="1546443" y="5573261"/>
            <a:ext cx="562707" cy="472272"/>
            <a:chOff x="1527351" y="7646796"/>
            <a:chExt cx="562707" cy="4722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21181C-11AE-4901-80CA-4FB14383941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3E368-5F63-4402-89C5-E6BB02D7DA0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301131-354E-4586-95D2-0555D1E2037B}"/>
              </a:ext>
            </a:extLst>
          </p:cNvPr>
          <p:cNvGrpSpPr/>
          <p:nvPr/>
        </p:nvGrpSpPr>
        <p:grpSpPr>
          <a:xfrm>
            <a:off x="2132762" y="6370510"/>
            <a:ext cx="562707" cy="472272"/>
            <a:chOff x="1527351" y="7646796"/>
            <a:chExt cx="562707" cy="4722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3A9713-49A9-4893-B6F1-B5B39631112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096903-CDFA-4727-9D58-26484D7C88C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B6DEA-91D7-4F48-B714-CBE562ADB11E}"/>
              </a:ext>
            </a:extLst>
          </p:cNvPr>
          <p:cNvGrpSpPr/>
          <p:nvPr/>
        </p:nvGrpSpPr>
        <p:grpSpPr>
          <a:xfrm>
            <a:off x="3143561" y="7020630"/>
            <a:ext cx="562707" cy="472272"/>
            <a:chOff x="1527351" y="7646796"/>
            <a:chExt cx="562707" cy="472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C326D-2657-4014-BFE9-E01315D4B9F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6F9CF-47D9-412D-BF27-DF40EDE88E4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AC12FF-81D6-40AD-A957-049050082AAB}"/>
              </a:ext>
            </a:extLst>
          </p:cNvPr>
          <p:cNvGrpSpPr/>
          <p:nvPr/>
        </p:nvGrpSpPr>
        <p:grpSpPr>
          <a:xfrm>
            <a:off x="3050093" y="6357256"/>
            <a:ext cx="562707" cy="472272"/>
            <a:chOff x="1527351" y="7646796"/>
            <a:chExt cx="562707" cy="472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11E346-070D-4240-85DE-9D5812E79DA6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136706-EF1C-4060-AEC8-664B6D558D92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3024B5-B02A-44D8-851D-6F98DB694B22}"/>
              </a:ext>
            </a:extLst>
          </p:cNvPr>
          <p:cNvGrpSpPr/>
          <p:nvPr/>
        </p:nvGrpSpPr>
        <p:grpSpPr>
          <a:xfrm>
            <a:off x="5101213" y="5491918"/>
            <a:ext cx="562707" cy="472272"/>
            <a:chOff x="1527351" y="7646796"/>
            <a:chExt cx="562707" cy="47227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8D867FA-908C-43D6-BCF6-0A0CC4FD0EEC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124477-92E0-4EB2-9338-93F72D03266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962F80-B561-47E8-95F1-B0BA9A315D22}"/>
              </a:ext>
            </a:extLst>
          </p:cNvPr>
          <p:cNvGrpSpPr/>
          <p:nvPr/>
        </p:nvGrpSpPr>
        <p:grpSpPr>
          <a:xfrm>
            <a:off x="5762727" y="7218064"/>
            <a:ext cx="562707" cy="472272"/>
            <a:chOff x="1527351" y="7646796"/>
            <a:chExt cx="562707" cy="47227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9D2759-4E70-40BA-BDBA-AFC439B8434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257493-D9BD-4164-891D-937D43E3EE6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ED67C4-94AF-4F19-BBAF-AF6BDCC03C56}"/>
              </a:ext>
            </a:extLst>
          </p:cNvPr>
          <p:cNvGrpSpPr/>
          <p:nvPr/>
        </p:nvGrpSpPr>
        <p:grpSpPr>
          <a:xfrm>
            <a:off x="4819860" y="6458337"/>
            <a:ext cx="562707" cy="472272"/>
            <a:chOff x="1527351" y="7646796"/>
            <a:chExt cx="562707" cy="47227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078737-D7E1-4575-90FD-8414B2247F30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32FE7F-7DC7-447C-829F-31CDE433F5F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F4B64D-3623-461A-A9A5-01962324E8CA}"/>
              </a:ext>
            </a:extLst>
          </p:cNvPr>
          <p:cNvGrpSpPr/>
          <p:nvPr/>
        </p:nvGrpSpPr>
        <p:grpSpPr>
          <a:xfrm>
            <a:off x="3856106" y="7183778"/>
            <a:ext cx="562707" cy="472272"/>
            <a:chOff x="1527351" y="7646796"/>
            <a:chExt cx="562707" cy="47227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42F401-E956-4AAF-8596-15F0927DCBF8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F5CDB7-07D1-44E3-9083-A988B568FAA9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379B2-3B3A-4DB8-9388-D2D45078B478}"/>
              </a:ext>
            </a:extLst>
          </p:cNvPr>
          <p:cNvGrpSpPr/>
          <p:nvPr/>
        </p:nvGrpSpPr>
        <p:grpSpPr>
          <a:xfrm>
            <a:off x="2579854" y="5545454"/>
            <a:ext cx="562707" cy="472272"/>
            <a:chOff x="1527351" y="7646796"/>
            <a:chExt cx="562707" cy="47227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06BC8F-E5C7-4D6F-9DA5-57B043E89EE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BC5B92-C00F-4C98-A1BF-7B92BE02A491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pic>
        <p:nvPicPr>
          <p:cNvPr id="49" name="Content Placeholder 48">
            <a:extLst>
              <a:ext uri="{FF2B5EF4-FFF2-40B4-BE49-F238E27FC236}">
                <a16:creationId xmlns:a16="http://schemas.microsoft.com/office/drawing/2014/main" id="{85220DDC-511B-4881-9F75-DCD976C3DD63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3"/>
          <a:stretch>
            <a:fillRect/>
          </a:stretch>
        </p:blipFill>
        <p:spPr>
          <a:xfrm>
            <a:off x="1623676" y="1825417"/>
            <a:ext cx="3979953" cy="2237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591A02-F6EC-4C00-9141-BD33A32CF7C1}"/>
              </a:ext>
            </a:extLst>
          </p:cNvPr>
          <p:cNvSpPr txBox="1"/>
          <p:nvPr/>
        </p:nvSpPr>
        <p:spPr>
          <a:xfrm>
            <a:off x="2790591" y="4180179"/>
            <a:ext cx="236413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Cover Gas Flow (N</a:t>
            </a:r>
            <a:r>
              <a:rPr lang="en-US" baseline="-25000" dirty="0"/>
              <a:t>2</a:t>
            </a:r>
            <a:r>
              <a:rPr lang="en-US" dirty="0"/>
              <a:t> or Air)</a:t>
            </a:r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34748A51-4EDF-44E0-B98C-050100010A37}"/>
              </a:ext>
            </a:extLst>
          </p:cNvPr>
          <p:cNvSpPr/>
          <p:nvPr/>
        </p:nvSpPr>
        <p:spPr>
          <a:xfrm rot="10800000">
            <a:off x="2133440" y="4350328"/>
            <a:ext cx="779949" cy="501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ontent Placeholder 6">
            <a:extLst>
              <a:ext uri="{FF2B5EF4-FFF2-40B4-BE49-F238E27FC236}">
                <a16:creationId xmlns:a16="http://schemas.microsoft.com/office/drawing/2014/main" id="{D7A5A299-BE77-47A8-A623-584C44C11271}"/>
              </a:ext>
            </a:extLst>
          </p:cNvPr>
          <p:cNvSpPr txBox="1">
            <a:spLocks/>
          </p:cNvSpPr>
          <p:nvPr/>
        </p:nvSpPr>
        <p:spPr>
          <a:xfrm>
            <a:off x="6827241" y="1693160"/>
            <a:ext cx="4150298" cy="5835583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First tests utilized a tube furnace (see left) for studies at ~950</a:t>
            </a:r>
            <a:r>
              <a:rPr lang="en-US" sz="2000" baseline="30000" dirty="0"/>
              <a:t>o</a:t>
            </a:r>
            <a:r>
              <a:rPr lang="en-US" sz="2000" dirty="0"/>
              <a:t>C for 12 hours in air and N</a:t>
            </a:r>
            <a:r>
              <a:rPr lang="en-US" sz="2000" baseline="-25000" dirty="0"/>
              <a:t>2</a:t>
            </a:r>
            <a:r>
              <a:rPr lang="en-US" sz="2000" dirty="0"/>
              <a:t> flush gas environments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Follow-up test utilized a vertical muffle furnace in a static air furnace at 1200</a:t>
            </a:r>
            <a:r>
              <a:rPr lang="en-US" sz="2000" baseline="30000" dirty="0"/>
              <a:t>o</a:t>
            </a:r>
            <a:r>
              <a:rPr lang="en-US" sz="2000" dirty="0"/>
              <a:t>C for 13 days</a:t>
            </a:r>
          </a:p>
          <a:p>
            <a:endParaRPr lang="en-US" sz="2000" dirty="0"/>
          </a:p>
          <a:p>
            <a:r>
              <a:rPr lang="en-US" sz="2000" dirty="0"/>
              <a:t>Speciation of Pb and Po is not known, but Pb and Po have boiling points of 1750 and 960</a:t>
            </a:r>
            <a:r>
              <a:rPr lang="en-US" sz="2000" baseline="30000" dirty="0"/>
              <a:t>o</a:t>
            </a:r>
            <a:r>
              <a:rPr lang="en-US" sz="2000" dirty="0"/>
              <a:t>C, respectively,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   could migrate and/or vaporize</a:t>
            </a:r>
            <a:r>
              <a:rPr lang="en-US" sz="2000" dirty="0"/>
              <a:t> </a:t>
            </a:r>
          </a:p>
          <a:p>
            <a:r>
              <a:rPr lang="en-US" sz="2000" dirty="0"/>
              <a:t>Radon progeny may bake </a:t>
            </a:r>
            <a:r>
              <a:rPr lang="en-US" sz="2000" b="1" i="1" u="sng" dirty="0"/>
              <a:t>out</a:t>
            </a:r>
            <a:r>
              <a:rPr lang="en-US" sz="2000" dirty="0"/>
              <a:t> or bake </a:t>
            </a:r>
            <a:r>
              <a:rPr lang="en-US" sz="2000" b="1" i="1" u="sng" dirty="0"/>
              <a:t>in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  either way could provide utility 	for ULB physics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7365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5 -0.00038 0.0055 -0.00077 0.00825 -0.00115 C 0.00998 -0.00154 0.01287 -0.00463 0.01374 -0.00231 C 0.01606 0.00405 0.00969 0.00695 0.00723 0.00868 C 0.00145 0.00772 -0.00449 0.0083 -0.01013 0.00618 C -0.01114 0.00579 -0.01013 0.0029 -0.00926 0.00251 C -0.00579 0.00058 0.00622 -0.00058 0.00998 -0.00115 C 0.02387 -0.00482 0.02098 -0.00289 0.00825 -0.00482 C 0.00636 -0.00521 0.00448 -0.00578 0.00275 -0.00598 C 0.00029 -0.00656 -0.00217 -0.00694 -0.00463 -0.00733 C -0.00492 -0.00848 -0.00622 -0.01003 -0.0055 -0.01099 C -0.00449 -0.01234 -0.00246 -0.01196 -0.00101 -0.01215 C 0.00419 -0.01311 0.0094 -0.01389 0.01461 -0.01466 C 0.01244 -0.01581 0.01027 -0.01717 0.00825 -0.01832 C 0.00723 -0.01871 0.00564 -0.01813 0.0055 -0.01948 C 0.00463 -0.02565 0.01287 -0.03125 0.01461 -0.03298 C 0.01374 -0.03375 0.01287 -0.03511 0.01186 -0.0353 C -0.00362 -0.03973 -0.00912 -0.03453 0.00636 -0.04263 C 0.00405 -0.0488 0.00434 -0.04842 0.00087 -0.05497 C -0.00029 -0.0569 -0.00174 -0.05883 -0.00275 -0.06095 C -0.00391 -0.06327 -0.00463 -0.06597 -0.0055 -0.06828 C -0.00521 -0.07156 -0.00521 -0.07484 -0.00463 -0.07812 C -0.0042 -0.08063 -0.00333 -0.08294 -0.00275 -0.08545 L -0.00188 -0.09027 C -0.00159 -0.09471 -0.0013 -0.09915 -0.00101 -0.10378 C -0.00072 -0.10744 0.00014 -0.11111 0 -0.11477 C -0.00029 -0.11921 0 -0.12423 -0.00188 -0.12808 C -0.00318 -0.13078 -0.00608 -0.13098 -0.00825 -0.13175 C -0.01678 -0.13503 -0.02532 -0.13792 -0.034 -0.14043 C -0.15524 -0.1738 -0.02026 -0.13522 -0.12283 -0.15991 C -0.25724 -0.19232 -0.25608 -0.19926 -0.37269 -0.21605 C -0.38542 -0.21778 -0.39829 -0.21759 -0.41117 -0.21836 L -0.54398 -0.21605 C -0.54673 -0.21585 -0.54948 -0.21412 -0.55223 -0.21354 C -0.55498 -0.21296 -0.55773 -0.21277 -0.56048 -0.21238 C -0.56163 -0.212 -0.56294 -0.21122 -0.56409 -0.21122 C -0.58189 -0.21045 -0.61733 -0.20987 -0.61733 -0.20987 " pathEditMode="relative" ptsTypes="AAAAAAAAAAAAAAAAAAAAAAAAAAAAAAAAAAAA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5 -0.00038 0.0055 -0.00077 0.00825 -0.00115 C 0.00998 -0.00154 0.01287 -0.00463 0.01374 -0.00231 C 0.01606 0.00405 0.00969 0.00695 0.00723 0.00868 C 0.00145 0.00772 -0.00449 0.0083 -0.01013 0.00618 C -0.01114 0.00579 -0.01013 0.0029 -0.00926 0.00251 C -0.00579 0.00058 0.00622 -0.00058 0.00998 -0.00115 C 0.02387 -0.00482 0.02098 -0.00289 0.00825 -0.00482 C 0.00636 -0.00521 0.00448 -0.00578 0.00275 -0.00598 C 0.00029 -0.00656 -0.00217 -0.00694 -0.00463 -0.00733 C -0.00492 -0.00848 -0.00622 -0.01003 -0.0055 -0.01099 C -0.00449 -0.01234 -0.00246 -0.01196 -0.00101 -0.01215 C 0.00419 -0.01311 0.0094 -0.01389 0.01461 -0.01466 C 0.01244 -0.01581 0.01027 -0.01717 0.00825 -0.01832 C 0.00723 -0.01871 0.00564 -0.01813 0.0055 -0.01948 C 0.00463 -0.02565 0.01287 -0.03125 0.01461 -0.03298 C 0.01374 -0.03375 0.01287 -0.03511 0.01186 -0.0353 C -0.00362 -0.03973 -0.00912 -0.03453 0.00636 -0.04263 C 0.00405 -0.0488 0.00434 -0.04842 0.00087 -0.05497 C -0.00029 -0.0569 -0.00174 -0.05883 -0.00275 -0.06095 C -0.00391 -0.06327 -0.00463 -0.06597 -0.0055 -0.06828 C -0.00521 -0.07156 -0.00521 -0.07484 -0.00463 -0.07812 C -0.0042 -0.08063 -0.00333 -0.08294 -0.00275 -0.08545 L -0.00188 -0.09027 C -0.00159 -0.09471 -0.0013 -0.09915 -0.00101 -0.10378 C -0.00072 -0.10744 0.00014 -0.11111 0 -0.11477 C -0.00029 -0.11921 0 -0.12423 -0.00188 -0.12808 C -0.00318 -0.13078 -0.00608 -0.13098 -0.00825 -0.13175 C -0.01678 -0.13503 -0.02532 -0.13792 -0.034 -0.14043 C -0.15524 -0.1738 -0.02026 -0.13522 -0.12283 -0.15991 C -0.25724 -0.19232 -0.25608 -0.19926 -0.37269 -0.21605 C -0.38542 -0.21778 -0.39829 -0.21759 -0.41117 -0.21836 L -0.54398 -0.21605 C -0.54673 -0.21585 -0.54948 -0.21412 -0.55223 -0.21354 C -0.55498 -0.21296 -0.55773 -0.21277 -0.56048 -0.21238 C -0.56163 -0.212 -0.56294 -0.21122 -0.56409 -0.21122 C -0.58189 -0.21045 -0.61733 -0.20987 -0.61733 -0.20987 " pathEditMode="relative" ptsTypes="AAAAAAAAAAAAAAAAAAAAAAAAAAAAAAAAAAA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275 -0.00038 0.0055 -0.00077 0.00825 -0.00115 C 0.00998 -0.00154 0.01287 -0.00463 0.01374 -0.00231 C 0.01606 0.00405 0.00969 0.00695 0.00723 0.00868 C 0.00145 0.00772 -0.00449 0.0083 -0.01013 0.00618 C -0.01114 0.00579 -0.01013 0.0029 -0.00926 0.00251 C -0.00579 0.00058 0.00622 -0.00058 0.00998 -0.00115 C 0.02387 -0.00482 0.02098 -0.00289 0.00825 -0.00482 C 0.00636 -0.00521 0.00448 -0.00578 0.00275 -0.00598 C 0.00029 -0.00656 -0.00217 -0.00694 -0.00463 -0.00733 C -0.00492 -0.00848 -0.00622 -0.01003 -0.0055 -0.01099 C -0.00449 -0.01234 -0.00246 -0.01196 -0.00101 -0.01215 C 0.00419 -0.01311 0.0094 -0.01389 0.01461 -0.01466 C 0.01244 -0.01581 0.01027 -0.01717 0.00825 -0.01832 C 0.00723 -0.01871 0.00564 -0.01813 0.0055 -0.01948 C 0.00463 -0.02565 0.01287 -0.03125 0.01461 -0.03298 C 0.01374 -0.03375 0.01287 -0.03511 0.01186 -0.0353 C -0.00362 -0.03973 -0.00912 -0.03453 0.00636 -0.04263 C 0.00405 -0.0488 0.00434 -0.04842 0.00087 -0.05497 C -0.00029 -0.0569 -0.00174 -0.05883 -0.00275 -0.06095 C -0.00391 -0.06327 -0.00463 -0.06597 -0.0055 -0.06828 C -0.00521 -0.07156 -0.00521 -0.07484 -0.00463 -0.07812 C -0.0042 -0.08063 -0.00333 -0.08294 -0.00275 -0.08545 L -0.00188 -0.09027 C -0.00159 -0.09471 -0.0013 -0.09915 -0.00101 -0.10378 C -0.00072 -0.10744 0.00014 -0.11111 0 -0.11477 C -0.00029 -0.11921 0 -0.12423 -0.00188 -0.12808 C -0.00318 -0.13078 -0.00608 -0.13098 -0.00825 -0.13175 C -0.01678 -0.13503 -0.02532 -0.13792 -0.034 -0.14043 C -0.15524 -0.1738 -0.02026 -0.13522 -0.12283 -0.15991 C -0.25724 -0.19232 -0.25608 -0.19926 -0.37269 -0.21605 C -0.38542 -0.21778 -0.39829 -0.21759 -0.41117 -0.21836 L -0.54398 -0.21605 C -0.54673 -0.21585 -0.54948 -0.21412 -0.55223 -0.21354 C -0.55498 -0.21296 -0.55773 -0.21277 -0.56048 -0.21238 C -0.56163 -0.212 -0.56294 -0.21122 -0.56409 -0.21122 C -0.58189 -0.21045 -0.61733 -0.20987 -0.61733 -0.20987 " pathEditMode="relative" ptsTypes="AAAAAAAAAAAAAAAAAAAAAAAAAAAAAAAAAAAA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 -0.00212 0.00868 -0.00367 0.01215 -0.00733 C 0.01316 -0.00849 0.01403 -0.00984 0.0149 -0.01119 C 0.01215 -0.01235 0.00882 -0.01254 0.00651 -0.01485 C 0.00477 -0.01659 0.0026 -0.01987 0.00361 -0.02238 C 0.00477 -0.02489 0.0081 -0.02315 0.01027 -0.02373 C 0.00679 -0.0245 0.0026 -0.02315 0 -0.02604 C -0.0016 -0.02778 0.00448 -0.02643 0.00549 -0.02855 C 0.00622 -0.03009 0.00361 -0.03106 0.00274 -0.03241 C 0.00839 -0.03318 0.01417 -0.03299 0.01953 -0.03492 C 0.02141 -0.0355 0.01576 -0.03685 0.01403 -0.03607 C 0.01287 -0.03569 0.01591 -0.03453 0.01678 -0.03357 C 0.01519 -0.03202 0.01302 -0.03106 0.01215 -0.02855 C 0.01099 -0.02604 0.01186 -0.02276 0.01114 -0.01987 C 0.01056 -0.01756 0.00925 -0.01582 0.00839 -0.0137 C 0.01142 -0.01177 0.02546 -0.00386 0.02705 -0.00116 C 0.02806 0.00038 0.02517 0.00212 0.0243 0.00386 C 0.02488 0.00598 0.02647 0.00791 0.02618 0.01003 C 0.02575 0.01215 0.02387 0.01312 0.02242 0.01389 C 0.01634 0.01678 0.00361 0.02141 0.00361 0.02141 C -0.00044 0.02083 -0.00449 0.02102 -0.00854 0.02006 C -0.01375 0.01871 -0.01028 0.01234 -0.01216 0.00752 C -0.01303 0.0054 -0.01534 0.00501 -0.01693 0.00386 C -0.01722 -0.00039 -0.01809 -0.00444 -0.0178 -0.00868 C -0.0178 -0.01042 -0.01679 -0.01215 -0.01592 -0.0137 C -0.01491 -0.01563 -0.01216 -0.01871 -0.01216 -0.01871 " pathEditMode="relative" ptsTypes="AAAAAAAAAAAAAAAAAAAAAAAAA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 -0.00212 0.00868 -0.00367 0.01215 -0.00733 C 0.01316 -0.00849 0.01403 -0.00984 0.0149 -0.01119 C 0.01215 -0.01235 0.00882 -0.01254 0.00651 -0.01485 C 0.00477 -0.01659 0.0026 -0.01987 0.00361 -0.02238 C 0.00477 -0.02489 0.0081 -0.02315 0.01027 -0.02373 C 0.00679 -0.0245 0.0026 -0.02315 0 -0.02604 C -0.0016 -0.02778 0.00448 -0.02643 0.00549 -0.02855 C 0.00622 -0.03009 0.00361 -0.03106 0.00274 -0.03241 C 0.00839 -0.03318 0.01417 -0.03299 0.01953 -0.03492 C 0.02141 -0.0355 0.01576 -0.03685 0.01403 -0.03607 C 0.01287 -0.03569 0.01591 -0.03453 0.01678 -0.03357 C 0.01519 -0.03202 0.01302 -0.03106 0.01215 -0.02855 C 0.01099 -0.02604 0.01186 -0.02276 0.01114 -0.01987 C 0.01056 -0.01756 0.00925 -0.01582 0.00839 -0.0137 C 0.01142 -0.01177 0.02546 -0.00386 0.02705 -0.00116 C 0.02806 0.00038 0.02517 0.00212 0.0243 0.00386 C 0.02488 0.00598 0.02647 0.00791 0.02618 0.01003 C 0.02575 0.01215 0.02387 0.01312 0.02242 0.01389 C 0.01634 0.01678 0.00361 0.02141 0.00361 0.02141 C -0.00044 0.02083 -0.00449 0.02102 -0.00854 0.02006 C -0.01375 0.01871 -0.01028 0.01234 -0.01216 0.00752 C -0.01303 0.0054 -0.01534 0.00501 -0.01693 0.00386 C -0.01722 -0.00039 -0.01809 -0.00444 -0.0178 -0.00868 C -0.0178 -0.01042 -0.01679 -0.01215 -0.01592 -0.0137 C -0.01491 -0.01563 -0.01216 -0.01871 -0.01216 -0.01871 " pathEditMode="relative" ptsTypes="AAAAAAAAAAAAAAAAAAAAAAAAAAA">
                                      <p:cBhvr>
                                        <p:cTn id="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 -0.00212 0.00868 -0.00367 0.01215 -0.00733 C 0.01316 -0.00849 0.01403 -0.00984 0.0149 -0.01119 C 0.01215 -0.01235 0.00882 -0.01254 0.00651 -0.01485 C 0.00477 -0.01659 0.0026 -0.01987 0.00361 -0.02238 C 0.00477 -0.02489 0.0081 -0.02315 0.01027 -0.02373 C 0.00679 -0.0245 0.0026 -0.02315 0 -0.02604 C -0.0016 -0.02778 0.00448 -0.02643 0.00549 -0.02855 C 0.00622 -0.03009 0.00361 -0.03106 0.00274 -0.03241 C 0.00839 -0.03318 0.01417 -0.03299 0.01953 -0.03492 C 0.02141 -0.0355 0.01576 -0.03685 0.01403 -0.03607 C 0.01287 -0.03569 0.01591 -0.03453 0.01678 -0.03357 C 0.01519 -0.03202 0.01302 -0.03106 0.01215 -0.02855 C 0.01099 -0.02604 0.01186 -0.02276 0.01114 -0.01987 C 0.01056 -0.01756 0.00925 -0.01582 0.00839 -0.0137 C 0.01142 -0.01177 0.02546 -0.00386 0.02705 -0.00116 C 0.02806 0.00038 0.02517 0.00212 0.0243 0.00386 C 0.02488 0.00598 0.02647 0.00791 0.02618 0.01003 C 0.02575 0.01215 0.02387 0.01312 0.02242 0.01389 C 0.01634 0.01678 0.00361 0.02141 0.00361 0.02141 C -0.00044 0.02083 -0.00449 0.02102 -0.00854 0.02006 C -0.01375 0.01871 -0.01028 0.01234 -0.01216 0.00752 C -0.01303 0.0054 -0.01534 0.00501 -0.01693 0.00386 C -0.01722 -0.00039 -0.01809 -0.00444 -0.0178 -0.00868 C -0.0178 -0.01042 -0.01679 -0.01215 -0.01592 -0.0137 C -0.01491 -0.01563 -0.01216 -0.01871 -0.01216 -0.01871 " pathEditMode="relative" ptsTypes="AAAAAAAAAAAAAAAAAAAAAAAAAAA">
                                      <p:cBhvr>
                                        <p:cTn id="1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39 -0.00212 0.00868 -0.00367 0.01215 -0.00733 C 0.01316 -0.00849 0.01403 -0.00984 0.0149 -0.01119 C 0.01215 -0.01235 0.00882 -0.01254 0.00651 -0.01485 C 0.00477 -0.01659 0.0026 -0.01987 0.00361 -0.02238 C 0.00477 -0.02489 0.0081 -0.02315 0.01027 -0.02373 C 0.00679 -0.0245 0.0026 -0.02315 0 -0.02604 C -0.0016 -0.02778 0.00448 -0.02643 0.00549 -0.02855 C 0.00622 -0.03009 0.00361 -0.03106 0.00274 -0.03241 C 0.00839 -0.03318 0.01417 -0.03299 0.01953 -0.03492 C 0.02141 -0.0355 0.01576 -0.03685 0.01403 -0.03607 C 0.01287 -0.03569 0.01591 -0.03453 0.01678 -0.03357 C 0.01519 -0.03202 0.01302 -0.03106 0.01215 -0.02855 C 0.01099 -0.02604 0.01186 -0.02276 0.01114 -0.01987 C 0.01056 -0.01756 0.00925 -0.01582 0.00839 -0.0137 C 0.01142 -0.01177 0.02546 -0.00386 0.02705 -0.00116 C 0.02806 0.00038 0.02517 0.00212 0.0243 0.00386 C 0.02488 0.00598 0.02647 0.00791 0.02618 0.01003 C 0.02575 0.01215 0.02387 0.01312 0.02242 0.01389 C 0.01634 0.01678 0.00361 0.02141 0.00361 0.02141 C -0.00044 0.02083 -0.00449 0.02102 -0.00854 0.02006 C -0.01375 0.01871 -0.01028 0.01234 -0.01216 0.00752 C -0.01303 0.0054 -0.01534 0.00501 -0.01693 0.00386 C -0.01722 -0.00039 -0.01809 -0.00444 -0.0178 -0.00868 C -0.0178 -0.01042 -0.01679 -0.01215 -0.01592 -0.0137 C -0.01491 -0.01563 -0.01216 -0.01871 -0.01216 -0.01871 " pathEditMode="relative" ptsTypes="AAAAAAAAAAAAAAAAAAAAAAAAA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L 0.01403 -0.00367 C 0.0162 -0.00425 0.02256 -0.00618 0.02054 -0.00483 C 0.01736 -0.00271 0.01374 -0.00232 0.01027 -0.00116 C 0.01316 -0.00039 0.01953 -0.00232 0.01866 0.00135 C 0.01663 0.0108 -0.00463 0.00578 0.01779 0.00887 C 0.01244 0.01003 0.00708 0.0106 0.00188 0.01253 C 0.00086 0.01292 0.0039 0.01311 0.00462 0.01388 C 0.00665 0.01562 0.00795 0.01929 0.01027 0.02006 C 0.01519 0.02179 0.02025 0.02083 0.02531 0.02141 C 0.02401 0.02083 0.02285 0.02044 0.02155 0.02006 C 0.01808 0.01909 0.01432 0.01967 0.01128 0.01755 C 0.01012 0.01678 0.01114 0.01388 0.01027 0.01253 C 0.00911 0.0108 0.00723 0.01003 0.00564 0.00887 C 0.00723 0.00848 0.01171 0.00829 0.01027 0.00752 C 0.00593 0.0052 -0.00377 0.00385 -0.00377 0.00385 C -0.00131 0.00212 0.00506 0.00212 0.00376 -0.00116 C 0.00188 -0.0056 -0.01028 -0.00136 -0.00753 -0.00483 C -0.00391 -0.00965 0.00245 -0.00579 0.00752 -0.00618 C -0.02634 -0.00888 0.00231 -0.00695 0.0094 -0.00483 C 0.01056 -0.00463 0.00679 -0.00425 0.00564 -0.00367 C 0.00086 -0.00174 -0.00377 0.00057 -0.0084 0.0025 C -0.0016 0.00462 0.00651 0.00327 0.01215 0.00887 C 0.01504 0.01157 0.00072 0.0081 0.00188 0.01253 C 0.00318 0.01794 0.00998 0.01504 0.01403 0.01639 C 0.01215 0.01678 0.01027 0.01697 0.00839 0.01755 C 0.00752 0.01794 0.00651 0.01851 0.00564 0.0189 C 0.00376 0.01929 -0.00189 0.02006 0 0.02006 C 0.00679 0.02006 0.01374 0.01929 0.02054 0.0189 C 0.01808 0.01794 0.01562 0.01678 0.01316 0.01639 C 0.00694 0.01504 -0.00941 0.02044 -0.00565 0.01388 C -0.00131 0.00617 0.00868 0.01215 0.01591 0.01138 C -0.00174 0.00713 0.00477 0.01041 0.01027 0.00752 C 0.01287 0.00617 0.01533 0.00424 0.01779 0.0025 C -0.01809 -0.00039 0.01822 0.00327 0.02618 0 C 0.03067 -0.00174 0.01678 -0.00155 0.01215 -0.00232 C 0.01504 -0.00734 0.01866 -0.01177 0.02054 -0.01737 C 0.02213 -0.022 0.01982 -0.02875 0.02242 -0.03241 C 0.02763 -0.03955 0.03559 -0.04244 0.0421 -0.04727 C 0.04239 -0.05151 0.04456 -0.05614 0.04311 -0.0598 C 0.0353 -0.07813 0.01504 -0.11092 0.01504 -0.11092 C 0.01533 -0.11227 0.01504 -0.11401 0.01591 -0.11478 C 0.02907 -0.12558 0.0256 -0.11478 0.02806 -0.12481 C 0.02719 -0.12558 0.02517 -0.12578 0.02531 -0.12732 C 0.02575 -0.13234 0.03226 -0.13831 0.03457 -0.14102 C 0.0353 -0.14314 0.03776 -0.14565 0.03645 -0.14719 C 0.02835 -0.15722 0.01461 -0.15896 0.00462 -0.16223 C -0.01433 -0.16821 -0.03314 -0.17593 -0.05238 -0.18095 C -0.20371 -0.21972 -0.15915 -0.21277 -0.28357 -0.21451 L -0.31728 -0.21335 C -0.34665 -0.21239 -0.37602 -0.21432 -0.40524 -0.21085 C -0.45183 -0.20544 -0.43895 -0.19657 -0.47932 -0.18345 C -0.49248 -0.17902 -0.50608 -0.17767 -0.51954 -0.17458 C -0.52113 -0.17381 -0.52257 -0.17284 -0.52417 -0.17207 C -0.54471 -0.16474 -0.54514 -0.16629 -0.57104 -0.16474 C -0.58102 -0.16397 -0.59101 -0.16397 -0.60099 -0.16339 L -0.62443 -0.16223 C -0.62819 -0.16088 -0.6318 -0.15953 -0.63571 -0.15838 C -0.63788 -0.1578 -0.64005 -0.15799 -0.64222 -0.15722 C -0.65814 -0.15085 -0.64974 -0.15085 -0.65539 -0.15085 " pathEditMode="relative" ptsTypes="AAAAAAAAAAAAAAAAAAAAAAAAAAAAAAAAAAAAAAAAAAAAAAAAAAAAAAAAAAA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L 0.01403 -0.00367 C 0.0162 -0.00425 0.02256 -0.00618 0.02054 -0.00483 C 0.01736 -0.00271 0.01374 -0.00232 0.01027 -0.00116 C 0.01316 -0.00039 0.01953 -0.00232 0.01866 0.00135 C 0.01663 0.0108 -0.00463 0.00578 0.01779 0.00887 C 0.01244 0.01003 0.00708 0.0106 0.00188 0.01253 C 0.00086 0.01292 0.0039 0.01311 0.00462 0.01388 C 0.00665 0.01562 0.00795 0.01929 0.01027 0.02006 C 0.01519 0.02179 0.02025 0.02083 0.02531 0.02141 C 0.02401 0.02083 0.02285 0.02044 0.02155 0.02006 C 0.01808 0.01909 0.01432 0.01967 0.01128 0.01755 C 0.01012 0.01678 0.01114 0.01388 0.01027 0.01253 C 0.00911 0.0108 0.00723 0.01003 0.00564 0.00887 C 0.00723 0.00848 0.01171 0.00829 0.01027 0.00752 C 0.00593 0.0052 -0.00377 0.00385 -0.00377 0.00385 C -0.00131 0.00212 0.00506 0.00212 0.00376 -0.00116 C 0.00188 -0.0056 -0.01028 -0.00136 -0.00753 -0.00483 C -0.00391 -0.00965 0.00245 -0.00579 0.00752 -0.00618 C -0.02634 -0.00888 0.00231 -0.00695 0.0094 -0.00483 C 0.01056 -0.00463 0.00679 -0.00425 0.00564 -0.00367 C 0.00086 -0.00174 -0.00377 0.00057 -0.0084 0.0025 C -0.0016 0.00462 0.00651 0.00327 0.01215 0.00887 C 0.01504 0.01157 0.00072 0.0081 0.00188 0.01253 C 0.00318 0.01794 0.00998 0.01504 0.01403 0.01639 C 0.01215 0.01678 0.01027 0.01697 0.00839 0.01755 C 0.00752 0.01794 0.00651 0.01851 0.00564 0.0189 C 0.00376 0.01929 -0.00189 0.02006 0 0.02006 C 0.00679 0.02006 0.01374 0.01929 0.02054 0.0189 C 0.01808 0.01794 0.01562 0.01678 0.01316 0.01639 C 0.00694 0.01504 -0.00941 0.02044 -0.00565 0.01388 C -0.00131 0.00617 0.00868 0.01215 0.01591 0.01138 C -0.00174 0.00713 0.00477 0.01041 0.01027 0.00752 C 0.01287 0.00617 0.01533 0.00424 0.01779 0.0025 C -0.01809 -0.00039 0.01822 0.00327 0.02618 0 C 0.03067 -0.00174 0.01678 -0.00155 0.01215 -0.00232 C 0.01504 -0.00734 0.01866 -0.01177 0.02054 -0.01737 C 0.02213 -0.022 0.01982 -0.02875 0.02242 -0.03241 C 0.02763 -0.03955 0.03559 -0.04244 0.0421 -0.04727 C 0.04239 -0.05151 0.04456 -0.05614 0.04311 -0.0598 C 0.0353 -0.07813 0.01504 -0.11092 0.01504 -0.11092 C 0.01533 -0.11227 0.01504 -0.11401 0.01591 -0.11478 C 0.02907 -0.12558 0.0256 -0.11478 0.02806 -0.12481 C 0.02719 -0.12558 0.02517 -0.12578 0.02531 -0.12732 C 0.02575 -0.13234 0.03226 -0.13831 0.03457 -0.14102 C 0.0353 -0.14314 0.03776 -0.14565 0.03645 -0.14719 C 0.02835 -0.15722 0.01461 -0.15896 0.00462 -0.16223 C -0.01433 -0.16821 -0.03314 -0.17593 -0.05238 -0.18095 C -0.20371 -0.21972 -0.15915 -0.21277 -0.28357 -0.21451 L -0.31728 -0.21335 C -0.34665 -0.21239 -0.37602 -0.21432 -0.40524 -0.21085 C -0.45183 -0.20544 -0.43895 -0.19657 -0.47932 -0.18345 C -0.49248 -0.17902 -0.50608 -0.17767 -0.51954 -0.17458 C -0.52113 -0.17381 -0.52257 -0.17284 -0.52417 -0.17207 C -0.54471 -0.16474 -0.54514 -0.16629 -0.57104 -0.16474 C -0.58102 -0.16397 -0.59101 -0.16397 -0.60099 -0.16339 L -0.62443 -0.16223 C -0.62819 -0.16088 -0.6318 -0.15953 -0.63571 -0.15838 C -0.63788 -0.1578 -0.64005 -0.15799 -0.64222 -0.15722 C -0.65814 -0.15085 -0.64974 -0.15085 -0.65539 -0.15085 " pathEditMode="relative" ptsTypes="AAAAAAAAAAAAAAAAAAAAAAAAAAAAAAAAAAAAAAAAAAAAAAAAAAAAAAAAAAAAA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L 0.01403 -0.00367 C 0.0162 -0.00425 0.02256 -0.00618 0.02054 -0.00483 C 0.01736 -0.00271 0.01374 -0.00232 0.01027 -0.00116 C 0.01316 -0.00039 0.01953 -0.00232 0.01866 0.00135 C 0.01663 0.0108 -0.00463 0.00578 0.01779 0.00887 C 0.01244 0.01003 0.00708 0.0106 0.00188 0.01253 C 0.00086 0.01292 0.0039 0.01311 0.00462 0.01388 C 0.00665 0.01562 0.00795 0.01929 0.01027 0.02006 C 0.01519 0.02179 0.02025 0.02083 0.02531 0.02141 C 0.02401 0.02083 0.02285 0.02044 0.02155 0.02006 C 0.01808 0.01909 0.01432 0.01967 0.01128 0.01755 C 0.01012 0.01678 0.01114 0.01388 0.01027 0.01253 C 0.00911 0.0108 0.00723 0.01003 0.00564 0.00887 C 0.00723 0.00848 0.01171 0.00829 0.01027 0.00752 C 0.00593 0.0052 -0.00377 0.00385 -0.00377 0.00385 C -0.00131 0.00212 0.00506 0.00212 0.00376 -0.00116 C 0.00188 -0.0056 -0.01028 -0.00136 -0.00753 -0.00483 C -0.00391 -0.00965 0.00245 -0.00579 0.00752 -0.00618 C -0.02634 -0.00888 0.00231 -0.00695 0.0094 -0.00483 C 0.01056 -0.00463 0.00679 -0.00425 0.00564 -0.00367 C 0.00086 -0.00174 -0.00377 0.00057 -0.0084 0.0025 C -0.0016 0.00462 0.00651 0.00327 0.01215 0.00887 C 0.01504 0.01157 0.00072 0.0081 0.00188 0.01253 C 0.00318 0.01794 0.00998 0.01504 0.01403 0.01639 C 0.01215 0.01678 0.01027 0.01697 0.00839 0.01755 C 0.00752 0.01794 0.00651 0.01851 0.00564 0.0189 C 0.00376 0.01929 -0.00189 0.02006 0 0.02006 C 0.00679 0.02006 0.01374 0.01929 0.02054 0.0189 C 0.01808 0.01794 0.01562 0.01678 0.01316 0.01639 C 0.00694 0.01504 -0.00941 0.02044 -0.00565 0.01388 C -0.00131 0.00617 0.00868 0.01215 0.01591 0.01138 C -0.00174 0.00713 0.00477 0.01041 0.01027 0.00752 C 0.01287 0.00617 0.01533 0.00424 0.01779 0.0025 C -0.01809 -0.00039 0.01822 0.00327 0.02618 0 C 0.03067 -0.00174 0.01678 -0.00155 0.01215 -0.00232 C 0.01504 -0.00734 0.01866 -0.01177 0.02054 -0.01737 C 0.02213 -0.022 0.01982 -0.02875 0.02242 -0.03241 C 0.02763 -0.03955 0.03559 -0.04244 0.0421 -0.04727 C 0.04239 -0.05151 0.04456 -0.05614 0.04311 -0.0598 C 0.0353 -0.07813 0.01504 -0.11092 0.01504 -0.11092 C 0.01533 -0.11227 0.01504 -0.11401 0.01591 -0.11478 C 0.02907 -0.12558 0.0256 -0.11478 0.02806 -0.12481 C 0.02719 -0.12558 0.02517 -0.12578 0.02531 -0.12732 C 0.02575 -0.13234 0.03226 -0.13831 0.03457 -0.14102 C 0.0353 -0.14314 0.03776 -0.14565 0.03645 -0.14719 C 0.02835 -0.15722 0.01461 -0.15896 0.00462 -0.16223 C -0.01433 -0.16821 -0.03314 -0.17593 -0.05238 -0.18095 C -0.20371 -0.21972 -0.15915 -0.21277 -0.28357 -0.21451 L -0.31728 -0.21335 C -0.34665 -0.21239 -0.37602 -0.21432 -0.40524 -0.21085 C -0.45183 -0.20544 -0.43895 -0.19657 -0.47932 -0.18345 C -0.49248 -0.17902 -0.50608 -0.17767 -0.51954 -0.17458 C -0.52113 -0.17381 -0.52257 -0.17284 -0.52417 -0.17207 C -0.54471 -0.16474 -0.54514 -0.16629 -0.57104 -0.16474 C -0.58102 -0.16397 -0.59101 -0.16397 -0.60099 -0.16339 L -0.62443 -0.16223 C -0.62819 -0.16088 -0.6318 -0.15953 -0.63571 -0.15838 C -0.63788 -0.1578 -0.64005 -0.15799 -0.64222 -0.15722 C -0.65814 -0.15085 -0.64974 -0.15085 -0.65539 -0.15085 " pathEditMode="relative" ptsTypes="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C 0.00376 -0.00155 0.00752 -0.00328 0.01129 -0.00502 C 0.01432 -0.00618 0.02315 -0.0083 0.02445 -0.00869 C 0.01953 -0.02161 0.02445 -0.01235 0.0178 -0.01872 C 0.01678 -0.01968 0.01592 -0.02103 0.01505 -0.02238 C 0.01375 -0.0245 0.01302 -0.0272 0.01129 -0.02875 C 0.00955 -0.0301 0.00391 -0.03087 0.00289 -0.03125 C 0.023 -0.03415 -0.00202 -0.03068 0.02257 -0.03376 C 0.02532 -0.03415 0.02821 -0.03453 0.03096 -0.03492 C 0.03313 -0.03453 0.03805 -0.03666 0.03747 -0.03376 C 0.03718 -0.03164 0.02821 -0.02296 0.02532 -0.01987 C 0.02503 -0.01872 0.02517 -0.01698 0.02445 -0.01621 C 0.02141 -0.01274 0.01736 -0.01235 0.01403 -0.01004 C 0.01273 -0.00888 0.01158 -0.00753 0.01027 -0.00618 C 0.01317 -0.00579 0.01592 -0.0056 0.01881 -0.00502 C 0.02011 -0.00463 0.02127 -0.00425 0.02257 -0.00367 C 0.02532 -0.00271 0.02648 -0.00193 0.02908 0 C 0.03067 0.00115 0.03226 0.00231 0.03371 0.00385 C 0.03516 0.0052 0.03747 0.00887 0.03747 0.00887 C 0.03096 0.00964 0.02445 0.01099 0.0178 0.01138 C 0.01476 0.01138 0.011 0.01253 0.00854 0.01003 C 0.00723 0.00887 0.00998 0.00636 0.01129 0.00501 C 0.0136 0.00289 0.01635 0.00192 0.01881 0 C 0.02011 -0.00097 0.02127 -0.00251 0.02257 -0.00367 C 0.02286 -0.00541 0.02373 -0.00695 0.02344 -0.00869 C 0.02315 -0.01081 0.01953 -0.01929 0.0178 -0.02122 C 0.01707 -0.022 0.01592 -0.022 0.01505 -0.02238 C 0.0178 -0.02412 0.02054 -0.02605 0.02344 -0.0274 C 0.0246 -0.02817 0.02619 -0.02778 0.0272 -0.02875 C 0.02821 -0.02952 0.0285 -0.03125 0.02908 -0.03241 C 0.01534 -0.04823 0.02865 -0.03453 0.0178 -0.04244 C 0.01592 -0.04399 0.01013 -0.04862 0.01215 -0.04746 C 0.01476 -0.0463 0.01736 -0.04534 0.01968 -0.04379 C 0.02416 -0.04071 0.0272 -0.03743 0.03096 -0.03376 C 0.0272 -0.03164 0.02358 -0.02875 0.01968 -0.0274 C 0.01201 -0.02489 0.00174 -0.0301 -0.00376 -0.02238 C -0.00709 -0.01775 0.00752 -0.01004 0.00752 -0.01004 C 0.00506 -0.00579 -0.0026 -0.00155 0 0.0025 C 0.00738 0.01388 0.03328 0.00231 0.00854 0.01138 C 0.01259 0.01215 0.023 0.00945 0.02069 0.01388 C 0.01244 0.02893 -0.01562 0.02353 0.01403 0.02642 C 0.00535 0.02141 -0.00347 0.01678 -0.01215 0.01138 C -0.01418 0.01003 -0.0191 0.00868 -0.01779 0.00636 C -0.01403 -0.0002 -0.00752 -0.00309 -0.00188 -0.00618 C 0.00174 -0.00811 0.00564 -0.00791 0.0094 -0.00869 C 0.00781 -0.01235 0.0068 -0.01679 0.00478 -0.01987 C 0.00261 -0.02315 -0.00304 -0.02335 -0.00275 -0.0274 C -0.00275 -0.02894 0.01056 -0.03858 0.01215 -0.03994 C 0.01129 -0.04206 0.01056 -0.04437 0.0094 -0.0463 C 0.00579 -0.05189 -0.00116 -0.04688 0.01693 -0.05112 C 0.01809 -0.05074 0.02026 -0.05151 0.02069 -0.04997 C 0.02098 -0.04862 0.01881 -0.04804 0.0178 -0.04746 C 0.01664 -0.04688 0.01534 -0.04649 0.01403 -0.0463 C 0.01375 -0.04611 0.01346 -0.0463 0.01317 -0.0463 " pathEditMode="relative" ptsTypes="AAAAAAAAAAAAAAAAAAAAAAAAAAAAAAAAAAAAAAAAAAAAAAAAAAAAA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C 0.00376 -0.00155 0.00752 -0.00328 0.01129 -0.00502 C 0.01432 -0.00618 0.02315 -0.0083 0.02445 -0.00869 C 0.01953 -0.02161 0.02445 -0.01235 0.0178 -0.01872 C 0.01678 -0.01968 0.01592 -0.02103 0.01505 -0.02238 C 0.01375 -0.0245 0.01302 -0.0272 0.01129 -0.02875 C 0.00955 -0.0301 0.00391 -0.03087 0.00289 -0.03125 C 0.023 -0.03415 -0.00202 -0.03068 0.02257 -0.03376 C 0.02532 -0.03415 0.02821 -0.03453 0.03096 -0.03492 C 0.03313 -0.03453 0.03805 -0.03666 0.03747 -0.03376 C 0.03718 -0.03164 0.02821 -0.02296 0.02532 -0.01987 C 0.02503 -0.01872 0.02517 -0.01698 0.02445 -0.01621 C 0.02141 -0.01274 0.01736 -0.01235 0.01403 -0.01004 C 0.01273 -0.00888 0.01158 -0.00753 0.01027 -0.00618 C 0.01317 -0.00579 0.01592 -0.0056 0.01881 -0.00502 C 0.02011 -0.00463 0.02127 -0.00425 0.02257 -0.00367 C 0.02532 -0.00271 0.02648 -0.00193 0.02908 0 C 0.03067 0.00115 0.03226 0.00231 0.03371 0.00385 C 0.03516 0.0052 0.03747 0.00887 0.03747 0.00887 C 0.03096 0.00964 0.02445 0.01099 0.0178 0.01138 C 0.01476 0.01138 0.011 0.01253 0.00854 0.01003 C 0.00723 0.00887 0.00998 0.00636 0.01129 0.00501 C 0.0136 0.00289 0.01635 0.00192 0.01881 0 C 0.02011 -0.00097 0.02127 -0.00251 0.02257 -0.00367 C 0.02286 -0.00541 0.02373 -0.00695 0.02344 -0.00869 C 0.02315 -0.01081 0.01953 -0.01929 0.0178 -0.02122 C 0.01707 -0.022 0.01592 -0.022 0.01505 -0.02238 C 0.0178 -0.02412 0.02054 -0.02605 0.02344 -0.0274 C 0.0246 -0.02817 0.02619 -0.02778 0.0272 -0.02875 C 0.02821 -0.02952 0.0285 -0.03125 0.02908 -0.03241 C 0.01534 -0.04823 0.02865 -0.03453 0.0178 -0.04244 C 0.01592 -0.04399 0.01013 -0.04862 0.01215 -0.04746 C 0.01476 -0.0463 0.01736 -0.04534 0.01968 -0.04379 C 0.02416 -0.04071 0.0272 -0.03743 0.03096 -0.03376 C 0.0272 -0.03164 0.02358 -0.02875 0.01968 -0.0274 C 0.01201 -0.02489 0.00174 -0.0301 -0.00376 -0.02238 C -0.00709 -0.01775 0.00752 -0.01004 0.00752 -0.01004 C 0.00506 -0.00579 -0.0026 -0.00155 0 0.0025 C 0.00738 0.01388 0.03328 0.00231 0.00854 0.01138 C 0.01259 0.01215 0.023 0.00945 0.02069 0.01388 C 0.01244 0.02893 -0.01562 0.02353 0.01403 0.02642 C 0.00535 0.02141 -0.00347 0.01678 -0.01215 0.01138 C -0.01418 0.01003 -0.0191 0.00868 -0.01779 0.00636 C -0.01403 -0.0002 -0.00752 -0.00309 -0.00188 -0.00618 C 0.00174 -0.00811 0.00564 -0.00791 0.0094 -0.00869 C 0.00781 -0.01235 0.0068 -0.01679 0.00478 -0.01987 C 0.00261 -0.02315 -0.00304 -0.02335 -0.00275 -0.0274 C -0.00275 -0.02894 0.01056 -0.03858 0.01215 -0.03994 C 0.01129 -0.04206 0.01056 -0.04437 0.0094 -0.0463 C 0.00579 -0.05189 -0.00116 -0.04688 0.01693 -0.05112 C 0.01809 -0.05074 0.02026 -0.05151 0.02069 -0.04997 C 0.02098 -0.04862 0.01881 -0.04804 0.0178 -0.04746 C 0.01664 -0.04688 0.01534 -0.04649 0.01403 -0.0463 C 0.01375 -0.04611 0.01346 -0.0463 0.01317 -0.0463 " pathEditMode="relative" ptsTypes="AAAAAAAAAAAAAAAAAAAAAAAAAAAAAAAAAAAAAAAAAAAAAAAAAAAAAAA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C 0.00376 -0.00155 0.00752 -0.00328 0.01129 -0.00502 C 0.01432 -0.00618 0.02315 -0.0083 0.02445 -0.00869 C 0.01953 -0.02161 0.02445 -0.01235 0.0178 -0.01872 C 0.01678 -0.01968 0.01592 -0.02103 0.01505 -0.02238 C 0.01375 -0.0245 0.01302 -0.0272 0.01129 -0.02875 C 0.00955 -0.0301 0.00391 -0.03087 0.00289 -0.03125 C 0.023 -0.03415 -0.00202 -0.03068 0.02257 -0.03376 C 0.02532 -0.03415 0.02821 -0.03453 0.03096 -0.03492 C 0.03313 -0.03453 0.03805 -0.03666 0.03747 -0.03376 C 0.03718 -0.03164 0.02821 -0.02296 0.02532 -0.01987 C 0.02503 -0.01872 0.02517 -0.01698 0.02445 -0.01621 C 0.02141 -0.01274 0.01736 -0.01235 0.01403 -0.01004 C 0.01273 -0.00888 0.01158 -0.00753 0.01027 -0.00618 C 0.01317 -0.00579 0.01592 -0.0056 0.01881 -0.00502 C 0.02011 -0.00463 0.02127 -0.00425 0.02257 -0.00367 C 0.02532 -0.00271 0.02648 -0.00193 0.02908 0 C 0.03067 0.00115 0.03226 0.00231 0.03371 0.00385 C 0.03516 0.0052 0.03747 0.00887 0.03747 0.00887 C 0.03096 0.00964 0.02445 0.01099 0.0178 0.01138 C 0.01476 0.01138 0.011 0.01253 0.00854 0.01003 C 0.00723 0.00887 0.00998 0.00636 0.01129 0.00501 C 0.0136 0.00289 0.01635 0.00192 0.01881 0 C 0.02011 -0.00097 0.02127 -0.00251 0.02257 -0.00367 C 0.02286 -0.00541 0.02373 -0.00695 0.02344 -0.00869 C 0.02315 -0.01081 0.01953 -0.01929 0.0178 -0.02122 C 0.01707 -0.022 0.01592 -0.022 0.01505 -0.02238 C 0.0178 -0.02412 0.02054 -0.02605 0.02344 -0.0274 C 0.0246 -0.02817 0.02619 -0.02778 0.0272 -0.02875 C 0.02821 -0.02952 0.0285 -0.03125 0.02908 -0.03241 C 0.01534 -0.04823 0.02865 -0.03453 0.0178 -0.04244 C 0.01592 -0.04399 0.01013 -0.04862 0.01215 -0.04746 C 0.01476 -0.0463 0.01736 -0.04534 0.01968 -0.04379 C 0.02416 -0.04071 0.0272 -0.03743 0.03096 -0.03376 C 0.0272 -0.03164 0.02358 -0.02875 0.01968 -0.0274 C 0.01201 -0.02489 0.00174 -0.0301 -0.00376 -0.02238 C -0.00709 -0.01775 0.00752 -0.01004 0.00752 -0.01004 C 0.00506 -0.00579 -0.0026 -0.00155 0 0.0025 C 0.00738 0.01388 0.03328 0.00231 0.00854 0.01138 C 0.01259 0.01215 0.023 0.00945 0.02069 0.01388 C 0.01244 0.02893 -0.01562 0.02353 0.01403 0.02642 C 0.00535 0.02141 -0.00347 0.01678 -0.01215 0.01138 C -0.01418 0.01003 -0.0191 0.00868 -0.01779 0.00636 C -0.01403 -0.0002 -0.00752 -0.00309 -0.00188 -0.00618 C 0.00174 -0.00811 0.00564 -0.00791 0.0094 -0.00869 C 0.00781 -0.01235 0.0068 -0.01679 0.00478 -0.01987 C 0.00261 -0.02315 -0.00304 -0.02335 -0.00275 -0.0274 C -0.00275 -0.02894 0.01056 -0.03858 0.01215 -0.03994 C 0.01129 -0.04206 0.01056 -0.04437 0.0094 -0.0463 C 0.00579 -0.05189 -0.00116 -0.04688 0.01693 -0.05112 C 0.01809 -0.05074 0.02026 -0.05151 0.02069 -0.04997 C 0.02098 -0.04862 0.01881 -0.04804 0.0178 -0.04746 C 0.01664 -0.04688 0.01534 -0.04649 0.01403 -0.0463 C 0.01375 -0.04611 0.01346 -0.0463 0.01317 -0.0463 " pathEditMode="relative" ptsTypes="AAAAAAAAAAAAAAAAAAAAAAAAAAAAAAAAAAAAAAAAAAAAAAAAAAAAAAA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 0 C 0.00376 -0.00155 0.00752 -0.00328 0.01129 -0.00502 C 0.01432 -0.00618 0.02315 -0.0083 0.02445 -0.00869 C 0.01953 -0.02161 0.02445 -0.01235 0.0178 -0.01872 C 0.01678 -0.01968 0.01592 -0.02103 0.01505 -0.02238 C 0.01375 -0.0245 0.01302 -0.0272 0.01129 -0.02875 C 0.00955 -0.0301 0.00391 -0.03087 0.00289 -0.03125 C 0.023 -0.03415 -0.00202 -0.03068 0.02257 -0.03376 C 0.02532 -0.03415 0.02821 -0.03453 0.03096 -0.03492 C 0.03313 -0.03453 0.03805 -0.03666 0.03747 -0.03376 C 0.03718 -0.03164 0.02821 -0.02296 0.02532 -0.01987 C 0.02503 -0.01872 0.02517 -0.01698 0.02445 -0.01621 C 0.02141 -0.01274 0.01736 -0.01235 0.01403 -0.01004 C 0.01273 -0.00888 0.01158 -0.00753 0.01027 -0.00618 C 0.01317 -0.00579 0.01592 -0.0056 0.01881 -0.00502 C 0.02011 -0.00463 0.02127 -0.00425 0.02257 -0.00367 C 0.02532 -0.00271 0.02648 -0.00193 0.02908 0 C 0.03067 0.00115 0.03226 0.00231 0.03371 0.00385 C 0.03516 0.0052 0.03747 0.00887 0.03747 0.00887 C 0.03096 0.00964 0.02445 0.01099 0.0178 0.01138 C 0.01476 0.01138 0.011 0.01253 0.00854 0.01003 C 0.00723 0.00887 0.00998 0.00636 0.01129 0.00501 C 0.0136 0.00289 0.01635 0.00192 0.01881 0 C 0.02011 -0.00097 0.02127 -0.00251 0.02257 -0.00367 C 0.02286 -0.00541 0.02373 -0.00695 0.02344 -0.00869 C 0.02315 -0.01081 0.01953 -0.01929 0.0178 -0.02122 C 0.01707 -0.022 0.01592 -0.022 0.01505 -0.02238 C 0.0178 -0.02412 0.02054 -0.02605 0.02344 -0.0274 C 0.0246 -0.02817 0.02619 -0.02778 0.0272 -0.02875 C 0.02821 -0.02952 0.0285 -0.03125 0.02908 -0.03241 C 0.01534 -0.04823 0.02865 -0.03453 0.0178 -0.04244 C 0.01592 -0.04399 0.01013 -0.04862 0.01215 -0.04746 C 0.01476 -0.0463 0.01736 -0.04534 0.01968 -0.04379 C 0.02416 -0.04071 0.0272 -0.03743 0.03096 -0.03376 C 0.0272 -0.03164 0.02358 -0.02875 0.01968 -0.0274 C 0.01201 -0.02489 0.00174 -0.0301 -0.00376 -0.02238 C -0.00709 -0.01775 0.00752 -0.01004 0.00752 -0.01004 C 0.00506 -0.00579 -0.0026 -0.00155 0 0.0025 C 0.00738 0.01388 0.03328 0.00231 0.00854 0.01138 C 0.01259 0.01215 0.023 0.00945 0.02069 0.01388 C 0.01244 0.02893 -0.01562 0.02353 0.01403 0.02642 C 0.00535 0.02141 -0.00347 0.01678 -0.01215 0.01138 C -0.01418 0.01003 -0.0191 0.00868 -0.01779 0.00636 C -0.01403 -0.0002 -0.00752 -0.00309 -0.00188 -0.00618 C 0.00174 -0.00811 0.00564 -0.00791 0.0094 -0.00869 C 0.00781 -0.01235 0.0068 -0.01679 0.00478 -0.01987 C 0.00261 -0.02315 -0.00304 -0.02335 -0.00275 -0.0274 C -0.00275 -0.02894 0.01056 -0.03858 0.01215 -0.03994 C 0.01129 -0.04206 0.01056 -0.04437 0.0094 -0.0463 C 0.00579 -0.05189 -0.00116 -0.04688 0.01693 -0.05112 C 0.01809 -0.05074 0.02026 -0.05151 0.02069 -0.04997 C 0.02098 -0.04862 0.01881 -0.04804 0.0178 -0.04746 C 0.01664 -0.04688 0.01534 -0.04649 0.01403 -0.0463 C 0.01375 -0.04611 0.01346 -0.0463 0.01317 -0.0463 " pathEditMode="relative" ptsTypes="AAAAA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4B39CC-FC5A-4A6B-8A16-CC3F99745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295" y="841747"/>
            <a:ext cx="4996346" cy="39513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0FF1286-0DAD-4F53-A23A-E0BBD4AD3288}"/>
              </a:ext>
            </a:extLst>
          </p:cNvPr>
          <p:cNvSpPr txBox="1"/>
          <p:nvPr/>
        </p:nvSpPr>
        <p:spPr>
          <a:xfrm>
            <a:off x="2402872" y="253528"/>
            <a:ext cx="54864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77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Bake-out Results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1D2B7-025E-4617-BE52-6C6D911F5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943" y="4991146"/>
            <a:ext cx="4102781" cy="3162871"/>
          </a:xfrm>
          <a:prstGeom prst="rect">
            <a:avLst/>
          </a:prstGeom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563B92A1-7AB8-4448-8DD8-CDAD9107FF94}"/>
              </a:ext>
            </a:extLst>
          </p:cNvPr>
          <p:cNvSpPr txBox="1">
            <a:spLocks/>
          </p:cNvSpPr>
          <p:nvPr/>
        </p:nvSpPr>
        <p:spPr>
          <a:xfrm>
            <a:off x="1104810" y="1898286"/>
            <a:ext cx="4381590" cy="5874114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Longer and hotter bake resulted in near complete removal of radon progeny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000" dirty="0"/>
              <a:t>Shorter bakes at reduced temperature partially reduced activity from surface progeny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Spectra for 2L and 3L (shown bottom right) show broadening of 5.3 MeV </a:t>
            </a:r>
            <a:r>
              <a:rPr lang="en-US" sz="2000" baseline="30000" dirty="0"/>
              <a:t>210</a:t>
            </a:r>
            <a:r>
              <a:rPr lang="en-US" sz="2000" dirty="0"/>
              <a:t>Po peak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Attributed to migration of implanted progeny to greater depths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sz="2000" dirty="0">
                <a:sym typeface="Wingdings" panose="05000000000000000000" pitchFamily="2" charset="2"/>
              </a:rPr>
              <a:t>Heating in air may also add additional oxide layers to silicon surface making progeny at/near the surface less likely to vaporize away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86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237B2-E18E-410D-855B-ACA0CF0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37168-E62C-4409-A795-162794A1D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8093" y="-223503"/>
            <a:ext cx="8229600" cy="1310979"/>
          </a:xfrm>
        </p:spPr>
        <p:txBody>
          <a:bodyPr/>
          <a:lstStyle/>
          <a:p>
            <a:r>
              <a:rPr lang="en-US" dirty="0"/>
              <a:t>Removal of Rn-progeny from Surfaces – </a:t>
            </a:r>
            <a:br>
              <a:rPr lang="en-US" dirty="0"/>
            </a:br>
            <a:r>
              <a:rPr lang="en-US" dirty="0"/>
              <a:t>Wet (HF) and Dry (Plasma Sputtering) Etching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489AB-FDE8-483E-953D-A959C656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4800602"/>
            <a:ext cx="5667375" cy="208597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768AF81-3D94-4654-8BB6-724BDFAE5A01}"/>
              </a:ext>
            </a:extLst>
          </p:cNvPr>
          <p:cNvGrpSpPr/>
          <p:nvPr/>
        </p:nvGrpSpPr>
        <p:grpSpPr>
          <a:xfrm>
            <a:off x="1145512" y="6115917"/>
            <a:ext cx="562707" cy="472272"/>
            <a:chOff x="1527351" y="7646796"/>
            <a:chExt cx="562707" cy="4722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CE97C8-3F83-4875-9104-8CFEA3940B8F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D7038-ACEC-4DE3-B2C6-06C55E726A9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F82A63-4B8E-43CB-BC59-802B599F98AB}"/>
              </a:ext>
            </a:extLst>
          </p:cNvPr>
          <p:cNvGrpSpPr/>
          <p:nvPr/>
        </p:nvGrpSpPr>
        <p:grpSpPr>
          <a:xfrm>
            <a:off x="2182586" y="6188993"/>
            <a:ext cx="562707" cy="472272"/>
            <a:chOff x="1527351" y="7646796"/>
            <a:chExt cx="562707" cy="4722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9DC939-5A15-4F2E-89B0-ED945E168065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771435-EF79-441F-9ED0-BDD1254A88E8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058D67-08D5-4121-9289-7FD7B5C64634}"/>
              </a:ext>
            </a:extLst>
          </p:cNvPr>
          <p:cNvGrpSpPr/>
          <p:nvPr/>
        </p:nvGrpSpPr>
        <p:grpSpPr>
          <a:xfrm>
            <a:off x="5900477" y="5199555"/>
            <a:ext cx="562707" cy="472272"/>
            <a:chOff x="1527351" y="7646796"/>
            <a:chExt cx="562707" cy="472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A3A393-C9E5-491F-B627-5B9EA051BAB1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BF6921-8849-4FD6-9538-BB1DD188C6E4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1F302-B881-4A88-9911-3271E047FDB9}"/>
              </a:ext>
            </a:extLst>
          </p:cNvPr>
          <p:cNvGrpSpPr/>
          <p:nvPr/>
        </p:nvGrpSpPr>
        <p:grpSpPr>
          <a:xfrm>
            <a:off x="4850004" y="6102663"/>
            <a:ext cx="562707" cy="472272"/>
            <a:chOff x="1527351" y="7646796"/>
            <a:chExt cx="562707" cy="4722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46164F-17F9-4EAD-A12E-46CD5FEF9299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045645-AE17-44B8-BD28-6C241447197D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E1D94F-C5B0-4629-A122-419FCE24B5A8}"/>
              </a:ext>
            </a:extLst>
          </p:cNvPr>
          <p:cNvGrpSpPr/>
          <p:nvPr/>
        </p:nvGrpSpPr>
        <p:grpSpPr>
          <a:xfrm>
            <a:off x="3923510" y="4497133"/>
            <a:ext cx="562707" cy="472272"/>
            <a:chOff x="1527351" y="7646796"/>
            <a:chExt cx="562707" cy="4722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1E4621-EE14-4B0D-B954-842CD554AF7A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01896-CAB2-4343-A30F-7C2F7B9567F7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045C29-DAA9-43BC-8073-8589C08EA4C1}"/>
              </a:ext>
            </a:extLst>
          </p:cNvPr>
          <p:cNvGrpSpPr/>
          <p:nvPr/>
        </p:nvGrpSpPr>
        <p:grpSpPr>
          <a:xfrm>
            <a:off x="1546443" y="4578476"/>
            <a:ext cx="562707" cy="472272"/>
            <a:chOff x="1527351" y="7646796"/>
            <a:chExt cx="562707" cy="4722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21181C-11AE-4901-80CA-4FB14383941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3E368-5F63-4402-89C5-E6BB02D7DA0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301131-354E-4586-95D2-0555D1E2037B}"/>
              </a:ext>
            </a:extLst>
          </p:cNvPr>
          <p:cNvGrpSpPr/>
          <p:nvPr/>
        </p:nvGrpSpPr>
        <p:grpSpPr>
          <a:xfrm>
            <a:off x="2132762" y="5375725"/>
            <a:ext cx="562707" cy="472272"/>
            <a:chOff x="1527351" y="7646796"/>
            <a:chExt cx="562707" cy="4722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3A9713-49A9-4893-B6F1-B5B39631112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096903-CDFA-4727-9D58-26484D7C88C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B6DEA-91D7-4F48-B714-CBE562ADB11E}"/>
              </a:ext>
            </a:extLst>
          </p:cNvPr>
          <p:cNvGrpSpPr/>
          <p:nvPr/>
        </p:nvGrpSpPr>
        <p:grpSpPr>
          <a:xfrm>
            <a:off x="3143561" y="6025845"/>
            <a:ext cx="562707" cy="472272"/>
            <a:chOff x="1527351" y="7646796"/>
            <a:chExt cx="562707" cy="472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C326D-2657-4014-BFE9-E01315D4B9F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6F9CF-47D9-412D-BF27-DF40EDE88E4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AC12FF-81D6-40AD-A957-049050082AAB}"/>
              </a:ext>
            </a:extLst>
          </p:cNvPr>
          <p:cNvGrpSpPr/>
          <p:nvPr/>
        </p:nvGrpSpPr>
        <p:grpSpPr>
          <a:xfrm>
            <a:off x="3050093" y="5362471"/>
            <a:ext cx="562707" cy="472272"/>
            <a:chOff x="1527351" y="7646796"/>
            <a:chExt cx="562707" cy="472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11E346-070D-4240-85DE-9D5812E79DA6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136706-EF1C-4060-AEC8-664B6D558D92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3024B5-B02A-44D8-851D-6F98DB694B22}"/>
              </a:ext>
            </a:extLst>
          </p:cNvPr>
          <p:cNvGrpSpPr/>
          <p:nvPr/>
        </p:nvGrpSpPr>
        <p:grpSpPr>
          <a:xfrm>
            <a:off x="5101213" y="4497133"/>
            <a:ext cx="562707" cy="472272"/>
            <a:chOff x="1527351" y="7646796"/>
            <a:chExt cx="562707" cy="47227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8D867FA-908C-43D6-BCF6-0A0CC4FD0EEC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124477-92E0-4EB2-9338-93F72D03266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962F80-B561-47E8-95F1-B0BA9A315D22}"/>
              </a:ext>
            </a:extLst>
          </p:cNvPr>
          <p:cNvGrpSpPr/>
          <p:nvPr/>
        </p:nvGrpSpPr>
        <p:grpSpPr>
          <a:xfrm>
            <a:off x="5762727" y="6223279"/>
            <a:ext cx="562707" cy="472272"/>
            <a:chOff x="1527351" y="7646796"/>
            <a:chExt cx="562707" cy="47227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9D2759-4E70-40BA-BDBA-AFC439B8434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257493-D9BD-4164-891D-937D43E3EE6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ED67C4-94AF-4F19-BBAF-AF6BDCC03C56}"/>
              </a:ext>
            </a:extLst>
          </p:cNvPr>
          <p:cNvGrpSpPr/>
          <p:nvPr/>
        </p:nvGrpSpPr>
        <p:grpSpPr>
          <a:xfrm>
            <a:off x="4819860" y="5463552"/>
            <a:ext cx="562707" cy="472272"/>
            <a:chOff x="1527351" y="7646796"/>
            <a:chExt cx="562707" cy="47227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078737-D7E1-4575-90FD-8414B2247F30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32FE7F-7DC7-447C-829F-31CDE433F5F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F4B64D-3623-461A-A9A5-01962324E8CA}"/>
              </a:ext>
            </a:extLst>
          </p:cNvPr>
          <p:cNvGrpSpPr/>
          <p:nvPr/>
        </p:nvGrpSpPr>
        <p:grpSpPr>
          <a:xfrm>
            <a:off x="3856106" y="6188993"/>
            <a:ext cx="562707" cy="472272"/>
            <a:chOff x="1527351" y="7646796"/>
            <a:chExt cx="562707" cy="47227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42F401-E956-4AAF-8596-15F0927DCBF8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F5CDB7-07D1-44E3-9083-A988B568FAA9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379B2-3B3A-4DB8-9388-D2D45078B478}"/>
              </a:ext>
            </a:extLst>
          </p:cNvPr>
          <p:cNvGrpSpPr/>
          <p:nvPr/>
        </p:nvGrpSpPr>
        <p:grpSpPr>
          <a:xfrm>
            <a:off x="2579854" y="4550669"/>
            <a:ext cx="562707" cy="472272"/>
            <a:chOff x="1527351" y="7646796"/>
            <a:chExt cx="562707" cy="47227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06BC8F-E5C7-4D6F-9DA5-57B043E89EE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BC5B92-C00F-4C98-A1BF-7B92BE02A491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sp>
        <p:nvSpPr>
          <p:cNvPr id="5" name="Flowchart: Direct Access Storage 4">
            <a:extLst>
              <a:ext uri="{FF2B5EF4-FFF2-40B4-BE49-F238E27FC236}">
                <a16:creationId xmlns:a16="http://schemas.microsoft.com/office/drawing/2014/main" id="{FCE99986-EBEA-472F-9680-044EE183CFCC}"/>
              </a:ext>
            </a:extLst>
          </p:cNvPr>
          <p:cNvSpPr/>
          <p:nvPr/>
        </p:nvSpPr>
        <p:spPr>
          <a:xfrm rot="8680711">
            <a:off x="3523958" y="2102580"/>
            <a:ext cx="2377449" cy="663191"/>
          </a:xfrm>
          <a:prstGeom prst="flowChartMagneticDrum">
            <a:avLst/>
          </a:prstGeom>
          <a:solidFill>
            <a:schemeClr val="bg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FD1892-0EA1-4695-85A8-7D10958342B9}"/>
              </a:ext>
            </a:extLst>
          </p:cNvPr>
          <p:cNvSpPr txBox="1"/>
          <p:nvPr/>
        </p:nvSpPr>
        <p:spPr>
          <a:xfrm rot="19383595">
            <a:off x="4198296" y="1980713"/>
            <a:ext cx="166157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Ne</a:t>
            </a:r>
            <a:r>
              <a:rPr lang="en-US" b="1" baseline="300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+</a:t>
            </a: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Source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514D5C72-28FD-41AC-A6E5-09965FD8285B}"/>
              </a:ext>
            </a:extLst>
          </p:cNvPr>
          <p:cNvGrpSpPr/>
          <p:nvPr/>
        </p:nvGrpSpPr>
        <p:grpSpPr>
          <a:xfrm>
            <a:off x="3868529" y="2640317"/>
            <a:ext cx="595884" cy="495913"/>
            <a:chOff x="3142561" y="2401556"/>
            <a:chExt cx="595884" cy="495913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72B9917-F8E8-4FB6-B498-3BA067B8967B}"/>
                </a:ext>
              </a:extLst>
            </p:cNvPr>
            <p:cNvSpPr/>
            <p:nvPr/>
          </p:nvSpPr>
          <p:spPr>
            <a:xfrm>
              <a:off x="3143561" y="2401556"/>
              <a:ext cx="469239" cy="4959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345B3D-E515-45AB-B58A-D45F47F654D6}"/>
                </a:ext>
              </a:extLst>
            </p:cNvPr>
            <p:cNvSpPr txBox="1"/>
            <p:nvPr/>
          </p:nvSpPr>
          <p:spPr>
            <a:xfrm>
              <a:off x="3142561" y="2468604"/>
              <a:ext cx="59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Ne</a:t>
              </a:r>
              <a:r>
                <a:rPr lang="en-US" sz="1600" b="1" baseline="30000" dirty="0"/>
                <a:t>+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56C0EE48-2A93-49F8-A578-6DAC195284A1}"/>
              </a:ext>
            </a:extLst>
          </p:cNvPr>
          <p:cNvGrpSpPr/>
          <p:nvPr/>
        </p:nvGrpSpPr>
        <p:grpSpPr>
          <a:xfrm>
            <a:off x="3873034" y="2615443"/>
            <a:ext cx="595884" cy="495913"/>
            <a:chOff x="3142561" y="2401556"/>
            <a:chExt cx="595884" cy="49591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8655B05-2424-42AF-9EDC-5FFB825AC0B8}"/>
                </a:ext>
              </a:extLst>
            </p:cNvPr>
            <p:cNvSpPr/>
            <p:nvPr/>
          </p:nvSpPr>
          <p:spPr>
            <a:xfrm>
              <a:off x="3143561" y="2401556"/>
              <a:ext cx="469239" cy="4959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3B7883-6457-46B4-9941-885F97CD0CFF}"/>
                </a:ext>
              </a:extLst>
            </p:cNvPr>
            <p:cNvSpPr txBox="1"/>
            <p:nvPr/>
          </p:nvSpPr>
          <p:spPr>
            <a:xfrm>
              <a:off x="3142561" y="2468604"/>
              <a:ext cx="59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Ne</a:t>
              </a:r>
              <a:r>
                <a:rPr lang="en-US" sz="1600" b="1" baseline="30000" dirty="0"/>
                <a:t>+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96EB86-8D27-44C2-B8D9-E712D61F510F}"/>
              </a:ext>
            </a:extLst>
          </p:cNvPr>
          <p:cNvGrpSpPr/>
          <p:nvPr/>
        </p:nvGrpSpPr>
        <p:grpSpPr>
          <a:xfrm>
            <a:off x="3869529" y="2621652"/>
            <a:ext cx="595884" cy="495913"/>
            <a:chOff x="3142561" y="2401556"/>
            <a:chExt cx="595884" cy="495913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E71C5BF-033F-4C39-B629-241A6AE56815}"/>
                </a:ext>
              </a:extLst>
            </p:cNvPr>
            <p:cNvSpPr/>
            <p:nvPr/>
          </p:nvSpPr>
          <p:spPr>
            <a:xfrm>
              <a:off x="3143561" y="2401556"/>
              <a:ext cx="469239" cy="49591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A143E894-5801-48A0-96AE-2DDBB724944D}"/>
                </a:ext>
              </a:extLst>
            </p:cNvPr>
            <p:cNvSpPr txBox="1"/>
            <p:nvPr/>
          </p:nvSpPr>
          <p:spPr>
            <a:xfrm>
              <a:off x="3142561" y="2468604"/>
              <a:ext cx="595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Ne</a:t>
              </a:r>
              <a:r>
                <a:rPr lang="en-US" sz="1600" b="1" baseline="30000" dirty="0"/>
                <a:t>+</a:t>
              </a:r>
            </a:p>
          </p:txBody>
        </p:sp>
      </p:grpSp>
      <p:sp>
        <p:nvSpPr>
          <p:cNvPr id="76" name="Rectangle 75">
            <a:extLst>
              <a:ext uri="{FF2B5EF4-FFF2-40B4-BE49-F238E27FC236}">
                <a16:creationId xmlns:a16="http://schemas.microsoft.com/office/drawing/2014/main" id="{F1B0230A-211C-4407-AB23-A0475BCA782F}"/>
              </a:ext>
            </a:extLst>
          </p:cNvPr>
          <p:cNvSpPr/>
          <p:nvPr/>
        </p:nvSpPr>
        <p:spPr>
          <a:xfrm>
            <a:off x="3520379" y="4310637"/>
            <a:ext cx="3260273" cy="8318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52788FD1-DF84-499D-9DA0-BC6CDC29B7B4}"/>
              </a:ext>
            </a:extLst>
          </p:cNvPr>
          <p:cNvSpPr txBox="1">
            <a:spLocks/>
          </p:cNvSpPr>
          <p:nvPr/>
        </p:nvSpPr>
        <p:spPr>
          <a:xfrm>
            <a:off x="6670899" y="1343024"/>
            <a:ext cx="4306640" cy="6185720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/>
              <a:t>Plasma etching</a:t>
            </a:r>
          </a:p>
          <a:p>
            <a:r>
              <a:rPr lang="en-US" sz="2000" dirty="0"/>
              <a:t>Sputter etched using a </a:t>
            </a:r>
            <a:r>
              <a:rPr lang="en-US" sz="2000" dirty="0" err="1"/>
              <a:t>rastered</a:t>
            </a:r>
            <a:r>
              <a:rPr lang="en-US" sz="2000" dirty="0"/>
              <a:t> ULVAC-PHI focused ion beam (Ne</a:t>
            </a:r>
            <a:r>
              <a:rPr lang="en-US" sz="2000" baseline="30000" dirty="0"/>
              <a:t>+</a:t>
            </a:r>
            <a:r>
              <a:rPr lang="en-US" sz="2000" dirty="0"/>
              <a:t>) in a vacuum chamber of 10</a:t>
            </a:r>
            <a:r>
              <a:rPr lang="en-US" sz="2000" baseline="30000" dirty="0"/>
              <a:t>-10</a:t>
            </a:r>
            <a:r>
              <a:rPr lang="en-US" sz="2000" dirty="0"/>
              <a:t> torr.</a:t>
            </a:r>
          </a:p>
          <a:p>
            <a:r>
              <a:rPr lang="en-US" sz="2000" dirty="0"/>
              <a:t>Removal of 20-, 50-, and 100-nm depths required 0.5, 1.25, and 2.5 </a:t>
            </a:r>
            <a:r>
              <a:rPr lang="en-US" sz="2000" dirty="0" err="1"/>
              <a:t>hr</a:t>
            </a:r>
            <a:r>
              <a:rPr lang="en-US" sz="2000" dirty="0"/>
              <a:t>, which was determined from a calibration run in which 480 nm was removed in 12 hour</a:t>
            </a:r>
            <a:endParaRPr lang="en-US" sz="2000" u="sng" dirty="0"/>
          </a:p>
          <a:p>
            <a:pPr marL="0" indent="0">
              <a:buNone/>
            </a:pPr>
            <a:endParaRPr lang="en-US" sz="2000" u="sng" dirty="0"/>
          </a:p>
          <a:p>
            <a:pPr marL="0" indent="0">
              <a:buNone/>
            </a:pPr>
            <a:r>
              <a:rPr lang="en-US" sz="2000" u="sng" dirty="0"/>
              <a:t>HF etching</a:t>
            </a:r>
          </a:p>
          <a:p>
            <a:r>
              <a:rPr lang="en-US" sz="2000" dirty="0"/>
              <a:t>Selective depth etching was controlled by adding stoichiometric amounts of HF in excess HNO</a:t>
            </a:r>
            <a:r>
              <a:rPr lang="en-US" sz="2000" baseline="-25000" dirty="0"/>
              <a:t>3</a:t>
            </a:r>
            <a:r>
              <a:rPr lang="en-US" sz="2000" dirty="0"/>
              <a:t> to remove varying depths</a:t>
            </a:r>
          </a:p>
          <a:p>
            <a:r>
              <a:rPr lang="en-US" sz="2000" dirty="0"/>
              <a:t>Si dissolves to SiF</a:t>
            </a:r>
            <a:r>
              <a:rPr lang="en-US" sz="2000" baseline="-25000" dirty="0"/>
              <a:t>4</a:t>
            </a:r>
            <a:r>
              <a:rPr lang="en-US" sz="2000" dirty="0"/>
              <a:t> and/or H</a:t>
            </a:r>
            <a:r>
              <a:rPr lang="en-US" sz="2000" baseline="-25000" dirty="0"/>
              <a:t>2</a:t>
            </a:r>
            <a:r>
              <a:rPr lang="en-US" sz="2000" dirty="0"/>
              <a:t>SiF</a:t>
            </a:r>
            <a:r>
              <a:rPr lang="en-US" sz="2000" baseline="-25000" dirty="0"/>
              <a:t>6</a:t>
            </a:r>
            <a:r>
              <a:rPr lang="en-US" sz="2000" dirty="0"/>
              <a:t>, which evaporates, unlocking the implanted progeny and allowing dissolution/removal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642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7 2.65432E-6 L 0.18837 0.2388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8" y="119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30556E-6 -2.53086E-6 L 0.09332 0.2388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9" y="119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65741E-6 -3.82716E-6 L -0.00535 0.23978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" y="11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61E7DF-2D5A-4EF0-9E9E-047227DE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0AF6E-CF6A-429E-A4B2-32D2D767B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421662"/>
            <a:ext cx="8229600" cy="753996"/>
          </a:xfrm>
        </p:spPr>
        <p:txBody>
          <a:bodyPr/>
          <a:lstStyle/>
          <a:p>
            <a:r>
              <a:rPr lang="en-US" dirty="0"/>
              <a:t>Etching Results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AE2F2A-1575-4352-B363-CD964BD12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67" y="6837904"/>
            <a:ext cx="5491382" cy="13056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FAEF27-789A-489A-A3DD-15381E224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164" y="5365987"/>
            <a:ext cx="4765221" cy="14970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9D4D79-FEEC-4C2A-9504-7C0ACC353C87}"/>
              </a:ext>
            </a:extLst>
          </p:cNvPr>
          <p:cNvSpPr txBox="1"/>
          <p:nvPr/>
        </p:nvSpPr>
        <p:spPr>
          <a:xfrm>
            <a:off x="1358856" y="4957094"/>
            <a:ext cx="42404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Optical Profilometry of “20 nm” sputter etch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9FBA2CA6-DCCA-4440-9803-0B61750513EA}"/>
              </a:ext>
            </a:extLst>
          </p:cNvPr>
          <p:cNvSpPr txBox="1">
            <a:spLocks/>
          </p:cNvSpPr>
          <p:nvPr/>
        </p:nvSpPr>
        <p:spPr>
          <a:xfrm>
            <a:off x="1032492" y="1799183"/>
            <a:ext cx="4306640" cy="6185720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Wet and dry etching of the silicon is highly effective at removing radon progeny, particularly at depths &gt;100 nm where &gt;90% of the surface progeny is removed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A8DF5D-F368-44D4-9984-3FDB911D1AC9}"/>
              </a:ext>
            </a:extLst>
          </p:cNvPr>
          <p:cNvSpPr txBox="1"/>
          <p:nvPr/>
        </p:nvSpPr>
        <p:spPr>
          <a:xfrm>
            <a:off x="6534167" y="5808715"/>
            <a:ext cx="44386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dirty="0"/>
              <a:t>Dry etching seems to be more effective at removing radon progeny as a function of depth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F12A16-02E5-4772-BC8B-EDFA9588B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539041"/>
            <a:ext cx="5430367" cy="420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1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455D6-DAC3-45CA-86FE-C49062F24F40}"/>
              </a:ext>
            </a:extLst>
          </p:cNvPr>
          <p:cNvSpPr txBox="1"/>
          <p:nvPr/>
        </p:nvSpPr>
        <p:spPr>
          <a:xfrm>
            <a:off x="2602522" y="609508"/>
            <a:ext cx="6209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7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Summary and Prognostication</a:t>
            </a:r>
            <a:endParaRPr lang="en-US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A13398-3C54-4A58-8EA6-E1D96B7993C7}"/>
              </a:ext>
            </a:extLst>
          </p:cNvPr>
          <p:cNvSpPr txBox="1">
            <a:spLocks/>
          </p:cNvSpPr>
          <p:nvPr/>
        </p:nvSpPr>
        <p:spPr>
          <a:xfrm>
            <a:off x="1028699" y="1715758"/>
            <a:ext cx="9806941" cy="5486401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Focused on the removal of Rn progeny from silicon surfaces</a:t>
            </a:r>
          </a:p>
          <a:p>
            <a:pPr lvl="1"/>
            <a:r>
              <a:rPr lang="en-US" dirty="0"/>
              <a:t>First such study exploring thermal methods and dry etching</a:t>
            </a:r>
          </a:p>
          <a:p>
            <a:pPr marL="411480" lvl="1" indent="0">
              <a:buNone/>
            </a:pPr>
            <a:endParaRPr lang="en-US" sz="1000" dirty="0"/>
          </a:p>
          <a:p>
            <a:r>
              <a:rPr lang="en-US" dirty="0"/>
              <a:t>All methods (wet chemistry, heat treatments, and etching) are at least partially effective for removal of implanted radon progeny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/>
              <a:t>Baking and etching methods were developed to completely remove radon progeny from materials</a:t>
            </a:r>
          </a:p>
          <a:p>
            <a:pPr marL="0" indent="0">
              <a:buNone/>
            </a:pPr>
            <a:endParaRPr lang="en-US" sz="1050" dirty="0"/>
          </a:p>
          <a:p>
            <a:r>
              <a:rPr lang="en-US" dirty="0"/>
              <a:t>Approaches may be implementable during different phases of detector construction of silicon devices in order to remove </a:t>
            </a:r>
            <a:r>
              <a:rPr lang="en-US" baseline="30000" dirty="0"/>
              <a:t>210</a:t>
            </a:r>
            <a:r>
              <a:rPr lang="en-US" dirty="0"/>
              <a:t>Pb and </a:t>
            </a:r>
            <a:r>
              <a:rPr lang="en-US" baseline="30000" dirty="0"/>
              <a:t>210</a:t>
            </a:r>
            <a:r>
              <a:rPr lang="en-US" dirty="0"/>
              <a:t>Po</a:t>
            </a:r>
          </a:p>
          <a:p>
            <a:pPr lvl="1"/>
            <a:r>
              <a:rPr lang="en-US" dirty="0"/>
              <a:t>Other materials, like </a:t>
            </a:r>
            <a:r>
              <a:rPr lang="en-US" dirty="0" err="1"/>
              <a:t>Ti</a:t>
            </a:r>
            <a:r>
              <a:rPr lang="en-US" dirty="0"/>
              <a:t>, fused silica, ceramics,</a:t>
            </a:r>
            <a:r>
              <a:rPr lang="en-US" i="1" dirty="0"/>
              <a:t> etc.</a:t>
            </a:r>
            <a:r>
              <a:rPr lang="en-US" dirty="0"/>
              <a:t>, should also benefit from similar cleaning steps</a:t>
            </a:r>
          </a:p>
          <a:p>
            <a:pPr marL="411480" lvl="1" indent="0">
              <a:buNone/>
            </a:pPr>
            <a:endParaRPr lang="en-US" sz="1000" dirty="0"/>
          </a:p>
          <a:p>
            <a:r>
              <a:rPr lang="en-US" dirty="0"/>
              <a:t>Similar methods may be employable to mitigate </a:t>
            </a:r>
            <a:r>
              <a:rPr lang="en-US" baseline="30000" dirty="0"/>
              <a:t>226</a:t>
            </a:r>
            <a:r>
              <a:rPr lang="en-US" dirty="0"/>
              <a:t>Ra in materials where removing the </a:t>
            </a:r>
            <a:r>
              <a:rPr lang="en-US" baseline="30000" dirty="0"/>
              <a:t>222</a:t>
            </a:r>
            <a:r>
              <a:rPr lang="en-US" dirty="0"/>
              <a:t>Rn progenitor is important</a:t>
            </a:r>
          </a:p>
          <a:p>
            <a:pPr lvl="1"/>
            <a:r>
              <a:rPr lang="en-US" i="1" dirty="0"/>
              <a:t>e.g.,</a:t>
            </a:r>
            <a:r>
              <a:rPr lang="en-US" dirty="0"/>
              <a:t> titanium, stainless steel, gas handling equipment, getters, </a:t>
            </a:r>
            <a:r>
              <a:rPr lang="en-US" i="1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09314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ED8B2-CC7E-4E84-A1BD-9174F4FE2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885354" y="-1337256"/>
            <a:ext cx="9202093" cy="1097279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F455D6-DAC3-45CA-86FE-C49062F24F40}"/>
              </a:ext>
            </a:extLst>
          </p:cNvPr>
          <p:cNvSpPr txBox="1"/>
          <p:nvPr/>
        </p:nvSpPr>
        <p:spPr>
          <a:xfrm>
            <a:off x="2602522" y="609508"/>
            <a:ext cx="62098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Acknowledgments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A13398-3C54-4A58-8EA6-E1D96B7993C7}"/>
              </a:ext>
            </a:extLst>
          </p:cNvPr>
          <p:cNvSpPr txBox="1">
            <a:spLocks/>
          </p:cNvSpPr>
          <p:nvPr/>
        </p:nvSpPr>
        <p:spPr>
          <a:xfrm>
            <a:off x="1028700" y="2057402"/>
            <a:ext cx="9601200" cy="5486401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3"/>
                </a:solidFill>
              </a:rPr>
              <a:t>Shannon Morley for assistance in preparing silicon coupons</a:t>
            </a:r>
          </a:p>
          <a:p>
            <a:r>
              <a:rPr lang="en-US" b="1" dirty="0">
                <a:solidFill>
                  <a:schemeClr val="accent3"/>
                </a:solidFill>
              </a:rPr>
              <a:t>Brian Glasgow and Grant Spitler for operation of the alpha counters</a:t>
            </a:r>
          </a:p>
          <a:p>
            <a:r>
              <a:rPr lang="en-US" b="1" dirty="0">
                <a:solidFill>
                  <a:schemeClr val="accent3"/>
                </a:solidFill>
              </a:rPr>
              <a:t>Derek Cutforth for backing of coupon 1L in the vertical muffle furnace</a:t>
            </a: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chemeClr val="accent3"/>
                </a:solidFill>
              </a:rPr>
              <a:t>PNNL LDRD funding under the Nuclear Physics, Particle Physics, Astrophysics, and Cosmology Initiative</a:t>
            </a:r>
          </a:p>
        </p:txBody>
      </p:sp>
    </p:spTree>
    <p:extLst>
      <p:ext uri="{BB962C8B-B14F-4D97-AF65-F5344CB8AC3E}">
        <p14:creationId xmlns:p14="http://schemas.microsoft.com/office/powerpoint/2010/main" val="169552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433BB6-ACB2-4953-9ADC-C0F78F3B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A49BA6-C0BC-308D-4A06-2EFF879E8456}"/>
              </a:ext>
            </a:extLst>
          </p:cNvPr>
          <p:cNvSpPr txBox="1"/>
          <p:nvPr/>
        </p:nvSpPr>
        <p:spPr>
          <a:xfrm>
            <a:off x="207544" y="1147594"/>
            <a:ext cx="934424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2520" b="1" dirty="0">
                <a:solidFill>
                  <a:srgbClr val="ED7D31"/>
                </a:solidFill>
                <a:latin typeface="Calibri" panose="020F0502020204030204"/>
              </a:rPr>
              <a:t>Material surface contamination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E33DE3-AE67-15CA-8976-8099D0B8E1BA}"/>
              </a:ext>
            </a:extLst>
          </p:cNvPr>
          <p:cNvSpPr txBox="1"/>
          <p:nvPr/>
        </p:nvSpPr>
        <p:spPr>
          <a:xfrm>
            <a:off x="456334" y="1803555"/>
            <a:ext cx="48385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8610" indent="-308610" defTabSz="822960"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Dust (radioactive) particulate fallout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836FDA-0733-7DF2-39CB-572251CD4ED9}"/>
              </a:ext>
            </a:extLst>
          </p:cNvPr>
          <p:cNvSpPr txBox="1"/>
          <p:nvPr/>
        </p:nvSpPr>
        <p:spPr>
          <a:xfrm>
            <a:off x="294015" y="6198919"/>
            <a:ext cx="2116975" cy="86793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defTabSz="822960"/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For reference:</a:t>
            </a:r>
          </a:p>
          <a:p>
            <a:pPr defTabSz="822960"/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1 ppt Th = 4.1 </a:t>
            </a:r>
            <a:r>
              <a:rPr lang="en-US" sz="1260" err="1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1260" err="1">
                <a:solidFill>
                  <a:prstClr val="black"/>
                </a:solidFill>
                <a:latin typeface="Calibri" panose="020F0502020204030204"/>
              </a:rPr>
              <a:t>Bq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60" baseline="30000">
                <a:solidFill>
                  <a:prstClr val="black"/>
                </a:solidFill>
                <a:latin typeface="Calibri" panose="020F0502020204030204"/>
              </a:rPr>
              <a:t>232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Th/kg</a:t>
            </a:r>
          </a:p>
          <a:p>
            <a:pPr defTabSz="822960"/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1 ppt U =12.4 </a:t>
            </a:r>
            <a:r>
              <a:rPr lang="en-US" sz="1260" err="1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1260" err="1">
                <a:solidFill>
                  <a:prstClr val="black"/>
                </a:solidFill>
                <a:latin typeface="Calibri" panose="020F0502020204030204"/>
              </a:rPr>
              <a:t>Bq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60" baseline="30000">
                <a:solidFill>
                  <a:prstClr val="black"/>
                </a:solidFill>
                <a:latin typeface="Calibri" panose="020F0502020204030204"/>
              </a:rPr>
              <a:t>238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U/kg</a:t>
            </a:r>
          </a:p>
          <a:p>
            <a:pPr defTabSz="822960"/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1 ppb </a:t>
            </a:r>
            <a:r>
              <a:rPr lang="en-US" sz="1260" baseline="30000" err="1">
                <a:solidFill>
                  <a:prstClr val="black"/>
                </a:solidFill>
                <a:latin typeface="Calibri" panose="020F0502020204030204"/>
              </a:rPr>
              <a:t>nat</a:t>
            </a:r>
            <a:r>
              <a:rPr lang="en-US" sz="1260" err="1">
                <a:solidFill>
                  <a:prstClr val="black"/>
                </a:solidFill>
                <a:latin typeface="Calibri" panose="020F0502020204030204"/>
              </a:rPr>
              <a:t>K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 = 30.5 </a:t>
            </a:r>
            <a:r>
              <a:rPr lang="en-US" sz="1260" err="1">
                <a:solidFill>
                  <a:prstClr val="black"/>
                </a:solidFill>
                <a:latin typeface="Symbol" pitchFamily="2" charset="2"/>
              </a:rPr>
              <a:t>m</a:t>
            </a:r>
            <a:r>
              <a:rPr lang="en-US" sz="1260" err="1">
                <a:solidFill>
                  <a:prstClr val="black"/>
                </a:solidFill>
                <a:latin typeface="Calibri" panose="020F0502020204030204"/>
              </a:rPr>
              <a:t>Bq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1260" baseline="30000">
                <a:solidFill>
                  <a:prstClr val="black"/>
                </a:solidFill>
                <a:latin typeface="Calibri" panose="020F0502020204030204"/>
              </a:rPr>
              <a:t>40</a:t>
            </a:r>
            <a:r>
              <a:rPr lang="en-US" sz="1260">
                <a:solidFill>
                  <a:prstClr val="black"/>
                </a:solidFill>
                <a:latin typeface="Calibri" panose="020F0502020204030204"/>
              </a:rPr>
              <a:t>K/kg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705B0B7-BE15-A61D-2DCF-0A66A2E2603C}"/>
              </a:ext>
            </a:extLst>
          </p:cNvPr>
          <p:cNvGrpSpPr/>
          <p:nvPr/>
        </p:nvGrpSpPr>
        <p:grpSpPr>
          <a:xfrm>
            <a:off x="294015" y="2691069"/>
            <a:ext cx="4753733" cy="3403319"/>
            <a:chOff x="8313836" y="1585961"/>
            <a:chExt cx="5281925" cy="378146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B3D5265-9A1D-170E-5C95-45BD7FE0A879}"/>
                </a:ext>
              </a:extLst>
            </p:cNvPr>
            <p:cNvGrpSpPr/>
            <p:nvPr/>
          </p:nvGrpSpPr>
          <p:grpSpPr>
            <a:xfrm>
              <a:off x="8313836" y="1585961"/>
              <a:ext cx="5281925" cy="3781465"/>
              <a:chOff x="7973466" y="1763428"/>
              <a:chExt cx="5385058" cy="3904032"/>
            </a:xfrm>
            <a:solidFill>
              <a:schemeClr val="bg1"/>
            </a:solidFill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9CB8115-8996-0328-9C1B-A68EC818BD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73466" y="1763428"/>
                <a:ext cx="5385058" cy="3904032"/>
              </a:xfrm>
              <a:prstGeom prst="rect">
                <a:avLst/>
              </a:prstGeom>
              <a:grpFill/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6CF95B9-06A6-42D4-4EC2-75B0255C64A0}"/>
                  </a:ext>
                </a:extLst>
              </p:cNvPr>
              <p:cNvGrpSpPr/>
              <p:nvPr/>
            </p:nvGrpSpPr>
            <p:grpSpPr>
              <a:xfrm>
                <a:off x="8211623" y="1975719"/>
                <a:ext cx="3178515" cy="1122725"/>
                <a:chOff x="8240199" y="1832839"/>
                <a:chExt cx="3178515" cy="1122725"/>
              </a:xfrm>
              <a:grpFill/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718A055-D267-5742-7E72-C8E33E626666}"/>
                    </a:ext>
                  </a:extLst>
                </p:cNvPr>
                <p:cNvSpPr txBox="1"/>
                <p:nvPr/>
              </p:nvSpPr>
              <p:spPr>
                <a:xfrm>
                  <a:off x="8240199" y="1832839"/>
                  <a:ext cx="1964636" cy="1122725"/>
                </a:xfrm>
                <a:prstGeom prst="rect">
                  <a:avLst/>
                </a:prstGeom>
                <a:grpFill/>
                <a:ln w="19050">
                  <a:solidFill>
                    <a:schemeClr val="tx2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defTabSz="822960"/>
                  <a:r>
                    <a:rPr lang="en-US" sz="1440" dirty="0">
                      <a:solidFill>
                        <a:prstClr val="black"/>
                      </a:solidFill>
                      <a:latin typeface="Calibri" panose="020F0502020204030204"/>
                    </a:rPr>
                    <a:t>Content in the soil:</a:t>
                  </a:r>
                </a:p>
                <a:p>
                  <a:pPr marL="308610" indent="-308610" defTabSz="822960">
                    <a:buFont typeface="Arial" panose="020B0604020202020204" pitchFamily="34" charset="0"/>
                    <a:buChar char="•"/>
                  </a:pPr>
                  <a:r>
                    <a:rPr lang="en-US" sz="1440" dirty="0">
                      <a:solidFill>
                        <a:prstClr val="black"/>
                      </a:solidFill>
                      <a:latin typeface="Calibri" panose="020F0502020204030204"/>
                    </a:rPr>
                    <a:t>K ~ 1.4 E+4 ppm</a:t>
                  </a:r>
                </a:p>
                <a:p>
                  <a:pPr marL="308610" indent="-308610" defTabSz="822960">
                    <a:buFont typeface="Arial" panose="020B0604020202020204" pitchFamily="34" charset="0"/>
                    <a:buChar char="•"/>
                  </a:pPr>
                  <a:r>
                    <a:rPr lang="en-US" sz="1440" dirty="0">
                      <a:solidFill>
                        <a:prstClr val="black"/>
                      </a:solidFill>
                      <a:latin typeface="Calibri" panose="020F0502020204030204"/>
                    </a:rPr>
                    <a:t>Th ~ 7.2 ppm</a:t>
                  </a:r>
                </a:p>
                <a:p>
                  <a:pPr marL="308610" indent="-308610" defTabSz="822960">
                    <a:buFont typeface="Arial" panose="020B0604020202020204" pitchFamily="34" charset="0"/>
                    <a:buChar char="•"/>
                  </a:pPr>
                  <a:r>
                    <a:rPr lang="en-US" sz="1440" dirty="0">
                      <a:solidFill>
                        <a:prstClr val="black"/>
                      </a:solidFill>
                      <a:latin typeface="Calibri" panose="020F0502020204030204"/>
                    </a:rPr>
                    <a:t>U ~ 1.2 ppm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7FF8B3D0-D98A-3B40-831C-5BC2ED7EBA90}"/>
                    </a:ext>
                  </a:extLst>
                </p:cNvPr>
                <p:cNvSpPr txBox="1"/>
                <p:nvPr/>
              </p:nvSpPr>
              <p:spPr>
                <a:xfrm>
                  <a:off x="10211777" y="1832839"/>
                  <a:ext cx="1206937" cy="48722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822960"/>
                  <a:r>
                    <a:rPr lang="en-US" b="1" dirty="0" err="1">
                      <a:solidFill>
                        <a:prstClr val="black"/>
                      </a:solidFill>
                      <a:latin typeface="Calibri" panose="020F0502020204030204"/>
                    </a:rPr>
                    <a:t>Bq</a:t>
                  </a:r>
                  <a:r>
                    <a:rPr lang="en-US" b="1" dirty="0">
                      <a:solidFill>
                        <a:prstClr val="black"/>
                      </a:solidFill>
                      <a:latin typeface="Calibri" panose="020F0502020204030204"/>
                    </a:rPr>
                    <a:t>/kg </a:t>
                  </a:r>
                  <a:r>
                    <a:rPr lang="en-US" dirty="0">
                      <a:solidFill>
                        <a:prstClr val="black"/>
                      </a:solidFill>
                      <a:latin typeface="Calibri" panose="020F0502020204030204"/>
                    </a:rPr>
                    <a:t> </a:t>
                  </a: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A0C0B23-5304-6582-6139-77E2B2BFD90E}"/>
                </a:ext>
              </a:extLst>
            </p:cNvPr>
            <p:cNvSpPr txBox="1"/>
            <p:nvPr/>
          </p:nvSpPr>
          <p:spPr>
            <a:xfrm>
              <a:off x="8487460" y="4920851"/>
              <a:ext cx="3688642" cy="31803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defTabSz="822960"/>
              <a:r>
                <a:rPr lang="en-US" sz="1260" dirty="0">
                  <a:solidFill>
                    <a:prstClr val="black"/>
                  </a:solidFill>
                  <a:latin typeface="Calibri" panose="020F0502020204030204"/>
                </a:rPr>
                <a:t>https://</a:t>
              </a:r>
              <a:r>
                <a:rPr lang="en-US" sz="1260" dirty="0" err="1">
                  <a:solidFill>
                    <a:prstClr val="black"/>
                  </a:solidFill>
                  <a:latin typeface="Calibri" panose="020F0502020204030204"/>
                </a:rPr>
                <a:t>pubs.usgs.gov</a:t>
              </a:r>
              <a:r>
                <a:rPr lang="en-US" sz="1260" dirty="0">
                  <a:solidFill>
                    <a:prstClr val="black"/>
                  </a:solidFill>
                  <a:latin typeface="Calibri" panose="020F0502020204030204"/>
                </a:rPr>
                <a:t>/of/2005/1413/</a:t>
              </a:r>
              <a:r>
                <a:rPr lang="en-US" sz="1260" dirty="0" err="1">
                  <a:solidFill>
                    <a:prstClr val="black"/>
                  </a:solidFill>
                  <a:latin typeface="Calibri" panose="020F0502020204030204"/>
                </a:rPr>
                <a:t>maps.htm</a:t>
              </a:r>
              <a:endParaRPr lang="en-US" sz="126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F2E34AC9-F1B4-0491-1953-1CE02F3933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419" y="1975316"/>
            <a:ext cx="2414330" cy="3182527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DF2B59-2791-63E8-F289-8DBB847F0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3558" y="5245096"/>
            <a:ext cx="2516552" cy="118155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31089B-5EEC-C463-ECE7-C615C4686D24}"/>
              </a:ext>
            </a:extLst>
          </p:cNvPr>
          <p:cNvSpPr txBox="1"/>
          <p:nvPr/>
        </p:nvSpPr>
        <p:spPr>
          <a:xfrm>
            <a:off x="5891311" y="6530008"/>
            <a:ext cx="5081489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822960"/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Images from</a:t>
            </a:r>
          </a:p>
          <a:p>
            <a:pPr algn="r" defTabSz="822960"/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By </a:t>
            </a:r>
            <a:r>
              <a:rPr lang="en-US" sz="1260" dirty="0" err="1">
                <a:solidFill>
                  <a:prstClr val="black"/>
                </a:solidFill>
                <a:latin typeface="Calibri" panose="020F0502020204030204"/>
              </a:rPr>
              <a:t>Tosaka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 - Own work, CC BY 3.0, https://</a:t>
            </a:r>
            <a:r>
              <a:rPr lang="en-US" sz="1260" dirty="0" err="1">
                <a:solidFill>
                  <a:prstClr val="black"/>
                </a:solidFill>
                <a:latin typeface="Calibri" panose="020F0502020204030204"/>
              </a:rPr>
              <a:t>commons.wikimedia.org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/w/</a:t>
            </a:r>
            <a:r>
              <a:rPr lang="en-US" sz="1260" dirty="0" err="1">
                <a:solidFill>
                  <a:prstClr val="black"/>
                </a:solidFill>
                <a:latin typeface="Calibri" panose="020F0502020204030204"/>
              </a:rPr>
              <a:t>index.php?curid</a:t>
            </a:r>
            <a:r>
              <a:rPr lang="en-US" sz="1260" dirty="0">
                <a:solidFill>
                  <a:prstClr val="black"/>
                </a:solidFill>
                <a:latin typeface="Calibri" panose="020F0502020204030204"/>
              </a:rPr>
              <a:t>=5531106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37E3030-5573-D7D3-BAF3-5EDE52C2E4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369" y="1966736"/>
            <a:ext cx="2162141" cy="3205475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40E230-C657-50FD-59A9-274AA2C035D0}"/>
              </a:ext>
            </a:extLst>
          </p:cNvPr>
          <p:cNvSpPr txBox="1"/>
          <p:nvPr/>
        </p:nvSpPr>
        <p:spPr>
          <a:xfrm>
            <a:off x="5485454" y="1622903"/>
            <a:ext cx="338025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98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Uranium-238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350B37-9731-1988-E53A-43A151BBDA35}"/>
              </a:ext>
            </a:extLst>
          </p:cNvPr>
          <p:cNvSpPr txBox="1"/>
          <p:nvPr/>
        </p:nvSpPr>
        <p:spPr>
          <a:xfrm>
            <a:off x="7964309" y="1620697"/>
            <a:ext cx="338025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98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Thorium-232</a:t>
            </a:r>
          </a:p>
        </p:txBody>
      </p:sp>
    </p:spTree>
    <p:extLst>
      <p:ext uri="{BB962C8B-B14F-4D97-AF65-F5344CB8AC3E}">
        <p14:creationId xmlns:p14="http://schemas.microsoft.com/office/powerpoint/2010/main" val="2576417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D06BE-61F1-4F60-C7E5-918A630A0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630" y="1500048"/>
            <a:ext cx="4810400" cy="1980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3539B9-D693-8685-CDAD-C026CC5B5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82" y="3845490"/>
            <a:ext cx="4425858" cy="125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C9C5D0-7E2A-A4FB-59E1-CAA899F43640}"/>
              </a:ext>
            </a:extLst>
          </p:cNvPr>
          <p:cNvSpPr txBox="1"/>
          <p:nvPr/>
        </p:nvSpPr>
        <p:spPr>
          <a:xfrm>
            <a:off x="5668028" y="5098908"/>
            <a:ext cx="5055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22960"/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Collection media. L: ultralow background PFA vials. R: Si coupons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6BC129-C48E-8CC6-C3FE-C9C459972194}"/>
              </a:ext>
            </a:extLst>
          </p:cNvPr>
          <p:cNvSpPr txBox="1"/>
          <p:nvPr/>
        </p:nvSpPr>
        <p:spPr>
          <a:xfrm>
            <a:off x="238773" y="480901"/>
            <a:ext cx="1049525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2520" b="1" dirty="0">
                <a:solidFill>
                  <a:srgbClr val="ED7D31"/>
                </a:solidFill>
                <a:latin typeface="Calibri" panose="020F0502020204030204"/>
              </a:rPr>
              <a:t>Dust contaminant fallout rates: a </a:t>
            </a:r>
            <a:r>
              <a:rPr lang="en-US" sz="2520" b="1" u="sng" dirty="0">
                <a:solidFill>
                  <a:srgbClr val="ED7D31"/>
                </a:solidFill>
                <a:latin typeface="Calibri" panose="020F0502020204030204"/>
              </a:rPr>
              <a:t>direct</a:t>
            </a:r>
            <a:r>
              <a:rPr lang="en-US" sz="2520" b="1" dirty="0">
                <a:solidFill>
                  <a:srgbClr val="ED7D31"/>
                </a:solidFill>
                <a:latin typeface="Calibri" panose="020F0502020204030204"/>
              </a:rPr>
              <a:t> method for quantitative analysis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D03B51E-87A3-4F70-8EC4-E8A33A67C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426855"/>
              </p:ext>
            </p:extLst>
          </p:nvPr>
        </p:nvGraphicFramePr>
        <p:xfrm>
          <a:off x="9158632" y="6406598"/>
          <a:ext cx="1565032" cy="160020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9238">
                  <a:extLst>
                    <a:ext uri="{9D8B030D-6E8A-4147-A177-3AD203B41FA5}">
                      <a16:colId xmlns:a16="http://schemas.microsoft.com/office/drawing/2014/main" val="3602640618"/>
                    </a:ext>
                  </a:extLst>
                </a:gridCol>
                <a:gridCol w="1195794">
                  <a:extLst>
                    <a:ext uri="{9D8B030D-6E8A-4147-A177-3AD203B41FA5}">
                      <a16:colId xmlns:a16="http://schemas.microsoft.com/office/drawing/2014/main" val="2055834834"/>
                    </a:ext>
                  </a:extLst>
                </a:gridCol>
              </a:tblGrid>
              <a:tr h="466344">
                <a:tc>
                  <a:txBody>
                    <a:bodyPr/>
                    <a:lstStyle/>
                    <a:p>
                      <a:endParaRPr lang="en-US" sz="1300" b="1" dirty="0"/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LOD</a:t>
                      </a:r>
                    </a:p>
                    <a:p>
                      <a:pPr algn="ctr"/>
                      <a:r>
                        <a:rPr lang="en-US" sz="1300" dirty="0"/>
                        <a:t>[pg·day</a:t>
                      </a:r>
                      <a:r>
                        <a:rPr lang="en-US" sz="1300" baseline="30000" dirty="0"/>
                        <a:t>-1</a:t>
                      </a:r>
                      <a:r>
                        <a:rPr lang="en-US" sz="1300" dirty="0"/>
                        <a:t>·cm</a:t>
                      </a:r>
                      <a:r>
                        <a:rPr lang="en-US" sz="1300" baseline="30000" dirty="0"/>
                        <a:t>-2</a:t>
                      </a:r>
                      <a:r>
                        <a:rPr lang="en-US" sz="1300" dirty="0"/>
                        <a:t>]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5442634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2.2E-02</a:t>
                      </a:r>
                    </a:p>
                  </a:txBody>
                  <a:tcPr marL="8573" marR="8573" marT="8573" marB="0" anchor="b"/>
                </a:tc>
                <a:extLst>
                  <a:ext uri="{0D108BD9-81ED-4DB2-BD59-A6C34878D82A}">
                    <a16:rowId xmlns:a16="http://schemas.microsoft.com/office/drawing/2014/main" val="36662273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Pb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1.8E-04</a:t>
                      </a:r>
                    </a:p>
                  </a:txBody>
                  <a:tcPr marL="8573" marR="8573" marT="8573" marB="0" anchor="b"/>
                </a:tc>
                <a:extLst>
                  <a:ext uri="{0D108BD9-81ED-4DB2-BD59-A6C34878D82A}">
                    <a16:rowId xmlns:a16="http://schemas.microsoft.com/office/drawing/2014/main" val="7645482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Th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2.6E-06</a:t>
                      </a:r>
                    </a:p>
                  </a:txBody>
                  <a:tcPr marL="8573" marR="8573" marT="8573" marB="0" anchor="b"/>
                </a:tc>
                <a:extLst>
                  <a:ext uri="{0D108BD9-81ED-4DB2-BD59-A6C34878D82A}">
                    <a16:rowId xmlns:a16="http://schemas.microsoft.com/office/drawing/2014/main" val="42408955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</a:rPr>
                        <a:t>U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4.5E-06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334385134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89DF08FD-3B97-4F23-2064-325DF4826E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238" y="1272372"/>
            <a:ext cx="5688060" cy="35377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55F9A7-E099-3549-8B96-D7DA128CBF89}"/>
              </a:ext>
            </a:extLst>
          </p:cNvPr>
          <p:cNvSpPr txBox="1"/>
          <p:nvPr/>
        </p:nvSpPr>
        <p:spPr>
          <a:xfrm>
            <a:off x="204095" y="5098908"/>
            <a:ext cx="88175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960"/>
            <a:r>
              <a:rPr lang="en-US" sz="2000" dirty="0">
                <a:solidFill>
                  <a:srgbClr val="7030A0"/>
                </a:solidFill>
                <a:latin typeface="Calibri" panose="020F0502020204030204"/>
              </a:rPr>
              <a:t>Direct ultrasensitive determination for </a:t>
            </a:r>
            <a:r>
              <a:rPr lang="en-US" sz="2000" dirty="0" err="1">
                <a:solidFill>
                  <a:srgbClr val="7030A0"/>
                </a:solidFill>
                <a:latin typeface="Calibri" panose="020F0502020204030204"/>
              </a:rPr>
              <a:t>ThUK</a:t>
            </a:r>
            <a:endParaRPr lang="en-US" sz="2000" dirty="0">
              <a:solidFill>
                <a:srgbClr val="7030A0"/>
              </a:solidFill>
              <a:latin typeface="Calibri" panose="020F0502020204030204"/>
            </a:endParaRPr>
          </a:p>
          <a:p>
            <a:pPr defTabSz="822960"/>
            <a:endParaRPr lang="en-US" sz="2000" dirty="0">
              <a:solidFill>
                <a:srgbClr val="7030A0"/>
              </a:solidFill>
              <a:latin typeface="Calibri" panose="020F0502020204030204"/>
            </a:endParaRPr>
          </a:p>
          <a:p>
            <a:pPr defTabSz="822960"/>
            <a:r>
              <a:rPr lang="en-US" sz="2000" dirty="0">
                <a:solidFill>
                  <a:srgbClr val="7030A0"/>
                </a:solidFill>
                <a:latin typeface="Calibri" panose="020F0502020204030204"/>
              </a:rPr>
              <a:t>ICP-MS can measure radioactive elements AND stable elements to get complete elemental “fingerprint” of the dust composition</a:t>
            </a:r>
          </a:p>
          <a:p>
            <a:pPr defTabSz="822960"/>
            <a:endParaRPr lang="en-US" sz="2000" dirty="0">
              <a:solidFill>
                <a:srgbClr val="7030A0"/>
              </a:solidFill>
              <a:latin typeface="Calibri" panose="020F0502020204030204"/>
            </a:endParaRPr>
          </a:p>
          <a:p>
            <a:pPr defTabSz="822960"/>
            <a:r>
              <a:rPr lang="en-US" sz="2000" dirty="0">
                <a:solidFill>
                  <a:srgbClr val="7030A0"/>
                </a:solidFill>
                <a:latin typeface="Calibri" panose="020F0502020204030204"/>
              </a:rPr>
              <a:t> </a:t>
            </a:r>
            <a:r>
              <a:rPr lang="en-US" sz="2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  Allows for a better inference of </a:t>
            </a:r>
            <a:r>
              <a:rPr lang="en-US" sz="2000" baseline="30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210</a:t>
            </a:r>
            <a:r>
              <a:rPr lang="en-US" sz="2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Pb and </a:t>
            </a:r>
            <a:r>
              <a:rPr lang="en-US" sz="2000" baseline="30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226</a:t>
            </a:r>
            <a:r>
              <a:rPr lang="en-US" sz="2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Ra levels from fuller understanding</a:t>
            </a:r>
          </a:p>
          <a:p>
            <a:pPr defTabSz="822960"/>
            <a:r>
              <a:rPr lang="en-US" sz="2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Collections can be taken with many reps, many locations, or varying times. </a:t>
            </a:r>
          </a:p>
          <a:p>
            <a:pPr defTabSz="822960"/>
            <a:r>
              <a:rPr lang="en-US" sz="2000" dirty="0">
                <a:solidFill>
                  <a:srgbClr val="7030A0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</a:p>
          <a:p>
            <a:pPr defTabSz="822960"/>
            <a:r>
              <a:rPr lang="en-US" sz="2000" dirty="0">
                <a:solidFill>
                  <a:srgbClr val="00B050"/>
                </a:solidFill>
                <a:latin typeface="Calibri" panose="020F0502020204030204"/>
                <a:sym typeface="Wingdings" panose="05000000000000000000" pitchFamily="2" charset="2"/>
              </a:rPr>
              <a:t>If interested, please reach out to me or Maria Laura di Vacri (PNNL)</a:t>
            </a:r>
          </a:p>
        </p:txBody>
      </p:sp>
    </p:spTree>
    <p:extLst>
      <p:ext uri="{BB962C8B-B14F-4D97-AF65-F5344CB8AC3E}">
        <p14:creationId xmlns:p14="http://schemas.microsoft.com/office/powerpoint/2010/main" val="749344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61023D-4E2C-4E8C-B31D-63CDC56A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F9703-A9EE-4CFF-B5E9-C441784069ED}"/>
              </a:ext>
            </a:extLst>
          </p:cNvPr>
          <p:cNvSpPr txBox="1"/>
          <p:nvPr/>
        </p:nvSpPr>
        <p:spPr>
          <a:xfrm>
            <a:off x="2743200" y="608205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7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Back-up slides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63822-DCDA-4F7F-B02B-F691C959C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0072" y="1448328"/>
            <a:ext cx="5742728" cy="57857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1BDA7E-F8ED-477A-8887-113007CB7C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95" y="3000336"/>
            <a:ext cx="3755914" cy="2933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43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AE3F9-6FE0-47FD-843E-7FC26D42E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22927"/>
            <a:fld id="{FE7A4BB3-E848-5A44-82DF-322201952CD8}" type="slidenum">
              <a:rPr lang="en-US"/>
              <a:pPr defTabSz="822927"/>
              <a:t>2</a:t>
            </a:fld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36B35324-5C32-4AF4-B35D-08965CCF18D1}"/>
              </a:ext>
            </a:extLst>
          </p:cNvPr>
          <p:cNvSpPr txBox="1">
            <a:spLocks/>
          </p:cNvSpPr>
          <p:nvPr/>
        </p:nvSpPr>
        <p:spPr>
          <a:xfrm>
            <a:off x="2743200" y="364226"/>
            <a:ext cx="8229600" cy="684097"/>
          </a:xfrm>
          <a:prstGeom prst="rect">
            <a:avLst/>
          </a:prstGeom>
        </p:spPr>
        <p:txBody>
          <a:bodyPr lIns="0" anchor="b"/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rgbClr val="C872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822927"/>
            <a:r>
              <a:rPr lang="en-US" sz="2700" dirty="0"/>
              <a:t>Motivation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35D09A-9175-441E-8B02-55D7E8BE7240}"/>
              </a:ext>
            </a:extLst>
          </p:cNvPr>
          <p:cNvGrpSpPr/>
          <p:nvPr/>
        </p:nvGrpSpPr>
        <p:grpSpPr>
          <a:xfrm>
            <a:off x="6859175" y="5194768"/>
            <a:ext cx="3435196" cy="2046690"/>
            <a:chOff x="1381103" y="5555293"/>
            <a:chExt cx="3268562" cy="1915376"/>
          </a:xfrm>
        </p:grpSpPr>
        <p:sp>
          <p:nvSpPr>
            <p:cNvPr id="9" name="Half Frame 8">
              <a:extLst>
                <a:ext uri="{FF2B5EF4-FFF2-40B4-BE49-F238E27FC236}">
                  <a16:creationId xmlns:a16="http://schemas.microsoft.com/office/drawing/2014/main" id="{B276CABC-DF5A-44E3-B485-0519EB43FE2C}"/>
                </a:ext>
              </a:extLst>
            </p:cNvPr>
            <p:cNvSpPr/>
            <p:nvPr/>
          </p:nvSpPr>
          <p:spPr>
            <a:xfrm>
              <a:off x="1751134" y="5555293"/>
              <a:ext cx="2898531" cy="1899155"/>
            </a:xfrm>
            <a:prstGeom prst="halfFrame">
              <a:avLst>
                <a:gd name="adj1" fmla="val 16386"/>
                <a:gd name="adj2" fmla="val 16383"/>
              </a:avLst>
            </a:prstGeom>
            <a:solidFill>
              <a:srgbClr val="D57500">
                <a:lumMod val="20000"/>
                <a:lumOff val="8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85773" hangingPunct="1">
                <a:defRPr/>
              </a:pPr>
              <a:endParaRPr lang="en-US" sz="1350" kern="0">
                <a:solidFill>
                  <a:srgbClr val="707276"/>
                </a:solidFill>
                <a:latin typeface="Calibri"/>
                <a:ea typeface="+mn-ea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D4B2E0-4D3A-4DA5-8515-D310AE366EA0}"/>
                </a:ext>
              </a:extLst>
            </p:cNvPr>
            <p:cNvSpPr/>
            <p:nvPr/>
          </p:nvSpPr>
          <p:spPr>
            <a:xfrm>
              <a:off x="2369244" y="6190755"/>
              <a:ext cx="2071389" cy="4868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85773" hangingPunct="1">
                <a:defRPr/>
              </a:pPr>
              <a:r>
                <a:rPr lang="en-US" sz="2000" dirty="0">
                  <a:solidFill>
                    <a:srgbClr val="242424"/>
                  </a:solidFill>
                  <a:latin typeface="Calibri"/>
                  <a:ea typeface="+mn-ea"/>
                </a:rPr>
                <a:t>detector</a:t>
              </a:r>
            </a:p>
          </p:txBody>
        </p:sp>
        <p:sp>
          <p:nvSpPr>
            <p:cNvPr id="11" name="TextBox 98">
              <a:extLst>
                <a:ext uri="{FF2B5EF4-FFF2-40B4-BE49-F238E27FC236}">
                  <a16:creationId xmlns:a16="http://schemas.microsoft.com/office/drawing/2014/main" id="{D423DEBC-06AE-4338-B0B0-F60E23EDEF5E}"/>
                </a:ext>
              </a:extLst>
            </p:cNvPr>
            <p:cNvSpPr txBox="1"/>
            <p:nvPr/>
          </p:nvSpPr>
          <p:spPr>
            <a:xfrm rot="16200000">
              <a:off x="725364" y="6322049"/>
              <a:ext cx="1662893" cy="3514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85773" hangingPunct="1">
                <a:defRPr/>
              </a:pPr>
              <a:r>
                <a:rPr lang="en-US" dirty="0">
                  <a:solidFill>
                    <a:srgbClr val="242424"/>
                  </a:solidFill>
                  <a:latin typeface="Calibri"/>
                  <a:ea typeface="+mn-ea"/>
                </a:rPr>
                <a:t>detector housing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1B786F-450C-45D6-808C-2E751D4A0ECF}"/>
                </a:ext>
              </a:extLst>
            </p:cNvPr>
            <p:cNvSpPr/>
            <p:nvPr/>
          </p:nvSpPr>
          <p:spPr>
            <a:xfrm>
              <a:off x="2369244" y="6983810"/>
              <a:ext cx="2071389" cy="4868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 defTabSz="685773" hangingPunct="1">
                <a:defRPr/>
              </a:pPr>
              <a:r>
                <a:rPr lang="en-US" sz="1600" dirty="0">
                  <a:solidFill>
                    <a:srgbClr val="242424"/>
                  </a:solidFill>
                  <a:latin typeface="Calibri"/>
                  <a:ea typeface="+mn-ea"/>
                </a:rPr>
                <a:t>adjacent detector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59BA5C0-82C2-4120-9945-FE4CE3728E81}"/>
                </a:ext>
              </a:extLst>
            </p:cNvPr>
            <p:cNvGrpSpPr/>
            <p:nvPr/>
          </p:nvGrpSpPr>
          <p:grpSpPr>
            <a:xfrm>
              <a:off x="3526374" y="5613659"/>
              <a:ext cx="628705" cy="585114"/>
              <a:chOff x="2622558" y="4432755"/>
              <a:chExt cx="628705" cy="585114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D55F12DB-EF0D-4474-A209-D5DFD2DA0A77}"/>
                  </a:ext>
                </a:extLst>
              </p:cNvPr>
              <p:cNvCxnSpPr/>
              <p:nvPr/>
            </p:nvCxnSpPr>
            <p:spPr>
              <a:xfrm flipH="1">
                <a:off x="2787623" y="4690528"/>
                <a:ext cx="93448" cy="327341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9600"/>
                </a:solidFill>
                <a:prstDash val="solid"/>
                <a:headEnd type="oval" w="sm" len="sm"/>
                <a:tailEnd type="stealth"/>
              </a:ln>
              <a:effectLst/>
            </p:spPr>
          </p:cxnSp>
          <p:sp>
            <p:nvSpPr>
              <p:cNvPr id="21" name="TextBox 127">
                <a:extLst>
                  <a:ext uri="{FF2B5EF4-FFF2-40B4-BE49-F238E27FC236}">
                    <a16:creationId xmlns:a16="http://schemas.microsoft.com/office/drawing/2014/main" id="{C3AF9330-23A8-4CDD-AF67-16ABAEBA4B58}"/>
                  </a:ext>
                </a:extLst>
              </p:cNvPr>
              <p:cNvSpPr txBox="1"/>
              <p:nvPr/>
            </p:nvSpPr>
            <p:spPr>
              <a:xfrm>
                <a:off x="2622558" y="4432755"/>
                <a:ext cx="628705" cy="345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773" hangingPunct="1">
                  <a:defRPr/>
                </a:pPr>
                <a:r>
                  <a:rPr lang="en-US" baseline="30000" dirty="0">
                    <a:solidFill>
                      <a:srgbClr val="009600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210</a:t>
                </a:r>
                <a:r>
                  <a:rPr lang="en-US" dirty="0">
                    <a:solidFill>
                      <a:srgbClr val="009600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Pb</a:t>
                </a:r>
                <a:endParaRPr lang="en-US" baseline="30000" dirty="0">
                  <a:solidFill>
                    <a:srgbClr val="0096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93A5152-87C7-4D6A-9501-B93A2BADAB53}"/>
                </a:ext>
              </a:extLst>
            </p:cNvPr>
            <p:cNvGrpSpPr/>
            <p:nvPr/>
          </p:nvGrpSpPr>
          <p:grpSpPr>
            <a:xfrm>
              <a:off x="2409062" y="6354148"/>
              <a:ext cx="569221" cy="568556"/>
              <a:chOff x="1383326" y="5483636"/>
              <a:chExt cx="569221" cy="56855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B0F8C265-9712-4FAC-ADA0-2DC7FEF753B5}"/>
                  </a:ext>
                </a:extLst>
              </p:cNvPr>
              <p:cNvCxnSpPr/>
              <p:nvPr/>
            </p:nvCxnSpPr>
            <p:spPr>
              <a:xfrm>
                <a:off x="1759484" y="5806414"/>
                <a:ext cx="128061" cy="245778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009600"/>
                </a:solidFill>
                <a:prstDash val="solid"/>
                <a:headEnd type="oval" w="sm" len="sm"/>
                <a:tailEnd type="stealth"/>
              </a:ln>
              <a:effectLst/>
            </p:spPr>
          </p:cxnSp>
          <p:sp>
            <p:nvSpPr>
              <p:cNvPr id="19" name="TextBox 131">
                <a:extLst>
                  <a:ext uri="{FF2B5EF4-FFF2-40B4-BE49-F238E27FC236}">
                    <a16:creationId xmlns:a16="http://schemas.microsoft.com/office/drawing/2014/main" id="{346515F6-F48E-4043-80B1-F7E1CE7CF86D}"/>
                  </a:ext>
                </a:extLst>
              </p:cNvPr>
              <p:cNvSpPr txBox="1"/>
              <p:nvPr/>
            </p:nvSpPr>
            <p:spPr>
              <a:xfrm>
                <a:off x="1383326" y="5483636"/>
                <a:ext cx="569221" cy="3456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773" hangingPunct="1">
                  <a:defRPr/>
                </a:pPr>
                <a:r>
                  <a:rPr lang="en-US" baseline="30000" dirty="0">
                    <a:solidFill>
                      <a:srgbClr val="009600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210</a:t>
                </a:r>
                <a:r>
                  <a:rPr lang="en-US" dirty="0">
                    <a:solidFill>
                      <a:srgbClr val="009600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Bi</a:t>
                </a:r>
                <a:endParaRPr lang="en-US" baseline="30000" dirty="0">
                  <a:solidFill>
                    <a:srgbClr val="009600"/>
                  </a:solidFill>
                  <a:latin typeface="Calibri"/>
                  <a:ea typeface="+mn-ea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50E84B0-E740-41C9-846F-0E807B290030}"/>
                </a:ext>
              </a:extLst>
            </p:cNvPr>
            <p:cNvGrpSpPr/>
            <p:nvPr/>
          </p:nvGrpSpPr>
          <p:grpSpPr>
            <a:xfrm>
              <a:off x="1687371" y="6314984"/>
              <a:ext cx="686390" cy="498458"/>
              <a:chOff x="783555" y="5134080"/>
              <a:chExt cx="686390" cy="498458"/>
            </a:xfrm>
          </p:grpSpPr>
          <p:sp>
            <p:nvSpPr>
              <p:cNvPr id="16" name="TextBox 134">
                <a:extLst>
                  <a:ext uri="{FF2B5EF4-FFF2-40B4-BE49-F238E27FC236}">
                    <a16:creationId xmlns:a16="http://schemas.microsoft.com/office/drawing/2014/main" id="{ACBD4BF2-58A0-465B-B002-B4D0E2A23F41}"/>
                  </a:ext>
                </a:extLst>
              </p:cNvPr>
              <p:cNvSpPr txBox="1"/>
              <p:nvPr/>
            </p:nvSpPr>
            <p:spPr>
              <a:xfrm>
                <a:off x="783555" y="5258098"/>
                <a:ext cx="672633" cy="3744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defTabSz="685773" hangingPunct="1">
                  <a:defRPr/>
                </a:pPr>
                <a:r>
                  <a:rPr lang="en-US" sz="2000" baseline="30000" dirty="0">
                    <a:solidFill>
                      <a:srgbClr val="E69926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210</a:t>
                </a:r>
                <a:r>
                  <a:rPr lang="en-US" sz="2000" dirty="0">
                    <a:solidFill>
                      <a:srgbClr val="E69926"/>
                    </a:solidFill>
                    <a:latin typeface="Calibri"/>
                    <a:ea typeface="+mn-ea"/>
                    <a:cs typeface="Times New Roman" panose="02020603050405020304" pitchFamily="18" charset="0"/>
                  </a:rPr>
                  <a:t>Po</a:t>
                </a:r>
                <a:endParaRPr lang="en-US" sz="2000" baseline="30000" dirty="0">
                  <a:solidFill>
                    <a:srgbClr val="E69926"/>
                  </a:solidFill>
                  <a:latin typeface="Calibri"/>
                  <a:ea typeface="+mn-ea"/>
                </a:endParaRP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76625C4-99E3-48B0-B8CD-BF08EF8FDB06}"/>
                  </a:ext>
                </a:extLst>
              </p:cNvPr>
              <p:cNvCxnSpPr/>
              <p:nvPr/>
            </p:nvCxnSpPr>
            <p:spPr>
              <a:xfrm flipV="1">
                <a:off x="1160145" y="5134080"/>
                <a:ext cx="309800" cy="18277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E69926"/>
                </a:solidFill>
                <a:prstDash val="solid"/>
                <a:headEnd type="oval" w="sm" len="sm"/>
                <a:tailEnd type="stealth"/>
              </a:ln>
              <a:effectLst/>
            </p:spPr>
          </p:cxnSp>
        </p:grpSp>
      </p:grpSp>
      <p:sp>
        <p:nvSpPr>
          <p:cNvPr id="22" name="Down Arrow 45">
            <a:extLst>
              <a:ext uri="{FF2B5EF4-FFF2-40B4-BE49-F238E27FC236}">
                <a16:creationId xmlns:a16="http://schemas.microsoft.com/office/drawing/2014/main" id="{78AA89C0-1187-4877-953E-4565BE7FCB96}"/>
              </a:ext>
            </a:extLst>
          </p:cNvPr>
          <p:cNvSpPr/>
          <p:nvPr/>
        </p:nvSpPr>
        <p:spPr>
          <a:xfrm>
            <a:off x="9147740" y="3539765"/>
            <a:ext cx="406605" cy="961849"/>
          </a:xfrm>
          <a:prstGeom prst="downArrow">
            <a:avLst>
              <a:gd name="adj1" fmla="val 31438"/>
              <a:gd name="adj2" fmla="val 7591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2927">
              <a:defRPr/>
            </a:pPr>
            <a:endParaRPr lang="en-US" sz="1944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7D958CB-0D14-4189-9394-AC74DAF07709}"/>
              </a:ext>
            </a:extLst>
          </p:cNvPr>
          <p:cNvSpPr txBox="1"/>
          <p:nvPr/>
        </p:nvSpPr>
        <p:spPr>
          <a:xfrm>
            <a:off x="6507002" y="3483937"/>
            <a:ext cx="2595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Radon exposure during</a:t>
            </a:r>
          </a:p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detector fabrication and</a:t>
            </a:r>
          </a:p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testing results in </a:t>
            </a:r>
            <a:r>
              <a:rPr lang="en-US" sz="1800" i="1" baseline="30000" dirty="0">
                <a:solidFill>
                  <a:srgbClr val="000099"/>
                </a:solidFill>
                <a:latin typeface="Arial"/>
              </a:rPr>
              <a:t>210</a:t>
            </a:r>
            <a:r>
              <a:rPr lang="en-US" sz="1800" i="1" dirty="0">
                <a:solidFill>
                  <a:srgbClr val="000099"/>
                </a:solidFill>
                <a:latin typeface="Arial"/>
              </a:rPr>
              <a:t>Pb</a:t>
            </a:r>
          </a:p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surface contamination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D726FD-A7BC-49A7-92A9-B3DD8F4A6DE3}"/>
              </a:ext>
            </a:extLst>
          </p:cNvPr>
          <p:cNvSpPr txBox="1"/>
          <p:nvPr/>
        </p:nvSpPr>
        <p:spPr>
          <a:xfrm>
            <a:off x="1059647" y="2098863"/>
            <a:ext cx="498719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5015" indent="-175015" defTabSz="822927">
              <a:buFont typeface="Arial" panose="020B0604020202020204" pitchFamily="34" charset="0"/>
              <a:buChar char="•"/>
              <a:defRPr/>
            </a:pPr>
            <a:r>
              <a:rPr lang="en-US" sz="2400" baseline="300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210</a:t>
            </a:r>
            <a:r>
              <a:rPr lang="en-US" sz="24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Pb surface backgrounds are a concern for many experiments (e.g., Super CDMS, OSCURA, DAMIC, LZ, NEWS-G) and they will continue to be an important consideration in future dark matter experiments</a:t>
            </a:r>
          </a:p>
          <a:p>
            <a:pPr marL="175015" indent="-175015" defTabSz="822927">
              <a:buFont typeface="Arial" panose="020B0604020202020204" pitchFamily="34" charset="0"/>
              <a:buChar char="•"/>
              <a:defRPr/>
            </a:pPr>
            <a:endParaRPr lang="en-US" sz="1600" dirty="0">
              <a:solidFill>
                <a:schemeClr val="accent2"/>
              </a:solidFill>
              <a:latin typeface="+mj-lt"/>
              <a:sym typeface="Wingdings" panose="05000000000000000000" pitchFamily="2" charset="2"/>
            </a:endParaRPr>
          </a:p>
          <a:p>
            <a:pPr marL="175015" indent="-175015" defTabSz="822927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191C1F"/>
                </a:solidFill>
                <a:latin typeface="+mj-lt"/>
                <a:sym typeface="Wingdings" panose="05000000000000000000" pitchFamily="2" charset="2"/>
              </a:rPr>
              <a:t>New surface treatment techniques to mitigate this background may provide greater flexibility and/or more cost-effective solutions</a:t>
            </a:r>
            <a:endParaRPr lang="en-US" sz="2400" dirty="0">
              <a:solidFill>
                <a:srgbClr val="191C1F"/>
              </a:solidFill>
              <a:latin typeface="+mj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7CF7F13-0553-4B04-9B02-8E23243AA562}"/>
              </a:ext>
            </a:extLst>
          </p:cNvPr>
          <p:cNvGrpSpPr/>
          <p:nvPr/>
        </p:nvGrpSpPr>
        <p:grpSpPr>
          <a:xfrm>
            <a:off x="5996174" y="747454"/>
            <a:ext cx="4987191" cy="2544298"/>
            <a:chOff x="1687502" y="2104260"/>
            <a:chExt cx="3755482" cy="1820092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B21BE1B7-CB6C-4A91-AE42-B0835E6BB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7502" y="2104260"/>
              <a:ext cx="3755482" cy="182009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55EEE24-604B-402D-B5E1-61DFFDEB243B}"/>
                </a:ext>
              </a:extLst>
            </p:cNvPr>
            <p:cNvSpPr/>
            <p:nvPr/>
          </p:nvSpPr>
          <p:spPr>
            <a:xfrm>
              <a:off x="2864916" y="2204720"/>
              <a:ext cx="2071389" cy="3352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2927">
                <a:defRPr/>
              </a:pPr>
              <a:endParaRPr lang="en-US" sz="1944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94B3FAF5-4E51-48E2-B102-F8322F957CF6}"/>
              </a:ext>
            </a:extLst>
          </p:cNvPr>
          <p:cNvSpPr txBox="1"/>
          <p:nvPr/>
        </p:nvSpPr>
        <p:spPr>
          <a:xfrm>
            <a:off x="7887982" y="639647"/>
            <a:ext cx="2313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Environmental radon</a:t>
            </a:r>
          </a:p>
          <a:p>
            <a:pPr algn="r" defTabSz="822927">
              <a:defRPr/>
            </a:pPr>
            <a:r>
              <a:rPr lang="en-US" sz="1800" i="1" dirty="0">
                <a:solidFill>
                  <a:srgbClr val="000099"/>
                </a:solidFill>
                <a:latin typeface="Arial"/>
              </a:rPr>
              <a:t>is everywhere!</a:t>
            </a:r>
          </a:p>
        </p:txBody>
      </p:sp>
    </p:spTree>
    <p:extLst>
      <p:ext uri="{BB962C8B-B14F-4D97-AF65-F5344CB8AC3E}">
        <p14:creationId xmlns:p14="http://schemas.microsoft.com/office/powerpoint/2010/main" val="241757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2E83C3-2033-486E-A799-7AFDEC9F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82" y="357053"/>
            <a:ext cx="8229600" cy="637796"/>
          </a:xfrm>
        </p:spPr>
        <p:txBody>
          <a:bodyPr/>
          <a:lstStyle/>
          <a:p>
            <a:r>
              <a:rPr lang="en-US" dirty="0"/>
              <a:t>Combatting Radon – Rn Suppressed Cleanrooms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6FC9BA-53BD-466B-8C9A-4F1BF64274CC}"/>
              </a:ext>
            </a:extLst>
          </p:cNvPr>
          <p:cNvSpPr txBox="1"/>
          <p:nvPr/>
        </p:nvSpPr>
        <p:spPr>
          <a:xfrm>
            <a:off x="3199701" y="4434978"/>
            <a:ext cx="6736759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0" i="0" u="none" strike="noStrike" baseline="0" dirty="0">
                <a:solidFill>
                  <a:srgbClr val="000000"/>
                </a:solidFill>
                <a:latin typeface="Montserrat-Regular"/>
              </a:rPr>
              <a:t>AIP Conference Proceedings </a:t>
            </a:r>
            <a:r>
              <a:rPr lang="en-US" sz="1050" b="1" i="0" u="none" strike="noStrike" baseline="0" dirty="0">
                <a:solidFill>
                  <a:srgbClr val="000000"/>
                </a:solidFill>
                <a:latin typeface="Montserrat-Bold"/>
              </a:rPr>
              <a:t>1921</a:t>
            </a:r>
            <a:r>
              <a:rPr lang="en-US" sz="1050" b="0" i="0" u="none" strike="noStrike" baseline="0" dirty="0">
                <a:solidFill>
                  <a:srgbClr val="000000"/>
                </a:solidFill>
                <a:latin typeface="Montserrat-Regular"/>
              </a:rPr>
              <a:t>, 050002 (2018); </a:t>
            </a:r>
            <a:r>
              <a:rPr lang="en-US" sz="1050" b="0" i="0" u="none" strike="noStrike" baseline="0" dirty="0">
                <a:solidFill>
                  <a:srgbClr val="00AFF0"/>
                </a:solidFill>
                <a:latin typeface="Montserrat-Regular"/>
              </a:rPr>
              <a:t>https://doi.org/10.1063/1.5018995</a:t>
            </a:r>
            <a:endParaRPr lang="en-US" sz="10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6A221D-E545-4CD3-A9B0-67FA81362F3A}"/>
              </a:ext>
            </a:extLst>
          </p:cNvPr>
          <p:cNvSpPr txBox="1"/>
          <p:nvPr/>
        </p:nvSpPr>
        <p:spPr>
          <a:xfrm>
            <a:off x="1252602" y="5705088"/>
            <a:ext cx="444978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8201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3200" b="1" dirty="0">
                <a:solidFill>
                  <a:srgbClr val="8201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his solution requires significant infrastructure</a:t>
            </a:r>
            <a:endParaRPr lang="en-US" sz="2800" b="1" dirty="0">
              <a:solidFill>
                <a:srgbClr val="82015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429E9C1-C5C7-4114-9162-8A6CA8DF8197}"/>
              </a:ext>
            </a:extLst>
          </p:cNvPr>
          <p:cNvGrpSpPr/>
          <p:nvPr/>
        </p:nvGrpSpPr>
        <p:grpSpPr>
          <a:xfrm>
            <a:off x="6281804" y="5026019"/>
            <a:ext cx="5363010" cy="3110831"/>
            <a:chOff x="1792103" y="2384309"/>
            <a:chExt cx="5197031" cy="2943220"/>
          </a:xfrm>
        </p:grpSpPr>
        <p:pic>
          <p:nvPicPr>
            <p:cNvPr id="2050" name="Picture 7">
              <a:extLst>
                <a:ext uri="{FF2B5EF4-FFF2-40B4-BE49-F238E27FC236}">
                  <a16:creationId xmlns:a16="http://schemas.microsoft.com/office/drawing/2014/main" id="{5D7F0E95-AF6A-4DE1-9582-DCBE89DC4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2402" y="2384309"/>
              <a:ext cx="3847773" cy="2689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4B3450-CE7F-4109-8F75-DDC7EA42CBA4}"/>
                </a:ext>
              </a:extLst>
            </p:cNvPr>
            <p:cNvSpPr txBox="1"/>
            <p:nvPr/>
          </p:nvSpPr>
          <p:spPr>
            <a:xfrm>
              <a:off x="1792103" y="5073613"/>
              <a:ext cx="5197031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b="0" i="0" u="none" strike="noStrike" baseline="0" dirty="0">
                  <a:solidFill>
                    <a:srgbClr val="000000"/>
                  </a:solidFill>
                  <a:latin typeface="Montserrat-Regular"/>
                </a:rPr>
                <a:t>Picture of the </a:t>
              </a:r>
              <a:r>
                <a:rPr lang="en-US" sz="1050" b="0" i="0" u="none" strike="noStrike" baseline="0" dirty="0" err="1">
                  <a:solidFill>
                    <a:srgbClr val="000000"/>
                  </a:solidFill>
                  <a:latin typeface="Montserrat-Regular"/>
                </a:rPr>
                <a:t>Ateko</a:t>
              </a:r>
              <a:r>
                <a:rPr lang="en-US" sz="1050" b="0" i="0" u="none" strike="noStrike" baseline="0" dirty="0">
                  <a:solidFill>
                    <a:srgbClr val="000000"/>
                  </a:solidFill>
                  <a:latin typeface="Montserrat-Regular"/>
                </a:rPr>
                <a:t> System used for the NEMO Experiment</a:t>
              </a:r>
              <a:endParaRPr lang="en-US" sz="105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ACAF6B7-40F1-4161-8003-FA803EBF81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449" y="1324147"/>
            <a:ext cx="8055582" cy="311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5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2E83C3-2033-486E-A799-7AFDEC9F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2982" y="517827"/>
            <a:ext cx="8229600" cy="637796"/>
          </a:xfrm>
        </p:spPr>
        <p:txBody>
          <a:bodyPr/>
          <a:lstStyle/>
          <a:p>
            <a:r>
              <a:rPr lang="en-US" dirty="0"/>
              <a:t>Combatting Radon – Cleaning Surfaces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C8FD95-21E8-4263-852F-3D229831C35C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14401" y="2057402"/>
            <a:ext cx="9921240" cy="5486401"/>
          </a:xfrm>
        </p:spPr>
        <p:txBody>
          <a:bodyPr/>
          <a:lstStyle/>
          <a:p>
            <a:r>
              <a:rPr lang="en-US" dirty="0"/>
              <a:t>Methods for removal of radon progeny surface contamination have been explored on a variety of materials (</a:t>
            </a:r>
            <a:r>
              <a:rPr lang="en-US" i="1" dirty="0" err="1"/>
              <a:t>e.g</a:t>
            </a:r>
            <a:r>
              <a:rPr lang="en-US" i="1" dirty="0"/>
              <a:t>, </a:t>
            </a:r>
            <a:r>
              <a:rPr lang="en-US" dirty="0"/>
              <a:t>copper, polymers, stainless steel, semiconductor crystals)</a:t>
            </a:r>
          </a:p>
          <a:p>
            <a:r>
              <a:rPr lang="en-US" dirty="0"/>
              <a:t>Cleaning steps mainly focus on etching and/or electropolishing, typically at     &gt;10 um levels</a:t>
            </a:r>
          </a:p>
          <a:p>
            <a:r>
              <a:rPr lang="en-US" dirty="0"/>
              <a:t>Some examples: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Electropolish of Stainless steel:  Schnee et al, AIP LRT Conference Proceeding (2013)</a:t>
            </a:r>
          </a:p>
          <a:p>
            <a:pPr lvl="1"/>
            <a:r>
              <a:rPr lang="en-US" dirty="0"/>
              <a:t>Cu etching and electroplating:  Bunker et al, NIM A, 2020</a:t>
            </a:r>
          </a:p>
          <a:p>
            <a:pPr lvl="1"/>
            <a:r>
              <a:rPr lang="en-US" dirty="0"/>
              <a:t>Polymers (PTFE) Leaching: </a:t>
            </a:r>
            <a:r>
              <a:rPr lang="en-US" dirty="0" err="1"/>
              <a:t>Bruenner</a:t>
            </a:r>
            <a:r>
              <a:rPr lang="en-US" dirty="0"/>
              <a:t> et al, Eur Phys. J. 2021  </a:t>
            </a:r>
          </a:p>
          <a:p>
            <a:pPr lvl="1"/>
            <a:r>
              <a:rPr lang="en-US" dirty="0"/>
              <a:t>Metals (Cu, SS, Ge) etching and electropolishing:  Zuzel et al, AIP LRT Conference Proceeding (2018)</a:t>
            </a:r>
          </a:p>
          <a:p>
            <a:pPr lvl="1"/>
            <a:r>
              <a:rPr lang="en-US" dirty="0"/>
              <a:t>Silicon crystal sidewall etching: Street et al, NIM A, 2020</a:t>
            </a:r>
          </a:p>
          <a:p>
            <a:pPr lvl="1"/>
            <a:endParaRPr lang="en-US" dirty="0"/>
          </a:p>
          <a:p>
            <a:r>
              <a:rPr lang="en-US" dirty="0"/>
              <a:t>Cleaning methods allow for added flexibility and Rn progeny mitigation steps cannot be stringently controlled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0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DA000-DA76-46AF-B919-F5E6D15AB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C9F76F5A-1A9B-4DA8-A72D-62718CDAC2C1}"/>
              </a:ext>
            </a:extLst>
          </p:cNvPr>
          <p:cNvSpPr txBox="1">
            <a:spLocks/>
          </p:cNvSpPr>
          <p:nvPr/>
        </p:nvSpPr>
        <p:spPr>
          <a:xfrm>
            <a:off x="2400300" y="327304"/>
            <a:ext cx="8229600" cy="710782"/>
          </a:xfrm>
          <a:prstGeom prst="rect">
            <a:avLst/>
          </a:prstGeom>
        </p:spPr>
        <p:txBody>
          <a:bodyPr lIns="0" anchor="b"/>
          <a:lstStyle>
            <a:lvl1pPr algn="l" defTabSz="822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00" b="1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sz="3600" dirty="0"/>
              <a:t>Outline of our Approach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C7E998-BBE5-4252-A755-769FC03F00F7}"/>
              </a:ext>
            </a:extLst>
          </p:cNvPr>
          <p:cNvSpPr txBox="1"/>
          <p:nvPr/>
        </p:nvSpPr>
        <p:spPr>
          <a:xfrm>
            <a:off x="757825" y="1964967"/>
            <a:ext cx="100778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This work will focus on the removal of Rn progeny from </a:t>
            </a:r>
            <a:r>
              <a:rPr lang="en-US" sz="2800" u="sng" dirty="0"/>
              <a:t>silicon</a:t>
            </a:r>
            <a:r>
              <a:rPr lang="en-US" sz="2800" dirty="0"/>
              <a:t>, a very important material in ULB physics experiments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890D8-ADB8-45C3-BFCE-FBBE7AE8E9A7}"/>
              </a:ext>
            </a:extLst>
          </p:cNvPr>
          <p:cNvSpPr txBox="1"/>
          <p:nvPr/>
        </p:nvSpPr>
        <p:spPr>
          <a:xfrm>
            <a:off x="939453" y="3540812"/>
            <a:ext cx="972623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Creation</a:t>
            </a:r>
            <a:r>
              <a:rPr lang="en-US" sz="2800" dirty="0">
                <a:effectLst/>
              </a:rPr>
              <a:t> of Pb/Po-implanted Silicon Samples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</a:endParaRP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Assessing Surface Activity Assay via </a:t>
            </a:r>
            <a:r>
              <a:rPr lang="en-US" sz="2800" baseline="30000" dirty="0">
                <a:effectLst/>
              </a:rPr>
              <a:t>210</a:t>
            </a:r>
            <a:r>
              <a:rPr lang="en-US" sz="2800" dirty="0">
                <a:effectLst/>
              </a:rPr>
              <a:t>Po alpha counting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Cleaning Approaches: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Wet Chemistry (non-etching)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Thermal </a:t>
            </a:r>
            <a:r>
              <a:rPr lang="en-US" sz="2800" dirty="0"/>
              <a:t>Treatments (“bake-out”)</a:t>
            </a:r>
          </a:p>
          <a:p>
            <a:pPr marL="89154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effectLst/>
              </a:rPr>
              <a:t>Dry and Wet Etching</a:t>
            </a:r>
          </a:p>
        </p:txBody>
      </p:sp>
    </p:spTree>
    <p:extLst>
      <p:ext uri="{BB962C8B-B14F-4D97-AF65-F5344CB8AC3E}">
        <p14:creationId xmlns:p14="http://schemas.microsoft.com/office/powerpoint/2010/main" val="10348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2E83C3-2033-486E-A799-7AFDEC9F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368616"/>
            <a:ext cx="8229600" cy="710782"/>
          </a:xfrm>
        </p:spPr>
        <p:txBody>
          <a:bodyPr/>
          <a:lstStyle/>
          <a:p>
            <a:r>
              <a:rPr lang="en-US" dirty="0"/>
              <a:t>Our Approach</a:t>
            </a:r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F77E3A41-9950-4D1B-9B8C-420B75F3E8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38" y="1723500"/>
            <a:ext cx="10510903" cy="403288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868BE2-7038-4CD2-9CA9-EB147C8B4C2E}"/>
              </a:ext>
            </a:extLst>
          </p:cNvPr>
          <p:cNvSpPr txBox="1"/>
          <p:nvPr/>
        </p:nvSpPr>
        <p:spPr>
          <a:xfrm>
            <a:off x="502253" y="5763927"/>
            <a:ext cx="3303638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Diced coupons, labeled on the backside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B91DF-D6D3-4B3F-93AF-2EA1140D2B39}"/>
              </a:ext>
            </a:extLst>
          </p:cNvPr>
          <p:cNvSpPr txBox="1"/>
          <p:nvPr/>
        </p:nvSpPr>
        <p:spPr>
          <a:xfrm>
            <a:off x="3933170" y="5797783"/>
            <a:ext cx="33934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Coupons submitted to </a:t>
            </a:r>
            <a:r>
              <a:rPr lang="en-US" baseline="30000" dirty="0"/>
              <a:t>222</a:t>
            </a:r>
            <a:r>
              <a:rPr lang="en-US" dirty="0"/>
              <a:t>Rn source in </a:t>
            </a:r>
            <a:r>
              <a:rPr lang="en-US" dirty="0" err="1"/>
              <a:t>Tedlar</a:t>
            </a:r>
            <a:r>
              <a:rPr lang="en-US" dirty="0"/>
              <a:t> bag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B28A06-E1AD-4C04-9219-CB7F7623F82D}"/>
              </a:ext>
            </a:extLst>
          </p:cNvPr>
          <p:cNvSpPr txBox="1"/>
          <p:nvPr/>
        </p:nvSpPr>
        <p:spPr>
          <a:xfrm>
            <a:off x="7635690" y="5802786"/>
            <a:ext cx="339347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Symbol" panose="05050102010706020507" pitchFamily="18" charset="2"/>
              </a:rPr>
              <a:t>a</a:t>
            </a:r>
            <a:r>
              <a:rPr lang="en-US" dirty="0"/>
              <a:t>-counting chamber setup for measuring coupons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CEC6C-FF9D-4A02-B92E-7CC1AECBF0C2}"/>
              </a:ext>
            </a:extLst>
          </p:cNvPr>
          <p:cNvSpPr txBox="1"/>
          <p:nvPr/>
        </p:nvSpPr>
        <p:spPr>
          <a:xfrm>
            <a:off x="1745667" y="7082168"/>
            <a:ext cx="8544465" cy="424732"/>
          </a:xfrm>
          <a:custGeom>
            <a:avLst/>
            <a:gdLst>
              <a:gd name="connsiteX0" fmla="*/ 0 w 8544465"/>
              <a:gd name="connsiteY0" fmla="*/ 0 h 424732"/>
              <a:gd name="connsiteX1" fmla="*/ 740520 w 8544465"/>
              <a:gd name="connsiteY1" fmla="*/ 0 h 424732"/>
              <a:gd name="connsiteX2" fmla="*/ 1481041 w 8544465"/>
              <a:gd name="connsiteY2" fmla="*/ 0 h 424732"/>
              <a:gd name="connsiteX3" fmla="*/ 1965227 w 8544465"/>
              <a:gd name="connsiteY3" fmla="*/ 0 h 424732"/>
              <a:gd name="connsiteX4" fmla="*/ 2363969 w 8544465"/>
              <a:gd name="connsiteY4" fmla="*/ 0 h 424732"/>
              <a:gd name="connsiteX5" fmla="*/ 2677266 w 8544465"/>
              <a:gd name="connsiteY5" fmla="*/ 0 h 424732"/>
              <a:gd name="connsiteX6" fmla="*/ 3076007 w 8544465"/>
              <a:gd name="connsiteY6" fmla="*/ 0 h 424732"/>
              <a:gd name="connsiteX7" fmla="*/ 3389304 w 8544465"/>
              <a:gd name="connsiteY7" fmla="*/ 0 h 424732"/>
              <a:gd name="connsiteX8" fmla="*/ 4044380 w 8544465"/>
              <a:gd name="connsiteY8" fmla="*/ 0 h 424732"/>
              <a:gd name="connsiteX9" fmla="*/ 4357677 w 8544465"/>
              <a:gd name="connsiteY9" fmla="*/ 0 h 424732"/>
              <a:gd name="connsiteX10" fmla="*/ 4756419 w 8544465"/>
              <a:gd name="connsiteY10" fmla="*/ 0 h 424732"/>
              <a:gd name="connsiteX11" fmla="*/ 5240605 w 8544465"/>
              <a:gd name="connsiteY11" fmla="*/ 0 h 424732"/>
              <a:gd name="connsiteX12" fmla="*/ 5810236 w 8544465"/>
              <a:gd name="connsiteY12" fmla="*/ 0 h 424732"/>
              <a:gd name="connsiteX13" fmla="*/ 6294423 w 8544465"/>
              <a:gd name="connsiteY13" fmla="*/ 0 h 424732"/>
              <a:gd name="connsiteX14" fmla="*/ 6778609 w 8544465"/>
              <a:gd name="connsiteY14" fmla="*/ 0 h 424732"/>
              <a:gd name="connsiteX15" fmla="*/ 7091906 w 8544465"/>
              <a:gd name="connsiteY15" fmla="*/ 0 h 424732"/>
              <a:gd name="connsiteX16" fmla="*/ 7832426 w 8544465"/>
              <a:gd name="connsiteY16" fmla="*/ 0 h 424732"/>
              <a:gd name="connsiteX17" fmla="*/ 8544465 w 8544465"/>
              <a:gd name="connsiteY17" fmla="*/ 0 h 424732"/>
              <a:gd name="connsiteX18" fmla="*/ 8544465 w 8544465"/>
              <a:gd name="connsiteY18" fmla="*/ 424732 h 424732"/>
              <a:gd name="connsiteX19" fmla="*/ 7889389 w 8544465"/>
              <a:gd name="connsiteY19" fmla="*/ 424732 h 424732"/>
              <a:gd name="connsiteX20" fmla="*/ 7148869 w 8544465"/>
              <a:gd name="connsiteY20" fmla="*/ 424732 h 424732"/>
              <a:gd name="connsiteX21" fmla="*/ 6408349 w 8544465"/>
              <a:gd name="connsiteY21" fmla="*/ 424732 h 424732"/>
              <a:gd name="connsiteX22" fmla="*/ 6095052 w 8544465"/>
              <a:gd name="connsiteY22" fmla="*/ 424732 h 424732"/>
              <a:gd name="connsiteX23" fmla="*/ 5781755 w 8544465"/>
              <a:gd name="connsiteY23" fmla="*/ 424732 h 424732"/>
              <a:gd name="connsiteX24" fmla="*/ 5212124 w 8544465"/>
              <a:gd name="connsiteY24" fmla="*/ 424732 h 424732"/>
              <a:gd name="connsiteX25" fmla="*/ 4813382 w 8544465"/>
              <a:gd name="connsiteY25" fmla="*/ 424732 h 424732"/>
              <a:gd name="connsiteX26" fmla="*/ 4414640 w 8544465"/>
              <a:gd name="connsiteY26" fmla="*/ 424732 h 424732"/>
              <a:gd name="connsiteX27" fmla="*/ 4101343 w 8544465"/>
              <a:gd name="connsiteY27" fmla="*/ 424732 h 424732"/>
              <a:gd name="connsiteX28" fmla="*/ 3360823 w 8544465"/>
              <a:gd name="connsiteY28" fmla="*/ 424732 h 424732"/>
              <a:gd name="connsiteX29" fmla="*/ 2791192 w 8544465"/>
              <a:gd name="connsiteY29" fmla="*/ 424732 h 424732"/>
              <a:gd name="connsiteX30" fmla="*/ 2050672 w 8544465"/>
              <a:gd name="connsiteY30" fmla="*/ 424732 h 424732"/>
              <a:gd name="connsiteX31" fmla="*/ 1651930 w 8544465"/>
              <a:gd name="connsiteY31" fmla="*/ 424732 h 424732"/>
              <a:gd name="connsiteX32" fmla="*/ 1253188 w 8544465"/>
              <a:gd name="connsiteY32" fmla="*/ 424732 h 424732"/>
              <a:gd name="connsiteX33" fmla="*/ 683557 w 8544465"/>
              <a:gd name="connsiteY33" fmla="*/ 424732 h 424732"/>
              <a:gd name="connsiteX34" fmla="*/ 0 w 8544465"/>
              <a:gd name="connsiteY34" fmla="*/ 424732 h 424732"/>
              <a:gd name="connsiteX35" fmla="*/ 0 w 8544465"/>
              <a:gd name="connsiteY35" fmla="*/ 0 h 42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44465" h="424732" extrusionOk="0">
                <a:moveTo>
                  <a:pt x="0" y="0"/>
                </a:moveTo>
                <a:cubicBezTo>
                  <a:pt x="159830" y="-10798"/>
                  <a:pt x="375548" y="87845"/>
                  <a:pt x="740520" y="0"/>
                </a:cubicBezTo>
                <a:cubicBezTo>
                  <a:pt x="1105492" y="-87845"/>
                  <a:pt x="1196213" y="62726"/>
                  <a:pt x="1481041" y="0"/>
                </a:cubicBezTo>
                <a:cubicBezTo>
                  <a:pt x="1765869" y="-62726"/>
                  <a:pt x="1740109" y="55719"/>
                  <a:pt x="1965227" y="0"/>
                </a:cubicBezTo>
                <a:cubicBezTo>
                  <a:pt x="2190345" y="-55719"/>
                  <a:pt x="2261994" y="25065"/>
                  <a:pt x="2363969" y="0"/>
                </a:cubicBezTo>
                <a:cubicBezTo>
                  <a:pt x="2465944" y="-25065"/>
                  <a:pt x="2608528" y="10490"/>
                  <a:pt x="2677266" y="0"/>
                </a:cubicBezTo>
                <a:cubicBezTo>
                  <a:pt x="2746004" y="-10490"/>
                  <a:pt x="2932880" y="23463"/>
                  <a:pt x="3076007" y="0"/>
                </a:cubicBezTo>
                <a:cubicBezTo>
                  <a:pt x="3219134" y="-23463"/>
                  <a:pt x="3299969" y="2364"/>
                  <a:pt x="3389304" y="0"/>
                </a:cubicBezTo>
                <a:cubicBezTo>
                  <a:pt x="3478639" y="-2364"/>
                  <a:pt x="3800275" y="36906"/>
                  <a:pt x="4044380" y="0"/>
                </a:cubicBezTo>
                <a:cubicBezTo>
                  <a:pt x="4288485" y="-36906"/>
                  <a:pt x="4226367" y="26581"/>
                  <a:pt x="4357677" y="0"/>
                </a:cubicBezTo>
                <a:cubicBezTo>
                  <a:pt x="4488987" y="-26581"/>
                  <a:pt x="4616340" y="28829"/>
                  <a:pt x="4756419" y="0"/>
                </a:cubicBezTo>
                <a:cubicBezTo>
                  <a:pt x="4896498" y="-28829"/>
                  <a:pt x="5082411" y="41923"/>
                  <a:pt x="5240605" y="0"/>
                </a:cubicBezTo>
                <a:cubicBezTo>
                  <a:pt x="5398799" y="-41923"/>
                  <a:pt x="5644128" y="2917"/>
                  <a:pt x="5810236" y="0"/>
                </a:cubicBezTo>
                <a:cubicBezTo>
                  <a:pt x="5976344" y="-2917"/>
                  <a:pt x="6146072" y="26569"/>
                  <a:pt x="6294423" y="0"/>
                </a:cubicBezTo>
                <a:cubicBezTo>
                  <a:pt x="6442774" y="-26569"/>
                  <a:pt x="6569905" y="6157"/>
                  <a:pt x="6778609" y="0"/>
                </a:cubicBezTo>
                <a:cubicBezTo>
                  <a:pt x="6987313" y="-6157"/>
                  <a:pt x="7026135" y="15308"/>
                  <a:pt x="7091906" y="0"/>
                </a:cubicBezTo>
                <a:cubicBezTo>
                  <a:pt x="7157677" y="-15308"/>
                  <a:pt x="7523408" y="72527"/>
                  <a:pt x="7832426" y="0"/>
                </a:cubicBezTo>
                <a:cubicBezTo>
                  <a:pt x="8141444" y="-72527"/>
                  <a:pt x="8258459" y="824"/>
                  <a:pt x="8544465" y="0"/>
                </a:cubicBezTo>
                <a:cubicBezTo>
                  <a:pt x="8589060" y="126321"/>
                  <a:pt x="8539838" y="240260"/>
                  <a:pt x="8544465" y="424732"/>
                </a:cubicBezTo>
                <a:cubicBezTo>
                  <a:pt x="8354347" y="453346"/>
                  <a:pt x="8066092" y="374202"/>
                  <a:pt x="7889389" y="424732"/>
                </a:cubicBezTo>
                <a:cubicBezTo>
                  <a:pt x="7712686" y="475262"/>
                  <a:pt x="7352886" y="380060"/>
                  <a:pt x="7148869" y="424732"/>
                </a:cubicBezTo>
                <a:cubicBezTo>
                  <a:pt x="6944852" y="469404"/>
                  <a:pt x="6777794" y="372955"/>
                  <a:pt x="6408349" y="424732"/>
                </a:cubicBezTo>
                <a:cubicBezTo>
                  <a:pt x="6038904" y="476509"/>
                  <a:pt x="6180809" y="422670"/>
                  <a:pt x="6095052" y="424732"/>
                </a:cubicBezTo>
                <a:cubicBezTo>
                  <a:pt x="6009295" y="426794"/>
                  <a:pt x="5899698" y="399046"/>
                  <a:pt x="5781755" y="424732"/>
                </a:cubicBezTo>
                <a:cubicBezTo>
                  <a:pt x="5663812" y="450418"/>
                  <a:pt x="5491287" y="370697"/>
                  <a:pt x="5212124" y="424732"/>
                </a:cubicBezTo>
                <a:cubicBezTo>
                  <a:pt x="4932961" y="478767"/>
                  <a:pt x="4997496" y="402373"/>
                  <a:pt x="4813382" y="424732"/>
                </a:cubicBezTo>
                <a:cubicBezTo>
                  <a:pt x="4629268" y="447091"/>
                  <a:pt x="4570243" y="394837"/>
                  <a:pt x="4414640" y="424732"/>
                </a:cubicBezTo>
                <a:cubicBezTo>
                  <a:pt x="4259037" y="454627"/>
                  <a:pt x="4186653" y="405071"/>
                  <a:pt x="4101343" y="424732"/>
                </a:cubicBezTo>
                <a:cubicBezTo>
                  <a:pt x="4016033" y="444393"/>
                  <a:pt x="3536651" y="358746"/>
                  <a:pt x="3360823" y="424732"/>
                </a:cubicBezTo>
                <a:cubicBezTo>
                  <a:pt x="3184995" y="490718"/>
                  <a:pt x="2916684" y="397458"/>
                  <a:pt x="2791192" y="424732"/>
                </a:cubicBezTo>
                <a:cubicBezTo>
                  <a:pt x="2665700" y="452006"/>
                  <a:pt x="2389970" y="386889"/>
                  <a:pt x="2050672" y="424732"/>
                </a:cubicBezTo>
                <a:cubicBezTo>
                  <a:pt x="1711374" y="462575"/>
                  <a:pt x="1789842" y="399291"/>
                  <a:pt x="1651930" y="424732"/>
                </a:cubicBezTo>
                <a:cubicBezTo>
                  <a:pt x="1514018" y="450173"/>
                  <a:pt x="1393560" y="394718"/>
                  <a:pt x="1253188" y="424732"/>
                </a:cubicBezTo>
                <a:cubicBezTo>
                  <a:pt x="1112816" y="454746"/>
                  <a:pt x="869770" y="412709"/>
                  <a:pt x="683557" y="424732"/>
                </a:cubicBezTo>
                <a:cubicBezTo>
                  <a:pt x="497344" y="436755"/>
                  <a:pt x="314963" y="380719"/>
                  <a:pt x="0" y="424732"/>
                </a:cubicBezTo>
                <a:cubicBezTo>
                  <a:pt x="-44001" y="307442"/>
                  <a:pt x="23393" y="131935"/>
                  <a:pt x="0" y="0"/>
                </a:cubicBezTo>
                <a:close/>
              </a:path>
            </a:pathLst>
          </a:custGeom>
          <a:noFill/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94103154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Were able to operate in a detectable non-rad-controlled “sweet spot”</a:t>
            </a:r>
          </a:p>
        </p:txBody>
      </p:sp>
    </p:spTree>
    <p:extLst>
      <p:ext uri="{BB962C8B-B14F-4D97-AF65-F5344CB8AC3E}">
        <p14:creationId xmlns:p14="http://schemas.microsoft.com/office/powerpoint/2010/main" val="11894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BE0F3-60C4-4D75-B1FC-C0F4D46BC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42E83C3-2033-486E-A799-7AFDEC9F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0" y="501255"/>
            <a:ext cx="8229600" cy="710782"/>
          </a:xfrm>
        </p:spPr>
        <p:txBody>
          <a:bodyPr/>
          <a:lstStyle/>
          <a:p>
            <a:r>
              <a:rPr lang="en-US" baseline="30000" dirty="0"/>
              <a:t>210</a:t>
            </a:r>
            <a:r>
              <a:rPr lang="en-US" dirty="0"/>
              <a:t>Po Alpha Detection, Assessing Cleaning Effectiveness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43670AE-B07D-4C54-89FE-DF0318ED8D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944" y="1823104"/>
            <a:ext cx="3179102" cy="24106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844A02-7A22-4BA1-BD8B-59120F387914}"/>
              </a:ext>
            </a:extLst>
          </p:cNvPr>
          <p:cNvSpPr txBox="1"/>
          <p:nvPr/>
        </p:nvSpPr>
        <p:spPr>
          <a:xfrm>
            <a:off x="529511" y="4211554"/>
            <a:ext cx="4393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Example spectrum of Coupon 9M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4F8915-CA4F-45B6-A06F-9DD9962FA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233" y="4872977"/>
            <a:ext cx="3755914" cy="2933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AB6B1E-2DE7-49C9-94C7-2AEA6AED3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883" y="4796673"/>
            <a:ext cx="3951372" cy="30098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D9A233-6BF2-4741-8231-9C45BFC7602D}"/>
              </a:ext>
            </a:extLst>
          </p:cNvPr>
          <p:cNvSpPr txBox="1"/>
          <p:nvPr/>
        </p:nvSpPr>
        <p:spPr>
          <a:xfrm>
            <a:off x="4677844" y="1552022"/>
            <a:ext cx="6294956" cy="2751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3000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 in-growth is determined through multiple measurements over time (see backup slides for more details)</a:t>
            </a:r>
          </a:p>
          <a:p>
            <a:pPr marR="0" lvl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Cleaning step is administered</a:t>
            </a:r>
          </a:p>
          <a:p>
            <a:pPr marR="0" lvl="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160" b="0" i="0" u="none" strike="noStrike" kern="1200" cap="none" spc="0" normalizeH="0" baseline="0" noProof="0" dirty="0">
              <a:ln>
                <a:noFill/>
              </a:ln>
              <a:solidFill>
                <a:srgbClr val="61626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10972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Multiple measurements are conducted to understand </a:t>
            </a:r>
            <a:r>
              <a:rPr kumimoji="0" lang="en-US" sz="2160" b="0" i="0" u="none" strike="noStrike" kern="1200" cap="none" spc="0" normalizeH="0" baseline="3000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 and </a:t>
            </a:r>
            <a:r>
              <a:rPr kumimoji="0" lang="en-US" sz="2160" b="0" i="0" u="none" strike="noStrike" kern="1200" cap="none" spc="0" normalizeH="0" baseline="3000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210</a:t>
            </a:r>
            <a:r>
              <a:rPr kumimoji="0" lang="en-US" sz="2160" b="0" i="0" u="none" strike="noStrike" kern="1200" cap="none" spc="0" normalizeH="0" baseline="0" noProof="0" dirty="0">
                <a:ln>
                  <a:noFill/>
                </a:ln>
                <a:solidFill>
                  <a:srgbClr val="61626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Pb removal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BED8E-67B9-44DE-BE10-0474A1148777}"/>
              </a:ext>
            </a:extLst>
          </p:cNvPr>
          <p:cNvSpPr txBox="1"/>
          <p:nvPr/>
        </p:nvSpPr>
        <p:spPr>
          <a:xfrm>
            <a:off x="929581" y="7891046"/>
            <a:ext cx="439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In-growth/reduction of Coupon 6L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A6FEFD-BB13-4BEF-9B16-0FFA6C2DE08C}"/>
              </a:ext>
            </a:extLst>
          </p:cNvPr>
          <p:cNvSpPr txBox="1"/>
          <p:nvPr/>
        </p:nvSpPr>
        <p:spPr>
          <a:xfrm>
            <a:off x="6211630" y="7862500"/>
            <a:ext cx="4393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In-growth/reduction of Coupon 6M</a:t>
            </a:r>
          </a:p>
        </p:txBody>
      </p:sp>
    </p:spTree>
    <p:extLst>
      <p:ext uri="{BB962C8B-B14F-4D97-AF65-F5344CB8AC3E}">
        <p14:creationId xmlns:p14="http://schemas.microsoft.com/office/powerpoint/2010/main" val="148828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237B2-E18E-410D-855B-ACA0CF0D7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837168-E62C-4409-A795-162794A1D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Rn progeny from Surfaces – </a:t>
            </a:r>
            <a:br>
              <a:rPr lang="en-US" dirty="0"/>
            </a:br>
            <a:r>
              <a:rPr lang="en-US" dirty="0"/>
              <a:t>Non-Etch Wet Chemical Methods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1FEC2-F431-4B91-A153-88AD446845FC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US" sz="2400" dirty="0"/>
              <a:t>Solutions explored:</a:t>
            </a:r>
          </a:p>
          <a:p>
            <a:pPr lvl="1"/>
            <a:r>
              <a:rPr lang="en-US" sz="2000" dirty="0"/>
              <a:t>Water Rinse – removal through polar solvent rinse</a:t>
            </a:r>
          </a:p>
          <a:p>
            <a:pPr lvl="1"/>
            <a:r>
              <a:rPr lang="en-US" sz="2000" dirty="0"/>
              <a:t>Nitric Acid Leach– removal through polar solvent, oxidation, and M</a:t>
            </a:r>
            <a:r>
              <a:rPr lang="en-US" sz="2000" baseline="30000" dirty="0"/>
              <a:t>+</a:t>
            </a:r>
            <a:r>
              <a:rPr lang="en-US" sz="2000" dirty="0"/>
              <a:t> and H</a:t>
            </a:r>
            <a:r>
              <a:rPr lang="en-US" sz="2000" baseline="30000" dirty="0"/>
              <a:t>+</a:t>
            </a:r>
            <a:r>
              <a:rPr lang="en-US" sz="2000" dirty="0"/>
              <a:t> exchange with electron rich Si-O—O-Si and Si-O</a:t>
            </a:r>
            <a:r>
              <a:rPr lang="en-US" sz="2000" baseline="30000" dirty="0"/>
              <a:t>-</a:t>
            </a:r>
            <a:r>
              <a:rPr lang="en-US" sz="2000" dirty="0"/>
              <a:t> binding sites</a:t>
            </a:r>
          </a:p>
          <a:p>
            <a:pPr lvl="1"/>
            <a:r>
              <a:rPr lang="en-US" sz="2000" dirty="0"/>
              <a:t>Chelating Ion Leach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1489AB-FDE8-483E-953D-A959C6564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4800602"/>
            <a:ext cx="5667375" cy="20859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DF82A63-4B8E-43CB-BC59-802B599F98AB}"/>
              </a:ext>
            </a:extLst>
          </p:cNvPr>
          <p:cNvGrpSpPr/>
          <p:nvPr/>
        </p:nvGrpSpPr>
        <p:grpSpPr>
          <a:xfrm>
            <a:off x="2132261" y="6178685"/>
            <a:ext cx="562707" cy="472272"/>
            <a:chOff x="1527351" y="7646796"/>
            <a:chExt cx="562707" cy="47227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D9DC939-5A15-4F2E-89B0-ED945E168065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2771435-EF79-441F-9ED0-BDD1254A88E8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058D67-08D5-4121-9289-7FD7B5C64634}"/>
              </a:ext>
            </a:extLst>
          </p:cNvPr>
          <p:cNvGrpSpPr/>
          <p:nvPr/>
        </p:nvGrpSpPr>
        <p:grpSpPr>
          <a:xfrm>
            <a:off x="5900477" y="5199555"/>
            <a:ext cx="562707" cy="472272"/>
            <a:chOff x="1527351" y="7646796"/>
            <a:chExt cx="562707" cy="47227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2A3A393-C9E5-491F-B627-5B9EA051BAB1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BF6921-8849-4FD6-9538-BB1DD188C6E4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B1F302-B881-4A88-9911-3271E047FDB9}"/>
              </a:ext>
            </a:extLst>
          </p:cNvPr>
          <p:cNvGrpSpPr/>
          <p:nvPr/>
        </p:nvGrpSpPr>
        <p:grpSpPr>
          <a:xfrm>
            <a:off x="4850004" y="6102663"/>
            <a:ext cx="562707" cy="472272"/>
            <a:chOff x="1527351" y="7646796"/>
            <a:chExt cx="562707" cy="47227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546164F-17F9-4EAD-A12E-46CD5FEF9299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C045645-AE17-44B8-BD28-6C241447197D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E1D94F-C5B0-4629-A122-419FCE24B5A8}"/>
              </a:ext>
            </a:extLst>
          </p:cNvPr>
          <p:cNvGrpSpPr/>
          <p:nvPr/>
        </p:nvGrpSpPr>
        <p:grpSpPr>
          <a:xfrm>
            <a:off x="3923510" y="4497133"/>
            <a:ext cx="562707" cy="472272"/>
            <a:chOff x="1527351" y="7646796"/>
            <a:chExt cx="562707" cy="47227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D1E4621-EE14-4B0D-B954-842CD554AF7A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4601896-CAB2-4343-A30F-7C2F7B9567F7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045C29-DAA9-43BC-8073-8589C08EA4C1}"/>
              </a:ext>
            </a:extLst>
          </p:cNvPr>
          <p:cNvGrpSpPr/>
          <p:nvPr/>
        </p:nvGrpSpPr>
        <p:grpSpPr>
          <a:xfrm>
            <a:off x="1546443" y="4578476"/>
            <a:ext cx="562707" cy="472272"/>
            <a:chOff x="1527351" y="7646796"/>
            <a:chExt cx="562707" cy="4722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321181C-11AE-4901-80CA-4FB14383941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53E368-5F63-4402-89C5-E6BB02D7DA0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D301131-354E-4586-95D2-0555D1E2037B}"/>
              </a:ext>
            </a:extLst>
          </p:cNvPr>
          <p:cNvGrpSpPr/>
          <p:nvPr/>
        </p:nvGrpSpPr>
        <p:grpSpPr>
          <a:xfrm>
            <a:off x="2103418" y="5396354"/>
            <a:ext cx="562707" cy="472272"/>
            <a:chOff x="1527351" y="7646796"/>
            <a:chExt cx="562707" cy="47227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23A9713-49A9-4893-B6F1-B5B39631112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096903-CDFA-4727-9D58-26484D7C88C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6B6DEA-91D7-4F48-B714-CBE562ADB11E}"/>
              </a:ext>
            </a:extLst>
          </p:cNvPr>
          <p:cNvGrpSpPr/>
          <p:nvPr/>
        </p:nvGrpSpPr>
        <p:grpSpPr>
          <a:xfrm>
            <a:off x="3083270" y="6046623"/>
            <a:ext cx="562707" cy="472272"/>
            <a:chOff x="1527351" y="7646796"/>
            <a:chExt cx="562707" cy="47227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B8C326D-2657-4014-BFE9-E01315D4B9F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6F9CF-47D9-412D-BF27-DF40EDE88E4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37EC79E3-F5D6-473E-8556-AE6D07FFB786}"/>
              </a:ext>
            </a:extLst>
          </p:cNvPr>
          <p:cNvSpPr txBox="1"/>
          <p:nvPr/>
        </p:nvSpPr>
        <p:spPr>
          <a:xfrm>
            <a:off x="2487301" y="6883083"/>
            <a:ext cx="2437933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Crystalline Silicon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4692D49-A6A6-4CE9-972A-A20671910446}"/>
              </a:ext>
            </a:extLst>
          </p:cNvPr>
          <p:cNvGrpSpPr/>
          <p:nvPr/>
        </p:nvGrpSpPr>
        <p:grpSpPr>
          <a:xfrm>
            <a:off x="3056715" y="5364815"/>
            <a:ext cx="562707" cy="472272"/>
            <a:chOff x="1527351" y="7646796"/>
            <a:chExt cx="562707" cy="47227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67ECF1FB-0F58-4BEA-B1B6-62919552A258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718ED3-6ECA-485C-9A2C-7808E909674D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AA591A0-1D98-464C-9D0B-66649C246731}"/>
              </a:ext>
            </a:extLst>
          </p:cNvPr>
          <p:cNvGrpSpPr/>
          <p:nvPr/>
        </p:nvGrpSpPr>
        <p:grpSpPr>
          <a:xfrm>
            <a:off x="2580244" y="4563100"/>
            <a:ext cx="562707" cy="472272"/>
            <a:chOff x="1527351" y="7646796"/>
            <a:chExt cx="562707" cy="472272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6DBEBB4-033C-4BB5-B4C6-2E749146A2BF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A63A331-B25C-4CDC-B626-877911D6F7D2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5C316A6-C198-45D8-B48F-65D4C0459D20}"/>
              </a:ext>
            </a:extLst>
          </p:cNvPr>
          <p:cNvGrpSpPr/>
          <p:nvPr/>
        </p:nvGrpSpPr>
        <p:grpSpPr>
          <a:xfrm>
            <a:off x="1146512" y="6126108"/>
            <a:ext cx="562707" cy="472272"/>
            <a:chOff x="1527351" y="7646796"/>
            <a:chExt cx="562707" cy="47227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ACF6323-D370-4D18-B788-9FDCD0C3F9D1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EE08D1F-9089-4F72-8583-85B9C9AAE768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FB34E79-60A7-45EE-B086-A4AC272FAD04}"/>
              </a:ext>
            </a:extLst>
          </p:cNvPr>
          <p:cNvGrpSpPr/>
          <p:nvPr/>
        </p:nvGrpSpPr>
        <p:grpSpPr>
          <a:xfrm>
            <a:off x="3859872" y="6202508"/>
            <a:ext cx="562707" cy="472272"/>
            <a:chOff x="1527351" y="7646796"/>
            <a:chExt cx="562707" cy="472272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FEA8D18-81E5-45CA-A187-51BF7DD551E2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D0D5B9E8-3952-44A6-A1C5-CF5D39D6F99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768AF81-3D94-4654-8BB6-724BDFAE5A01}"/>
              </a:ext>
            </a:extLst>
          </p:cNvPr>
          <p:cNvGrpSpPr/>
          <p:nvPr/>
        </p:nvGrpSpPr>
        <p:grpSpPr>
          <a:xfrm>
            <a:off x="1145512" y="6115917"/>
            <a:ext cx="562707" cy="472272"/>
            <a:chOff x="1527351" y="7646796"/>
            <a:chExt cx="562707" cy="4722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CE97C8-3F83-4875-9104-8CFEA3940B8F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ED7038-ACEC-4DE3-B2C6-06C55E726A9E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BAC12FF-81D6-40AD-A957-049050082AAB}"/>
              </a:ext>
            </a:extLst>
          </p:cNvPr>
          <p:cNvGrpSpPr/>
          <p:nvPr/>
        </p:nvGrpSpPr>
        <p:grpSpPr>
          <a:xfrm>
            <a:off x="3050093" y="5362471"/>
            <a:ext cx="562707" cy="472272"/>
            <a:chOff x="1527351" y="7646796"/>
            <a:chExt cx="562707" cy="47227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711E346-070D-4240-85DE-9D5812E79DA6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136706-EF1C-4060-AEC8-664B6D558D92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C6F4B64D-3623-461A-A9A5-01962324E8CA}"/>
              </a:ext>
            </a:extLst>
          </p:cNvPr>
          <p:cNvGrpSpPr/>
          <p:nvPr/>
        </p:nvGrpSpPr>
        <p:grpSpPr>
          <a:xfrm>
            <a:off x="3856106" y="6188993"/>
            <a:ext cx="562707" cy="472272"/>
            <a:chOff x="1527351" y="7646796"/>
            <a:chExt cx="562707" cy="47227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542F401-E956-4AAF-8596-15F0927DCBF8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EF5CDB7-07D1-44E3-9083-A988B568FAA9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21379B2-3B3A-4DB8-9388-D2D45078B478}"/>
              </a:ext>
            </a:extLst>
          </p:cNvPr>
          <p:cNvGrpSpPr/>
          <p:nvPr/>
        </p:nvGrpSpPr>
        <p:grpSpPr>
          <a:xfrm>
            <a:off x="2579854" y="4560717"/>
            <a:ext cx="562707" cy="472272"/>
            <a:chOff x="1527351" y="7646796"/>
            <a:chExt cx="562707" cy="472272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606BC8F-E5C7-4D6F-9DA5-57B043E89EE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BC5B92-C00F-4C98-A1BF-7B92BE02A491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D53CBDA-9442-4D14-B675-8FBF8EF2FDDF}"/>
              </a:ext>
            </a:extLst>
          </p:cNvPr>
          <p:cNvGrpSpPr/>
          <p:nvPr/>
        </p:nvGrpSpPr>
        <p:grpSpPr>
          <a:xfrm>
            <a:off x="4834930" y="5486582"/>
            <a:ext cx="562707" cy="472272"/>
            <a:chOff x="1527351" y="7646796"/>
            <a:chExt cx="562707" cy="47227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9DCD4BD-E4D4-49AE-9A06-3EE69BF15F5F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EDB57EC7-E44B-4F40-A109-32B71EFE3E6C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8ED67C4-94AF-4F19-BBAF-AF6BDCC03C56}"/>
              </a:ext>
            </a:extLst>
          </p:cNvPr>
          <p:cNvGrpSpPr/>
          <p:nvPr/>
        </p:nvGrpSpPr>
        <p:grpSpPr>
          <a:xfrm>
            <a:off x="4829908" y="5483648"/>
            <a:ext cx="562707" cy="472272"/>
            <a:chOff x="1527351" y="7646796"/>
            <a:chExt cx="562707" cy="47227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9078737-D7E1-4575-90FD-8414B2247F30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632FE7F-7DC7-447C-829F-31CDE433F5F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CBED47E-7598-40CB-81AD-FEE5A56E0271}"/>
              </a:ext>
            </a:extLst>
          </p:cNvPr>
          <p:cNvGrpSpPr/>
          <p:nvPr/>
        </p:nvGrpSpPr>
        <p:grpSpPr>
          <a:xfrm>
            <a:off x="5757701" y="6224542"/>
            <a:ext cx="562707" cy="472272"/>
            <a:chOff x="1527351" y="7646796"/>
            <a:chExt cx="562707" cy="472272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C0F2AD86-D87B-48C1-8AA3-B62F47975631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DAF7768-113D-404E-B16C-DE6AF784D5B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962F80-B561-47E8-95F1-B0BA9A315D22}"/>
              </a:ext>
            </a:extLst>
          </p:cNvPr>
          <p:cNvGrpSpPr/>
          <p:nvPr/>
        </p:nvGrpSpPr>
        <p:grpSpPr>
          <a:xfrm>
            <a:off x="5762727" y="6223279"/>
            <a:ext cx="562707" cy="472272"/>
            <a:chOff x="1527351" y="7646796"/>
            <a:chExt cx="562707" cy="472272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99D2759-4E70-40BA-BDBA-AFC439B84344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E257493-D9BD-4164-891D-937D43E3EE66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B31CDC0-62A7-4897-9183-0714D0A81B12}"/>
              </a:ext>
            </a:extLst>
          </p:cNvPr>
          <p:cNvGrpSpPr/>
          <p:nvPr/>
        </p:nvGrpSpPr>
        <p:grpSpPr>
          <a:xfrm>
            <a:off x="5105586" y="4497941"/>
            <a:ext cx="562707" cy="472272"/>
            <a:chOff x="1527351" y="7646796"/>
            <a:chExt cx="562707" cy="472272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D6A25AA-3311-4B5C-B5F8-E116F7F58DC8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8921DA5-CE06-42DD-B9E0-B1170F361C3B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7030A0"/>
                  </a:solidFill>
                </a:rPr>
                <a:t>Pb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53024B5-B02A-44D8-851D-6F98DB694B22}"/>
              </a:ext>
            </a:extLst>
          </p:cNvPr>
          <p:cNvGrpSpPr/>
          <p:nvPr/>
        </p:nvGrpSpPr>
        <p:grpSpPr>
          <a:xfrm>
            <a:off x="5101213" y="4497133"/>
            <a:ext cx="562707" cy="472272"/>
            <a:chOff x="1527351" y="7646796"/>
            <a:chExt cx="562707" cy="47227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8D867FA-908C-43D6-BCF6-0A0CC4FD0EEC}"/>
                </a:ext>
              </a:extLst>
            </p:cNvPr>
            <p:cNvSpPr/>
            <p:nvPr/>
          </p:nvSpPr>
          <p:spPr>
            <a:xfrm>
              <a:off x="1557495" y="7646796"/>
              <a:ext cx="472272" cy="47227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6124477-92E0-4EB2-9338-93F72D032660}"/>
                </a:ext>
              </a:extLst>
            </p:cNvPr>
            <p:cNvSpPr txBox="1"/>
            <p:nvPr/>
          </p:nvSpPr>
          <p:spPr>
            <a:xfrm>
              <a:off x="1527351" y="7660050"/>
              <a:ext cx="562707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Po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4DF0F70-8A81-4F2E-AF7F-8632287A49BB}"/>
              </a:ext>
            </a:extLst>
          </p:cNvPr>
          <p:cNvGrpSpPr/>
          <p:nvPr/>
        </p:nvGrpSpPr>
        <p:grpSpPr>
          <a:xfrm>
            <a:off x="7537883" y="3793090"/>
            <a:ext cx="2964422" cy="4247087"/>
            <a:chOff x="7537883" y="3793090"/>
            <a:chExt cx="2964422" cy="4247087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47DB720C-CF81-4D03-BB20-F769784652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7883" y="3793090"/>
              <a:ext cx="2924175" cy="3514725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99A0B9C-1EFE-4719-A10F-60EA984AEFA3}"/>
                </a:ext>
              </a:extLst>
            </p:cNvPr>
            <p:cNvSpPr txBox="1"/>
            <p:nvPr/>
          </p:nvSpPr>
          <p:spPr>
            <a:xfrm>
              <a:off x="7615838" y="7209180"/>
              <a:ext cx="2886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Ethylenediamine </a:t>
              </a:r>
              <a:r>
                <a:rPr lang="en-US" sz="1200" dirty="0" err="1"/>
                <a:t>tetraacetic</a:t>
              </a:r>
              <a:r>
                <a:rPr lang="en-US" sz="1200" dirty="0"/>
                <a:t> acid (EDTA)– metal complex;  EDTA coordinates with di-, tri-, and quadra-valent metal ions very tightly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535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DCD709-9E76-4AB3-B3C0-50C5E8E23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A4BB3-E848-5A44-82DF-322201952CD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6D4F9-5F2F-4601-AFDC-54B3A74CB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117" y="1338040"/>
            <a:ext cx="5752524" cy="4505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300F9F-E4B3-4A4E-A5AB-ACF63277E524}"/>
              </a:ext>
            </a:extLst>
          </p:cNvPr>
          <p:cNvSpPr txBox="1"/>
          <p:nvPr/>
        </p:nvSpPr>
        <p:spPr>
          <a:xfrm>
            <a:off x="2402871" y="364060"/>
            <a:ext cx="7072968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D77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Non-Etch Wet Chemical Methods Results</a:t>
            </a: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0E8EDF8-687D-4347-B51E-5B5FEBDE0A75}"/>
              </a:ext>
            </a:extLst>
          </p:cNvPr>
          <p:cNvSpPr txBox="1">
            <a:spLocks/>
          </p:cNvSpPr>
          <p:nvPr/>
        </p:nvSpPr>
        <p:spPr>
          <a:xfrm>
            <a:off x="1028700" y="1708220"/>
            <a:ext cx="3712906" cy="5835583"/>
          </a:xfrm>
          <a:prstGeom prst="rect">
            <a:avLst/>
          </a:prstGeom>
        </p:spPr>
        <p:txBody>
          <a:bodyPr/>
          <a:lstStyle>
            <a:lvl1pPr marL="205740" indent="-205740" algn="l" defTabSz="822960" rtl="0" eaLnBrk="1" latinLnBrk="0" hangingPunct="1">
              <a:lnSpc>
                <a:spcPct val="9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2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1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166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6314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462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8610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7580" indent="-205740" algn="l" defTabSz="822960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general, surface reduction of </a:t>
            </a:r>
            <a:r>
              <a:rPr lang="en-US" sz="2000" baseline="30000" dirty="0"/>
              <a:t>210</a:t>
            </a:r>
            <a:r>
              <a:rPr lang="en-US" sz="2000" dirty="0"/>
              <a:t>Pb from submersing in solutions is ~ 25-40%</a:t>
            </a:r>
          </a:p>
          <a:p>
            <a:r>
              <a:rPr lang="en-US" sz="2000" dirty="0"/>
              <a:t>Water seems to be as effective as using acid or EDTA</a:t>
            </a:r>
          </a:p>
          <a:p>
            <a:r>
              <a:rPr lang="en-US" sz="2000" dirty="0"/>
              <a:t>Increasing temp in an enclosed microwave system and HNO</a:t>
            </a:r>
            <a:r>
              <a:rPr lang="en-US" sz="2000" baseline="-25000" dirty="0"/>
              <a:t>3</a:t>
            </a:r>
            <a:r>
              <a:rPr lang="en-US" sz="2000" dirty="0"/>
              <a:t> concentration does not seem to greatly increase removal</a:t>
            </a:r>
          </a:p>
          <a:p>
            <a:r>
              <a:rPr lang="en-US" sz="2000" dirty="0"/>
              <a:t>EDTA results for </a:t>
            </a:r>
            <a:r>
              <a:rPr lang="en-US" sz="2000" baseline="30000" dirty="0"/>
              <a:t>210</a:t>
            </a:r>
            <a:r>
              <a:rPr lang="en-US" sz="2000" dirty="0"/>
              <a:t>Po are interesting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BEC01-8E87-4A37-91E8-17319FA3A834}"/>
              </a:ext>
            </a:extLst>
          </p:cNvPr>
          <p:cNvSpPr txBox="1"/>
          <p:nvPr/>
        </p:nvSpPr>
        <p:spPr>
          <a:xfrm>
            <a:off x="1874187" y="6026388"/>
            <a:ext cx="8590905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More studies required, but the working hypothesis: EDTA is contaminated with </a:t>
            </a:r>
            <a:r>
              <a:rPr lang="en-US" baseline="30000" dirty="0">
                <a:sym typeface="Wingdings" panose="05000000000000000000" pitchFamily="2" charset="2"/>
              </a:rPr>
              <a:t>210</a:t>
            </a:r>
            <a:r>
              <a:rPr lang="en-US" dirty="0">
                <a:sym typeface="Wingdings" panose="05000000000000000000" pitchFamily="2" charset="2"/>
              </a:rPr>
              <a:t>Pb/</a:t>
            </a:r>
            <a:r>
              <a:rPr lang="en-US" baseline="30000" dirty="0">
                <a:sym typeface="Wingdings" panose="05000000000000000000" pitchFamily="2" charset="2"/>
              </a:rPr>
              <a:t>210</a:t>
            </a:r>
            <a:r>
              <a:rPr lang="en-US" dirty="0">
                <a:sym typeface="Wingdings" panose="05000000000000000000" pitchFamily="2" charset="2"/>
              </a:rPr>
              <a:t>Po and is ineffective at removing </a:t>
            </a:r>
            <a:r>
              <a:rPr lang="en-US" baseline="30000" dirty="0">
                <a:sym typeface="Wingdings" panose="05000000000000000000" pitchFamily="2" charset="2"/>
              </a:rPr>
              <a:t>210</a:t>
            </a:r>
            <a:r>
              <a:rPr lang="en-US" dirty="0">
                <a:sym typeface="Wingdings" panose="05000000000000000000" pitchFamily="2" charset="2"/>
              </a:rPr>
              <a:t>Po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Take home message:  chelating agents (</a:t>
            </a:r>
            <a:r>
              <a:rPr lang="en-US" i="1" dirty="0">
                <a:sym typeface="Wingdings" panose="05000000000000000000" pitchFamily="2" charset="2"/>
              </a:rPr>
              <a:t>e.g., </a:t>
            </a:r>
            <a:r>
              <a:rPr lang="en-US" dirty="0">
                <a:sym typeface="Wingdings" panose="05000000000000000000" pitchFamily="2" charset="2"/>
              </a:rPr>
              <a:t>buffered systems, EDTA, </a:t>
            </a:r>
            <a:r>
              <a:rPr lang="en-US" i="1" dirty="0">
                <a:sym typeface="Wingdings" panose="05000000000000000000" pitchFamily="2" charset="2"/>
              </a:rPr>
              <a:t>etc.</a:t>
            </a:r>
            <a:r>
              <a:rPr lang="en-US" dirty="0">
                <a:sym typeface="Wingdings" panose="05000000000000000000" pitchFamily="2" charset="2"/>
              </a:rPr>
              <a:t>) are extremely effective at complexing with metal cations, and will likely come metal-bound to a certain degree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6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NNL_Option_4">
  <a:themeElements>
    <a:clrScheme name="PNNL">
      <a:dk1>
        <a:srgbClr val="616265"/>
      </a:dk1>
      <a:lt1>
        <a:srgbClr val="FFFFFF"/>
      </a:lt1>
      <a:dk2>
        <a:srgbClr val="D77600"/>
      </a:dk2>
      <a:lt2>
        <a:srgbClr val="B3B3B3"/>
      </a:lt2>
      <a:accent1>
        <a:srgbClr val="A63F1E"/>
      </a:accent1>
      <a:accent2>
        <a:srgbClr val="191C1F"/>
      </a:accent2>
      <a:accent3>
        <a:srgbClr val="F4AA00"/>
      </a:accent3>
      <a:accent4>
        <a:srgbClr val="007836"/>
      </a:accent4>
      <a:accent5>
        <a:srgbClr val="C10435"/>
      </a:accent5>
      <a:accent6>
        <a:srgbClr val="00338E"/>
      </a:accent6>
      <a:hlink>
        <a:srgbClr val="003698"/>
      </a:hlink>
      <a:folHlink>
        <a:srgbClr val="8A0752"/>
      </a:folHlink>
    </a:clrScheme>
    <a:fontScheme name="PNN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NNL_Plain.potx" id="{0782FAF7-70BE-4A7B-A9AB-04CE0CD8A8DE}" vid="{2CD97732-1318-4B64-80C1-95496D5ABA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PNNL_Option_4</Template>
  <TotalTime>4396</TotalTime>
  <Words>1519</Words>
  <Application>Microsoft Office PowerPoint</Application>
  <PresentationFormat>Custom</PresentationFormat>
  <Paragraphs>242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Montserrat-Bold</vt:lpstr>
      <vt:lpstr>Montserrat-Regular</vt:lpstr>
      <vt:lpstr>Symbol</vt:lpstr>
      <vt:lpstr>Times New Roman</vt:lpstr>
      <vt:lpstr>Wingdings</vt:lpstr>
      <vt:lpstr>PNNL_Option_4</vt:lpstr>
      <vt:lpstr>Office Theme</vt:lpstr>
      <vt:lpstr>Exploration of Methods to Remove Implanted 210Pb and 210Po Contamination from Silicon Surfaces </vt:lpstr>
      <vt:lpstr>PowerPoint Presentation</vt:lpstr>
      <vt:lpstr>Combatting Radon – Rn Suppressed Cleanrooms</vt:lpstr>
      <vt:lpstr>Combatting Radon – Cleaning Surfaces</vt:lpstr>
      <vt:lpstr>PowerPoint Presentation</vt:lpstr>
      <vt:lpstr>Our Approach</vt:lpstr>
      <vt:lpstr>210Po Alpha Detection, Assessing Cleaning Effectiveness</vt:lpstr>
      <vt:lpstr>Removal of Rn progeny from Surfaces –  Non-Etch Wet Chemical Methods</vt:lpstr>
      <vt:lpstr>PowerPoint Presentation</vt:lpstr>
      <vt:lpstr>Removal of Rn-progeny from Surfaces –  Bake Out….or Bake In</vt:lpstr>
      <vt:lpstr>PowerPoint Presentation</vt:lpstr>
      <vt:lpstr>Removal of Rn-progeny from Surfaces –  Wet (HF) and Dry (Plasma Sputtering) Etching</vt:lpstr>
      <vt:lpstr>Etching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Colson, Shannon B</dc:creator>
  <cp:lastModifiedBy>Arnquist, Isaac</cp:lastModifiedBy>
  <cp:revision>10</cp:revision>
  <dcterms:created xsi:type="dcterms:W3CDTF">2020-09-14T18:20:20Z</dcterms:created>
  <dcterms:modified xsi:type="dcterms:W3CDTF">2022-06-15T19:29:12Z</dcterms:modified>
</cp:coreProperties>
</file>