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64" r:id="rId4"/>
    <p:sldId id="267" r:id="rId5"/>
    <p:sldId id="282" r:id="rId6"/>
    <p:sldId id="266" r:id="rId7"/>
    <p:sldId id="265" r:id="rId8"/>
    <p:sldId id="268" r:id="rId9"/>
    <p:sldId id="263" r:id="rId10"/>
    <p:sldId id="292" r:id="rId11"/>
    <p:sldId id="277" r:id="rId12"/>
    <p:sldId id="275" r:id="rId13"/>
    <p:sldId id="269" r:id="rId14"/>
    <p:sldId id="270" r:id="rId15"/>
    <p:sldId id="283" r:id="rId16"/>
    <p:sldId id="285" r:id="rId17"/>
    <p:sldId id="287" r:id="rId18"/>
    <p:sldId id="276" r:id="rId19"/>
    <p:sldId id="280" r:id="rId20"/>
    <p:sldId id="272" r:id="rId21"/>
    <p:sldId id="403" r:id="rId22"/>
    <p:sldId id="273" r:id="rId23"/>
    <p:sldId id="278" r:id="rId24"/>
    <p:sldId id="279" r:id="rId25"/>
    <p:sldId id="274" r:id="rId26"/>
    <p:sldId id="271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63A2"/>
    <a:srgbClr val="4472C4"/>
    <a:srgbClr val="C0504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2"/>
    <p:restoredTop sz="78298"/>
  </p:normalViewPr>
  <p:slideViewPr>
    <p:cSldViewPr snapToGrid="0" snapToObjects="1">
      <p:cViewPr varScale="1">
        <p:scale>
          <a:sx n="126" d="100"/>
          <a:sy n="126" d="100"/>
        </p:scale>
        <p:origin x="1848" y="184"/>
      </p:cViewPr>
      <p:guideLst/>
    </p:cSldViewPr>
  </p:slideViewPr>
  <p:notesTextViewPr>
    <p:cViewPr>
      <p:scale>
        <a:sx n="229" d="100"/>
        <a:sy n="229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45E22-5763-6D41-AA4C-5CF834028C96}" type="datetimeFigureOut">
              <a:rPr lang="en-US" smtClean="0"/>
              <a:t>6/14/22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3B875-FDE1-8C47-B4CD-4E5067432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6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8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49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09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96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4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32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50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2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BEB159-2481-F04A-AAF2-2060A3CA6A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5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1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7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87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3B875-FDE1-8C47-B4CD-4E50674323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1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8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5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3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3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2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41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0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3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8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7A08F-BD92-2C4F-9811-668A4AE69220}" type="datetimeFigureOut">
              <a:rPr lang="en-US" smtClean="0"/>
              <a:t>6/14/22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AE52-DC28-4944-9C2A-95F48148D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.uk/r/7JLT2DW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7" Type="http://schemas.openxmlformats.org/officeDocument/2006/relationships/image" Target="../media/image14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2;p19">
            <a:extLst>
              <a:ext uri="{FF2B5EF4-FFF2-40B4-BE49-F238E27FC236}">
                <a16:creationId xmlns:a16="http://schemas.microsoft.com/office/drawing/2014/main" id="{F11FFC86-8961-7B4E-B285-0C0F00D650FF}"/>
              </a:ext>
            </a:extLst>
          </p:cNvPr>
          <p:cNvPicPr preferRelativeResize="0"/>
          <p:nvPr/>
        </p:nvPicPr>
        <p:blipFill rotWithShape="1">
          <a:blip r:embed="rId3"/>
          <a:srcRect t="18"/>
          <a:stretch/>
        </p:blipFill>
        <p:spPr>
          <a:xfrm>
            <a:off x="20" y="961"/>
            <a:ext cx="9143980" cy="5142539"/>
          </a:xfrm>
          <a:prstGeom prst="rect">
            <a:avLst/>
          </a:prstGeom>
          <a:noFill/>
        </p:spPr>
      </p:pic>
      <p:sp>
        <p:nvSpPr>
          <p:cNvPr id="6" name="Google Shape;123;p19">
            <a:extLst>
              <a:ext uri="{FF2B5EF4-FFF2-40B4-BE49-F238E27FC236}">
                <a16:creationId xmlns:a16="http://schemas.microsoft.com/office/drawing/2014/main" id="{C5D2F616-9FE3-1A4A-ACA5-10F845CEAE9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7481" y="140160"/>
            <a:ext cx="3244537" cy="1912927"/>
          </a:xfrm>
          <a:prstGeom prst="rect">
            <a:avLst/>
          </a:prstGeom>
          <a:solidFill>
            <a:schemeClr val="bg1">
              <a:alpha val="36619"/>
            </a:schemeClr>
          </a:solidFill>
          <a:ln>
            <a:noFill/>
          </a:ln>
          <a:effectLst>
            <a:softEdge rad="3175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Sense and Sensitivity</a:t>
            </a:r>
            <a:endParaRPr sz="2300" b="1" dirty="0">
              <a:solidFill>
                <a:srgbClr val="FF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Google Shape;124;p19">
            <a:extLst>
              <a:ext uri="{FF2B5EF4-FFF2-40B4-BE49-F238E27FC236}">
                <a16:creationId xmlns:a16="http://schemas.microsoft.com/office/drawing/2014/main" id="{C55423AF-C4BF-3549-B695-C822CC33277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" y="3668138"/>
            <a:ext cx="3809999" cy="13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3200"/>
              <a:buFont typeface="Arial"/>
              <a:buNone/>
            </a:pPr>
            <a:r>
              <a:rPr lang="en-US" sz="39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XinRan Liu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rgbClr val="52425B"/>
              </a:buClr>
              <a:buSzPts val="3000"/>
              <a:buFont typeface="Arial"/>
              <a:buNone/>
            </a:pPr>
            <a:r>
              <a:rPr lang="en-US" sz="2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University of Edinburgh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9E35FC-4A28-7744-9DF3-38CE6AB8AD95}"/>
              </a:ext>
            </a:extLst>
          </p:cNvPr>
          <p:cNvSpPr txBox="1"/>
          <p:nvPr/>
        </p:nvSpPr>
        <p:spPr>
          <a:xfrm>
            <a:off x="6179127" y="140160"/>
            <a:ext cx="2963730" cy="3000821"/>
          </a:xfrm>
          <a:prstGeom prst="rect">
            <a:avLst/>
          </a:prstGeom>
          <a:solidFill>
            <a:schemeClr val="bg1">
              <a:alpha val="51232"/>
            </a:schemeClr>
          </a:solidFill>
          <a:effectLst>
            <a:softEdge rad="80691"/>
          </a:effectLst>
        </p:spPr>
        <p:txBody>
          <a:bodyPr wrap="square">
            <a:spAutoFit/>
          </a:bodyPr>
          <a:lstStyle/>
          <a:p>
            <a:r>
              <a:rPr lang="en-US" sz="27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Confronting the radiological screening challenges for next-generation rare event detectors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04992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59">
            <a:extLst>
              <a:ext uri="{FF2B5EF4-FFF2-40B4-BE49-F238E27FC236}">
                <a16:creationId xmlns:a16="http://schemas.microsoft.com/office/drawing/2014/main" id="{00711696-98E2-B245-8A05-EBB201BA5C87}"/>
              </a:ext>
            </a:extLst>
          </p:cNvPr>
          <p:cNvSpPr txBox="1"/>
          <p:nvPr/>
        </p:nvSpPr>
        <p:spPr>
          <a:xfrm>
            <a:off x="0" y="45162"/>
            <a:ext cx="91440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The Challenge</a:t>
            </a:r>
            <a:endParaRPr sz="3600" b="1" i="0" u="none" strike="noStrike" cap="none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8F2293-B618-0043-8A07-3FC3057683B0}"/>
              </a:ext>
            </a:extLst>
          </p:cNvPr>
          <p:cNvSpPr txBox="1"/>
          <p:nvPr/>
        </p:nvSpPr>
        <p:spPr>
          <a:xfrm>
            <a:off x="324293" y="606762"/>
            <a:ext cx="849541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Requirements for next generation dark matter and 0vbb experiments:</a:t>
            </a:r>
          </a:p>
          <a:p>
            <a:endParaRPr lang="en-US" sz="21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100" dirty="0"/>
              <a:t>Upgrade HPGE to reach &lt; 10 </a:t>
            </a:r>
            <a:r>
              <a:rPr lang="en-US" sz="2100" dirty="0" err="1"/>
              <a:t>μBq</a:t>
            </a:r>
            <a:r>
              <a:rPr lang="en-US" sz="2100" dirty="0"/>
              <a:t>/kg levels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5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100" dirty="0"/>
              <a:t>Increase radon emanation throughput with greater sensitivity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5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100" dirty="0"/>
              <a:t>Improve surface alpha </a:t>
            </a:r>
            <a:r>
              <a:rPr lang="en-US" sz="2100" dirty="0" err="1"/>
              <a:t>radioassay</a:t>
            </a:r>
            <a:r>
              <a:rPr lang="en-US" sz="2100" dirty="0"/>
              <a:t> sensitivities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5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100" dirty="0"/>
              <a:t>Improve ICPMS sensitivity to &lt; ppt/</a:t>
            </a:r>
            <a:r>
              <a:rPr lang="en-US" sz="2100" dirty="0" err="1"/>
              <a:t>ppq</a:t>
            </a:r>
            <a:r>
              <a:rPr lang="en-US" sz="2100" dirty="0"/>
              <a:t> levels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15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100" dirty="0"/>
              <a:t>Coordinated international efforts to cross calibrate existing facilities and continued improvements. 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100" dirty="0"/>
          </a:p>
        </p:txBody>
      </p:sp>
      <p:sp>
        <p:nvSpPr>
          <p:cNvPr id="37" name="Google Shape;367;p57">
            <a:extLst>
              <a:ext uri="{FF2B5EF4-FFF2-40B4-BE49-F238E27FC236}">
                <a16:creationId xmlns:a16="http://schemas.microsoft.com/office/drawing/2014/main" id="{37B898CD-5C54-E34E-B75F-E6450AFECD85}"/>
              </a:ext>
            </a:extLst>
          </p:cNvPr>
          <p:cNvSpPr txBox="1"/>
          <p:nvPr/>
        </p:nvSpPr>
        <p:spPr>
          <a:xfrm>
            <a:off x="1902400" y="4377759"/>
            <a:ext cx="54075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Golden rule: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Everything is radioactive</a:t>
            </a:r>
            <a:r>
              <a:rPr lang="en-US" sz="1800">
                <a:solidFill>
                  <a:srgbClr val="FF0000"/>
                </a:solidFill>
              </a:rPr>
              <a:t>, quantify </a:t>
            </a:r>
            <a:endParaRPr sz="180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</a:rPr>
              <a:t>         panic level via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screening. 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79;p57">
            <a:extLst>
              <a:ext uri="{FF2B5EF4-FFF2-40B4-BE49-F238E27FC236}">
                <a16:creationId xmlns:a16="http://schemas.microsoft.com/office/drawing/2014/main" id="{0BB0E026-7511-2146-9778-5AC08F8BEA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53" y="4273133"/>
            <a:ext cx="1028346" cy="7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80;p57">
            <a:extLst>
              <a:ext uri="{FF2B5EF4-FFF2-40B4-BE49-F238E27FC236}">
                <a16:creationId xmlns:a16="http://schemas.microsoft.com/office/drawing/2014/main" id="{9BFB7259-C48E-D946-9A59-FDD0514ED59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9925" y="4273159"/>
            <a:ext cx="1028349" cy="72828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BF30BAB-2B1E-4D46-923E-ED7BF8D63D1C}"/>
              </a:ext>
            </a:extLst>
          </p:cNvPr>
          <p:cNvSpPr txBox="1"/>
          <p:nvPr/>
        </p:nvSpPr>
        <p:spPr>
          <a:xfrm>
            <a:off x="8708065" y="43699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59">
            <a:extLst>
              <a:ext uri="{FF2B5EF4-FFF2-40B4-BE49-F238E27FC236}">
                <a16:creationId xmlns:a16="http://schemas.microsoft.com/office/drawing/2014/main" id="{00711696-98E2-B245-8A05-EBB201BA5C87}"/>
              </a:ext>
            </a:extLst>
          </p:cNvPr>
          <p:cNvSpPr txBox="1"/>
          <p:nvPr/>
        </p:nvSpPr>
        <p:spPr>
          <a:xfrm>
            <a:off x="0" y="45162"/>
            <a:ext cx="91440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The Solution</a:t>
            </a:r>
            <a:endParaRPr sz="3600" b="1" i="0" u="none" strike="noStrike" cap="none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429;p59">
            <a:extLst>
              <a:ext uri="{FF2B5EF4-FFF2-40B4-BE49-F238E27FC236}">
                <a16:creationId xmlns:a16="http://schemas.microsoft.com/office/drawing/2014/main" id="{B1BFC3D9-DAFA-A740-913A-2AD4AD17AF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824" y="1721482"/>
            <a:ext cx="2882512" cy="244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30;p59">
            <a:extLst>
              <a:ext uri="{FF2B5EF4-FFF2-40B4-BE49-F238E27FC236}">
                <a16:creationId xmlns:a16="http://schemas.microsoft.com/office/drawing/2014/main" id="{37FA152F-B9F4-8546-BE76-E57CD4CBB3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653" y="918123"/>
            <a:ext cx="2939093" cy="38475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31;p59">
            <a:extLst>
              <a:ext uri="{FF2B5EF4-FFF2-40B4-BE49-F238E27FC236}">
                <a16:creationId xmlns:a16="http://schemas.microsoft.com/office/drawing/2014/main" id="{AF073ED9-F911-3749-AB13-48669974FC92}"/>
              </a:ext>
            </a:extLst>
          </p:cNvPr>
          <p:cNvCxnSpPr>
            <a:stCxn id="6" idx="3"/>
          </p:cNvCxnSpPr>
          <p:nvPr/>
        </p:nvCxnSpPr>
        <p:spPr>
          <a:xfrm rot="10800000" flipH="1">
            <a:off x="3093374" y="1242893"/>
            <a:ext cx="323700" cy="1207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" name="Google Shape;432;p59">
            <a:extLst>
              <a:ext uri="{FF2B5EF4-FFF2-40B4-BE49-F238E27FC236}">
                <a16:creationId xmlns:a16="http://schemas.microsoft.com/office/drawing/2014/main" id="{5E7E702B-A2CF-6545-979F-89AD665001D9}"/>
              </a:ext>
            </a:extLst>
          </p:cNvPr>
          <p:cNvSpPr/>
          <p:nvPr/>
        </p:nvSpPr>
        <p:spPr>
          <a:xfrm>
            <a:off x="55274" y="1802243"/>
            <a:ext cx="3038100" cy="1295700"/>
          </a:xfrm>
          <a:prstGeom prst="roundRect">
            <a:avLst>
              <a:gd name="adj" fmla="val 6964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433;p59">
            <a:extLst>
              <a:ext uri="{FF2B5EF4-FFF2-40B4-BE49-F238E27FC236}">
                <a16:creationId xmlns:a16="http://schemas.microsoft.com/office/drawing/2014/main" id="{3704099E-1239-8F49-AE75-24B0CE1ABD01}"/>
              </a:ext>
            </a:extLst>
          </p:cNvPr>
          <p:cNvCxnSpPr>
            <a:stCxn id="6" idx="3"/>
          </p:cNvCxnSpPr>
          <p:nvPr/>
        </p:nvCxnSpPr>
        <p:spPr>
          <a:xfrm rot="10800000" flipH="1">
            <a:off x="3093374" y="2273093"/>
            <a:ext cx="974100" cy="17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" name="Google Shape;434;p59">
            <a:extLst>
              <a:ext uri="{FF2B5EF4-FFF2-40B4-BE49-F238E27FC236}">
                <a16:creationId xmlns:a16="http://schemas.microsoft.com/office/drawing/2014/main" id="{825E9E9B-BDA6-6247-86C7-D0E9891DB6D1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3093374" y="2450093"/>
            <a:ext cx="836100" cy="1453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" name="Google Shape;435;p59">
            <a:extLst>
              <a:ext uri="{FF2B5EF4-FFF2-40B4-BE49-F238E27FC236}">
                <a16:creationId xmlns:a16="http://schemas.microsoft.com/office/drawing/2014/main" id="{11037AF9-4FF8-414D-A7AD-E7C8977A3C8C}"/>
              </a:ext>
            </a:extLst>
          </p:cNvPr>
          <p:cNvSpPr/>
          <p:nvPr/>
        </p:nvSpPr>
        <p:spPr>
          <a:xfrm>
            <a:off x="3929452" y="3084563"/>
            <a:ext cx="258900" cy="1642500"/>
          </a:xfrm>
          <a:prstGeom prst="leftBrace">
            <a:avLst>
              <a:gd name="adj1" fmla="val 8333"/>
              <a:gd name="adj2" fmla="val 49892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36;p59">
            <a:extLst>
              <a:ext uri="{FF2B5EF4-FFF2-40B4-BE49-F238E27FC236}">
                <a16:creationId xmlns:a16="http://schemas.microsoft.com/office/drawing/2014/main" id="{CF2244FC-9F2A-774B-8088-AE0EF1937433}"/>
              </a:ext>
            </a:extLst>
          </p:cNvPr>
          <p:cNvSpPr/>
          <p:nvPr/>
        </p:nvSpPr>
        <p:spPr>
          <a:xfrm>
            <a:off x="55274" y="3131826"/>
            <a:ext cx="3038100" cy="26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37;p59">
            <a:extLst>
              <a:ext uri="{FF2B5EF4-FFF2-40B4-BE49-F238E27FC236}">
                <a16:creationId xmlns:a16="http://schemas.microsoft.com/office/drawing/2014/main" id="{F2E748B7-DC3E-DE4C-8ABD-E80124B2D1E0}"/>
              </a:ext>
            </a:extLst>
          </p:cNvPr>
          <p:cNvSpPr/>
          <p:nvPr/>
        </p:nvSpPr>
        <p:spPr>
          <a:xfrm>
            <a:off x="55274" y="3423169"/>
            <a:ext cx="3038100" cy="105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438;p59">
            <a:extLst>
              <a:ext uri="{FF2B5EF4-FFF2-40B4-BE49-F238E27FC236}">
                <a16:creationId xmlns:a16="http://schemas.microsoft.com/office/drawing/2014/main" id="{2D37762F-A7EB-614C-A3D1-C2AA09F01C0C}"/>
              </a:ext>
            </a:extLst>
          </p:cNvPr>
          <p:cNvCxnSpPr>
            <a:stCxn id="11" idx="3"/>
          </p:cNvCxnSpPr>
          <p:nvPr/>
        </p:nvCxnSpPr>
        <p:spPr>
          <a:xfrm>
            <a:off x="3093374" y="3475819"/>
            <a:ext cx="1749300" cy="4005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" name="Google Shape;439;p59">
            <a:extLst>
              <a:ext uri="{FF2B5EF4-FFF2-40B4-BE49-F238E27FC236}">
                <a16:creationId xmlns:a16="http://schemas.microsoft.com/office/drawing/2014/main" id="{2C62D01A-3D26-CC43-BE64-9BEEC1AE1F9F}"/>
              </a:ext>
            </a:extLst>
          </p:cNvPr>
          <p:cNvCxnSpPr>
            <a:stCxn id="10" idx="3"/>
          </p:cNvCxnSpPr>
          <p:nvPr/>
        </p:nvCxnSpPr>
        <p:spPr>
          <a:xfrm rot="10800000" flipH="1">
            <a:off x="3093374" y="2862876"/>
            <a:ext cx="1043700" cy="4020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" name="Google Shape;440;p59">
            <a:extLst>
              <a:ext uri="{FF2B5EF4-FFF2-40B4-BE49-F238E27FC236}">
                <a16:creationId xmlns:a16="http://schemas.microsoft.com/office/drawing/2014/main" id="{0CBD6208-7AD6-1C43-BD23-1E66D2DAE4A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093374" y="3264876"/>
            <a:ext cx="1749300" cy="13305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5" name="Google Shape;441;p59">
            <a:extLst>
              <a:ext uri="{FF2B5EF4-FFF2-40B4-BE49-F238E27FC236}">
                <a16:creationId xmlns:a16="http://schemas.microsoft.com/office/drawing/2014/main" id="{A9B348F4-8B71-3E49-B87C-C69624B6A0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0642" y="918131"/>
            <a:ext cx="2184153" cy="996639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Google Shape;442;p59">
            <a:extLst>
              <a:ext uri="{FF2B5EF4-FFF2-40B4-BE49-F238E27FC236}">
                <a16:creationId xmlns:a16="http://schemas.microsoft.com/office/drawing/2014/main" id="{F2138CC5-08AA-124F-B7AC-9D5A2B19C8BB}"/>
              </a:ext>
            </a:extLst>
          </p:cNvPr>
          <p:cNvSpPr txBox="1"/>
          <p:nvPr/>
        </p:nvSpPr>
        <p:spPr>
          <a:xfrm>
            <a:off x="6335154" y="1926964"/>
            <a:ext cx="2199600" cy="2010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Mass Spectrometry, NAA </a:t>
            </a:r>
            <a:endParaRPr sz="1000" b="0" i="1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443;p59">
            <a:extLst>
              <a:ext uri="{FF2B5EF4-FFF2-40B4-BE49-F238E27FC236}">
                <a16:creationId xmlns:a16="http://schemas.microsoft.com/office/drawing/2014/main" id="{98A2508B-9177-564A-8429-8DA81CF68B04}"/>
              </a:ext>
            </a:extLst>
          </p:cNvPr>
          <p:cNvCxnSpPr>
            <a:stCxn id="15" idx="1"/>
          </p:cNvCxnSpPr>
          <p:nvPr/>
        </p:nvCxnSpPr>
        <p:spPr>
          <a:xfrm rot="10800000">
            <a:off x="3929442" y="1105950"/>
            <a:ext cx="2401200" cy="31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8" name="Google Shape;444;p59">
            <a:extLst>
              <a:ext uri="{FF2B5EF4-FFF2-40B4-BE49-F238E27FC236}">
                <a16:creationId xmlns:a16="http://schemas.microsoft.com/office/drawing/2014/main" id="{A5735E9A-4BBA-574E-A5D0-414A190C95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1946" y="2803363"/>
            <a:ext cx="872688" cy="1203707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9" name="Google Shape;445;p59">
            <a:extLst>
              <a:ext uri="{FF2B5EF4-FFF2-40B4-BE49-F238E27FC236}">
                <a16:creationId xmlns:a16="http://schemas.microsoft.com/office/drawing/2014/main" id="{4573367A-1A98-4F44-9C1A-CB9F402EA329}"/>
              </a:ext>
            </a:extLst>
          </p:cNvPr>
          <p:cNvCxnSpPr/>
          <p:nvPr/>
        </p:nvCxnSpPr>
        <p:spPr>
          <a:xfrm rot="10800000">
            <a:off x="4548637" y="2313266"/>
            <a:ext cx="3169200" cy="966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" name="Google Shape;446;p59">
            <a:extLst>
              <a:ext uri="{FF2B5EF4-FFF2-40B4-BE49-F238E27FC236}">
                <a16:creationId xmlns:a16="http://schemas.microsoft.com/office/drawing/2014/main" id="{8E119DF0-F576-9C42-B106-4C86BC7D088A}"/>
              </a:ext>
            </a:extLst>
          </p:cNvPr>
          <p:cNvSpPr/>
          <p:nvPr/>
        </p:nvSpPr>
        <p:spPr>
          <a:xfrm rot="10800000">
            <a:off x="5989471" y="3080243"/>
            <a:ext cx="258900" cy="1642500"/>
          </a:xfrm>
          <a:prstGeom prst="leftBrace">
            <a:avLst>
              <a:gd name="adj1" fmla="val 8333"/>
              <a:gd name="adj2" fmla="val 49892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447;p59">
            <a:extLst>
              <a:ext uri="{FF2B5EF4-FFF2-40B4-BE49-F238E27FC236}">
                <a16:creationId xmlns:a16="http://schemas.microsoft.com/office/drawing/2014/main" id="{906ADBBF-7F40-394B-AA2A-C3FFB6F0FE11}"/>
              </a:ext>
            </a:extLst>
          </p:cNvPr>
          <p:cNvCxnSpPr>
            <a:endCxn id="20" idx="1"/>
          </p:cNvCxnSpPr>
          <p:nvPr/>
        </p:nvCxnSpPr>
        <p:spPr>
          <a:xfrm flipH="1">
            <a:off x="6248371" y="3286467"/>
            <a:ext cx="1416300" cy="616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" name="Google Shape;448;p59">
            <a:extLst>
              <a:ext uri="{FF2B5EF4-FFF2-40B4-BE49-F238E27FC236}">
                <a16:creationId xmlns:a16="http://schemas.microsoft.com/office/drawing/2014/main" id="{61656E81-A053-3541-85A7-F098C4DC8BED}"/>
              </a:ext>
            </a:extLst>
          </p:cNvPr>
          <p:cNvSpPr txBox="1"/>
          <p:nvPr/>
        </p:nvSpPr>
        <p:spPr>
          <a:xfrm>
            <a:off x="6881118" y="4016109"/>
            <a:ext cx="1918200" cy="2010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Gamma-ray Spectroscopy</a:t>
            </a:r>
            <a:endParaRPr sz="1000" b="0" i="1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449;p59">
            <a:extLst>
              <a:ext uri="{FF2B5EF4-FFF2-40B4-BE49-F238E27FC236}">
                <a16:creationId xmlns:a16="http://schemas.microsoft.com/office/drawing/2014/main" id="{80B42485-17B6-994A-90BD-7E0C553526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1118" y="1982994"/>
            <a:ext cx="1170347" cy="1115095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4" name="Google Shape;450;p59">
            <a:extLst>
              <a:ext uri="{FF2B5EF4-FFF2-40B4-BE49-F238E27FC236}">
                <a16:creationId xmlns:a16="http://schemas.microsoft.com/office/drawing/2014/main" id="{113AD7F8-E1FF-7A4E-9F3D-2C9ADAE7B35A}"/>
              </a:ext>
            </a:extLst>
          </p:cNvPr>
          <p:cNvCxnSpPr>
            <a:stCxn id="23" idx="1"/>
          </p:cNvCxnSpPr>
          <p:nvPr/>
        </p:nvCxnSpPr>
        <p:spPr>
          <a:xfrm flipH="1">
            <a:off x="4432218" y="2540541"/>
            <a:ext cx="2448900" cy="3099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5" name="Google Shape;451;p59">
            <a:extLst>
              <a:ext uri="{FF2B5EF4-FFF2-40B4-BE49-F238E27FC236}">
                <a16:creationId xmlns:a16="http://schemas.microsoft.com/office/drawing/2014/main" id="{167B84E3-C7CF-614B-8D0F-FF8EEA4414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50962" y="3366481"/>
            <a:ext cx="803672" cy="1069888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6" name="Google Shape;452;p59">
            <a:extLst>
              <a:ext uri="{FF2B5EF4-FFF2-40B4-BE49-F238E27FC236}">
                <a16:creationId xmlns:a16="http://schemas.microsoft.com/office/drawing/2014/main" id="{151ACA3F-C510-5D4D-BAC5-CBC8F7CAEE5C}"/>
              </a:ext>
            </a:extLst>
          </p:cNvPr>
          <p:cNvCxnSpPr>
            <a:stCxn id="25" idx="1"/>
          </p:cNvCxnSpPr>
          <p:nvPr/>
        </p:nvCxnSpPr>
        <p:spPr>
          <a:xfrm rot="10800000">
            <a:off x="4432162" y="2888925"/>
            <a:ext cx="2818800" cy="1012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" name="Google Shape;453;p59">
            <a:extLst>
              <a:ext uri="{FF2B5EF4-FFF2-40B4-BE49-F238E27FC236}">
                <a16:creationId xmlns:a16="http://schemas.microsoft.com/office/drawing/2014/main" id="{6F319AB6-6BF5-F846-ADFD-31549AA3295E}"/>
              </a:ext>
            </a:extLst>
          </p:cNvPr>
          <p:cNvSpPr txBox="1"/>
          <p:nvPr/>
        </p:nvSpPr>
        <p:spPr>
          <a:xfrm>
            <a:off x="6702322" y="3131826"/>
            <a:ext cx="1918200" cy="2010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Radon Emanation</a:t>
            </a:r>
            <a:endParaRPr sz="1000" b="0" i="1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54;p59">
            <a:extLst>
              <a:ext uri="{FF2B5EF4-FFF2-40B4-BE49-F238E27FC236}">
                <a16:creationId xmlns:a16="http://schemas.microsoft.com/office/drawing/2014/main" id="{3E097493-D441-764D-A2D8-40685E65EF2C}"/>
              </a:ext>
            </a:extLst>
          </p:cNvPr>
          <p:cNvSpPr txBox="1"/>
          <p:nvPr/>
        </p:nvSpPr>
        <p:spPr>
          <a:xfrm>
            <a:off x="6778348" y="4470106"/>
            <a:ext cx="1918200" cy="2010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Optical Microscopy</a:t>
            </a:r>
            <a:endParaRPr sz="1000" b="0" i="1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455;p59">
            <a:extLst>
              <a:ext uri="{FF2B5EF4-FFF2-40B4-BE49-F238E27FC236}">
                <a16:creationId xmlns:a16="http://schemas.microsoft.com/office/drawing/2014/main" id="{67D2D016-A524-7B40-BFD4-469CDFBDCBC6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7010967" y="2613269"/>
            <a:ext cx="1918199" cy="1469535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0" name="Google Shape;456;p59">
            <a:extLst>
              <a:ext uri="{FF2B5EF4-FFF2-40B4-BE49-F238E27FC236}">
                <a16:creationId xmlns:a16="http://schemas.microsoft.com/office/drawing/2014/main" id="{0FFBD2F3-8B62-144A-9CA7-F98888F37A2E}"/>
              </a:ext>
            </a:extLst>
          </p:cNvPr>
          <p:cNvCxnSpPr>
            <a:stCxn id="11" idx="3"/>
          </p:cNvCxnSpPr>
          <p:nvPr/>
        </p:nvCxnSpPr>
        <p:spPr>
          <a:xfrm rot="10800000" flipH="1">
            <a:off x="3093374" y="3414619"/>
            <a:ext cx="2429100" cy="6120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" name="Google Shape;457;p59">
            <a:extLst>
              <a:ext uri="{FF2B5EF4-FFF2-40B4-BE49-F238E27FC236}">
                <a16:creationId xmlns:a16="http://schemas.microsoft.com/office/drawing/2014/main" id="{3F841A23-0643-D844-9929-3BDF04EDF12E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851768" y="3348037"/>
            <a:ext cx="1159199" cy="66752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" name="Google Shape;458;p59">
            <a:extLst>
              <a:ext uri="{FF2B5EF4-FFF2-40B4-BE49-F238E27FC236}">
                <a16:creationId xmlns:a16="http://schemas.microsoft.com/office/drawing/2014/main" id="{FD5EA8B0-4639-5D42-9976-4387FA4AD13C}"/>
              </a:ext>
            </a:extLst>
          </p:cNvPr>
          <p:cNvSpPr txBox="1"/>
          <p:nvPr/>
        </p:nvSpPr>
        <p:spPr>
          <a:xfrm>
            <a:off x="6729378" y="4344169"/>
            <a:ext cx="1918200" cy="2010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Alpha detectors</a:t>
            </a:r>
            <a:endParaRPr sz="1000" b="0" i="1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Google Shape;459;p59">
            <a:extLst>
              <a:ext uri="{FF2B5EF4-FFF2-40B4-BE49-F238E27FC236}">
                <a16:creationId xmlns:a16="http://schemas.microsoft.com/office/drawing/2014/main" id="{81FB31E4-6C69-A944-9F6A-8F029D50E572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5096368" y="3348037"/>
            <a:ext cx="1914599" cy="556052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80503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63A466-C796-EA49-88F1-6FB998F5E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340" y="12637"/>
            <a:ext cx="2501660" cy="1290330"/>
          </a:xfrm>
          <a:prstGeom prst="rect">
            <a:avLst/>
          </a:prstGeom>
        </p:spPr>
      </p:pic>
      <p:sp>
        <p:nvSpPr>
          <p:cNvPr id="3" name="Google Shape;175;p23">
            <a:extLst>
              <a:ext uri="{FF2B5EF4-FFF2-40B4-BE49-F238E27FC236}">
                <a16:creationId xmlns:a16="http://schemas.microsoft.com/office/drawing/2014/main" id="{2AF140F0-4153-9046-BA62-431D53354111}"/>
              </a:ext>
            </a:extLst>
          </p:cNvPr>
          <p:cNvSpPr/>
          <p:nvPr/>
        </p:nvSpPr>
        <p:spPr>
          <a:xfrm>
            <a:off x="-1" y="12637"/>
            <a:ext cx="6642341" cy="83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9BBB59"/>
                </a:solidFill>
                <a:ea typeface="Arial"/>
                <a:cs typeface="Arial"/>
                <a:sym typeface="Arial"/>
              </a:rPr>
              <a:t>One Lab To Rule Them All</a:t>
            </a:r>
            <a:endParaRPr sz="3300" b="1" dirty="0">
              <a:solidFill>
                <a:srgbClr val="9BBB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text, cup, orange, close&#10;&#10;Description automatically generated">
            <a:extLst>
              <a:ext uri="{FF2B5EF4-FFF2-40B4-BE49-F238E27FC236}">
                <a16:creationId xmlns:a16="http://schemas.microsoft.com/office/drawing/2014/main" id="{F97B4D21-F678-FC4F-82A8-A306EF18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815" y="109725"/>
            <a:ext cx="621102" cy="582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81836-2853-A345-A8E9-5DE482FFC422}"/>
              </a:ext>
            </a:extLst>
          </p:cNvPr>
          <p:cNvSpPr txBox="1"/>
          <p:nvPr/>
        </p:nvSpPr>
        <p:spPr>
          <a:xfrm>
            <a:off x="309892" y="657802"/>
            <a:ext cx="827616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Boulby </a:t>
            </a:r>
            <a:r>
              <a:rPr lang="en-US" sz="2300" b="1" dirty="0" err="1"/>
              <a:t>UnderGround</a:t>
            </a:r>
            <a:r>
              <a:rPr lang="en-US" sz="2300" b="1" dirty="0"/>
              <a:t> Screening (BUGS) Facility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100" dirty="0"/>
              <a:t>A jewel in the crown of the Boulby Underground Laboratory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100" dirty="0"/>
              <a:t>Facility designed to become a </a:t>
            </a:r>
            <a:r>
              <a:rPr lang="en-US" sz="2100" dirty="0" err="1"/>
              <a:t>centre</a:t>
            </a:r>
            <a:r>
              <a:rPr lang="en-US" sz="2100" dirty="0"/>
              <a:t> of excellence for material assay and cleanliness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100" dirty="0"/>
              <a:t>Class 1,000 cleanroom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100" dirty="0"/>
              <a:t>Hugely important to G3 DM and 0vββ material selection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100" dirty="0"/>
              <a:t>Nitrogen produced onsite, argon delivered weekly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5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100" dirty="0"/>
              <a:t>Minimal Rn reduction required, ~2.5 </a:t>
            </a:r>
            <a:r>
              <a:rPr lang="en-US" sz="2100" dirty="0" err="1"/>
              <a:t>Bq</a:t>
            </a:r>
            <a:r>
              <a:rPr lang="en-US" sz="2100" dirty="0"/>
              <a:t>/m</a:t>
            </a:r>
            <a:r>
              <a:rPr lang="en-US" sz="2100" baseline="30000" dirty="0"/>
              <a:t>3</a:t>
            </a:r>
            <a:r>
              <a:rPr lang="en-US" sz="2100" dirty="0"/>
              <a:t> ambient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11575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AD845631-25C4-544C-9350-BF36B1182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91" y="2211543"/>
            <a:ext cx="4408952" cy="292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0E38B-D597-934D-89A4-EC61D8856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84" r="3" b="25228"/>
          <a:stretch/>
        </p:blipFill>
        <p:spPr>
          <a:xfrm>
            <a:off x="4511330" y="10"/>
            <a:ext cx="4632671" cy="220345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5894850" cy="514385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5573380" cy="514385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1E234DD3-1C10-524F-9297-9092C27892A7}"/>
              </a:ext>
            </a:extLst>
          </p:cNvPr>
          <p:cNvSpPr txBox="1"/>
          <p:nvPr/>
        </p:nvSpPr>
        <p:spPr>
          <a:xfrm>
            <a:off x="249879" y="273843"/>
            <a:ext cx="4632671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3300" b="1" i="0" u="none" strike="noStrike" cap="none" dirty="0">
                <a:solidFill>
                  <a:srgbClr val="9BBB59"/>
                </a:solidFill>
                <a:latin typeface="+mj-lt"/>
                <a:ea typeface="+mj-ea"/>
                <a:cs typeface="+mj-cs"/>
                <a:sym typeface="Calibri"/>
              </a:rPr>
              <a:t>Gamma-ray S</a:t>
            </a:r>
            <a:r>
              <a:rPr lang="en-US" sz="3300" b="1" dirty="0">
                <a:solidFill>
                  <a:srgbClr val="9BBB59"/>
                </a:solidFill>
                <a:latin typeface="+mj-lt"/>
                <a:ea typeface="+mj-ea"/>
                <a:cs typeface="+mj-cs"/>
                <a:sym typeface="Calibri"/>
              </a:rPr>
              <a:t>pectroscopy</a:t>
            </a:r>
            <a:endParaRPr lang="en-US" sz="3300" b="1" i="0" u="none" strike="noStrike" kern="1200" cap="none" dirty="0">
              <a:solidFill>
                <a:srgbClr val="9BBB59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2AEA1-B62D-2849-B337-70BCD5723A9A}"/>
              </a:ext>
            </a:extLst>
          </p:cNvPr>
          <p:cNvSpPr txBox="1"/>
          <p:nvPr/>
        </p:nvSpPr>
        <p:spPr>
          <a:xfrm>
            <a:off x="163048" y="1256507"/>
            <a:ext cx="4719502" cy="829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ambitious </a:t>
            </a:r>
            <a:r>
              <a:rPr lang="en-US" dirty="0" err="1"/>
              <a:t>programme</a:t>
            </a:r>
            <a:r>
              <a:rPr lang="en-US" dirty="0"/>
              <a:t> to reboot and expand the UK underground screening facility launched in 2013.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96845C38-ED9F-084D-9A27-90B7FEB97D41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401" y="2644617"/>
            <a:ext cx="0" cy="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8EF33-4525-A647-BB03-119BFC11AB39}"/>
              </a:ext>
            </a:extLst>
          </p:cNvPr>
          <p:cNvSpPr txBox="1"/>
          <p:nvPr/>
        </p:nvSpPr>
        <p:spPr>
          <a:xfrm>
            <a:off x="7418215" y="18341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A6B3E-075E-C549-B513-7BF2529818A4}"/>
              </a:ext>
            </a:extLst>
          </p:cNvPr>
          <p:cNvSpPr txBox="1"/>
          <p:nvPr/>
        </p:nvSpPr>
        <p:spPr>
          <a:xfrm>
            <a:off x="5076471" y="47077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8FB22-EC90-BC4C-92D6-27606F7B0F74}"/>
              </a:ext>
            </a:extLst>
          </p:cNvPr>
          <p:cNvSpPr txBox="1"/>
          <p:nvPr/>
        </p:nvSpPr>
        <p:spPr>
          <a:xfrm>
            <a:off x="163048" y="2211543"/>
            <a:ext cx="440895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Starts with refurbishment of the existing p-type coax – renamed </a:t>
            </a:r>
            <a:r>
              <a:rPr lang="en-US" dirty="0" err="1"/>
              <a:t>Lunehead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F61A55-7E1B-CD44-9D37-6D69AD0434D1}"/>
              </a:ext>
            </a:extLst>
          </p:cNvPr>
          <p:cNvSpPr txBox="1"/>
          <p:nvPr/>
        </p:nvSpPr>
        <p:spPr>
          <a:xfrm>
            <a:off x="249879" y="2928075"/>
            <a:ext cx="4089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2016 added 3 S-ULB detectors in purpose-built castles inside a new class 1k cleanroom.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1D32A-F92C-3E47-8DB7-E272B6C12F9A}"/>
              </a:ext>
            </a:extLst>
          </p:cNvPr>
          <p:cNvSpPr txBox="1"/>
          <p:nvPr/>
        </p:nvSpPr>
        <p:spPr>
          <a:xfrm>
            <a:off x="163048" y="3977006"/>
            <a:ext cx="3507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2021 S-ULB </a:t>
            </a:r>
            <a:r>
              <a:rPr lang="en-US" dirty="0" err="1"/>
              <a:t>SAGe</a:t>
            </a:r>
            <a:r>
              <a:rPr lang="en-US" dirty="0"/>
              <a:t> well detector commissioned</a:t>
            </a:r>
          </a:p>
        </p:txBody>
      </p:sp>
      <p:pic>
        <p:nvPicPr>
          <p:cNvPr id="19" name="image2.jpg">
            <a:extLst>
              <a:ext uri="{FF2B5EF4-FFF2-40B4-BE49-F238E27FC236}">
                <a16:creationId xmlns:a16="http://schemas.microsoft.com/office/drawing/2014/main" id="{3F05BC39-E0B2-1A48-BE43-95F1833B49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11019" y="2223333"/>
            <a:ext cx="2917330" cy="290851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D9E30-D4EE-AC4F-BD1D-D250BCE10FF7}"/>
              </a:ext>
            </a:extLst>
          </p:cNvPr>
          <p:cNvSpPr txBox="1"/>
          <p:nvPr/>
        </p:nvSpPr>
        <p:spPr>
          <a:xfrm>
            <a:off x="7461012" y="47227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147138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3">
            <a:extLst>
              <a:ext uri="{FF2B5EF4-FFF2-40B4-BE49-F238E27FC236}">
                <a16:creationId xmlns:a16="http://schemas.microsoft.com/office/drawing/2014/main" id="{3B0CDE52-2C76-E343-BAC5-801F364366B0}"/>
              </a:ext>
            </a:extLst>
          </p:cNvPr>
          <p:cNvSpPr/>
          <p:nvPr/>
        </p:nvSpPr>
        <p:spPr>
          <a:xfrm>
            <a:off x="-11009" y="12637"/>
            <a:ext cx="9155100" cy="5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9BBB59"/>
                </a:solidFill>
                <a:ea typeface="Arial"/>
                <a:cs typeface="Arial"/>
                <a:sym typeface="Arial"/>
              </a:rPr>
              <a:t>Radon </a:t>
            </a:r>
            <a:r>
              <a:rPr lang="en-US" sz="3000" b="1" dirty="0">
                <a:solidFill>
                  <a:srgbClr val="9BBB59"/>
                </a:solidFill>
              </a:rPr>
              <a:t>Removal</a:t>
            </a:r>
            <a:r>
              <a:rPr lang="en-US" sz="3000" b="1" dirty="0">
                <a:solidFill>
                  <a:srgbClr val="9BBB59"/>
                </a:solidFill>
                <a:ea typeface="Arial"/>
                <a:cs typeface="Arial"/>
                <a:sym typeface="Arial"/>
              </a:rPr>
              <a:t> System</a:t>
            </a:r>
            <a:endParaRPr sz="3000" b="1" dirty="0">
              <a:solidFill>
                <a:srgbClr val="9BBB5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Google Shape;176;p23">
            <a:extLst>
              <a:ext uri="{FF2B5EF4-FFF2-40B4-BE49-F238E27FC236}">
                <a16:creationId xmlns:a16="http://schemas.microsoft.com/office/drawing/2014/main" id="{ACF90E99-CB03-544A-B474-AF73CE50D049}"/>
              </a:ext>
            </a:extLst>
          </p:cNvPr>
          <p:cNvSpPr txBox="1"/>
          <p:nvPr/>
        </p:nvSpPr>
        <p:spPr>
          <a:xfrm>
            <a:off x="-11100" y="543464"/>
            <a:ext cx="9155100" cy="71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itchFamily="2" charset="2"/>
              <a:buChar char="v"/>
            </a:pPr>
            <a:r>
              <a:rPr lang="en-US" sz="2100" dirty="0"/>
              <a:t>A</a:t>
            </a:r>
            <a:r>
              <a:rPr lang="en-US" sz="21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radon </a:t>
            </a:r>
            <a:r>
              <a:rPr lang="en-US" sz="2100" dirty="0"/>
              <a:t>removal</a:t>
            </a:r>
            <a:r>
              <a:rPr lang="en-US" sz="21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system was designed and built, capable of removing the radon from the carrier gas by up to </a:t>
            </a:r>
            <a:r>
              <a:rPr lang="en-US" sz="21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10 orders of magnitude </a:t>
            </a:r>
            <a:r>
              <a:rPr lang="en-US" sz="21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depending on the gas.</a:t>
            </a:r>
            <a:endParaRPr sz="21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" name="Google Shape;177;p23">
            <a:extLst>
              <a:ext uri="{FF2B5EF4-FFF2-40B4-BE49-F238E27FC236}">
                <a16:creationId xmlns:a16="http://schemas.microsoft.com/office/drawing/2014/main" id="{B17A1BE3-593F-2545-A070-D41A589F20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817" y="1368787"/>
            <a:ext cx="6981266" cy="340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2824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3">
            <a:extLst>
              <a:ext uri="{FF2B5EF4-FFF2-40B4-BE49-F238E27FC236}">
                <a16:creationId xmlns:a16="http://schemas.microsoft.com/office/drawing/2014/main" id="{520C8D5B-4FF6-CF48-B07B-5499752A557F}"/>
              </a:ext>
            </a:extLst>
          </p:cNvPr>
          <p:cNvSpPr/>
          <p:nvPr/>
        </p:nvSpPr>
        <p:spPr>
          <a:xfrm>
            <a:off x="-11009" y="12637"/>
            <a:ext cx="9155100" cy="5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9BBB59"/>
                </a:solidFill>
                <a:ea typeface="Arial"/>
                <a:cs typeface="Arial"/>
                <a:sym typeface="Arial"/>
              </a:rPr>
              <a:t>Germanium Detector Background</a:t>
            </a:r>
            <a:endParaRPr sz="3000" b="1" dirty="0">
              <a:solidFill>
                <a:srgbClr val="9BBB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0D9A4-CCD9-E149-8311-B6FCEB45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99779" y="-1399080"/>
            <a:ext cx="4587398" cy="847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3F7037-55C3-D549-8FE1-69C17DDE6B5C}"/>
              </a:ext>
            </a:extLst>
          </p:cNvPr>
          <p:cNvSpPr txBox="1"/>
          <p:nvPr/>
        </p:nvSpPr>
        <p:spPr>
          <a:xfrm>
            <a:off x="0" y="860940"/>
            <a:ext cx="1421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Belmont</a:t>
            </a:r>
          </a:p>
          <a:p>
            <a:r>
              <a:rPr lang="en-GB" sz="1600" dirty="0"/>
              <a:t>160% (3.2kg) p-type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4B99DA-9E7E-97B4-E587-54504E095B47}"/>
              </a:ext>
            </a:extLst>
          </p:cNvPr>
          <p:cNvSpPr txBox="1"/>
          <p:nvPr/>
        </p:nvSpPr>
        <p:spPr>
          <a:xfrm>
            <a:off x="8092838" y="121007"/>
            <a:ext cx="10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P. </a:t>
            </a:r>
            <a:r>
              <a:rPr lang="en-US" i="1" dirty="0" err="1"/>
              <a:t>Scovell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82148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3">
            <a:extLst>
              <a:ext uri="{FF2B5EF4-FFF2-40B4-BE49-F238E27FC236}">
                <a16:creationId xmlns:a16="http://schemas.microsoft.com/office/drawing/2014/main" id="{520C8D5B-4FF6-CF48-B07B-5499752A557F}"/>
              </a:ext>
            </a:extLst>
          </p:cNvPr>
          <p:cNvSpPr/>
          <p:nvPr/>
        </p:nvSpPr>
        <p:spPr>
          <a:xfrm>
            <a:off x="-11009" y="12637"/>
            <a:ext cx="9155100" cy="5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9BBB59"/>
                </a:solidFill>
                <a:ea typeface="Arial"/>
                <a:cs typeface="Arial"/>
                <a:sym typeface="Arial"/>
              </a:rPr>
              <a:t>Germanium Detector Background</a:t>
            </a:r>
            <a:endParaRPr lang="en-US" sz="3000" b="1" dirty="0">
              <a:solidFill>
                <a:srgbClr val="9BBB59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0D9A4-CCD9-E149-8311-B6FCEB45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99779" y="-1399080"/>
            <a:ext cx="4587398" cy="8472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3F7037-55C3-D549-8FE1-69C17DDE6B5C}"/>
              </a:ext>
            </a:extLst>
          </p:cNvPr>
          <p:cNvSpPr txBox="1"/>
          <p:nvPr/>
        </p:nvSpPr>
        <p:spPr>
          <a:xfrm>
            <a:off x="0" y="860940"/>
            <a:ext cx="1421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Belmont</a:t>
            </a:r>
          </a:p>
          <a:p>
            <a:r>
              <a:rPr lang="en-GB" sz="1600"/>
              <a:t>160% (3.2kg) p-type</a:t>
            </a:r>
            <a:endParaRPr lang="en-GB" sz="1600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05A780D-2818-A742-B56B-430B8870C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7" y="1691937"/>
            <a:ext cx="9115446" cy="201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49B56B-6317-1E49-A3AC-D6E6CFB12BDB}"/>
              </a:ext>
            </a:extLst>
          </p:cNvPr>
          <p:cNvSpPr txBox="1"/>
          <p:nvPr/>
        </p:nvSpPr>
        <p:spPr>
          <a:xfrm>
            <a:off x="5155149" y="2202418"/>
            <a:ext cx="333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/>
              <a:t>214</a:t>
            </a:r>
            <a:r>
              <a:rPr lang="en-GB" dirty="0"/>
              <a:t>Pb at 352 keV – 150x 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0FFCD-F0F2-3795-1ADD-A76C60B12EE0}"/>
              </a:ext>
            </a:extLst>
          </p:cNvPr>
          <p:cNvSpPr txBox="1"/>
          <p:nvPr/>
        </p:nvSpPr>
        <p:spPr>
          <a:xfrm>
            <a:off x="8092838" y="121007"/>
            <a:ext cx="10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P. </a:t>
            </a:r>
            <a:r>
              <a:rPr lang="en-US" i="1" dirty="0" err="1"/>
              <a:t>Scovell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021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5;p23">
            <a:extLst>
              <a:ext uri="{FF2B5EF4-FFF2-40B4-BE49-F238E27FC236}">
                <a16:creationId xmlns:a16="http://schemas.microsoft.com/office/drawing/2014/main" id="{520C8D5B-4FF6-CF48-B07B-5499752A557F}"/>
              </a:ext>
            </a:extLst>
          </p:cNvPr>
          <p:cNvSpPr/>
          <p:nvPr/>
        </p:nvSpPr>
        <p:spPr>
          <a:xfrm>
            <a:off x="-11009" y="12637"/>
            <a:ext cx="9155100" cy="530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9BBB59"/>
                </a:solidFill>
                <a:ea typeface="Arial"/>
                <a:cs typeface="Arial"/>
                <a:sym typeface="Arial"/>
              </a:rPr>
              <a:t>Germanium Detector Background</a:t>
            </a:r>
            <a:endParaRPr sz="3000" b="1" dirty="0">
              <a:solidFill>
                <a:srgbClr val="9BBB5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39215-A8DB-8B41-9202-CE7314BDA8D7}"/>
              </a:ext>
            </a:extLst>
          </p:cNvPr>
          <p:cNvSpPr txBox="1"/>
          <p:nvPr/>
        </p:nvSpPr>
        <p:spPr>
          <a:xfrm>
            <a:off x="155336" y="651834"/>
            <a:ext cx="882240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100" dirty="0"/>
              <a:t>New S-ULB </a:t>
            </a:r>
            <a:r>
              <a:rPr lang="en-US" sz="2100" dirty="0" err="1"/>
              <a:t>SAGe</a:t>
            </a:r>
            <a:r>
              <a:rPr lang="en-US" sz="2100" dirty="0"/>
              <a:t> well performance.</a:t>
            </a:r>
          </a:p>
        </p:txBody>
      </p:sp>
      <p:graphicFrame>
        <p:nvGraphicFramePr>
          <p:cNvPr id="13" name="Table 25">
            <a:extLst>
              <a:ext uri="{FF2B5EF4-FFF2-40B4-BE49-F238E27FC236}">
                <a16:creationId xmlns:a16="http://schemas.microsoft.com/office/drawing/2014/main" id="{249D7D20-E8E6-6E49-B5EB-9AA9590D0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163768"/>
              </p:ext>
            </p:extLst>
          </p:nvPr>
        </p:nvGraphicFramePr>
        <p:xfrm>
          <a:off x="68866" y="1203134"/>
          <a:ext cx="8996477" cy="34663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85211">
                  <a:extLst>
                    <a:ext uri="{9D8B030D-6E8A-4147-A177-3AD203B41FA5}">
                      <a16:colId xmlns:a16="http://schemas.microsoft.com/office/drawing/2014/main" val="576931982"/>
                    </a:ext>
                  </a:extLst>
                </a:gridCol>
                <a:gridCol w="1285211">
                  <a:extLst>
                    <a:ext uri="{9D8B030D-6E8A-4147-A177-3AD203B41FA5}">
                      <a16:colId xmlns:a16="http://schemas.microsoft.com/office/drawing/2014/main" val="1618866498"/>
                    </a:ext>
                  </a:extLst>
                </a:gridCol>
                <a:gridCol w="1285211">
                  <a:extLst>
                    <a:ext uri="{9D8B030D-6E8A-4147-A177-3AD203B41FA5}">
                      <a16:colId xmlns:a16="http://schemas.microsoft.com/office/drawing/2014/main" val="2526031090"/>
                    </a:ext>
                  </a:extLst>
                </a:gridCol>
                <a:gridCol w="1285211">
                  <a:extLst>
                    <a:ext uri="{9D8B030D-6E8A-4147-A177-3AD203B41FA5}">
                      <a16:colId xmlns:a16="http://schemas.microsoft.com/office/drawing/2014/main" val="3046606635"/>
                    </a:ext>
                  </a:extLst>
                </a:gridCol>
                <a:gridCol w="1285211">
                  <a:extLst>
                    <a:ext uri="{9D8B030D-6E8A-4147-A177-3AD203B41FA5}">
                      <a16:colId xmlns:a16="http://schemas.microsoft.com/office/drawing/2014/main" val="3435026141"/>
                    </a:ext>
                  </a:extLst>
                </a:gridCol>
                <a:gridCol w="1285211">
                  <a:extLst>
                    <a:ext uri="{9D8B030D-6E8A-4147-A177-3AD203B41FA5}">
                      <a16:colId xmlns:a16="http://schemas.microsoft.com/office/drawing/2014/main" val="3407204142"/>
                    </a:ext>
                  </a:extLst>
                </a:gridCol>
                <a:gridCol w="1285211">
                  <a:extLst>
                    <a:ext uri="{9D8B030D-6E8A-4147-A177-3AD203B41FA5}">
                      <a16:colId xmlns:a16="http://schemas.microsoft.com/office/drawing/2014/main" val="3627276260"/>
                    </a:ext>
                  </a:extLst>
                </a:gridCol>
              </a:tblGrid>
              <a:tr h="404868">
                <a:tc rowSpan="2"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Detector</a:t>
                      </a:r>
                    </a:p>
                  </a:txBody>
                  <a:tcPr marL="86594" marR="86594" marT="43297" marB="43297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Relative Efficiency or type</a:t>
                      </a:r>
                    </a:p>
                  </a:txBody>
                  <a:tcPr marL="86594" marR="86594" marT="43297" marB="43297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Count rate (/kg/day)</a:t>
                      </a:r>
                    </a:p>
                  </a:txBody>
                  <a:tcPr marL="86594" marR="86594" marT="43297" marB="43297"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035814"/>
                  </a:ext>
                </a:extLst>
              </a:tr>
              <a:tr h="632260">
                <a:tc vMerge="1"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Detector</a:t>
                      </a:r>
                    </a:p>
                  </a:txBody>
                  <a:tcPr>
                    <a:solidFill>
                      <a:srgbClr val="005AD4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Relative Efficiency or type</a:t>
                      </a:r>
                    </a:p>
                  </a:txBody>
                  <a:tcPr>
                    <a:solidFill>
                      <a:srgbClr val="005A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351 keV (</a:t>
                      </a:r>
                      <a:r>
                        <a:rPr lang="en-GB" sz="1500" b="1" baseline="30000" dirty="0">
                          <a:solidFill>
                            <a:schemeClr val="bg1"/>
                          </a:solidFill>
                        </a:rPr>
                        <a:t>214</a:t>
                      </a:r>
                      <a:r>
                        <a:rPr lang="en-GB" sz="1500" b="1" baseline="0" dirty="0">
                          <a:solidFill>
                            <a:schemeClr val="bg1"/>
                          </a:solidFill>
                        </a:rPr>
                        <a:t>Pb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86594" marR="86594" marT="43297" marB="43297" anchor="ctr">
                    <a:solidFill>
                      <a:srgbClr val="005A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609 keV (</a:t>
                      </a:r>
                      <a:r>
                        <a:rPr lang="en-GB" sz="1500" b="1" baseline="30000" dirty="0">
                          <a:solidFill>
                            <a:schemeClr val="bg1"/>
                          </a:solidFill>
                        </a:rPr>
                        <a:t>214</a:t>
                      </a:r>
                      <a:r>
                        <a:rPr lang="en-GB" sz="1500" b="1" baseline="0" dirty="0">
                          <a:solidFill>
                            <a:schemeClr val="bg1"/>
                          </a:solidFill>
                        </a:rPr>
                        <a:t>Bi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86594" marR="86594" marT="43297" marB="43297" anchor="ctr">
                    <a:solidFill>
                      <a:srgbClr val="005A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238 keV (</a:t>
                      </a:r>
                      <a:r>
                        <a:rPr lang="en-GB" sz="1500" b="1" baseline="30000" dirty="0">
                          <a:solidFill>
                            <a:schemeClr val="bg1"/>
                          </a:solidFill>
                        </a:rPr>
                        <a:t>212</a:t>
                      </a:r>
                      <a:r>
                        <a:rPr lang="en-GB" sz="1500" b="1" baseline="0" dirty="0">
                          <a:solidFill>
                            <a:schemeClr val="bg1"/>
                          </a:solidFill>
                        </a:rPr>
                        <a:t>Pb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86594" marR="86594" marT="43297" marB="43297" anchor="ctr">
                    <a:solidFill>
                      <a:srgbClr val="005A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1461 keV (</a:t>
                      </a:r>
                      <a:r>
                        <a:rPr lang="en-GB" sz="1500" b="1" baseline="30000" dirty="0">
                          <a:solidFill>
                            <a:schemeClr val="bg1"/>
                          </a:solidFill>
                        </a:rPr>
                        <a:t>40</a:t>
                      </a:r>
                      <a:r>
                        <a:rPr lang="en-GB" sz="1500" b="1" baseline="0" dirty="0">
                          <a:solidFill>
                            <a:schemeClr val="bg1"/>
                          </a:solidFill>
                        </a:rPr>
                        <a:t>K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86594" marR="86594" marT="43297" marB="43297" anchor="ctr">
                    <a:solidFill>
                      <a:srgbClr val="005A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2615 keV (</a:t>
                      </a:r>
                      <a:r>
                        <a:rPr lang="en-GB" sz="1500" b="1" baseline="30000" dirty="0">
                          <a:solidFill>
                            <a:schemeClr val="bg1"/>
                          </a:solidFill>
                        </a:rPr>
                        <a:t>208</a:t>
                      </a:r>
                      <a:r>
                        <a:rPr lang="en-GB" sz="1500" b="1" baseline="0" dirty="0">
                          <a:solidFill>
                            <a:schemeClr val="bg1"/>
                          </a:solidFill>
                        </a:rPr>
                        <a:t>Tl</a:t>
                      </a:r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86594" marR="86594" marT="43297" marB="43297" anchor="ctr">
                    <a:solidFill>
                      <a:srgbClr val="005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975924"/>
                  </a:ext>
                </a:extLst>
              </a:tr>
              <a:tr h="404868">
                <a:tc>
                  <a:txBody>
                    <a:bodyPr/>
                    <a:lstStyle/>
                    <a:p>
                      <a:r>
                        <a:rPr lang="en-GB" sz="1500" dirty="0"/>
                        <a:t>Roseberry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BE6530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0.15(7)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0.15(7)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0.8(3)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0.8(2)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0.2(1)</a:t>
                      </a:r>
                    </a:p>
                  </a:txBody>
                  <a:tcPr marL="86594" marR="86594" marT="43297" marB="43297"/>
                </a:tc>
                <a:extLst>
                  <a:ext uri="{0D108BD9-81ED-4DB2-BD59-A6C34878D82A}">
                    <a16:rowId xmlns:a16="http://schemas.microsoft.com/office/drawing/2014/main" val="1055036408"/>
                  </a:ext>
                </a:extLst>
              </a:tr>
              <a:tr h="404868">
                <a:tc>
                  <a:txBody>
                    <a:bodyPr/>
                    <a:lstStyle/>
                    <a:p>
                      <a:r>
                        <a:rPr lang="en-GB" sz="1500" dirty="0" err="1"/>
                        <a:t>Chaloner</a:t>
                      </a:r>
                      <a:endParaRPr lang="en-GB" sz="1500" dirty="0"/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BE5030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5(1)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4(1)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7(1)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8.4(14)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2.1(5)</a:t>
                      </a:r>
                    </a:p>
                  </a:txBody>
                  <a:tcPr marL="86594" marR="86594" marT="43297" marB="43297"/>
                </a:tc>
                <a:extLst>
                  <a:ext uri="{0D108BD9-81ED-4DB2-BD59-A6C34878D82A}">
                    <a16:rowId xmlns:a16="http://schemas.microsoft.com/office/drawing/2014/main" val="924444948"/>
                  </a:ext>
                </a:extLst>
              </a:tr>
              <a:tr h="404868">
                <a:tc>
                  <a:txBody>
                    <a:bodyPr/>
                    <a:lstStyle/>
                    <a:p>
                      <a:r>
                        <a:rPr lang="en-GB" sz="1500" dirty="0"/>
                        <a:t>Belmont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160%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0.7(2)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0.4(1)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0.13(6)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1.0(2)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0.3(1)</a:t>
                      </a:r>
                    </a:p>
                  </a:txBody>
                  <a:tcPr marL="86594" marR="86594" marT="43297" marB="43297"/>
                </a:tc>
                <a:extLst>
                  <a:ext uri="{0D108BD9-81ED-4DB2-BD59-A6C34878D82A}">
                    <a16:rowId xmlns:a16="http://schemas.microsoft.com/office/drawing/2014/main" val="3220465389"/>
                  </a:ext>
                </a:extLst>
              </a:tr>
              <a:tr h="404868">
                <a:tc>
                  <a:txBody>
                    <a:bodyPr/>
                    <a:lstStyle/>
                    <a:p>
                      <a:r>
                        <a:rPr lang="en-GB" sz="1500" dirty="0" err="1"/>
                        <a:t>Merrybent</a:t>
                      </a:r>
                      <a:endParaRPr lang="en-GB" sz="1500" dirty="0"/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100%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2.5(3)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1.8(3)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0.3(1)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1.9(3)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0.8(2)</a:t>
                      </a:r>
                    </a:p>
                  </a:txBody>
                  <a:tcPr marL="86594" marR="86594" marT="43297" marB="43297"/>
                </a:tc>
                <a:extLst>
                  <a:ext uri="{0D108BD9-81ED-4DB2-BD59-A6C34878D82A}">
                    <a16:rowId xmlns:a16="http://schemas.microsoft.com/office/drawing/2014/main" val="2947292649"/>
                  </a:ext>
                </a:extLst>
              </a:tr>
              <a:tr h="404868">
                <a:tc>
                  <a:txBody>
                    <a:bodyPr/>
                    <a:lstStyle/>
                    <a:p>
                      <a:r>
                        <a:rPr lang="en-GB" sz="1500" dirty="0" err="1"/>
                        <a:t>Lunehead</a:t>
                      </a:r>
                      <a:endParaRPr lang="en-GB" sz="1500" dirty="0"/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100%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5.6(5)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4.7(4)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8.3(5)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9.1(6)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2.0(3)</a:t>
                      </a:r>
                    </a:p>
                  </a:txBody>
                  <a:tcPr marL="86594" marR="86594" marT="43297" marB="43297"/>
                </a:tc>
                <a:extLst>
                  <a:ext uri="{0D108BD9-81ED-4DB2-BD59-A6C34878D82A}">
                    <a16:rowId xmlns:a16="http://schemas.microsoft.com/office/drawing/2014/main" val="281848017"/>
                  </a:ext>
                </a:extLst>
              </a:tr>
              <a:tr h="404868">
                <a:tc>
                  <a:txBody>
                    <a:bodyPr/>
                    <a:lstStyle/>
                    <a:p>
                      <a:r>
                        <a:rPr lang="en-GB" sz="1500" dirty="0" err="1"/>
                        <a:t>Lumpsey</a:t>
                      </a:r>
                      <a:endParaRPr lang="en-GB" sz="1500" dirty="0"/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 err="1"/>
                        <a:t>SAGe</a:t>
                      </a:r>
                      <a:r>
                        <a:rPr lang="en-GB" sz="1500" dirty="0"/>
                        <a:t>-Well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104(2)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60(2)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166(3)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7.0(6)</a:t>
                      </a:r>
                    </a:p>
                  </a:txBody>
                  <a:tcPr marL="86594" marR="86594" marT="43297" marB="43297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12(1)</a:t>
                      </a:r>
                    </a:p>
                  </a:txBody>
                  <a:tcPr marL="86594" marR="86594" marT="43297" marB="43297"/>
                </a:tc>
                <a:extLst>
                  <a:ext uri="{0D108BD9-81ED-4DB2-BD59-A6C34878D82A}">
                    <a16:rowId xmlns:a16="http://schemas.microsoft.com/office/drawing/2014/main" val="267109809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AFD107F-EC2C-E244-8C94-36E15C9ABE8B}"/>
              </a:ext>
            </a:extLst>
          </p:cNvPr>
          <p:cNvSpPr txBox="1"/>
          <p:nvPr/>
        </p:nvSpPr>
        <p:spPr>
          <a:xfrm>
            <a:off x="3217831" y="4252313"/>
            <a:ext cx="7594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1.1(7)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82DF5-D006-034F-8831-BCD524205573}"/>
              </a:ext>
            </a:extLst>
          </p:cNvPr>
          <p:cNvSpPr txBox="1"/>
          <p:nvPr/>
        </p:nvSpPr>
        <p:spPr>
          <a:xfrm>
            <a:off x="4468244" y="4253521"/>
            <a:ext cx="8120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1.3(3)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FC5B5C-326D-794A-AB9E-0DC4B51D61B1}"/>
              </a:ext>
            </a:extLst>
          </p:cNvPr>
          <p:cNvSpPr txBox="1"/>
          <p:nvPr/>
        </p:nvSpPr>
        <p:spPr>
          <a:xfrm>
            <a:off x="5771237" y="4252313"/>
            <a:ext cx="8120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1.1(7)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3D9F7C-5048-904E-90EB-B5E4264869C0}"/>
              </a:ext>
            </a:extLst>
          </p:cNvPr>
          <p:cNvSpPr txBox="1"/>
          <p:nvPr/>
        </p:nvSpPr>
        <p:spPr>
          <a:xfrm>
            <a:off x="7074230" y="4255074"/>
            <a:ext cx="7594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1.7(7)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1DAA67-EA1F-FA4A-9114-6C7BA73B94FE}"/>
              </a:ext>
            </a:extLst>
          </p:cNvPr>
          <p:cNvSpPr txBox="1"/>
          <p:nvPr/>
        </p:nvSpPr>
        <p:spPr>
          <a:xfrm>
            <a:off x="8324643" y="4255074"/>
            <a:ext cx="7594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0.7(2)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2A127-82E1-C724-DB06-EDFFC7B6387B}"/>
              </a:ext>
            </a:extLst>
          </p:cNvPr>
          <p:cNvSpPr txBox="1"/>
          <p:nvPr/>
        </p:nvSpPr>
        <p:spPr>
          <a:xfrm>
            <a:off x="8092838" y="121007"/>
            <a:ext cx="102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P. </a:t>
            </a:r>
            <a:r>
              <a:rPr lang="en-US" i="1" dirty="0" err="1"/>
              <a:t>Scovell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6013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floor, worktable&#10;&#10;Description automatically generated">
            <a:extLst>
              <a:ext uri="{FF2B5EF4-FFF2-40B4-BE49-F238E27FC236}">
                <a16:creationId xmlns:a16="http://schemas.microsoft.com/office/drawing/2014/main" id="{3648E856-71E1-CB44-BE61-314EDE012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4" y="562123"/>
            <a:ext cx="3077766" cy="2308324"/>
          </a:xfrm>
          <a:prstGeom prst="rect">
            <a:avLst/>
          </a:prstGeom>
        </p:spPr>
      </p:pic>
      <p:sp>
        <p:nvSpPr>
          <p:cNvPr id="8" name="Google Shape;232;p27">
            <a:extLst>
              <a:ext uri="{FF2B5EF4-FFF2-40B4-BE49-F238E27FC236}">
                <a16:creationId xmlns:a16="http://schemas.microsoft.com/office/drawing/2014/main" id="{76DF5E17-FB86-0F4D-A646-15052AC15A5D}"/>
              </a:ext>
            </a:extLst>
          </p:cNvPr>
          <p:cNvSpPr txBox="1"/>
          <p:nvPr/>
        </p:nvSpPr>
        <p:spPr>
          <a:xfrm>
            <a:off x="330200" y="-20988"/>
            <a:ext cx="8490000" cy="52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C0504D"/>
                </a:solidFill>
              </a:rPr>
              <a:t>XIA </a:t>
            </a:r>
            <a:r>
              <a:rPr lang="en-US" sz="3000" b="1" dirty="0" err="1">
                <a:solidFill>
                  <a:srgbClr val="C0504D"/>
                </a:solidFill>
              </a:rPr>
              <a:t>UltraLo</a:t>
            </a:r>
            <a:r>
              <a:rPr lang="en-US" sz="3000" b="1" dirty="0">
                <a:solidFill>
                  <a:srgbClr val="C0504D"/>
                </a:solidFill>
              </a:rPr>
              <a:t> 1800 – Alphas</a:t>
            </a:r>
            <a:endParaRPr sz="3000" b="1" i="0" u="none" strike="noStrike" cap="none" dirty="0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C9D71-0ED3-3842-8BD4-8820BA94E764}"/>
              </a:ext>
            </a:extLst>
          </p:cNvPr>
          <p:cNvSpPr txBox="1"/>
          <p:nvPr/>
        </p:nvSpPr>
        <p:spPr>
          <a:xfrm>
            <a:off x="3274683" y="562123"/>
            <a:ext cx="577651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As of 2021, two XIA UltraLo-1800 surface alpha counters running at Boulby – </a:t>
            </a:r>
            <a:r>
              <a:rPr lang="en-US" dirty="0" err="1"/>
              <a:t>Kettleness</a:t>
            </a:r>
            <a:r>
              <a:rPr lang="en-US" dirty="0"/>
              <a:t> &amp; Ormesby.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200" dirty="0">
              <a:solidFill>
                <a:schemeClr val="dk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dk1"/>
                </a:solidFill>
              </a:rPr>
              <a:t>Installed liner to reduce detector backgrounds.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Factor three improvement compared to surface lab due to more </a:t>
            </a:r>
            <a:r>
              <a:rPr lang="en-US" dirty="0" err="1"/>
              <a:t>cosmics</a:t>
            </a:r>
            <a:r>
              <a:rPr lang="en-US" dirty="0"/>
              <a:t> which can mimic background events.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200" dirty="0"/>
          </a:p>
          <a:p>
            <a:pPr algn="ctr"/>
            <a:r>
              <a:rPr lang="en-US" dirty="0"/>
              <a:t>Surface: 1 </a:t>
            </a:r>
            <a:r>
              <a:rPr lang="en-US" dirty="0" err="1"/>
              <a:t>mBq</a:t>
            </a:r>
            <a:r>
              <a:rPr lang="en-US" dirty="0"/>
              <a:t>/m</a:t>
            </a:r>
            <a:r>
              <a:rPr lang="en-US" baseline="30000" dirty="0"/>
              <a:t>2</a:t>
            </a:r>
            <a:r>
              <a:rPr lang="en-US" dirty="0"/>
              <a:t>	Bulk: 30 </a:t>
            </a:r>
            <a:r>
              <a:rPr lang="en-US" dirty="0" err="1"/>
              <a:t>mBq</a:t>
            </a:r>
            <a:r>
              <a:rPr lang="en-US" dirty="0"/>
              <a:t>/kg </a:t>
            </a:r>
          </a:p>
        </p:txBody>
      </p:sp>
      <p:graphicFrame>
        <p:nvGraphicFramePr>
          <p:cNvPr id="10" name="Google Shape;658;p76">
            <a:extLst>
              <a:ext uri="{FF2B5EF4-FFF2-40B4-BE49-F238E27FC236}">
                <a16:creationId xmlns:a16="http://schemas.microsoft.com/office/drawing/2014/main" id="{FBF233E7-63CC-C74A-AF9C-CA5F94106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50339"/>
              </p:ext>
            </p:extLst>
          </p:nvPr>
        </p:nvGraphicFramePr>
        <p:xfrm>
          <a:off x="99204" y="3020759"/>
          <a:ext cx="8857824" cy="18876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7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9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3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17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7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Sample</a:t>
                      </a:r>
                      <a:endParaRPr sz="1200" b="1"/>
                    </a:p>
                  </a:txBody>
                  <a:tcPr marL="92788" marR="92788" marT="92788" marB="92788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Duration (hrs)</a:t>
                      </a:r>
                      <a:endParaRPr sz="1200" b="1"/>
                    </a:p>
                  </a:txBody>
                  <a:tcPr marL="92788" marR="92788" marT="92788" marB="92788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Alphas</a:t>
                      </a:r>
                      <a:endParaRPr sz="1200" b="1"/>
                    </a:p>
                  </a:txBody>
                  <a:tcPr marL="92788" marR="92788" marT="92788" marB="92788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Surface Area (</a:t>
                      </a: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cm</a:t>
                      </a:r>
                      <a:r>
                        <a:rPr lang="en-US" sz="1200" b="1" baseline="3000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)</a:t>
                      </a:r>
                      <a:endParaRPr sz="1200" b="1"/>
                    </a:p>
                  </a:txBody>
                  <a:tcPr marL="92788" marR="92788" marT="92788" marB="92788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Emissivity  (⍺/khr/cm</a:t>
                      </a:r>
                      <a:r>
                        <a:rPr lang="en-US" sz="1200" b="1" baseline="30000"/>
                        <a:t>2</a:t>
                      </a:r>
                      <a:r>
                        <a:rPr lang="en-US" sz="1200" b="1"/>
                        <a:t>)</a:t>
                      </a:r>
                      <a:endParaRPr sz="1200" b="1"/>
                    </a:p>
                  </a:txBody>
                  <a:tcPr marL="92788" marR="92788" marT="92788" marB="92788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/>
                        <a:t>Activity (</a:t>
                      </a:r>
                      <a:r>
                        <a:rPr lang="en-US" sz="1200" b="1" dirty="0" err="1"/>
                        <a:t>mBq</a:t>
                      </a:r>
                      <a:r>
                        <a:rPr lang="en-US" sz="1200" b="1" dirty="0"/>
                        <a:t>/m</a:t>
                      </a:r>
                      <a:r>
                        <a:rPr lang="en-US" sz="1200" b="1" baseline="30000" dirty="0"/>
                        <a:t>2</a:t>
                      </a:r>
                      <a:r>
                        <a:rPr lang="en-US" sz="1200" b="1" dirty="0"/>
                        <a:t>)</a:t>
                      </a:r>
                      <a:endParaRPr sz="1200" b="1" dirty="0"/>
                    </a:p>
                  </a:txBody>
                  <a:tcPr marL="92788" marR="92788" marT="92788" marB="92788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B0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9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Background</a:t>
                      </a:r>
                      <a:endParaRPr sz="12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(SS Tray)</a:t>
                      </a:r>
                      <a:endParaRPr sz="1200" b="1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168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342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1800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1.24 ± 0.07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6.88 ± 0.38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91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Background</a:t>
                      </a:r>
                      <a:endParaRPr sz="12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(PTFE Liner)</a:t>
                      </a:r>
                      <a:endParaRPr sz="1200" b="1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168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103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1800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0.38 ± 0.04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2.12 ± 0.22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PNNL Copper</a:t>
                      </a:r>
                      <a:endParaRPr sz="1200" b="1"/>
                    </a:p>
                  </a:txBody>
                  <a:tcPr marL="92788" marR="92788" marT="92788" marB="92788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168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 sz="1200"/>
                    </a:p>
                  </a:txBody>
                  <a:tcPr marL="92788" marR="92788" marT="92788" marB="92788" anchor="ctr">
                    <a:lnL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707</a:t>
                      </a:r>
                      <a:endParaRPr sz="1200" dirty="0">
                        <a:solidFill>
                          <a:schemeClr val="dk1"/>
                        </a:solidFill>
                      </a:endParaRPr>
                    </a:p>
                  </a:txBody>
                  <a:tcPr marL="92788" marR="92788" marT="92788" marB="92788" anchor="ctr">
                    <a:lnL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0.13 ± 0.04</a:t>
                      </a:r>
                      <a:endParaRPr sz="1200" dirty="0">
                        <a:solidFill>
                          <a:schemeClr val="dk1"/>
                        </a:solidFill>
                      </a:endParaRPr>
                    </a:p>
                  </a:txBody>
                  <a:tcPr marL="92788" marR="92788" marT="92788" marB="92788" anchor="ctr">
                    <a:lnL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</a:rPr>
                        <a:t>&lt;0.72 ± 0.22</a:t>
                      </a:r>
                      <a:endParaRPr sz="1200" dirty="0">
                        <a:solidFill>
                          <a:schemeClr val="dk1"/>
                        </a:solidFill>
                      </a:endParaRPr>
                    </a:p>
                  </a:txBody>
                  <a:tcPr marL="92788" marR="92788" marT="92788" marB="92788" anchor="ctr">
                    <a:lnL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038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2;p27">
            <a:extLst>
              <a:ext uri="{FF2B5EF4-FFF2-40B4-BE49-F238E27FC236}">
                <a16:creationId xmlns:a16="http://schemas.microsoft.com/office/drawing/2014/main" id="{7EC486A0-F6AD-C843-A485-18A19C79097D}"/>
              </a:ext>
            </a:extLst>
          </p:cNvPr>
          <p:cNvSpPr txBox="1"/>
          <p:nvPr/>
        </p:nvSpPr>
        <p:spPr>
          <a:xfrm>
            <a:off x="192396" y="176859"/>
            <a:ext cx="4284618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rgbClr val="7F63A2"/>
                </a:solidFill>
                <a:ea typeface="+mj-ea"/>
                <a:cs typeface="+mj-cs"/>
              </a:rPr>
              <a:t>Electroforming Copper</a:t>
            </a:r>
            <a:endParaRPr lang="en-US" sz="3400" b="1" i="0" u="none" strike="noStrike" kern="1200" cap="none" dirty="0">
              <a:solidFill>
                <a:srgbClr val="7F63A2"/>
              </a:solidFill>
              <a:ea typeface="+mj-ea"/>
              <a:cs typeface="+mj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DF85-3D6D-BA4F-8039-E9D38526779D}"/>
              </a:ext>
            </a:extLst>
          </p:cNvPr>
          <p:cNvSpPr txBox="1"/>
          <p:nvPr/>
        </p:nvSpPr>
        <p:spPr>
          <a:xfrm>
            <a:off x="192396" y="1046156"/>
            <a:ext cx="5551907" cy="4028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STFC awarded funding for ‘scope, feasibility and costing’ study of establishing an electroplating facility in Boulby.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Lead by NEWS-G and </a:t>
            </a:r>
            <a:r>
              <a:rPr lang="en-US" dirty="0" err="1"/>
              <a:t>ECuME</a:t>
            </a:r>
            <a:r>
              <a:rPr lang="en-US" dirty="0"/>
              <a:t> experience.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Survey ongoing to assess UK interest.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GB" sz="1600" b="1" dirty="0">
                <a:hlinkClick r:id="rId3"/>
              </a:rPr>
              <a:t>https://www.surveymonkey.co.uk/r/7JLT2DW</a:t>
            </a:r>
            <a:endParaRPr lang="en-GB" sz="16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GB" sz="1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GB" sz="1600" dirty="0"/>
              <a:t>Still open and takes &lt;2 minutes.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This is highly complementary to the BUGS facility and existing detectors. </a:t>
            </a:r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70" y="1987977"/>
            <a:ext cx="2338578" cy="233857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7644" y="0"/>
            <a:ext cx="3148545" cy="273765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92893-18E7-4A49-9CEA-267376A26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" r="-6" b="-6"/>
          <a:stretch/>
        </p:blipFill>
        <p:spPr>
          <a:xfrm>
            <a:off x="4477014" y="2111421"/>
            <a:ext cx="2091690" cy="209169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Picture 8" descr="A picture containing indoor, kitchen, person, preparing&#10;&#10;Description automatically generated">
            <a:extLst>
              <a:ext uri="{FF2B5EF4-FFF2-40B4-BE49-F238E27FC236}">
                <a16:creationId xmlns:a16="http://schemas.microsoft.com/office/drawing/2014/main" id="{582A5F6A-3348-C641-826E-D540500CCF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0" r="-6" b="-6"/>
          <a:stretch/>
        </p:blipFill>
        <p:spPr>
          <a:xfrm>
            <a:off x="6120452" y="1"/>
            <a:ext cx="3025737" cy="2614841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2" name="Freeform: Shape 17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6099" y="3024187"/>
            <a:ext cx="2477901" cy="2119313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69F80-208F-9443-A2F7-FD074F589D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7" r="-8" b="13315"/>
          <a:stretch/>
        </p:blipFill>
        <p:spPr>
          <a:xfrm>
            <a:off x="6789816" y="3147912"/>
            <a:ext cx="2354184" cy="1995597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F03863B-7CD3-6B36-24FB-4629B8E5E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916" y="4692396"/>
            <a:ext cx="1504594" cy="3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84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9;p57">
            <a:extLst>
              <a:ext uri="{FF2B5EF4-FFF2-40B4-BE49-F238E27FC236}">
                <a16:creationId xmlns:a16="http://schemas.microsoft.com/office/drawing/2014/main" id="{50E2AA73-209F-1849-A8D0-C4070AC1A0B4}"/>
              </a:ext>
            </a:extLst>
          </p:cNvPr>
          <p:cNvSpPr txBox="1"/>
          <p:nvPr/>
        </p:nvSpPr>
        <p:spPr>
          <a:xfrm>
            <a:off x="890665" y="98681"/>
            <a:ext cx="6858000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en-US" sz="39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 sz="3900" b="1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72;p57">
            <a:extLst>
              <a:ext uri="{FF2B5EF4-FFF2-40B4-BE49-F238E27FC236}">
                <a16:creationId xmlns:a16="http://schemas.microsoft.com/office/drawing/2014/main" id="{D4C4BFA8-5B29-9045-8596-A25E02421F2E}"/>
              </a:ext>
            </a:extLst>
          </p:cNvPr>
          <p:cNvSpPr/>
          <p:nvPr/>
        </p:nvSpPr>
        <p:spPr>
          <a:xfrm>
            <a:off x="555803" y="772861"/>
            <a:ext cx="1558620" cy="7099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28575" tIns="14288" rIns="28575" bIns="14288" anchor="ctr" anchorCtr="0">
            <a:noAutofit/>
          </a:bodyPr>
          <a:lstStyle/>
          <a:p>
            <a:pPr algn="ctr"/>
            <a:endParaRPr sz="1125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373;p57">
            <a:extLst>
              <a:ext uri="{FF2B5EF4-FFF2-40B4-BE49-F238E27FC236}">
                <a16:creationId xmlns:a16="http://schemas.microsoft.com/office/drawing/2014/main" id="{862A0F67-8D23-454D-A7B7-DA93E5E1703D}"/>
              </a:ext>
            </a:extLst>
          </p:cNvPr>
          <p:cNvSpPr/>
          <p:nvPr/>
        </p:nvSpPr>
        <p:spPr>
          <a:xfrm>
            <a:off x="555803" y="1893138"/>
            <a:ext cx="1558620" cy="709900"/>
          </a:xfrm>
          <a:prstGeom prst="chevron">
            <a:avLst>
              <a:gd name="adj" fmla="val 50000"/>
            </a:avLst>
          </a:prstGeom>
          <a:solidFill>
            <a:srgbClr val="C0504D"/>
          </a:solidFill>
          <a:ln>
            <a:noFill/>
          </a:ln>
        </p:spPr>
        <p:txBody>
          <a:bodyPr spcFirstLastPara="1" wrap="square" lIns="28575" tIns="14288" rIns="28575" bIns="14288" anchor="ctr" anchorCtr="0">
            <a:noAutofit/>
          </a:bodyPr>
          <a:lstStyle/>
          <a:p>
            <a:pPr algn="ctr"/>
            <a:endParaRPr sz="1125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374;p57">
            <a:extLst>
              <a:ext uri="{FF2B5EF4-FFF2-40B4-BE49-F238E27FC236}">
                <a16:creationId xmlns:a16="http://schemas.microsoft.com/office/drawing/2014/main" id="{3C8CAE76-7B12-AF4A-AAEF-8A54E1FCB494}"/>
              </a:ext>
            </a:extLst>
          </p:cNvPr>
          <p:cNvSpPr/>
          <p:nvPr/>
        </p:nvSpPr>
        <p:spPr>
          <a:xfrm>
            <a:off x="547145" y="3013415"/>
            <a:ext cx="1558620" cy="709900"/>
          </a:xfrm>
          <a:prstGeom prst="chevron">
            <a:avLst>
              <a:gd name="adj" fmla="val 50000"/>
            </a:avLst>
          </a:prstGeom>
          <a:solidFill>
            <a:srgbClr val="9BBB59"/>
          </a:solidFill>
          <a:ln>
            <a:noFill/>
          </a:ln>
        </p:spPr>
        <p:txBody>
          <a:bodyPr spcFirstLastPara="1" wrap="square" lIns="28575" tIns="14288" rIns="28575" bIns="14288" anchor="ctr" anchorCtr="0">
            <a:noAutofit/>
          </a:bodyPr>
          <a:lstStyle/>
          <a:p>
            <a:pPr algn="ctr"/>
            <a:endParaRPr sz="1125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375;p57">
            <a:extLst>
              <a:ext uri="{FF2B5EF4-FFF2-40B4-BE49-F238E27FC236}">
                <a16:creationId xmlns:a16="http://schemas.microsoft.com/office/drawing/2014/main" id="{4EF60E26-7EA2-DC4A-BC38-76C2D634EB58}"/>
              </a:ext>
            </a:extLst>
          </p:cNvPr>
          <p:cNvSpPr txBox="1"/>
          <p:nvPr/>
        </p:nvSpPr>
        <p:spPr>
          <a:xfrm>
            <a:off x="2288959" y="890159"/>
            <a:ext cx="6416194" cy="49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Current Landscape</a:t>
            </a:r>
            <a:endParaRPr sz="30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377;p57">
            <a:extLst>
              <a:ext uri="{FF2B5EF4-FFF2-40B4-BE49-F238E27FC236}">
                <a16:creationId xmlns:a16="http://schemas.microsoft.com/office/drawing/2014/main" id="{2642427F-5796-6144-B222-36EA0ACA1FB5}"/>
              </a:ext>
            </a:extLst>
          </p:cNvPr>
          <p:cNvSpPr txBox="1"/>
          <p:nvPr/>
        </p:nvSpPr>
        <p:spPr>
          <a:xfrm>
            <a:off x="815461" y="914312"/>
            <a:ext cx="1039304" cy="51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pPr algn="ctr"/>
            <a:r>
              <a:rPr lang="en-US" sz="23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300" dirty="0"/>
          </a:p>
        </p:txBody>
      </p:sp>
      <p:sp>
        <p:nvSpPr>
          <p:cNvPr id="9" name="Google Shape;378;p57">
            <a:extLst>
              <a:ext uri="{FF2B5EF4-FFF2-40B4-BE49-F238E27FC236}">
                <a16:creationId xmlns:a16="http://schemas.microsoft.com/office/drawing/2014/main" id="{7B56F408-0B98-3740-A344-4C58A020211E}"/>
              </a:ext>
            </a:extLst>
          </p:cNvPr>
          <p:cNvSpPr txBox="1"/>
          <p:nvPr/>
        </p:nvSpPr>
        <p:spPr>
          <a:xfrm>
            <a:off x="824121" y="2053847"/>
            <a:ext cx="1039304" cy="51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pPr algn="ctr"/>
            <a:r>
              <a:rPr lang="en-US" sz="23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300" dirty="0"/>
          </a:p>
        </p:txBody>
      </p:sp>
      <p:sp>
        <p:nvSpPr>
          <p:cNvPr id="10" name="Google Shape;379;p57">
            <a:extLst>
              <a:ext uri="{FF2B5EF4-FFF2-40B4-BE49-F238E27FC236}">
                <a16:creationId xmlns:a16="http://schemas.microsoft.com/office/drawing/2014/main" id="{BAACC21B-C68B-B646-B71F-F2CF691ED847}"/>
              </a:ext>
            </a:extLst>
          </p:cNvPr>
          <p:cNvSpPr txBox="1"/>
          <p:nvPr/>
        </p:nvSpPr>
        <p:spPr>
          <a:xfrm>
            <a:off x="806801" y="3190567"/>
            <a:ext cx="1039304" cy="51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pPr algn="ctr"/>
            <a:r>
              <a:rPr lang="en-US" sz="23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2300" dirty="0"/>
          </a:p>
        </p:txBody>
      </p:sp>
      <p:sp>
        <p:nvSpPr>
          <p:cNvPr id="11" name="Google Shape;380;p57">
            <a:extLst>
              <a:ext uri="{FF2B5EF4-FFF2-40B4-BE49-F238E27FC236}">
                <a16:creationId xmlns:a16="http://schemas.microsoft.com/office/drawing/2014/main" id="{EBBB18E8-DA10-1842-9415-3745ABB92D58}"/>
              </a:ext>
            </a:extLst>
          </p:cNvPr>
          <p:cNvSpPr txBox="1"/>
          <p:nvPr/>
        </p:nvSpPr>
        <p:spPr>
          <a:xfrm>
            <a:off x="2297619" y="1998131"/>
            <a:ext cx="6716816" cy="56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r>
              <a:rPr lang="en-US" sz="3000" b="1" dirty="0">
                <a:solidFill>
                  <a:srgbClr val="C0504D"/>
                </a:solidFill>
                <a:latin typeface="Roboto"/>
                <a:ea typeface="Roboto"/>
                <a:cs typeface="Roboto"/>
                <a:sym typeface="Roboto"/>
              </a:rPr>
              <a:t>Future Backgrounds Requirements</a:t>
            </a:r>
            <a:endParaRPr lang="en-US" sz="3000" dirty="0">
              <a:solidFill>
                <a:srgbClr val="C050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382;p57">
            <a:extLst>
              <a:ext uri="{FF2B5EF4-FFF2-40B4-BE49-F238E27FC236}">
                <a16:creationId xmlns:a16="http://schemas.microsoft.com/office/drawing/2014/main" id="{51934345-C753-FD45-9F1B-10CDAFC9A93F}"/>
              </a:ext>
            </a:extLst>
          </p:cNvPr>
          <p:cNvSpPr txBox="1"/>
          <p:nvPr/>
        </p:nvSpPr>
        <p:spPr>
          <a:xfrm>
            <a:off x="2288959" y="3115303"/>
            <a:ext cx="6725476" cy="56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r>
              <a:rPr lang="en-US" sz="3000" b="1" dirty="0">
                <a:solidFill>
                  <a:srgbClr val="9BBB59"/>
                </a:solidFill>
                <a:latin typeface="Roboto"/>
                <a:ea typeface="Roboto"/>
                <a:cs typeface="Roboto"/>
                <a:sym typeface="Roboto"/>
              </a:rPr>
              <a:t>Current UK Assay Capabilities</a:t>
            </a:r>
            <a:endParaRPr sz="3000" dirty="0">
              <a:solidFill>
                <a:srgbClr val="9BBB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374;p57">
            <a:extLst>
              <a:ext uri="{FF2B5EF4-FFF2-40B4-BE49-F238E27FC236}">
                <a16:creationId xmlns:a16="http://schemas.microsoft.com/office/drawing/2014/main" id="{741F22D0-3B4F-6E4C-BD0A-F972D15EB212}"/>
              </a:ext>
            </a:extLst>
          </p:cNvPr>
          <p:cNvSpPr/>
          <p:nvPr/>
        </p:nvSpPr>
        <p:spPr>
          <a:xfrm>
            <a:off x="555803" y="4131326"/>
            <a:ext cx="1558620" cy="709900"/>
          </a:xfrm>
          <a:prstGeom prst="chevron">
            <a:avLst>
              <a:gd name="adj" fmla="val 50000"/>
            </a:avLst>
          </a:prstGeom>
          <a:solidFill>
            <a:srgbClr val="7F63A2"/>
          </a:solidFill>
          <a:ln>
            <a:noFill/>
          </a:ln>
        </p:spPr>
        <p:txBody>
          <a:bodyPr spcFirstLastPara="1" wrap="square" lIns="28575" tIns="14288" rIns="28575" bIns="14288" anchor="ctr" anchorCtr="0">
            <a:noAutofit/>
          </a:bodyPr>
          <a:lstStyle/>
          <a:p>
            <a:pPr algn="ctr"/>
            <a:endParaRPr sz="1125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379;p57">
            <a:extLst>
              <a:ext uri="{FF2B5EF4-FFF2-40B4-BE49-F238E27FC236}">
                <a16:creationId xmlns:a16="http://schemas.microsoft.com/office/drawing/2014/main" id="{4B957201-C206-C243-8454-635D1E83E4F6}"/>
              </a:ext>
            </a:extLst>
          </p:cNvPr>
          <p:cNvSpPr txBox="1"/>
          <p:nvPr/>
        </p:nvSpPr>
        <p:spPr>
          <a:xfrm>
            <a:off x="824119" y="4323927"/>
            <a:ext cx="1039304" cy="51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pPr algn="ctr"/>
            <a:r>
              <a:rPr lang="en-US" sz="23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2300" dirty="0"/>
          </a:p>
        </p:txBody>
      </p:sp>
      <p:sp>
        <p:nvSpPr>
          <p:cNvPr id="21" name="Google Shape;382;p57">
            <a:extLst>
              <a:ext uri="{FF2B5EF4-FFF2-40B4-BE49-F238E27FC236}">
                <a16:creationId xmlns:a16="http://schemas.microsoft.com/office/drawing/2014/main" id="{C8EEAD07-D579-374E-9A74-4D5634750CCA}"/>
              </a:ext>
            </a:extLst>
          </p:cNvPr>
          <p:cNvSpPr txBox="1"/>
          <p:nvPr/>
        </p:nvSpPr>
        <p:spPr>
          <a:xfrm>
            <a:off x="2297617" y="4231310"/>
            <a:ext cx="4032183" cy="7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14288" rIns="28575" bIns="14288" anchor="t" anchorCtr="0">
            <a:noAutofit/>
          </a:bodyPr>
          <a:lstStyle/>
          <a:p>
            <a:r>
              <a:rPr lang="en-US" sz="3000" b="1" dirty="0">
                <a:solidFill>
                  <a:srgbClr val="7F63A2"/>
                </a:solidFill>
                <a:latin typeface="Roboto"/>
                <a:ea typeface="Roboto"/>
                <a:cs typeface="Roboto"/>
                <a:sym typeface="Roboto"/>
              </a:rPr>
              <a:t>R&amp;D Upgrades</a:t>
            </a:r>
            <a:endParaRPr sz="3000" dirty="0">
              <a:solidFill>
                <a:srgbClr val="7F63A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122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p19">
            <a:extLst>
              <a:ext uri="{FF2B5EF4-FFF2-40B4-BE49-F238E27FC236}">
                <a16:creationId xmlns:a16="http://schemas.microsoft.com/office/drawing/2014/main" id="{18B170C8-D956-3243-B9A7-1C76A39DBA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703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7F63A2"/>
                </a:solidFill>
                <a:latin typeface="+mn-lt"/>
                <a:ea typeface="Arial"/>
                <a:cs typeface="Arial"/>
                <a:sym typeface="Arial"/>
              </a:rPr>
              <a:t>Boulby Radon Emanation System</a:t>
            </a:r>
            <a:endParaRPr lang="en-US" sz="3000" b="1" dirty="0">
              <a:solidFill>
                <a:srgbClr val="7F63A2"/>
              </a:solidFill>
              <a:latin typeface="+mn-lt"/>
            </a:endParaRPr>
          </a:p>
        </p:txBody>
      </p:sp>
      <p:pic>
        <p:nvPicPr>
          <p:cNvPr id="3" name="Google Shape;125;p19">
            <a:extLst>
              <a:ext uri="{FF2B5EF4-FFF2-40B4-BE49-F238E27FC236}">
                <a16:creationId xmlns:a16="http://schemas.microsoft.com/office/drawing/2014/main" id="{BE391DEB-0A4D-0B4B-8B02-446DF41C89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8368" y="810503"/>
            <a:ext cx="4244031" cy="40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2;p19">
            <a:extLst>
              <a:ext uri="{FF2B5EF4-FFF2-40B4-BE49-F238E27FC236}">
                <a16:creationId xmlns:a16="http://schemas.microsoft.com/office/drawing/2014/main" id="{87F46F5A-7F83-B64E-A97B-71F82A1FE29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043" y="530697"/>
            <a:ext cx="4056957" cy="198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2;p25">
            <a:extLst>
              <a:ext uri="{FF2B5EF4-FFF2-40B4-BE49-F238E27FC236}">
                <a16:creationId xmlns:a16="http://schemas.microsoft.com/office/drawing/2014/main" id="{103F007D-9F05-7D49-814B-67B4F4A8B0B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1" y="2571749"/>
            <a:ext cx="4712950" cy="2565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35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99964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126438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4030337-9FCD-FD2E-81E5-A002BF2A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11" y="225083"/>
            <a:ext cx="6322255" cy="474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6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2;p27">
            <a:extLst>
              <a:ext uri="{FF2B5EF4-FFF2-40B4-BE49-F238E27FC236}">
                <a16:creationId xmlns:a16="http://schemas.microsoft.com/office/drawing/2014/main" id="{17E36939-1754-644A-86DB-80992738ACC7}"/>
              </a:ext>
            </a:extLst>
          </p:cNvPr>
          <p:cNvSpPr txBox="1"/>
          <p:nvPr/>
        </p:nvSpPr>
        <p:spPr>
          <a:xfrm>
            <a:off x="330200" y="-20988"/>
            <a:ext cx="8490000" cy="52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7F63A2"/>
                </a:solidFill>
              </a:rPr>
              <a:t>The Boulby Radon Facility - Sensitivity</a:t>
            </a:r>
            <a:endParaRPr sz="3000" b="1" i="0" u="none" strike="noStrike" cap="none" dirty="0">
              <a:solidFill>
                <a:srgbClr val="7F63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33;p27">
            <a:extLst>
              <a:ext uri="{FF2B5EF4-FFF2-40B4-BE49-F238E27FC236}">
                <a16:creationId xmlns:a16="http://schemas.microsoft.com/office/drawing/2014/main" id="{E77CC506-F998-5A48-9638-4DACB18DE06E}"/>
              </a:ext>
            </a:extLst>
          </p:cNvPr>
          <p:cNvSpPr txBox="1"/>
          <p:nvPr/>
        </p:nvSpPr>
        <p:spPr>
          <a:xfrm>
            <a:off x="136050" y="651916"/>
            <a:ext cx="8873700" cy="449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Wingdings" pitchFamily="2" charset="2"/>
              <a:buChar char="v"/>
            </a:pPr>
            <a:r>
              <a:rPr lang="en-US" sz="2300" dirty="0"/>
              <a:t>Sensitivity based on the performance of the UCL system, but there are several upgrades. </a:t>
            </a:r>
            <a:endParaRPr sz="2300" dirty="0"/>
          </a:p>
          <a:p>
            <a:pPr marL="8001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sz="1500" dirty="0"/>
          </a:p>
          <a:p>
            <a:pPr marL="882650" marR="0" lvl="1" indent="-342900" algn="l" rtl="0">
              <a:spcBef>
                <a:spcPts val="0"/>
              </a:spcBef>
              <a:spcAft>
                <a:spcPts val="0"/>
              </a:spcAft>
              <a:buSzPts val="2300"/>
              <a:buFont typeface="Wingdings" pitchFamily="2" charset="2"/>
              <a:buChar char="Ø"/>
            </a:pPr>
            <a:r>
              <a:rPr lang="en-US" sz="2300" dirty="0"/>
              <a:t>New detector has lower background - factor 4. </a:t>
            </a:r>
            <a:endParaRPr sz="2300" dirty="0"/>
          </a:p>
          <a:p>
            <a:pPr marL="12573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sz="1500" dirty="0"/>
          </a:p>
          <a:p>
            <a:pPr marL="882650" marR="0" lvl="1" indent="-342900" algn="l" rtl="0">
              <a:spcBef>
                <a:spcPts val="0"/>
              </a:spcBef>
              <a:spcAft>
                <a:spcPts val="0"/>
              </a:spcAft>
              <a:buSzPts val="2300"/>
              <a:buFont typeface="Wingdings" pitchFamily="2" charset="2"/>
              <a:buChar char="Ø"/>
            </a:pPr>
            <a:r>
              <a:rPr lang="en-US" sz="2300" dirty="0"/>
              <a:t>New detector must use nitrogen instead of helium, demonstrated comparable detection efficiency.</a:t>
            </a:r>
            <a:endParaRPr sz="2300" dirty="0"/>
          </a:p>
          <a:p>
            <a:pPr marL="12573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sz="1500" dirty="0"/>
          </a:p>
          <a:p>
            <a:pPr marL="882650" marR="0" lvl="1" indent="-342900" algn="l" rtl="0">
              <a:spcBef>
                <a:spcPts val="0"/>
              </a:spcBef>
              <a:spcAft>
                <a:spcPts val="0"/>
              </a:spcAft>
              <a:buSzPts val="2300"/>
              <a:buFont typeface="Wingdings" pitchFamily="2" charset="2"/>
              <a:buChar char="Ø"/>
            </a:pPr>
            <a:r>
              <a:rPr lang="en-US" sz="2300" dirty="0"/>
              <a:t>The new system is entirely constructed by </a:t>
            </a:r>
            <a:r>
              <a:rPr lang="en-US" sz="2300" dirty="0" err="1"/>
              <a:t>swagelok</a:t>
            </a:r>
            <a:r>
              <a:rPr lang="en-US" sz="2300" dirty="0"/>
              <a:t> with integrated external components. </a:t>
            </a:r>
            <a:endParaRPr sz="2300" dirty="0"/>
          </a:p>
          <a:p>
            <a:pPr marL="12573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sz="1500" dirty="0"/>
          </a:p>
          <a:p>
            <a:pPr marL="45720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dk1"/>
                </a:solidFill>
              </a:rPr>
              <a:t>Large Volumes of gas at ~ 5 </a:t>
            </a:r>
            <a:r>
              <a:rPr lang="en-US" sz="2300" dirty="0" err="1">
                <a:solidFill>
                  <a:schemeClr val="dk1"/>
                </a:solidFill>
              </a:rPr>
              <a:t>μBq</a:t>
            </a:r>
            <a:r>
              <a:rPr lang="en-US" sz="2300" dirty="0">
                <a:solidFill>
                  <a:schemeClr val="dk1"/>
                </a:solidFill>
              </a:rPr>
              <a:t>/m</a:t>
            </a:r>
            <a:r>
              <a:rPr lang="en-US" sz="2300" baseline="30000" dirty="0">
                <a:solidFill>
                  <a:schemeClr val="dk1"/>
                </a:solidFill>
              </a:rPr>
              <a:t>3</a:t>
            </a:r>
            <a:endParaRPr sz="2300" baseline="30000" dirty="0">
              <a:solidFill>
                <a:schemeClr val="dk1"/>
              </a:solidFill>
            </a:endParaRPr>
          </a:p>
          <a:p>
            <a:pPr marL="45720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dk1"/>
                </a:solidFill>
              </a:rPr>
              <a:t>Radon Emanation ~ 100 </a:t>
            </a:r>
            <a:r>
              <a:rPr lang="en-US" sz="2300" dirty="0" err="1">
                <a:solidFill>
                  <a:schemeClr val="dk1"/>
                </a:solidFill>
              </a:rPr>
              <a:t>μBq</a:t>
            </a:r>
            <a:r>
              <a:rPr lang="en-US" sz="2300" dirty="0">
                <a:solidFill>
                  <a:schemeClr val="dk1"/>
                </a:solidFill>
              </a:rPr>
              <a:t> per sample</a:t>
            </a:r>
            <a:endParaRPr sz="2300" baseline="30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69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2;p27">
            <a:extLst>
              <a:ext uri="{FF2B5EF4-FFF2-40B4-BE49-F238E27FC236}">
                <a16:creationId xmlns:a16="http://schemas.microsoft.com/office/drawing/2014/main" id="{7EC486A0-F6AD-C843-A485-18A19C79097D}"/>
              </a:ext>
            </a:extLst>
          </p:cNvPr>
          <p:cNvSpPr txBox="1"/>
          <p:nvPr/>
        </p:nvSpPr>
        <p:spPr>
          <a:xfrm>
            <a:off x="330200" y="-20988"/>
            <a:ext cx="8490000" cy="52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7F63A2"/>
                </a:solidFill>
              </a:rPr>
              <a:t>Cold Radon Emanation Facility</a:t>
            </a:r>
            <a:endParaRPr sz="3000" b="1" i="0" u="none" strike="noStrike" cap="none" dirty="0">
              <a:solidFill>
                <a:srgbClr val="7F63A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839E141-A964-B94D-B626-42716251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" y="1391447"/>
            <a:ext cx="3607862" cy="3028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5A298C-FF75-4B4E-987E-1C133646F209}"/>
              </a:ext>
            </a:extLst>
          </p:cNvPr>
          <p:cNvSpPr txBox="1"/>
          <p:nvPr/>
        </p:nvSpPr>
        <p:spPr>
          <a:xfrm>
            <a:off x="3788929" y="1435190"/>
            <a:ext cx="5376496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latin typeface="AppleMyungjo" pitchFamily="2" charset="-127"/>
                <a:ea typeface="AppleMyungjo" pitchFamily="2" charset="-127"/>
              </a:rPr>
              <a:t>T</a:t>
            </a:r>
            <a:r>
              <a:rPr lang="en-GB" sz="1600" dirty="0">
                <a:effectLst/>
                <a:latin typeface="AppleMyungjo" pitchFamily="2" charset="-127"/>
                <a:ea typeface="AppleMyungjo" pitchFamily="2" charset="-127"/>
              </a:rPr>
              <a:t>he </a:t>
            </a:r>
            <a:r>
              <a:rPr lang="en-GB" sz="1600" b="1" dirty="0">
                <a:solidFill>
                  <a:srgbClr val="FD00E1"/>
                </a:solidFill>
                <a:effectLst/>
                <a:latin typeface="AppleMyungjo" pitchFamily="2" charset="-127"/>
                <a:ea typeface="AppleMyungjo" pitchFamily="2" charset="-127"/>
              </a:rPr>
              <a:t>worlds first cryogenic radon emanation system</a:t>
            </a:r>
            <a:r>
              <a:rPr lang="en-GB" sz="1600" b="1" dirty="0">
                <a:effectLst/>
                <a:latin typeface="AppleMyungjo" pitchFamily="2" charset="-127"/>
                <a:ea typeface="AppleMyungjo" pitchFamily="2" charset="-127"/>
              </a:rPr>
              <a:t>.</a:t>
            </a:r>
          </a:p>
          <a:p>
            <a:endParaRPr lang="en-GB" sz="1600" dirty="0">
              <a:latin typeface="AppleMyungjo" pitchFamily="2" charset="-127"/>
              <a:ea typeface="AppleMyungjo" pitchFamily="2" charset="-127"/>
            </a:endParaRPr>
          </a:p>
          <a:p>
            <a:r>
              <a:rPr lang="en-GB" sz="1600" dirty="0">
                <a:latin typeface="AppleMyungjo" pitchFamily="2" charset="-127"/>
                <a:ea typeface="AppleMyungjo" pitchFamily="2" charset="-127"/>
              </a:rPr>
              <a:t>2 emanation chambers available:</a:t>
            </a:r>
          </a:p>
          <a:p>
            <a:r>
              <a:rPr lang="en-GB" sz="1600" dirty="0">
                <a:latin typeface="AppleMyungjo" pitchFamily="2" charset="-127"/>
                <a:ea typeface="AppleMyungjo" pitchFamily="2" charset="-127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pleMyungjo" pitchFamily="2" charset="-127"/>
                <a:ea typeface="AppleMyungjo" pitchFamily="2" charset="-127"/>
              </a:rPr>
              <a:t>A </a:t>
            </a:r>
            <a:r>
              <a:rPr lang="en-GB" sz="1600" b="1" dirty="0">
                <a:solidFill>
                  <a:srgbClr val="FD00E1"/>
                </a:solidFill>
                <a:latin typeface="AppleMyungjo" pitchFamily="2" charset="-127"/>
                <a:ea typeface="AppleMyungjo" pitchFamily="2" charset="-127"/>
              </a:rPr>
              <a:t>2.7 L chamber</a:t>
            </a:r>
            <a:r>
              <a:rPr lang="en-GB" sz="1600" dirty="0">
                <a:latin typeface="AppleMyungjo" pitchFamily="2" charset="-127"/>
                <a:ea typeface="AppleMyungjo" pitchFamily="2" charset="-127"/>
              </a:rPr>
              <a:t>, operational at several fixed temperatures. </a:t>
            </a:r>
          </a:p>
          <a:p>
            <a:endParaRPr lang="en-GB" sz="1600" dirty="0">
              <a:latin typeface="AppleMyungjo" pitchFamily="2" charset="-127"/>
              <a:ea typeface="AppleMyungjo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pleMyungjo" pitchFamily="2" charset="-127"/>
                <a:ea typeface="AppleMyungjo" pitchFamily="2" charset="-127"/>
              </a:rPr>
              <a:t>A </a:t>
            </a:r>
            <a:r>
              <a:rPr lang="en-GB" sz="1600" b="1" dirty="0">
                <a:solidFill>
                  <a:srgbClr val="FD00E1"/>
                </a:solidFill>
                <a:latin typeface="AppleMyungjo" pitchFamily="2" charset="-127"/>
                <a:ea typeface="AppleMyungjo" pitchFamily="2" charset="-127"/>
              </a:rPr>
              <a:t>200 L chamber</a:t>
            </a:r>
            <a:r>
              <a:rPr lang="en-GB" sz="1600" dirty="0">
                <a:latin typeface="AppleMyungjo" pitchFamily="2" charset="-127"/>
                <a:ea typeface="AppleMyungjo" pitchFamily="2" charset="-127"/>
              </a:rPr>
              <a:t>, which can be cooled and stabilised at temperatures down to ~77 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pleMyungjo" pitchFamily="2" charset="-127"/>
                <a:ea typeface="AppleMyungjo" pitchFamily="2" charset="-127"/>
              </a:rPr>
              <a:t>Allows measurements of </a:t>
            </a:r>
            <a:r>
              <a:rPr lang="en-GB" sz="1600" b="1" dirty="0">
                <a:solidFill>
                  <a:srgbClr val="FD00E1"/>
                </a:solidFill>
                <a:latin typeface="AppleMyungjo" pitchFamily="2" charset="-127"/>
                <a:ea typeface="AppleMyungjo" pitchFamily="2" charset="-127"/>
              </a:rPr>
              <a:t>whole detector components.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pleMyungjo" pitchFamily="2" charset="-127"/>
                <a:ea typeface="AppleMyungjo" pitchFamily="2" charset="-127"/>
              </a:rPr>
              <a:t>Enables studies of </a:t>
            </a:r>
            <a:r>
              <a:rPr lang="en-GB" sz="1600" b="1" dirty="0">
                <a:solidFill>
                  <a:srgbClr val="FD00E1"/>
                </a:solidFill>
                <a:latin typeface="AppleMyungjo" pitchFamily="2" charset="-127"/>
                <a:ea typeface="AppleMyungjo" pitchFamily="2" charset="-127"/>
              </a:rPr>
              <a:t>emanation rate as a function of temperature</a:t>
            </a:r>
            <a:r>
              <a:rPr lang="en-GB" sz="1600" dirty="0">
                <a:latin typeface="AppleMyungjo" pitchFamily="2" charset="-127"/>
                <a:ea typeface="AppleMyungjo" pitchFamily="2" charset="-127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C8C64-45D8-E545-8E81-1E189CD1560B}"/>
              </a:ext>
            </a:extLst>
          </p:cNvPr>
          <p:cNvSpPr txBox="1"/>
          <p:nvPr/>
        </p:nvSpPr>
        <p:spPr>
          <a:xfrm>
            <a:off x="1502950" y="573176"/>
            <a:ext cx="7507821" cy="754053"/>
          </a:xfrm>
          <a:prstGeom prst="rect">
            <a:avLst/>
          </a:prstGeom>
          <a:solidFill>
            <a:srgbClr val="F7AAE4"/>
          </a:solidFill>
        </p:spPr>
        <p:txBody>
          <a:bodyPr wrap="square">
            <a:spAutoFit/>
          </a:bodyPr>
          <a:lstStyle/>
          <a:p>
            <a:r>
              <a:rPr lang="en-GB" sz="1600" u="sng" dirty="0">
                <a:effectLst/>
                <a:latin typeface="AppleMyungjo" pitchFamily="2" charset="-127"/>
                <a:ea typeface="AppleMyungjo" pitchFamily="2" charset="-127"/>
              </a:rPr>
              <a:t>Goal:</a:t>
            </a:r>
            <a:r>
              <a:rPr lang="en-GB" sz="1600" dirty="0">
                <a:effectLst/>
                <a:latin typeface="AppleMyungjo" pitchFamily="2" charset="-127"/>
                <a:ea typeface="AppleMyungjo" pitchFamily="2" charset="-127"/>
              </a:rPr>
              <a:t> to deliver a world-leading sensitivity </a:t>
            </a:r>
            <a:r>
              <a:rPr lang="en-GB" sz="1600" dirty="0">
                <a:latin typeface="AppleMyungjo" pitchFamily="2" charset="-127"/>
                <a:ea typeface="AppleMyungjo" pitchFamily="2" charset="-127"/>
              </a:rPr>
              <a:t>~</a:t>
            </a:r>
            <a:r>
              <a:rPr lang="en-GB" sz="1600" dirty="0">
                <a:effectLst/>
                <a:latin typeface="AppleMyungjo" pitchFamily="2" charset="-127"/>
                <a:ea typeface="AppleMyungjo" pitchFamily="2" charset="-127"/>
              </a:rPr>
              <a:t>1 </a:t>
            </a:r>
            <a:r>
              <a:rPr lang="en-GB" sz="1600" dirty="0" err="1">
                <a:effectLst/>
                <a:latin typeface="AppleMyungjo" pitchFamily="2" charset="-127"/>
                <a:ea typeface="AppleMyungjo" pitchFamily="2" charset="-127"/>
              </a:rPr>
              <a:t>uBq</a:t>
            </a:r>
            <a:r>
              <a:rPr lang="en-GB" sz="1600" dirty="0">
                <a:effectLst/>
                <a:latin typeface="AppleMyungjo" pitchFamily="2" charset="-127"/>
                <a:ea typeface="AppleMyungjo" pitchFamily="2" charset="-127"/>
              </a:rPr>
              <a:t>/</a:t>
            </a:r>
            <a:r>
              <a:rPr lang="en-GB" sz="1600" dirty="0">
                <a:latin typeface="AppleMyungjo" pitchFamily="2" charset="-127"/>
                <a:ea typeface="AppleMyungjo" pitchFamily="2" charset="-127"/>
              </a:rPr>
              <a:t>m</a:t>
            </a:r>
            <a:r>
              <a:rPr lang="en-GB" sz="1600" baseline="30000" dirty="0">
                <a:latin typeface="AppleMyungjo" pitchFamily="2" charset="-127"/>
                <a:ea typeface="AppleMyungjo" pitchFamily="2" charset="-127"/>
              </a:rPr>
              <a:t>3</a:t>
            </a:r>
            <a:r>
              <a:rPr lang="en-GB" sz="1600" dirty="0">
                <a:effectLst/>
                <a:latin typeface="AppleMyungjo" pitchFamily="2" charset="-127"/>
                <a:ea typeface="AppleMyungjo" pitchFamily="2" charset="-127"/>
              </a:rPr>
              <a:t> to </a:t>
            </a:r>
            <a:r>
              <a:rPr lang="en-GB" sz="1600" baseline="30000" dirty="0">
                <a:effectLst/>
                <a:latin typeface="AppleMyungjo" pitchFamily="2" charset="-127"/>
                <a:ea typeface="AppleMyungjo" pitchFamily="2" charset="-127"/>
              </a:rPr>
              <a:t>222</a:t>
            </a:r>
            <a:r>
              <a:rPr lang="en-GB" sz="1600" dirty="0">
                <a:effectLst/>
                <a:latin typeface="AppleMyungjo" pitchFamily="2" charset="-127"/>
                <a:ea typeface="AppleMyungjo" pitchFamily="2" charset="-127"/>
              </a:rPr>
              <a:t>Rn emanated from materials at temperatures of *relevance to rare-event searches.</a:t>
            </a:r>
          </a:p>
          <a:p>
            <a:pPr algn="ctr"/>
            <a:r>
              <a:rPr lang="en-US" sz="1100" dirty="0">
                <a:latin typeface="AppleMyungjo" pitchFamily="2" charset="-127"/>
                <a:ea typeface="AppleMyungjo" pitchFamily="2" charset="-127"/>
              </a:rPr>
              <a:t>*e.g., LXe &amp; LAr temperatures.</a:t>
            </a:r>
          </a:p>
        </p:txBody>
      </p:sp>
      <p:pic>
        <p:nvPicPr>
          <p:cNvPr id="7" name="Picture 2" descr="Rutherford Appleton Laboratory | Software Sustainability Institute">
            <a:extLst>
              <a:ext uri="{FF2B5EF4-FFF2-40B4-BE49-F238E27FC236}">
                <a16:creationId xmlns:a16="http://schemas.microsoft.com/office/drawing/2014/main" id="{B1916FFE-D2BE-FE43-BB29-D4CD32D4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" y="4297996"/>
            <a:ext cx="3722917" cy="8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 picture containing text, transport, disk brake&#10;&#10;Description automatically generated">
            <a:extLst>
              <a:ext uri="{FF2B5EF4-FFF2-40B4-BE49-F238E27FC236}">
                <a16:creationId xmlns:a16="http://schemas.microsoft.com/office/drawing/2014/main" id="{A43661A5-C576-7C4D-9A27-7BC2F222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" y="43000"/>
            <a:ext cx="1316338" cy="13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4A3449-FE53-7F16-716B-8712DD60EB9A}"/>
              </a:ext>
            </a:extLst>
          </p:cNvPr>
          <p:cNvSpPr txBox="1"/>
          <p:nvPr/>
        </p:nvSpPr>
        <p:spPr>
          <a:xfrm>
            <a:off x="8092838" y="121007"/>
            <a:ext cx="89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E. Perry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3254C-7EFB-22CD-0E1C-A56F6B11685C}"/>
              </a:ext>
            </a:extLst>
          </p:cNvPr>
          <p:cNvSpPr txBox="1"/>
          <p:nvPr/>
        </p:nvSpPr>
        <p:spPr>
          <a:xfrm>
            <a:off x="6427326" y="4606995"/>
            <a:ext cx="26506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Emily Perry - Poster 3!</a:t>
            </a:r>
          </a:p>
        </p:txBody>
      </p:sp>
    </p:spTree>
    <p:extLst>
      <p:ext uri="{BB962C8B-B14F-4D97-AF65-F5344CB8AC3E}">
        <p14:creationId xmlns:p14="http://schemas.microsoft.com/office/powerpoint/2010/main" val="2234032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BA9D91D3-7918-1B49-87CD-21EB2FDE2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57" r="3" b="12327"/>
          <a:stretch/>
        </p:blipFill>
        <p:spPr>
          <a:xfrm>
            <a:off x="4511330" y="10"/>
            <a:ext cx="4632671" cy="2203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CFF75-9C71-D54A-A687-A45269DA26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8" r="3" b="3"/>
          <a:stretch/>
        </p:blipFill>
        <p:spPr>
          <a:xfrm>
            <a:off x="3152728" y="2203464"/>
            <a:ext cx="5991270" cy="2940036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5894850" cy="514385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58"/>
            <a:ext cx="5573380" cy="514385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Google Shape;232;p27">
            <a:extLst>
              <a:ext uri="{FF2B5EF4-FFF2-40B4-BE49-F238E27FC236}">
                <a16:creationId xmlns:a16="http://schemas.microsoft.com/office/drawing/2014/main" id="{7EC486A0-F6AD-C843-A485-18A19C79097D}"/>
              </a:ext>
            </a:extLst>
          </p:cNvPr>
          <p:cNvSpPr txBox="1"/>
          <p:nvPr/>
        </p:nvSpPr>
        <p:spPr>
          <a:xfrm>
            <a:off x="333214" y="273844"/>
            <a:ext cx="4219906" cy="73232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lnSpcReduction="10000"/>
          </a:bodyPr>
          <a:lstStyle/>
          <a:p>
            <a:pPr marL="0" marR="0" lv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1" kern="1200" dirty="0">
                <a:solidFill>
                  <a:srgbClr val="FFC000"/>
                </a:solidFill>
                <a:ea typeface="+mj-ea"/>
                <a:cs typeface="+mj-cs"/>
              </a:rPr>
              <a:t>ICPMS</a:t>
            </a:r>
            <a:endParaRPr lang="en-US" sz="4300" b="1" i="0" u="none" strike="noStrike" kern="1200" cap="none" dirty="0">
              <a:solidFill>
                <a:srgbClr val="FFC000"/>
              </a:solidFill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E48A6-5579-BE45-AB65-25010F3B1365}"/>
              </a:ext>
            </a:extLst>
          </p:cNvPr>
          <p:cNvSpPr txBox="1"/>
          <p:nvPr/>
        </p:nvSpPr>
        <p:spPr>
          <a:xfrm>
            <a:off x="98302" y="913182"/>
            <a:ext cx="4314726" cy="908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Dedicated low-background facility at UCL inside a iso 6 cleanroom.</a:t>
            </a:r>
          </a:p>
          <a:p>
            <a:pPr marL="114300" defTabSz="914400" fontAlgn="base">
              <a:lnSpc>
                <a:spcPct val="90000"/>
              </a:lnSpc>
              <a:spcAft>
                <a:spcPts val="600"/>
              </a:spcAft>
            </a:pPr>
            <a:endParaRPr lang="en-US" sz="2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4D494-DBF5-9945-AD4B-D1B59615CE43}"/>
              </a:ext>
            </a:extLst>
          </p:cNvPr>
          <p:cNvSpPr txBox="1"/>
          <p:nvPr/>
        </p:nvSpPr>
        <p:spPr>
          <a:xfrm>
            <a:off x="98299" y="1801326"/>
            <a:ext cx="3459736" cy="2436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2100" dirty="0"/>
              <a:t>Fast: 1-2 samples/day </a:t>
            </a:r>
          </a:p>
          <a:p>
            <a:pPr marL="34290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 Sensitivity of 10 ppt for </a:t>
            </a:r>
            <a:r>
              <a:rPr lang="en-US" sz="2100" baseline="30000" dirty="0"/>
              <a:t>238</a:t>
            </a:r>
            <a:r>
              <a:rPr lang="en-US" sz="2100" dirty="0"/>
              <a:t>U &amp; </a:t>
            </a:r>
            <a:r>
              <a:rPr lang="en-US" sz="2100" baseline="30000" dirty="0"/>
              <a:t>232</a:t>
            </a:r>
            <a:r>
              <a:rPr lang="en-US" sz="2100" dirty="0"/>
              <a:t>Th </a:t>
            </a:r>
          </a:p>
          <a:p>
            <a:pPr marL="34290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Requires expertise in sample preparation. </a:t>
            </a:r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82BA4CC-4486-2746-83D0-E5B45AD54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93" y="4215012"/>
            <a:ext cx="1672801" cy="869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782D98-FC9E-9BC3-4D1A-598223F3DF22}"/>
              </a:ext>
            </a:extLst>
          </p:cNvPr>
          <p:cNvSpPr txBox="1"/>
          <p:nvPr/>
        </p:nvSpPr>
        <p:spPr>
          <a:xfrm>
            <a:off x="8092838" y="121007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J. Dobson</a:t>
            </a:r>
          </a:p>
        </p:txBody>
      </p:sp>
    </p:spTree>
    <p:extLst>
      <p:ext uri="{BB962C8B-B14F-4D97-AF65-F5344CB8AC3E}">
        <p14:creationId xmlns:p14="http://schemas.microsoft.com/office/powerpoint/2010/main" val="3997327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6E5EC4A7-B618-E94B-AFA1-4CFE1DDF5F3E}"/>
              </a:ext>
            </a:extLst>
          </p:cNvPr>
          <p:cNvSpPr txBox="1"/>
          <p:nvPr/>
        </p:nvSpPr>
        <p:spPr>
          <a:xfrm>
            <a:off x="0" y="3066"/>
            <a:ext cx="91440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endParaRPr sz="3600" b="1" i="0" u="none" strike="noStrike" cap="none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580816D-DD31-944C-AB47-41D3C163ED21}"/>
              </a:ext>
            </a:extLst>
          </p:cNvPr>
          <p:cNvSpPr/>
          <p:nvPr/>
        </p:nvSpPr>
        <p:spPr>
          <a:xfrm>
            <a:off x="924058" y="3507702"/>
            <a:ext cx="3225800" cy="137371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“Yesterday’s discovery is today’s calibration</a:t>
            </a:r>
            <a:r>
              <a:rPr lang="mr-IN" sz="1800" dirty="0">
                <a:solidFill>
                  <a:srgbClr val="000000"/>
                </a:solidFill>
              </a:rPr>
              <a:t>…</a:t>
            </a:r>
            <a:r>
              <a:rPr lang="en-GB" sz="1800" dirty="0">
                <a:solidFill>
                  <a:srgbClr val="000000"/>
                </a:solidFill>
              </a:rPr>
              <a:t>”</a:t>
            </a:r>
          </a:p>
          <a:p>
            <a:pPr algn="ctr"/>
            <a:endParaRPr lang="en-GB" sz="1800" dirty="0">
              <a:solidFill>
                <a:srgbClr val="000000"/>
              </a:solidFill>
            </a:endParaRPr>
          </a:p>
          <a:p>
            <a:pPr algn="ctr"/>
            <a:r>
              <a:rPr lang="en-GB" sz="1800" dirty="0">
                <a:solidFill>
                  <a:srgbClr val="000000"/>
                </a:solidFill>
              </a:rPr>
              <a:t>(R. Feynman)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01B81B-1807-4A48-8C1C-37B7DDD06DF7}"/>
              </a:ext>
            </a:extLst>
          </p:cNvPr>
          <p:cNvSpPr/>
          <p:nvPr/>
        </p:nvSpPr>
        <p:spPr>
          <a:xfrm>
            <a:off x="4844884" y="3507702"/>
            <a:ext cx="3225800" cy="137371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“</a:t>
            </a:r>
            <a:r>
              <a:rPr lang="mr-IN" sz="1800" dirty="0">
                <a:solidFill>
                  <a:srgbClr val="000000"/>
                </a:solidFill>
              </a:rPr>
              <a:t>…</a:t>
            </a:r>
            <a:r>
              <a:rPr lang="en-GB" sz="1800" dirty="0">
                <a:solidFill>
                  <a:srgbClr val="000000"/>
                </a:solidFill>
              </a:rPr>
              <a:t> and tomorrow’s background”</a:t>
            </a:r>
          </a:p>
          <a:p>
            <a:pPr algn="ctr"/>
            <a:endParaRPr lang="en-GB" sz="1800" dirty="0">
              <a:solidFill>
                <a:srgbClr val="000000"/>
              </a:solidFill>
            </a:endParaRPr>
          </a:p>
          <a:p>
            <a:pPr algn="ctr"/>
            <a:r>
              <a:rPr lang="en-GB" sz="1800" dirty="0">
                <a:solidFill>
                  <a:srgbClr val="000000"/>
                </a:solidFill>
              </a:rPr>
              <a:t>(V. </a:t>
            </a:r>
            <a:r>
              <a:rPr lang="en-GB" sz="1800" dirty="0" err="1">
                <a:solidFill>
                  <a:srgbClr val="000000"/>
                </a:solidFill>
              </a:rPr>
              <a:t>Telegdi</a:t>
            </a:r>
            <a:r>
              <a:rPr lang="en-GB" sz="1800" dirty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24141-8345-5346-9CA6-1C2A949E7AC3}"/>
              </a:ext>
            </a:extLst>
          </p:cNvPr>
          <p:cNvSpPr txBox="1"/>
          <p:nvPr/>
        </p:nvSpPr>
        <p:spPr>
          <a:xfrm>
            <a:off x="200722" y="607750"/>
            <a:ext cx="873140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/>
              <a:t>We have started R&amp;D </a:t>
            </a:r>
            <a:r>
              <a:rPr lang="en-US" sz="1800" dirty="0" err="1"/>
              <a:t>programme</a:t>
            </a:r>
            <a:r>
              <a:rPr lang="en-US" sz="1800" dirty="0"/>
              <a:t>. </a:t>
            </a:r>
          </a:p>
          <a:p>
            <a:endParaRPr lang="en-US" sz="1000" dirty="0"/>
          </a:p>
          <a:p>
            <a:pPr marL="285750" indent="-285750">
              <a:buFont typeface="Wingdings" charset="2"/>
              <a:buChar char="Ø"/>
            </a:pPr>
            <a:r>
              <a:rPr lang="en-US" sz="1800" dirty="0"/>
              <a:t>We would like to establish BUGS as a center of excellence for screening and cleanliness and the UK as the world leader in material assay. </a:t>
            </a:r>
          </a:p>
          <a:p>
            <a:endParaRPr lang="en-US" sz="1000" dirty="0"/>
          </a:p>
          <a:p>
            <a:pPr marL="285750" indent="-285750">
              <a:buFont typeface="Wingdings" charset="2"/>
              <a:buChar char="Ø"/>
            </a:pPr>
            <a:r>
              <a:rPr lang="en-US" sz="1800" dirty="0"/>
              <a:t>We need to develop new assay techniques</a:t>
            </a:r>
          </a:p>
          <a:p>
            <a:pPr marL="285750" indent="-285750">
              <a:buFont typeface="Wingdings" charset="2"/>
              <a:buChar char="Ø"/>
            </a:pPr>
            <a:endParaRPr lang="en-US" sz="1000" dirty="0"/>
          </a:p>
          <a:p>
            <a:pPr marL="742950" lvl="1" indent="-285750">
              <a:buFont typeface="Wingdings" charset="2"/>
              <a:buChar char="Ø"/>
            </a:pPr>
            <a:r>
              <a:rPr lang="en-US" sz="1800" dirty="0"/>
              <a:t>Multi HPGE in coincidence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800" dirty="0"/>
              <a:t>Cold Radon Emanation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800" dirty="0"/>
              <a:t>Improved surface and bulk alpha sensitivity - new detectors</a:t>
            </a: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sz="1800" dirty="0"/>
              <a:t>Watch this space!</a:t>
            </a:r>
          </a:p>
        </p:txBody>
      </p:sp>
    </p:spTree>
    <p:extLst>
      <p:ext uri="{BB962C8B-B14F-4D97-AF65-F5344CB8AC3E}">
        <p14:creationId xmlns:p14="http://schemas.microsoft.com/office/powerpoint/2010/main" val="36529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67;p31">
            <a:extLst>
              <a:ext uri="{FF2B5EF4-FFF2-40B4-BE49-F238E27FC236}">
                <a16:creationId xmlns:a16="http://schemas.microsoft.com/office/drawing/2014/main" id="{175FCB18-4748-3D40-BE9D-77EE31C3E8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42" t="9304" b="15849"/>
          <a:stretch/>
        </p:blipFill>
        <p:spPr>
          <a:xfrm>
            <a:off x="0" y="12635"/>
            <a:ext cx="9144000" cy="5130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9;p31">
            <a:extLst>
              <a:ext uri="{FF2B5EF4-FFF2-40B4-BE49-F238E27FC236}">
                <a16:creationId xmlns:a16="http://schemas.microsoft.com/office/drawing/2014/main" id="{858898EE-F2D4-4043-AA2C-0C4D399633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406" y="12636"/>
            <a:ext cx="91440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900" b="1">
                <a:solidFill>
                  <a:srgbClr val="FFA700"/>
                </a:solidFill>
                <a:latin typeface="Arial"/>
                <a:ea typeface="Arial"/>
                <a:cs typeface="Arial"/>
                <a:sym typeface="Arial"/>
              </a:rPr>
              <a:t>Thank you for listening!</a:t>
            </a:r>
            <a:endParaRPr/>
          </a:p>
        </p:txBody>
      </p:sp>
      <p:sp>
        <p:nvSpPr>
          <p:cNvPr id="5" name="Google Shape;270;p31">
            <a:extLst>
              <a:ext uri="{FF2B5EF4-FFF2-40B4-BE49-F238E27FC236}">
                <a16:creationId xmlns:a16="http://schemas.microsoft.com/office/drawing/2014/main" id="{23D2FF55-C6C3-F146-B17D-D0A46F6ED223}"/>
              </a:ext>
            </a:extLst>
          </p:cNvPr>
          <p:cNvSpPr/>
          <p:nvPr/>
        </p:nvSpPr>
        <p:spPr>
          <a:xfrm>
            <a:off x="38495" y="4438453"/>
            <a:ext cx="91440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FFA700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 sz="3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08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43">
            <a:extLst>
              <a:ext uri="{FF2B5EF4-FFF2-40B4-BE49-F238E27FC236}">
                <a16:creationId xmlns:a16="http://schemas.microsoft.com/office/drawing/2014/main" id="{64BA5992-070E-1B4A-B88E-DAC834DAC7D7}"/>
              </a:ext>
            </a:extLst>
          </p:cNvPr>
          <p:cNvSpPr txBox="1"/>
          <p:nvPr/>
        </p:nvSpPr>
        <p:spPr>
          <a:xfrm>
            <a:off x="0" y="10119"/>
            <a:ext cx="9144000" cy="463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600"/>
            </a:pPr>
            <a:r>
              <a:rPr lang="en-US" sz="3000" b="1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Liquid Xenon Experiments</a:t>
            </a:r>
            <a:endParaRPr sz="3000" b="1" dirty="0">
              <a:solidFill>
                <a:srgbClr val="4472C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330;p43">
            <a:extLst>
              <a:ext uri="{FF2B5EF4-FFF2-40B4-BE49-F238E27FC236}">
                <a16:creationId xmlns:a16="http://schemas.microsoft.com/office/drawing/2014/main" id="{31D8BF00-75D5-364C-A9FF-87134BE070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240" t="-438" r="21731" b="438"/>
          <a:stretch/>
        </p:blipFill>
        <p:spPr>
          <a:xfrm>
            <a:off x="101406" y="806740"/>
            <a:ext cx="1217732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31;p43">
            <a:extLst>
              <a:ext uri="{FF2B5EF4-FFF2-40B4-BE49-F238E27FC236}">
                <a16:creationId xmlns:a16="http://schemas.microsoft.com/office/drawing/2014/main" id="{A0F12D9F-DB86-1046-BBBE-959E61ACDE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8064" y="799615"/>
            <a:ext cx="1219849" cy="163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32;p43">
            <a:extLst>
              <a:ext uri="{FF2B5EF4-FFF2-40B4-BE49-F238E27FC236}">
                <a16:creationId xmlns:a16="http://schemas.microsoft.com/office/drawing/2014/main" id="{14111CA2-5FD1-A948-9ACD-BDCD843305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289" y="806740"/>
            <a:ext cx="1219845" cy="1649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333;p43">
            <a:extLst>
              <a:ext uri="{FF2B5EF4-FFF2-40B4-BE49-F238E27FC236}">
                <a16:creationId xmlns:a16="http://schemas.microsoft.com/office/drawing/2014/main" id="{9543E42C-8C2E-B041-9C70-887A06116827}"/>
              </a:ext>
            </a:extLst>
          </p:cNvPr>
          <p:cNvCxnSpPr>
            <a:cxnSpLocks/>
          </p:cNvCxnSpPr>
          <p:nvPr/>
        </p:nvCxnSpPr>
        <p:spPr>
          <a:xfrm>
            <a:off x="124732" y="3223613"/>
            <a:ext cx="3898317" cy="996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" name="Google Shape;334;p43">
            <a:extLst>
              <a:ext uri="{FF2B5EF4-FFF2-40B4-BE49-F238E27FC236}">
                <a16:creationId xmlns:a16="http://schemas.microsoft.com/office/drawing/2014/main" id="{1D88AFA9-0701-6E45-858B-CD3079FCFA46}"/>
              </a:ext>
            </a:extLst>
          </p:cNvPr>
          <p:cNvSpPr txBox="1"/>
          <p:nvPr/>
        </p:nvSpPr>
        <p:spPr>
          <a:xfrm>
            <a:off x="376867" y="4751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>
                <a:solidFill>
                  <a:srgbClr val="E69138"/>
                </a:solidFill>
                <a:latin typeface="Open Sans"/>
                <a:ea typeface="Open Sans"/>
                <a:cs typeface="Open Sans"/>
                <a:sym typeface="Open Sans"/>
              </a:rPr>
              <a:t>LUX</a:t>
            </a:r>
            <a:endParaRPr sz="1200" b="1">
              <a:solidFill>
                <a:srgbClr val="E691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335;p43">
            <a:extLst>
              <a:ext uri="{FF2B5EF4-FFF2-40B4-BE49-F238E27FC236}">
                <a16:creationId xmlns:a16="http://schemas.microsoft.com/office/drawing/2014/main" id="{7C06F2CD-BD4F-E245-99A3-227E44F43C47}"/>
              </a:ext>
            </a:extLst>
          </p:cNvPr>
          <p:cNvSpPr txBox="1"/>
          <p:nvPr/>
        </p:nvSpPr>
        <p:spPr>
          <a:xfrm>
            <a:off x="1486724" y="4751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PANDAX-II</a:t>
            </a:r>
            <a:endParaRPr sz="1200" b="1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336;p43">
            <a:extLst>
              <a:ext uri="{FF2B5EF4-FFF2-40B4-BE49-F238E27FC236}">
                <a16:creationId xmlns:a16="http://schemas.microsoft.com/office/drawing/2014/main" id="{6D6C364D-1BAC-0947-8BBE-975E0FE7F47C}"/>
              </a:ext>
            </a:extLst>
          </p:cNvPr>
          <p:cNvSpPr txBox="1"/>
          <p:nvPr/>
        </p:nvSpPr>
        <p:spPr>
          <a:xfrm>
            <a:off x="2820499" y="4423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XENON1T</a:t>
            </a:r>
            <a:endParaRPr sz="1200" b="1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37;p43">
            <a:extLst>
              <a:ext uri="{FF2B5EF4-FFF2-40B4-BE49-F238E27FC236}">
                <a16:creationId xmlns:a16="http://schemas.microsoft.com/office/drawing/2014/main" id="{6C442AEF-2996-F348-BA76-8F57AFF88603}"/>
              </a:ext>
            </a:extLst>
          </p:cNvPr>
          <p:cNvSpPr txBox="1"/>
          <p:nvPr/>
        </p:nvSpPr>
        <p:spPr>
          <a:xfrm>
            <a:off x="158383" y="23899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250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(100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338;p43">
            <a:extLst>
              <a:ext uri="{FF2B5EF4-FFF2-40B4-BE49-F238E27FC236}">
                <a16:creationId xmlns:a16="http://schemas.microsoft.com/office/drawing/2014/main" id="{1D873E4E-9F2C-BA43-87AC-4485B5E3A1F8}"/>
              </a:ext>
            </a:extLst>
          </p:cNvPr>
          <p:cNvSpPr txBox="1"/>
          <p:nvPr/>
        </p:nvSpPr>
        <p:spPr>
          <a:xfrm>
            <a:off x="1486724" y="23899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580 kg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(362 kg)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339;p43">
            <a:extLst>
              <a:ext uri="{FF2B5EF4-FFF2-40B4-BE49-F238E27FC236}">
                <a16:creationId xmlns:a16="http://schemas.microsoft.com/office/drawing/2014/main" id="{7B7C52B0-780E-8048-A567-8BEA34B90C8D}"/>
              </a:ext>
            </a:extLst>
          </p:cNvPr>
          <p:cNvSpPr txBox="1"/>
          <p:nvPr/>
        </p:nvSpPr>
        <p:spPr>
          <a:xfrm>
            <a:off x="2820499" y="23654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(1,042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340;p43">
            <a:extLst>
              <a:ext uri="{FF2B5EF4-FFF2-40B4-BE49-F238E27FC236}">
                <a16:creationId xmlns:a16="http://schemas.microsoft.com/office/drawing/2014/main" id="{FA61777C-7920-EE47-B3B5-7630D45CD212}"/>
              </a:ext>
            </a:extLst>
          </p:cNvPr>
          <p:cNvSpPr txBox="1"/>
          <p:nvPr/>
        </p:nvSpPr>
        <p:spPr>
          <a:xfrm>
            <a:off x="158383" y="32220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0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3.4x10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-46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341;p43">
            <a:extLst>
              <a:ext uri="{FF2B5EF4-FFF2-40B4-BE49-F238E27FC236}">
                <a16:creationId xmlns:a16="http://schemas.microsoft.com/office/drawing/2014/main" id="{D9411FEC-DE94-5B47-86FC-1D7A331A9A3F}"/>
              </a:ext>
            </a:extLst>
          </p:cNvPr>
          <p:cNvSpPr txBox="1"/>
          <p:nvPr/>
        </p:nvSpPr>
        <p:spPr>
          <a:xfrm>
            <a:off x="1486724" y="32220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2.5x10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-46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342;p43">
            <a:extLst>
              <a:ext uri="{FF2B5EF4-FFF2-40B4-BE49-F238E27FC236}">
                <a16:creationId xmlns:a16="http://schemas.microsoft.com/office/drawing/2014/main" id="{CF7F7DBC-9688-134F-B1B8-FA4BF4019C70}"/>
              </a:ext>
            </a:extLst>
          </p:cNvPr>
          <p:cNvSpPr txBox="1"/>
          <p:nvPr/>
        </p:nvSpPr>
        <p:spPr>
          <a:xfrm>
            <a:off x="2820499" y="32220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7.7x10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-47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343;p43">
            <a:extLst>
              <a:ext uri="{FF2B5EF4-FFF2-40B4-BE49-F238E27FC236}">
                <a16:creationId xmlns:a16="http://schemas.microsoft.com/office/drawing/2014/main" id="{8A3E6BA0-3D56-914E-8A58-C81479C18DF2}"/>
              </a:ext>
            </a:extLst>
          </p:cNvPr>
          <p:cNvSpPr txBox="1"/>
          <p:nvPr/>
        </p:nvSpPr>
        <p:spPr>
          <a:xfrm>
            <a:off x="158383" y="28742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2013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344;p43">
            <a:extLst>
              <a:ext uri="{FF2B5EF4-FFF2-40B4-BE49-F238E27FC236}">
                <a16:creationId xmlns:a16="http://schemas.microsoft.com/office/drawing/2014/main" id="{7D4C44B9-82D0-044A-BEF6-A15C786A1F0F}"/>
              </a:ext>
            </a:extLst>
          </p:cNvPr>
          <p:cNvSpPr txBox="1"/>
          <p:nvPr/>
        </p:nvSpPr>
        <p:spPr>
          <a:xfrm>
            <a:off x="1486724" y="28742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2016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345;p43">
            <a:extLst>
              <a:ext uri="{FF2B5EF4-FFF2-40B4-BE49-F238E27FC236}">
                <a16:creationId xmlns:a16="http://schemas.microsoft.com/office/drawing/2014/main" id="{A5D16C2B-FF5E-A140-9123-40908CCC90C3}"/>
              </a:ext>
            </a:extLst>
          </p:cNvPr>
          <p:cNvSpPr txBox="1"/>
          <p:nvPr/>
        </p:nvSpPr>
        <p:spPr>
          <a:xfrm>
            <a:off x="2820499" y="28499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2017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Google Shape;346;p43">
            <a:extLst>
              <a:ext uri="{FF2B5EF4-FFF2-40B4-BE49-F238E27FC236}">
                <a16:creationId xmlns:a16="http://schemas.microsoft.com/office/drawing/2014/main" id="{307382A2-ED6B-C44A-9399-92F1F8DF00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9028" y="753666"/>
            <a:ext cx="1463236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47;p43">
            <a:extLst>
              <a:ext uri="{FF2B5EF4-FFF2-40B4-BE49-F238E27FC236}">
                <a16:creationId xmlns:a16="http://schemas.microsoft.com/office/drawing/2014/main" id="{BFE9E996-556C-2844-AA07-63ECE3702B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5820" y="765149"/>
            <a:ext cx="1692324" cy="1649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348;p43">
            <a:extLst>
              <a:ext uri="{FF2B5EF4-FFF2-40B4-BE49-F238E27FC236}">
                <a16:creationId xmlns:a16="http://schemas.microsoft.com/office/drawing/2014/main" id="{39B8B69C-0E21-4441-8814-2CBCA56E1BA1}"/>
              </a:ext>
            </a:extLst>
          </p:cNvPr>
          <p:cNvCxnSpPr>
            <a:cxnSpLocks/>
          </p:cNvCxnSpPr>
          <p:nvPr/>
        </p:nvCxnSpPr>
        <p:spPr>
          <a:xfrm>
            <a:off x="4127755" y="3214865"/>
            <a:ext cx="4967695" cy="6581"/>
          </a:xfrm>
          <a:prstGeom prst="straightConnector1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" name="Google Shape;349;p43">
            <a:extLst>
              <a:ext uri="{FF2B5EF4-FFF2-40B4-BE49-F238E27FC236}">
                <a16:creationId xmlns:a16="http://schemas.microsoft.com/office/drawing/2014/main" id="{039BAD33-7EAB-E348-A9C3-DA1464DE8EE6}"/>
              </a:ext>
            </a:extLst>
          </p:cNvPr>
          <p:cNvSpPr txBox="1"/>
          <p:nvPr/>
        </p:nvSpPr>
        <p:spPr>
          <a:xfrm>
            <a:off x="4395915" y="32220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000"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2.6x10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350;p43">
            <a:extLst>
              <a:ext uri="{FF2B5EF4-FFF2-40B4-BE49-F238E27FC236}">
                <a16:creationId xmlns:a16="http://schemas.microsoft.com/office/drawing/2014/main" id="{D831CD1B-DCE5-FE47-9E07-0A75043FB232}"/>
              </a:ext>
            </a:extLst>
          </p:cNvPr>
          <p:cNvSpPr txBox="1"/>
          <p:nvPr/>
        </p:nvSpPr>
        <p:spPr>
          <a:xfrm>
            <a:off x="6268383" y="32220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1.4x10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" name="Google Shape;351;p43">
            <a:extLst>
              <a:ext uri="{FF2B5EF4-FFF2-40B4-BE49-F238E27FC236}">
                <a16:creationId xmlns:a16="http://schemas.microsoft.com/office/drawing/2014/main" id="{04E98113-548F-4342-9E6D-5AAA14AC816A}"/>
              </a:ext>
            </a:extLst>
          </p:cNvPr>
          <p:cNvSpPr txBox="1"/>
          <p:nvPr/>
        </p:nvSpPr>
        <p:spPr>
          <a:xfrm>
            <a:off x="6078791" y="2859651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2022 + 3 live years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352;p43">
            <a:extLst>
              <a:ext uri="{FF2B5EF4-FFF2-40B4-BE49-F238E27FC236}">
                <a16:creationId xmlns:a16="http://schemas.microsoft.com/office/drawing/2014/main" id="{6D1F5439-5538-ED42-AF43-48664CCB70A0}"/>
              </a:ext>
            </a:extLst>
          </p:cNvPr>
          <p:cNvSpPr txBox="1"/>
          <p:nvPr/>
        </p:nvSpPr>
        <p:spPr>
          <a:xfrm>
            <a:off x="4202628" y="2859663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2022 + 5 live years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353;p43">
            <a:extLst>
              <a:ext uri="{FF2B5EF4-FFF2-40B4-BE49-F238E27FC236}">
                <a16:creationId xmlns:a16="http://schemas.microsoft.com/office/drawing/2014/main" id="{4A9E9A1E-C968-6D4B-A18B-AE0BE6870AA2}"/>
              </a:ext>
            </a:extLst>
          </p:cNvPr>
          <p:cNvSpPr txBox="1"/>
          <p:nvPr/>
        </p:nvSpPr>
        <p:spPr>
          <a:xfrm>
            <a:off x="5845822" y="460550"/>
            <a:ext cx="1710233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 dirty="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LZ</a:t>
            </a: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354;p43">
            <a:extLst>
              <a:ext uri="{FF2B5EF4-FFF2-40B4-BE49-F238E27FC236}">
                <a16:creationId xmlns:a16="http://schemas.microsoft.com/office/drawing/2014/main" id="{15D001B1-FA39-544F-922B-44098D37F76D}"/>
              </a:ext>
            </a:extLst>
          </p:cNvPr>
          <p:cNvSpPr txBox="1"/>
          <p:nvPr/>
        </p:nvSpPr>
        <p:spPr>
          <a:xfrm>
            <a:off x="4420290" y="4848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 dirty="0" err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XENONnT</a:t>
            </a: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355;p43">
            <a:extLst>
              <a:ext uri="{FF2B5EF4-FFF2-40B4-BE49-F238E27FC236}">
                <a16:creationId xmlns:a16="http://schemas.microsoft.com/office/drawing/2014/main" id="{6D08133D-127D-8444-B386-C6B162A046FE}"/>
              </a:ext>
            </a:extLst>
          </p:cNvPr>
          <p:cNvSpPr txBox="1"/>
          <p:nvPr/>
        </p:nvSpPr>
        <p:spPr>
          <a:xfrm>
            <a:off x="6140008" y="2350851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7,000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(5,600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356;p43">
            <a:extLst>
              <a:ext uri="{FF2B5EF4-FFF2-40B4-BE49-F238E27FC236}">
                <a16:creationId xmlns:a16="http://schemas.microsoft.com/office/drawing/2014/main" id="{B62F22B3-64E4-AD47-9AD8-45595AD2E243}"/>
              </a:ext>
            </a:extLst>
          </p:cNvPr>
          <p:cNvSpPr txBox="1"/>
          <p:nvPr/>
        </p:nvSpPr>
        <p:spPr>
          <a:xfrm>
            <a:off x="4382465" y="2375163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5,900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(4,000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Google Shape;363;p43">
            <a:extLst>
              <a:ext uri="{FF2B5EF4-FFF2-40B4-BE49-F238E27FC236}">
                <a16:creationId xmlns:a16="http://schemas.microsoft.com/office/drawing/2014/main" id="{39C8B8E6-A246-2A4F-8B5E-DA3F7202696F}"/>
              </a:ext>
            </a:extLst>
          </p:cNvPr>
          <p:cNvSpPr txBox="1"/>
          <p:nvPr/>
        </p:nvSpPr>
        <p:spPr>
          <a:xfrm>
            <a:off x="4023049" y="3522739"/>
            <a:ext cx="49029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/>
              <a:t>Typical detector improvements:</a:t>
            </a:r>
            <a:endParaRPr dirty="0"/>
          </a:p>
          <a:p>
            <a:endParaRPr sz="1000" dirty="0"/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u="sng" dirty="0">
                <a:solidFill>
                  <a:srgbClr val="FF0000"/>
                </a:solidFill>
              </a:rPr>
              <a:t>Mass</a:t>
            </a:r>
            <a:endParaRPr u="sng" dirty="0">
              <a:solidFill>
                <a:srgbClr val="FF0000"/>
              </a:solidFill>
            </a:endParaRPr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dirty="0"/>
              <a:t>Detector components</a:t>
            </a:r>
            <a:endParaRPr dirty="0"/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dirty="0"/>
              <a:t>Detection and analysis methods</a:t>
            </a:r>
            <a:endParaRPr dirty="0"/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dirty="0">
                <a:solidFill>
                  <a:schemeClr val="tx1"/>
                </a:solidFill>
              </a:rPr>
              <a:t>Improve background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03F7B512-4E22-0246-8B52-21D236078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700" y="808027"/>
            <a:ext cx="1141066" cy="1620314"/>
          </a:xfrm>
          <a:prstGeom prst="rect">
            <a:avLst/>
          </a:prstGeom>
        </p:spPr>
      </p:pic>
      <p:sp>
        <p:nvSpPr>
          <p:cNvPr id="32" name="Google Shape;353;p43">
            <a:extLst>
              <a:ext uri="{FF2B5EF4-FFF2-40B4-BE49-F238E27FC236}">
                <a16:creationId xmlns:a16="http://schemas.microsoft.com/office/drawing/2014/main" id="{80667A5E-E974-A543-B784-27284B734670}"/>
              </a:ext>
            </a:extLst>
          </p:cNvPr>
          <p:cNvSpPr txBox="1"/>
          <p:nvPr/>
        </p:nvSpPr>
        <p:spPr>
          <a:xfrm>
            <a:off x="7681700" y="467756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 dirty="0" err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PandaX</a:t>
            </a:r>
            <a:r>
              <a:rPr lang="en-US" sz="1200" b="1" dirty="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 – 4T</a:t>
            </a: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Google Shape;350;p43">
            <a:extLst>
              <a:ext uri="{FF2B5EF4-FFF2-40B4-BE49-F238E27FC236}">
                <a16:creationId xmlns:a16="http://schemas.microsoft.com/office/drawing/2014/main" id="{3FF3DC68-0387-4348-AF2C-9F73CC4196E9}"/>
              </a:ext>
            </a:extLst>
          </p:cNvPr>
          <p:cNvSpPr txBox="1"/>
          <p:nvPr/>
        </p:nvSpPr>
        <p:spPr>
          <a:xfrm>
            <a:off x="7828257" y="3209948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 x10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" name="Google Shape;351;p43">
            <a:extLst>
              <a:ext uri="{FF2B5EF4-FFF2-40B4-BE49-F238E27FC236}">
                <a16:creationId xmlns:a16="http://schemas.microsoft.com/office/drawing/2014/main" id="{60125782-14B8-9440-944A-85FF9838FB72}"/>
              </a:ext>
            </a:extLst>
          </p:cNvPr>
          <p:cNvSpPr txBox="1"/>
          <p:nvPr/>
        </p:nvSpPr>
        <p:spPr>
          <a:xfrm>
            <a:off x="7638665" y="2847536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202x + 5 live years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Google Shape;355;p43">
            <a:extLst>
              <a:ext uri="{FF2B5EF4-FFF2-40B4-BE49-F238E27FC236}">
                <a16:creationId xmlns:a16="http://schemas.microsoft.com/office/drawing/2014/main" id="{A0469E02-9EDD-5047-81D8-CD7CBB3162D0}"/>
              </a:ext>
            </a:extLst>
          </p:cNvPr>
          <p:cNvSpPr txBox="1"/>
          <p:nvPr/>
        </p:nvSpPr>
        <p:spPr>
          <a:xfrm>
            <a:off x="7699882" y="2338736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4,000 kg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(2,800 kg)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7099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70;p47">
            <a:extLst>
              <a:ext uri="{FF2B5EF4-FFF2-40B4-BE49-F238E27FC236}">
                <a16:creationId xmlns:a16="http://schemas.microsoft.com/office/drawing/2014/main" id="{B7A290FB-03F4-6D42-AAB0-9CC877FC7565}"/>
              </a:ext>
            </a:extLst>
          </p:cNvPr>
          <p:cNvSpPr txBox="1"/>
          <p:nvPr/>
        </p:nvSpPr>
        <p:spPr>
          <a:xfrm>
            <a:off x="142623" y="1225609"/>
            <a:ext cx="2594519" cy="255391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ts val="3600"/>
            </a:pPr>
            <a:r>
              <a:rPr lang="en-US" sz="3000" b="1" kern="1200" dirty="0">
                <a:solidFill>
                  <a:srgbClr val="4472C4"/>
                </a:solidFill>
                <a:latin typeface="+mj-lt"/>
                <a:ea typeface="+mj-ea"/>
                <a:cs typeface="+mj-cs"/>
                <a:sym typeface="Calibri"/>
              </a:rPr>
              <a:t>Current Landscape</a:t>
            </a:r>
          </a:p>
        </p:txBody>
      </p:sp>
      <p:pic>
        <p:nvPicPr>
          <p:cNvPr id="36" name="Google Shape;282;p41" descr="Diagram&#10;&#10;Description automatically generated">
            <a:extLst>
              <a:ext uri="{FF2B5EF4-FFF2-40B4-BE49-F238E27FC236}">
                <a16:creationId xmlns:a16="http://schemas.microsoft.com/office/drawing/2014/main" id="{2DFCF109-AC79-8749-BE66-95D8B56BE30B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346355" y="377798"/>
            <a:ext cx="5625516" cy="4387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368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">
            <a:extLst>
              <a:ext uri="{FF2B5EF4-FFF2-40B4-BE49-F238E27FC236}">
                <a16:creationId xmlns:a16="http://schemas.microsoft.com/office/drawing/2014/main" id="{C5D9711E-FA38-3E4C-9FE8-8EB77FA6AD46}"/>
              </a:ext>
            </a:extLst>
          </p:cNvPr>
          <p:cNvGrpSpPr/>
          <p:nvPr/>
        </p:nvGrpSpPr>
        <p:grpSpPr>
          <a:xfrm>
            <a:off x="2900648" y="201512"/>
            <a:ext cx="6053780" cy="4750199"/>
            <a:chOff x="0" y="0"/>
            <a:chExt cx="9404515" cy="7379410"/>
          </a:xfrm>
        </p:grpSpPr>
        <p:pic>
          <p:nvPicPr>
            <p:cNvPr id="40" name="LUX_only_filled_2016.png" descr="LUX_only_filled_2016.png">
              <a:extLst>
                <a:ext uri="{FF2B5EF4-FFF2-40B4-BE49-F238E27FC236}">
                  <a16:creationId xmlns:a16="http://schemas.microsoft.com/office/drawing/2014/main" id="{65231BB2-B85F-444A-88AB-97A5D2E0D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31" y="0"/>
              <a:ext cx="8969748" cy="7048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A9B09F40-5C5A-5C4B-AD1B-20637BA951E9}"/>
                </a:ext>
              </a:extLst>
            </p:cNvPr>
            <p:cNvSpPr/>
            <p:nvPr/>
          </p:nvSpPr>
          <p:spPr>
            <a:xfrm>
              <a:off x="0" y="58568"/>
              <a:ext cx="1707533" cy="64197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/>
            </a:p>
          </p:txBody>
        </p:sp>
        <p:sp>
          <p:nvSpPr>
            <p:cNvPr id="44" name="Rectangle">
              <a:extLst>
                <a:ext uri="{FF2B5EF4-FFF2-40B4-BE49-F238E27FC236}">
                  <a16:creationId xmlns:a16="http://schemas.microsoft.com/office/drawing/2014/main" id="{5D588F1E-E0FD-FB4D-ACAA-84CAE8BD4A22}"/>
                </a:ext>
              </a:extLst>
            </p:cNvPr>
            <p:cNvSpPr/>
            <p:nvPr/>
          </p:nvSpPr>
          <p:spPr>
            <a:xfrm>
              <a:off x="1118917" y="6185034"/>
              <a:ext cx="8285599" cy="11943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/>
            </a:p>
          </p:txBody>
        </p:sp>
      </p:grpSp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C245BB16-7B5D-0A41-87FE-AB9CB7A73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699" y="404819"/>
            <a:ext cx="1582008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unicorn_mh_fat.png" descr="unicorn_mh_fat.png">
            <a:extLst>
              <a:ext uri="{FF2B5EF4-FFF2-40B4-BE49-F238E27FC236}">
                <a16:creationId xmlns:a16="http://schemas.microsoft.com/office/drawing/2014/main" id="{662F5D96-6DD9-1947-A5C1-E7D896239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612" y="4144604"/>
            <a:ext cx="1197926" cy="925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unicorn_mh_skinny.png" descr="unicorn_mh_skinny.png">
            <a:extLst>
              <a:ext uri="{FF2B5EF4-FFF2-40B4-BE49-F238E27FC236}">
                <a16:creationId xmlns:a16="http://schemas.microsoft.com/office/drawing/2014/main" id="{EA1D300B-3DE4-C649-B94B-68FFC14F1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247" y="4216464"/>
            <a:ext cx="619428" cy="4785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Group">
            <a:extLst>
              <a:ext uri="{FF2B5EF4-FFF2-40B4-BE49-F238E27FC236}">
                <a16:creationId xmlns:a16="http://schemas.microsoft.com/office/drawing/2014/main" id="{27A2C774-F87A-0248-91C3-A0E2E5E50A53}"/>
              </a:ext>
            </a:extLst>
          </p:cNvPr>
          <p:cNvGrpSpPr/>
          <p:nvPr/>
        </p:nvGrpSpPr>
        <p:grpSpPr>
          <a:xfrm>
            <a:off x="2392871" y="426840"/>
            <a:ext cx="1643842" cy="1270001"/>
            <a:chOff x="0" y="0"/>
            <a:chExt cx="1643841" cy="1270000"/>
          </a:xfrm>
        </p:grpSpPr>
        <p:pic>
          <p:nvPicPr>
            <p:cNvPr id="49" name="unicorn_mh_normal.png" descr="unicorn_mh_normal.png">
              <a:extLst>
                <a:ext uri="{FF2B5EF4-FFF2-40B4-BE49-F238E27FC236}">
                  <a16:creationId xmlns:a16="http://schemas.microsoft.com/office/drawing/2014/main" id="{EA33CFE4-BE4E-BE47-80AD-D0248CBF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643842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" descr="Image">
              <a:extLst>
                <a:ext uri="{FF2B5EF4-FFF2-40B4-BE49-F238E27FC236}">
                  <a16:creationId xmlns:a16="http://schemas.microsoft.com/office/drawing/2014/main" id="{B74C5A5B-54BC-7E43-AB7E-96CDC8238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920" y="211988"/>
              <a:ext cx="10160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EF937E2B-C2E9-A740-8877-49DE7041FE8B}"/>
              </a:ext>
            </a:extLst>
          </p:cNvPr>
          <p:cNvGrpSpPr/>
          <p:nvPr/>
        </p:nvGrpSpPr>
        <p:grpSpPr>
          <a:xfrm>
            <a:off x="2677239" y="1952934"/>
            <a:ext cx="1322567" cy="1021790"/>
            <a:chOff x="0" y="0"/>
            <a:chExt cx="1643841" cy="1270000"/>
          </a:xfrm>
        </p:grpSpPr>
        <p:pic>
          <p:nvPicPr>
            <p:cNvPr id="52" name="unicorn_mh_normal.png" descr="unicorn_mh_normal.png">
              <a:extLst>
                <a:ext uri="{FF2B5EF4-FFF2-40B4-BE49-F238E27FC236}">
                  <a16:creationId xmlns:a16="http://schemas.microsoft.com/office/drawing/2014/main" id="{743185FB-8AB7-F34E-82E8-1B4773BC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643842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age" descr="Image">
              <a:extLst>
                <a:ext uri="{FF2B5EF4-FFF2-40B4-BE49-F238E27FC236}">
                  <a16:creationId xmlns:a16="http://schemas.microsoft.com/office/drawing/2014/main" id="{A88B1FFB-686F-E841-B8A2-FB6E2C097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1420" y="537166"/>
              <a:ext cx="381001" cy="381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">
            <a:extLst>
              <a:ext uri="{FF2B5EF4-FFF2-40B4-BE49-F238E27FC236}">
                <a16:creationId xmlns:a16="http://schemas.microsoft.com/office/drawing/2014/main" id="{229A83DF-B3C8-784D-9380-D4F5DBBB4F8D}"/>
              </a:ext>
            </a:extLst>
          </p:cNvPr>
          <p:cNvGrpSpPr/>
          <p:nvPr/>
        </p:nvGrpSpPr>
        <p:grpSpPr>
          <a:xfrm>
            <a:off x="3018417" y="3426871"/>
            <a:ext cx="863549" cy="667161"/>
            <a:chOff x="0" y="0"/>
            <a:chExt cx="1643841" cy="1270000"/>
          </a:xfrm>
        </p:grpSpPr>
        <p:pic>
          <p:nvPicPr>
            <p:cNvPr id="55" name="unicorn_mh_normal.png" descr="unicorn_mh_normal.png">
              <a:extLst>
                <a:ext uri="{FF2B5EF4-FFF2-40B4-BE49-F238E27FC236}">
                  <a16:creationId xmlns:a16="http://schemas.microsoft.com/office/drawing/2014/main" id="{8E302564-DD46-8C4C-A5D4-4B87EB059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643842" cy="127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Image" descr="Image">
              <a:extLst>
                <a:ext uri="{FF2B5EF4-FFF2-40B4-BE49-F238E27FC236}">
                  <a16:creationId xmlns:a16="http://schemas.microsoft.com/office/drawing/2014/main" id="{70FC1249-E299-5543-922E-B2523C07E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420" y="669120"/>
              <a:ext cx="127001" cy="12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" name="unicorn_mh_normal.png" descr="unicorn_mh_normal.png">
            <a:extLst>
              <a:ext uri="{FF2B5EF4-FFF2-40B4-BE49-F238E27FC236}">
                <a16:creationId xmlns:a16="http://schemas.microsoft.com/office/drawing/2014/main" id="{DD4C0F4E-E7C4-3646-85B5-05115E2F0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254" y="4203100"/>
            <a:ext cx="958074" cy="740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>
            <a:extLst>
              <a:ext uri="{FF2B5EF4-FFF2-40B4-BE49-F238E27FC236}">
                <a16:creationId xmlns:a16="http://schemas.microsoft.com/office/drawing/2014/main" id="{AAB925BA-63FE-BC44-81C3-5B0E9FF6C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31" y="578619"/>
            <a:ext cx="1582008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>
            <a:extLst>
              <a:ext uri="{FF2B5EF4-FFF2-40B4-BE49-F238E27FC236}">
                <a16:creationId xmlns:a16="http://schemas.microsoft.com/office/drawing/2014/main" id="{EB08FDA7-B7DB-D04B-9754-E2E72513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247" y="1351532"/>
            <a:ext cx="1582008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>
            <a:extLst>
              <a:ext uri="{FF2B5EF4-FFF2-40B4-BE49-F238E27FC236}">
                <a16:creationId xmlns:a16="http://schemas.microsoft.com/office/drawing/2014/main" id="{04874E15-3CDE-D047-BC53-B64B6D3CA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9" y="496991"/>
            <a:ext cx="1582008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>
            <a:extLst>
              <a:ext uri="{FF2B5EF4-FFF2-40B4-BE49-F238E27FC236}">
                <a16:creationId xmlns:a16="http://schemas.microsoft.com/office/drawing/2014/main" id="{E8D758B3-AA07-EE44-B969-EF941AC1A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884" y="1158508"/>
            <a:ext cx="1582008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>
            <a:extLst>
              <a:ext uri="{FF2B5EF4-FFF2-40B4-BE49-F238E27FC236}">
                <a16:creationId xmlns:a16="http://schemas.microsoft.com/office/drawing/2014/main" id="{B737E1B2-7590-9D49-BEA3-EFC3C7E77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63" y="1578686"/>
            <a:ext cx="1582008" cy="152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" name="Group">
            <a:extLst>
              <a:ext uri="{FF2B5EF4-FFF2-40B4-BE49-F238E27FC236}">
                <a16:creationId xmlns:a16="http://schemas.microsoft.com/office/drawing/2014/main" id="{34A425D8-FF0E-4147-856C-6BE8222F7F3E}"/>
              </a:ext>
            </a:extLst>
          </p:cNvPr>
          <p:cNvGrpSpPr/>
          <p:nvPr/>
        </p:nvGrpSpPr>
        <p:grpSpPr>
          <a:xfrm>
            <a:off x="5315078" y="2025061"/>
            <a:ext cx="1637095" cy="1388824"/>
            <a:chOff x="-121" y="-59"/>
            <a:chExt cx="2245648" cy="1905087"/>
          </a:xfrm>
        </p:grpSpPr>
        <p:pic>
          <p:nvPicPr>
            <p:cNvPr id="64" name="unicorn_mh_normal.png" descr="unicorn_mh_normal.png">
              <a:extLst>
                <a:ext uri="{FF2B5EF4-FFF2-40B4-BE49-F238E27FC236}">
                  <a16:creationId xmlns:a16="http://schemas.microsoft.com/office/drawing/2014/main" id="{706175DC-FC93-3845-9EA8-6C92D3D8B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3112" t="11132" r="16360" b="11424"/>
            <a:stretch>
              <a:fillRect/>
            </a:stretch>
          </p:blipFill>
          <p:spPr>
            <a:xfrm>
              <a:off x="-122" y="-60"/>
              <a:ext cx="2245649" cy="190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547" extrusionOk="0">
                  <a:moveTo>
                    <a:pt x="20646" y="5"/>
                  </a:moveTo>
                  <a:cubicBezTo>
                    <a:pt x="20641" y="-12"/>
                    <a:pt x="20603" y="14"/>
                    <a:pt x="20536" y="77"/>
                  </a:cubicBezTo>
                  <a:cubicBezTo>
                    <a:pt x="20439" y="168"/>
                    <a:pt x="20283" y="187"/>
                    <a:pt x="20146" y="122"/>
                  </a:cubicBezTo>
                  <a:cubicBezTo>
                    <a:pt x="19786" y="-49"/>
                    <a:pt x="19601" y="-26"/>
                    <a:pt x="19669" y="185"/>
                  </a:cubicBezTo>
                  <a:cubicBezTo>
                    <a:pt x="19748" y="426"/>
                    <a:pt x="19460" y="722"/>
                    <a:pt x="19276" y="589"/>
                  </a:cubicBezTo>
                  <a:cubicBezTo>
                    <a:pt x="19193" y="528"/>
                    <a:pt x="19172" y="549"/>
                    <a:pt x="19219" y="638"/>
                  </a:cubicBezTo>
                  <a:cubicBezTo>
                    <a:pt x="19303" y="797"/>
                    <a:pt x="19108" y="981"/>
                    <a:pt x="18834" y="1006"/>
                  </a:cubicBezTo>
                  <a:cubicBezTo>
                    <a:pt x="18738" y="1015"/>
                    <a:pt x="18483" y="1215"/>
                    <a:pt x="18265" y="1451"/>
                  </a:cubicBezTo>
                  <a:cubicBezTo>
                    <a:pt x="18047" y="1686"/>
                    <a:pt x="17825" y="1877"/>
                    <a:pt x="17769" y="1877"/>
                  </a:cubicBezTo>
                  <a:cubicBezTo>
                    <a:pt x="17713" y="1877"/>
                    <a:pt x="17694" y="1959"/>
                    <a:pt x="17727" y="2061"/>
                  </a:cubicBezTo>
                  <a:cubicBezTo>
                    <a:pt x="17808" y="2310"/>
                    <a:pt x="17592" y="2546"/>
                    <a:pt x="17372" y="2447"/>
                  </a:cubicBezTo>
                  <a:cubicBezTo>
                    <a:pt x="17244" y="2389"/>
                    <a:pt x="17215" y="2427"/>
                    <a:pt x="17265" y="2582"/>
                  </a:cubicBezTo>
                  <a:cubicBezTo>
                    <a:pt x="17339" y="2809"/>
                    <a:pt x="17096" y="3146"/>
                    <a:pt x="16968" y="2995"/>
                  </a:cubicBezTo>
                  <a:cubicBezTo>
                    <a:pt x="16849" y="2855"/>
                    <a:pt x="16879" y="1902"/>
                    <a:pt x="17006" y="1810"/>
                  </a:cubicBezTo>
                  <a:cubicBezTo>
                    <a:pt x="17257" y="1627"/>
                    <a:pt x="17095" y="1501"/>
                    <a:pt x="16613" y="1509"/>
                  </a:cubicBezTo>
                  <a:cubicBezTo>
                    <a:pt x="16333" y="1513"/>
                    <a:pt x="16124" y="1561"/>
                    <a:pt x="16151" y="1612"/>
                  </a:cubicBezTo>
                  <a:cubicBezTo>
                    <a:pt x="16178" y="1664"/>
                    <a:pt x="16102" y="1808"/>
                    <a:pt x="15983" y="1935"/>
                  </a:cubicBezTo>
                  <a:cubicBezTo>
                    <a:pt x="15777" y="2155"/>
                    <a:pt x="15760" y="2153"/>
                    <a:pt x="15620" y="1855"/>
                  </a:cubicBezTo>
                  <a:cubicBezTo>
                    <a:pt x="15540" y="1682"/>
                    <a:pt x="15489" y="1436"/>
                    <a:pt x="15506" y="1307"/>
                  </a:cubicBezTo>
                  <a:cubicBezTo>
                    <a:pt x="15547" y="989"/>
                    <a:pt x="15274" y="1008"/>
                    <a:pt x="14903" y="1352"/>
                  </a:cubicBezTo>
                  <a:cubicBezTo>
                    <a:pt x="14560" y="1670"/>
                    <a:pt x="14151" y="2535"/>
                    <a:pt x="14151" y="2941"/>
                  </a:cubicBezTo>
                  <a:cubicBezTo>
                    <a:pt x="14151" y="3339"/>
                    <a:pt x="13792" y="3517"/>
                    <a:pt x="13350" y="3336"/>
                  </a:cubicBezTo>
                  <a:cubicBezTo>
                    <a:pt x="13109" y="3237"/>
                    <a:pt x="12664" y="3219"/>
                    <a:pt x="12052" y="3287"/>
                  </a:cubicBezTo>
                  <a:cubicBezTo>
                    <a:pt x="11541" y="3343"/>
                    <a:pt x="10660" y="3407"/>
                    <a:pt x="10095" y="3430"/>
                  </a:cubicBezTo>
                  <a:cubicBezTo>
                    <a:pt x="9241" y="3465"/>
                    <a:pt x="9059" y="3512"/>
                    <a:pt x="9026" y="3699"/>
                  </a:cubicBezTo>
                  <a:cubicBezTo>
                    <a:pt x="9002" y="3837"/>
                    <a:pt x="9038" y="3890"/>
                    <a:pt x="9114" y="3834"/>
                  </a:cubicBezTo>
                  <a:cubicBezTo>
                    <a:pt x="9277" y="3716"/>
                    <a:pt x="9479" y="4346"/>
                    <a:pt x="9499" y="5028"/>
                  </a:cubicBezTo>
                  <a:cubicBezTo>
                    <a:pt x="9513" y="5504"/>
                    <a:pt x="9483" y="5563"/>
                    <a:pt x="9186" y="5657"/>
                  </a:cubicBezTo>
                  <a:cubicBezTo>
                    <a:pt x="9005" y="5714"/>
                    <a:pt x="8819" y="5732"/>
                    <a:pt x="8770" y="5697"/>
                  </a:cubicBezTo>
                  <a:cubicBezTo>
                    <a:pt x="8540" y="5530"/>
                    <a:pt x="8569" y="5975"/>
                    <a:pt x="8828" y="6581"/>
                  </a:cubicBezTo>
                  <a:cubicBezTo>
                    <a:pt x="8988" y="6957"/>
                    <a:pt x="9082" y="7355"/>
                    <a:pt x="9041" y="7479"/>
                  </a:cubicBezTo>
                  <a:cubicBezTo>
                    <a:pt x="8995" y="7622"/>
                    <a:pt x="9014" y="7668"/>
                    <a:pt x="9095" y="7609"/>
                  </a:cubicBezTo>
                  <a:cubicBezTo>
                    <a:pt x="9291" y="7467"/>
                    <a:pt x="9588" y="8053"/>
                    <a:pt x="9461" y="8332"/>
                  </a:cubicBezTo>
                  <a:cubicBezTo>
                    <a:pt x="9379" y="8512"/>
                    <a:pt x="9409" y="8584"/>
                    <a:pt x="9583" y="8637"/>
                  </a:cubicBezTo>
                  <a:cubicBezTo>
                    <a:pt x="9844" y="8717"/>
                    <a:pt x="9895" y="9237"/>
                    <a:pt x="9652" y="9346"/>
                  </a:cubicBezTo>
                  <a:cubicBezTo>
                    <a:pt x="9362" y="9477"/>
                    <a:pt x="8148" y="9204"/>
                    <a:pt x="8183" y="9014"/>
                  </a:cubicBezTo>
                  <a:cubicBezTo>
                    <a:pt x="8201" y="8918"/>
                    <a:pt x="8163" y="8760"/>
                    <a:pt x="8099" y="8669"/>
                  </a:cubicBezTo>
                  <a:cubicBezTo>
                    <a:pt x="8034" y="8577"/>
                    <a:pt x="8022" y="8455"/>
                    <a:pt x="8068" y="8395"/>
                  </a:cubicBezTo>
                  <a:cubicBezTo>
                    <a:pt x="8115" y="8334"/>
                    <a:pt x="8088" y="8325"/>
                    <a:pt x="8011" y="8377"/>
                  </a:cubicBezTo>
                  <a:cubicBezTo>
                    <a:pt x="7931" y="8431"/>
                    <a:pt x="7812" y="8355"/>
                    <a:pt x="7729" y="8197"/>
                  </a:cubicBezTo>
                  <a:cubicBezTo>
                    <a:pt x="7649" y="8047"/>
                    <a:pt x="7522" y="7923"/>
                    <a:pt x="7446" y="7923"/>
                  </a:cubicBezTo>
                  <a:cubicBezTo>
                    <a:pt x="7370" y="7923"/>
                    <a:pt x="7260" y="7831"/>
                    <a:pt x="7206" y="7717"/>
                  </a:cubicBezTo>
                  <a:cubicBezTo>
                    <a:pt x="7151" y="7603"/>
                    <a:pt x="6959" y="7494"/>
                    <a:pt x="6775" y="7475"/>
                  </a:cubicBezTo>
                  <a:cubicBezTo>
                    <a:pt x="6568" y="7452"/>
                    <a:pt x="6453" y="7367"/>
                    <a:pt x="6473" y="7259"/>
                  </a:cubicBezTo>
                  <a:cubicBezTo>
                    <a:pt x="6494" y="7149"/>
                    <a:pt x="6437" y="7114"/>
                    <a:pt x="6324" y="7165"/>
                  </a:cubicBezTo>
                  <a:cubicBezTo>
                    <a:pt x="6226" y="7209"/>
                    <a:pt x="5929" y="7142"/>
                    <a:pt x="5664" y="7017"/>
                  </a:cubicBezTo>
                  <a:cubicBezTo>
                    <a:pt x="5399" y="6891"/>
                    <a:pt x="4589" y="6603"/>
                    <a:pt x="3867" y="6375"/>
                  </a:cubicBezTo>
                  <a:cubicBezTo>
                    <a:pt x="2970" y="6092"/>
                    <a:pt x="2566" y="5903"/>
                    <a:pt x="2588" y="5782"/>
                  </a:cubicBezTo>
                  <a:cubicBezTo>
                    <a:pt x="2612" y="5656"/>
                    <a:pt x="2538" y="5631"/>
                    <a:pt x="2329" y="5693"/>
                  </a:cubicBezTo>
                  <a:cubicBezTo>
                    <a:pt x="2005" y="5788"/>
                    <a:pt x="1536" y="5566"/>
                    <a:pt x="1642" y="5365"/>
                  </a:cubicBezTo>
                  <a:cubicBezTo>
                    <a:pt x="1706" y="5242"/>
                    <a:pt x="1559" y="5185"/>
                    <a:pt x="1279" y="5226"/>
                  </a:cubicBezTo>
                  <a:cubicBezTo>
                    <a:pt x="1206" y="5236"/>
                    <a:pt x="1062" y="5109"/>
                    <a:pt x="963" y="4943"/>
                  </a:cubicBezTo>
                  <a:cubicBezTo>
                    <a:pt x="864" y="4777"/>
                    <a:pt x="783" y="4692"/>
                    <a:pt x="783" y="4754"/>
                  </a:cubicBezTo>
                  <a:cubicBezTo>
                    <a:pt x="783" y="4817"/>
                    <a:pt x="705" y="4792"/>
                    <a:pt x="611" y="4700"/>
                  </a:cubicBezTo>
                  <a:cubicBezTo>
                    <a:pt x="518" y="4609"/>
                    <a:pt x="465" y="4496"/>
                    <a:pt x="489" y="4449"/>
                  </a:cubicBezTo>
                  <a:cubicBezTo>
                    <a:pt x="514" y="4402"/>
                    <a:pt x="422" y="4364"/>
                    <a:pt x="287" y="4364"/>
                  </a:cubicBezTo>
                  <a:cubicBezTo>
                    <a:pt x="82" y="4364"/>
                    <a:pt x="35" y="4448"/>
                    <a:pt x="12" y="4885"/>
                  </a:cubicBezTo>
                  <a:cubicBezTo>
                    <a:pt x="-6" y="5238"/>
                    <a:pt x="46" y="5461"/>
                    <a:pt x="169" y="5567"/>
                  </a:cubicBezTo>
                  <a:cubicBezTo>
                    <a:pt x="294" y="5674"/>
                    <a:pt x="356" y="5962"/>
                    <a:pt x="367" y="6478"/>
                  </a:cubicBezTo>
                  <a:cubicBezTo>
                    <a:pt x="379" y="7039"/>
                    <a:pt x="419" y="7195"/>
                    <a:pt x="520" y="7098"/>
                  </a:cubicBezTo>
                  <a:cubicBezTo>
                    <a:pt x="613" y="7007"/>
                    <a:pt x="692" y="7053"/>
                    <a:pt x="779" y="7246"/>
                  </a:cubicBezTo>
                  <a:cubicBezTo>
                    <a:pt x="849" y="7398"/>
                    <a:pt x="879" y="7519"/>
                    <a:pt x="848" y="7519"/>
                  </a:cubicBezTo>
                  <a:cubicBezTo>
                    <a:pt x="817" y="7519"/>
                    <a:pt x="919" y="7683"/>
                    <a:pt x="1073" y="7879"/>
                  </a:cubicBezTo>
                  <a:cubicBezTo>
                    <a:pt x="1281" y="8142"/>
                    <a:pt x="1324" y="8276"/>
                    <a:pt x="1234" y="8404"/>
                  </a:cubicBezTo>
                  <a:cubicBezTo>
                    <a:pt x="1144" y="8531"/>
                    <a:pt x="1174" y="8653"/>
                    <a:pt x="1356" y="8866"/>
                  </a:cubicBezTo>
                  <a:cubicBezTo>
                    <a:pt x="1491" y="9025"/>
                    <a:pt x="1632" y="9124"/>
                    <a:pt x="1669" y="9082"/>
                  </a:cubicBezTo>
                  <a:cubicBezTo>
                    <a:pt x="1774" y="8957"/>
                    <a:pt x="2043" y="9287"/>
                    <a:pt x="1962" y="9441"/>
                  </a:cubicBezTo>
                  <a:cubicBezTo>
                    <a:pt x="1921" y="9519"/>
                    <a:pt x="1947" y="9540"/>
                    <a:pt x="2016" y="9490"/>
                  </a:cubicBezTo>
                  <a:cubicBezTo>
                    <a:pt x="2141" y="9399"/>
                    <a:pt x="2322" y="9622"/>
                    <a:pt x="2325" y="9872"/>
                  </a:cubicBezTo>
                  <a:cubicBezTo>
                    <a:pt x="2326" y="9945"/>
                    <a:pt x="2377" y="10010"/>
                    <a:pt x="2439" y="10011"/>
                  </a:cubicBezTo>
                  <a:cubicBezTo>
                    <a:pt x="2657" y="10015"/>
                    <a:pt x="2845" y="10230"/>
                    <a:pt x="2768" y="10388"/>
                  </a:cubicBezTo>
                  <a:cubicBezTo>
                    <a:pt x="2725" y="10475"/>
                    <a:pt x="2729" y="10503"/>
                    <a:pt x="2779" y="10451"/>
                  </a:cubicBezTo>
                  <a:cubicBezTo>
                    <a:pt x="2829" y="10398"/>
                    <a:pt x="2971" y="10415"/>
                    <a:pt x="3092" y="10491"/>
                  </a:cubicBezTo>
                  <a:cubicBezTo>
                    <a:pt x="3279" y="10609"/>
                    <a:pt x="3288" y="10665"/>
                    <a:pt x="3161" y="10850"/>
                  </a:cubicBezTo>
                  <a:cubicBezTo>
                    <a:pt x="3067" y="10986"/>
                    <a:pt x="3061" y="11031"/>
                    <a:pt x="3145" y="10971"/>
                  </a:cubicBezTo>
                  <a:cubicBezTo>
                    <a:pt x="3222" y="10917"/>
                    <a:pt x="3356" y="11000"/>
                    <a:pt x="3455" y="11164"/>
                  </a:cubicBezTo>
                  <a:cubicBezTo>
                    <a:pt x="3565" y="11350"/>
                    <a:pt x="3703" y="11432"/>
                    <a:pt x="3844" y="11389"/>
                  </a:cubicBezTo>
                  <a:cubicBezTo>
                    <a:pt x="4140" y="11298"/>
                    <a:pt x="4424" y="11503"/>
                    <a:pt x="4389" y="11784"/>
                  </a:cubicBezTo>
                  <a:cubicBezTo>
                    <a:pt x="4355" y="12061"/>
                    <a:pt x="3813" y="12256"/>
                    <a:pt x="3378" y="12147"/>
                  </a:cubicBezTo>
                  <a:cubicBezTo>
                    <a:pt x="3170" y="12095"/>
                    <a:pt x="3071" y="12123"/>
                    <a:pt x="3092" y="12224"/>
                  </a:cubicBezTo>
                  <a:cubicBezTo>
                    <a:pt x="3110" y="12310"/>
                    <a:pt x="2647" y="12570"/>
                    <a:pt x="2039" y="12816"/>
                  </a:cubicBezTo>
                  <a:cubicBezTo>
                    <a:pt x="1442" y="13058"/>
                    <a:pt x="774" y="13369"/>
                    <a:pt x="554" y="13507"/>
                  </a:cubicBezTo>
                  <a:cubicBezTo>
                    <a:pt x="334" y="13646"/>
                    <a:pt x="102" y="13743"/>
                    <a:pt x="39" y="13723"/>
                  </a:cubicBezTo>
                  <a:cubicBezTo>
                    <a:pt x="8" y="13713"/>
                    <a:pt x="-4" y="13721"/>
                    <a:pt x="1" y="13745"/>
                  </a:cubicBezTo>
                  <a:cubicBezTo>
                    <a:pt x="6" y="13770"/>
                    <a:pt x="30" y="13811"/>
                    <a:pt x="70" y="13858"/>
                  </a:cubicBezTo>
                  <a:cubicBezTo>
                    <a:pt x="148" y="13952"/>
                    <a:pt x="214" y="14302"/>
                    <a:pt x="215" y="14639"/>
                  </a:cubicBezTo>
                  <a:cubicBezTo>
                    <a:pt x="215" y="15412"/>
                    <a:pt x="404" y="16228"/>
                    <a:pt x="680" y="16641"/>
                  </a:cubicBezTo>
                  <a:cubicBezTo>
                    <a:pt x="798" y="16817"/>
                    <a:pt x="862" y="17028"/>
                    <a:pt x="821" y="17112"/>
                  </a:cubicBezTo>
                  <a:cubicBezTo>
                    <a:pt x="781" y="17196"/>
                    <a:pt x="788" y="17221"/>
                    <a:pt x="840" y="17166"/>
                  </a:cubicBezTo>
                  <a:cubicBezTo>
                    <a:pt x="893" y="17110"/>
                    <a:pt x="1031" y="17165"/>
                    <a:pt x="1146" y="17287"/>
                  </a:cubicBezTo>
                  <a:cubicBezTo>
                    <a:pt x="1307" y="17458"/>
                    <a:pt x="1323" y="17549"/>
                    <a:pt x="1222" y="17691"/>
                  </a:cubicBezTo>
                  <a:cubicBezTo>
                    <a:pt x="1117" y="17841"/>
                    <a:pt x="1157" y="17879"/>
                    <a:pt x="1424" y="17880"/>
                  </a:cubicBezTo>
                  <a:cubicBezTo>
                    <a:pt x="1606" y="17880"/>
                    <a:pt x="1896" y="17882"/>
                    <a:pt x="2069" y="17884"/>
                  </a:cubicBezTo>
                  <a:cubicBezTo>
                    <a:pt x="2242" y="17886"/>
                    <a:pt x="2626" y="17882"/>
                    <a:pt x="2924" y="17875"/>
                  </a:cubicBezTo>
                  <a:cubicBezTo>
                    <a:pt x="3223" y="17868"/>
                    <a:pt x="3688" y="17936"/>
                    <a:pt x="3954" y="18028"/>
                  </a:cubicBezTo>
                  <a:cubicBezTo>
                    <a:pt x="4427" y="18190"/>
                    <a:pt x="4447" y="18185"/>
                    <a:pt x="4817" y="17763"/>
                  </a:cubicBezTo>
                  <a:cubicBezTo>
                    <a:pt x="5026" y="17525"/>
                    <a:pt x="5241" y="17374"/>
                    <a:pt x="5294" y="17431"/>
                  </a:cubicBezTo>
                  <a:cubicBezTo>
                    <a:pt x="5347" y="17487"/>
                    <a:pt x="5357" y="17468"/>
                    <a:pt x="5317" y="17386"/>
                  </a:cubicBezTo>
                  <a:cubicBezTo>
                    <a:pt x="5220" y="17186"/>
                    <a:pt x="5646" y="16725"/>
                    <a:pt x="5748" y="16919"/>
                  </a:cubicBezTo>
                  <a:cubicBezTo>
                    <a:pt x="5859" y="17131"/>
                    <a:pt x="6038" y="17097"/>
                    <a:pt x="6038" y="16861"/>
                  </a:cubicBezTo>
                  <a:cubicBezTo>
                    <a:pt x="6038" y="16747"/>
                    <a:pt x="6127" y="16613"/>
                    <a:pt x="6237" y="16564"/>
                  </a:cubicBezTo>
                  <a:cubicBezTo>
                    <a:pt x="6467" y="16462"/>
                    <a:pt x="6724" y="16101"/>
                    <a:pt x="6656" y="15972"/>
                  </a:cubicBezTo>
                  <a:cubicBezTo>
                    <a:pt x="6579" y="15824"/>
                    <a:pt x="7190" y="15428"/>
                    <a:pt x="7370" y="15509"/>
                  </a:cubicBezTo>
                  <a:cubicBezTo>
                    <a:pt x="7463" y="15552"/>
                    <a:pt x="7511" y="15636"/>
                    <a:pt x="7477" y="15702"/>
                  </a:cubicBezTo>
                  <a:cubicBezTo>
                    <a:pt x="7374" y="15898"/>
                    <a:pt x="7731" y="16160"/>
                    <a:pt x="7992" y="16080"/>
                  </a:cubicBezTo>
                  <a:cubicBezTo>
                    <a:pt x="8124" y="16039"/>
                    <a:pt x="8626" y="16127"/>
                    <a:pt x="9106" y="16273"/>
                  </a:cubicBezTo>
                  <a:cubicBezTo>
                    <a:pt x="9759" y="16470"/>
                    <a:pt x="10317" y="16529"/>
                    <a:pt x="11312" y="16515"/>
                  </a:cubicBezTo>
                  <a:cubicBezTo>
                    <a:pt x="12672" y="16496"/>
                    <a:pt x="12956" y="16557"/>
                    <a:pt x="12819" y="16838"/>
                  </a:cubicBezTo>
                  <a:cubicBezTo>
                    <a:pt x="12777" y="16925"/>
                    <a:pt x="12784" y="16954"/>
                    <a:pt x="12835" y="16901"/>
                  </a:cubicBezTo>
                  <a:cubicBezTo>
                    <a:pt x="12969" y="16758"/>
                    <a:pt x="13822" y="17595"/>
                    <a:pt x="13731" y="17781"/>
                  </a:cubicBezTo>
                  <a:cubicBezTo>
                    <a:pt x="13690" y="17867"/>
                    <a:pt x="13697" y="17896"/>
                    <a:pt x="13747" y="17844"/>
                  </a:cubicBezTo>
                  <a:cubicBezTo>
                    <a:pt x="13868" y="17714"/>
                    <a:pt x="14286" y="17984"/>
                    <a:pt x="14205" y="18140"/>
                  </a:cubicBezTo>
                  <a:cubicBezTo>
                    <a:pt x="14131" y="18281"/>
                    <a:pt x="14475" y="18721"/>
                    <a:pt x="14758" y="18849"/>
                  </a:cubicBezTo>
                  <a:cubicBezTo>
                    <a:pt x="14863" y="18897"/>
                    <a:pt x="14949" y="19032"/>
                    <a:pt x="14949" y="19145"/>
                  </a:cubicBezTo>
                  <a:cubicBezTo>
                    <a:pt x="14949" y="19259"/>
                    <a:pt x="15019" y="19347"/>
                    <a:pt x="15105" y="19347"/>
                  </a:cubicBezTo>
                  <a:cubicBezTo>
                    <a:pt x="15192" y="19347"/>
                    <a:pt x="15330" y="19444"/>
                    <a:pt x="15411" y="19558"/>
                  </a:cubicBezTo>
                  <a:cubicBezTo>
                    <a:pt x="15491" y="19673"/>
                    <a:pt x="15622" y="19737"/>
                    <a:pt x="15701" y="19702"/>
                  </a:cubicBezTo>
                  <a:cubicBezTo>
                    <a:pt x="15877" y="19622"/>
                    <a:pt x="16238" y="20070"/>
                    <a:pt x="16120" y="20223"/>
                  </a:cubicBezTo>
                  <a:cubicBezTo>
                    <a:pt x="16073" y="20284"/>
                    <a:pt x="16122" y="20298"/>
                    <a:pt x="16227" y="20254"/>
                  </a:cubicBezTo>
                  <a:cubicBezTo>
                    <a:pt x="16418" y="20174"/>
                    <a:pt x="16719" y="20448"/>
                    <a:pt x="16597" y="20591"/>
                  </a:cubicBezTo>
                  <a:cubicBezTo>
                    <a:pt x="16562" y="20632"/>
                    <a:pt x="16628" y="20656"/>
                    <a:pt x="16742" y="20645"/>
                  </a:cubicBezTo>
                  <a:cubicBezTo>
                    <a:pt x="16901" y="20629"/>
                    <a:pt x="16940" y="20706"/>
                    <a:pt x="16910" y="20963"/>
                  </a:cubicBezTo>
                  <a:cubicBezTo>
                    <a:pt x="16880" y="21232"/>
                    <a:pt x="16902" y="21266"/>
                    <a:pt x="17017" y="21134"/>
                  </a:cubicBezTo>
                  <a:cubicBezTo>
                    <a:pt x="17197" y="20928"/>
                    <a:pt x="17478" y="21161"/>
                    <a:pt x="17387" y="21439"/>
                  </a:cubicBezTo>
                  <a:cubicBezTo>
                    <a:pt x="17363" y="21515"/>
                    <a:pt x="17365" y="21551"/>
                    <a:pt x="17410" y="21547"/>
                  </a:cubicBezTo>
                  <a:cubicBezTo>
                    <a:pt x="17456" y="21543"/>
                    <a:pt x="17545" y="21499"/>
                    <a:pt x="17693" y="21412"/>
                  </a:cubicBezTo>
                  <a:cubicBezTo>
                    <a:pt x="17895" y="21294"/>
                    <a:pt x="18380" y="21184"/>
                    <a:pt x="18769" y="21170"/>
                  </a:cubicBezTo>
                  <a:cubicBezTo>
                    <a:pt x="19158" y="21156"/>
                    <a:pt x="19531" y="21104"/>
                    <a:pt x="19601" y="21053"/>
                  </a:cubicBezTo>
                  <a:cubicBezTo>
                    <a:pt x="19670" y="21003"/>
                    <a:pt x="19866" y="21019"/>
                    <a:pt x="20032" y="21094"/>
                  </a:cubicBezTo>
                  <a:cubicBezTo>
                    <a:pt x="20454" y="21282"/>
                    <a:pt x="20662" y="21264"/>
                    <a:pt x="20662" y="21035"/>
                  </a:cubicBezTo>
                  <a:cubicBezTo>
                    <a:pt x="20662" y="20928"/>
                    <a:pt x="20747" y="20788"/>
                    <a:pt x="20849" y="20721"/>
                  </a:cubicBezTo>
                  <a:cubicBezTo>
                    <a:pt x="20951" y="20654"/>
                    <a:pt x="21032" y="20433"/>
                    <a:pt x="21032" y="20232"/>
                  </a:cubicBezTo>
                  <a:cubicBezTo>
                    <a:pt x="21032" y="20031"/>
                    <a:pt x="21102" y="19835"/>
                    <a:pt x="21188" y="19796"/>
                  </a:cubicBezTo>
                  <a:cubicBezTo>
                    <a:pt x="21274" y="19757"/>
                    <a:pt x="21319" y="19677"/>
                    <a:pt x="21288" y="19617"/>
                  </a:cubicBezTo>
                  <a:cubicBezTo>
                    <a:pt x="21256" y="19557"/>
                    <a:pt x="21286" y="19341"/>
                    <a:pt x="21352" y="19136"/>
                  </a:cubicBezTo>
                  <a:cubicBezTo>
                    <a:pt x="21467" y="18781"/>
                    <a:pt x="21589" y="17562"/>
                    <a:pt x="21593" y="17013"/>
                  </a:cubicBezTo>
                  <a:cubicBezTo>
                    <a:pt x="21594" y="16830"/>
                    <a:pt x="21581" y="16722"/>
                    <a:pt x="21551" y="16744"/>
                  </a:cubicBezTo>
                  <a:cubicBezTo>
                    <a:pt x="21381" y="16867"/>
                    <a:pt x="21215" y="16649"/>
                    <a:pt x="21341" y="16470"/>
                  </a:cubicBezTo>
                  <a:cubicBezTo>
                    <a:pt x="21431" y="16342"/>
                    <a:pt x="21359" y="16309"/>
                    <a:pt x="21032" y="16326"/>
                  </a:cubicBezTo>
                  <a:cubicBezTo>
                    <a:pt x="20534" y="16353"/>
                    <a:pt x="20163" y="16173"/>
                    <a:pt x="20276" y="15958"/>
                  </a:cubicBezTo>
                  <a:cubicBezTo>
                    <a:pt x="20328" y="15859"/>
                    <a:pt x="20287" y="15837"/>
                    <a:pt x="20158" y="15896"/>
                  </a:cubicBezTo>
                  <a:cubicBezTo>
                    <a:pt x="19886" y="16018"/>
                    <a:pt x="19134" y="15639"/>
                    <a:pt x="19242" y="15433"/>
                  </a:cubicBezTo>
                  <a:cubicBezTo>
                    <a:pt x="19299" y="15324"/>
                    <a:pt x="19265" y="15298"/>
                    <a:pt x="19135" y="15357"/>
                  </a:cubicBezTo>
                  <a:cubicBezTo>
                    <a:pt x="18878" y="15473"/>
                    <a:pt x="18341" y="15223"/>
                    <a:pt x="18441" y="15034"/>
                  </a:cubicBezTo>
                  <a:cubicBezTo>
                    <a:pt x="18492" y="14936"/>
                    <a:pt x="18443" y="14911"/>
                    <a:pt x="18303" y="14962"/>
                  </a:cubicBezTo>
                  <a:cubicBezTo>
                    <a:pt x="18072" y="15047"/>
                    <a:pt x="17758" y="14872"/>
                    <a:pt x="17735" y="14648"/>
                  </a:cubicBezTo>
                  <a:cubicBezTo>
                    <a:pt x="17705" y="14358"/>
                    <a:pt x="17688" y="14347"/>
                    <a:pt x="17532" y="14500"/>
                  </a:cubicBezTo>
                  <a:cubicBezTo>
                    <a:pt x="17407" y="14622"/>
                    <a:pt x="17158" y="14541"/>
                    <a:pt x="16388" y="14122"/>
                  </a:cubicBezTo>
                  <a:cubicBezTo>
                    <a:pt x="15847" y="13829"/>
                    <a:pt x="15407" y="13506"/>
                    <a:pt x="15407" y="13409"/>
                  </a:cubicBezTo>
                  <a:cubicBezTo>
                    <a:pt x="15407" y="13090"/>
                    <a:pt x="15875" y="10331"/>
                    <a:pt x="15987" y="9984"/>
                  </a:cubicBezTo>
                  <a:cubicBezTo>
                    <a:pt x="16077" y="9704"/>
                    <a:pt x="16127" y="9673"/>
                    <a:pt x="16265" y="9809"/>
                  </a:cubicBezTo>
                  <a:cubicBezTo>
                    <a:pt x="16358" y="9899"/>
                    <a:pt x="16406" y="10016"/>
                    <a:pt x="16376" y="10074"/>
                  </a:cubicBezTo>
                  <a:cubicBezTo>
                    <a:pt x="16297" y="10224"/>
                    <a:pt x="16632" y="10519"/>
                    <a:pt x="16769" y="10419"/>
                  </a:cubicBezTo>
                  <a:cubicBezTo>
                    <a:pt x="16931" y="10302"/>
                    <a:pt x="17479" y="10743"/>
                    <a:pt x="17387" y="10917"/>
                  </a:cubicBezTo>
                  <a:cubicBezTo>
                    <a:pt x="17341" y="11006"/>
                    <a:pt x="17382" y="11028"/>
                    <a:pt x="17498" y="10976"/>
                  </a:cubicBezTo>
                  <a:cubicBezTo>
                    <a:pt x="17601" y="10929"/>
                    <a:pt x="17917" y="11012"/>
                    <a:pt x="18200" y="11160"/>
                  </a:cubicBezTo>
                  <a:cubicBezTo>
                    <a:pt x="18593" y="11364"/>
                    <a:pt x="18931" y="11424"/>
                    <a:pt x="19627" y="11407"/>
                  </a:cubicBezTo>
                  <a:cubicBezTo>
                    <a:pt x="20130" y="11394"/>
                    <a:pt x="20519" y="11337"/>
                    <a:pt x="20490" y="11281"/>
                  </a:cubicBezTo>
                  <a:cubicBezTo>
                    <a:pt x="20460" y="11225"/>
                    <a:pt x="20562" y="11083"/>
                    <a:pt x="20719" y="10962"/>
                  </a:cubicBezTo>
                  <a:cubicBezTo>
                    <a:pt x="20875" y="10842"/>
                    <a:pt x="21005" y="10786"/>
                    <a:pt x="21005" y="10841"/>
                  </a:cubicBezTo>
                  <a:cubicBezTo>
                    <a:pt x="21005" y="10896"/>
                    <a:pt x="21069" y="10821"/>
                    <a:pt x="21150" y="10675"/>
                  </a:cubicBezTo>
                  <a:cubicBezTo>
                    <a:pt x="21231" y="10529"/>
                    <a:pt x="21314" y="10076"/>
                    <a:pt x="21329" y="9670"/>
                  </a:cubicBezTo>
                  <a:cubicBezTo>
                    <a:pt x="21345" y="9263"/>
                    <a:pt x="21385" y="8821"/>
                    <a:pt x="21421" y="8682"/>
                  </a:cubicBezTo>
                  <a:cubicBezTo>
                    <a:pt x="21462" y="8523"/>
                    <a:pt x="21440" y="8460"/>
                    <a:pt x="21364" y="8516"/>
                  </a:cubicBezTo>
                  <a:cubicBezTo>
                    <a:pt x="21212" y="8626"/>
                    <a:pt x="20901" y="7929"/>
                    <a:pt x="20978" y="7654"/>
                  </a:cubicBezTo>
                  <a:cubicBezTo>
                    <a:pt x="21010" y="7543"/>
                    <a:pt x="20994" y="7501"/>
                    <a:pt x="20944" y="7555"/>
                  </a:cubicBezTo>
                  <a:cubicBezTo>
                    <a:pt x="20815" y="7697"/>
                    <a:pt x="20534" y="7389"/>
                    <a:pt x="20623" y="7205"/>
                  </a:cubicBezTo>
                  <a:cubicBezTo>
                    <a:pt x="20664" y="7121"/>
                    <a:pt x="20657" y="7096"/>
                    <a:pt x="20604" y="7151"/>
                  </a:cubicBezTo>
                  <a:cubicBezTo>
                    <a:pt x="20477" y="7287"/>
                    <a:pt x="20078" y="6850"/>
                    <a:pt x="20169" y="6676"/>
                  </a:cubicBezTo>
                  <a:cubicBezTo>
                    <a:pt x="20209" y="6600"/>
                    <a:pt x="20187" y="6576"/>
                    <a:pt x="20124" y="6622"/>
                  </a:cubicBezTo>
                  <a:cubicBezTo>
                    <a:pt x="20060" y="6668"/>
                    <a:pt x="19922" y="6629"/>
                    <a:pt x="19814" y="6536"/>
                  </a:cubicBezTo>
                  <a:cubicBezTo>
                    <a:pt x="19634" y="6381"/>
                    <a:pt x="19643" y="6342"/>
                    <a:pt x="19917" y="5993"/>
                  </a:cubicBezTo>
                  <a:cubicBezTo>
                    <a:pt x="20263" y="5554"/>
                    <a:pt x="20221" y="5216"/>
                    <a:pt x="19795" y="4988"/>
                  </a:cubicBezTo>
                  <a:cubicBezTo>
                    <a:pt x="19636" y="4902"/>
                    <a:pt x="19536" y="4780"/>
                    <a:pt x="19570" y="4714"/>
                  </a:cubicBezTo>
                  <a:cubicBezTo>
                    <a:pt x="19605" y="4648"/>
                    <a:pt x="19556" y="4558"/>
                    <a:pt x="19463" y="4516"/>
                  </a:cubicBezTo>
                  <a:cubicBezTo>
                    <a:pt x="19367" y="4473"/>
                    <a:pt x="19321" y="4353"/>
                    <a:pt x="19360" y="4234"/>
                  </a:cubicBezTo>
                  <a:cubicBezTo>
                    <a:pt x="19408" y="4087"/>
                    <a:pt x="19379" y="4049"/>
                    <a:pt x="19257" y="4103"/>
                  </a:cubicBezTo>
                  <a:cubicBezTo>
                    <a:pt x="19162" y="4146"/>
                    <a:pt x="19058" y="4127"/>
                    <a:pt x="19025" y="4063"/>
                  </a:cubicBezTo>
                  <a:cubicBezTo>
                    <a:pt x="18937" y="3897"/>
                    <a:pt x="19607" y="2608"/>
                    <a:pt x="19757" y="2654"/>
                  </a:cubicBezTo>
                  <a:cubicBezTo>
                    <a:pt x="19826" y="2674"/>
                    <a:pt x="19859" y="2614"/>
                    <a:pt x="19830" y="2519"/>
                  </a:cubicBezTo>
                  <a:cubicBezTo>
                    <a:pt x="19761" y="2292"/>
                    <a:pt x="19961" y="1846"/>
                    <a:pt x="20089" y="1940"/>
                  </a:cubicBezTo>
                  <a:cubicBezTo>
                    <a:pt x="20145" y="1980"/>
                    <a:pt x="20220" y="1956"/>
                    <a:pt x="20257" y="1886"/>
                  </a:cubicBezTo>
                  <a:cubicBezTo>
                    <a:pt x="20294" y="1816"/>
                    <a:pt x="20270" y="1725"/>
                    <a:pt x="20208" y="1680"/>
                  </a:cubicBezTo>
                  <a:cubicBezTo>
                    <a:pt x="20097" y="1599"/>
                    <a:pt x="20295" y="799"/>
                    <a:pt x="20574" y="194"/>
                  </a:cubicBezTo>
                  <a:cubicBezTo>
                    <a:pt x="20626" y="82"/>
                    <a:pt x="20652" y="22"/>
                    <a:pt x="20646" y="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5" name="Group">
              <a:extLst>
                <a:ext uri="{FF2B5EF4-FFF2-40B4-BE49-F238E27FC236}">
                  <a16:creationId xmlns:a16="http://schemas.microsoft.com/office/drawing/2014/main" id="{35E39F77-B022-0641-BBCC-C0FDC95394D4}"/>
                </a:ext>
              </a:extLst>
            </p:cNvPr>
            <p:cNvGrpSpPr/>
            <p:nvPr/>
          </p:nvGrpSpPr>
          <p:grpSpPr>
            <a:xfrm>
              <a:off x="570074" y="419458"/>
              <a:ext cx="1270001" cy="1275508"/>
              <a:chOff x="0" y="0"/>
              <a:chExt cx="1270000" cy="1275507"/>
            </a:xfrm>
          </p:grpSpPr>
          <p:sp>
            <p:nvSpPr>
              <p:cNvPr id="66" name="Circle">
                <a:extLst>
                  <a:ext uri="{FF2B5EF4-FFF2-40B4-BE49-F238E27FC236}">
                    <a16:creationId xmlns:a16="http://schemas.microsoft.com/office/drawing/2014/main" id="{B43278DA-B025-5E4D-B2C9-FDFF4F3C89B7}"/>
                  </a:ext>
                </a:extLst>
              </p:cNvPr>
              <p:cNvSpPr/>
              <p:nvPr/>
            </p:nvSpPr>
            <p:spPr>
              <a:xfrm>
                <a:off x="0" y="0"/>
                <a:ext cx="1270000" cy="1270000"/>
              </a:xfrm>
              <a:prstGeom prst="ellipse">
                <a:avLst/>
              </a:prstGeom>
              <a:noFill/>
              <a:ln w="215900" cap="flat">
                <a:solidFill>
                  <a:srgbClr val="FD2504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/>
              </a:p>
            </p:txBody>
          </p:sp>
          <p:sp>
            <p:nvSpPr>
              <p:cNvPr id="67" name="Rectangle">
                <a:extLst>
                  <a:ext uri="{FF2B5EF4-FFF2-40B4-BE49-F238E27FC236}">
                    <a16:creationId xmlns:a16="http://schemas.microsoft.com/office/drawing/2014/main" id="{4B2EE93B-7667-BF46-AA6F-256DA88A42DC}"/>
                  </a:ext>
                </a:extLst>
              </p:cNvPr>
              <p:cNvSpPr/>
              <p:nvPr/>
            </p:nvSpPr>
            <p:spPr>
              <a:xfrm rot="1800000">
                <a:off x="520951" y="33556"/>
                <a:ext cx="228098" cy="1270001"/>
              </a:xfrm>
              <a:prstGeom prst="rect">
                <a:avLst/>
              </a:prstGeom>
              <a:solidFill>
                <a:srgbClr val="FD250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400"/>
              </a:p>
            </p:txBody>
          </p:sp>
        </p:grpSp>
      </p:grpSp>
      <p:sp>
        <p:nvSpPr>
          <p:cNvPr id="68" name="NO unicorns  in this magical forest">
            <a:extLst>
              <a:ext uri="{FF2B5EF4-FFF2-40B4-BE49-F238E27FC236}">
                <a16:creationId xmlns:a16="http://schemas.microsoft.com/office/drawing/2014/main" id="{E42AE8E9-58E4-9A49-973C-FB12C071466F}"/>
              </a:ext>
            </a:extLst>
          </p:cNvPr>
          <p:cNvSpPr txBox="1"/>
          <p:nvPr/>
        </p:nvSpPr>
        <p:spPr>
          <a:xfrm>
            <a:off x="4871290" y="472256"/>
            <a:ext cx="3683351" cy="1487587"/>
          </a:xfrm>
          <a:prstGeom prst="rect">
            <a:avLst/>
          </a:prstGeom>
          <a:solidFill>
            <a:schemeClr val="bg1">
              <a:alpha val="47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53585F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4800">
                <a:solidFill>
                  <a:srgbClr val="FD250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00" b="1" dirty="0"/>
              <a:t>NO unicorns </a:t>
            </a:r>
            <a:br>
              <a:rPr sz="3000" b="1" dirty="0"/>
            </a:br>
            <a:r>
              <a:rPr sz="3000" b="1" dirty="0"/>
              <a:t>in this magical forest</a:t>
            </a:r>
          </a:p>
        </p:txBody>
      </p:sp>
      <p:sp>
        <p:nvSpPr>
          <p:cNvPr id="69" name="maybe here?">
            <a:extLst>
              <a:ext uri="{FF2B5EF4-FFF2-40B4-BE49-F238E27FC236}">
                <a16:creationId xmlns:a16="http://schemas.microsoft.com/office/drawing/2014/main" id="{B6ED5101-6FF3-8240-9B4A-3081BCBB8100}"/>
              </a:ext>
            </a:extLst>
          </p:cNvPr>
          <p:cNvSpPr txBox="1"/>
          <p:nvPr/>
        </p:nvSpPr>
        <p:spPr>
          <a:xfrm rot="240000">
            <a:off x="4173043" y="3538115"/>
            <a:ext cx="232797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800">
                <a:solidFill>
                  <a:srgbClr val="FD250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sz="3000" dirty="0"/>
              <a:t>M</a:t>
            </a:r>
            <a:r>
              <a:rPr sz="3000" dirty="0" err="1"/>
              <a:t>aybe</a:t>
            </a:r>
            <a:r>
              <a:rPr sz="3000" dirty="0"/>
              <a:t> here?</a:t>
            </a:r>
          </a:p>
        </p:txBody>
      </p:sp>
      <p:sp>
        <p:nvSpPr>
          <p:cNvPr id="70" name="Arrow">
            <a:extLst>
              <a:ext uri="{FF2B5EF4-FFF2-40B4-BE49-F238E27FC236}">
                <a16:creationId xmlns:a16="http://schemas.microsoft.com/office/drawing/2014/main" id="{60A4233B-36E3-FB4A-83D4-3BB86E80874F}"/>
              </a:ext>
            </a:extLst>
          </p:cNvPr>
          <p:cNvSpPr/>
          <p:nvPr/>
        </p:nvSpPr>
        <p:spPr>
          <a:xfrm rot="21000000">
            <a:off x="6712858" y="3662729"/>
            <a:ext cx="664204" cy="376493"/>
          </a:xfrm>
          <a:prstGeom prst="rightArrow">
            <a:avLst>
              <a:gd name="adj1" fmla="val 29263"/>
              <a:gd name="adj2" fmla="val 78754"/>
            </a:avLst>
          </a:prstGeom>
          <a:solidFill>
            <a:srgbClr val="FD250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/>
          </a:p>
        </p:txBody>
      </p:sp>
      <p:sp>
        <p:nvSpPr>
          <p:cNvPr id="71" name="Arrow">
            <a:extLst>
              <a:ext uri="{FF2B5EF4-FFF2-40B4-BE49-F238E27FC236}">
                <a16:creationId xmlns:a16="http://schemas.microsoft.com/office/drawing/2014/main" id="{8B136118-3672-4449-AE6D-F258FBD3324C}"/>
              </a:ext>
            </a:extLst>
          </p:cNvPr>
          <p:cNvSpPr/>
          <p:nvPr/>
        </p:nvSpPr>
        <p:spPr>
          <a:xfrm rot="15000000">
            <a:off x="4182977" y="2948540"/>
            <a:ext cx="664203" cy="376493"/>
          </a:xfrm>
          <a:prstGeom prst="rightArrow">
            <a:avLst>
              <a:gd name="adj1" fmla="val 29263"/>
              <a:gd name="adj2" fmla="val 78754"/>
            </a:avLst>
          </a:prstGeom>
          <a:solidFill>
            <a:srgbClr val="FD250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/>
          </a:p>
        </p:txBody>
      </p:sp>
      <p:sp>
        <p:nvSpPr>
          <p:cNvPr id="35" name="Google Shape;370;p47">
            <a:extLst>
              <a:ext uri="{FF2B5EF4-FFF2-40B4-BE49-F238E27FC236}">
                <a16:creationId xmlns:a16="http://schemas.microsoft.com/office/drawing/2014/main" id="{B7A290FB-03F4-6D42-AAB0-9CC877FC7565}"/>
              </a:ext>
            </a:extLst>
          </p:cNvPr>
          <p:cNvSpPr txBox="1"/>
          <p:nvPr/>
        </p:nvSpPr>
        <p:spPr>
          <a:xfrm>
            <a:off x="141538" y="1210074"/>
            <a:ext cx="2609138" cy="256830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ts val="3600"/>
            </a:pPr>
            <a:r>
              <a:rPr lang="en-US" sz="3000" b="1" kern="1200" dirty="0">
                <a:solidFill>
                  <a:srgbClr val="4472C4"/>
                </a:solidFill>
                <a:latin typeface="+mj-lt"/>
                <a:ea typeface="+mj-ea"/>
                <a:cs typeface="+mj-cs"/>
                <a:sym typeface="Calibri"/>
              </a:rPr>
              <a:t>Current Landscape</a:t>
            </a:r>
          </a:p>
        </p:txBody>
      </p:sp>
    </p:spTree>
    <p:extLst>
      <p:ext uri="{BB962C8B-B14F-4D97-AF65-F5344CB8AC3E}">
        <p14:creationId xmlns:p14="http://schemas.microsoft.com/office/powerpoint/2010/main" val="3036555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62;p69">
            <a:extLst>
              <a:ext uri="{FF2B5EF4-FFF2-40B4-BE49-F238E27FC236}">
                <a16:creationId xmlns:a16="http://schemas.microsoft.com/office/drawing/2014/main" id="{EDFC632B-84E5-3146-8615-D8F37F9EA07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5626" y="194727"/>
            <a:ext cx="8452748" cy="4754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40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43">
            <a:extLst>
              <a:ext uri="{FF2B5EF4-FFF2-40B4-BE49-F238E27FC236}">
                <a16:creationId xmlns:a16="http://schemas.microsoft.com/office/drawing/2014/main" id="{C99E6665-079B-4A4D-9A95-80F676C1249C}"/>
              </a:ext>
            </a:extLst>
          </p:cNvPr>
          <p:cNvSpPr txBox="1"/>
          <p:nvPr/>
        </p:nvSpPr>
        <p:spPr>
          <a:xfrm>
            <a:off x="25789" y="8182"/>
            <a:ext cx="9144000" cy="429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3600"/>
            </a:pPr>
            <a:r>
              <a:rPr lang="en-US" sz="3000" b="1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Liquid Xenon Experiments</a:t>
            </a:r>
            <a:endParaRPr sz="3000" b="1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330;p43">
            <a:extLst>
              <a:ext uri="{FF2B5EF4-FFF2-40B4-BE49-F238E27FC236}">
                <a16:creationId xmlns:a16="http://schemas.microsoft.com/office/drawing/2014/main" id="{CA2D41E8-8FB9-3345-8EC4-5B0D99D3C1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240" t="-438" r="21731" b="438"/>
          <a:stretch/>
        </p:blipFill>
        <p:spPr>
          <a:xfrm>
            <a:off x="101406" y="698389"/>
            <a:ext cx="1217732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31;p43">
            <a:extLst>
              <a:ext uri="{FF2B5EF4-FFF2-40B4-BE49-F238E27FC236}">
                <a16:creationId xmlns:a16="http://schemas.microsoft.com/office/drawing/2014/main" id="{B9B8A57C-46E3-5246-BE63-5A21F0A5CC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8064" y="691264"/>
            <a:ext cx="1219849" cy="163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32;p43">
            <a:extLst>
              <a:ext uri="{FF2B5EF4-FFF2-40B4-BE49-F238E27FC236}">
                <a16:creationId xmlns:a16="http://schemas.microsoft.com/office/drawing/2014/main" id="{3FF2AA6F-CF7C-9E4B-98B7-F896155DC7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289" y="698389"/>
            <a:ext cx="1219845" cy="1649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333;p43">
            <a:extLst>
              <a:ext uri="{FF2B5EF4-FFF2-40B4-BE49-F238E27FC236}">
                <a16:creationId xmlns:a16="http://schemas.microsoft.com/office/drawing/2014/main" id="{2B6A799C-FEB9-AF40-8871-DF97B2D2D495}"/>
              </a:ext>
            </a:extLst>
          </p:cNvPr>
          <p:cNvCxnSpPr>
            <a:cxnSpLocks/>
          </p:cNvCxnSpPr>
          <p:nvPr/>
        </p:nvCxnSpPr>
        <p:spPr>
          <a:xfrm>
            <a:off x="124732" y="3089384"/>
            <a:ext cx="3898317" cy="996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" name="Google Shape;334;p43">
            <a:extLst>
              <a:ext uri="{FF2B5EF4-FFF2-40B4-BE49-F238E27FC236}">
                <a16:creationId xmlns:a16="http://schemas.microsoft.com/office/drawing/2014/main" id="{9F1EC849-5264-A045-B9D2-AFCC9E72A851}"/>
              </a:ext>
            </a:extLst>
          </p:cNvPr>
          <p:cNvSpPr txBox="1"/>
          <p:nvPr/>
        </p:nvSpPr>
        <p:spPr>
          <a:xfrm>
            <a:off x="143767" y="409942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 dirty="0">
                <a:solidFill>
                  <a:srgbClr val="E69138"/>
                </a:solidFill>
                <a:latin typeface="Open Sans"/>
                <a:ea typeface="Open Sans"/>
                <a:cs typeface="Open Sans"/>
                <a:sym typeface="Open Sans"/>
              </a:rPr>
              <a:t>LUX</a:t>
            </a:r>
            <a:endParaRPr sz="1200" b="1" dirty="0">
              <a:solidFill>
                <a:srgbClr val="E691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335;p43">
            <a:extLst>
              <a:ext uri="{FF2B5EF4-FFF2-40B4-BE49-F238E27FC236}">
                <a16:creationId xmlns:a16="http://schemas.microsoft.com/office/drawing/2014/main" id="{0141544D-9709-7843-BC01-488C78730CD9}"/>
              </a:ext>
            </a:extLst>
          </p:cNvPr>
          <p:cNvSpPr txBox="1"/>
          <p:nvPr/>
        </p:nvSpPr>
        <p:spPr>
          <a:xfrm>
            <a:off x="1486724" y="409942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 dirty="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PANDAX-II</a:t>
            </a:r>
            <a:endParaRPr sz="1200" b="1" dirty="0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336;p43">
            <a:extLst>
              <a:ext uri="{FF2B5EF4-FFF2-40B4-BE49-F238E27FC236}">
                <a16:creationId xmlns:a16="http://schemas.microsoft.com/office/drawing/2014/main" id="{CA5ACF16-98D8-144E-8BAE-CA7755E2BE32}"/>
              </a:ext>
            </a:extLst>
          </p:cNvPr>
          <p:cNvSpPr txBox="1"/>
          <p:nvPr/>
        </p:nvSpPr>
        <p:spPr>
          <a:xfrm>
            <a:off x="2777789" y="398211"/>
            <a:ext cx="1095000" cy="24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XENON1T</a:t>
            </a:r>
            <a:endParaRPr sz="1200" b="1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37;p43">
            <a:extLst>
              <a:ext uri="{FF2B5EF4-FFF2-40B4-BE49-F238E27FC236}">
                <a16:creationId xmlns:a16="http://schemas.microsoft.com/office/drawing/2014/main" id="{AC953D6C-CA72-F247-9EB7-96FBF7011FBE}"/>
              </a:ext>
            </a:extLst>
          </p:cNvPr>
          <p:cNvSpPr txBox="1"/>
          <p:nvPr/>
        </p:nvSpPr>
        <p:spPr>
          <a:xfrm>
            <a:off x="158383" y="2281612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250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(100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338;p43">
            <a:extLst>
              <a:ext uri="{FF2B5EF4-FFF2-40B4-BE49-F238E27FC236}">
                <a16:creationId xmlns:a16="http://schemas.microsoft.com/office/drawing/2014/main" id="{BE65F458-ED1A-FF47-A9B9-2968753FF61D}"/>
              </a:ext>
            </a:extLst>
          </p:cNvPr>
          <p:cNvSpPr txBox="1"/>
          <p:nvPr/>
        </p:nvSpPr>
        <p:spPr>
          <a:xfrm>
            <a:off x="1486724" y="2281612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580 kg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(362 kg)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339;p43">
            <a:extLst>
              <a:ext uri="{FF2B5EF4-FFF2-40B4-BE49-F238E27FC236}">
                <a16:creationId xmlns:a16="http://schemas.microsoft.com/office/drawing/2014/main" id="{ED8687E0-926D-6549-A243-E7F128ED63CD}"/>
              </a:ext>
            </a:extLst>
          </p:cNvPr>
          <p:cNvSpPr txBox="1"/>
          <p:nvPr/>
        </p:nvSpPr>
        <p:spPr>
          <a:xfrm>
            <a:off x="2820499" y="2257112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(1,042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340;p43">
            <a:extLst>
              <a:ext uri="{FF2B5EF4-FFF2-40B4-BE49-F238E27FC236}">
                <a16:creationId xmlns:a16="http://schemas.microsoft.com/office/drawing/2014/main" id="{5CEBDAE6-69E1-9446-8A9A-D6B51D452473}"/>
              </a:ext>
            </a:extLst>
          </p:cNvPr>
          <p:cNvSpPr txBox="1"/>
          <p:nvPr/>
        </p:nvSpPr>
        <p:spPr>
          <a:xfrm>
            <a:off x="158383" y="30878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0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3.4x10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-46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341;p43">
            <a:extLst>
              <a:ext uri="{FF2B5EF4-FFF2-40B4-BE49-F238E27FC236}">
                <a16:creationId xmlns:a16="http://schemas.microsoft.com/office/drawing/2014/main" id="{56186FBC-07E4-1C41-B08A-FD600E0476DF}"/>
              </a:ext>
            </a:extLst>
          </p:cNvPr>
          <p:cNvSpPr txBox="1"/>
          <p:nvPr/>
        </p:nvSpPr>
        <p:spPr>
          <a:xfrm>
            <a:off x="1486724" y="30878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2.5x10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-46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342;p43">
            <a:extLst>
              <a:ext uri="{FF2B5EF4-FFF2-40B4-BE49-F238E27FC236}">
                <a16:creationId xmlns:a16="http://schemas.microsoft.com/office/drawing/2014/main" id="{D84C2B36-3D47-E347-BA31-761DF782509E}"/>
              </a:ext>
            </a:extLst>
          </p:cNvPr>
          <p:cNvSpPr txBox="1"/>
          <p:nvPr/>
        </p:nvSpPr>
        <p:spPr>
          <a:xfrm>
            <a:off x="2820499" y="30878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7.7x10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-47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343;p43">
            <a:extLst>
              <a:ext uri="{FF2B5EF4-FFF2-40B4-BE49-F238E27FC236}">
                <a16:creationId xmlns:a16="http://schemas.microsoft.com/office/drawing/2014/main" id="{00DB9B6B-C2F1-4945-8A9A-11085F34BCDB}"/>
              </a:ext>
            </a:extLst>
          </p:cNvPr>
          <p:cNvSpPr txBox="1"/>
          <p:nvPr/>
        </p:nvSpPr>
        <p:spPr>
          <a:xfrm>
            <a:off x="158383" y="27400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2013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344;p43">
            <a:extLst>
              <a:ext uri="{FF2B5EF4-FFF2-40B4-BE49-F238E27FC236}">
                <a16:creationId xmlns:a16="http://schemas.microsoft.com/office/drawing/2014/main" id="{BAF0304C-C806-DF46-BE80-5A5B92055830}"/>
              </a:ext>
            </a:extLst>
          </p:cNvPr>
          <p:cNvSpPr txBox="1"/>
          <p:nvPr/>
        </p:nvSpPr>
        <p:spPr>
          <a:xfrm>
            <a:off x="1486724" y="27400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2016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345;p43">
            <a:extLst>
              <a:ext uri="{FF2B5EF4-FFF2-40B4-BE49-F238E27FC236}">
                <a16:creationId xmlns:a16="http://schemas.microsoft.com/office/drawing/2014/main" id="{47A81B97-C4ED-EA43-983B-FAE1AF07E935}"/>
              </a:ext>
            </a:extLst>
          </p:cNvPr>
          <p:cNvSpPr txBox="1"/>
          <p:nvPr/>
        </p:nvSpPr>
        <p:spPr>
          <a:xfrm>
            <a:off x="2820499" y="27157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2017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Google Shape;346;p43">
            <a:extLst>
              <a:ext uri="{FF2B5EF4-FFF2-40B4-BE49-F238E27FC236}">
                <a16:creationId xmlns:a16="http://schemas.microsoft.com/office/drawing/2014/main" id="{073C47EE-30B2-A849-872A-00E699D796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9028" y="645315"/>
            <a:ext cx="1463236" cy="1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47;p43">
            <a:extLst>
              <a:ext uri="{FF2B5EF4-FFF2-40B4-BE49-F238E27FC236}">
                <a16:creationId xmlns:a16="http://schemas.microsoft.com/office/drawing/2014/main" id="{45576EA4-5B00-7F49-AB6A-6CB2C6EF1A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5820" y="656798"/>
            <a:ext cx="1692324" cy="1649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348;p43">
            <a:extLst>
              <a:ext uri="{FF2B5EF4-FFF2-40B4-BE49-F238E27FC236}">
                <a16:creationId xmlns:a16="http://schemas.microsoft.com/office/drawing/2014/main" id="{0D28BB27-5ED0-CC4D-8B63-0E4B6E562B29}"/>
              </a:ext>
            </a:extLst>
          </p:cNvPr>
          <p:cNvCxnSpPr>
            <a:cxnSpLocks/>
          </p:cNvCxnSpPr>
          <p:nvPr/>
        </p:nvCxnSpPr>
        <p:spPr>
          <a:xfrm>
            <a:off x="4127755" y="3080636"/>
            <a:ext cx="4967695" cy="6581"/>
          </a:xfrm>
          <a:prstGeom prst="straightConnector1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" name="Google Shape;349;p43">
            <a:extLst>
              <a:ext uri="{FF2B5EF4-FFF2-40B4-BE49-F238E27FC236}">
                <a16:creationId xmlns:a16="http://schemas.microsoft.com/office/drawing/2014/main" id="{837FDA6B-E9AC-1C41-AC93-010A87433221}"/>
              </a:ext>
            </a:extLst>
          </p:cNvPr>
          <p:cNvSpPr txBox="1"/>
          <p:nvPr/>
        </p:nvSpPr>
        <p:spPr>
          <a:xfrm>
            <a:off x="4395915" y="30878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000"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2.6x10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350;p43">
            <a:extLst>
              <a:ext uri="{FF2B5EF4-FFF2-40B4-BE49-F238E27FC236}">
                <a16:creationId xmlns:a16="http://schemas.microsoft.com/office/drawing/2014/main" id="{69B586D9-F605-FA47-AC0C-9E6C3E9EE99A}"/>
              </a:ext>
            </a:extLst>
          </p:cNvPr>
          <p:cNvSpPr txBox="1"/>
          <p:nvPr/>
        </p:nvSpPr>
        <p:spPr>
          <a:xfrm>
            <a:off x="6268383" y="308783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1.4x10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" name="Google Shape;351;p43">
            <a:extLst>
              <a:ext uri="{FF2B5EF4-FFF2-40B4-BE49-F238E27FC236}">
                <a16:creationId xmlns:a16="http://schemas.microsoft.com/office/drawing/2014/main" id="{6E29C399-14D4-B64F-A135-6F41C178FF4E}"/>
              </a:ext>
            </a:extLst>
          </p:cNvPr>
          <p:cNvSpPr txBox="1"/>
          <p:nvPr/>
        </p:nvSpPr>
        <p:spPr>
          <a:xfrm>
            <a:off x="6078791" y="2725422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2020 + 3 live years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352;p43">
            <a:extLst>
              <a:ext uri="{FF2B5EF4-FFF2-40B4-BE49-F238E27FC236}">
                <a16:creationId xmlns:a16="http://schemas.microsoft.com/office/drawing/2014/main" id="{ECF4EEB6-FDEE-0A47-8733-890E35BD0BB3}"/>
              </a:ext>
            </a:extLst>
          </p:cNvPr>
          <p:cNvSpPr txBox="1"/>
          <p:nvPr/>
        </p:nvSpPr>
        <p:spPr>
          <a:xfrm>
            <a:off x="4202628" y="2725434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2020 + 5 live years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353;p43">
            <a:extLst>
              <a:ext uri="{FF2B5EF4-FFF2-40B4-BE49-F238E27FC236}">
                <a16:creationId xmlns:a16="http://schemas.microsoft.com/office/drawing/2014/main" id="{0E5563F8-BC2D-1C4D-A9A4-AA78ECDE812E}"/>
              </a:ext>
            </a:extLst>
          </p:cNvPr>
          <p:cNvSpPr txBox="1"/>
          <p:nvPr/>
        </p:nvSpPr>
        <p:spPr>
          <a:xfrm>
            <a:off x="5845822" y="369451"/>
            <a:ext cx="1710233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 dirty="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LZ</a:t>
            </a: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354;p43">
            <a:extLst>
              <a:ext uri="{FF2B5EF4-FFF2-40B4-BE49-F238E27FC236}">
                <a16:creationId xmlns:a16="http://schemas.microsoft.com/office/drawing/2014/main" id="{62A80BD8-988D-C34E-BB1F-7A24C6FC280F}"/>
              </a:ext>
            </a:extLst>
          </p:cNvPr>
          <p:cNvSpPr txBox="1"/>
          <p:nvPr/>
        </p:nvSpPr>
        <p:spPr>
          <a:xfrm>
            <a:off x="4420290" y="393764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b="1" dirty="0" err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XENONnT</a:t>
            </a: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355;p43">
            <a:extLst>
              <a:ext uri="{FF2B5EF4-FFF2-40B4-BE49-F238E27FC236}">
                <a16:creationId xmlns:a16="http://schemas.microsoft.com/office/drawing/2014/main" id="{E6705898-E087-7C48-A344-4F2B067561AB}"/>
              </a:ext>
            </a:extLst>
          </p:cNvPr>
          <p:cNvSpPr txBox="1"/>
          <p:nvPr/>
        </p:nvSpPr>
        <p:spPr>
          <a:xfrm>
            <a:off x="6140008" y="224250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7,000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(5,600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" name="Google Shape;356;p43">
            <a:extLst>
              <a:ext uri="{FF2B5EF4-FFF2-40B4-BE49-F238E27FC236}">
                <a16:creationId xmlns:a16="http://schemas.microsoft.com/office/drawing/2014/main" id="{1A7B2A8F-6AC8-9740-9FF2-B9107D1CA6EA}"/>
              </a:ext>
            </a:extLst>
          </p:cNvPr>
          <p:cNvSpPr txBox="1"/>
          <p:nvPr/>
        </p:nvSpPr>
        <p:spPr>
          <a:xfrm>
            <a:off x="4382465" y="2266812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5,900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(4,000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" name="Google Shape;357;p43" descr="darwin.png">
            <a:extLst>
              <a:ext uri="{FF2B5EF4-FFF2-40B4-BE49-F238E27FC236}">
                <a16:creationId xmlns:a16="http://schemas.microsoft.com/office/drawing/2014/main" id="{9EB49AC1-ED26-734B-864B-35D48F8091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886" y="3608604"/>
            <a:ext cx="1376376" cy="152575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58;p43">
            <a:extLst>
              <a:ext uri="{FF2B5EF4-FFF2-40B4-BE49-F238E27FC236}">
                <a16:creationId xmlns:a16="http://schemas.microsoft.com/office/drawing/2014/main" id="{A17F9D77-D5E5-E04A-AD18-7E4C63873474}"/>
              </a:ext>
            </a:extLst>
          </p:cNvPr>
          <p:cNvSpPr txBox="1"/>
          <p:nvPr/>
        </p:nvSpPr>
        <p:spPr>
          <a:xfrm>
            <a:off x="259158" y="3283661"/>
            <a:ext cx="14943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Darwin/G3</a:t>
            </a:r>
            <a:endParaRPr sz="1200" b="1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2" name="Google Shape;359;p43">
            <a:extLst>
              <a:ext uri="{FF2B5EF4-FFF2-40B4-BE49-F238E27FC236}">
                <a16:creationId xmlns:a16="http://schemas.microsoft.com/office/drawing/2014/main" id="{9CEC0979-9A35-C747-B55F-45D0512B99A6}"/>
              </a:ext>
            </a:extLst>
          </p:cNvPr>
          <p:cNvCxnSpPr/>
          <p:nvPr/>
        </p:nvCxnSpPr>
        <p:spPr>
          <a:xfrm>
            <a:off x="1975225" y="4498070"/>
            <a:ext cx="1826400" cy="9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" name="Google Shape;360;p43">
            <a:extLst>
              <a:ext uri="{FF2B5EF4-FFF2-40B4-BE49-F238E27FC236}">
                <a16:creationId xmlns:a16="http://schemas.microsoft.com/office/drawing/2014/main" id="{7C14B17A-D8CC-484E-B7DB-892980DCE2DE}"/>
              </a:ext>
            </a:extLst>
          </p:cNvPr>
          <p:cNvSpPr txBox="1"/>
          <p:nvPr/>
        </p:nvSpPr>
        <p:spPr>
          <a:xfrm>
            <a:off x="2243387" y="452187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000"/>
            </a:pP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1x10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-49</a:t>
            </a:r>
            <a:r>
              <a:rPr lang="en-US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" name="Google Shape;361;p43">
            <a:extLst>
              <a:ext uri="{FF2B5EF4-FFF2-40B4-BE49-F238E27FC236}">
                <a16:creationId xmlns:a16="http://schemas.microsoft.com/office/drawing/2014/main" id="{D92B70BB-74F6-E74C-918C-066B20E9439F}"/>
              </a:ext>
            </a:extLst>
          </p:cNvPr>
          <p:cNvSpPr txBox="1"/>
          <p:nvPr/>
        </p:nvSpPr>
        <p:spPr>
          <a:xfrm>
            <a:off x="2243370" y="4190670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2023 + 7 live years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Google Shape;362;p43">
            <a:extLst>
              <a:ext uri="{FF2B5EF4-FFF2-40B4-BE49-F238E27FC236}">
                <a16:creationId xmlns:a16="http://schemas.microsoft.com/office/drawing/2014/main" id="{84D91199-8264-C348-9F8F-18A30A0BC761}"/>
              </a:ext>
            </a:extLst>
          </p:cNvPr>
          <p:cNvSpPr txBox="1"/>
          <p:nvPr/>
        </p:nvSpPr>
        <p:spPr>
          <a:xfrm>
            <a:off x="2304587" y="3690170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50,000 kg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(40,000 kg)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" name="Google Shape;363;p43">
            <a:extLst>
              <a:ext uri="{FF2B5EF4-FFF2-40B4-BE49-F238E27FC236}">
                <a16:creationId xmlns:a16="http://schemas.microsoft.com/office/drawing/2014/main" id="{3E9EF24C-54C0-B343-BA31-93DA780C81D7}"/>
              </a:ext>
            </a:extLst>
          </p:cNvPr>
          <p:cNvSpPr txBox="1"/>
          <p:nvPr/>
        </p:nvSpPr>
        <p:spPr>
          <a:xfrm>
            <a:off x="4066589" y="3432976"/>
            <a:ext cx="49029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/>
              <a:t>Typical detector improvements:</a:t>
            </a:r>
            <a:endParaRPr dirty="0"/>
          </a:p>
          <a:p>
            <a:endParaRPr sz="1000" dirty="0"/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dirty="0"/>
              <a:t>Mass</a:t>
            </a:r>
            <a:endParaRPr dirty="0"/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dirty="0"/>
              <a:t>Detector components</a:t>
            </a:r>
            <a:endParaRPr dirty="0"/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dirty="0"/>
              <a:t>Detection and analysis methods</a:t>
            </a:r>
            <a:endParaRPr dirty="0"/>
          </a:p>
          <a:p>
            <a:pPr marL="719999" indent="-285750">
              <a:buSzPts val="1800"/>
              <a:buFont typeface="Noto Sans Symbols"/>
              <a:buChar char="❖"/>
            </a:pPr>
            <a:r>
              <a:rPr lang="en-US" sz="1800" u="sng" dirty="0">
                <a:solidFill>
                  <a:srgbClr val="FF0000"/>
                </a:solidFill>
              </a:rPr>
              <a:t>Improve background</a:t>
            </a:r>
            <a:endParaRPr sz="1800" u="sng" dirty="0">
              <a:solidFill>
                <a:srgbClr val="FF0000"/>
              </a:solidFill>
            </a:endParaRPr>
          </a:p>
        </p:txBody>
      </p:sp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F8A4C8FD-7858-E44B-94ED-4A861F3C9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700" y="699676"/>
            <a:ext cx="1141066" cy="1620314"/>
          </a:xfrm>
          <a:prstGeom prst="rect">
            <a:avLst/>
          </a:prstGeom>
        </p:spPr>
      </p:pic>
      <p:sp>
        <p:nvSpPr>
          <p:cNvPr id="38" name="Google Shape;353;p43">
            <a:extLst>
              <a:ext uri="{FF2B5EF4-FFF2-40B4-BE49-F238E27FC236}">
                <a16:creationId xmlns:a16="http://schemas.microsoft.com/office/drawing/2014/main" id="{1DDD5A93-97D1-9C4A-A0BD-72E670F8FF33}"/>
              </a:ext>
            </a:extLst>
          </p:cNvPr>
          <p:cNvSpPr txBox="1"/>
          <p:nvPr/>
        </p:nvSpPr>
        <p:spPr>
          <a:xfrm>
            <a:off x="7681700" y="376657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200" b="1" dirty="0" err="1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PandaX</a:t>
            </a:r>
            <a:r>
              <a:rPr lang="en-US" sz="1200" b="1" dirty="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 – 4T</a:t>
            </a: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1200"/>
            </a:pPr>
            <a:endParaRPr sz="1200" b="1" dirty="0">
              <a:solidFill>
                <a:srgbClr val="1155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350;p43">
            <a:extLst>
              <a:ext uri="{FF2B5EF4-FFF2-40B4-BE49-F238E27FC236}">
                <a16:creationId xmlns:a16="http://schemas.microsoft.com/office/drawing/2014/main" id="{188A18A8-64EC-364A-B005-86689F9C4FD7}"/>
              </a:ext>
            </a:extLst>
          </p:cNvPr>
          <p:cNvSpPr txBox="1"/>
          <p:nvPr/>
        </p:nvSpPr>
        <p:spPr>
          <a:xfrm>
            <a:off x="7828257" y="3075719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 x10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-48</a:t>
            </a: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-US" sz="1000" baseline="30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0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000"/>
            </a:pPr>
            <a:endParaRPr sz="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351;p43">
            <a:extLst>
              <a:ext uri="{FF2B5EF4-FFF2-40B4-BE49-F238E27FC236}">
                <a16:creationId xmlns:a16="http://schemas.microsoft.com/office/drawing/2014/main" id="{4BE66F3E-A545-B342-AF61-FD57E1765A3C}"/>
              </a:ext>
            </a:extLst>
          </p:cNvPr>
          <p:cNvSpPr txBox="1"/>
          <p:nvPr/>
        </p:nvSpPr>
        <p:spPr>
          <a:xfrm>
            <a:off x="7638665" y="2713307"/>
            <a:ext cx="1499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2020 + 5 live years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355;p43">
            <a:extLst>
              <a:ext uri="{FF2B5EF4-FFF2-40B4-BE49-F238E27FC236}">
                <a16:creationId xmlns:a16="http://schemas.microsoft.com/office/drawing/2014/main" id="{77B0FBF1-0474-8C44-8B5D-564B9002B273}"/>
              </a:ext>
            </a:extLst>
          </p:cNvPr>
          <p:cNvSpPr txBox="1"/>
          <p:nvPr/>
        </p:nvSpPr>
        <p:spPr>
          <a:xfrm>
            <a:off x="7699882" y="2230385"/>
            <a:ext cx="1095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4,000 kg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1200"/>
            </a:pPr>
            <a:r>
              <a:rPr lang="en-US" sz="1200" dirty="0">
                <a:latin typeface="Open Sans"/>
                <a:ea typeface="Open Sans"/>
                <a:cs typeface="Open Sans"/>
                <a:sym typeface="Open Sans"/>
              </a:rPr>
              <a:t>(2,800 kg)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6370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66;p57">
            <a:extLst>
              <a:ext uri="{FF2B5EF4-FFF2-40B4-BE49-F238E27FC236}">
                <a16:creationId xmlns:a16="http://schemas.microsoft.com/office/drawing/2014/main" id="{57B973AB-7771-7440-95F8-911E49E55859}"/>
              </a:ext>
            </a:extLst>
          </p:cNvPr>
          <p:cNvSpPr txBox="1"/>
          <p:nvPr/>
        </p:nvSpPr>
        <p:spPr>
          <a:xfrm>
            <a:off x="417071" y="760672"/>
            <a:ext cx="259583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❖"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Detector recipe: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368;p57" descr="Screen Shot 2018-12-05 at 22.12.31.png">
            <a:extLst>
              <a:ext uri="{FF2B5EF4-FFF2-40B4-BE49-F238E27FC236}">
                <a16:creationId xmlns:a16="http://schemas.microsoft.com/office/drawing/2014/main" id="{986895E3-98C9-6A44-8332-467617ACFB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11092" y="785189"/>
            <a:ext cx="3530382" cy="133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9;p57" descr="Screen Shot 2018-12-05 at 22.14.33.png">
            <a:extLst>
              <a:ext uri="{FF2B5EF4-FFF2-40B4-BE49-F238E27FC236}">
                <a16:creationId xmlns:a16="http://schemas.microsoft.com/office/drawing/2014/main" id="{AAF5691C-D3E4-0649-9E15-AEC8A88FC0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978" y="2254649"/>
            <a:ext cx="2152836" cy="253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70;p57" descr="Screen Shot 2018-12-05 at 22.17.17.png">
            <a:extLst>
              <a:ext uri="{FF2B5EF4-FFF2-40B4-BE49-F238E27FC236}">
                <a16:creationId xmlns:a16="http://schemas.microsoft.com/office/drawing/2014/main" id="{1CE255BD-088D-2545-A2BF-D0B5C300F4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5164" y="2359249"/>
            <a:ext cx="3389366" cy="243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71;p57" descr="Screen Shot 2018-12-05 at 22.18.57.png">
            <a:extLst>
              <a:ext uri="{FF2B5EF4-FFF2-40B4-BE49-F238E27FC236}">
                <a16:creationId xmlns:a16="http://schemas.microsoft.com/office/drawing/2014/main" id="{AE0B1CA8-6713-7847-A9CB-2AA432FF30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7564" y="2254649"/>
            <a:ext cx="1541598" cy="253992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65;p57">
            <a:extLst>
              <a:ext uri="{FF2B5EF4-FFF2-40B4-BE49-F238E27FC236}">
                <a16:creationId xmlns:a16="http://schemas.microsoft.com/office/drawing/2014/main" id="{F6DB5DDC-60C5-9043-B8EF-94B2DC2A4B0A}"/>
              </a:ext>
            </a:extLst>
          </p:cNvPr>
          <p:cNvSpPr txBox="1"/>
          <p:nvPr/>
        </p:nvSpPr>
        <p:spPr>
          <a:xfrm>
            <a:off x="0" y="-13029"/>
            <a:ext cx="91440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000" b="1" i="0" u="none" strike="noStrike" cap="none" dirty="0" err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Neutrinoless</a:t>
            </a:r>
            <a:r>
              <a:rPr lang="en-US" sz="3000" b="1" i="0" u="none" strike="noStrike" cap="none" dirty="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 Double Beta Decay</a:t>
            </a:r>
            <a:endParaRPr sz="3000" b="1" i="0" u="none" strike="noStrike" cap="none" dirty="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DF51E18B-E486-6A43-AD61-5EF529437777}"/>
              </a:ext>
            </a:extLst>
          </p:cNvPr>
          <p:cNvSpPr/>
          <p:nvPr/>
        </p:nvSpPr>
        <p:spPr>
          <a:xfrm>
            <a:off x="6025254" y="1406881"/>
            <a:ext cx="715789" cy="715789"/>
          </a:xfrm>
          <a:prstGeom prst="donut">
            <a:avLst>
              <a:gd name="adj" fmla="val 384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39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4D9FBD-553B-A04F-8380-950053EB2F7C}"/>
                  </a:ext>
                </a:extLst>
              </p:cNvPr>
              <p:cNvSpPr txBox="1"/>
              <p:nvPr/>
            </p:nvSpPr>
            <p:spPr>
              <a:xfrm>
                <a:off x="213294" y="568765"/>
                <a:ext cx="87648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charset="2"/>
                  <a:buChar char="Ø"/>
                </a:pPr>
                <a:r>
                  <a:rPr lang="en-GB" sz="1800" dirty="0"/>
                  <a:t>The earth is unfortunately a radioactive planet and in the case of Dark Matter and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GB" sz="1800" dirty="0"/>
                  <a:t>, the ‘signature’ of each process are similar to that of natural radioactivity.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4D9FBD-553B-A04F-8380-950053EB2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94" y="568765"/>
                <a:ext cx="8764871" cy="646331"/>
              </a:xfrm>
              <a:prstGeom prst="rect">
                <a:avLst/>
              </a:prstGeom>
              <a:blipFill>
                <a:blip r:embed="rId2"/>
                <a:stretch>
                  <a:fillRect l="-434" t="-3846" r="-867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Needle_in_Haystack.png">
            <a:extLst>
              <a:ext uri="{FF2B5EF4-FFF2-40B4-BE49-F238E27FC236}">
                <a16:creationId xmlns:a16="http://schemas.microsoft.com/office/drawing/2014/main" id="{955A9AA9-1325-564B-BBC8-984096CBE5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85" r="1"/>
          <a:stretch/>
        </p:blipFill>
        <p:spPr>
          <a:xfrm>
            <a:off x="1728923" y="2049409"/>
            <a:ext cx="1658867" cy="2239918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61FD0EE3-4A95-9044-A6B1-45B5741988EA}"/>
              </a:ext>
            </a:extLst>
          </p:cNvPr>
          <p:cNvSpPr/>
          <p:nvPr/>
        </p:nvSpPr>
        <p:spPr>
          <a:xfrm>
            <a:off x="3814565" y="2913244"/>
            <a:ext cx="840617" cy="4111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AAED0-300F-1848-8F7F-031813A06211}"/>
              </a:ext>
            </a:extLst>
          </p:cNvPr>
          <p:cNvSpPr txBox="1"/>
          <p:nvPr/>
        </p:nvSpPr>
        <p:spPr>
          <a:xfrm>
            <a:off x="350753" y="14765"/>
            <a:ext cx="8489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C0504D"/>
                </a:solidFill>
              </a:rPr>
              <a:t>The Challenge</a:t>
            </a:r>
          </a:p>
        </p:txBody>
      </p:sp>
      <p:pic>
        <p:nvPicPr>
          <p:cNvPr id="11" name="Google Shape;542;p90">
            <a:extLst>
              <a:ext uri="{FF2B5EF4-FFF2-40B4-BE49-F238E27FC236}">
                <a16:creationId xmlns:a16="http://schemas.microsoft.com/office/drawing/2014/main" id="{E29C3C06-557E-554E-AD39-AFD40B522DF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1957" y="1315857"/>
            <a:ext cx="2584117" cy="3697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9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32809</TotalTime>
  <Words>1229</Words>
  <Application>Microsoft Macintosh PowerPoint</Application>
  <PresentationFormat>On-screen Show (16:9)</PresentationFormat>
  <Paragraphs>328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AppleMyungjo</vt:lpstr>
      <vt:lpstr>Noto Sans Symbols</vt:lpstr>
      <vt:lpstr>Arial</vt:lpstr>
      <vt:lpstr>Calibri</vt:lpstr>
      <vt:lpstr>Calibri Light</vt:lpstr>
      <vt:lpstr>Cambria Math</vt:lpstr>
      <vt:lpstr>Helvetica</vt:lpstr>
      <vt:lpstr>Helvetica Light</vt:lpstr>
      <vt:lpstr>Lato</vt:lpstr>
      <vt:lpstr>Open Sans</vt:lpstr>
      <vt:lpstr>Roboto</vt:lpstr>
      <vt:lpstr>Wingdings</vt:lpstr>
      <vt:lpstr>Office Theme</vt:lpstr>
      <vt:lpstr>Sense and Sensitivity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Liu Liu</dc:creator>
  <cp:lastModifiedBy>Liu Liu</cp:lastModifiedBy>
  <cp:revision>27</cp:revision>
  <cp:lastPrinted>2022-03-19T11:44:04Z</cp:lastPrinted>
  <dcterms:created xsi:type="dcterms:W3CDTF">2022-03-19T11:43:57Z</dcterms:created>
  <dcterms:modified xsi:type="dcterms:W3CDTF">2022-06-14T16:07:45Z</dcterms:modified>
</cp:coreProperties>
</file>