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284" r:id="rId3"/>
    <p:sldId id="3281" r:id="rId4"/>
    <p:sldId id="262" r:id="rId5"/>
    <p:sldId id="3283" r:id="rId6"/>
    <p:sldId id="1073" r:id="rId7"/>
    <p:sldId id="1069" r:id="rId8"/>
    <p:sldId id="3287" r:id="rId9"/>
    <p:sldId id="3288" r:id="rId10"/>
    <p:sldId id="3293" r:id="rId11"/>
    <p:sldId id="3289" r:id="rId12"/>
    <p:sldId id="3292" r:id="rId13"/>
    <p:sldId id="3290" r:id="rId14"/>
    <p:sldId id="3291" r:id="rId15"/>
    <p:sldId id="1071" r:id="rId16"/>
    <p:sldId id="1072" r:id="rId17"/>
    <p:sldId id="3286" r:id="rId18"/>
    <p:sldId id="563" r:id="rId19"/>
    <p:sldId id="988" r:id="rId20"/>
    <p:sldId id="1074" r:id="rId21"/>
    <p:sldId id="1061" r:id="rId22"/>
    <p:sldId id="1062" r:id="rId23"/>
    <p:sldId id="257" r:id="rId24"/>
    <p:sldId id="16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>
        <p:scale>
          <a:sx n="103" d="100"/>
          <a:sy n="103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B724-8A72-4C1F-B307-B5878BBA677B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5A346-771F-4E52-B191-09B05C89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1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9404">
              <a:defRPr/>
            </a:pPr>
            <a:fld id="{EEA82294-BF3E-954A-9E49-35D72A5F0004}" type="slidenum">
              <a:rPr lang="en-US" sz="1800" kern="0">
                <a:solidFill>
                  <a:sysClr val="windowText" lastClr="000000"/>
                </a:solidFill>
              </a:rPr>
              <a:pPr defTabSz="899404">
                <a:defRPr/>
              </a:pPr>
              <a:t>24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68B9-B664-419A-91B3-1EAAD6272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15C5C-59FB-4982-A550-7FDE2E42B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40539-4F53-479A-87B5-41C9D4AB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2831C-9098-46AE-850E-58DB6DDB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BC222-7C2B-4CEC-94E6-EE9AD1ED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0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86908-70FB-4ACA-9FD1-9E3D85CF7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ECE93-DCA9-4FD9-A9ED-A5A78945E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BCCA3-D6B0-4CD5-A005-5E96CC83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9EDD4-D339-4C8C-83DD-6A1893DF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58B47-7F66-4023-A439-F811F93E8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EF4BBF-2265-4DCB-98C6-0EDEA9FF2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C3501-838F-4921-ADE9-3F2AF1597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1EA91-7E22-4447-BAEE-060A57E07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BE9DE-360E-4ADD-90A4-8FB00F536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72ECD-F5DE-47DF-AEC0-FFA30BBD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92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"/>
          <p:cNvSpPr/>
          <p:nvPr/>
        </p:nvSpPr>
        <p:spPr>
          <a:xfrm>
            <a:off x="535781" y="946547"/>
            <a:ext cx="11126349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535781" y="232172"/>
            <a:ext cx="11120438" cy="60885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xfrm>
            <a:off x="535781" y="1168009"/>
            <a:ext cx="11120438" cy="508277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83375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M Convery | FSCF-EXC Subproject Summary Overview for CD-2/3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71500" indent="-2825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858838" indent="-2333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41413" indent="-2270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374775" indent="-2333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levelxxxxxxxxxxxxxxxxxxxxxxxxxxxxxxxxxxxxxxxxxxxxxxxxxxxxxxxxxxxxxxxxxxxxxxxxxxxxxxxxxxxx</a:t>
            </a:r>
          </a:p>
          <a:p>
            <a:pPr lvl="2"/>
            <a:r>
              <a:rPr lang="en-US"/>
              <a:t>Third levelxxxxxxxxxxxxxxxxxxxxxxxxxxxxxxxxxxxxxxxxxxxxxxxxxxxxxxxxxxxxxxxxxxxxxxxxxxxxxxxxxxxxxxxxxxxxxxxxxx</a:t>
            </a:r>
          </a:p>
          <a:p>
            <a:pPr lvl="3"/>
            <a:r>
              <a:rPr lang="en-US"/>
              <a:t>Fourth levelxxxxxxxxxxxxxxxxxxxxxxxxxxxxxxxxxxxxxxxxxxxxxxxxxxxxxxxxxxxxxxxxxxxxxxxxxxxxxxxxxxxxxxxxxxxxxxxxxxxx</a:t>
            </a:r>
          </a:p>
          <a:p>
            <a:pPr lvl="4"/>
            <a:r>
              <a:rPr lang="en-US"/>
              <a:t>Fifth levelxxxxxxxxxxxxxxxxxxxxxxxxxxxxxxxxxxxxxxxxxxxxxxxxxxxxxxxxxxxxxxxxxxxxxxxxxxxxxxxxxxxxxxxxxxxxxxxxxxxxxxxxxxxxxxxxx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01.10.22</a:t>
            </a:r>
          </a:p>
        </p:txBody>
      </p:sp>
    </p:spTree>
    <p:extLst>
      <p:ext uri="{BB962C8B-B14F-4D97-AF65-F5344CB8AC3E}">
        <p14:creationId xmlns:p14="http://schemas.microsoft.com/office/powerpoint/2010/main" val="1683585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01.08.19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C. J. Mossey | LBNF/DUNE Introduction and LBNF Management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55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10716115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93562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3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Nov. 13,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3" y="6593561"/>
            <a:ext cx="6523352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3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Module of opportunity for DUNE Workshop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93562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3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178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6BD67-B71C-4656-AE39-7461C7841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F25EF-14FB-43F4-B3A4-2BD0E04AA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D49EB-3E12-47B8-9BB9-9159CA4F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139A3-521B-4988-9F63-D31F0F53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CA32D-387F-4CC0-8AF4-DE26B6CD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E460-FFB3-4611-A604-862EB474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6578B-D1E4-4C41-BE74-B3F0A1209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06D86-6C09-483E-9337-4544FEAE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2D768-08CE-4165-89BA-D1445FCB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AD122-2195-400B-991D-D707E14B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9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E6C1-7949-4246-98A9-49CEA703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BD323-0612-4DFA-83BE-E16D9A045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99F13-78EC-4B2F-906E-16D1D4349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4F54-C1B8-4376-9443-DE7F989A9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94527-CC37-4024-A8D0-EF61B1A1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0332E-620E-468E-BE74-E5F59F82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A7FB-616D-4C0F-9280-0AF6C729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25BD3-5967-44E4-B403-5A7BDB96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CB8FB-EDF4-417C-9A94-7AA8B49BD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CBBB00-ED92-4BC2-B986-2434E8F26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4435A3-01BE-4AE1-9B37-0A041F523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AA7CA-49AA-4EEF-8CB2-6EF27D855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CACF55-86A5-462B-934F-F2216D53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05E44F-6594-4495-8B66-E954EFC0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7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80E87-022F-4795-AB1E-42DEAC4FF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172F9-E53D-4087-AE39-D8CC464A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0C891-3B5D-470A-B187-D30EF536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6A424-D621-46C0-A276-3F1E7CC0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DB6BF-631D-49BA-8DD5-1051FFEFD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3A526-F629-4B59-B2FD-16BFFE2FF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C973B-6814-41E6-8D1D-7FA9D7D0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9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91152-A0F5-4C41-8A0E-6F2C8D6EB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69C0-3DC3-47CE-B37B-7C666999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FC714-D853-4131-B20B-F1F62F356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8E2D5-967D-4EF7-B51F-11772724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0A82D-936E-4586-8C42-D0305D0C4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27534-9FAC-4C60-AC36-DCF71085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9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7A112-54B0-434E-9E01-9277116C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52032-0ABC-4743-8D6A-1C94EF454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546F9-43F7-4D31-8EC2-BEF32AC98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1BDF1-CC04-4A01-90AC-5E8E62F8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2B796-3F46-4672-B32A-73D97D58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0A8D7-6594-4043-ABA9-5B4C5040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2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8D273A-488E-4B6F-B122-80CB227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1FDF5-4305-41EC-ACCC-11F1DCFE2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4B653-5A83-4670-BBF2-31E7976FD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EB005-4FDE-48C4-B753-49D74AAA7B98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0624C-F0B2-4629-ADAF-5C9D87977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92F66-E2D1-4726-8B52-2B8C614C7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5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7" r:id="rId13"/>
    <p:sldLayoutId id="2147483668" r:id="rId14"/>
    <p:sldLayoutId id="2147483669" r:id="rId15"/>
    <p:sldLayoutId id="214748367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3.08821.pdf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3.07501.pdf" TargetMode="Externa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owmass21.org/docs/files/summaries/IF/SNOWMASS21-IF7_IF8-NF10_NF0-UF3_UF0_Dan_Dwyer-171.pdf" TargetMode="External"/><Relationship Id="rId2" Type="http://schemas.openxmlformats.org/officeDocument/2006/relationships/hyperlink" Target="https://www.snowmass21.org/docs/files/summaries/IF/SNOWMASS21-IF7_IF8-NF10_NF0_Jonathan_Asaadi-079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snowmass21.org/docs/files/summaries/NF/SNOWMASS21-NF10_NF0-IF9_IF8_Xin_Qian-123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1.03501.pdf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3146F-2B39-4CB6-9619-ED2CE1795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4645"/>
            <a:ext cx="6729948" cy="2808422"/>
          </a:xfrm>
        </p:spPr>
        <p:txBody>
          <a:bodyPr>
            <a:noAutofit/>
          </a:bodyPr>
          <a:lstStyle/>
          <a:p>
            <a:r>
              <a:rPr lang="en-US" b="1" dirty="0"/>
              <a:t>DUNE Module of Opportunity (</a:t>
            </a:r>
            <a:r>
              <a:rPr lang="en-US" sz="4800" b="1" dirty="0"/>
              <a:t>MooD</a:t>
            </a:r>
            <a:r>
              <a:rPr lang="en-US" b="1" dirty="0"/>
              <a:t>) Workshop (</a:t>
            </a:r>
            <a:r>
              <a:rPr lang="en-US" sz="4800" b="1" dirty="0"/>
              <a:t>Nov 2019</a:t>
            </a:r>
            <a:r>
              <a:rPr lang="en-US" b="1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259EC-7BB6-494D-9E3F-D393E24D9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9" b="2172"/>
          <a:stretch/>
        </p:blipFill>
        <p:spPr>
          <a:xfrm>
            <a:off x="0" y="2883067"/>
            <a:ext cx="6803571" cy="3974933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E30A201-DF7C-4162-B4D9-F7873BCDC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71" y="0"/>
            <a:ext cx="5388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65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E350-D7C2-4A74-B219-3894E541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since MooD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BE2B2B-7082-48E6-8917-089DC8134D9A}"/>
              </a:ext>
            </a:extLst>
          </p:cNvPr>
          <p:cNvSpPr txBox="1"/>
          <p:nvPr/>
        </p:nvSpPr>
        <p:spPr>
          <a:xfrm>
            <a:off x="5220543" y="232172"/>
            <a:ext cx="4744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Theia: An Advanced Optical Neutrino Detector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9811D-F780-49B0-A019-762F1EBE8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079"/>
            <a:ext cx="6125378" cy="4489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1C6F3-60E5-414E-899F-1B1DE0BF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8"/>
          <a:stretch/>
        </p:blipFill>
        <p:spPr>
          <a:xfrm>
            <a:off x="6018978" y="1047581"/>
            <a:ext cx="6173021" cy="44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334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E350-D7C2-4A74-B219-3894E541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since MooD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3B056-D163-4746-A7B8-FADAE30C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38" y="1711853"/>
            <a:ext cx="7030962" cy="4913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1B83AE-9349-4624-9B0A-0103182C5D47}"/>
              </a:ext>
            </a:extLst>
          </p:cNvPr>
          <p:cNvSpPr txBox="1"/>
          <p:nvPr/>
        </p:nvSpPr>
        <p:spPr>
          <a:xfrm>
            <a:off x="1507757" y="905236"/>
            <a:ext cx="6600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Low Background </a:t>
            </a:r>
            <a:r>
              <a:rPr lang="en-US" dirty="0" err="1"/>
              <a:t>kT</a:t>
            </a:r>
            <a:r>
              <a:rPr lang="en-US" dirty="0"/>
              <a:t>-Scale Liquid Argon Time Projection Chambers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B2E5F-9C07-4290-8430-62B258ED5244}"/>
              </a:ext>
            </a:extLst>
          </p:cNvPr>
          <p:cNvSpPr txBox="1"/>
          <p:nvPr/>
        </p:nvSpPr>
        <p:spPr>
          <a:xfrm>
            <a:off x="6540760" y="1161323"/>
            <a:ext cx="3874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https://arxiv.org/pdf/2203.08821.pdf</a:t>
            </a:r>
            <a:r>
              <a:rPr lang="en-US" dirty="0"/>
              <a:t>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2A0B98-33F9-40CB-9D67-16BAD2B266DD}"/>
              </a:ext>
            </a:extLst>
          </p:cNvPr>
          <p:cNvGrpSpPr/>
          <p:nvPr/>
        </p:nvGrpSpPr>
        <p:grpSpPr>
          <a:xfrm>
            <a:off x="0" y="1594861"/>
            <a:ext cx="9019733" cy="3941873"/>
            <a:chOff x="909672" y="1495232"/>
            <a:chExt cx="10285419" cy="4763110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13BFB8D9-A4F6-435E-B320-CB6DB2B7F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882" y="1495232"/>
              <a:ext cx="8466667" cy="444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56331EB-CE62-4976-A236-8B35604A45F0}"/>
                </a:ext>
              </a:extLst>
            </p:cNvPr>
            <p:cNvSpPr txBox="1"/>
            <p:nvPr/>
          </p:nvSpPr>
          <p:spPr>
            <a:xfrm>
              <a:off x="5632983" y="1543735"/>
              <a:ext cx="2645534" cy="390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1-3 </a:t>
              </a:r>
              <a:r>
                <a:rPr lang="en-US" sz="1500" dirty="0" err="1"/>
                <a:t>kton</a:t>
              </a:r>
              <a:r>
                <a:rPr lang="en-US" sz="1500" dirty="0"/>
                <a:t> fiducial volume(s)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32E8EED-8C5C-4725-9C2C-C91F28B73F2E}"/>
                </a:ext>
              </a:extLst>
            </p:cNvPr>
            <p:cNvSpPr txBox="1"/>
            <p:nvPr/>
          </p:nvSpPr>
          <p:spPr>
            <a:xfrm>
              <a:off x="8774489" y="1918940"/>
              <a:ext cx="1284966" cy="390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Acrylic box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B0A595-6395-4008-805C-975007216E2F}"/>
                </a:ext>
              </a:extLst>
            </p:cNvPr>
            <p:cNvSpPr txBox="1"/>
            <p:nvPr/>
          </p:nvSpPr>
          <p:spPr>
            <a:xfrm>
              <a:off x="1612350" y="4858820"/>
              <a:ext cx="74285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SiPMs</a:t>
              </a:r>
              <a:endParaRPr lang="en-US" sz="15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A7B3D05-D21E-4E70-9478-0D8A16FDD15D}"/>
                </a:ext>
              </a:extLst>
            </p:cNvPr>
            <p:cNvSpPr txBox="1"/>
            <p:nvPr/>
          </p:nvSpPr>
          <p:spPr>
            <a:xfrm>
              <a:off x="2757546" y="5201185"/>
              <a:ext cx="1649345" cy="390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Water shielding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96ADCA-083A-4B54-8C13-0BD41E1DB300}"/>
                </a:ext>
              </a:extLst>
            </p:cNvPr>
            <p:cNvSpPr txBox="1"/>
            <p:nvPr/>
          </p:nvSpPr>
          <p:spPr>
            <a:xfrm>
              <a:off x="6501043" y="5867850"/>
              <a:ext cx="3554949" cy="390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Low background underground argon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C64C8DE-5BAB-4F4D-A354-407435DB11DC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5859167" y="1934227"/>
              <a:ext cx="1096584" cy="11143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774623E-EEC4-421A-A49E-B98DBBE066E3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 flipH="1">
              <a:off x="8620321" y="2309432"/>
              <a:ext cx="796651" cy="6850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62CAB71-13DE-4F2E-AE41-C16BFF30E322}"/>
                </a:ext>
              </a:extLst>
            </p:cNvPr>
            <p:cNvCxnSpPr>
              <a:cxnSpLocks/>
              <a:stCxn id="48" idx="0"/>
            </p:cNvCxnSpPr>
            <p:nvPr/>
          </p:nvCxnSpPr>
          <p:spPr>
            <a:xfrm flipH="1" flipV="1">
              <a:off x="7990706" y="4816117"/>
              <a:ext cx="287811" cy="10517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AF63A0A-7115-42D7-B2F4-EA69F79C1892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 flipV="1">
              <a:off x="4406891" y="5143502"/>
              <a:ext cx="531456" cy="2529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695CA80-294B-448E-AC89-5BBC36EC0A77}"/>
                </a:ext>
              </a:extLst>
            </p:cNvPr>
            <p:cNvCxnSpPr>
              <a:cxnSpLocks/>
              <a:stCxn id="46" idx="3"/>
            </p:cNvCxnSpPr>
            <p:nvPr/>
          </p:nvCxnSpPr>
          <p:spPr>
            <a:xfrm flipV="1">
              <a:off x="2355209" y="3849785"/>
              <a:ext cx="1122751" cy="11706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510F929-A6D1-4CFD-8163-84A645FF0E88}"/>
                </a:ext>
              </a:extLst>
            </p:cNvPr>
            <p:cNvSpPr txBox="1"/>
            <p:nvPr/>
          </p:nvSpPr>
          <p:spPr>
            <a:xfrm>
              <a:off x="10059454" y="2207671"/>
              <a:ext cx="97624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Cryostat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8F2B1E-8EC9-4713-BA11-BE151308F8C0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 flipH="1">
              <a:off x="9764656" y="2530836"/>
              <a:ext cx="782922" cy="2362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EB2C4DA-F766-411D-BE91-F042333566AF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5869824" y="1934227"/>
              <a:ext cx="1085926" cy="23394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857AC-4D89-4BE8-9929-B08B7FE9BB39}"/>
                </a:ext>
              </a:extLst>
            </p:cNvPr>
            <p:cNvSpPr txBox="1"/>
            <p:nvPr/>
          </p:nvSpPr>
          <p:spPr>
            <a:xfrm>
              <a:off x="10218844" y="3927482"/>
              <a:ext cx="976247" cy="66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Central cathode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8B3E45A-BE29-46EC-B920-70CF9332EB9F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 flipV="1">
              <a:off x="8745777" y="3995418"/>
              <a:ext cx="1473066" cy="2667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52E08AA-BC1D-4567-8F87-EB4267F72FB1}"/>
                </a:ext>
              </a:extLst>
            </p:cNvPr>
            <p:cNvSpPr txBox="1"/>
            <p:nvPr/>
          </p:nvSpPr>
          <p:spPr>
            <a:xfrm>
              <a:off x="909672" y="3325317"/>
              <a:ext cx="927746" cy="94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Charge readout planes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0CE3BE0D-ADD7-43FC-9AF6-2DB2A77603C2}"/>
                </a:ext>
              </a:extLst>
            </p:cNvPr>
            <p:cNvCxnSpPr>
              <a:cxnSpLocks/>
              <a:stCxn id="59" idx="3"/>
            </p:cNvCxnSpPr>
            <p:nvPr/>
          </p:nvCxnSpPr>
          <p:spPr>
            <a:xfrm>
              <a:off x="1837418" y="3799487"/>
              <a:ext cx="920128" cy="6241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DC2BAC90-8B56-AC0A-DEC6-0E264D0C6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957" y="2486096"/>
            <a:ext cx="3312043" cy="43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8226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DFD0D9-1CAC-4FBD-8120-CBD5A07EB995}"/>
              </a:ext>
            </a:extLst>
          </p:cNvPr>
          <p:cNvSpPr>
            <a:spLocks noGrp="1"/>
          </p:cNvSpPr>
          <p:nvPr/>
        </p:nvSpPr>
        <p:spPr>
          <a:xfrm>
            <a:off x="0" y="93897"/>
            <a:ext cx="12192000" cy="84542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C872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dirty="0"/>
              <a:t>A Low Background DUNE-like Module: </a:t>
            </a:r>
            <a:r>
              <a:rPr lang="en-US" sz="3200" dirty="0" err="1"/>
              <a:t>SLoMo</a:t>
            </a:r>
            <a:r>
              <a:rPr lang="en-US" sz="3200" dirty="0"/>
              <a:t>* (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URF </a:t>
            </a:r>
            <a:r>
              <a:rPr lang="en-US" sz="3200" dirty="0">
                <a:solidFill>
                  <a:srgbClr val="FF0000"/>
                </a:solidFill>
              </a:rPr>
              <a:t>Lo</a:t>
            </a:r>
            <a:r>
              <a:rPr lang="en-US" sz="3200" dirty="0"/>
              <a:t>w Background </a:t>
            </a:r>
            <a:r>
              <a:rPr lang="en-US" sz="3200" dirty="0">
                <a:solidFill>
                  <a:srgbClr val="FF0000"/>
                </a:solidFill>
              </a:rPr>
              <a:t>Mo</a:t>
            </a:r>
            <a:r>
              <a:rPr lang="en-US" sz="3200" dirty="0"/>
              <a:t>dule)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C886310-1A8B-41C6-8ABF-4E949224625A}"/>
              </a:ext>
            </a:extLst>
          </p:cNvPr>
          <p:cNvSpPr>
            <a:spLocks noGrp="1"/>
          </p:cNvSpPr>
          <p:nvPr/>
        </p:nvSpPr>
        <p:spPr>
          <a:xfrm>
            <a:off x="391885" y="5330278"/>
            <a:ext cx="3950139" cy="27432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r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/>
              <a:t>Eric Church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99C3C0-764A-4145-9480-D79B28BB6551}"/>
              </a:ext>
            </a:extLst>
          </p:cNvPr>
          <p:cNvSpPr>
            <a:spLocks noGrp="1"/>
          </p:cNvSpPr>
          <p:nvPr/>
        </p:nvSpPr>
        <p:spPr>
          <a:xfrm>
            <a:off x="392956" y="5644354"/>
            <a:ext cx="3950139" cy="27432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r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6162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dirty="0" err="1"/>
              <a:t>CoSSURF</a:t>
            </a:r>
            <a:r>
              <a:rPr lang="en-US" dirty="0"/>
              <a:t>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917DB-9051-D236-C91B-F55766764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533" y="5073242"/>
            <a:ext cx="6716686" cy="169086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/>
        </p:nvSpPr>
        <p:spPr>
          <a:xfrm>
            <a:off x="270588" y="1383364"/>
            <a:ext cx="11569959" cy="3867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is significant interesting physics to be done in large </a:t>
            </a:r>
            <a:r>
              <a:rPr lang="en-US" dirty="0" err="1"/>
              <a:t>LArTPCs</a:t>
            </a:r>
            <a:r>
              <a:rPr lang="en-US" dirty="0"/>
              <a:t> below current thresholds of ~10MeV.</a:t>
            </a:r>
          </a:p>
          <a:p>
            <a:r>
              <a:rPr lang="en-US" dirty="0"/>
              <a:t>physics</a:t>
            </a:r>
          </a:p>
          <a:p>
            <a:pPr lvl="2"/>
            <a:r>
              <a:rPr lang="en-US" dirty="0"/>
              <a:t>Solar neutrino measurements </a:t>
            </a:r>
          </a:p>
          <a:p>
            <a:pPr lvl="2"/>
            <a:r>
              <a:rPr lang="en-US" dirty="0"/>
              <a:t>Supernovae detection</a:t>
            </a:r>
          </a:p>
          <a:p>
            <a:pPr lvl="2"/>
            <a:r>
              <a:rPr lang="en-US" dirty="0"/>
              <a:t>Supernovae Coherent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-Nuclear elastic scattering (</a:t>
            </a:r>
            <a:r>
              <a:rPr lang="en-US" dirty="0" err="1"/>
              <a:t>CEvNS</a:t>
            </a:r>
            <a:r>
              <a:rPr lang="en-US" dirty="0"/>
              <a:t>) “glow”</a:t>
            </a:r>
          </a:p>
          <a:p>
            <a:pPr lvl="2"/>
            <a:r>
              <a:rPr lang="en-US" dirty="0"/>
              <a:t>0</a:t>
            </a:r>
            <a:r>
              <a:rPr lang="en-US" dirty="0">
                <a:latin typeface="Symbol" pitchFamily="2" charset="2"/>
              </a:rPr>
              <a:t>nbb </a:t>
            </a:r>
            <a:r>
              <a:rPr lang="en-US" dirty="0"/>
              <a:t>search</a:t>
            </a:r>
          </a:p>
          <a:p>
            <a:pPr lvl="2"/>
            <a:r>
              <a:rPr lang="en-US" dirty="0"/>
              <a:t>WIMP Dark Matter search</a:t>
            </a:r>
          </a:p>
          <a:p>
            <a:endParaRPr lang="en-US" dirty="0"/>
          </a:p>
          <a:p>
            <a:r>
              <a:rPr lang="en-US" dirty="0"/>
              <a:t>Might hope for module 3,4 for DUNE to look like this</a:t>
            </a:r>
          </a:p>
          <a:p>
            <a:pPr lvl="1"/>
            <a:r>
              <a:rPr lang="en-US" dirty="0"/>
              <a:t>“DO NO HARM” to the main physics program</a:t>
            </a:r>
          </a:p>
        </p:txBody>
      </p:sp>
    </p:spTree>
    <p:extLst>
      <p:ext uri="{BB962C8B-B14F-4D97-AF65-F5344CB8AC3E}">
        <p14:creationId xmlns:p14="http://schemas.microsoft.com/office/powerpoint/2010/main" val="11937005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E350-D7C2-4A74-B219-3894E541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since MooD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F18E1-1A73-4E7A-BB45-C9DD7BD6B85A}"/>
              </a:ext>
            </a:extLst>
          </p:cNvPr>
          <p:cNvSpPr txBox="1"/>
          <p:nvPr/>
        </p:nvSpPr>
        <p:spPr>
          <a:xfrm>
            <a:off x="725456" y="966257"/>
            <a:ext cx="4023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0" i="0" u="none" strike="noStrike" baseline="0" dirty="0">
                <a:latin typeface="CMR17"/>
              </a:rPr>
              <a:t>SoLAr: Solar Neutrinos in Liquid Argon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BAAFD-6668-409E-8206-82331687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589"/>
            <a:ext cx="5481033" cy="3012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36020B-D81C-45CD-904F-148FD48410EA}"/>
              </a:ext>
            </a:extLst>
          </p:cNvPr>
          <p:cNvSpPr txBox="1"/>
          <p:nvPr/>
        </p:nvSpPr>
        <p:spPr>
          <a:xfrm>
            <a:off x="402383" y="4363469"/>
            <a:ext cx="3725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https://arxiv.org/pdf/2203.07501.pdf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C32A3-D809-4BAE-B584-86A33178A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785" y="0"/>
            <a:ext cx="6442216" cy="3468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9D3EF-C8BA-473D-A511-807110976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785" y="3533650"/>
            <a:ext cx="6442216" cy="332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1033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E350-D7C2-4A74-B219-3894E541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since MooD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6E179-B738-4F5F-AA9F-497557756A75}"/>
              </a:ext>
            </a:extLst>
          </p:cNvPr>
          <p:cNvSpPr txBox="1"/>
          <p:nvPr/>
        </p:nvSpPr>
        <p:spPr>
          <a:xfrm>
            <a:off x="2013080" y="1099754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TimesNewRomanPS-BoldMT"/>
              </a:rPr>
              <a:t>Snowmass2021 - Letter of Interest</a:t>
            </a:r>
          </a:p>
          <a:p>
            <a:pPr algn="l"/>
            <a:r>
              <a:rPr lang="en-US" sz="1800" b="1" i="1" u="none" strike="noStrike" baseline="0" dirty="0">
                <a:latin typeface="TimesNewRomanPS-BoldItalicMT"/>
              </a:rPr>
              <a:t>Q-Pix: Kiloton-scale pixelated liquid noble TPCs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BAB3B7-C3AC-4F62-B1DE-32F89B1C5827}"/>
              </a:ext>
            </a:extLst>
          </p:cNvPr>
          <p:cNvSpPr txBox="1"/>
          <p:nvPr/>
        </p:nvSpPr>
        <p:spPr>
          <a:xfrm>
            <a:off x="125234" y="1635477"/>
            <a:ext cx="11304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https://www.snowmass21.org/docs/files/summaries/IF/SNOWMASS21-IF7_IF8-NF10_NF0_Jonathan_Asaadi-079.pdf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918048-0B4A-4262-BA95-86C27F766A99}"/>
              </a:ext>
            </a:extLst>
          </p:cNvPr>
          <p:cNvSpPr txBox="1"/>
          <p:nvPr/>
        </p:nvSpPr>
        <p:spPr>
          <a:xfrm>
            <a:off x="125234" y="2787715"/>
            <a:ext cx="11709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https://www.snowmass21.org/docs/files/summaries/IF/SNOWMASS21-IF7_IF8-NF10_NF0-UF3_UF0_Dan_Dwyer-171.pdf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0DBE06-B238-45F7-8C99-6973C56FBB72}"/>
              </a:ext>
            </a:extLst>
          </p:cNvPr>
          <p:cNvSpPr txBox="1"/>
          <p:nvPr/>
        </p:nvSpPr>
        <p:spPr>
          <a:xfrm>
            <a:off x="1984699" y="2099396"/>
            <a:ext cx="8222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MR17"/>
              </a:rPr>
              <a:t>Snowmass2021 Letter of Interest: An R&amp;D Collaboration for</a:t>
            </a:r>
          </a:p>
          <a:p>
            <a:pPr algn="l"/>
            <a:r>
              <a:rPr lang="en-US" sz="1800" b="0" i="0" u="none" strike="noStrike" baseline="0" dirty="0">
                <a:latin typeface="CMR17"/>
              </a:rPr>
              <a:t>Scalable Pixelated Detector Systems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C27C9-7397-4DFE-8A60-CD52EFBF07F7}"/>
              </a:ext>
            </a:extLst>
          </p:cNvPr>
          <p:cNvSpPr txBox="1"/>
          <p:nvPr/>
        </p:nvSpPr>
        <p:spPr>
          <a:xfrm>
            <a:off x="125234" y="3951494"/>
            <a:ext cx="10604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https://www.snowmass21.org/docs/files/summaries/NF/SNOWMASS21-NF10_NF0-IF9_IF8_Xin_Qian-123.pdf</a:t>
            </a:r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D1B9D-EB64-4586-8039-4A353E540465}"/>
              </a:ext>
            </a:extLst>
          </p:cNvPr>
          <p:cNvSpPr txBox="1"/>
          <p:nvPr/>
        </p:nvSpPr>
        <p:spPr>
          <a:xfrm>
            <a:off x="2013080" y="3305163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MBX12"/>
              </a:rPr>
              <a:t>Development of LArTPC Vertical Drift Solutions with</a:t>
            </a:r>
          </a:p>
          <a:p>
            <a:pPr algn="l"/>
            <a:r>
              <a:rPr lang="en-US" sz="1800" b="0" i="0" u="none" strike="noStrike" baseline="0" dirty="0">
                <a:latin typeface="CMBX12"/>
              </a:rPr>
              <a:t>PCB Anode Readouts for DUNE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2F6F6-DD6A-4FF1-AE4B-BC2B1C161EDD}"/>
              </a:ext>
            </a:extLst>
          </p:cNvPr>
          <p:cNvSpPr txBox="1"/>
          <p:nvPr/>
        </p:nvSpPr>
        <p:spPr>
          <a:xfrm>
            <a:off x="1984699" y="459236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… many others</a:t>
            </a:r>
          </a:p>
        </p:txBody>
      </p:sp>
    </p:spTree>
    <p:extLst>
      <p:ext uri="{BB962C8B-B14F-4D97-AF65-F5344CB8AC3E}">
        <p14:creationId xmlns:p14="http://schemas.microsoft.com/office/powerpoint/2010/main" val="21371001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B4FB-C19F-4A7A-B01D-7A9961DA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AFF32-95CE-4FCE-B675-F723065D1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30208"/>
            <a:ext cx="11901714" cy="5082773"/>
          </a:xfrm>
        </p:spPr>
        <p:txBody>
          <a:bodyPr>
            <a:normAutofit/>
          </a:bodyPr>
          <a:lstStyle/>
          <a:p>
            <a:r>
              <a:rPr lang="en-US" sz="3200" dirty="0"/>
              <a:t>LBNF will complete excavation of the far site (for 4 detectors) in 2024</a:t>
            </a:r>
          </a:p>
          <a:p>
            <a:r>
              <a:rPr lang="en-US" sz="3200" dirty="0"/>
              <a:t>DUNE currently has resources to build two far detectors (FD1-horizontal drift and FD2-vertical drift). Expect completion in ~2029.</a:t>
            </a:r>
          </a:p>
          <a:p>
            <a:r>
              <a:rPr lang="en-US" sz="3200" dirty="0"/>
              <a:t>Natural to plan for R&amp;D towards improvements for FD3-4. </a:t>
            </a:r>
          </a:p>
          <a:p>
            <a:r>
              <a:rPr lang="en-US" sz="3200" dirty="0"/>
              <a:t>Since MooD-2019 many ideas put forward in Snowmass</a:t>
            </a:r>
          </a:p>
          <a:p>
            <a:pPr lvl="1"/>
            <a:r>
              <a:rPr lang="en-US" sz="2000" dirty="0"/>
              <a:t>LArTPC based on vertical drift</a:t>
            </a:r>
          </a:p>
          <a:p>
            <a:pPr lvl="1"/>
            <a:r>
              <a:rPr lang="en-US" sz="2000" dirty="0"/>
              <a:t>LArTPC with pixel readout</a:t>
            </a:r>
          </a:p>
          <a:p>
            <a:pPr lvl="1"/>
            <a:r>
              <a:rPr lang="en-US" sz="2000" dirty="0"/>
              <a:t>Low background combinations of noble liquids</a:t>
            </a:r>
          </a:p>
          <a:p>
            <a:pPr lvl="1"/>
            <a:r>
              <a:rPr lang="en-US" sz="2000" dirty="0"/>
              <a:t>Water/scintillator-based detectors</a:t>
            </a:r>
          </a:p>
          <a:p>
            <a:r>
              <a:rPr lang="en-US" sz="3200" dirty="0"/>
              <a:t>Many ideas to add to the main DUNE program</a:t>
            </a:r>
          </a:p>
          <a:p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44D99F8-0C17-4794-AAB2-5D54C0CA0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r="4102"/>
          <a:stretch/>
        </p:blipFill>
        <p:spPr>
          <a:xfrm>
            <a:off x="8109020" y="4013593"/>
            <a:ext cx="4082979" cy="28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458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BCC6-3E63-480B-B129-C9E779F4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AECA6-1106-4D43-B95D-896E89CBF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Following successful MooD workshop at BNL in 2019</a:t>
            </a:r>
          </a:p>
          <a:p>
            <a:pPr lvl="1"/>
            <a:r>
              <a:rPr lang="en-US" sz="2800" b="1" dirty="0"/>
              <a:t>DUNE is planning some followup:</a:t>
            </a:r>
          </a:p>
          <a:p>
            <a:pPr lvl="2"/>
            <a:r>
              <a:rPr lang="en-US" sz="2400" b="1" dirty="0"/>
              <a:t>Collaboration meeting parallel session on Module of Opportunity next week (Thursday May 19 at 14:00 CDT).</a:t>
            </a:r>
          </a:p>
          <a:p>
            <a:pPr lvl="2"/>
            <a:r>
              <a:rPr lang="en-US" sz="2400" b="1" dirty="0"/>
              <a:t>DUNE followup workshop in Spain (October?) </a:t>
            </a:r>
          </a:p>
          <a:p>
            <a:r>
              <a:rPr lang="en-US" sz="3200" dirty="0"/>
              <a:t>Feed Snowmass/P5 and international planning</a:t>
            </a:r>
          </a:p>
          <a:p>
            <a:r>
              <a:rPr lang="en-US" sz="3200" dirty="0"/>
              <a:t>Many stakeholders in </a:t>
            </a:r>
            <a:r>
              <a:rPr lang="en-US" sz="3200"/>
              <a:t>addition to DUNE</a:t>
            </a:r>
            <a:r>
              <a:rPr lang="en-US" sz="3200" dirty="0"/>
              <a:t>: DOE, SURF/SDSTA, FNAL,…</a:t>
            </a:r>
          </a:p>
          <a:p>
            <a:r>
              <a:rPr lang="en-US" sz="3200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2137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BCC6-3E63-480B-B129-C9E779F4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2645658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5248-AA48-4A30-A694-8F6E4B29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13" y="2097998"/>
            <a:ext cx="4496727" cy="652907"/>
          </a:xfrm>
        </p:spPr>
        <p:txBody>
          <a:bodyPr>
            <a:normAutofit/>
          </a:bodyPr>
          <a:lstStyle/>
          <a:p>
            <a:r>
              <a:rPr lang="en-US" sz="3200" dirty="0"/>
              <a:t>ARAPUCA Light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BCB84-4A91-409E-940F-B805DFBDB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6219"/>
            <a:ext cx="5656821" cy="42117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6F0225A-EBDD-4B17-8430-7C63B2C31347}"/>
              </a:ext>
            </a:extLst>
          </p:cNvPr>
          <p:cNvSpPr txBox="1">
            <a:spLocks/>
          </p:cNvSpPr>
          <p:nvPr/>
        </p:nvSpPr>
        <p:spPr>
          <a:xfrm>
            <a:off x="0" y="62572"/>
            <a:ext cx="3442788" cy="652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Light Readout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4F69C-915C-431D-BB07-B007503BACA0}"/>
              </a:ext>
            </a:extLst>
          </p:cNvPr>
          <p:cNvSpPr txBox="1"/>
          <p:nvPr/>
        </p:nvSpPr>
        <p:spPr>
          <a:xfrm>
            <a:off x="4185822" y="2633539"/>
            <a:ext cx="72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Flavio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9DF0D-1311-4B8F-8FD5-482AA9A78FB6}"/>
              </a:ext>
            </a:extLst>
          </p:cNvPr>
          <p:cNvGrpSpPr/>
          <p:nvPr/>
        </p:nvGrpSpPr>
        <p:grpSpPr>
          <a:xfrm>
            <a:off x="6670307" y="3002871"/>
            <a:ext cx="5521694" cy="3855129"/>
            <a:chOff x="6192983" y="2499551"/>
            <a:chExt cx="5999018" cy="43584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205AA1-9E7C-41E3-B91F-81EAE88A4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2983" y="2499551"/>
              <a:ext cx="5999018" cy="43584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3EF01D-D38A-4036-B21E-4D0D146D76B5}"/>
                </a:ext>
              </a:extLst>
            </p:cNvPr>
            <p:cNvSpPr txBox="1"/>
            <p:nvPr/>
          </p:nvSpPr>
          <p:spPr>
            <a:xfrm>
              <a:off x="10986712" y="2554822"/>
              <a:ext cx="85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Denver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016C7E7-B16D-4818-89C7-39DBA5A50D8D}"/>
              </a:ext>
            </a:extLst>
          </p:cNvPr>
          <p:cNvSpPr txBox="1">
            <a:spLocks/>
          </p:cNvSpPr>
          <p:nvPr/>
        </p:nvSpPr>
        <p:spPr>
          <a:xfrm>
            <a:off x="8764475" y="3002871"/>
            <a:ext cx="28606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Xe doping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C818ED-6F44-4398-855D-17DFDFCA8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244" y="1"/>
            <a:ext cx="3751758" cy="26335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1AB104-2596-426B-B2E6-E8CBBFE8F2CF}"/>
              </a:ext>
            </a:extLst>
          </p:cNvPr>
          <p:cNvSpPr txBox="1">
            <a:spLocks/>
          </p:cNvSpPr>
          <p:nvPr/>
        </p:nvSpPr>
        <p:spPr>
          <a:xfrm>
            <a:off x="9768115" y="-1"/>
            <a:ext cx="2423886" cy="6529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Reflective Foils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A7A4E-7C78-462F-A2D1-D22D194673F2}"/>
              </a:ext>
            </a:extLst>
          </p:cNvPr>
          <p:cNvSpPr txBox="1"/>
          <p:nvPr/>
        </p:nvSpPr>
        <p:spPr>
          <a:xfrm>
            <a:off x="8746601" y="366467"/>
            <a:ext cx="1782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Andrzej, Marcin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B028D3-35D5-4E36-83A8-1FC3EDEADB63}"/>
              </a:ext>
            </a:extLst>
          </p:cNvPr>
          <p:cNvSpPr txBox="1">
            <a:spLocks/>
          </p:cNvSpPr>
          <p:nvPr/>
        </p:nvSpPr>
        <p:spPr>
          <a:xfrm>
            <a:off x="4407564" y="62571"/>
            <a:ext cx="4025236" cy="2436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X-</a:t>
            </a:r>
            <a:r>
              <a:rPr lang="en-US" dirty="0" err="1"/>
              <a:t>arapuca</a:t>
            </a:r>
            <a:r>
              <a:rPr lang="en-US" dirty="0"/>
              <a:t> developments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Xe-doping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Reflective foils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active signal ganging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large arrays of SiPMs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power over fiber (SiPM at HV)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57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633962"/>
            <a:ext cx="4908266" cy="647102"/>
          </a:xfrm>
        </p:spPr>
        <p:txBody>
          <a:bodyPr/>
          <a:lstStyle/>
          <a:p>
            <a:r>
              <a:rPr lang="en-US" sz="3600" dirty="0"/>
              <a:t>Vertical Drift  LArTPC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Nov. 13,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Module of opportunity for DUNE Workshop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6C8BD-1C0E-E949-897F-3AABD2E9E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3980"/>
            <a:ext cx="4419600" cy="2948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2F1FC7-70A5-D249-967F-B2265DADA6A2}"/>
              </a:ext>
            </a:extLst>
          </p:cNvPr>
          <p:cNvSpPr txBox="1"/>
          <p:nvPr/>
        </p:nvSpPr>
        <p:spPr>
          <a:xfrm>
            <a:off x="0" y="1359343"/>
            <a:ext cx="74403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/>
              <a:t>First introduced at the CERN mini workshop in June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Based on the simple assembly concept of DP field cage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6m drift, 300KV technology </a:t>
            </a:r>
            <a:r>
              <a:rPr lang="en-US" sz="2200" b="1" strike="sngStrike" dirty="0">
                <a:solidFill>
                  <a:srgbClr val="FF0000"/>
                </a:solidFill>
              </a:rPr>
              <a:t>almost</a:t>
            </a:r>
            <a:r>
              <a:rPr lang="en-US" sz="2200" dirty="0"/>
              <a:t> acquired.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Reduced purity requirements compared to 12m DP drift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Modular and easy to install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760F88-26EE-FF42-BB77-FDD362631424}"/>
              </a:ext>
            </a:extLst>
          </p:cNvPr>
          <p:cNvGrpSpPr/>
          <p:nvPr/>
        </p:nvGrpSpPr>
        <p:grpSpPr>
          <a:xfrm>
            <a:off x="0" y="3182883"/>
            <a:ext cx="4354286" cy="3372242"/>
            <a:chOff x="-566882" y="-116159"/>
            <a:chExt cx="9731661" cy="59064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C9E30D-FA87-2543-8E78-45666773263B}"/>
                </a:ext>
              </a:extLst>
            </p:cNvPr>
            <p:cNvSpPr/>
            <p:nvPr/>
          </p:nvSpPr>
          <p:spPr>
            <a:xfrm>
              <a:off x="1865178" y="965776"/>
              <a:ext cx="3968463" cy="105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E807DF-01D3-3641-BF1D-1C083E04BEC8}"/>
                </a:ext>
              </a:extLst>
            </p:cNvPr>
            <p:cNvSpPr/>
            <p:nvPr/>
          </p:nvSpPr>
          <p:spPr>
            <a:xfrm>
              <a:off x="1865178" y="3261406"/>
              <a:ext cx="3968463" cy="0"/>
            </a:xfrm>
            <a:prstGeom prst="rect">
              <a:avLst/>
            </a:prstGeom>
            <a:solidFill>
              <a:srgbClr val="FF0000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3F0F8-BEF9-B94A-89A8-E1E020FAE514}"/>
                </a:ext>
              </a:extLst>
            </p:cNvPr>
            <p:cNvSpPr/>
            <p:nvPr/>
          </p:nvSpPr>
          <p:spPr>
            <a:xfrm>
              <a:off x="1865178" y="5557033"/>
              <a:ext cx="3968463" cy="105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8427E2-8A4E-CA4C-B02C-D1AA2695A492}"/>
                </a:ext>
              </a:extLst>
            </p:cNvPr>
            <p:cNvSpPr txBox="1"/>
            <p:nvPr/>
          </p:nvSpPr>
          <p:spPr>
            <a:xfrm>
              <a:off x="5856014" y="736504"/>
              <a:ext cx="1877968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anode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EA8A61-31CC-3D42-9307-54C5DE5F47BE}"/>
                </a:ext>
              </a:extLst>
            </p:cNvPr>
            <p:cNvSpPr txBox="1"/>
            <p:nvPr/>
          </p:nvSpPr>
          <p:spPr>
            <a:xfrm>
              <a:off x="6245281" y="5170350"/>
              <a:ext cx="1946332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anode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55B7DC-C1A5-A545-ACBF-2E99766CB284}"/>
                </a:ext>
              </a:extLst>
            </p:cNvPr>
            <p:cNvSpPr txBox="1"/>
            <p:nvPr/>
          </p:nvSpPr>
          <p:spPr>
            <a:xfrm>
              <a:off x="5856014" y="2782895"/>
              <a:ext cx="2771766" cy="1033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Cathode (300KV)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5FDAF20-0C60-F34E-BBC3-D351164B92AA}"/>
                </a:ext>
              </a:extLst>
            </p:cNvPr>
            <p:cNvCxnSpPr/>
            <p:nvPr/>
          </p:nvCxnSpPr>
          <p:spPr>
            <a:xfrm>
              <a:off x="1230224" y="1071614"/>
              <a:ext cx="0" cy="218979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039E376-0494-9148-8FF6-A12AFDAB4373}"/>
                </a:ext>
              </a:extLst>
            </p:cNvPr>
            <p:cNvCxnSpPr/>
            <p:nvPr/>
          </p:nvCxnSpPr>
          <p:spPr>
            <a:xfrm>
              <a:off x="1216995" y="3261406"/>
              <a:ext cx="13229" cy="22956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1BFE26-83C2-6B45-9A73-1C87B80B2A2D}"/>
                </a:ext>
              </a:extLst>
            </p:cNvPr>
            <p:cNvSpPr txBox="1"/>
            <p:nvPr/>
          </p:nvSpPr>
          <p:spPr>
            <a:xfrm>
              <a:off x="-566882" y="1759699"/>
              <a:ext cx="2205248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6m drift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27F732-A14D-B245-9B55-2F238E123103}"/>
                </a:ext>
              </a:extLst>
            </p:cNvPr>
            <p:cNvSpPr txBox="1"/>
            <p:nvPr/>
          </p:nvSpPr>
          <p:spPr>
            <a:xfrm>
              <a:off x="-566882" y="3976622"/>
              <a:ext cx="1928698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6m drift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459771-6DC9-CA49-966E-1DB8CE662F4D}"/>
                </a:ext>
              </a:extLst>
            </p:cNvPr>
            <p:cNvSpPr txBox="1"/>
            <p:nvPr/>
          </p:nvSpPr>
          <p:spPr>
            <a:xfrm>
              <a:off x="2352616" y="907037"/>
              <a:ext cx="3021387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Unit = 3m x 3m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32E5F93-E090-0040-942E-2DF61C3448F9}"/>
                </a:ext>
              </a:extLst>
            </p:cNvPr>
            <p:cNvCxnSpPr>
              <a:endCxn id="13" idx="1"/>
            </p:cNvCxnSpPr>
            <p:nvPr/>
          </p:nvCxnSpPr>
          <p:spPr>
            <a:xfrm>
              <a:off x="1865178" y="224907"/>
              <a:ext cx="0" cy="538504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D993519-3D4D-5F4B-80AB-E526483D0A60}"/>
                </a:ext>
              </a:extLst>
            </p:cNvPr>
            <p:cNvCxnSpPr/>
            <p:nvPr/>
          </p:nvCxnSpPr>
          <p:spPr>
            <a:xfrm>
              <a:off x="5814075" y="224907"/>
              <a:ext cx="0" cy="54379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5EEA73D-CC4E-1249-857B-CADC9C6B3479}"/>
                </a:ext>
              </a:extLst>
            </p:cNvPr>
            <p:cNvCxnSpPr/>
            <p:nvPr/>
          </p:nvCxnSpPr>
          <p:spPr>
            <a:xfrm>
              <a:off x="489444" y="582111"/>
              <a:ext cx="759299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8EC6A6-6325-8442-861D-6DD0028C7C15}"/>
                </a:ext>
              </a:extLst>
            </p:cNvPr>
            <p:cNvSpPr txBox="1"/>
            <p:nvPr/>
          </p:nvSpPr>
          <p:spPr>
            <a:xfrm>
              <a:off x="17018" y="-116159"/>
              <a:ext cx="2612149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cryostat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FBC7E7-17CF-1540-88DA-7F291A7D8EE6}"/>
                </a:ext>
              </a:extLst>
            </p:cNvPr>
            <p:cNvSpPr txBox="1"/>
            <p:nvPr/>
          </p:nvSpPr>
          <p:spPr>
            <a:xfrm>
              <a:off x="7023814" y="1418634"/>
              <a:ext cx="2140965" cy="1033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Support wires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089E97F-BC06-C44B-B885-4994CD0F6F6A}"/>
                </a:ext>
              </a:extLst>
            </p:cNvPr>
            <p:cNvCxnSpPr/>
            <p:nvPr/>
          </p:nvCxnSpPr>
          <p:spPr>
            <a:xfrm flipH="1">
              <a:off x="5856014" y="2100764"/>
              <a:ext cx="1150854" cy="17005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E962D4B4-E2AE-437A-AD16-0A9C3650D68F}"/>
              </a:ext>
            </a:extLst>
          </p:cNvPr>
          <p:cNvSpPr txBox="1">
            <a:spLocks/>
          </p:cNvSpPr>
          <p:nvPr/>
        </p:nvSpPr>
        <p:spPr>
          <a:xfrm>
            <a:off x="38100" y="-12895"/>
            <a:ext cx="4908266" cy="6604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FF5400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dirty="0"/>
              <a:t>Charge Readout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DDE823-51A3-42D6-AA51-D05CC0089F7B}"/>
              </a:ext>
            </a:extLst>
          </p:cNvPr>
          <p:cNvSpPr txBox="1"/>
          <p:nvPr/>
        </p:nvSpPr>
        <p:spPr>
          <a:xfrm>
            <a:off x="10983442" y="2950190"/>
            <a:ext cx="1118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Francesco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15475D6-74B1-4043-B8FC-C482630393D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095230" y="3187918"/>
            <a:ext cx="8096771" cy="35763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Dedicated R&amp;D program at CERN carried out to replace LArTPC wire chamber with perforated multilayer printed circuit board (PCB). Fragile wires replaced by robust copper strips: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Ionization electrons are focused through PCB holes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Strips in front and intermediate layers sense induction signal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Strips on last plane collect ionization electrons.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Idea was driven by improvements </a:t>
            </a:r>
            <a:r>
              <a:rPr lang="en-US" dirty="0" err="1"/>
              <a:t>w.r.t.</a:t>
            </a:r>
            <a:r>
              <a:rPr lang="en-US" dirty="0"/>
              <a:t> wire chambers: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Components can be mass produced commercially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Anode plane is robust, without risk of broken wires, simpler support structure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Possibility of integrating FE electronics on PCB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Better segmentation/modularity, test full readout before installation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Take advantage of technological development of wide area Thick-Gems at CERN.</a:t>
            </a:r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793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7EBBE2C-530F-4CE0-9888-4133DCD7F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247" y="1170729"/>
            <a:ext cx="6652257" cy="3482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FC7B7-F8FE-465E-981D-DD0F92C43D6D}"/>
              </a:ext>
            </a:extLst>
          </p:cNvPr>
          <p:cNvSpPr txBox="1"/>
          <p:nvPr/>
        </p:nvSpPr>
        <p:spPr>
          <a:xfrm>
            <a:off x="5277892" y="-29600"/>
            <a:ext cx="6652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LBNF/DUNE will build two far detector modules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Excavated space for two additional modules (~17kt LAr equivalent)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D1B4E7-FDA7-4794-9332-3F9667FE0C8C}"/>
              </a:ext>
            </a:extLst>
          </p:cNvPr>
          <p:cNvSpPr txBox="1"/>
          <p:nvPr/>
        </p:nvSpPr>
        <p:spPr>
          <a:xfrm>
            <a:off x="5751576" y="313639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AE69F6-ACBD-4961-9247-B25104600176}"/>
              </a:ext>
            </a:extLst>
          </p:cNvPr>
          <p:cNvCxnSpPr>
            <a:cxnSpLocks/>
          </p:cNvCxnSpPr>
          <p:nvPr/>
        </p:nvCxnSpPr>
        <p:spPr>
          <a:xfrm>
            <a:off x="7211818" y="995937"/>
            <a:ext cx="883763" cy="149497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37350B-3AC8-4BF4-9CC2-F189A8DC5B35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7190139" y="1002904"/>
            <a:ext cx="1964386" cy="248320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E71F93-3F0F-4EB7-9256-3434EB956526}"/>
              </a:ext>
            </a:extLst>
          </p:cNvPr>
          <p:cNvSpPr txBox="1"/>
          <p:nvPr/>
        </p:nvSpPr>
        <p:spPr>
          <a:xfrm>
            <a:off x="9325" y="-32571"/>
            <a:ext cx="313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2022 Update!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E18A62A-E33F-4E34-A0FD-4C063A488A27}"/>
              </a:ext>
            </a:extLst>
          </p:cNvPr>
          <p:cNvSpPr/>
          <p:nvPr/>
        </p:nvSpPr>
        <p:spPr>
          <a:xfrm>
            <a:off x="7369892" y="2490907"/>
            <a:ext cx="1451379" cy="706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10B83A-A1B1-49FF-9609-E934684E6F5E}"/>
              </a:ext>
            </a:extLst>
          </p:cNvPr>
          <p:cNvSpPr/>
          <p:nvPr/>
        </p:nvSpPr>
        <p:spPr>
          <a:xfrm>
            <a:off x="8428835" y="3486109"/>
            <a:ext cx="1451379" cy="706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7">
            <a:extLst>
              <a:ext uri="{FF2B5EF4-FFF2-40B4-BE49-F238E27FC236}">
                <a16:creationId xmlns:a16="http://schemas.microsoft.com/office/drawing/2014/main" id="{4A27030D-6899-466F-8C32-B5312575F9A2}"/>
              </a:ext>
            </a:extLst>
          </p:cNvPr>
          <p:cNvSpPr txBox="1">
            <a:spLocks/>
          </p:cNvSpPr>
          <p:nvPr/>
        </p:nvSpPr>
        <p:spPr>
          <a:xfrm>
            <a:off x="162494" y="3618692"/>
            <a:ext cx="3988518" cy="411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R="0"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dirty="0"/>
              <a:t>FD2: Vertical Drift</a:t>
            </a:r>
          </a:p>
        </p:txBody>
      </p:sp>
      <p:sp>
        <p:nvSpPr>
          <p:cNvPr id="37" name="Google Shape;252;p7">
            <a:extLst>
              <a:ext uri="{FF2B5EF4-FFF2-40B4-BE49-F238E27FC236}">
                <a16:creationId xmlns:a16="http://schemas.microsoft.com/office/drawing/2014/main" id="{DA60AE6D-E16D-4C74-A1FB-C3B78C22F3B3}"/>
              </a:ext>
            </a:extLst>
          </p:cNvPr>
          <p:cNvSpPr txBox="1"/>
          <p:nvPr/>
        </p:nvSpPr>
        <p:spPr>
          <a:xfrm>
            <a:off x="7170815" y="4914925"/>
            <a:ext cx="463542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CRP (France, US, CERN)</a:t>
            </a:r>
            <a:endParaRPr dirty="0"/>
          </a:p>
          <a:p>
            <a:pPr marL="0" marR="0" lvl="1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TPC Electronics (France, Japan, US)</a:t>
            </a:r>
            <a:endParaRPr dirty="0"/>
          </a:p>
          <a:p>
            <a:pPr marL="0" lvl="1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PDS (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US, Italy, Spain, Brazil, France)</a:t>
            </a:r>
            <a:endParaRPr dirty="0"/>
          </a:p>
          <a:p>
            <a:pPr marL="0" marR="0" lvl="1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HV (US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CERN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France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lvl="1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DAQ (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UK, CERN, Canada, US, Czech Republic</a:t>
            </a:r>
            <a:r>
              <a:rPr lang="en-US" sz="1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CALCI (US, Spain)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210;p7">
            <a:extLst>
              <a:ext uri="{FF2B5EF4-FFF2-40B4-BE49-F238E27FC236}">
                <a16:creationId xmlns:a16="http://schemas.microsoft.com/office/drawing/2014/main" id="{997B741D-5E7D-4694-90E7-FA8ABC5A781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0" y="4398850"/>
            <a:ext cx="6210150" cy="211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14;p7">
            <a:extLst>
              <a:ext uri="{FF2B5EF4-FFF2-40B4-BE49-F238E27FC236}">
                <a16:creationId xmlns:a16="http://schemas.microsoft.com/office/drawing/2014/main" id="{A50F56B7-49EE-49F2-8374-779B1584BDA5}"/>
              </a:ext>
            </a:extLst>
          </p:cNvPr>
          <p:cNvSpPr txBox="1"/>
          <p:nvPr/>
        </p:nvSpPr>
        <p:spPr>
          <a:xfrm>
            <a:off x="96084" y="4398850"/>
            <a:ext cx="2161401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Charge Readout Planes (CRP) </a:t>
            </a:r>
            <a:endParaRPr sz="1200" dirty="0"/>
          </a:p>
        </p:txBody>
      </p:sp>
      <p:cxnSp>
        <p:nvCxnSpPr>
          <p:cNvPr id="40" name="Google Shape;216;p7">
            <a:extLst>
              <a:ext uri="{FF2B5EF4-FFF2-40B4-BE49-F238E27FC236}">
                <a16:creationId xmlns:a16="http://schemas.microsoft.com/office/drawing/2014/main" id="{D73C989F-8E1A-4035-9263-7EE7E374AA44}"/>
              </a:ext>
            </a:extLst>
          </p:cNvPr>
          <p:cNvCxnSpPr>
            <a:cxnSpLocks/>
            <a:stCxn id="63" idx="0"/>
          </p:cNvCxnSpPr>
          <p:nvPr/>
        </p:nvCxnSpPr>
        <p:spPr>
          <a:xfrm flipH="1" flipV="1">
            <a:off x="839300" y="5865717"/>
            <a:ext cx="595919" cy="59558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" name="Google Shape;218;p7">
            <a:extLst>
              <a:ext uri="{FF2B5EF4-FFF2-40B4-BE49-F238E27FC236}">
                <a16:creationId xmlns:a16="http://schemas.microsoft.com/office/drawing/2014/main" id="{D534D05D-0191-42DD-B3C4-1813A2106298}"/>
              </a:ext>
            </a:extLst>
          </p:cNvPr>
          <p:cNvCxnSpPr>
            <a:cxnSpLocks/>
            <a:stCxn id="50" idx="0"/>
          </p:cNvCxnSpPr>
          <p:nvPr/>
        </p:nvCxnSpPr>
        <p:spPr>
          <a:xfrm flipH="1" flipV="1">
            <a:off x="2031138" y="6159114"/>
            <a:ext cx="865658" cy="37161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" name="Google Shape;219;p7">
            <a:extLst>
              <a:ext uri="{FF2B5EF4-FFF2-40B4-BE49-F238E27FC236}">
                <a16:creationId xmlns:a16="http://schemas.microsoft.com/office/drawing/2014/main" id="{2DE83B1F-6102-4004-BA5C-60C30D746CB2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1176785" y="4675809"/>
            <a:ext cx="1899238" cy="103102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" name="Google Shape;220;p7">
            <a:extLst>
              <a:ext uri="{FF2B5EF4-FFF2-40B4-BE49-F238E27FC236}">
                <a16:creationId xmlns:a16="http://schemas.microsoft.com/office/drawing/2014/main" id="{E5C39F88-8885-46DA-8E74-E423A5182F9B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5804065" y="5071887"/>
            <a:ext cx="132054" cy="147670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" name="Google Shape;221;p7">
            <a:extLst>
              <a:ext uri="{FF2B5EF4-FFF2-40B4-BE49-F238E27FC236}">
                <a16:creationId xmlns:a16="http://schemas.microsoft.com/office/drawing/2014/main" id="{F57058CD-E9C7-44A7-A123-9BA6EF987E2B}"/>
              </a:ext>
            </a:extLst>
          </p:cNvPr>
          <p:cNvSpPr txBox="1"/>
          <p:nvPr/>
        </p:nvSpPr>
        <p:spPr>
          <a:xfrm>
            <a:off x="4718489" y="6548588"/>
            <a:ext cx="2171152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Photon Detector System (PDS) </a:t>
            </a:r>
            <a:endParaRPr sz="1200" dirty="0"/>
          </a:p>
        </p:txBody>
      </p:sp>
      <p:cxnSp>
        <p:nvCxnSpPr>
          <p:cNvPr id="46" name="Google Shape;223;p7">
            <a:extLst>
              <a:ext uri="{FF2B5EF4-FFF2-40B4-BE49-F238E27FC236}">
                <a16:creationId xmlns:a16="http://schemas.microsoft.com/office/drawing/2014/main" id="{A42F145F-6AA2-4ABB-B44F-9FC6AE50FF60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4563175" y="5545862"/>
            <a:ext cx="1240890" cy="100272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" name="Google Shape;224;p7">
            <a:extLst>
              <a:ext uri="{FF2B5EF4-FFF2-40B4-BE49-F238E27FC236}">
                <a16:creationId xmlns:a16="http://schemas.microsoft.com/office/drawing/2014/main" id="{6E435522-65B4-497D-9687-6DCD882F7497}"/>
              </a:ext>
            </a:extLst>
          </p:cNvPr>
          <p:cNvSpPr txBox="1"/>
          <p:nvPr/>
        </p:nvSpPr>
        <p:spPr>
          <a:xfrm>
            <a:off x="4440761" y="4023383"/>
            <a:ext cx="515661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DAQ </a:t>
            </a:r>
            <a:endParaRPr sz="1200" dirty="0"/>
          </a:p>
        </p:txBody>
      </p:sp>
      <p:sp>
        <p:nvSpPr>
          <p:cNvPr id="50" name="Google Shape;228;p7">
            <a:extLst>
              <a:ext uri="{FF2B5EF4-FFF2-40B4-BE49-F238E27FC236}">
                <a16:creationId xmlns:a16="http://schemas.microsoft.com/office/drawing/2014/main" id="{9FCFD252-7942-4FA6-97A5-84D950D52ED3}"/>
              </a:ext>
            </a:extLst>
          </p:cNvPr>
          <p:cNvSpPr txBox="1"/>
          <p:nvPr/>
        </p:nvSpPr>
        <p:spPr>
          <a:xfrm>
            <a:off x="1815962" y="6530732"/>
            <a:ext cx="2161667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Bottom Drift Electronics (BDE)</a:t>
            </a:r>
            <a:endParaRPr sz="1200" dirty="0"/>
          </a:p>
        </p:txBody>
      </p:sp>
      <p:cxnSp>
        <p:nvCxnSpPr>
          <p:cNvPr id="51" name="Google Shape;230;p7">
            <a:extLst>
              <a:ext uri="{FF2B5EF4-FFF2-40B4-BE49-F238E27FC236}">
                <a16:creationId xmlns:a16="http://schemas.microsoft.com/office/drawing/2014/main" id="{FD85ECE5-A54B-44DC-8F1B-CEEE04610991}"/>
              </a:ext>
            </a:extLst>
          </p:cNvPr>
          <p:cNvCxnSpPr>
            <a:cxnSpLocks/>
          </p:cNvCxnSpPr>
          <p:nvPr/>
        </p:nvCxnSpPr>
        <p:spPr>
          <a:xfrm flipH="1">
            <a:off x="3275255" y="4071763"/>
            <a:ext cx="31920" cy="57212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" name="Google Shape;231;p7">
            <a:extLst>
              <a:ext uri="{FF2B5EF4-FFF2-40B4-BE49-F238E27FC236}">
                <a16:creationId xmlns:a16="http://schemas.microsoft.com/office/drawing/2014/main" id="{426DAB76-38A5-43AF-93A0-A4E5EEF31785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257485" y="4537330"/>
            <a:ext cx="639311" cy="23563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3" name="Google Shape;232;p7">
            <a:extLst>
              <a:ext uri="{FF2B5EF4-FFF2-40B4-BE49-F238E27FC236}">
                <a16:creationId xmlns:a16="http://schemas.microsoft.com/office/drawing/2014/main" id="{22D918B8-7B15-4D97-B9B5-86F14810E5A1}"/>
              </a:ext>
            </a:extLst>
          </p:cNvPr>
          <p:cNvSpPr txBox="1"/>
          <p:nvPr/>
        </p:nvSpPr>
        <p:spPr>
          <a:xfrm>
            <a:off x="6426515" y="5019849"/>
            <a:ext cx="595180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CALCI </a:t>
            </a:r>
            <a:endParaRPr sz="1200" dirty="0"/>
          </a:p>
        </p:txBody>
      </p:sp>
      <p:cxnSp>
        <p:nvCxnSpPr>
          <p:cNvPr id="54" name="Google Shape;234;p7">
            <a:extLst>
              <a:ext uri="{FF2B5EF4-FFF2-40B4-BE49-F238E27FC236}">
                <a16:creationId xmlns:a16="http://schemas.microsoft.com/office/drawing/2014/main" id="{B4395ECB-0E8A-4F8C-9651-5A5BDE994EDC}"/>
              </a:ext>
            </a:extLst>
          </p:cNvPr>
          <p:cNvCxnSpPr>
            <a:cxnSpLocks/>
            <a:stCxn id="53" idx="1"/>
          </p:cNvCxnSpPr>
          <p:nvPr/>
        </p:nvCxnSpPr>
        <p:spPr>
          <a:xfrm flipH="1" flipV="1">
            <a:off x="5936119" y="4872811"/>
            <a:ext cx="490396" cy="28551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9" name="Google Shape;239;p7">
            <a:extLst>
              <a:ext uri="{FF2B5EF4-FFF2-40B4-BE49-F238E27FC236}">
                <a16:creationId xmlns:a16="http://schemas.microsoft.com/office/drawing/2014/main" id="{A976E68C-45C4-4901-A8A4-DEC09DB8CB9C}"/>
              </a:ext>
            </a:extLst>
          </p:cNvPr>
          <p:cNvSpPr/>
          <p:nvPr/>
        </p:nvSpPr>
        <p:spPr>
          <a:xfrm>
            <a:off x="2568130" y="6013955"/>
            <a:ext cx="1353672" cy="203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40;p7">
            <a:extLst>
              <a:ext uri="{FF2B5EF4-FFF2-40B4-BE49-F238E27FC236}">
                <a16:creationId xmlns:a16="http://schemas.microsoft.com/office/drawing/2014/main" id="{7FB82064-F7A2-4AA2-9579-90FE6747A99B}"/>
              </a:ext>
            </a:extLst>
          </p:cNvPr>
          <p:cNvSpPr/>
          <p:nvPr/>
        </p:nvSpPr>
        <p:spPr>
          <a:xfrm>
            <a:off x="4440761" y="2904182"/>
            <a:ext cx="807077" cy="204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43;p7">
            <a:extLst>
              <a:ext uri="{FF2B5EF4-FFF2-40B4-BE49-F238E27FC236}">
                <a16:creationId xmlns:a16="http://schemas.microsoft.com/office/drawing/2014/main" id="{C422125C-013A-459D-BAFD-925FE19347D3}"/>
              </a:ext>
            </a:extLst>
          </p:cNvPr>
          <p:cNvSpPr txBox="1"/>
          <p:nvPr/>
        </p:nvSpPr>
        <p:spPr>
          <a:xfrm>
            <a:off x="1176785" y="6461302"/>
            <a:ext cx="516868" cy="369291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</a:t>
            </a:r>
            <a:endParaRPr dirty="0"/>
          </a:p>
        </p:txBody>
      </p:sp>
      <p:cxnSp>
        <p:nvCxnSpPr>
          <p:cNvPr id="64" name="Google Shape;245;p7">
            <a:extLst>
              <a:ext uri="{FF2B5EF4-FFF2-40B4-BE49-F238E27FC236}">
                <a16:creationId xmlns:a16="http://schemas.microsoft.com/office/drawing/2014/main" id="{FB00BCBC-3B13-469B-9D40-579B3EFD5826}"/>
              </a:ext>
            </a:extLst>
          </p:cNvPr>
          <p:cNvCxnSpPr>
            <a:cxnSpLocks/>
            <a:stCxn id="63" idx="0"/>
          </p:cNvCxnSpPr>
          <p:nvPr/>
        </p:nvCxnSpPr>
        <p:spPr>
          <a:xfrm flipV="1">
            <a:off x="1435219" y="5455967"/>
            <a:ext cx="696342" cy="100533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8" name="Google Shape;249;p7">
            <a:extLst>
              <a:ext uri="{FF2B5EF4-FFF2-40B4-BE49-F238E27FC236}">
                <a16:creationId xmlns:a16="http://schemas.microsoft.com/office/drawing/2014/main" id="{CCDF8019-A511-4CCB-9C60-7CF2293A6A4A}"/>
              </a:ext>
            </a:extLst>
          </p:cNvPr>
          <p:cNvSpPr txBox="1"/>
          <p:nvPr/>
        </p:nvSpPr>
        <p:spPr>
          <a:xfrm>
            <a:off x="2328925" y="4009500"/>
            <a:ext cx="1955656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Drift Electronics (TDE)</a:t>
            </a:r>
            <a:endParaRPr sz="1200" dirty="0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78FE2DF-CEE6-422E-A335-805AB87337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" y="998606"/>
            <a:ext cx="5269401" cy="2620085"/>
          </a:xfrm>
          <a:prstGeom prst="rect">
            <a:avLst/>
          </a:prstGeom>
        </p:spPr>
      </p:pic>
      <p:sp>
        <p:nvSpPr>
          <p:cNvPr id="98" name="Title 7">
            <a:extLst>
              <a:ext uri="{FF2B5EF4-FFF2-40B4-BE49-F238E27FC236}">
                <a16:creationId xmlns:a16="http://schemas.microsoft.com/office/drawing/2014/main" id="{9C3ED1BA-E92D-4D7D-97B3-A4CBDD28E89D}"/>
              </a:ext>
            </a:extLst>
          </p:cNvPr>
          <p:cNvSpPr txBox="1">
            <a:spLocks/>
          </p:cNvSpPr>
          <p:nvPr/>
        </p:nvSpPr>
        <p:spPr>
          <a:xfrm>
            <a:off x="140477" y="619070"/>
            <a:ext cx="4411725" cy="411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R="0"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dirty="0"/>
              <a:t>FD1 : Horizontal Drift</a:t>
            </a:r>
          </a:p>
        </p:txBody>
      </p:sp>
      <p:sp>
        <p:nvSpPr>
          <p:cNvPr id="99" name="Title 7">
            <a:extLst>
              <a:ext uri="{FF2B5EF4-FFF2-40B4-BE49-F238E27FC236}">
                <a16:creationId xmlns:a16="http://schemas.microsoft.com/office/drawing/2014/main" id="{681117D4-865A-44C1-ADA9-F44EE8D685E1}"/>
              </a:ext>
            </a:extLst>
          </p:cNvPr>
          <p:cNvSpPr txBox="1">
            <a:spLocks/>
          </p:cNvSpPr>
          <p:nvPr/>
        </p:nvSpPr>
        <p:spPr>
          <a:xfrm>
            <a:off x="8821271" y="1935593"/>
            <a:ext cx="827588" cy="411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R="0"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dirty="0"/>
              <a:t>FD1</a:t>
            </a:r>
          </a:p>
        </p:txBody>
      </p:sp>
      <p:sp>
        <p:nvSpPr>
          <p:cNvPr id="100" name="Title 7">
            <a:extLst>
              <a:ext uri="{FF2B5EF4-FFF2-40B4-BE49-F238E27FC236}">
                <a16:creationId xmlns:a16="http://schemas.microsoft.com/office/drawing/2014/main" id="{1BB89EB0-047D-413D-A608-2CF3547B1D33}"/>
              </a:ext>
            </a:extLst>
          </p:cNvPr>
          <p:cNvSpPr txBox="1">
            <a:spLocks/>
          </p:cNvSpPr>
          <p:nvPr/>
        </p:nvSpPr>
        <p:spPr>
          <a:xfrm>
            <a:off x="9838967" y="2913938"/>
            <a:ext cx="827588" cy="411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R="0"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dirty="0"/>
              <a:t>FD2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74EE87-B617-4312-B0E4-887DDEAD3542}"/>
              </a:ext>
            </a:extLst>
          </p:cNvPr>
          <p:cNvSpPr txBox="1"/>
          <p:nvPr/>
        </p:nvSpPr>
        <p:spPr>
          <a:xfrm>
            <a:off x="11606134" y="0"/>
            <a:ext cx="58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620116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33BB6-ACB2-4953-9ADC-C0F78F3B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34DE82-0F47-2E48-8D19-C855CCE1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265" y="2579496"/>
            <a:ext cx="7344062" cy="510042"/>
          </a:xfrm>
        </p:spPr>
        <p:txBody>
          <a:bodyPr>
            <a:normAutofit fontScale="90000"/>
          </a:bodyPr>
          <a:lstStyle/>
          <a:p>
            <a:r>
              <a:rPr lang="en-US" dirty="0"/>
              <a:t>Sourcing LRUA for DUNE could be a reality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9ADDD-FB0B-40D4-8112-D8688E08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75746"/>
            <a:ext cx="6615404" cy="3782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C5655B-4071-4947-877C-DA1C4E70014E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6458857" cy="58957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DarkSide/Underground 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967508-B2C7-4647-B3FA-4F239A15B774}"/>
              </a:ext>
            </a:extLst>
          </p:cNvPr>
          <p:cNvSpPr/>
          <p:nvPr/>
        </p:nvSpPr>
        <p:spPr>
          <a:xfrm>
            <a:off x="2554468" y="2649851"/>
            <a:ext cx="1646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Cristiano, Eric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ED2665-E2FC-4664-9D2B-55AF3C159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01" y="589572"/>
            <a:ext cx="3568662" cy="2003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2115C-5FAD-4AEB-A37A-46D4765BA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3" y="516062"/>
            <a:ext cx="3675021" cy="206343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7A576-D2FB-474C-B4D5-F29C4A51522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58856" y="3075745"/>
            <a:ext cx="5733143" cy="385945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Argon is not generally looked for in underground gas fields</a:t>
            </a:r>
          </a:p>
          <a:p>
            <a:r>
              <a:rPr lang="en-US" dirty="0"/>
              <a:t>PNNL working with to explore large scale underground argon sources</a:t>
            </a:r>
          </a:p>
          <a:p>
            <a:pPr lvl="1"/>
            <a:r>
              <a:rPr lang="en-US" b="1" dirty="0"/>
              <a:t>Supplier:</a:t>
            </a:r>
            <a:r>
              <a:rPr lang="en-US" dirty="0"/>
              <a:t> Major U.S. gas producer/supplier </a:t>
            </a:r>
            <a:r>
              <a:rPr lang="en-US" i="1" dirty="0"/>
              <a:t>(not disclosed at company request)</a:t>
            </a:r>
          </a:p>
          <a:p>
            <a:pPr lvl="1"/>
            <a:r>
              <a:rPr lang="en-US" b="1" dirty="0"/>
              <a:t>Production rate:</a:t>
            </a:r>
            <a:r>
              <a:rPr lang="en-US" dirty="0"/>
              <a:t> ~5,000 </a:t>
            </a:r>
            <a:r>
              <a:rPr lang="en-US" dirty="0" err="1"/>
              <a:t>tonnes</a:t>
            </a:r>
            <a:r>
              <a:rPr lang="en-US" dirty="0"/>
              <a:t>/year</a:t>
            </a:r>
          </a:p>
          <a:p>
            <a:pPr lvl="2"/>
            <a:r>
              <a:rPr lang="en-US" dirty="0"/>
              <a:t>Can start in about 2 years</a:t>
            </a:r>
          </a:p>
          <a:p>
            <a:pPr lvl="1"/>
            <a:r>
              <a:rPr lang="en-US" b="1" dirty="0"/>
              <a:t>Ballpark cost:</a:t>
            </a:r>
            <a:r>
              <a:rPr lang="en-US" dirty="0"/>
              <a:t> x3 regular argon</a:t>
            </a:r>
          </a:p>
          <a:p>
            <a:pPr marL="457182" lvl="1" indent="0">
              <a:buNone/>
            </a:pPr>
            <a:r>
              <a:rPr lang="en-US" i="1" dirty="0"/>
              <a:t>NOTE: These are very rough estimates.</a:t>
            </a:r>
          </a:p>
          <a:p>
            <a:pPr marL="457182" lvl="1" indent="0">
              <a:buNone/>
            </a:pPr>
            <a:r>
              <a:rPr lang="en-US" b="1" i="1" dirty="0"/>
              <a:t>Further refinement require expression of true interest from DUNE</a:t>
            </a:r>
          </a:p>
          <a:p>
            <a:endParaRPr lang="en-US" dirty="0"/>
          </a:p>
          <a:p>
            <a:r>
              <a:rPr lang="en-US" dirty="0"/>
              <a:t>Next steps for physics:</a:t>
            </a:r>
          </a:p>
          <a:p>
            <a:pPr lvl="1"/>
            <a:r>
              <a:rPr lang="en-US" dirty="0"/>
              <a:t>Reminder: </a:t>
            </a:r>
            <a:r>
              <a:rPr lang="en-US" dirty="0" err="1"/>
              <a:t>DarkSide</a:t>
            </a:r>
            <a:r>
              <a:rPr lang="en-US" dirty="0"/>
              <a:t> source is the only proven source (i.e., extremely low </a:t>
            </a:r>
            <a:r>
              <a:rPr lang="en-US" baseline="30000" dirty="0"/>
              <a:t>39</a:t>
            </a:r>
            <a:r>
              <a:rPr lang="en-US" dirty="0"/>
              <a:t>Ar)</a:t>
            </a:r>
          </a:p>
          <a:p>
            <a:pPr lvl="1"/>
            <a:r>
              <a:rPr lang="en-US" dirty="0"/>
              <a:t>Measure </a:t>
            </a:r>
            <a:r>
              <a:rPr lang="en-US" baseline="30000" dirty="0"/>
              <a:t>39</a:t>
            </a:r>
            <a:r>
              <a:rPr lang="en-US" dirty="0"/>
              <a:t>Ar levels from new potential source</a:t>
            </a:r>
          </a:p>
          <a:p>
            <a:pPr lvl="1"/>
            <a:r>
              <a:rPr lang="en-US" dirty="0"/>
              <a:t>For </a:t>
            </a:r>
            <a:r>
              <a:rPr lang="en-US" baseline="30000" dirty="0"/>
              <a:t>42</a:t>
            </a:r>
            <a:r>
              <a:rPr lang="en-US" dirty="0"/>
              <a:t>Ar level, new assay method required – expected to be VERY 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ABD028-18B4-401D-A5E7-0D7BD4ACF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279" y="579894"/>
            <a:ext cx="3548384" cy="1999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317B58-E4A5-4798-A3B9-3E75022E4412}"/>
              </a:ext>
            </a:extLst>
          </p:cNvPr>
          <p:cNvSpPr txBox="1"/>
          <p:nvPr/>
        </p:nvSpPr>
        <p:spPr>
          <a:xfrm>
            <a:off x="6951306" y="-28379"/>
            <a:ext cx="5337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DarkSide: combined neutrino oscillation, dark matter and 0</a:t>
            </a:r>
            <a:r>
              <a:rPr lang="en-US" sz="1800" dirty="0">
                <a:solidFill>
                  <a:schemeClr val="tx1"/>
                </a:solidFill>
                <a:sym typeface="Symbol" panose="05050102010706020507" pitchFamily="18" charset="2"/>
              </a:rPr>
              <a:t> experiment: LArTPC with </a:t>
            </a:r>
            <a:r>
              <a:rPr lang="en-US" sz="1800" baseline="30000" dirty="0">
                <a:solidFill>
                  <a:schemeClr val="tx1"/>
                </a:solidFill>
                <a:sym typeface="Symbol" panose="05050102010706020507" pitchFamily="18" charset="2"/>
              </a:rPr>
              <a:t>136</a:t>
            </a:r>
            <a:r>
              <a:rPr lang="en-US" sz="1800" dirty="0">
                <a:solidFill>
                  <a:schemeClr val="tx1"/>
                </a:solidFill>
                <a:sym typeface="Symbol" panose="05050102010706020507" pitchFamily="18" charset="2"/>
              </a:rPr>
              <a:t>Xe doping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56877-88C6-40CB-AFFA-44F1AE808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46" y="855731"/>
            <a:ext cx="1704255" cy="781504"/>
          </a:xfrm>
        </p:spPr>
        <p:txBody>
          <a:bodyPr/>
          <a:lstStyle/>
          <a:p>
            <a:r>
              <a:rPr lang="en-US" dirty="0"/>
              <a:t>LArPix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51AA2-239D-4F3A-BD60-8EABDDE2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14550"/>
            <a:ext cx="6156815" cy="4743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BACC16-DEC5-4A6C-9EB5-F5BE05D1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997" y="2214563"/>
            <a:ext cx="6027003" cy="4643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24B7CB-7BC6-4333-BC4C-0377C56ADFDA}"/>
              </a:ext>
            </a:extLst>
          </p:cNvPr>
          <p:cNvSpPr/>
          <p:nvPr/>
        </p:nvSpPr>
        <p:spPr>
          <a:xfrm>
            <a:off x="11051477" y="357256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F9DA9-E8EF-42CA-B0E0-5FD65012689D}"/>
              </a:ext>
            </a:extLst>
          </p:cNvPr>
          <p:cNvSpPr txBox="1"/>
          <p:nvPr/>
        </p:nvSpPr>
        <p:spPr>
          <a:xfrm>
            <a:off x="3078406" y="699355"/>
            <a:ext cx="7437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LArPIX</a:t>
            </a:r>
            <a:r>
              <a:rPr lang="en-US" sz="2800" dirty="0"/>
              <a:t> prototyping program for Near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Deployment in ND-LAr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Ideas for FD module #4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1656D2-33C3-46F8-BF40-F2439A019CF5}"/>
              </a:ext>
            </a:extLst>
          </p:cNvPr>
          <p:cNvSpPr txBox="1">
            <a:spLocks/>
          </p:cNvSpPr>
          <p:nvPr/>
        </p:nvSpPr>
        <p:spPr>
          <a:xfrm>
            <a:off x="580753" y="-12336"/>
            <a:ext cx="8113303" cy="78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Pixel readout ideas for LArTPC</a:t>
            </a:r>
          </a:p>
        </p:txBody>
      </p:sp>
    </p:spTree>
    <p:extLst>
      <p:ext uri="{BB962C8B-B14F-4D97-AF65-F5344CB8AC3E}">
        <p14:creationId xmlns:p14="http://schemas.microsoft.com/office/powerpoint/2010/main" val="3436889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D5E9-3DB8-4647-B1C8-FD098E85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QPix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33933-39E0-41A4-B9E0-8C02C690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49793"/>
            <a:ext cx="6096001" cy="3408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57CB4-A36F-47AE-8D76-046FC2CC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449793"/>
            <a:ext cx="6096000" cy="3408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7FE4F-84CF-4ACD-9CD4-9825327B5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3" y="0"/>
            <a:ext cx="6095998" cy="3408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A9DFA1-D242-498C-BAC8-D1E85C93B023}"/>
              </a:ext>
            </a:extLst>
          </p:cNvPr>
          <p:cNvSpPr/>
          <p:nvPr/>
        </p:nvSpPr>
        <p:spPr>
          <a:xfrm>
            <a:off x="4460953" y="2875002"/>
            <a:ext cx="728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Mitch</a:t>
            </a:r>
          </a:p>
        </p:txBody>
      </p:sp>
    </p:spTree>
    <p:extLst>
      <p:ext uri="{BB962C8B-B14F-4D97-AF65-F5344CB8AC3E}">
        <p14:creationId xmlns:p14="http://schemas.microsoft.com/office/powerpoint/2010/main" val="4001355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5C63-29D4-4A62-8E3F-8B1CF9C3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32" y="94126"/>
            <a:ext cx="9744456" cy="1125073"/>
          </a:xfrm>
        </p:spPr>
        <p:txBody>
          <a:bodyPr>
            <a:normAutofit/>
          </a:bodyPr>
          <a:lstStyle/>
          <a:p>
            <a:r>
              <a:rPr lang="en-US" dirty="0"/>
              <a:t>Intro to DUNE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B5497-41C1-4E7E-A7C6-FE53EFBC1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6481"/>
            <a:ext cx="6090122" cy="4541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3676EC-29AF-43D8-AF1A-57832452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068" y="2222353"/>
            <a:ext cx="6454932" cy="4447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96D134-46A3-43F4-ABA0-04ADF9BEA0F7}"/>
              </a:ext>
            </a:extLst>
          </p:cNvPr>
          <p:cNvSpPr txBox="1"/>
          <p:nvPr/>
        </p:nvSpPr>
        <p:spPr>
          <a:xfrm>
            <a:off x="11301984" y="2222353"/>
            <a:ext cx="77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Stefan</a:t>
            </a:r>
          </a:p>
        </p:txBody>
      </p:sp>
    </p:spTree>
    <p:extLst>
      <p:ext uri="{BB962C8B-B14F-4D97-AF65-F5344CB8AC3E}">
        <p14:creationId xmlns:p14="http://schemas.microsoft.com/office/powerpoint/2010/main" val="97681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2AAE03-4021-475C-8481-12D151B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1050" y="4195128"/>
            <a:ext cx="3331614" cy="26553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589682-E638-4670-BF3A-81A2022CD289}"/>
              </a:ext>
            </a:extLst>
          </p:cNvPr>
          <p:cNvGrpSpPr/>
          <p:nvPr/>
        </p:nvGrpSpPr>
        <p:grpSpPr>
          <a:xfrm>
            <a:off x="0" y="-6773"/>
            <a:ext cx="12192000" cy="1352611"/>
            <a:chOff x="955676" y="5217574"/>
            <a:chExt cx="10243429" cy="1697975"/>
          </a:xfrm>
        </p:grpSpPr>
        <p:sp>
          <p:nvSpPr>
            <p:cNvPr id="20" name="Date Placeholder 2">
              <a:extLst>
                <a:ext uri="{FF2B5EF4-FFF2-40B4-BE49-F238E27FC236}">
                  <a16:creationId xmlns:a16="http://schemas.microsoft.com/office/drawing/2014/main" id="{F8C0368F-5CAF-4565-BF91-BBEEEE03FF13}"/>
                </a:ext>
              </a:extLst>
            </p:cNvPr>
            <p:cNvSpPr txBox="1">
              <a:spLocks/>
            </p:cNvSpPr>
            <p:nvPr/>
          </p:nvSpPr>
          <p:spPr>
            <a:xfrm>
              <a:off x="1305984" y="6488431"/>
              <a:ext cx="1515533" cy="1873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dirty="0"/>
                <a:t>14 Jul 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655C3D-558C-40D3-A745-8A3A27C18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5676" y="5217574"/>
              <a:ext cx="10243429" cy="16979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9238CF-501D-4B5D-96BB-861205E0F252}"/>
                </a:ext>
              </a:extLst>
            </p:cNvPr>
            <p:cNvSpPr txBox="1"/>
            <p:nvPr/>
          </p:nvSpPr>
          <p:spPr>
            <a:xfrm>
              <a:off x="1051404" y="6443591"/>
              <a:ext cx="1938560" cy="382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/>
              </a:lvl1pPr>
            </a:lstStyle>
            <a:p>
              <a:pPr algn="ctr"/>
              <a:r>
                <a:rPr lang="en-US" sz="1200" dirty="0"/>
                <a:t>Ross shaft headframe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8C04E6-47B3-4528-B3BD-6014FD5B8CB5}"/>
                </a:ext>
              </a:extLst>
            </p:cNvPr>
            <p:cNvSpPr txBox="1"/>
            <p:nvPr/>
          </p:nvSpPr>
          <p:spPr>
            <a:xfrm>
              <a:off x="9239725" y="6442385"/>
              <a:ext cx="1893521" cy="382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US" dirty="0"/>
                <a:t>Yates shaft headframe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49" y="1365136"/>
            <a:ext cx="4728845" cy="512407"/>
          </a:xfr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LBNF/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DUNE</a:t>
            </a:r>
            <a:r>
              <a:rPr lang="en-US" dirty="0"/>
              <a:t> at Sanford Lab (SURF)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 vert="horz" lIns="0" tIns="0" rIns="0" bIns="0" rtlCol="0" anchor="b" anchorCtr="0"/>
          <a:lstStyle/>
          <a:p>
            <a:fld id="{0C39C72E-2A13-EB4D-AD45-6D4E6ACAED8D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623137" y="2789361"/>
            <a:ext cx="428006" cy="4046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38338" y="4238201"/>
            <a:ext cx="175508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defRPr>
            </a:lvl1pPr>
          </a:lstStyle>
          <a:p>
            <a:r>
              <a:rPr lang="en-US" dirty="0"/>
              <a:t>4850L caverns and drift layout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EE1D36-0AF6-4D30-808A-9A1D9D18BCCF}"/>
              </a:ext>
            </a:extLst>
          </p:cNvPr>
          <p:cNvGrpSpPr/>
          <p:nvPr/>
        </p:nvGrpSpPr>
        <p:grpSpPr>
          <a:xfrm>
            <a:off x="1085402" y="4222037"/>
            <a:ext cx="4205405" cy="2509045"/>
            <a:chOff x="1219200" y="4073867"/>
            <a:chExt cx="4496741" cy="278413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3A069A-2E52-43EE-BCE6-C2ACEEB27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10" r="8571"/>
            <a:stretch/>
          </p:blipFill>
          <p:spPr>
            <a:xfrm>
              <a:off x="1905000" y="4073867"/>
              <a:ext cx="3810941" cy="278413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0737F80-6698-4CA5-A4CD-38B51725EA3B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4648200"/>
              <a:ext cx="0" cy="1005361"/>
            </a:xfrm>
            <a:prstGeom prst="straightConnector1">
              <a:avLst/>
            </a:prstGeom>
            <a:ln w="41275">
              <a:solidFill>
                <a:srgbClr val="00B0F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FF04DEC-F813-4768-818F-EF07C480A04B}"/>
                </a:ext>
              </a:extLst>
            </p:cNvPr>
            <p:cNvCxnSpPr>
              <a:cxnSpLocks/>
              <a:endCxn id="2" idx="2"/>
            </p:cNvCxnSpPr>
            <p:nvPr/>
          </p:nvCxnSpPr>
          <p:spPr>
            <a:xfrm>
              <a:off x="1926771" y="5653561"/>
              <a:ext cx="1883700" cy="1204439"/>
            </a:xfrm>
            <a:prstGeom prst="straightConnector1">
              <a:avLst/>
            </a:prstGeom>
            <a:ln w="41275">
              <a:solidFill>
                <a:srgbClr val="00B0F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606430-7767-4075-B675-4C9FA4834929}"/>
                </a:ext>
              </a:extLst>
            </p:cNvPr>
            <p:cNvSpPr txBox="1"/>
            <p:nvPr/>
          </p:nvSpPr>
          <p:spPr>
            <a:xfrm>
              <a:off x="1219200" y="4927444"/>
              <a:ext cx="656492" cy="40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18m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8AE1D5-FF7F-44ED-805E-93CE348521AB}"/>
                </a:ext>
              </a:extLst>
            </p:cNvPr>
            <p:cNvSpPr txBox="1"/>
            <p:nvPr/>
          </p:nvSpPr>
          <p:spPr>
            <a:xfrm>
              <a:off x="2217991" y="6125765"/>
              <a:ext cx="656492" cy="40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66m</a:t>
              </a:r>
            </a:p>
          </p:txBody>
        </p:sp>
      </p:grpSp>
      <p:pic>
        <p:nvPicPr>
          <p:cNvPr id="3" name="Picture 2" descr="BNLlogo">
            <a:extLst>
              <a:ext uri="{FF2B5EF4-FFF2-40B4-BE49-F238E27FC236}">
                <a16:creationId xmlns:a16="http://schemas.microsoft.com/office/drawing/2014/main" id="{34FCD032-E088-4F57-BAF8-E9D14FF01FD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82561"/>
            <a:ext cx="1809432" cy="46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F43B52-AE52-49DF-9152-1FE55CAB3F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2719" r="13313" b="7575"/>
          <a:stretch/>
        </p:blipFill>
        <p:spPr>
          <a:xfrm>
            <a:off x="7289015" y="1363512"/>
            <a:ext cx="3510629" cy="28256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29A9BC-A31D-4F05-A4B6-A5A3F6083971}"/>
              </a:ext>
            </a:extLst>
          </p:cNvPr>
          <p:cNvSpPr txBox="1"/>
          <p:nvPr/>
        </p:nvSpPr>
        <p:spPr>
          <a:xfrm>
            <a:off x="4746794" y="1481179"/>
            <a:ext cx="382638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Sanford Lab Reliability </a:t>
            </a:r>
            <a:b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Projects  </a:t>
            </a:r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FY16 – 20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Ross shaft rehab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Hoist motor rebuild, …</a:t>
            </a:r>
          </a:p>
          <a:p>
            <a:pPr marL="0" lvl="1">
              <a:buFont typeface="+mj-lt"/>
              <a:buAutoNum type="arabicPeriod"/>
            </a:pPr>
            <a:endParaRPr lang="en-US" sz="11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Pre-Excavation</a:t>
            </a:r>
            <a:b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FY17 - 20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Rock disposal systems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Ross headframe</a:t>
            </a:r>
          </a:p>
          <a:p>
            <a:pPr marL="0" lvl="1"/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upgrade, …</a:t>
            </a:r>
          </a:p>
          <a:p>
            <a:pPr>
              <a:buFont typeface="+mj-lt"/>
              <a:buAutoNum type="arabicPeriod"/>
            </a:pPr>
            <a:endParaRPr lang="en-US" sz="14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en-US" sz="14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Excavation/</a:t>
            </a:r>
            <a:b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Construction </a:t>
            </a:r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FY21 – 24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Brow/CUC/Drifts/Utilities/building/caverns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55E666-2CAA-43BF-B299-E7D85B61EA0C}"/>
              </a:ext>
            </a:extLst>
          </p:cNvPr>
          <p:cNvSpPr/>
          <p:nvPr/>
        </p:nvSpPr>
        <p:spPr>
          <a:xfrm>
            <a:off x="6872152" y="2272817"/>
            <a:ext cx="23002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CD-3a Scope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5DE7D1-4A2C-4F9F-99BA-071C66B4551D}"/>
              </a:ext>
            </a:extLst>
          </p:cNvPr>
          <p:cNvGrpSpPr/>
          <p:nvPr/>
        </p:nvGrpSpPr>
        <p:grpSpPr>
          <a:xfrm>
            <a:off x="4707874" y="2546309"/>
            <a:ext cx="3826384" cy="2165445"/>
            <a:chOff x="123546" y="2781727"/>
            <a:chExt cx="3813817" cy="310416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C5806E-2FF6-432C-B744-05162D1C5833}"/>
                </a:ext>
              </a:extLst>
            </p:cNvPr>
            <p:cNvCxnSpPr/>
            <p:nvPr/>
          </p:nvCxnSpPr>
          <p:spPr>
            <a:xfrm>
              <a:off x="123546" y="2781727"/>
              <a:ext cx="0" cy="3104168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6056AAA-4444-4180-8020-6C9DB03E29ED}"/>
                </a:ext>
              </a:extLst>
            </p:cNvPr>
            <p:cNvCxnSpPr/>
            <p:nvPr/>
          </p:nvCxnSpPr>
          <p:spPr>
            <a:xfrm>
              <a:off x="123546" y="2800019"/>
              <a:ext cx="2229035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6105B8-19CE-4E8D-9141-0C9CCF1EDE76}"/>
                </a:ext>
              </a:extLst>
            </p:cNvPr>
            <p:cNvCxnSpPr/>
            <p:nvPr/>
          </p:nvCxnSpPr>
          <p:spPr>
            <a:xfrm>
              <a:off x="2352581" y="2781727"/>
              <a:ext cx="0" cy="2667682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7FEB756-0758-431A-A554-1A7CB006FC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550" y="5885895"/>
              <a:ext cx="3813812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CEBE07-A7D8-4E87-912E-D24EDF388BB0}"/>
                </a:ext>
              </a:extLst>
            </p:cNvPr>
            <p:cNvCxnSpPr/>
            <p:nvPr/>
          </p:nvCxnSpPr>
          <p:spPr>
            <a:xfrm>
              <a:off x="3937362" y="5428694"/>
              <a:ext cx="0" cy="457201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508D8A-F05B-4AC9-B0BF-19BF4CE2D924}"/>
                </a:ext>
              </a:extLst>
            </p:cNvPr>
            <p:cNvCxnSpPr>
              <a:cxnSpLocks/>
            </p:cNvCxnSpPr>
            <p:nvPr/>
          </p:nvCxnSpPr>
          <p:spPr>
            <a:xfrm>
              <a:off x="2352581" y="5449409"/>
              <a:ext cx="1584782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8"/>
          <p:cNvSpPr>
            <a:spLocks noGrp="1"/>
          </p:cNvSpPr>
          <p:nvPr>
            <p:ph idx="16"/>
          </p:nvPr>
        </p:nvSpPr>
        <p:spPr>
          <a:xfrm>
            <a:off x="-40479" y="1855303"/>
            <a:ext cx="4991546" cy="2938795"/>
          </a:xfrm>
        </p:spPr>
        <p:txBody>
          <a:bodyPr>
            <a:noAutofit/>
          </a:bodyPr>
          <a:lstStyle/>
          <a:p>
            <a:pPr marL="182880" indent="-182880">
              <a:spcBef>
                <a:spcPts val="300"/>
              </a:spcBef>
            </a:pPr>
            <a:r>
              <a:rPr lang="en-US" sz="1800" b="1" dirty="0"/>
              <a:t>Conventional Facilities</a:t>
            </a:r>
            <a:r>
              <a:rPr lang="en-US" sz="1800" dirty="0"/>
              <a:t>: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Surface and shaft Infrastructure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Drifts and caverns for detectors</a:t>
            </a:r>
          </a:p>
          <a:p>
            <a:pPr marL="182880" indent="-182880">
              <a:spcBef>
                <a:spcPts val="300"/>
              </a:spcBef>
            </a:pPr>
            <a:r>
              <a:rPr lang="en-US" sz="1800" b="1" dirty="0"/>
              <a:t>Cryostats &amp; Cryogenics: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Four membrane cryostats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LN2 refrigeration system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LAr purification systems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70kt LAr</a:t>
            </a:r>
          </a:p>
          <a:p>
            <a:pPr marL="182880" indent="-182880">
              <a:spcBef>
                <a:spcPts val="300"/>
              </a:spcBef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DUNE Detectors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4 detectors</a:t>
            </a:r>
          </a:p>
          <a:p>
            <a:pPr>
              <a:spcBef>
                <a:spcPts val="300"/>
              </a:spcBef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0297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695E-4372-454A-8521-BD648AAC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86101"/>
            <a:ext cx="11057467" cy="569268"/>
          </a:xfrm>
        </p:spPr>
        <p:txBody>
          <a:bodyPr/>
          <a:lstStyle/>
          <a:p>
            <a:r>
              <a:rPr lang="en-US" dirty="0"/>
              <a:t>Project “Far Site” at Sanford Underground Research Facility (SURF) in Lead, SD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A863A-ACC3-4F3D-9D35-3CB5CBA7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01.10.2022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3DC23-7B8E-42E8-B9DE-36C12AF7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 J Mossey | LBNF/DUNE-US Project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F3685-F72B-4032-BF11-E20DEB87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1BE9116-923E-4288-835C-1F42756615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4641" y="3571705"/>
            <a:ext cx="11958501" cy="2776449"/>
          </a:xfrm>
        </p:spPr>
        <p:txBody>
          <a:bodyPr>
            <a:normAutofit/>
          </a:bodyPr>
          <a:lstStyle/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SURF is located at the former Homestake Gold Mine, in Lead SD</a:t>
            </a:r>
          </a:p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Property transferred to South Dakota Science and Technology Authority (SDSTA) to create and operate underground science facility</a:t>
            </a:r>
          </a:p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SDSTA operates SURF under a cooperative agreement with DOE-OHEP</a:t>
            </a:r>
          </a:p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DOE has leased areas for LBNF facilities from SDSTA; construction easements in place for access and temporary construction use</a:t>
            </a:r>
          </a:p>
          <a:p>
            <a:pPr marL="184150" indent="-193675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600" dirty="0"/>
              <a:t>FRA has a memorandum of understanding with SDSTA with respect to LBNF/DUNE-US project support, services and responsibilities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0B7BB3-FAEA-45E5-8AAA-92F7438698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0" y="1210141"/>
            <a:ext cx="12106681" cy="2006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5A281-C3FB-4B63-9EAA-50A56870B88F}"/>
              </a:ext>
            </a:extLst>
          </p:cNvPr>
          <p:cNvSpPr txBox="1"/>
          <p:nvPr/>
        </p:nvSpPr>
        <p:spPr>
          <a:xfrm>
            <a:off x="124641" y="2806490"/>
            <a:ext cx="160226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1200" dirty="0"/>
              <a:t>Ross shaft headframe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78F8CA-D658-4B6C-9127-274FB914E23F}"/>
              </a:ext>
            </a:extLst>
          </p:cNvPr>
          <p:cNvSpPr txBox="1"/>
          <p:nvPr/>
        </p:nvSpPr>
        <p:spPr>
          <a:xfrm>
            <a:off x="10259336" y="2807829"/>
            <a:ext cx="1601659" cy="2743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en-US" sz="1200" dirty="0"/>
              <a:t>Yates shaft headframe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28D3B7-244B-40C1-91F8-3E385F5331BB}"/>
              </a:ext>
            </a:extLst>
          </p:cNvPr>
          <p:cNvSpPr txBox="1"/>
          <p:nvPr/>
        </p:nvSpPr>
        <p:spPr>
          <a:xfrm>
            <a:off x="11606134" y="0"/>
            <a:ext cx="58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133636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CBA80B61-00B1-477A-96D0-255D6C413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3"/>
          <a:stretch/>
        </p:blipFill>
        <p:spPr>
          <a:xfrm>
            <a:off x="135685" y="586382"/>
            <a:ext cx="11952682" cy="543697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C47C62D-B25A-4CD5-9167-2D3D7FA3A26A}"/>
              </a:ext>
            </a:extLst>
          </p:cNvPr>
          <p:cNvSpPr/>
          <p:nvPr/>
        </p:nvSpPr>
        <p:spPr>
          <a:xfrm>
            <a:off x="9708765" y="5309745"/>
            <a:ext cx="109189" cy="9409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DFFF4-E761-456D-A89F-A00B9140222F}"/>
              </a:ext>
            </a:extLst>
          </p:cNvPr>
          <p:cNvSpPr/>
          <p:nvPr/>
        </p:nvSpPr>
        <p:spPr>
          <a:xfrm>
            <a:off x="135686" y="5768269"/>
            <a:ext cx="749218" cy="207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3D6A2C-F152-491B-8214-4B4E49193EAB}"/>
              </a:ext>
            </a:extLst>
          </p:cNvPr>
          <p:cNvSpPr/>
          <p:nvPr/>
        </p:nvSpPr>
        <p:spPr>
          <a:xfrm>
            <a:off x="135686" y="6131302"/>
            <a:ext cx="749218" cy="207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DFCD34-1AD8-4164-A7EB-00D9D890FB78}"/>
              </a:ext>
            </a:extLst>
          </p:cNvPr>
          <p:cNvSpPr txBox="1"/>
          <p:nvPr/>
        </p:nvSpPr>
        <p:spPr>
          <a:xfrm>
            <a:off x="884904" y="5709205"/>
            <a:ext cx="1802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Excavation Completed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73530-040B-4F90-8696-AB5AD7AE323E}"/>
              </a:ext>
            </a:extLst>
          </p:cNvPr>
          <p:cNvSpPr txBox="1"/>
          <p:nvPr/>
        </p:nvSpPr>
        <p:spPr>
          <a:xfrm>
            <a:off x="884904" y="6102342"/>
            <a:ext cx="2766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Excavation and Shotcrete Complete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6C40FC-AE35-4D42-A091-E58652CFBB9F}"/>
              </a:ext>
            </a:extLst>
          </p:cNvPr>
          <p:cNvSpPr txBox="1"/>
          <p:nvPr/>
        </p:nvSpPr>
        <p:spPr>
          <a:xfrm>
            <a:off x="7511428" y="128777"/>
            <a:ext cx="1661865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May 6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20ECA-34C6-4731-9E90-256E26C4D60F}"/>
              </a:ext>
            </a:extLst>
          </p:cNvPr>
          <p:cNvSpPr txBox="1"/>
          <p:nvPr/>
        </p:nvSpPr>
        <p:spPr>
          <a:xfrm>
            <a:off x="2635615" y="351359"/>
            <a:ext cx="11160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Temporary Concrete Batch Plant Location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AE7954-BD7D-4E8C-9D36-0CAF529B4F8E}"/>
              </a:ext>
            </a:extLst>
          </p:cNvPr>
          <p:cNvCxnSpPr>
            <a:cxnSpLocks/>
            <a:endCxn id="69" idx="2"/>
          </p:cNvCxnSpPr>
          <p:nvPr/>
        </p:nvCxnSpPr>
        <p:spPr>
          <a:xfrm>
            <a:off x="3185652" y="967494"/>
            <a:ext cx="298816" cy="763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1F634A5-33D4-4C6C-B3BC-CDEF8102AC30}"/>
              </a:ext>
            </a:extLst>
          </p:cNvPr>
          <p:cNvSpPr/>
          <p:nvPr/>
        </p:nvSpPr>
        <p:spPr>
          <a:xfrm>
            <a:off x="1199435" y="1971754"/>
            <a:ext cx="432784" cy="209034"/>
          </a:xfrm>
          <a:custGeom>
            <a:avLst/>
            <a:gdLst>
              <a:gd name="connsiteX0" fmla="*/ 12815 w 432784"/>
              <a:gd name="connsiteY0" fmla="*/ 2993 h 209034"/>
              <a:gd name="connsiteX1" fmla="*/ 12815 w 432784"/>
              <a:gd name="connsiteY1" fmla="*/ 2993 h 209034"/>
              <a:gd name="connsiteX2" fmla="*/ 87278 w 432784"/>
              <a:gd name="connsiteY2" fmla="*/ 2993 h 209034"/>
              <a:gd name="connsiteX3" fmla="*/ 117063 w 432784"/>
              <a:gd name="connsiteY3" fmla="*/ 11928 h 209034"/>
              <a:gd name="connsiteX4" fmla="*/ 128977 w 432784"/>
              <a:gd name="connsiteY4" fmla="*/ 14907 h 209034"/>
              <a:gd name="connsiteX5" fmla="*/ 218332 w 432784"/>
              <a:gd name="connsiteY5" fmla="*/ 20864 h 209034"/>
              <a:gd name="connsiteX6" fmla="*/ 230246 w 432784"/>
              <a:gd name="connsiteY6" fmla="*/ 23842 h 209034"/>
              <a:gd name="connsiteX7" fmla="*/ 248117 w 432784"/>
              <a:gd name="connsiteY7" fmla="*/ 29799 h 209034"/>
              <a:gd name="connsiteX8" fmla="*/ 265988 w 432784"/>
              <a:gd name="connsiteY8" fmla="*/ 35756 h 209034"/>
              <a:gd name="connsiteX9" fmla="*/ 274923 w 432784"/>
              <a:gd name="connsiteY9" fmla="*/ 38735 h 209034"/>
              <a:gd name="connsiteX10" fmla="*/ 283859 w 432784"/>
              <a:gd name="connsiteY10" fmla="*/ 41713 h 209034"/>
              <a:gd name="connsiteX11" fmla="*/ 304708 w 432784"/>
              <a:gd name="connsiteY11" fmla="*/ 53627 h 209034"/>
              <a:gd name="connsiteX12" fmla="*/ 316622 w 432784"/>
              <a:gd name="connsiteY12" fmla="*/ 56606 h 209034"/>
              <a:gd name="connsiteX13" fmla="*/ 325558 w 432784"/>
              <a:gd name="connsiteY13" fmla="*/ 59584 h 209034"/>
              <a:gd name="connsiteX14" fmla="*/ 340450 w 432784"/>
              <a:gd name="connsiteY14" fmla="*/ 62563 h 209034"/>
              <a:gd name="connsiteX15" fmla="*/ 349386 w 432784"/>
              <a:gd name="connsiteY15" fmla="*/ 65541 h 209034"/>
              <a:gd name="connsiteX16" fmla="*/ 370235 w 432784"/>
              <a:gd name="connsiteY16" fmla="*/ 71498 h 209034"/>
              <a:gd name="connsiteX17" fmla="*/ 388106 w 432784"/>
              <a:gd name="connsiteY17" fmla="*/ 83412 h 209034"/>
              <a:gd name="connsiteX18" fmla="*/ 405977 w 432784"/>
              <a:gd name="connsiteY18" fmla="*/ 110219 h 209034"/>
              <a:gd name="connsiteX19" fmla="*/ 411934 w 432784"/>
              <a:gd name="connsiteY19" fmla="*/ 119154 h 209034"/>
              <a:gd name="connsiteX20" fmla="*/ 420870 w 432784"/>
              <a:gd name="connsiteY20" fmla="*/ 137025 h 209034"/>
              <a:gd name="connsiteX21" fmla="*/ 426827 w 432784"/>
              <a:gd name="connsiteY21" fmla="*/ 163832 h 209034"/>
              <a:gd name="connsiteX22" fmla="*/ 432784 w 432784"/>
              <a:gd name="connsiteY22" fmla="*/ 196595 h 209034"/>
              <a:gd name="connsiteX23" fmla="*/ 429805 w 432784"/>
              <a:gd name="connsiteY23" fmla="*/ 208509 h 209034"/>
              <a:gd name="connsiteX24" fmla="*/ 402999 w 432784"/>
              <a:gd name="connsiteY24" fmla="*/ 196595 h 209034"/>
              <a:gd name="connsiteX25" fmla="*/ 385128 w 432784"/>
              <a:gd name="connsiteY25" fmla="*/ 190638 h 209034"/>
              <a:gd name="connsiteX26" fmla="*/ 367257 w 432784"/>
              <a:gd name="connsiteY26" fmla="*/ 184681 h 209034"/>
              <a:gd name="connsiteX27" fmla="*/ 358321 w 432784"/>
              <a:gd name="connsiteY27" fmla="*/ 181703 h 209034"/>
              <a:gd name="connsiteX28" fmla="*/ 334493 w 432784"/>
              <a:gd name="connsiteY28" fmla="*/ 175746 h 209034"/>
              <a:gd name="connsiteX29" fmla="*/ 319601 w 432784"/>
              <a:gd name="connsiteY29" fmla="*/ 172767 h 209034"/>
              <a:gd name="connsiteX30" fmla="*/ 310665 w 432784"/>
              <a:gd name="connsiteY30" fmla="*/ 169789 h 209034"/>
              <a:gd name="connsiteX31" fmla="*/ 295773 w 432784"/>
              <a:gd name="connsiteY31" fmla="*/ 166810 h 209034"/>
              <a:gd name="connsiteX32" fmla="*/ 286837 w 432784"/>
              <a:gd name="connsiteY32" fmla="*/ 163832 h 209034"/>
              <a:gd name="connsiteX33" fmla="*/ 263009 w 432784"/>
              <a:gd name="connsiteY33" fmla="*/ 157875 h 209034"/>
              <a:gd name="connsiteX34" fmla="*/ 245138 w 432784"/>
              <a:gd name="connsiteY34" fmla="*/ 145961 h 209034"/>
              <a:gd name="connsiteX35" fmla="*/ 236203 w 432784"/>
              <a:gd name="connsiteY35" fmla="*/ 137025 h 209034"/>
              <a:gd name="connsiteX36" fmla="*/ 218332 w 432784"/>
              <a:gd name="connsiteY36" fmla="*/ 131068 h 209034"/>
              <a:gd name="connsiteX37" fmla="*/ 182590 w 432784"/>
              <a:gd name="connsiteY37" fmla="*/ 125111 h 209034"/>
              <a:gd name="connsiteX38" fmla="*/ 173654 w 432784"/>
              <a:gd name="connsiteY38" fmla="*/ 122133 h 209034"/>
              <a:gd name="connsiteX39" fmla="*/ 146848 w 432784"/>
              <a:gd name="connsiteY39" fmla="*/ 116176 h 209034"/>
              <a:gd name="connsiteX40" fmla="*/ 105149 w 432784"/>
              <a:gd name="connsiteY40" fmla="*/ 110219 h 209034"/>
              <a:gd name="connsiteX41" fmla="*/ 15794 w 432784"/>
              <a:gd name="connsiteY41" fmla="*/ 104262 h 209034"/>
              <a:gd name="connsiteX42" fmla="*/ 6858 w 432784"/>
              <a:gd name="connsiteY42" fmla="*/ 101283 h 209034"/>
              <a:gd name="connsiteX43" fmla="*/ 901 w 432784"/>
              <a:gd name="connsiteY43" fmla="*/ 83412 h 209034"/>
              <a:gd name="connsiteX44" fmla="*/ 12815 w 432784"/>
              <a:gd name="connsiteY44" fmla="*/ 2993 h 20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32784" h="209034">
                <a:moveTo>
                  <a:pt x="12815" y="2993"/>
                </a:moveTo>
                <a:lnTo>
                  <a:pt x="12815" y="2993"/>
                </a:lnTo>
                <a:cubicBezTo>
                  <a:pt x="52592" y="-67"/>
                  <a:pt x="48669" y="-1833"/>
                  <a:pt x="87278" y="2993"/>
                </a:cubicBezTo>
                <a:cubicBezTo>
                  <a:pt x="96737" y="4175"/>
                  <a:pt x="108419" y="9767"/>
                  <a:pt x="117063" y="11928"/>
                </a:cubicBezTo>
                <a:cubicBezTo>
                  <a:pt x="121034" y="12921"/>
                  <a:pt x="124908" y="14455"/>
                  <a:pt x="128977" y="14907"/>
                </a:cubicBezTo>
                <a:cubicBezTo>
                  <a:pt x="139528" y="16079"/>
                  <a:pt x="210478" y="20373"/>
                  <a:pt x="218332" y="20864"/>
                </a:cubicBezTo>
                <a:cubicBezTo>
                  <a:pt x="222303" y="21857"/>
                  <a:pt x="226325" y="22666"/>
                  <a:pt x="230246" y="23842"/>
                </a:cubicBezTo>
                <a:cubicBezTo>
                  <a:pt x="236260" y="25646"/>
                  <a:pt x="242160" y="27813"/>
                  <a:pt x="248117" y="29799"/>
                </a:cubicBezTo>
                <a:lnTo>
                  <a:pt x="265988" y="35756"/>
                </a:lnTo>
                <a:lnTo>
                  <a:pt x="274923" y="38735"/>
                </a:lnTo>
                <a:lnTo>
                  <a:pt x="283859" y="41713"/>
                </a:lnTo>
                <a:cubicBezTo>
                  <a:pt x="291267" y="46652"/>
                  <a:pt x="296069" y="50387"/>
                  <a:pt x="304708" y="53627"/>
                </a:cubicBezTo>
                <a:cubicBezTo>
                  <a:pt x="308541" y="55064"/>
                  <a:pt x="312686" y="55481"/>
                  <a:pt x="316622" y="56606"/>
                </a:cubicBezTo>
                <a:cubicBezTo>
                  <a:pt x="319641" y="57469"/>
                  <a:pt x="322512" y="58823"/>
                  <a:pt x="325558" y="59584"/>
                </a:cubicBezTo>
                <a:cubicBezTo>
                  <a:pt x="330469" y="60812"/>
                  <a:pt x="335539" y="61335"/>
                  <a:pt x="340450" y="62563"/>
                </a:cubicBezTo>
                <a:cubicBezTo>
                  <a:pt x="343496" y="63324"/>
                  <a:pt x="346367" y="64678"/>
                  <a:pt x="349386" y="65541"/>
                </a:cubicBezTo>
                <a:cubicBezTo>
                  <a:pt x="375557" y="73018"/>
                  <a:pt x="348818" y="64360"/>
                  <a:pt x="370235" y="71498"/>
                </a:cubicBezTo>
                <a:cubicBezTo>
                  <a:pt x="376192" y="75469"/>
                  <a:pt x="384135" y="77455"/>
                  <a:pt x="388106" y="83412"/>
                </a:cubicBezTo>
                <a:lnTo>
                  <a:pt x="405977" y="110219"/>
                </a:lnTo>
                <a:cubicBezTo>
                  <a:pt x="407963" y="113197"/>
                  <a:pt x="410802" y="115758"/>
                  <a:pt x="411934" y="119154"/>
                </a:cubicBezTo>
                <a:cubicBezTo>
                  <a:pt x="416045" y="131486"/>
                  <a:pt x="413171" y="125478"/>
                  <a:pt x="420870" y="137025"/>
                </a:cubicBezTo>
                <a:cubicBezTo>
                  <a:pt x="426665" y="154415"/>
                  <a:pt x="421585" y="137623"/>
                  <a:pt x="426827" y="163832"/>
                </a:cubicBezTo>
                <a:cubicBezTo>
                  <a:pt x="433848" y="198935"/>
                  <a:pt x="425213" y="143606"/>
                  <a:pt x="432784" y="196595"/>
                </a:cubicBezTo>
                <a:cubicBezTo>
                  <a:pt x="431791" y="200566"/>
                  <a:pt x="433741" y="207384"/>
                  <a:pt x="429805" y="208509"/>
                </a:cubicBezTo>
                <a:cubicBezTo>
                  <a:pt x="419008" y="211594"/>
                  <a:pt x="411190" y="200236"/>
                  <a:pt x="402999" y="196595"/>
                </a:cubicBezTo>
                <a:cubicBezTo>
                  <a:pt x="397261" y="194045"/>
                  <a:pt x="391085" y="192624"/>
                  <a:pt x="385128" y="190638"/>
                </a:cubicBezTo>
                <a:lnTo>
                  <a:pt x="367257" y="184681"/>
                </a:lnTo>
                <a:cubicBezTo>
                  <a:pt x="364278" y="183688"/>
                  <a:pt x="361367" y="182464"/>
                  <a:pt x="358321" y="181703"/>
                </a:cubicBezTo>
                <a:cubicBezTo>
                  <a:pt x="350378" y="179717"/>
                  <a:pt x="342521" y="177352"/>
                  <a:pt x="334493" y="175746"/>
                </a:cubicBezTo>
                <a:cubicBezTo>
                  <a:pt x="329529" y="174753"/>
                  <a:pt x="324512" y="173995"/>
                  <a:pt x="319601" y="172767"/>
                </a:cubicBezTo>
                <a:cubicBezTo>
                  <a:pt x="316555" y="172006"/>
                  <a:pt x="313711" y="170550"/>
                  <a:pt x="310665" y="169789"/>
                </a:cubicBezTo>
                <a:cubicBezTo>
                  <a:pt x="305754" y="168561"/>
                  <a:pt x="300684" y="168038"/>
                  <a:pt x="295773" y="166810"/>
                </a:cubicBezTo>
                <a:cubicBezTo>
                  <a:pt x="292727" y="166049"/>
                  <a:pt x="289883" y="164593"/>
                  <a:pt x="286837" y="163832"/>
                </a:cubicBezTo>
                <a:lnTo>
                  <a:pt x="263009" y="157875"/>
                </a:lnTo>
                <a:cubicBezTo>
                  <a:pt x="257052" y="153904"/>
                  <a:pt x="250200" y="151024"/>
                  <a:pt x="245138" y="145961"/>
                </a:cubicBezTo>
                <a:cubicBezTo>
                  <a:pt x="242160" y="142982"/>
                  <a:pt x="239885" y="139071"/>
                  <a:pt x="236203" y="137025"/>
                </a:cubicBezTo>
                <a:cubicBezTo>
                  <a:pt x="230714" y="133975"/>
                  <a:pt x="224424" y="132591"/>
                  <a:pt x="218332" y="131068"/>
                </a:cubicBezTo>
                <a:cubicBezTo>
                  <a:pt x="198652" y="126149"/>
                  <a:pt x="210480" y="128598"/>
                  <a:pt x="182590" y="125111"/>
                </a:cubicBezTo>
                <a:cubicBezTo>
                  <a:pt x="179611" y="124118"/>
                  <a:pt x="176673" y="122996"/>
                  <a:pt x="173654" y="122133"/>
                </a:cubicBezTo>
                <a:cubicBezTo>
                  <a:pt x="166557" y="120105"/>
                  <a:pt x="153724" y="117262"/>
                  <a:pt x="146848" y="116176"/>
                </a:cubicBezTo>
                <a:cubicBezTo>
                  <a:pt x="132979" y="113986"/>
                  <a:pt x="119148" y="111296"/>
                  <a:pt x="105149" y="110219"/>
                </a:cubicBezTo>
                <a:cubicBezTo>
                  <a:pt x="49571" y="105943"/>
                  <a:pt x="79351" y="108000"/>
                  <a:pt x="15794" y="104262"/>
                </a:cubicBezTo>
                <a:cubicBezTo>
                  <a:pt x="12815" y="103269"/>
                  <a:pt x="8683" y="103838"/>
                  <a:pt x="6858" y="101283"/>
                </a:cubicBezTo>
                <a:cubicBezTo>
                  <a:pt x="3208" y="96173"/>
                  <a:pt x="901" y="83412"/>
                  <a:pt x="901" y="83412"/>
                </a:cubicBezTo>
                <a:cubicBezTo>
                  <a:pt x="-3721" y="41804"/>
                  <a:pt x="10829" y="16396"/>
                  <a:pt x="12815" y="2993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EAEDF2-269B-4027-8A16-BB3EFFE517EC}"/>
              </a:ext>
            </a:extLst>
          </p:cNvPr>
          <p:cNvSpPr/>
          <p:nvPr/>
        </p:nvSpPr>
        <p:spPr>
          <a:xfrm rot="20131505">
            <a:off x="1613392" y="1651119"/>
            <a:ext cx="100185" cy="9867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DB8DE9-E51D-453E-AACE-F02AE5CC4549}"/>
              </a:ext>
            </a:extLst>
          </p:cNvPr>
          <p:cNvSpPr/>
          <p:nvPr/>
        </p:nvSpPr>
        <p:spPr>
          <a:xfrm rot="20091077">
            <a:off x="2139064" y="2863077"/>
            <a:ext cx="145257" cy="8835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8A9ECB-F531-42DE-903D-44365CAC2213}"/>
              </a:ext>
            </a:extLst>
          </p:cNvPr>
          <p:cNvSpPr/>
          <p:nvPr/>
        </p:nvSpPr>
        <p:spPr>
          <a:xfrm rot="16354883">
            <a:off x="4367278" y="798625"/>
            <a:ext cx="152733" cy="19107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491D496-2970-47D9-B6AB-6C9B640D4A2E}"/>
              </a:ext>
            </a:extLst>
          </p:cNvPr>
          <p:cNvSpPr/>
          <p:nvPr/>
        </p:nvSpPr>
        <p:spPr>
          <a:xfrm>
            <a:off x="1523065" y="1707360"/>
            <a:ext cx="33659" cy="40315"/>
          </a:xfrm>
          <a:custGeom>
            <a:avLst/>
            <a:gdLst>
              <a:gd name="connsiteX0" fmla="*/ 0 w 33659"/>
              <a:gd name="connsiteY0" fmla="*/ 6439 h 40315"/>
              <a:gd name="connsiteX1" fmla="*/ 0 w 33659"/>
              <a:gd name="connsiteY1" fmla="*/ 6439 h 40315"/>
              <a:gd name="connsiteX2" fmla="*/ 5610 w 33659"/>
              <a:gd name="connsiteY2" fmla="*/ 31683 h 40315"/>
              <a:gd name="connsiteX3" fmla="*/ 11220 w 33659"/>
              <a:gd name="connsiteY3" fmla="*/ 40098 h 40315"/>
              <a:gd name="connsiteX4" fmla="*/ 25244 w 33659"/>
              <a:gd name="connsiteY4" fmla="*/ 14853 h 40315"/>
              <a:gd name="connsiteX5" fmla="*/ 33659 w 33659"/>
              <a:gd name="connsiteY5" fmla="*/ 9244 h 40315"/>
              <a:gd name="connsiteX6" fmla="*/ 30854 w 33659"/>
              <a:gd name="connsiteY6" fmla="*/ 829 h 40315"/>
              <a:gd name="connsiteX7" fmla="*/ 0 w 33659"/>
              <a:gd name="connsiteY7" fmla="*/ 6439 h 4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9" h="40315">
                <a:moveTo>
                  <a:pt x="0" y="6439"/>
                </a:moveTo>
                <a:lnTo>
                  <a:pt x="0" y="6439"/>
                </a:lnTo>
                <a:cubicBezTo>
                  <a:pt x="1870" y="14854"/>
                  <a:pt x="2884" y="23505"/>
                  <a:pt x="5610" y="31683"/>
                </a:cubicBezTo>
                <a:cubicBezTo>
                  <a:pt x="6676" y="34881"/>
                  <a:pt x="8205" y="41606"/>
                  <a:pt x="11220" y="40098"/>
                </a:cubicBezTo>
                <a:cubicBezTo>
                  <a:pt x="33203" y="29106"/>
                  <a:pt x="16306" y="26025"/>
                  <a:pt x="25244" y="14853"/>
                </a:cubicBezTo>
                <a:cubicBezTo>
                  <a:pt x="27350" y="12221"/>
                  <a:pt x="30854" y="11114"/>
                  <a:pt x="33659" y="9244"/>
                </a:cubicBezTo>
                <a:cubicBezTo>
                  <a:pt x="32724" y="6439"/>
                  <a:pt x="32945" y="2920"/>
                  <a:pt x="30854" y="829"/>
                </a:cubicBezTo>
                <a:cubicBezTo>
                  <a:pt x="27458" y="-2567"/>
                  <a:pt x="5142" y="5504"/>
                  <a:pt x="0" y="6439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198CFA-BEE8-423C-80EC-AFC9371909CA}"/>
              </a:ext>
            </a:extLst>
          </p:cNvPr>
          <p:cNvSpPr/>
          <p:nvPr/>
        </p:nvSpPr>
        <p:spPr>
          <a:xfrm>
            <a:off x="135686" y="6532927"/>
            <a:ext cx="749218" cy="2077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F7BB5A-9D11-4816-983D-906EC7F4B208}"/>
              </a:ext>
            </a:extLst>
          </p:cNvPr>
          <p:cNvSpPr txBox="1"/>
          <p:nvPr/>
        </p:nvSpPr>
        <p:spPr>
          <a:xfrm>
            <a:off x="884904" y="6493847"/>
            <a:ext cx="1590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Concrete Complete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D818BF-7FFF-4BF5-A222-BBA26FDD41B6}"/>
              </a:ext>
            </a:extLst>
          </p:cNvPr>
          <p:cNvSpPr/>
          <p:nvPr/>
        </p:nvSpPr>
        <p:spPr>
          <a:xfrm rot="19030667">
            <a:off x="3725937" y="854646"/>
            <a:ext cx="88237" cy="52738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00C7FF43-2D8E-4BBA-9D15-5F4D5FC1D9B3}"/>
              </a:ext>
            </a:extLst>
          </p:cNvPr>
          <p:cNvSpPr/>
          <p:nvPr/>
        </p:nvSpPr>
        <p:spPr>
          <a:xfrm>
            <a:off x="224177" y="5222406"/>
            <a:ext cx="545690" cy="18575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E0EA40-EE3A-4124-BFA0-530FEA3A0769}"/>
              </a:ext>
            </a:extLst>
          </p:cNvPr>
          <p:cNvSpPr txBox="1"/>
          <p:nvPr/>
        </p:nvSpPr>
        <p:spPr>
          <a:xfrm>
            <a:off x="884904" y="5425770"/>
            <a:ext cx="2574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Excavation </a:t>
            </a:r>
            <a:r>
              <a:rPr lang="en-US" sz="1400"/>
              <a:t>Direction (Blue </a:t>
            </a:r>
            <a:r>
              <a:rPr lang="en-US" sz="1400" dirty="0"/>
              <a:t>Team)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0EBAC4B-7D03-465C-99BD-87293B724565}"/>
              </a:ext>
            </a:extLst>
          </p:cNvPr>
          <p:cNvSpPr/>
          <p:nvPr/>
        </p:nvSpPr>
        <p:spPr>
          <a:xfrm>
            <a:off x="237450" y="5500242"/>
            <a:ext cx="545690" cy="185757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8A0DC7-ECF9-4F89-B284-AA740CFF5F26}"/>
              </a:ext>
            </a:extLst>
          </p:cNvPr>
          <p:cNvSpPr txBox="1"/>
          <p:nvPr/>
        </p:nvSpPr>
        <p:spPr>
          <a:xfrm>
            <a:off x="884904" y="5146425"/>
            <a:ext cx="2529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Excavation Direction (Red Team)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45AD83-8471-4FB1-9FB5-3CA194C65C05}"/>
              </a:ext>
            </a:extLst>
          </p:cNvPr>
          <p:cNvSpPr/>
          <p:nvPr/>
        </p:nvSpPr>
        <p:spPr>
          <a:xfrm rot="14595541">
            <a:off x="1941202" y="3436934"/>
            <a:ext cx="150665" cy="5531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79E5E-5F71-444C-AAAB-7076F58FFFE9}"/>
              </a:ext>
            </a:extLst>
          </p:cNvPr>
          <p:cNvSpPr txBox="1"/>
          <p:nvPr/>
        </p:nvSpPr>
        <p:spPr>
          <a:xfrm>
            <a:off x="46803" y="255596"/>
            <a:ext cx="260196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1400" dirty="0"/>
              <a:t>Total Excavation Complete </a:t>
            </a:r>
            <a:r>
              <a:rPr lang="en-US" sz="1400" b="1" dirty="0"/>
              <a:t>27%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4AFF499-1A2D-44DC-98C9-8FCADC0C6019}"/>
              </a:ext>
            </a:extLst>
          </p:cNvPr>
          <p:cNvSpPr/>
          <p:nvPr/>
        </p:nvSpPr>
        <p:spPr>
          <a:xfrm rot="13546544">
            <a:off x="2195671" y="2976857"/>
            <a:ext cx="155150" cy="1965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E5C33FC-5D56-4945-8935-353C5A16D076}"/>
              </a:ext>
            </a:extLst>
          </p:cNvPr>
          <p:cNvSpPr/>
          <p:nvPr/>
        </p:nvSpPr>
        <p:spPr>
          <a:xfrm>
            <a:off x="2062716" y="2870791"/>
            <a:ext cx="208095" cy="191386"/>
          </a:xfrm>
          <a:custGeom>
            <a:avLst/>
            <a:gdLst>
              <a:gd name="connsiteX0" fmla="*/ 0 w 208095"/>
              <a:gd name="connsiteY0" fmla="*/ 0 h 191386"/>
              <a:gd name="connsiteX1" fmla="*/ 89618 w 208095"/>
              <a:gd name="connsiteY1" fmla="*/ 83541 h 191386"/>
              <a:gd name="connsiteX2" fmla="*/ 208095 w 208095"/>
              <a:gd name="connsiteY2" fmla="*/ 92655 h 191386"/>
              <a:gd name="connsiteX3" fmla="*/ 94174 w 208095"/>
              <a:gd name="connsiteY3" fmla="*/ 191386 h 191386"/>
              <a:gd name="connsiteX4" fmla="*/ 0 w 208095"/>
              <a:gd name="connsiteY4" fmla="*/ 0 h 19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095" h="191386">
                <a:moveTo>
                  <a:pt x="0" y="0"/>
                </a:moveTo>
                <a:lnTo>
                  <a:pt x="89618" y="83541"/>
                </a:lnTo>
                <a:lnTo>
                  <a:pt x="208095" y="92655"/>
                </a:lnTo>
                <a:lnTo>
                  <a:pt x="94174" y="1913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94320FA-BC9D-43EE-A631-02B6E2251216}"/>
              </a:ext>
            </a:extLst>
          </p:cNvPr>
          <p:cNvSpPr/>
          <p:nvPr/>
        </p:nvSpPr>
        <p:spPr>
          <a:xfrm>
            <a:off x="2208534" y="3138125"/>
            <a:ext cx="59239" cy="101768"/>
          </a:xfrm>
          <a:custGeom>
            <a:avLst/>
            <a:gdLst>
              <a:gd name="connsiteX0" fmla="*/ 0 w 39493"/>
              <a:gd name="connsiteY0" fmla="*/ 31897 h 103287"/>
              <a:gd name="connsiteX1" fmla="*/ 39493 w 39493"/>
              <a:gd name="connsiteY1" fmla="*/ 0 h 103287"/>
              <a:gd name="connsiteX2" fmla="*/ 39493 w 39493"/>
              <a:gd name="connsiteY2" fmla="*/ 103287 h 103287"/>
              <a:gd name="connsiteX3" fmla="*/ 0 w 39493"/>
              <a:gd name="connsiteY3" fmla="*/ 31897 h 10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3" h="103287">
                <a:moveTo>
                  <a:pt x="0" y="31897"/>
                </a:moveTo>
                <a:lnTo>
                  <a:pt x="39493" y="0"/>
                </a:lnTo>
                <a:lnTo>
                  <a:pt x="39493" y="103287"/>
                </a:lnTo>
                <a:lnTo>
                  <a:pt x="0" y="3189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E027F1-D589-4A7F-8D16-9695E84AAC84}"/>
              </a:ext>
            </a:extLst>
          </p:cNvPr>
          <p:cNvSpPr/>
          <p:nvPr/>
        </p:nvSpPr>
        <p:spPr>
          <a:xfrm>
            <a:off x="2859433" y="1302157"/>
            <a:ext cx="551577" cy="350234"/>
          </a:xfrm>
          <a:custGeom>
            <a:avLst/>
            <a:gdLst>
              <a:gd name="connsiteX0" fmla="*/ 0 w 542108"/>
              <a:gd name="connsiteY0" fmla="*/ 277586 h 297180"/>
              <a:gd name="connsiteX1" fmla="*/ 431074 w 542108"/>
              <a:gd name="connsiteY1" fmla="*/ 297180 h 297180"/>
              <a:gd name="connsiteX2" fmla="*/ 542108 w 542108"/>
              <a:gd name="connsiteY2" fmla="*/ 209006 h 297180"/>
              <a:gd name="connsiteX3" fmla="*/ 310242 w 542108"/>
              <a:gd name="connsiteY3" fmla="*/ 0 h 297180"/>
              <a:gd name="connsiteX4" fmla="*/ 0 w 542108"/>
              <a:gd name="connsiteY4" fmla="*/ 277586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108" h="297180">
                <a:moveTo>
                  <a:pt x="0" y="277586"/>
                </a:moveTo>
                <a:lnTo>
                  <a:pt x="431074" y="297180"/>
                </a:lnTo>
                <a:lnTo>
                  <a:pt x="542108" y="209006"/>
                </a:lnTo>
                <a:lnTo>
                  <a:pt x="310242" y="0"/>
                </a:lnTo>
                <a:lnTo>
                  <a:pt x="0" y="277586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F48A446-785A-4B1C-9BD2-9F70A32813AE}"/>
              </a:ext>
            </a:extLst>
          </p:cNvPr>
          <p:cNvSpPr/>
          <p:nvPr/>
        </p:nvSpPr>
        <p:spPr>
          <a:xfrm rot="13549980">
            <a:off x="3299493" y="1004794"/>
            <a:ext cx="334463" cy="50021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A92A3F-E87D-47D5-8E72-C5CB0FF757DF}"/>
              </a:ext>
            </a:extLst>
          </p:cNvPr>
          <p:cNvSpPr/>
          <p:nvPr/>
        </p:nvSpPr>
        <p:spPr>
          <a:xfrm rot="18609991">
            <a:off x="2856094" y="2859786"/>
            <a:ext cx="149001" cy="6887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0E23B-9FAD-4AD6-8C06-894422715CBB}"/>
              </a:ext>
            </a:extLst>
          </p:cNvPr>
          <p:cNvSpPr/>
          <p:nvPr/>
        </p:nvSpPr>
        <p:spPr>
          <a:xfrm rot="16034240">
            <a:off x="2115533" y="2093278"/>
            <a:ext cx="206566" cy="80452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F3285F-91E6-494A-8BDD-D7110D484652}"/>
              </a:ext>
            </a:extLst>
          </p:cNvPr>
          <p:cNvSpPr/>
          <p:nvPr/>
        </p:nvSpPr>
        <p:spPr>
          <a:xfrm rot="15060832">
            <a:off x="2592946" y="4053858"/>
            <a:ext cx="168469" cy="8539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26BFA-0C34-48CE-B360-745E7AAA9001}"/>
              </a:ext>
            </a:extLst>
          </p:cNvPr>
          <p:cNvSpPr txBox="1"/>
          <p:nvPr/>
        </p:nvSpPr>
        <p:spPr>
          <a:xfrm>
            <a:off x="4462272" y="1085787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West Access Drift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0585295-4CE3-40B6-8112-CA35CE416BC1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3901440" y="1216592"/>
            <a:ext cx="560832" cy="215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0E14F9D-73EB-4FD4-9537-63EFF1D1A59D}"/>
              </a:ext>
            </a:extLst>
          </p:cNvPr>
          <p:cNvSpPr txBox="1"/>
          <p:nvPr/>
        </p:nvSpPr>
        <p:spPr>
          <a:xfrm rot="16856252">
            <a:off x="10293818" y="1044792"/>
            <a:ext cx="1146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East Access Drift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CA5D5B6-351F-4793-BC7E-5991132DAB39}"/>
              </a:ext>
            </a:extLst>
          </p:cNvPr>
          <p:cNvCxnSpPr>
            <a:cxnSpLocks/>
            <a:stCxn id="90" idx="3"/>
          </p:cNvCxnSpPr>
          <p:nvPr/>
        </p:nvCxnSpPr>
        <p:spPr>
          <a:xfrm flipV="1">
            <a:off x="8083654" y="4411514"/>
            <a:ext cx="194434" cy="641550"/>
          </a:xfrm>
          <a:prstGeom prst="line">
            <a:avLst/>
          </a:prstGeom>
          <a:ln w="444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C6D8803-CC70-4513-992C-407F4AD978E4}"/>
              </a:ext>
            </a:extLst>
          </p:cNvPr>
          <p:cNvCxnSpPr>
            <a:cxnSpLocks/>
          </p:cNvCxnSpPr>
          <p:nvPr/>
        </p:nvCxnSpPr>
        <p:spPr>
          <a:xfrm>
            <a:off x="8140153" y="4886996"/>
            <a:ext cx="1677801" cy="515519"/>
          </a:xfrm>
          <a:prstGeom prst="line">
            <a:avLst/>
          </a:prstGeom>
          <a:ln w="730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BAA421A-6D46-49A9-8DD3-4CB9A2A6BB09}"/>
              </a:ext>
            </a:extLst>
          </p:cNvPr>
          <p:cNvSpPr txBox="1"/>
          <p:nvPr/>
        </p:nvSpPr>
        <p:spPr>
          <a:xfrm rot="949630">
            <a:off x="8350000" y="4960796"/>
            <a:ext cx="1075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Spray Chamber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858B8E-6A2B-43E8-8BC1-C1BF80CBB636}"/>
              </a:ext>
            </a:extLst>
          </p:cNvPr>
          <p:cNvSpPr txBox="1"/>
          <p:nvPr/>
        </p:nvSpPr>
        <p:spPr>
          <a:xfrm rot="1012759">
            <a:off x="8716911" y="4875188"/>
            <a:ext cx="954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Pilot Drift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7E31AA-46D0-473F-951A-26B4F88A38DA}"/>
              </a:ext>
            </a:extLst>
          </p:cNvPr>
          <p:cNvSpPr txBox="1"/>
          <p:nvPr/>
        </p:nvSpPr>
        <p:spPr>
          <a:xfrm rot="180444">
            <a:off x="6599426" y="1534119"/>
            <a:ext cx="5865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South Access Drift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F62F87-D703-48A1-9685-10D9258E7D4E}"/>
              </a:ext>
            </a:extLst>
          </p:cNvPr>
          <p:cNvSpPr/>
          <p:nvPr/>
        </p:nvSpPr>
        <p:spPr>
          <a:xfrm rot="469357">
            <a:off x="2686897" y="4245985"/>
            <a:ext cx="2818627" cy="1219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0F766A-44DD-4CD2-BF44-0287F08AD1DD}"/>
              </a:ext>
            </a:extLst>
          </p:cNvPr>
          <p:cNvSpPr/>
          <p:nvPr/>
        </p:nvSpPr>
        <p:spPr>
          <a:xfrm rot="15843263">
            <a:off x="3271760" y="2203213"/>
            <a:ext cx="121987" cy="42135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B26D842-FA35-4129-ABF2-66FCBC7FE874}"/>
              </a:ext>
            </a:extLst>
          </p:cNvPr>
          <p:cNvSpPr/>
          <p:nvPr/>
        </p:nvSpPr>
        <p:spPr>
          <a:xfrm>
            <a:off x="969264" y="1926336"/>
            <a:ext cx="243840" cy="274320"/>
          </a:xfrm>
          <a:custGeom>
            <a:avLst/>
            <a:gdLst>
              <a:gd name="connsiteX0" fmla="*/ 18288 w 243840"/>
              <a:gd name="connsiteY0" fmla="*/ 6096 h 274320"/>
              <a:gd name="connsiteX1" fmla="*/ 170688 w 243840"/>
              <a:gd name="connsiteY1" fmla="*/ 0 h 274320"/>
              <a:gd name="connsiteX2" fmla="*/ 243840 w 243840"/>
              <a:gd name="connsiteY2" fmla="*/ 54864 h 274320"/>
              <a:gd name="connsiteX3" fmla="*/ 243840 w 243840"/>
              <a:gd name="connsiteY3" fmla="*/ 140208 h 274320"/>
              <a:gd name="connsiteX4" fmla="*/ 188976 w 243840"/>
              <a:gd name="connsiteY4" fmla="*/ 262128 h 274320"/>
              <a:gd name="connsiteX5" fmla="*/ 0 w 243840"/>
              <a:gd name="connsiteY5" fmla="*/ 274320 h 274320"/>
              <a:gd name="connsiteX6" fmla="*/ 18288 w 243840"/>
              <a:gd name="connsiteY6" fmla="*/ 6096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840" h="274320">
                <a:moveTo>
                  <a:pt x="18288" y="6096"/>
                </a:moveTo>
                <a:lnTo>
                  <a:pt x="170688" y="0"/>
                </a:lnTo>
                <a:lnTo>
                  <a:pt x="243840" y="54864"/>
                </a:lnTo>
                <a:lnTo>
                  <a:pt x="243840" y="140208"/>
                </a:lnTo>
                <a:lnTo>
                  <a:pt x="188976" y="262128"/>
                </a:lnTo>
                <a:lnTo>
                  <a:pt x="0" y="274320"/>
                </a:lnTo>
                <a:lnTo>
                  <a:pt x="18288" y="6096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93DA4AD-031B-4DF1-A5A3-3343B627391C}"/>
              </a:ext>
            </a:extLst>
          </p:cNvPr>
          <p:cNvSpPr/>
          <p:nvPr/>
        </p:nvSpPr>
        <p:spPr>
          <a:xfrm rot="16608840">
            <a:off x="5457715" y="594337"/>
            <a:ext cx="163078" cy="411034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231FF37-DB10-4EF1-833B-E11C0E9F6207}"/>
              </a:ext>
            </a:extLst>
          </p:cNvPr>
          <p:cNvSpPr/>
          <p:nvPr/>
        </p:nvSpPr>
        <p:spPr>
          <a:xfrm rot="14361345">
            <a:off x="3507722" y="1668767"/>
            <a:ext cx="173414" cy="3573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57522B4-EDB6-4241-96C3-88A5DFF1CB34}"/>
              </a:ext>
            </a:extLst>
          </p:cNvPr>
          <p:cNvSpPr/>
          <p:nvPr/>
        </p:nvSpPr>
        <p:spPr>
          <a:xfrm rot="20062352">
            <a:off x="1798378" y="2175166"/>
            <a:ext cx="105718" cy="7594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51ECE7C-A46D-4500-9D32-9B73D8EA6C6D}"/>
              </a:ext>
            </a:extLst>
          </p:cNvPr>
          <p:cNvSpPr/>
          <p:nvPr/>
        </p:nvSpPr>
        <p:spPr>
          <a:xfrm rot="20062352">
            <a:off x="1493928" y="1808458"/>
            <a:ext cx="109672" cy="15728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BC703A-5F4C-48B2-8C4F-31FDA834E508}"/>
              </a:ext>
            </a:extLst>
          </p:cNvPr>
          <p:cNvSpPr/>
          <p:nvPr/>
        </p:nvSpPr>
        <p:spPr>
          <a:xfrm>
            <a:off x="3143417" y="3366052"/>
            <a:ext cx="172278" cy="148425"/>
          </a:xfrm>
          <a:custGeom>
            <a:avLst/>
            <a:gdLst>
              <a:gd name="connsiteX0" fmla="*/ 55659 w 140473"/>
              <a:gd name="connsiteY0" fmla="*/ 0 h 148425"/>
              <a:gd name="connsiteX1" fmla="*/ 140473 w 140473"/>
              <a:gd name="connsiteY1" fmla="*/ 7951 h 148425"/>
              <a:gd name="connsiteX2" fmla="*/ 108668 w 140473"/>
              <a:gd name="connsiteY2" fmla="*/ 148425 h 148425"/>
              <a:gd name="connsiteX3" fmla="*/ 0 w 140473"/>
              <a:gd name="connsiteY3" fmla="*/ 106018 h 148425"/>
              <a:gd name="connsiteX4" fmla="*/ 55659 w 140473"/>
              <a:gd name="connsiteY4" fmla="*/ 0 h 14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73" h="148425">
                <a:moveTo>
                  <a:pt x="55659" y="0"/>
                </a:moveTo>
                <a:lnTo>
                  <a:pt x="140473" y="7951"/>
                </a:lnTo>
                <a:lnTo>
                  <a:pt x="108668" y="148425"/>
                </a:lnTo>
                <a:lnTo>
                  <a:pt x="0" y="106018"/>
                </a:lnTo>
                <a:lnTo>
                  <a:pt x="55659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CE8694-0234-4E3B-8A95-44C7D8C514BD}"/>
              </a:ext>
            </a:extLst>
          </p:cNvPr>
          <p:cNvSpPr/>
          <p:nvPr/>
        </p:nvSpPr>
        <p:spPr>
          <a:xfrm rot="323978">
            <a:off x="7566872" y="2869119"/>
            <a:ext cx="485960" cy="17987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A2188AE-7B0C-4C3B-B036-99B55DC52007}"/>
              </a:ext>
            </a:extLst>
          </p:cNvPr>
          <p:cNvSpPr/>
          <p:nvPr/>
        </p:nvSpPr>
        <p:spPr>
          <a:xfrm rot="16360556">
            <a:off x="2342696" y="617572"/>
            <a:ext cx="157495" cy="21283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15101F7-92CA-443A-AD72-6EBFEC17F6A7}"/>
              </a:ext>
            </a:extLst>
          </p:cNvPr>
          <p:cNvSpPr/>
          <p:nvPr/>
        </p:nvSpPr>
        <p:spPr>
          <a:xfrm>
            <a:off x="3271838" y="3448050"/>
            <a:ext cx="3244786" cy="585518"/>
          </a:xfrm>
          <a:custGeom>
            <a:avLst/>
            <a:gdLst>
              <a:gd name="connsiteX0" fmla="*/ 0 w 2814637"/>
              <a:gd name="connsiteY0" fmla="*/ 0 h 533400"/>
              <a:gd name="connsiteX1" fmla="*/ 214312 w 2814637"/>
              <a:gd name="connsiteY1" fmla="*/ 19050 h 533400"/>
              <a:gd name="connsiteX2" fmla="*/ 833437 w 2814637"/>
              <a:gd name="connsiteY2" fmla="*/ 290513 h 533400"/>
              <a:gd name="connsiteX3" fmla="*/ 2814637 w 2814637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4637" h="533400">
                <a:moveTo>
                  <a:pt x="0" y="0"/>
                </a:moveTo>
                <a:lnTo>
                  <a:pt x="214312" y="19050"/>
                </a:lnTo>
                <a:lnTo>
                  <a:pt x="833437" y="290513"/>
                </a:lnTo>
                <a:lnTo>
                  <a:pt x="2814637" y="533400"/>
                </a:lnTo>
              </a:path>
            </a:pathLst>
          </a:custGeom>
          <a:noFill/>
          <a:ln w="123825"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FDA0445-6F32-4CB8-A931-6C896A96783A}"/>
              </a:ext>
            </a:extLst>
          </p:cNvPr>
          <p:cNvSpPr/>
          <p:nvPr/>
        </p:nvSpPr>
        <p:spPr>
          <a:xfrm>
            <a:off x="2907792" y="4834128"/>
            <a:ext cx="280416" cy="274320"/>
          </a:xfrm>
          <a:custGeom>
            <a:avLst/>
            <a:gdLst>
              <a:gd name="connsiteX0" fmla="*/ 268224 w 280416"/>
              <a:gd name="connsiteY0" fmla="*/ 274320 h 274320"/>
              <a:gd name="connsiteX1" fmla="*/ 280416 w 280416"/>
              <a:gd name="connsiteY1" fmla="*/ 109728 h 274320"/>
              <a:gd name="connsiteX2" fmla="*/ 207264 w 280416"/>
              <a:gd name="connsiteY2" fmla="*/ 97536 h 274320"/>
              <a:gd name="connsiteX3" fmla="*/ 121920 w 280416"/>
              <a:gd name="connsiteY3" fmla="*/ 54864 h 274320"/>
              <a:gd name="connsiteX4" fmla="*/ 97536 w 280416"/>
              <a:gd name="connsiteY4" fmla="*/ 0 h 274320"/>
              <a:gd name="connsiteX5" fmla="*/ 0 w 280416"/>
              <a:gd name="connsiteY5" fmla="*/ 54864 h 274320"/>
              <a:gd name="connsiteX6" fmla="*/ 48768 w 280416"/>
              <a:gd name="connsiteY6" fmla="*/ 152400 h 274320"/>
              <a:gd name="connsiteX7" fmla="*/ 121920 w 280416"/>
              <a:gd name="connsiteY7" fmla="*/ 207264 h 274320"/>
              <a:gd name="connsiteX8" fmla="*/ 176784 w 280416"/>
              <a:gd name="connsiteY8" fmla="*/ 243840 h 274320"/>
              <a:gd name="connsiteX9" fmla="*/ 268224 w 280416"/>
              <a:gd name="connsiteY9" fmla="*/ 27432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416" h="274320">
                <a:moveTo>
                  <a:pt x="268224" y="274320"/>
                </a:moveTo>
                <a:lnTo>
                  <a:pt x="280416" y="109728"/>
                </a:lnTo>
                <a:lnTo>
                  <a:pt x="207264" y="97536"/>
                </a:lnTo>
                <a:lnTo>
                  <a:pt x="121920" y="54864"/>
                </a:lnTo>
                <a:lnTo>
                  <a:pt x="97536" y="0"/>
                </a:lnTo>
                <a:lnTo>
                  <a:pt x="0" y="54864"/>
                </a:lnTo>
                <a:lnTo>
                  <a:pt x="48768" y="152400"/>
                </a:lnTo>
                <a:lnTo>
                  <a:pt x="121920" y="207264"/>
                </a:lnTo>
                <a:lnTo>
                  <a:pt x="176784" y="243840"/>
                </a:lnTo>
                <a:lnTo>
                  <a:pt x="268224" y="27432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A35BE53-4F55-460A-B7EB-926AB2A6242B}"/>
              </a:ext>
            </a:extLst>
          </p:cNvPr>
          <p:cNvSpPr/>
          <p:nvPr/>
        </p:nvSpPr>
        <p:spPr>
          <a:xfrm>
            <a:off x="5638329" y="1880409"/>
            <a:ext cx="176784" cy="146304"/>
          </a:xfrm>
          <a:custGeom>
            <a:avLst/>
            <a:gdLst>
              <a:gd name="connsiteX0" fmla="*/ 91440 w 176784"/>
              <a:gd name="connsiteY0" fmla="*/ 146304 h 146304"/>
              <a:gd name="connsiteX1" fmla="*/ 176784 w 176784"/>
              <a:gd name="connsiteY1" fmla="*/ 73152 h 146304"/>
              <a:gd name="connsiteX2" fmla="*/ 152400 w 176784"/>
              <a:gd name="connsiteY2" fmla="*/ 6096 h 146304"/>
              <a:gd name="connsiteX3" fmla="*/ 0 w 176784"/>
              <a:gd name="connsiteY3" fmla="*/ 0 h 146304"/>
              <a:gd name="connsiteX4" fmla="*/ 91440 w 176784"/>
              <a:gd name="connsiteY4" fmla="*/ 146304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84" h="146304">
                <a:moveTo>
                  <a:pt x="91440" y="146304"/>
                </a:moveTo>
                <a:lnTo>
                  <a:pt x="176784" y="73152"/>
                </a:lnTo>
                <a:lnTo>
                  <a:pt x="152400" y="6096"/>
                </a:lnTo>
                <a:lnTo>
                  <a:pt x="0" y="0"/>
                </a:lnTo>
                <a:lnTo>
                  <a:pt x="91440" y="146304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C07AB493-6E81-4ACC-9F27-C292882D28A5}"/>
              </a:ext>
            </a:extLst>
          </p:cNvPr>
          <p:cNvSpPr/>
          <p:nvPr/>
        </p:nvSpPr>
        <p:spPr>
          <a:xfrm>
            <a:off x="2535936" y="2615184"/>
            <a:ext cx="182880" cy="176784"/>
          </a:xfrm>
          <a:custGeom>
            <a:avLst/>
            <a:gdLst>
              <a:gd name="connsiteX0" fmla="*/ 0 w 182880"/>
              <a:gd name="connsiteY0" fmla="*/ 85344 h 176784"/>
              <a:gd name="connsiteX1" fmla="*/ 79248 w 182880"/>
              <a:gd name="connsiteY1" fmla="*/ 0 h 176784"/>
              <a:gd name="connsiteX2" fmla="*/ 182880 w 182880"/>
              <a:gd name="connsiteY2" fmla="*/ 97536 h 176784"/>
              <a:gd name="connsiteX3" fmla="*/ 97536 w 182880"/>
              <a:gd name="connsiteY3" fmla="*/ 176784 h 176784"/>
              <a:gd name="connsiteX4" fmla="*/ 0 w 182880"/>
              <a:gd name="connsiteY4" fmla="*/ 85344 h 17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" h="176784">
                <a:moveTo>
                  <a:pt x="0" y="85344"/>
                </a:moveTo>
                <a:lnTo>
                  <a:pt x="79248" y="0"/>
                </a:lnTo>
                <a:lnTo>
                  <a:pt x="182880" y="97536"/>
                </a:lnTo>
                <a:lnTo>
                  <a:pt x="97536" y="176784"/>
                </a:lnTo>
                <a:lnTo>
                  <a:pt x="0" y="85344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3D4AA1F-6D70-40B2-A698-E3A592A42845}"/>
              </a:ext>
            </a:extLst>
          </p:cNvPr>
          <p:cNvSpPr/>
          <p:nvPr/>
        </p:nvSpPr>
        <p:spPr>
          <a:xfrm rot="199425">
            <a:off x="5400044" y="1728447"/>
            <a:ext cx="470983" cy="15709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5160B1A0-FAB1-4912-ADD3-1D3A79871C27}"/>
              </a:ext>
            </a:extLst>
          </p:cNvPr>
          <p:cNvSpPr/>
          <p:nvPr/>
        </p:nvSpPr>
        <p:spPr>
          <a:xfrm>
            <a:off x="3182112" y="4956048"/>
            <a:ext cx="109728" cy="152400"/>
          </a:xfrm>
          <a:custGeom>
            <a:avLst/>
            <a:gdLst>
              <a:gd name="connsiteX0" fmla="*/ 18288 w 109728"/>
              <a:gd name="connsiteY0" fmla="*/ 0 h 152400"/>
              <a:gd name="connsiteX1" fmla="*/ 109728 w 109728"/>
              <a:gd name="connsiteY1" fmla="*/ 0 h 152400"/>
              <a:gd name="connsiteX2" fmla="*/ 85344 w 109728"/>
              <a:gd name="connsiteY2" fmla="*/ 152400 h 152400"/>
              <a:gd name="connsiteX3" fmla="*/ 0 w 109728"/>
              <a:gd name="connsiteY3" fmla="*/ 128016 h 152400"/>
              <a:gd name="connsiteX4" fmla="*/ 18288 w 109728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" h="152400">
                <a:moveTo>
                  <a:pt x="18288" y="0"/>
                </a:moveTo>
                <a:lnTo>
                  <a:pt x="109728" y="0"/>
                </a:lnTo>
                <a:lnTo>
                  <a:pt x="85344" y="152400"/>
                </a:lnTo>
                <a:lnTo>
                  <a:pt x="0" y="128016"/>
                </a:lnTo>
                <a:lnTo>
                  <a:pt x="18288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0EC068A-456E-4EC8-AACD-D5CE97920275}"/>
              </a:ext>
            </a:extLst>
          </p:cNvPr>
          <p:cNvSpPr/>
          <p:nvPr/>
        </p:nvSpPr>
        <p:spPr>
          <a:xfrm>
            <a:off x="6516623" y="3967230"/>
            <a:ext cx="1471870" cy="12490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CBC88F8-03F8-4C1E-AECF-781F98AFFBED}"/>
              </a:ext>
            </a:extLst>
          </p:cNvPr>
          <p:cNvSpPr/>
          <p:nvPr/>
        </p:nvSpPr>
        <p:spPr>
          <a:xfrm rot="440973">
            <a:off x="3265429" y="5217709"/>
            <a:ext cx="3998597" cy="17319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795ECB3-8EE1-4462-AE8D-3894854BE3DA}"/>
              </a:ext>
            </a:extLst>
          </p:cNvPr>
          <p:cNvSpPr/>
          <p:nvPr/>
        </p:nvSpPr>
        <p:spPr>
          <a:xfrm rot="350617">
            <a:off x="7970587" y="3987125"/>
            <a:ext cx="315223" cy="1355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6BD1D37-FC42-4A6A-8409-9074148AB335}"/>
              </a:ext>
            </a:extLst>
          </p:cNvPr>
          <p:cNvSpPr/>
          <p:nvPr/>
        </p:nvSpPr>
        <p:spPr>
          <a:xfrm rot="16357839">
            <a:off x="7005704" y="632160"/>
            <a:ext cx="97990" cy="23901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7C7EBAB-1EC4-493E-A6EF-2F4FB3943F47}"/>
              </a:ext>
            </a:extLst>
          </p:cNvPr>
          <p:cNvSpPr/>
          <p:nvPr/>
        </p:nvSpPr>
        <p:spPr>
          <a:xfrm rot="4025580">
            <a:off x="7653552" y="2014245"/>
            <a:ext cx="311929" cy="1269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39762EA-C50F-4871-AC75-067FC6FCDD5E}"/>
              </a:ext>
            </a:extLst>
          </p:cNvPr>
          <p:cNvSpPr/>
          <p:nvPr/>
        </p:nvSpPr>
        <p:spPr>
          <a:xfrm>
            <a:off x="7604268" y="1905492"/>
            <a:ext cx="224176" cy="82591"/>
          </a:xfrm>
          <a:custGeom>
            <a:avLst/>
            <a:gdLst>
              <a:gd name="connsiteX0" fmla="*/ 0 w 224176"/>
              <a:gd name="connsiteY0" fmla="*/ 0 h 82591"/>
              <a:gd name="connsiteX1" fmla="*/ 218277 w 224176"/>
              <a:gd name="connsiteY1" fmla="*/ 17698 h 82591"/>
              <a:gd name="connsiteX2" fmla="*/ 224176 w 224176"/>
              <a:gd name="connsiteY2" fmla="*/ 41295 h 82591"/>
              <a:gd name="connsiteX3" fmla="*/ 100289 w 224176"/>
              <a:gd name="connsiteY3" fmla="*/ 82591 h 82591"/>
              <a:gd name="connsiteX4" fmla="*/ 0 w 224176"/>
              <a:gd name="connsiteY4" fmla="*/ 0 h 8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76" h="82591">
                <a:moveTo>
                  <a:pt x="0" y="0"/>
                </a:moveTo>
                <a:lnTo>
                  <a:pt x="218277" y="17698"/>
                </a:lnTo>
                <a:lnTo>
                  <a:pt x="224176" y="41295"/>
                </a:lnTo>
                <a:lnTo>
                  <a:pt x="100289" y="825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3C0D577-9CBB-49D8-8C04-21A9BAB6BDC9}"/>
              </a:ext>
            </a:extLst>
          </p:cNvPr>
          <p:cNvSpPr/>
          <p:nvPr/>
        </p:nvSpPr>
        <p:spPr>
          <a:xfrm rot="387258">
            <a:off x="3721970" y="2326330"/>
            <a:ext cx="216959" cy="223875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3BD37E1A-3F9F-4B4D-A68E-57D953ECD689}"/>
              </a:ext>
            </a:extLst>
          </p:cNvPr>
          <p:cNvSpPr/>
          <p:nvPr/>
        </p:nvSpPr>
        <p:spPr>
          <a:xfrm rot="6223079">
            <a:off x="8035689" y="4736542"/>
            <a:ext cx="262717" cy="11772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9F6F8FE-E276-4744-B080-ADDF8544F9E0}"/>
              </a:ext>
            </a:extLst>
          </p:cNvPr>
          <p:cNvSpPr/>
          <p:nvPr/>
        </p:nvSpPr>
        <p:spPr>
          <a:xfrm rot="441211">
            <a:off x="3901815" y="2474626"/>
            <a:ext cx="2863202" cy="323495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54A792-95DF-4D6C-9BFC-18D92042A71D}"/>
              </a:ext>
            </a:extLst>
          </p:cNvPr>
          <p:cNvSpPr txBox="1"/>
          <p:nvPr/>
        </p:nvSpPr>
        <p:spPr>
          <a:xfrm>
            <a:off x="4821195" y="1988321"/>
            <a:ext cx="615204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Cut 1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1C3AD50-FD5C-48B1-9D00-DE5CF46A9028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5037271" y="2249931"/>
            <a:ext cx="91526" cy="19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1467082-6A2F-4791-9E17-1EA3798F7465}"/>
              </a:ext>
            </a:extLst>
          </p:cNvPr>
          <p:cNvSpPr/>
          <p:nvPr/>
        </p:nvSpPr>
        <p:spPr>
          <a:xfrm>
            <a:off x="5728274" y="1946787"/>
            <a:ext cx="153383" cy="271370"/>
          </a:xfrm>
          <a:custGeom>
            <a:avLst/>
            <a:gdLst>
              <a:gd name="connsiteX0" fmla="*/ 0 w 153383"/>
              <a:gd name="connsiteY0" fmla="*/ 64893 h 271370"/>
              <a:gd name="connsiteX1" fmla="*/ 35396 w 153383"/>
              <a:gd name="connsiteY1" fmla="*/ 259572 h 271370"/>
              <a:gd name="connsiteX2" fmla="*/ 153383 w 153383"/>
              <a:gd name="connsiteY2" fmla="*/ 271370 h 271370"/>
              <a:gd name="connsiteX3" fmla="*/ 153383 w 153383"/>
              <a:gd name="connsiteY3" fmla="*/ 129786 h 271370"/>
              <a:gd name="connsiteX4" fmla="*/ 129785 w 153383"/>
              <a:gd name="connsiteY4" fmla="*/ 47195 h 271370"/>
              <a:gd name="connsiteX5" fmla="*/ 88490 w 153383"/>
              <a:gd name="connsiteY5" fmla="*/ 0 h 271370"/>
              <a:gd name="connsiteX6" fmla="*/ 0 w 153383"/>
              <a:gd name="connsiteY6" fmla="*/ 64893 h 27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383" h="271370">
                <a:moveTo>
                  <a:pt x="0" y="64893"/>
                </a:moveTo>
                <a:lnTo>
                  <a:pt x="35396" y="259572"/>
                </a:lnTo>
                <a:lnTo>
                  <a:pt x="153383" y="271370"/>
                </a:lnTo>
                <a:lnTo>
                  <a:pt x="153383" y="129786"/>
                </a:lnTo>
                <a:lnTo>
                  <a:pt x="129785" y="47195"/>
                </a:lnTo>
                <a:lnTo>
                  <a:pt x="88490" y="0"/>
                </a:lnTo>
                <a:lnTo>
                  <a:pt x="0" y="64893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A529BC4-CBB8-4417-A930-633BCD6FC58A}"/>
              </a:ext>
            </a:extLst>
          </p:cNvPr>
          <p:cNvSpPr/>
          <p:nvPr/>
        </p:nvSpPr>
        <p:spPr>
          <a:xfrm>
            <a:off x="2271713" y="2709863"/>
            <a:ext cx="414337" cy="342900"/>
          </a:xfrm>
          <a:custGeom>
            <a:avLst/>
            <a:gdLst>
              <a:gd name="connsiteX0" fmla="*/ 0 w 414337"/>
              <a:gd name="connsiteY0" fmla="*/ 238125 h 342900"/>
              <a:gd name="connsiteX1" fmla="*/ 257175 w 414337"/>
              <a:gd name="connsiteY1" fmla="*/ 0 h 342900"/>
              <a:gd name="connsiteX2" fmla="*/ 347662 w 414337"/>
              <a:gd name="connsiteY2" fmla="*/ 80962 h 342900"/>
              <a:gd name="connsiteX3" fmla="*/ 328612 w 414337"/>
              <a:gd name="connsiteY3" fmla="*/ 128587 h 342900"/>
              <a:gd name="connsiteX4" fmla="*/ 328612 w 414337"/>
              <a:gd name="connsiteY4" fmla="*/ 152400 h 342900"/>
              <a:gd name="connsiteX5" fmla="*/ 414337 w 414337"/>
              <a:gd name="connsiteY5" fmla="*/ 223837 h 342900"/>
              <a:gd name="connsiteX6" fmla="*/ 347662 w 414337"/>
              <a:gd name="connsiteY6" fmla="*/ 328612 h 342900"/>
              <a:gd name="connsiteX7" fmla="*/ 309562 w 414337"/>
              <a:gd name="connsiteY7" fmla="*/ 300037 h 342900"/>
              <a:gd name="connsiteX8" fmla="*/ 238125 w 414337"/>
              <a:gd name="connsiteY8" fmla="*/ 300037 h 342900"/>
              <a:gd name="connsiteX9" fmla="*/ 114300 w 414337"/>
              <a:gd name="connsiteY9" fmla="*/ 309562 h 342900"/>
              <a:gd name="connsiteX10" fmla="*/ 104775 w 414337"/>
              <a:gd name="connsiteY10" fmla="*/ 342900 h 342900"/>
              <a:gd name="connsiteX11" fmla="*/ 0 w 414337"/>
              <a:gd name="connsiteY11" fmla="*/ 238125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4337" h="342900">
                <a:moveTo>
                  <a:pt x="0" y="238125"/>
                </a:moveTo>
                <a:lnTo>
                  <a:pt x="257175" y="0"/>
                </a:lnTo>
                <a:lnTo>
                  <a:pt x="347662" y="80962"/>
                </a:lnTo>
                <a:lnTo>
                  <a:pt x="328612" y="128587"/>
                </a:lnTo>
                <a:lnTo>
                  <a:pt x="328612" y="152400"/>
                </a:lnTo>
                <a:lnTo>
                  <a:pt x="414337" y="223837"/>
                </a:lnTo>
                <a:lnTo>
                  <a:pt x="347662" y="328612"/>
                </a:lnTo>
                <a:lnTo>
                  <a:pt x="309562" y="300037"/>
                </a:lnTo>
                <a:lnTo>
                  <a:pt x="238125" y="300037"/>
                </a:lnTo>
                <a:lnTo>
                  <a:pt x="114300" y="309562"/>
                </a:lnTo>
                <a:lnTo>
                  <a:pt x="104775" y="342900"/>
                </a:lnTo>
                <a:lnTo>
                  <a:pt x="0" y="238125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1016F78-29A4-42D5-9F07-82F95BB2771A}"/>
              </a:ext>
            </a:extLst>
          </p:cNvPr>
          <p:cNvSpPr/>
          <p:nvPr/>
        </p:nvSpPr>
        <p:spPr>
          <a:xfrm>
            <a:off x="2619375" y="2243138"/>
            <a:ext cx="514350" cy="466725"/>
          </a:xfrm>
          <a:custGeom>
            <a:avLst/>
            <a:gdLst>
              <a:gd name="connsiteX0" fmla="*/ 0 w 514350"/>
              <a:gd name="connsiteY0" fmla="*/ 323850 h 466725"/>
              <a:gd name="connsiteX1" fmla="*/ 0 w 514350"/>
              <a:gd name="connsiteY1" fmla="*/ 138112 h 466725"/>
              <a:gd name="connsiteX2" fmla="*/ 257175 w 514350"/>
              <a:gd name="connsiteY2" fmla="*/ 138112 h 466725"/>
              <a:gd name="connsiteX3" fmla="*/ 390525 w 514350"/>
              <a:gd name="connsiteY3" fmla="*/ 0 h 466725"/>
              <a:gd name="connsiteX4" fmla="*/ 490538 w 514350"/>
              <a:gd name="connsiteY4" fmla="*/ 90487 h 466725"/>
              <a:gd name="connsiteX5" fmla="*/ 466725 w 514350"/>
              <a:gd name="connsiteY5" fmla="*/ 123825 h 466725"/>
              <a:gd name="connsiteX6" fmla="*/ 466725 w 514350"/>
              <a:gd name="connsiteY6" fmla="*/ 133350 h 466725"/>
              <a:gd name="connsiteX7" fmla="*/ 504825 w 514350"/>
              <a:gd name="connsiteY7" fmla="*/ 123825 h 466725"/>
              <a:gd name="connsiteX8" fmla="*/ 514350 w 514350"/>
              <a:gd name="connsiteY8" fmla="*/ 257175 h 466725"/>
              <a:gd name="connsiteX9" fmla="*/ 271463 w 514350"/>
              <a:gd name="connsiteY9" fmla="*/ 285750 h 466725"/>
              <a:gd name="connsiteX10" fmla="*/ 100013 w 514350"/>
              <a:gd name="connsiteY10" fmla="*/ 466725 h 466725"/>
              <a:gd name="connsiteX11" fmla="*/ 0 w 514350"/>
              <a:gd name="connsiteY11" fmla="*/ 381000 h 466725"/>
              <a:gd name="connsiteX12" fmla="*/ 0 w 514350"/>
              <a:gd name="connsiteY12" fmla="*/ 32385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4350" h="466725">
                <a:moveTo>
                  <a:pt x="0" y="323850"/>
                </a:moveTo>
                <a:lnTo>
                  <a:pt x="0" y="138112"/>
                </a:lnTo>
                <a:lnTo>
                  <a:pt x="257175" y="138112"/>
                </a:lnTo>
                <a:lnTo>
                  <a:pt x="390525" y="0"/>
                </a:lnTo>
                <a:lnTo>
                  <a:pt x="490538" y="90487"/>
                </a:lnTo>
                <a:lnTo>
                  <a:pt x="466725" y="123825"/>
                </a:lnTo>
                <a:lnTo>
                  <a:pt x="466725" y="133350"/>
                </a:lnTo>
                <a:lnTo>
                  <a:pt x="504825" y="123825"/>
                </a:lnTo>
                <a:lnTo>
                  <a:pt x="514350" y="257175"/>
                </a:lnTo>
                <a:lnTo>
                  <a:pt x="271463" y="285750"/>
                </a:lnTo>
                <a:lnTo>
                  <a:pt x="100013" y="466725"/>
                </a:lnTo>
                <a:lnTo>
                  <a:pt x="0" y="381000"/>
                </a:lnTo>
                <a:lnTo>
                  <a:pt x="0" y="32385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892DBE9-AE3A-4A31-A574-EA03D2B40213}"/>
              </a:ext>
            </a:extLst>
          </p:cNvPr>
          <p:cNvSpPr/>
          <p:nvPr/>
        </p:nvSpPr>
        <p:spPr>
          <a:xfrm rot="4454828">
            <a:off x="7240432" y="2966629"/>
            <a:ext cx="1738545" cy="1496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B81BBCB-F6C4-4F70-B393-2651E35BA104}"/>
              </a:ext>
            </a:extLst>
          </p:cNvPr>
          <p:cNvSpPr/>
          <p:nvPr/>
        </p:nvSpPr>
        <p:spPr>
          <a:xfrm rot="5836697">
            <a:off x="5757564" y="2147262"/>
            <a:ext cx="130174" cy="1355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91CAB13-29BE-4D37-AD97-90E40C0F737B}"/>
              </a:ext>
            </a:extLst>
          </p:cNvPr>
          <p:cNvSpPr/>
          <p:nvPr/>
        </p:nvSpPr>
        <p:spPr>
          <a:xfrm rot="13508412">
            <a:off x="3189484" y="1824239"/>
            <a:ext cx="152706" cy="5399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5E8C1A-C08E-47CE-867A-FA34ABD53DC6}"/>
              </a:ext>
            </a:extLst>
          </p:cNvPr>
          <p:cNvSpPr/>
          <p:nvPr/>
        </p:nvSpPr>
        <p:spPr>
          <a:xfrm rot="19585244">
            <a:off x="11240025" y="2794959"/>
            <a:ext cx="264728" cy="1141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F52FFFE-8A55-41E2-AAE5-450610ECC889}"/>
              </a:ext>
            </a:extLst>
          </p:cNvPr>
          <p:cNvSpPr/>
          <p:nvPr/>
        </p:nvSpPr>
        <p:spPr>
          <a:xfrm rot="19585244">
            <a:off x="11575922" y="3369629"/>
            <a:ext cx="250603" cy="960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EC0D0060-EC2A-4B94-BEBF-CF7953C63C46}"/>
              </a:ext>
            </a:extLst>
          </p:cNvPr>
          <p:cNvSpPr/>
          <p:nvPr/>
        </p:nvSpPr>
        <p:spPr>
          <a:xfrm>
            <a:off x="7249170" y="5454202"/>
            <a:ext cx="524517" cy="188831"/>
          </a:xfrm>
          <a:custGeom>
            <a:avLst/>
            <a:gdLst>
              <a:gd name="connsiteX0" fmla="*/ 4233 w 376766"/>
              <a:gd name="connsiteY0" fmla="*/ 0 h 177800"/>
              <a:gd name="connsiteX1" fmla="*/ 93133 w 376766"/>
              <a:gd name="connsiteY1" fmla="*/ 4234 h 177800"/>
              <a:gd name="connsiteX2" fmla="*/ 194733 w 376766"/>
              <a:gd name="connsiteY2" fmla="*/ 50800 h 177800"/>
              <a:gd name="connsiteX3" fmla="*/ 355600 w 376766"/>
              <a:gd name="connsiteY3" fmla="*/ 33867 h 177800"/>
              <a:gd name="connsiteX4" fmla="*/ 376766 w 376766"/>
              <a:gd name="connsiteY4" fmla="*/ 156634 h 177800"/>
              <a:gd name="connsiteX5" fmla="*/ 173566 w 376766"/>
              <a:gd name="connsiteY5" fmla="*/ 177800 h 177800"/>
              <a:gd name="connsiteX6" fmla="*/ 80433 w 376766"/>
              <a:gd name="connsiteY6" fmla="*/ 177800 h 177800"/>
              <a:gd name="connsiteX7" fmla="*/ 0 w 376766"/>
              <a:gd name="connsiteY7" fmla="*/ 177800 h 177800"/>
              <a:gd name="connsiteX8" fmla="*/ 4233 w 376766"/>
              <a:gd name="connsiteY8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766" h="177800">
                <a:moveTo>
                  <a:pt x="4233" y="0"/>
                </a:moveTo>
                <a:lnTo>
                  <a:pt x="93133" y="4234"/>
                </a:lnTo>
                <a:lnTo>
                  <a:pt x="194733" y="50800"/>
                </a:lnTo>
                <a:lnTo>
                  <a:pt x="355600" y="33867"/>
                </a:lnTo>
                <a:lnTo>
                  <a:pt x="376766" y="156634"/>
                </a:lnTo>
                <a:lnTo>
                  <a:pt x="173566" y="177800"/>
                </a:lnTo>
                <a:lnTo>
                  <a:pt x="80433" y="177800"/>
                </a:lnTo>
                <a:lnTo>
                  <a:pt x="0" y="177800"/>
                </a:lnTo>
                <a:lnTo>
                  <a:pt x="4233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7367100-D338-4CCF-8275-83222084DD6A}"/>
              </a:ext>
            </a:extLst>
          </p:cNvPr>
          <p:cNvSpPr/>
          <p:nvPr/>
        </p:nvSpPr>
        <p:spPr>
          <a:xfrm rot="20085253">
            <a:off x="2401283" y="3651631"/>
            <a:ext cx="127662" cy="3764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45AF0E7-A00E-4C89-82F4-D6B6FDB89F6C}"/>
              </a:ext>
            </a:extLst>
          </p:cNvPr>
          <p:cNvSpPr/>
          <p:nvPr/>
        </p:nvSpPr>
        <p:spPr>
          <a:xfrm rot="19585244">
            <a:off x="11911835" y="3879429"/>
            <a:ext cx="117988" cy="13139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C8306A5C-40BB-433C-9267-E9480FC90DE3}"/>
              </a:ext>
            </a:extLst>
          </p:cNvPr>
          <p:cNvSpPr/>
          <p:nvPr/>
        </p:nvSpPr>
        <p:spPr>
          <a:xfrm>
            <a:off x="7699248" y="5443728"/>
            <a:ext cx="188976" cy="182880"/>
          </a:xfrm>
          <a:custGeom>
            <a:avLst/>
            <a:gdLst>
              <a:gd name="connsiteX0" fmla="*/ 0 w 188976"/>
              <a:gd name="connsiteY0" fmla="*/ 48768 h 182880"/>
              <a:gd name="connsiteX1" fmla="*/ 121920 w 188976"/>
              <a:gd name="connsiteY1" fmla="*/ 0 h 182880"/>
              <a:gd name="connsiteX2" fmla="*/ 188976 w 188976"/>
              <a:gd name="connsiteY2" fmla="*/ 109728 h 182880"/>
              <a:gd name="connsiteX3" fmla="*/ 24384 w 188976"/>
              <a:gd name="connsiteY3" fmla="*/ 182880 h 182880"/>
              <a:gd name="connsiteX4" fmla="*/ 0 w 188976"/>
              <a:gd name="connsiteY4" fmla="*/ 48768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" h="182880">
                <a:moveTo>
                  <a:pt x="0" y="48768"/>
                </a:moveTo>
                <a:lnTo>
                  <a:pt x="121920" y="0"/>
                </a:lnTo>
                <a:lnTo>
                  <a:pt x="188976" y="109728"/>
                </a:lnTo>
                <a:lnTo>
                  <a:pt x="24384" y="182880"/>
                </a:lnTo>
                <a:lnTo>
                  <a:pt x="0" y="48768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F700D91-C1ED-4B99-BD2E-E793EAB61F57}"/>
              </a:ext>
            </a:extLst>
          </p:cNvPr>
          <p:cNvSpPr/>
          <p:nvPr/>
        </p:nvSpPr>
        <p:spPr>
          <a:xfrm rot="3837187">
            <a:off x="2266093" y="4372314"/>
            <a:ext cx="939598" cy="1141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DAF0C3-31BA-4C43-9199-B383A93FB0D2}"/>
              </a:ext>
            </a:extLst>
          </p:cNvPr>
          <p:cNvSpPr/>
          <p:nvPr/>
        </p:nvSpPr>
        <p:spPr>
          <a:xfrm>
            <a:off x="8247767" y="3860464"/>
            <a:ext cx="166530" cy="214974"/>
          </a:xfrm>
          <a:custGeom>
            <a:avLst/>
            <a:gdLst>
              <a:gd name="connsiteX0" fmla="*/ 48445 w 166530"/>
              <a:gd name="connsiteY0" fmla="*/ 208919 h 214974"/>
              <a:gd name="connsiteX1" fmla="*/ 151391 w 166530"/>
              <a:gd name="connsiteY1" fmla="*/ 214974 h 214974"/>
              <a:gd name="connsiteX2" fmla="*/ 166530 w 166530"/>
              <a:gd name="connsiteY2" fmla="*/ 81751 h 214974"/>
              <a:gd name="connsiteX3" fmla="*/ 154418 w 166530"/>
              <a:gd name="connsiteY3" fmla="*/ 0 h 214974"/>
              <a:gd name="connsiteX4" fmla="*/ 36334 w 166530"/>
              <a:gd name="connsiteY4" fmla="*/ 21194 h 214974"/>
              <a:gd name="connsiteX5" fmla="*/ 24222 w 166530"/>
              <a:gd name="connsiteY5" fmla="*/ 105973 h 214974"/>
              <a:gd name="connsiteX6" fmla="*/ 0 w 166530"/>
              <a:gd name="connsiteY6" fmla="*/ 139279 h 214974"/>
              <a:gd name="connsiteX7" fmla="*/ 48445 w 166530"/>
              <a:gd name="connsiteY7" fmla="*/ 208919 h 2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530" h="214974">
                <a:moveTo>
                  <a:pt x="48445" y="208919"/>
                </a:moveTo>
                <a:lnTo>
                  <a:pt x="151391" y="214974"/>
                </a:lnTo>
                <a:lnTo>
                  <a:pt x="166530" y="81751"/>
                </a:lnTo>
                <a:lnTo>
                  <a:pt x="154418" y="0"/>
                </a:lnTo>
                <a:lnTo>
                  <a:pt x="36334" y="21194"/>
                </a:lnTo>
                <a:lnTo>
                  <a:pt x="24222" y="105973"/>
                </a:lnTo>
                <a:lnTo>
                  <a:pt x="0" y="139279"/>
                </a:lnTo>
                <a:lnTo>
                  <a:pt x="48445" y="208919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D79DB764-D813-4E8E-8EF0-B7B97BDA7A44}"/>
              </a:ext>
            </a:extLst>
          </p:cNvPr>
          <p:cNvSpPr/>
          <p:nvPr/>
        </p:nvSpPr>
        <p:spPr>
          <a:xfrm>
            <a:off x="7811762" y="5219952"/>
            <a:ext cx="266447" cy="336088"/>
          </a:xfrm>
          <a:custGeom>
            <a:avLst/>
            <a:gdLst>
              <a:gd name="connsiteX0" fmla="*/ 0 w 266447"/>
              <a:gd name="connsiteY0" fmla="*/ 221031 h 336088"/>
              <a:gd name="connsiteX1" fmla="*/ 90834 w 266447"/>
              <a:gd name="connsiteY1" fmla="*/ 151391 h 336088"/>
              <a:gd name="connsiteX2" fmla="*/ 121112 w 266447"/>
              <a:gd name="connsiteY2" fmla="*/ 118085 h 336088"/>
              <a:gd name="connsiteX3" fmla="*/ 139279 w 266447"/>
              <a:gd name="connsiteY3" fmla="*/ 99918 h 336088"/>
              <a:gd name="connsiteX4" fmla="*/ 163502 w 266447"/>
              <a:gd name="connsiteY4" fmla="*/ 0 h 336088"/>
              <a:gd name="connsiteX5" fmla="*/ 266447 w 266447"/>
              <a:gd name="connsiteY5" fmla="*/ 39362 h 336088"/>
              <a:gd name="connsiteX6" fmla="*/ 254336 w 266447"/>
              <a:gd name="connsiteY6" fmla="*/ 157447 h 336088"/>
              <a:gd name="connsiteX7" fmla="*/ 211947 w 266447"/>
              <a:gd name="connsiteY7" fmla="*/ 211947 h 336088"/>
              <a:gd name="connsiteX8" fmla="*/ 154418 w 266447"/>
              <a:gd name="connsiteY8" fmla="*/ 290671 h 336088"/>
              <a:gd name="connsiteX9" fmla="*/ 81751 w 266447"/>
              <a:gd name="connsiteY9" fmla="*/ 336088 h 336088"/>
              <a:gd name="connsiteX10" fmla="*/ 0 w 266447"/>
              <a:gd name="connsiteY10" fmla="*/ 221031 h 33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447" h="336088">
                <a:moveTo>
                  <a:pt x="0" y="221031"/>
                </a:moveTo>
                <a:lnTo>
                  <a:pt x="90834" y="151391"/>
                </a:lnTo>
                <a:lnTo>
                  <a:pt x="121112" y="118085"/>
                </a:lnTo>
                <a:lnTo>
                  <a:pt x="139279" y="99918"/>
                </a:lnTo>
                <a:lnTo>
                  <a:pt x="163502" y="0"/>
                </a:lnTo>
                <a:lnTo>
                  <a:pt x="266447" y="39362"/>
                </a:lnTo>
                <a:lnTo>
                  <a:pt x="254336" y="157447"/>
                </a:lnTo>
                <a:lnTo>
                  <a:pt x="211947" y="211947"/>
                </a:lnTo>
                <a:lnTo>
                  <a:pt x="154418" y="290671"/>
                </a:lnTo>
                <a:lnTo>
                  <a:pt x="81751" y="336088"/>
                </a:lnTo>
                <a:lnTo>
                  <a:pt x="0" y="221031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01D49EA-9E19-4129-AE0F-2DD6C5658018}"/>
              </a:ext>
            </a:extLst>
          </p:cNvPr>
          <p:cNvSpPr/>
          <p:nvPr/>
        </p:nvSpPr>
        <p:spPr>
          <a:xfrm rot="17277382">
            <a:off x="7938443" y="5099259"/>
            <a:ext cx="221985" cy="11878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C4E373E0-8E08-476B-A4C3-4E711313E0C5}"/>
              </a:ext>
            </a:extLst>
          </p:cNvPr>
          <p:cNvSpPr/>
          <p:nvPr/>
        </p:nvSpPr>
        <p:spPr>
          <a:xfrm>
            <a:off x="8249194" y="1812471"/>
            <a:ext cx="535577" cy="254726"/>
          </a:xfrm>
          <a:custGeom>
            <a:avLst/>
            <a:gdLst>
              <a:gd name="connsiteX0" fmla="*/ 535577 w 535577"/>
              <a:gd name="connsiteY0" fmla="*/ 150223 h 254726"/>
              <a:gd name="connsiteX1" fmla="*/ 535577 w 535577"/>
              <a:gd name="connsiteY1" fmla="*/ 22860 h 254726"/>
              <a:gd name="connsiteX2" fmla="*/ 0 w 535577"/>
              <a:gd name="connsiteY2" fmla="*/ 0 h 254726"/>
              <a:gd name="connsiteX3" fmla="*/ 9797 w 535577"/>
              <a:gd name="connsiteY3" fmla="*/ 127363 h 254726"/>
              <a:gd name="connsiteX4" fmla="*/ 84909 w 535577"/>
              <a:gd name="connsiteY4" fmla="*/ 238398 h 254726"/>
              <a:gd name="connsiteX5" fmla="*/ 398417 w 535577"/>
              <a:gd name="connsiteY5" fmla="*/ 254726 h 254726"/>
              <a:gd name="connsiteX6" fmla="*/ 535577 w 535577"/>
              <a:gd name="connsiteY6" fmla="*/ 150223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577" h="254726">
                <a:moveTo>
                  <a:pt x="535577" y="150223"/>
                </a:moveTo>
                <a:lnTo>
                  <a:pt x="535577" y="22860"/>
                </a:lnTo>
                <a:lnTo>
                  <a:pt x="0" y="0"/>
                </a:lnTo>
                <a:lnTo>
                  <a:pt x="9797" y="127363"/>
                </a:lnTo>
                <a:lnTo>
                  <a:pt x="84909" y="238398"/>
                </a:lnTo>
                <a:lnTo>
                  <a:pt x="398417" y="254726"/>
                </a:lnTo>
                <a:lnTo>
                  <a:pt x="535577" y="150223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E152772-7DB3-4425-9475-317CB36FA409}"/>
              </a:ext>
            </a:extLst>
          </p:cNvPr>
          <p:cNvSpPr/>
          <p:nvPr/>
        </p:nvSpPr>
        <p:spPr>
          <a:xfrm rot="387258">
            <a:off x="7157763" y="2734538"/>
            <a:ext cx="420900" cy="301088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8B97F91-E94C-4F32-B398-98619C8EC99E}"/>
              </a:ext>
            </a:extLst>
          </p:cNvPr>
          <p:cNvSpPr/>
          <p:nvPr/>
        </p:nvSpPr>
        <p:spPr>
          <a:xfrm>
            <a:off x="8216900" y="4051300"/>
            <a:ext cx="177800" cy="410633"/>
          </a:xfrm>
          <a:custGeom>
            <a:avLst/>
            <a:gdLst>
              <a:gd name="connsiteX0" fmla="*/ 0 w 177800"/>
              <a:gd name="connsiteY0" fmla="*/ 347133 h 410633"/>
              <a:gd name="connsiteX1" fmla="*/ 114300 w 177800"/>
              <a:gd name="connsiteY1" fmla="*/ 410633 h 410633"/>
              <a:gd name="connsiteX2" fmla="*/ 177800 w 177800"/>
              <a:gd name="connsiteY2" fmla="*/ 21167 h 410633"/>
              <a:gd name="connsiteX3" fmla="*/ 76200 w 177800"/>
              <a:gd name="connsiteY3" fmla="*/ 0 h 410633"/>
              <a:gd name="connsiteX4" fmla="*/ 63500 w 177800"/>
              <a:gd name="connsiteY4" fmla="*/ 97367 h 410633"/>
              <a:gd name="connsiteX5" fmla="*/ 25400 w 177800"/>
              <a:gd name="connsiteY5" fmla="*/ 76200 h 410633"/>
              <a:gd name="connsiteX6" fmla="*/ 21167 w 177800"/>
              <a:gd name="connsiteY6" fmla="*/ 148167 h 410633"/>
              <a:gd name="connsiteX7" fmla="*/ 0 w 177800"/>
              <a:gd name="connsiteY7" fmla="*/ 347133 h 41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800" h="410633">
                <a:moveTo>
                  <a:pt x="0" y="347133"/>
                </a:moveTo>
                <a:lnTo>
                  <a:pt x="114300" y="410633"/>
                </a:lnTo>
                <a:lnTo>
                  <a:pt x="177800" y="21167"/>
                </a:lnTo>
                <a:lnTo>
                  <a:pt x="76200" y="0"/>
                </a:lnTo>
                <a:lnTo>
                  <a:pt x="63500" y="97367"/>
                </a:lnTo>
                <a:lnTo>
                  <a:pt x="25400" y="76200"/>
                </a:lnTo>
                <a:lnTo>
                  <a:pt x="21167" y="148167"/>
                </a:lnTo>
                <a:cubicBezTo>
                  <a:pt x="19756" y="211667"/>
                  <a:pt x="18344" y="275167"/>
                  <a:pt x="0" y="34713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A5F48A5F-27BB-44F0-A645-362C816F170C}"/>
              </a:ext>
            </a:extLst>
          </p:cNvPr>
          <p:cNvSpPr/>
          <p:nvPr/>
        </p:nvSpPr>
        <p:spPr>
          <a:xfrm rot="514781">
            <a:off x="5220705" y="4416825"/>
            <a:ext cx="225422" cy="126273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46F3E31-E64D-445B-8809-9C8AC601F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36" y="4341188"/>
            <a:ext cx="1981164" cy="2516812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EADA7338-5B66-47E2-BAA9-C5EF4E586BC2}"/>
              </a:ext>
            </a:extLst>
          </p:cNvPr>
          <p:cNvSpPr txBox="1"/>
          <p:nvPr/>
        </p:nvSpPr>
        <p:spPr>
          <a:xfrm>
            <a:off x="11606134" y="0"/>
            <a:ext cx="58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427693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F451B-951D-4841-A89F-BF901DAD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3742D5-9A3D-4A47-A9C9-9016FECCF1D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6967" y="214604"/>
            <a:ext cx="11778034" cy="664339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B937EC-3563-440E-AFC2-BA7E7183D397}"/>
              </a:ext>
            </a:extLst>
          </p:cNvPr>
          <p:cNvSpPr txBox="1"/>
          <p:nvPr/>
        </p:nvSpPr>
        <p:spPr>
          <a:xfrm>
            <a:off x="11606134" y="0"/>
            <a:ext cx="58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75060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E71F93-3F0F-4EB7-9256-3434EB956526}"/>
              </a:ext>
            </a:extLst>
          </p:cNvPr>
          <p:cNvSpPr txBox="1"/>
          <p:nvPr/>
        </p:nvSpPr>
        <p:spPr>
          <a:xfrm>
            <a:off x="-15005" y="400789"/>
            <a:ext cx="4272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MooD workshop agenda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550F9-7DD0-4CEE-91C6-1A1F35322185}"/>
              </a:ext>
            </a:extLst>
          </p:cNvPr>
          <p:cNvSpPr txBox="1"/>
          <p:nvPr/>
        </p:nvSpPr>
        <p:spPr>
          <a:xfrm>
            <a:off x="317367" y="1787751"/>
            <a:ext cx="36651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workshop sessions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LArTPC projective charge readout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LArTPC pixel charge readout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LArTPC light readout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Other technologies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3D6AAFF-8AD3-4D81-B453-30041594A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2" t="19998" r="30997" b="4001"/>
          <a:stretch/>
        </p:blipFill>
        <p:spPr>
          <a:xfrm>
            <a:off x="41302" y="3592922"/>
            <a:ext cx="3209076" cy="3153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EAD672-0803-4CF6-A832-91802DE8B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46" t="11998" r="32502" b="5333"/>
          <a:stretch/>
        </p:blipFill>
        <p:spPr>
          <a:xfrm>
            <a:off x="4669155" y="0"/>
            <a:ext cx="3187268" cy="35929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6A08A8-71F0-485F-9CFA-6E0D8136F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46" t="10664" r="32502" b="19706"/>
          <a:stretch/>
        </p:blipFill>
        <p:spPr>
          <a:xfrm>
            <a:off x="4669155" y="3708970"/>
            <a:ext cx="3143973" cy="29851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3D8B0E-E1EA-49BB-831E-0E01C03F6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93" t="10664" r="35507" b="4001"/>
          <a:stretch/>
        </p:blipFill>
        <p:spPr>
          <a:xfrm>
            <a:off x="9052352" y="0"/>
            <a:ext cx="3098346" cy="4310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E03BDB-DA36-490B-8552-9748C79624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993" t="19998" r="35507" b="5335"/>
          <a:stretch/>
        </p:blipFill>
        <p:spPr>
          <a:xfrm>
            <a:off x="9051351" y="3034602"/>
            <a:ext cx="3140648" cy="382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34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E350-D7C2-4A74-B219-3894E541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impressions of MooD workshop…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6A4A8-2854-43B1-91F1-AD08F03A9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282" y="986971"/>
            <a:ext cx="11765902" cy="5263811"/>
          </a:xfrm>
        </p:spPr>
        <p:txBody>
          <a:bodyPr/>
          <a:lstStyle/>
          <a:p>
            <a:r>
              <a:rPr lang="en-US" dirty="0"/>
              <a:t>Many very interesting and exciting ideas</a:t>
            </a:r>
          </a:p>
          <a:p>
            <a:r>
              <a:rPr lang="en-US" dirty="0"/>
              <a:t>Compelling case for further development of noble liquid TPCs and other ideas</a:t>
            </a:r>
          </a:p>
          <a:p>
            <a:r>
              <a:rPr lang="en-US" dirty="0"/>
              <a:t>Generated enthusiasm and ideas</a:t>
            </a:r>
          </a:p>
          <a:p>
            <a:r>
              <a:rPr lang="en-US" dirty="0"/>
              <a:t>Development effort continues…</a:t>
            </a:r>
          </a:p>
          <a:p>
            <a:r>
              <a:rPr lang="en-US" dirty="0"/>
              <a:t>LBNF project will build an outstanding underground facility and beam:</a:t>
            </a:r>
          </a:p>
          <a:p>
            <a:pPr marL="548640"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…there is space for additional detectors</a:t>
            </a:r>
          </a:p>
          <a:p>
            <a:pPr marL="548640"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 clear need to advance detector development towards the Module(s) of Opportunity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2718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E350-D7C2-4A74-B219-3894E541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since MooD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6A4A8-2854-43B1-91F1-AD08F03A9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48" y="986971"/>
            <a:ext cx="10693668" cy="5263811"/>
          </a:xfrm>
        </p:spPr>
        <p:txBody>
          <a:bodyPr/>
          <a:lstStyle/>
          <a:p>
            <a:r>
              <a:rPr lang="en-US" dirty="0"/>
              <a:t>Vertical drift:</a:t>
            </a:r>
          </a:p>
          <a:p>
            <a:pPr lvl="1"/>
            <a:r>
              <a:rPr lang="en-US" dirty="0"/>
              <a:t>Many ideas on charge and light readout are now implemented in FD2</a:t>
            </a:r>
          </a:p>
          <a:p>
            <a:pPr lvl="1"/>
            <a:r>
              <a:rPr lang="en-US" dirty="0"/>
              <a:t>Vertical drift is a leading candidate for FD3-4</a:t>
            </a:r>
          </a:p>
          <a:p>
            <a:r>
              <a:rPr lang="en-US" dirty="0"/>
              <a:t>Pixels:</a:t>
            </a:r>
          </a:p>
          <a:p>
            <a:pPr lvl="1"/>
            <a:r>
              <a:rPr lang="en-US" dirty="0"/>
              <a:t>Significant progress in pixel development with </a:t>
            </a:r>
            <a:r>
              <a:rPr lang="en-US" dirty="0" err="1"/>
              <a:t>LArPIX</a:t>
            </a:r>
            <a:r>
              <a:rPr lang="en-US" dirty="0"/>
              <a:t> for LAr-ND (see also </a:t>
            </a:r>
            <a:r>
              <a:rPr lang="en-US" dirty="0" err="1"/>
              <a:t>SoLAr</a:t>
            </a:r>
            <a:r>
              <a:rPr lang="en-US" dirty="0"/>
              <a:t>)</a:t>
            </a:r>
          </a:p>
          <a:p>
            <a:r>
              <a:rPr lang="en-US" dirty="0"/>
              <a:t>Theia, </a:t>
            </a:r>
            <a:r>
              <a:rPr lang="en-US" dirty="0" err="1"/>
              <a:t>SoLAr</a:t>
            </a:r>
            <a:r>
              <a:rPr lang="en-US" dirty="0"/>
              <a:t>, </a:t>
            </a:r>
            <a:r>
              <a:rPr lang="en-US" dirty="0" err="1"/>
              <a:t>SLoMo</a:t>
            </a:r>
            <a:endParaRPr lang="en-US" dirty="0"/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279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E350-D7C2-4A74-B219-3894E541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since MooD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BE2B2B-7082-48E6-8917-089DC8134D9A}"/>
              </a:ext>
            </a:extLst>
          </p:cNvPr>
          <p:cNvSpPr txBox="1"/>
          <p:nvPr/>
        </p:nvSpPr>
        <p:spPr>
          <a:xfrm>
            <a:off x="5008206" y="351935"/>
            <a:ext cx="451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Theia: An Advanced Optical Neutrino Detector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BFD0D-BC7E-4F96-A2C2-A639B3399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322" y="1299673"/>
            <a:ext cx="5131837" cy="52724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C44E7F-DF74-4B6C-8818-C50C4E7C025F}"/>
              </a:ext>
            </a:extLst>
          </p:cNvPr>
          <p:cNvSpPr txBox="1"/>
          <p:nvPr/>
        </p:nvSpPr>
        <p:spPr>
          <a:xfrm>
            <a:off x="2620954" y="6441162"/>
            <a:ext cx="37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https://arxiv.org/pdf/1911.03501.pdf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6C609-88D8-4E7F-A848-C69EB6EE6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41" y="1299673"/>
            <a:ext cx="6441058" cy="46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314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1415</Words>
  <Application>Microsoft Office PowerPoint</Application>
  <PresentationFormat>Widescreen</PresentationFormat>
  <Paragraphs>237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CMBX12</vt:lpstr>
      <vt:lpstr>CMR17</vt:lpstr>
      <vt:lpstr>Helvetica</vt:lpstr>
      <vt:lpstr>Helvetica Neue</vt:lpstr>
      <vt:lpstr>Lucida Grande</vt:lpstr>
      <vt:lpstr>Symbol</vt:lpstr>
      <vt:lpstr>TimesNewRomanPS-BoldItalicMT</vt:lpstr>
      <vt:lpstr>TimesNewRomanPS-BoldMT</vt:lpstr>
      <vt:lpstr>Wingdings</vt:lpstr>
      <vt:lpstr>Office Theme</vt:lpstr>
      <vt:lpstr>DUNE Module of Opportunity (MooD) Workshop (Nov 2019)</vt:lpstr>
      <vt:lpstr>PowerPoint Presentation</vt:lpstr>
      <vt:lpstr>Project “Far Site” at Sanford Underground Research Facility (SURF) in Lead, SD</vt:lpstr>
      <vt:lpstr>PowerPoint Presentation</vt:lpstr>
      <vt:lpstr>PowerPoint Presentation</vt:lpstr>
      <vt:lpstr>PowerPoint Presentation</vt:lpstr>
      <vt:lpstr>impressions of MooD workshop…</vt:lpstr>
      <vt:lpstr>Progress since MooD</vt:lpstr>
      <vt:lpstr>Progress since MooD</vt:lpstr>
      <vt:lpstr>Progress since MooD</vt:lpstr>
      <vt:lpstr>Progress since MooD</vt:lpstr>
      <vt:lpstr>PowerPoint Presentation</vt:lpstr>
      <vt:lpstr>Progress since MooD</vt:lpstr>
      <vt:lpstr>Progress since MooD</vt:lpstr>
      <vt:lpstr>… next steps</vt:lpstr>
      <vt:lpstr>…next steps</vt:lpstr>
      <vt:lpstr>Backup</vt:lpstr>
      <vt:lpstr>ARAPUCA Light Detection</vt:lpstr>
      <vt:lpstr>Vertical Drift  LArTPC</vt:lpstr>
      <vt:lpstr>Sourcing LRUA for DUNE could be a reality</vt:lpstr>
      <vt:lpstr>LArPix</vt:lpstr>
      <vt:lpstr>QPix</vt:lpstr>
      <vt:lpstr>Intro to DUNE</vt:lpstr>
      <vt:lpstr>LBNF/DUNE at Sanford Lab (SURF)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MooD Summary</dc:title>
  <dc:creator>Kettell, Steven</dc:creator>
  <cp:lastModifiedBy>Kettell, Steven</cp:lastModifiedBy>
  <cp:revision>99</cp:revision>
  <dcterms:created xsi:type="dcterms:W3CDTF">2019-11-12T13:23:57Z</dcterms:created>
  <dcterms:modified xsi:type="dcterms:W3CDTF">2022-05-12T02:01:04Z</dcterms:modified>
</cp:coreProperties>
</file>