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408" r:id="rId2"/>
    <p:sldId id="376" r:id="rId3"/>
    <p:sldId id="377" r:id="rId4"/>
    <p:sldId id="402" r:id="rId5"/>
    <p:sldId id="379" r:id="rId6"/>
    <p:sldId id="403" r:id="rId7"/>
    <p:sldId id="382" r:id="rId8"/>
    <p:sldId id="384" r:id="rId9"/>
    <p:sldId id="387" r:id="rId10"/>
    <p:sldId id="400" r:id="rId11"/>
    <p:sldId id="392" r:id="rId12"/>
    <p:sldId id="407" r:id="rId13"/>
    <p:sldId id="391" r:id="rId14"/>
    <p:sldId id="393" r:id="rId15"/>
    <p:sldId id="40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1"/>
    <p:restoredTop sz="70412"/>
  </p:normalViewPr>
  <p:slideViewPr>
    <p:cSldViewPr snapToGrid="0" snapToObjects="1">
      <p:cViewPr varScale="1">
        <p:scale>
          <a:sx n="131" d="100"/>
          <a:sy n="131" d="100"/>
        </p:scale>
        <p:origin x="8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A47ED7-C1FC-4B4B-904A-5ADE540B7CF2}" type="datetimeFigureOut">
              <a:rPr lang="en-US" smtClean="0"/>
              <a:t>5/8/22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5F441-F43B-084D-B728-049EA3B450A6}" type="slidenum">
              <a:rPr lang="en-US" smtClean="0"/>
              <a:t>‹#›</a:t>
            </a:fld>
            <a:endParaRPr lang="en-US"/>
          </a:p>
        </p:txBody>
      </p:sp>
    </p:spTree>
    <p:extLst>
      <p:ext uri="{BB962C8B-B14F-4D97-AF65-F5344CB8AC3E}">
        <p14:creationId xmlns:p14="http://schemas.microsoft.com/office/powerpoint/2010/main" val="1481697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ea typeface="DengXian" panose="02010600030101010101" pitchFamily="2" charset="-122"/>
                <a:cs typeface="Arial" panose="020B0604020202020204" pitchFamily="34" charset="0"/>
              </a:rPr>
              <a:t>In subsurface ecosystem, as depth increases, the microbes living in there have to deal with multiple environmental stresses, including. ……But surprisingly, the biomass pools of subsurface biosphere are often comparable to those measured in surface ecosystem. The first reason is </a:t>
            </a:r>
            <a:r>
              <a:rPr lang="en-US" sz="1200" b="1" dirty="0" err="1">
                <a:latin typeface="Arial" panose="020B0604020202020204" pitchFamily="34" charset="0"/>
                <a:ea typeface="DengXian" panose="02010600030101010101" pitchFamily="2" charset="-122"/>
                <a:cs typeface="Arial" panose="020B0604020202020204" pitchFamily="34" charset="0"/>
              </a:rPr>
              <a:t>chemolithoautotrophs</a:t>
            </a:r>
            <a:r>
              <a:rPr lang="en-US" sz="1200" b="1" dirty="0">
                <a:latin typeface="Arial" panose="020B0604020202020204" pitchFamily="34" charset="0"/>
                <a:ea typeface="DengXian" panose="02010600030101010101" pitchFamily="2" charset="-122"/>
                <a:cs typeface="Arial" panose="020B0604020202020204" pitchFamily="34" charset="0"/>
              </a:rPr>
              <a:t> can serve as the primary producer through utilizing a broad range of energy sources. Secondly local bio-interactions can maximize the community-wide productivity. On the other hand, as methane is common and abundant in subsurface biosphere, </a:t>
            </a:r>
            <a:r>
              <a:rPr lang="en-US" sz="1200" b="1" dirty="0" err="1">
                <a:latin typeface="Arial" panose="020B0604020202020204" pitchFamily="34" charset="0"/>
                <a:ea typeface="DengXian" panose="02010600030101010101" pitchFamily="2" charset="-122"/>
                <a:cs typeface="Arial" panose="020B0604020202020204" pitchFamily="34" charset="0"/>
              </a:rPr>
              <a:t>methanotrophy</a:t>
            </a:r>
            <a:r>
              <a:rPr lang="en-US" sz="1200" b="1" dirty="0">
                <a:latin typeface="Arial" panose="020B0604020202020204" pitchFamily="34" charset="0"/>
                <a:ea typeface="DengXian" panose="02010600030101010101" pitchFamily="2" charset="-122"/>
                <a:cs typeface="Arial" panose="020B0604020202020204" pitchFamily="34" charset="0"/>
              </a:rPr>
              <a:t> is supposed to sustain the subsurface microbial ecosystem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4AA3A410-D3FC-F944-910D-6A7AB7239E5E}" type="slidenum">
              <a:rPr lang="en-US" smtClean="0"/>
              <a:t>2</a:t>
            </a:fld>
            <a:endParaRPr lang="en-US"/>
          </a:p>
        </p:txBody>
      </p:sp>
    </p:spTree>
    <p:extLst>
      <p:ext uri="{BB962C8B-B14F-4D97-AF65-F5344CB8AC3E}">
        <p14:creationId xmlns:p14="http://schemas.microsoft.com/office/powerpoint/2010/main" val="3914300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this theory, we conducted correlation for each pair of OTUs. Finally, only OTUs with significantly correlations were plotted on this association network. The labels denote the most resolved taxonomic classification of each OTU node. Particularly, six methanotrophic OTU nodes were </a:t>
            </a:r>
            <a:r>
              <a:rPr lang="en-US" sz="1200" b="1" kern="1200" dirty="0">
                <a:solidFill>
                  <a:schemeClr val="tx1"/>
                </a:solidFill>
                <a:effectLst/>
                <a:latin typeface="+mn-lt"/>
                <a:ea typeface="+mn-ea"/>
                <a:cs typeface="+mn-cs"/>
              </a:rPr>
              <a:t>labeled </a:t>
            </a:r>
            <a:r>
              <a:rPr lang="en-US" sz="1200" kern="1200" dirty="0">
                <a:solidFill>
                  <a:schemeClr val="tx1"/>
                </a:solidFill>
                <a:effectLst/>
                <a:latin typeface="+mn-lt"/>
                <a:ea typeface="+mn-ea"/>
                <a:cs typeface="+mn-cs"/>
              </a:rPr>
              <a:t>with red color. To further explore the correlation patterns, nodes were clustered into 3 modules </a:t>
            </a:r>
            <a:r>
              <a:rPr lang="en-US" sz="1200" u="sng" kern="1200" dirty="0">
                <a:solidFill>
                  <a:schemeClr val="tx1"/>
                </a:solidFill>
                <a:effectLst/>
                <a:latin typeface="+mn-lt"/>
                <a:ea typeface="+mn-ea"/>
                <a:cs typeface="+mn-cs"/>
              </a:rPr>
              <a:t>as indicated by the node colors</a:t>
            </a:r>
            <a:r>
              <a:rPr lang="en-US" sz="1200" kern="1200" dirty="0">
                <a:solidFill>
                  <a:schemeClr val="tx1"/>
                </a:solidFill>
                <a:effectLst/>
                <a:latin typeface="+mn-lt"/>
                <a:ea typeface="+mn-ea"/>
                <a:cs typeface="+mn-cs"/>
              </a:rPr>
              <a:t>. </a:t>
            </a:r>
            <a:r>
              <a:rPr lang="en-US" sz="1200" b="1" i="1" u="sng" kern="1200" dirty="0">
                <a:solidFill>
                  <a:schemeClr val="tx1"/>
                </a:solidFill>
                <a:effectLst/>
                <a:latin typeface="+mn-lt"/>
                <a:ea typeface="+mn-ea"/>
                <a:cs typeface="+mn-cs"/>
              </a:rPr>
              <a:t>Next,</a:t>
            </a:r>
            <a:r>
              <a:rPr lang="en-US" sz="1200" kern="1200" dirty="0">
                <a:solidFill>
                  <a:schemeClr val="tx1"/>
                </a:solidFill>
                <a:effectLst/>
                <a:latin typeface="+mn-lt"/>
                <a:ea typeface="+mn-ea"/>
                <a:cs typeface="+mn-cs"/>
              </a:rPr>
              <a:t> (within-module and among-module) </a:t>
            </a:r>
            <a:r>
              <a:rPr lang="en-US" sz="1200" kern="1200" dirty="0" err="1">
                <a:solidFill>
                  <a:schemeClr val="tx1"/>
                </a:solidFill>
                <a:effectLst/>
                <a:latin typeface="+mn-lt"/>
                <a:ea typeface="+mn-ea"/>
                <a:cs typeface="+mn-cs"/>
              </a:rPr>
              <a:t>connectivities</a:t>
            </a:r>
            <a:r>
              <a:rPr lang="en-US" sz="1200" kern="1200" dirty="0">
                <a:solidFill>
                  <a:schemeClr val="tx1"/>
                </a:solidFill>
                <a:effectLst/>
                <a:latin typeface="+mn-lt"/>
                <a:ea typeface="+mn-ea"/>
                <a:cs typeface="+mn-cs"/>
              </a:rPr>
              <a:t> of each OTU node were calculated and summarized on this plot. Interestingly, two methanotrophic OUT nodes otu6 and otu78 likely served as module hubs </a:t>
            </a:r>
            <a:r>
              <a:rPr lang="en-US" sz="1200" b="1" kern="1200" dirty="0">
                <a:solidFill>
                  <a:schemeClr val="tx1"/>
                </a:solidFill>
                <a:effectLst/>
                <a:latin typeface="+mn-lt"/>
                <a:ea typeface="+mn-ea"/>
                <a:cs typeface="+mn-cs"/>
              </a:rPr>
              <a:t>as</a:t>
            </a:r>
            <a:r>
              <a:rPr lang="en-US" sz="1200" kern="1200" dirty="0">
                <a:solidFill>
                  <a:schemeClr val="tx1"/>
                </a:solidFill>
                <a:effectLst/>
                <a:latin typeface="+mn-lt"/>
                <a:ea typeface="+mn-ea"/>
                <a:cs typeface="+mn-cs"/>
              </a:rPr>
              <a:t> having higher within-module connectivity. </a:t>
            </a:r>
            <a:r>
              <a:rPr lang="en-US" sz="1200" b="1" kern="1200" dirty="0">
                <a:solidFill>
                  <a:schemeClr val="tx1"/>
                </a:solidFill>
                <a:effectLst/>
                <a:latin typeface="+mn-lt"/>
                <a:ea typeface="+mn-ea"/>
                <a:cs typeface="+mn-cs"/>
              </a:rPr>
              <a:t>With</a:t>
            </a:r>
            <a:r>
              <a:rPr lang="en-US" sz="1200" kern="1200" dirty="0">
                <a:solidFill>
                  <a:schemeClr val="tx1"/>
                </a:solidFill>
                <a:effectLst/>
                <a:latin typeface="+mn-lt"/>
                <a:ea typeface="+mn-ea"/>
                <a:cs typeface="+mn-cs"/>
              </a:rPr>
              <a:t> having higher among-module connectivity, </a:t>
            </a:r>
            <a:r>
              <a:rPr lang="en-US" sz="1200" b="1" kern="1200" dirty="0">
                <a:solidFill>
                  <a:schemeClr val="tx1"/>
                </a:solidFill>
                <a:effectLst/>
                <a:latin typeface="+mn-lt"/>
                <a:ea typeface="+mn-ea"/>
                <a:cs typeface="+mn-cs"/>
              </a:rPr>
              <a:t>another</a:t>
            </a:r>
            <a:r>
              <a:rPr lang="en-US" sz="1200" kern="1200" dirty="0">
                <a:solidFill>
                  <a:schemeClr val="tx1"/>
                </a:solidFill>
                <a:effectLst/>
                <a:latin typeface="+mn-lt"/>
                <a:ea typeface="+mn-ea"/>
                <a:cs typeface="+mn-cs"/>
              </a:rPr>
              <a:t> methanotrophic OTU node otu408 likely acted as connector between these two modules. These topological features indicated that methanotrophs </a:t>
            </a:r>
            <a:r>
              <a:rPr lang="en-US" sz="1200" u="sng" kern="1200" dirty="0">
                <a:solidFill>
                  <a:schemeClr val="tx1"/>
                </a:solidFill>
                <a:effectLst/>
                <a:latin typeface="+mn-lt"/>
                <a:ea typeface="+mn-ea"/>
                <a:cs typeface="+mn-cs"/>
              </a:rPr>
              <a:t>were the keystone species </a:t>
            </a:r>
            <a:r>
              <a:rPr lang="en-US" sz="1200" b="1" u="sng"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fuel the bio-interactions in SURF biofilms.  As positively correlated with all 3 methanotrophic nodes, these lineage members were identified to potentially cooperate with methanotrophs in biofilms. The </a:t>
            </a:r>
            <a:r>
              <a:rPr lang="en-US" sz="1200" kern="1200" dirty="0" err="1">
                <a:solidFill>
                  <a:schemeClr val="tx1"/>
                </a:solidFill>
                <a:effectLst/>
                <a:latin typeface="+mn-lt"/>
                <a:ea typeface="+mn-ea"/>
                <a:cs typeface="+mn-cs"/>
              </a:rPr>
              <a:t>sulphur</a:t>
            </a:r>
            <a:r>
              <a:rPr lang="en-US" sz="1200" kern="1200" dirty="0">
                <a:solidFill>
                  <a:schemeClr val="tx1"/>
                </a:solidFill>
                <a:effectLst/>
                <a:latin typeface="+mn-lt"/>
                <a:ea typeface="+mn-ea"/>
                <a:cs typeface="+mn-cs"/>
              </a:rPr>
              <a:t>-oxidizing bacteria </a:t>
            </a:r>
            <a:r>
              <a:rPr lang="en-US" sz="1200" i="1" kern="1200" dirty="0">
                <a:solidFill>
                  <a:schemeClr val="tx1"/>
                </a:solidFill>
                <a:effectLst/>
                <a:latin typeface="+mn-lt"/>
                <a:ea typeface="+mn-ea"/>
                <a:cs typeface="+mn-cs"/>
              </a:rPr>
              <a:t>Thiobacillus </a:t>
            </a:r>
            <a:r>
              <a:rPr lang="en-US" sz="1200" b="1" kern="1200" dirty="0">
                <a:solidFill>
                  <a:schemeClr val="tx1"/>
                </a:solidFill>
                <a:effectLst/>
                <a:latin typeface="+mn-lt"/>
                <a:ea typeface="+mn-ea"/>
                <a:cs typeface="+mn-cs"/>
              </a:rPr>
              <a:t>with </a:t>
            </a:r>
            <a:r>
              <a:rPr lang="en-US" sz="1200" kern="1200" dirty="0">
                <a:solidFill>
                  <a:schemeClr val="tx1"/>
                </a:solidFill>
                <a:effectLst/>
                <a:latin typeface="+mn-lt"/>
                <a:ea typeface="+mn-ea"/>
                <a:cs typeface="+mn-cs"/>
              </a:rPr>
              <a:t>having the highest within module connectivity </a:t>
            </a:r>
            <a:r>
              <a:rPr lang="en-US" sz="1200" b="1" kern="1200" dirty="0">
                <a:solidFill>
                  <a:schemeClr val="tx1"/>
                </a:solidFill>
                <a:effectLst/>
                <a:latin typeface="+mn-lt"/>
                <a:ea typeface="+mn-ea"/>
                <a:cs typeface="+mn-cs"/>
              </a:rPr>
              <a:t>here</a:t>
            </a:r>
            <a:r>
              <a:rPr lang="en-US" sz="1200" kern="1200" dirty="0">
                <a:solidFill>
                  <a:schemeClr val="tx1"/>
                </a:solidFill>
                <a:effectLst/>
                <a:latin typeface="+mn-lt"/>
                <a:ea typeface="+mn-ea"/>
                <a:cs typeface="+mn-cs"/>
              </a:rPr>
              <a:t> was found to be enriched with methanotroph in cave, </a:t>
            </a:r>
            <a:r>
              <a:rPr lang="en-US" sz="1200" u="sng" kern="1200" dirty="0">
                <a:solidFill>
                  <a:schemeClr val="tx1"/>
                </a:solidFill>
                <a:effectLst/>
                <a:latin typeface="+mn-lt"/>
                <a:ea typeface="+mn-ea"/>
                <a:cs typeface="+mn-cs"/>
              </a:rPr>
              <a:t>suggesting </a:t>
            </a:r>
            <a:r>
              <a:rPr lang="en-US" sz="1200" b="1" u="sng" kern="1200" dirty="0">
                <a:solidFill>
                  <a:schemeClr val="tx1"/>
                </a:solidFill>
                <a:effectLst/>
                <a:latin typeface="+mn-lt"/>
                <a:ea typeface="+mn-ea"/>
                <a:cs typeface="+mn-cs"/>
              </a:rPr>
              <a:t>they</a:t>
            </a:r>
            <a:r>
              <a:rPr lang="en-US" sz="1200" u="sng" kern="1200" dirty="0">
                <a:solidFill>
                  <a:schemeClr val="tx1"/>
                </a:solidFill>
                <a:effectLst/>
                <a:latin typeface="+mn-lt"/>
                <a:ea typeface="+mn-ea"/>
                <a:cs typeface="+mn-cs"/>
              </a:rPr>
              <a:t> may also contribute to subsurface food web</a:t>
            </a:r>
            <a:r>
              <a:rPr lang="en-US" sz="1200" kern="1200" dirty="0">
                <a:solidFill>
                  <a:schemeClr val="tx1"/>
                </a:solidFill>
                <a:effectLst/>
                <a:latin typeface="+mn-lt"/>
                <a:ea typeface="+mn-ea"/>
                <a:cs typeface="+mn-cs"/>
              </a:rPr>
              <a:t>. While other putative partners were mainly involved in heterotrophic turnover. </a:t>
            </a:r>
          </a:p>
          <a:p>
            <a:endParaRPr lang="en-US" dirty="0"/>
          </a:p>
        </p:txBody>
      </p:sp>
      <p:sp>
        <p:nvSpPr>
          <p:cNvPr id="4" name="Slide Number Placeholder 3"/>
          <p:cNvSpPr>
            <a:spLocks noGrp="1"/>
          </p:cNvSpPr>
          <p:nvPr>
            <p:ph type="sldNum" sz="quarter" idx="5"/>
          </p:nvPr>
        </p:nvSpPr>
        <p:spPr/>
        <p:txBody>
          <a:bodyPr/>
          <a:lstStyle/>
          <a:p>
            <a:fld id="{D0C667FC-30DF-C046-BA46-65686737FD85}" type="slidenum">
              <a:rPr lang="en-US" smtClean="0"/>
              <a:t>11</a:t>
            </a:fld>
            <a:endParaRPr lang="en-US"/>
          </a:p>
        </p:txBody>
      </p:sp>
    </p:spTree>
    <p:extLst>
      <p:ext uri="{BB962C8B-B14F-4D97-AF65-F5344CB8AC3E}">
        <p14:creationId xmlns:p14="http://schemas.microsoft.com/office/powerpoint/2010/main" val="3345343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C667FC-30DF-C046-BA46-65686737FD85}" type="slidenum">
              <a:rPr lang="en-US" smtClean="0"/>
              <a:t>13</a:t>
            </a:fld>
            <a:endParaRPr lang="en-US"/>
          </a:p>
        </p:txBody>
      </p:sp>
    </p:spTree>
    <p:extLst>
      <p:ext uri="{BB962C8B-B14F-4D97-AF65-F5344CB8AC3E}">
        <p14:creationId xmlns:p14="http://schemas.microsoft.com/office/powerpoint/2010/main" val="3800734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chemeClr val="tx1"/>
              </a:solidFill>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1" dirty="0">
              <a:solidFill>
                <a:schemeClr val="tx1"/>
              </a:solidFill>
              <a:latin typeface="Arial" panose="020B0604020202020204" pitchFamily="34" charset="0"/>
              <a:ea typeface="Arial"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0C667FC-30DF-C046-BA46-65686737FD85}" type="slidenum">
              <a:rPr lang="en-US" smtClean="0"/>
              <a:t>14</a:t>
            </a:fld>
            <a:endParaRPr lang="en-US"/>
          </a:p>
        </p:txBody>
      </p:sp>
    </p:spTree>
    <p:extLst>
      <p:ext uri="{BB962C8B-B14F-4D97-AF65-F5344CB8AC3E}">
        <p14:creationId xmlns:p14="http://schemas.microsoft.com/office/powerpoint/2010/main" val="2594914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B5F441-F43B-084D-B728-049EA3B450A6}" type="slidenum">
              <a:rPr lang="en-US" smtClean="0"/>
              <a:t>15</a:t>
            </a:fld>
            <a:endParaRPr lang="en-US"/>
          </a:p>
        </p:txBody>
      </p:sp>
    </p:spTree>
    <p:extLst>
      <p:ext uri="{BB962C8B-B14F-4D97-AF65-F5344CB8AC3E}">
        <p14:creationId xmlns:p14="http://schemas.microsoft.com/office/powerpoint/2010/main" val="3349432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methanotrophic ecology in subsurface ecosystem is still poorly understood. Because deep terrestrial subsurface is hard to access, only 3 ecosystems were relatively well-studied, and where methane-cycling microbes have been detected. In the first two ecosystems, what you can see here is that MG were detected in almost every environments, whereas MT were detected in only a few. Due to lack studies looking into these aerobic methanotrophs, these 3 roles of aerobic methanotrophs in these two ecosystems are still unclear. </a:t>
            </a:r>
          </a:p>
          <a:p>
            <a:endParaRPr lang="en-US" dirty="0"/>
          </a:p>
        </p:txBody>
      </p:sp>
      <p:sp>
        <p:nvSpPr>
          <p:cNvPr id="4" name="Slide Number Placeholder 3"/>
          <p:cNvSpPr>
            <a:spLocks noGrp="1"/>
          </p:cNvSpPr>
          <p:nvPr>
            <p:ph type="sldNum" sz="quarter" idx="5"/>
          </p:nvPr>
        </p:nvSpPr>
        <p:spPr/>
        <p:txBody>
          <a:bodyPr/>
          <a:lstStyle/>
          <a:p>
            <a:fld id="{D0C667FC-30DF-C046-BA46-65686737FD85}" type="slidenum">
              <a:rPr lang="en-US" smtClean="0"/>
              <a:t>3</a:t>
            </a:fld>
            <a:endParaRPr lang="en-US"/>
          </a:p>
        </p:txBody>
      </p:sp>
    </p:spTree>
    <p:extLst>
      <p:ext uri="{BB962C8B-B14F-4D97-AF65-F5344CB8AC3E}">
        <p14:creationId xmlns:p14="http://schemas.microsoft.com/office/powerpoint/2010/main" val="4202735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3rd subsurface ecosystem we can access is the cave. In </a:t>
            </a:r>
            <a:r>
              <a:rPr lang="en-US" dirty="0" err="1"/>
              <a:t>movile</a:t>
            </a:r>
            <a:r>
              <a:rPr lang="en-US" dirty="0"/>
              <a:t> cave, DNA-SIP experiment indicated that aerobic methanotrophs inhabiting the surface water and floating mat in air pockets can sustain a diverse heterotrophic community. In another spring cave, different types of biofilms collected in the air pocket have a high abundance and diversity of aerobic methanotrophs However, with lack of isolates and genomes recovered from caves, the adaptation role of aerobic methanotrophs in this ecosystem remains largely unknown. </a:t>
            </a:r>
          </a:p>
        </p:txBody>
      </p:sp>
      <p:sp>
        <p:nvSpPr>
          <p:cNvPr id="4" name="Slide Number Placeholder 3"/>
          <p:cNvSpPr>
            <a:spLocks noGrp="1"/>
          </p:cNvSpPr>
          <p:nvPr>
            <p:ph type="sldNum" sz="quarter" idx="5"/>
          </p:nvPr>
        </p:nvSpPr>
        <p:spPr/>
        <p:txBody>
          <a:bodyPr/>
          <a:lstStyle/>
          <a:p>
            <a:fld id="{D0C667FC-30DF-C046-BA46-65686737FD85}" type="slidenum">
              <a:rPr lang="en-US" smtClean="0"/>
              <a:t>4</a:t>
            </a:fld>
            <a:endParaRPr lang="en-US"/>
          </a:p>
        </p:txBody>
      </p:sp>
    </p:spTree>
    <p:extLst>
      <p:ext uri="{BB962C8B-B14F-4D97-AF65-F5344CB8AC3E}">
        <p14:creationId xmlns:p14="http://schemas.microsoft.com/office/powerpoint/2010/main" val="3316077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study, the Sanford underground research facility, SURF (located in South Dakota) will be used (not utilized) as a new portal to characterize methanotrophic communities living in deep subsurface biosphere. This is the overview of </a:t>
            </a:r>
            <a:r>
              <a:rPr lang="en-US" dirty="0" err="1"/>
              <a:t>homestake</a:t>
            </a:r>
            <a:r>
              <a:rPr lang="en-US" dirty="0"/>
              <a:t> gold mine. After running 125 years, this mine was transitioned into a dedicated facility for underground research, and its operations are funded by DOE. Through this two main shafts, we can access to different underground levels for scientific exploration. SURF maintains 370 miles of tunnels that reach up to 8,100 ft below the ground. </a:t>
            </a:r>
          </a:p>
        </p:txBody>
      </p:sp>
      <p:sp>
        <p:nvSpPr>
          <p:cNvPr id="4" name="Slide Number Placeholder 3"/>
          <p:cNvSpPr>
            <a:spLocks noGrp="1"/>
          </p:cNvSpPr>
          <p:nvPr>
            <p:ph type="sldNum" sz="quarter" idx="5"/>
          </p:nvPr>
        </p:nvSpPr>
        <p:spPr/>
        <p:txBody>
          <a:bodyPr/>
          <a:lstStyle/>
          <a:p>
            <a:fld id="{D0C667FC-30DF-C046-BA46-65686737FD85}" type="slidenum">
              <a:rPr lang="en-US" smtClean="0"/>
              <a:t>5</a:t>
            </a:fld>
            <a:endParaRPr lang="en-US"/>
          </a:p>
        </p:txBody>
      </p:sp>
    </p:spTree>
    <p:extLst>
      <p:ext uri="{BB962C8B-B14F-4D97-AF65-F5344CB8AC3E}">
        <p14:creationId xmlns:p14="http://schemas.microsoft.com/office/powerpoint/2010/main" val="126222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collected ten types of different samples at SURF from two different depth.  At the deeper level, 4850ft below the ground, we collected groundwaters from three different boreholes, named as borehole 8/B/D. Three different biofilms attached on the tunnel wall were also collected from the same depth level. This biofilm with unique orange back color was distinct with other two white biofilms. At the shallow level, 1700 ft below the ground, we collected pink deposit and brown crust located under shallow water, white stalactite from the top of tunnel, and white fungus from a rotted log. This sampling effort would allow us to understand the distribution of planktonic methanotrophs in O2-deficient groundwaters, and the attached methanotrophs in tunnel microoxic habitats. Secondly, for better understanding of ecological role, we want to test if methanotrophs can serve as ….? To explore their adaptation role, I firstly need to confirm they are not the contaminants from surface environments, and next check is there any novel subsurface-adapted methanotrophs in SURF. In the following slides, I will talk about my findings related to these 3 questions.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0C667FC-30DF-C046-BA46-65686737FD85}" type="slidenum">
              <a:rPr lang="en-US" smtClean="0"/>
              <a:t>6</a:t>
            </a:fld>
            <a:endParaRPr lang="en-US"/>
          </a:p>
        </p:txBody>
      </p:sp>
    </p:spTree>
    <p:extLst>
      <p:ext uri="{BB962C8B-B14F-4D97-AF65-F5344CB8AC3E}">
        <p14:creationId xmlns:p14="http://schemas.microsoft.com/office/powerpoint/2010/main" val="279485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demonstrates the composition of methanotrophic communities among SURF samples by targeting 16S gene and </a:t>
            </a:r>
            <a:r>
              <a:rPr lang="en-US" dirty="0" err="1"/>
              <a:t>pmoA</a:t>
            </a:r>
            <a:r>
              <a:rPr lang="en-US" dirty="0"/>
              <a:t> gene respectively. The percentage numbers indicate the ratio of MOB in bacterial communities. Based on the 16S gene analysis, we were not able to detect methanotrophs in these 3 samples: fluid of borehole 8, stalactite and underwater brown crust. Because the increasing sensitivity of </a:t>
            </a:r>
            <a:r>
              <a:rPr lang="en-US" dirty="0" err="1"/>
              <a:t>pmoA</a:t>
            </a:r>
            <a:r>
              <a:rPr lang="en-US" dirty="0"/>
              <a:t> primer, we could detect them in one of those samples, indicating methanotrophs were present at a very low concentration in stalactite and absent in the other two samples. Methanotrophs were mainly enriched in biofilm samples with relative abundance reaching up to ~27% in orange black biofilm, which was dominated by </a:t>
            </a:r>
            <a:r>
              <a:rPr lang="en-US" dirty="0" err="1"/>
              <a:t>Methylococcus</a:t>
            </a:r>
            <a:r>
              <a:rPr lang="en-US" dirty="0"/>
              <a:t>. But here taxonomical classification cannot tell us the relationship of our OTUs to other known isolates or environmental clones. To figure out this, we need to further perform phylogenetic analysis. </a:t>
            </a:r>
          </a:p>
        </p:txBody>
      </p:sp>
      <p:sp>
        <p:nvSpPr>
          <p:cNvPr id="4" name="Slide Number Placeholder 3"/>
          <p:cNvSpPr>
            <a:spLocks noGrp="1"/>
          </p:cNvSpPr>
          <p:nvPr>
            <p:ph type="sldNum" sz="quarter" idx="5"/>
          </p:nvPr>
        </p:nvSpPr>
        <p:spPr/>
        <p:txBody>
          <a:bodyPr/>
          <a:lstStyle/>
          <a:p>
            <a:fld id="{D0C667FC-30DF-C046-BA46-65686737FD85}" type="slidenum">
              <a:rPr lang="en-US" smtClean="0"/>
              <a:t>7</a:t>
            </a:fld>
            <a:endParaRPr lang="en-US"/>
          </a:p>
        </p:txBody>
      </p:sp>
    </p:spTree>
    <p:extLst>
      <p:ext uri="{BB962C8B-B14F-4D97-AF65-F5344CB8AC3E}">
        <p14:creationId xmlns:p14="http://schemas.microsoft.com/office/powerpoint/2010/main" val="1767196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sng" kern="1200" dirty="0">
                <a:solidFill>
                  <a:schemeClr val="tx1"/>
                </a:solidFill>
                <a:effectLst/>
                <a:latin typeface="+mn-lt"/>
                <a:ea typeface="+mn-ea"/>
                <a:cs typeface="+mn-cs"/>
              </a:rPr>
              <a:t>This is a </a:t>
            </a:r>
            <a:r>
              <a:rPr lang="en-US" sz="1200" b="1" i="1" u="sng" kern="1200" dirty="0" err="1">
                <a:solidFill>
                  <a:schemeClr val="tx1"/>
                </a:solidFill>
                <a:effectLst/>
                <a:latin typeface="+mn-lt"/>
                <a:ea typeface="+mn-ea"/>
                <a:cs typeface="+mn-cs"/>
              </a:rPr>
              <a:t>pmoA</a:t>
            </a:r>
            <a:r>
              <a:rPr lang="en-US" sz="1200" b="1" i="1" u="sng" kern="1200" dirty="0">
                <a:solidFill>
                  <a:schemeClr val="tx1"/>
                </a:solidFill>
                <a:effectLst/>
                <a:latin typeface="+mn-lt"/>
                <a:ea typeface="+mn-ea"/>
                <a:cs typeface="+mn-cs"/>
              </a:rPr>
              <a:t> phylogenetic tree from this literature, and I am using it to further clarify why we want to do the phylogenetic analysis.</a:t>
            </a:r>
            <a:r>
              <a:rPr lang="en-US" sz="1200" kern="1200" dirty="0">
                <a:solidFill>
                  <a:schemeClr val="tx1"/>
                </a:solidFill>
                <a:effectLst/>
                <a:latin typeface="+mn-lt"/>
                <a:ea typeface="+mn-ea"/>
                <a:cs typeface="+mn-cs"/>
              </a:rPr>
              <a:t> The most interesting thing here is that they included the habitat origin information for each OTU as indicated by the color of dots on the rings, and in this way they construct</a:t>
            </a:r>
            <a:r>
              <a:rPr lang="en-US" sz="1200" b="1" kern="1200" dirty="0">
                <a:solidFill>
                  <a:schemeClr val="tx1"/>
                </a:solidFill>
                <a:effectLst/>
                <a:latin typeface="+mn-lt"/>
                <a:ea typeface="+mn-ea"/>
                <a:cs typeface="+mn-cs"/>
              </a:rPr>
              <a:t>ed</a:t>
            </a:r>
            <a:r>
              <a:rPr lang="en-US" sz="1200" kern="1200" dirty="0">
                <a:solidFill>
                  <a:schemeClr val="tx1"/>
                </a:solidFill>
                <a:effectLst/>
                <a:latin typeface="+mn-lt"/>
                <a:ea typeface="+mn-ea"/>
                <a:cs typeface="+mn-cs"/>
              </a:rPr>
              <a:t> the relationship between phylogenetic diversity and habitat preferences. For example, we can see as indicated by the blue dots, these OTU-associated methanotrophs likely prefer to live in marine habitat and they cluster altogether to form into a distinct subcluster within the type </a:t>
            </a:r>
            <a:r>
              <a:rPr lang="en-US" sz="1200" kern="1200" dirty="0" err="1">
                <a:solidFill>
                  <a:schemeClr val="tx1"/>
                </a:solidFill>
                <a:effectLst/>
                <a:latin typeface="+mn-lt"/>
                <a:ea typeface="+mn-ea"/>
                <a:cs typeface="+mn-cs"/>
              </a:rPr>
              <a:t>Ib</a:t>
            </a:r>
            <a:r>
              <a:rPr lang="en-US" sz="1200" kern="1200" dirty="0">
                <a:solidFill>
                  <a:schemeClr val="tx1"/>
                </a:solidFill>
                <a:effectLst/>
                <a:latin typeface="+mn-lt"/>
                <a:ea typeface="+mn-ea"/>
                <a:cs typeface="+mn-cs"/>
              </a:rPr>
              <a:t> clade. This observation leads to my 2 questions: Q1: What is the habitat preferences of my subsurface methanotrophs? Can they form into a subsurface clusters with their neighbors? Q2: Can individual species thrive under multiple environmental conditions?</a:t>
            </a:r>
            <a:r>
              <a:rPr lang="en-US" dirty="0">
                <a:effectLst/>
              </a:rPr>
              <a:t> </a:t>
            </a:r>
            <a:endParaRPr lang="en-US" dirty="0"/>
          </a:p>
        </p:txBody>
      </p:sp>
      <p:sp>
        <p:nvSpPr>
          <p:cNvPr id="4" name="Slide Number Placeholder 3"/>
          <p:cNvSpPr>
            <a:spLocks noGrp="1"/>
          </p:cNvSpPr>
          <p:nvPr>
            <p:ph type="sldNum" sz="quarter" idx="5"/>
          </p:nvPr>
        </p:nvSpPr>
        <p:spPr/>
        <p:txBody>
          <a:bodyPr/>
          <a:lstStyle/>
          <a:p>
            <a:fld id="{014C7461-63AB-F541-9907-16CEEC4E0FCF}" type="slidenum">
              <a:rPr lang="en-US" smtClean="0"/>
              <a:t>8</a:t>
            </a:fld>
            <a:endParaRPr lang="en-US"/>
          </a:p>
        </p:txBody>
      </p:sp>
    </p:spTree>
    <p:extLst>
      <p:ext uri="{BB962C8B-B14F-4D97-AF65-F5344CB8AC3E}">
        <p14:creationId xmlns:p14="http://schemas.microsoft.com/office/powerpoint/2010/main" val="1551048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next two slides, I will show you the phylogenetic analysis results. will talk about the 16S gene tree in this slide, and then introduce the </a:t>
            </a:r>
            <a:r>
              <a:rPr lang="en-US" sz="1200" kern="1200" dirty="0" err="1">
                <a:solidFill>
                  <a:schemeClr val="tx1"/>
                </a:solidFill>
                <a:effectLst/>
                <a:latin typeface="+mn-lt"/>
                <a:ea typeface="+mn-ea"/>
                <a:cs typeface="+mn-cs"/>
              </a:rPr>
              <a:t>pmoA</a:t>
            </a:r>
            <a:r>
              <a:rPr lang="en-US" sz="1200" kern="1200" dirty="0">
                <a:solidFill>
                  <a:schemeClr val="tx1"/>
                </a:solidFill>
                <a:effectLst/>
                <a:latin typeface="+mn-lt"/>
                <a:ea typeface="+mn-ea"/>
                <a:cs typeface="+mn-cs"/>
              </a:rPr>
              <a:t> gene tree in next slide. This is the Neighbor joining phylogenetic tree derived from 16S rRNA gene. In this tree, methanotrophic lineages are </a:t>
            </a:r>
            <a:r>
              <a:rPr lang="en-US" sz="1200" b="1" kern="1200" dirty="0">
                <a:solidFill>
                  <a:schemeClr val="tx1"/>
                </a:solidFill>
                <a:effectLst/>
                <a:latin typeface="+mn-lt"/>
                <a:ea typeface="+mn-ea"/>
                <a:cs typeface="+mn-cs"/>
              </a:rPr>
              <a:t>distinguished</a:t>
            </a:r>
            <a:r>
              <a:rPr lang="en-US" sz="1200" kern="1200" dirty="0">
                <a:solidFill>
                  <a:schemeClr val="tx1"/>
                </a:solidFill>
                <a:effectLst/>
                <a:latin typeface="+mn-lt"/>
                <a:ea typeface="+mn-ea"/>
                <a:cs typeface="+mn-cs"/>
              </a:rPr>
              <a:t> with outside range colors. There are totally 15 </a:t>
            </a:r>
            <a:r>
              <a:rPr lang="en-US" sz="1200" b="1" kern="1200" dirty="0">
                <a:solidFill>
                  <a:schemeClr val="tx1"/>
                </a:solidFill>
                <a:effectLst/>
                <a:latin typeface="+mn-lt"/>
                <a:ea typeface="+mn-ea"/>
                <a:cs typeface="+mn-cs"/>
              </a:rPr>
              <a:t>query OTU sequences</a:t>
            </a:r>
            <a:r>
              <a:rPr lang="en-US" sz="1200" kern="1200" dirty="0">
                <a:solidFill>
                  <a:schemeClr val="tx1"/>
                </a:solidFill>
                <a:effectLst/>
                <a:latin typeface="+mn-lt"/>
                <a:ea typeface="+mn-ea"/>
                <a:cs typeface="+mn-cs"/>
              </a:rPr>
              <a:t> as indicated by blue and red colors. The blue color indicated the following </a:t>
            </a:r>
            <a:r>
              <a:rPr lang="en-US" sz="1200" kern="1200" dirty="0" err="1">
                <a:solidFill>
                  <a:schemeClr val="tx1"/>
                </a:solidFill>
                <a:effectLst/>
                <a:latin typeface="+mn-lt"/>
                <a:ea typeface="+mn-ea"/>
                <a:cs typeface="+mn-cs"/>
              </a:rPr>
              <a:t>pmoA</a:t>
            </a:r>
            <a:r>
              <a:rPr lang="en-US" sz="1200" kern="1200" dirty="0">
                <a:solidFill>
                  <a:schemeClr val="tx1"/>
                </a:solidFill>
                <a:effectLst/>
                <a:latin typeface="+mn-lt"/>
                <a:ea typeface="+mn-ea"/>
                <a:cs typeface="+mn-cs"/>
              </a:rPr>
              <a:t> gene sequence analysis also retrieved the corresponding </a:t>
            </a:r>
            <a:r>
              <a:rPr lang="en-US" sz="1200" b="1" kern="1200" dirty="0">
                <a:solidFill>
                  <a:schemeClr val="tx1"/>
                </a:solidFill>
                <a:effectLst/>
                <a:latin typeface="+mn-lt"/>
                <a:ea typeface="+mn-ea"/>
                <a:cs typeface="+mn-cs"/>
              </a:rPr>
              <a:t>query sequences</a:t>
            </a:r>
            <a:r>
              <a:rPr lang="en-US" sz="1200" kern="1200" dirty="0">
                <a:solidFill>
                  <a:schemeClr val="tx1"/>
                </a:solidFill>
                <a:effectLst/>
                <a:latin typeface="+mn-lt"/>
                <a:ea typeface="+mn-ea"/>
                <a:cs typeface="+mn-cs"/>
              </a:rPr>
              <a:t> from the same lineages, while the red color suggested these four </a:t>
            </a:r>
            <a:r>
              <a:rPr lang="en-US" sz="1200" b="1" kern="1200" dirty="0">
                <a:solidFill>
                  <a:schemeClr val="tx1"/>
                </a:solidFill>
                <a:effectLst/>
                <a:latin typeface="+mn-lt"/>
                <a:ea typeface="+mn-ea"/>
                <a:cs typeface="+mn-cs"/>
              </a:rPr>
              <a:t>query sequences</a:t>
            </a:r>
            <a:r>
              <a:rPr lang="en-US" sz="1200" kern="1200" dirty="0">
                <a:solidFill>
                  <a:schemeClr val="tx1"/>
                </a:solidFill>
                <a:effectLst/>
                <a:latin typeface="+mn-lt"/>
                <a:ea typeface="+mn-ea"/>
                <a:cs typeface="+mn-cs"/>
              </a:rPr>
              <a:t> were only retrieved through 16S rRNA gene analysis. The 15 </a:t>
            </a:r>
            <a:r>
              <a:rPr lang="en-US" sz="1200" b="1" kern="1200" dirty="0">
                <a:solidFill>
                  <a:schemeClr val="tx1"/>
                </a:solidFill>
                <a:effectLst/>
                <a:latin typeface="+mn-lt"/>
                <a:ea typeface="+mn-ea"/>
                <a:cs typeface="+mn-cs"/>
              </a:rPr>
              <a:t>query</a:t>
            </a:r>
            <a:r>
              <a:rPr lang="en-US" sz="1200" kern="1200" dirty="0">
                <a:solidFill>
                  <a:schemeClr val="tx1"/>
                </a:solidFill>
                <a:effectLst/>
                <a:latin typeface="+mn-lt"/>
                <a:ea typeface="+mn-ea"/>
                <a:cs typeface="+mn-cs"/>
              </a:rPr>
              <a:t> OTUs were respectively grouped into </a:t>
            </a:r>
            <a:r>
              <a:rPr lang="en-US" sz="1200" kern="1200" dirty="0" err="1">
                <a:solidFill>
                  <a:schemeClr val="tx1"/>
                </a:solidFill>
                <a:effectLst/>
                <a:latin typeface="+mn-lt"/>
                <a:ea typeface="+mn-ea"/>
                <a:cs typeface="+mn-cs"/>
              </a:rPr>
              <a:t>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IIa</a:t>
            </a:r>
            <a:r>
              <a:rPr lang="en-US" sz="1200" kern="1200" dirty="0">
                <a:solidFill>
                  <a:schemeClr val="tx1"/>
                </a:solidFill>
                <a:effectLst/>
                <a:latin typeface="+mn-lt"/>
                <a:ea typeface="+mn-ea"/>
                <a:cs typeface="+mn-cs"/>
              </a:rPr>
              <a:t>, IIb clades and NC10 phylum</a:t>
            </a:r>
            <a:r>
              <a:rPr lang="en-US" sz="1200" strike="sng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Interestingly, 6 OTUs as highlighted by the black triangle were closest to clone sequences exclusively derived from other subsurface habitats, including…… and they can form into subsurface clusters with their neighbors, indicating they are indigenous to subsurface with adaptive potentials. OTUs include a pie chart, with color showing distribution of their reads among surf samples. The size of the pies corresponds to the OTU total read counts. Type </a:t>
            </a:r>
            <a:r>
              <a:rPr lang="en-US" sz="1200" kern="1200" dirty="0" err="1">
                <a:solidFill>
                  <a:schemeClr val="tx1"/>
                </a:solidFill>
                <a:effectLst/>
                <a:latin typeface="+mn-lt"/>
                <a:ea typeface="+mn-ea"/>
                <a:cs typeface="+mn-cs"/>
              </a:rPr>
              <a:t>Ib</a:t>
            </a:r>
            <a:r>
              <a:rPr lang="en-US" sz="1200" kern="1200" dirty="0">
                <a:solidFill>
                  <a:schemeClr val="tx1"/>
                </a:solidFill>
                <a:effectLst/>
                <a:latin typeface="+mn-lt"/>
                <a:ea typeface="+mn-ea"/>
                <a:cs typeface="+mn-cs"/>
              </a:rPr>
              <a:t>-affiliated reads were predominately distributed in 3 biofilm samples </a:t>
            </a:r>
            <a:r>
              <a:rPr lang="en-US" sz="1200" u="sng" kern="1200" dirty="0">
                <a:solidFill>
                  <a:schemeClr val="tx1"/>
                </a:solidFill>
                <a:effectLst/>
                <a:latin typeface="+mn-lt"/>
                <a:ea typeface="+mn-ea"/>
                <a:cs typeface="+mn-cs"/>
              </a:rPr>
              <a:t>as indicated by red, dark orange and yellow color</a:t>
            </a:r>
            <a:r>
              <a:rPr lang="en-US" sz="1200" kern="1200" dirty="0">
                <a:solidFill>
                  <a:schemeClr val="tx1"/>
                </a:solidFill>
                <a:effectLst/>
                <a:latin typeface="+mn-lt"/>
                <a:ea typeface="+mn-ea"/>
                <a:cs typeface="+mn-cs"/>
              </a:rPr>
              <a:t>, while type </a:t>
            </a:r>
            <a:r>
              <a:rPr lang="en-US" sz="1200" kern="1200" dirty="0" err="1">
                <a:solidFill>
                  <a:schemeClr val="tx1"/>
                </a:solidFill>
                <a:effectLst/>
                <a:latin typeface="+mn-lt"/>
                <a:ea typeface="+mn-ea"/>
                <a:cs typeface="+mn-cs"/>
              </a:rPr>
              <a:t>IIa</a:t>
            </a:r>
            <a:r>
              <a:rPr lang="en-US" sz="1200" kern="1200" dirty="0">
                <a:solidFill>
                  <a:schemeClr val="tx1"/>
                </a:solidFill>
                <a:effectLst/>
                <a:latin typeface="+mn-lt"/>
                <a:ea typeface="+mn-ea"/>
                <a:cs typeface="+mn-cs"/>
              </a:rPr>
              <a:t>-affiliated reads were mainly retrieved from fluids of borehole D </a:t>
            </a:r>
            <a:r>
              <a:rPr lang="en-US" sz="1200" u="sng" kern="1200" dirty="0">
                <a:solidFill>
                  <a:schemeClr val="tx1"/>
                </a:solidFill>
                <a:effectLst/>
                <a:latin typeface="+mn-lt"/>
                <a:ea typeface="+mn-ea"/>
                <a:cs typeface="+mn-cs"/>
              </a:rPr>
              <a:t>as indicated by blue color, </a:t>
            </a:r>
            <a:r>
              <a:rPr lang="en-US" sz="1200" kern="1200" dirty="0">
                <a:solidFill>
                  <a:schemeClr val="tx1"/>
                </a:solidFill>
                <a:effectLst/>
                <a:latin typeface="+mn-lt"/>
                <a:ea typeface="+mn-ea"/>
                <a:cs typeface="+mn-cs"/>
              </a:rPr>
              <a:t>while several lineages-affiliated reads were confined to underwater pink deposit. This implied individual methanotrophic species tended to occupy different ecological niches in SURF, which is associated with specific environmental condition.</a:t>
            </a:r>
          </a:p>
          <a:p>
            <a:endParaRPr lang="en-US" dirty="0"/>
          </a:p>
        </p:txBody>
      </p:sp>
      <p:sp>
        <p:nvSpPr>
          <p:cNvPr id="4" name="Slide Number Placeholder 3"/>
          <p:cNvSpPr>
            <a:spLocks noGrp="1"/>
          </p:cNvSpPr>
          <p:nvPr>
            <p:ph type="sldNum" sz="quarter" idx="5"/>
          </p:nvPr>
        </p:nvSpPr>
        <p:spPr/>
        <p:txBody>
          <a:bodyPr/>
          <a:lstStyle/>
          <a:p>
            <a:fld id="{D0C667FC-30DF-C046-BA46-65686737FD85}" type="slidenum">
              <a:rPr lang="en-US" smtClean="0"/>
              <a:t>9</a:t>
            </a:fld>
            <a:endParaRPr lang="en-US"/>
          </a:p>
        </p:txBody>
      </p:sp>
    </p:spTree>
    <p:extLst>
      <p:ext uri="{BB962C8B-B14F-4D97-AF65-F5344CB8AC3E}">
        <p14:creationId xmlns:p14="http://schemas.microsoft.com/office/powerpoint/2010/main" val="2811077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mentioned before, methanotrophs living in cave biofilm can sustain associated microbes by providing them with the methane derived organic matters, making us to speculate that methanotrophs in SURF biofilms did the same job. </a:t>
            </a:r>
            <a:r>
              <a:rPr lang="en-US" sz="1200" b="1" kern="1200" dirty="0">
                <a:solidFill>
                  <a:schemeClr val="tx1"/>
                </a:solidFill>
                <a:effectLst/>
                <a:latin typeface="+mn-lt"/>
                <a:ea typeface="+mn-ea"/>
                <a:cs typeface="+mn-cs"/>
              </a:rPr>
              <a:t>So</a:t>
            </a:r>
            <a:r>
              <a:rPr lang="en-US" sz="1200" kern="1200" dirty="0">
                <a:solidFill>
                  <a:schemeClr val="tx1"/>
                </a:solidFill>
                <a:effectLst/>
                <a:latin typeface="+mn-lt"/>
                <a:ea typeface="+mn-ea"/>
                <a:cs typeface="+mn-cs"/>
              </a:rPr>
              <a:t> here we used network analysis to evaluate </a:t>
            </a:r>
            <a:r>
              <a:rPr lang="en-US" sz="1200" b="1" kern="1200" dirty="0">
                <a:solidFill>
                  <a:schemeClr val="tx1"/>
                </a:solidFill>
                <a:effectLst/>
                <a:latin typeface="+mn-lt"/>
                <a:ea typeface="+mn-ea"/>
                <a:cs typeface="+mn-cs"/>
              </a:rPr>
              <a:t>their </a:t>
            </a:r>
            <a:r>
              <a:rPr lang="en-US" sz="1200" kern="1200" dirty="0">
                <a:solidFill>
                  <a:schemeClr val="tx1"/>
                </a:solidFill>
                <a:effectLst/>
                <a:latin typeface="+mn-lt"/>
                <a:ea typeface="+mn-ea"/>
                <a:cs typeface="+mn-cs"/>
              </a:rPr>
              <a:t>roles on interactions. Before showing the results of network, I’d like to give a brief introduction of its theory. Here, we have 3 types of biofilms, each having 4 biological replicates. If two microbes interact with each other in biofilm, their abundance are supposed to be co-changed across these 12 samples. If their abundances are positively correlated, two microbes might have mutualistic interactions, while if negatively correlated, they might have competitive interactions. As reflecting on network, the two interactions </a:t>
            </a:r>
            <a:r>
              <a:rPr lang="en-US" sz="1200" b="1" kern="1200" dirty="0">
                <a:solidFill>
                  <a:schemeClr val="tx1"/>
                </a:solidFill>
                <a:effectLst/>
                <a:latin typeface="+mn-lt"/>
                <a:ea typeface="+mn-ea"/>
                <a:cs typeface="+mn-cs"/>
              </a:rPr>
              <a:t>are</a:t>
            </a:r>
            <a:r>
              <a:rPr lang="en-US" sz="1200" kern="1200" dirty="0">
                <a:solidFill>
                  <a:schemeClr val="tx1"/>
                </a:solidFill>
                <a:effectLst/>
                <a:latin typeface="+mn-lt"/>
                <a:ea typeface="+mn-ea"/>
                <a:cs typeface="+mn-cs"/>
              </a:rPr>
              <a:t> represented by red and blue edges between OTU nodes. In the network, nodes can be clustered into different modules. The nodes within the same module are more tightly connected with each other, but less connected with the nodes in other modules. Looking into each module, some nodes are highly connected to many nodes in their own modules, called module hubs. Some nodes could work as the bridge for linking to several modules, called as connector hubs. These hubs play an important role in regulating the interactions in the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FF0000"/>
              </a:solidFill>
              <a:ea typeface="Baekmuk Gulim" charset="0"/>
              <a:cs typeface="Baekmuk Gulim" charset="0"/>
            </a:endParaRPr>
          </a:p>
        </p:txBody>
      </p:sp>
      <p:sp>
        <p:nvSpPr>
          <p:cNvPr id="4" name="Slide Number Placeholder 3"/>
          <p:cNvSpPr>
            <a:spLocks noGrp="1"/>
          </p:cNvSpPr>
          <p:nvPr>
            <p:ph type="sldNum" sz="quarter" idx="5"/>
          </p:nvPr>
        </p:nvSpPr>
        <p:spPr/>
        <p:txBody>
          <a:bodyPr/>
          <a:lstStyle/>
          <a:p>
            <a:fld id="{D0C667FC-30DF-C046-BA46-65686737FD85}" type="slidenum">
              <a:rPr lang="en-US" smtClean="0"/>
              <a:t>10</a:t>
            </a:fld>
            <a:endParaRPr lang="en-US"/>
          </a:p>
        </p:txBody>
      </p:sp>
    </p:spTree>
    <p:extLst>
      <p:ext uri="{BB962C8B-B14F-4D97-AF65-F5344CB8AC3E}">
        <p14:creationId xmlns:p14="http://schemas.microsoft.com/office/powerpoint/2010/main" val="707567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151D-5396-E142-AB00-201ACFDC8B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A891AB-5739-1647-B657-FB283206BB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F07CCE-15C9-6C45-A7CF-36B5D9E9D215}"/>
              </a:ext>
            </a:extLst>
          </p:cNvPr>
          <p:cNvSpPr>
            <a:spLocks noGrp="1"/>
          </p:cNvSpPr>
          <p:nvPr>
            <p:ph type="dt" sz="half" idx="10"/>
          </p:nvPr>
        </p:nvSpPr>
        <p:spPr/>
        <p:txBody>
          <a:bodyPr/>
          <a:lstStyle/>
          <a:p>
            <a:fld id="{674E3AD3-9E10-AC49-9EE8-549E226CA27D}" type="datetimeFigureOut">
              <a:rPr lang="en-US" smtClean="0"/>
              <a:t>5/8/22</a:t>
            </a:fld>
            <a:endParaRPr lang="en-US"/>
          </a:p>
        </p:txBody>
      </p:sp>
      <p:sp>
        <p:nvSpPr>
          <p:cNvPr id="5" name="Footer Placeholder 4">
            <a:extLst>
              <a:ext uri="{FF2B5EF4-FFF2-40B4-BE49-F238E27FC236}">
                <a16:creationId xmlns:a16="http://schemas.microsoft.com/office/drawing/2014/main" id="{A3DCDD2B-A568-3744-B009-61BF8635B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D54F07-4AFD-8040-B7E7-D956E9EBFFBD}"/>
              </a:ext>
            </a:extLst>
          </p:cNvPr>
          <p:cNvSpPr>
            <a:spLocks noGrp="1"/>
          </p:cNvSpPr>
          <p:nvPr>
            <p:ph type="sldNum" sz="quarter" idx="12"/>
          </p:nvPr>
        </p:nvSpPr>
        <p:spPr/>
        <p:txBody>
          <a:bodyPr/>
          <a:lstStyle/>
          <a:p>
            <a:fld id="{1B561C87-1851-DD46-B680-02BAAA37B708}" type="slidenum">
              <a:rPr lang="en-US" smtClean="0"/>
              <a:t>‹#›</a:t>
            </a:fld>
            <a:endParaRPr lang="en-US"/>
          </a:p>
        </p:txBody>
      </p:sp>
    </p:spTree>
    <p:extLst>
      <p:ext uri="{BB962C8B-B14F-4D97-AF65-F5344CB8AC3E}">
        <p14:creationId xmlns:p14="http://schemas.microsoft.com/office/powerpoint/2010/main" val="141587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EFEB-DB6E-6745-888D-B7DDA562A7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ED6F6-69E2-B749-899C-E1496790A9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FC73F-0D54-CB42-A7CC-19A31A7E6E9B}"/>
              </a:ext>
            </a:extLst>
          </p:cNvPr>
          <p:cNvSpPr>
            <a:spLocks noGrp="1"/>
          </p:cNvSpPr>
          <p:nvPr>
            <p:ph type="dt" sz="half" idx="10"/>
          </p:nvPr>
        </p:nvSpPr>
        <p:spPr/>
        <p:txBody>
          <a:bodyPr/>
          <a:lstStyle/>
          <a:p>
            <a:fld id="{674E3AD3-9E10-AC49-9EE8-549E226CA27D}" type="datetimeFigureOut">
              <a:rPr lang="en-US" smtClean="0"/>
              <a:t>5/8/22</a:t>
            </a:fld>
            <a:endParaRPr lang="en-US"/>
          </a:p>
        </p:txBody>
      </p:sp>
      <p:sp>
        <p:nvSpPr>
          <p:cNvPr id="5" name="Footer Placeholder 4">
            <a:extLst>
              <a:ext uri="{FF2B5EF4-FFF2-40B4-BE49-F238E27FC236}">
                <a16:creationId xmlns:a16="http://schemas.microsoft.com/office/drawing/2014/main" id="{B7ACB062-5977-2B44-977A-F9D2129EB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7F552-51AE-FA41-BFFD-6DEA98185B48}"/>
              </a:ext>
            </a:extLst>
          </p:cNvPr>
          <p:cNvSpPr>
            <a:spLocks noGrp="1"/>
          </p:cNvSpPr>
          <p:nvPr>
            <p:ph type="sldNum" sz="quarter" idx="12"/>
          </p:nvPr>
        </p:nvSpPr>
        <p:spPr/>
        <p:txBody>
          <a:bodyPr/>
          <a:lstStyle/>
          <a:p>
            <a:fld id="{1B561C87-1851-DD46-B680-02BAAA37B708}" type="slidenum">
              <a:rPr lang="en-US" smtClean="0"/>
              <a:t>‹#›</a:t>
            </a:fld>
            <a:endParaRPr lang="en-US"/>
          </a:p>
        </p:txBody>
      </p:sp>
    </p:spTree>
    <p:extLst>
      <p:ext uri="{BB962C8B-B14F-4D97-AF65-F5344CB8AC3E}">
        <p14:creationId xmlns:p14="http://schemas.microsoft.com/office/powerpoint/2010/main" val="2691092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72BA04-1D0A-7645-9F68-192D759E5B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9AD19-5FAD-A747-A34C-F5F9ED4DFB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610F0F-66C6-CC43-AAD4-A89A222F903C}"/>
              </a:ext>
            </a:extLst>
          </p:cNvPr>
          <p:cNvSpPr>
            <a:spLocks noGrp="1"/>
          </p:cNvSpPr>
          <p:nvPr>
            <p:ph type="dt" sz="half" idx="10"/>
          </p:nvPr>
        </p:nvSpPr>
        <p:spPr/>
        <p:txBody>
          <a:bodyPr/>
          <a:lstStyle/>
          <a:p>
            <a:fld id="{674E3AD3-9E10-AC49-9EE8-549E226CA27D}" type="datetimeFigureOut">
              <a:rPr lang="en-US" smtClean="0"/>
              <a:t>5/8/22</a:t>
            </a:fld>
            <a:endParaRPr lang="en-US"/>
          </a:p>
        </p:txBody>
      </p:sp>
      <p:sp>
        <p:nvSpPr>
          <p:cNvPr id="5" name="Footer Placeholder 4">
            <a:extLst>
              <a:ext uri="{FF2B5EF4-FFF2-40B4-BE49-F238E27FC236}">
                <a16:creationId xmlns:a16="http://schemas.microsoft.com/office/drawing/2014/main" id="{E61E087C-0069-C943-95CD-A598E8B2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5ED0E-135D-5748-B4C8-6B4C58CBC3A9}"/>
              </a:ext>
            </a:extLst>
          </p:cNvPr>
          <p:cNvSpPr>
            <a:spLocks noGrp="1"/>
          </p:cNvSpPr>
          <p:nvPr>
            <p:ph type="sldNum" sz="quarter" idx="12"/>
          </p:nvPr>
        </p:nvSpPr>
        <p:spPr/>
        <p:txBody>
          <a:bodyPr/>
          <a:lstStyle/>
          <a:p>
            <a:fld id="{1B561C87-1851-DD46-B680-02BAAA37B708}" type="slidenum">
              <a:rPr lang="en-US" smtClean="0"/>
              <a:t>‹#›</a:t>
            </a:fld>
            <a:endParaRPr lang="en-US"/>
          </a:p>
        </p:txBody>
      </p:sp>
    </p:spTree>
    <p:extLst>
      <p:ext uri="{BB962C8B-B14F-4D97-AF65-F5344CB8AC3E}">
        <p14:creationId xmlns:p14="http://schemas.microsoft.com/office/powerpoint/2010/main" val="4283419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A2A96-8447-5D4A-866E-DC6281343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75F8F2-A5AC-F346-A363-C6844E9BF9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DE2CC-B443-F74B-9C96-AADAD1C2ADFA}"/>
              </a:ext>
            </a:extLst>
          </p:cNvPr>
          <p:cNvSpPr>
            <a:spLocks noGrp="1"/>
          </p:cNvSpPr>
          <p:nvPr>
            <p:ph type="dt" sz="half" idx="10"/>
          </p:nvPr>
        </p:nvSpPr>
        <p:spPr/>
        <p:txBody>
          <a:bodyPr/>
          <a:lstStyle/>
          <a:p>
            <a:fld id="{674E3AD3-9E10-AC49-9EE8-549E226CA27D}" type="datetimeFigureOut">
              <a:rPr lang="en-US" smtClean="0"/>
              <a:t>5/8/22</a:t>
            </a:fld>
            <a:endParaRPr lang="en-US"/>
          </a:p>
        </p:txBody>
      </p:sp>
      <p:sp>
        <p:nvSpPr>
          <p:cNvPr id="5" name="Footer Placeholder 4">
            <a:extLst>
              <a:ext uri="{FF2B5EF4-FFF2-40B4-BE49-F238E27FC236}">
                <a16:creationId xmlns:a16="http://schemas.microsoft.com/office/drawing/2014/main" id="{74C4CA85-F758-4D40-8755-43966CF29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0017D-17EF-3742-86BD-A0829EB0171C}"/>
              </a:ext>
            </a:extLst>
          </p:cNvPr>
          <p:cNvSpPr>
            <a:spLocks noGrp="1"/>
          </p:cNvSpPr>
          <p:nvPr>
            <p:ph type="sldNum" sz="quarter" idx="12"/>
          </p:nvPr>
        </p:nvSpPr>
        <p:spPr/>
        <p:txBody>
          <a:bodyPr/>
          <a:lstStyle/>
          <a:p>
            <a:fld id="{1B561C87-1851-DD46-B680-02BAAA37B708}" type="slidenum">
              <a:rPr lang="en-US" smtClean="0"/>
              <a:t>‹#›</a:t>
            </a:fld>
            <a:endParaRPr lang="en-US"/>
          </a:p>
        </p:txBody>
      </p:sp>
    </p:spTree>
    <p:extLst>
      <p:ext uri="{BB962C8B-B14F-4D97-AF65-F5344CB8AC3E}">
        <p14:creationId xmlns:p14="http://schemas.microsoft.com/office/powerpoint/2010/main" val="261640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CEC42-8CF5-2C49-BEB5-DDAD9C10EB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555DA8-13D3-9940-9E75-3A807DC59F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702349-71FA-9747-944B-9D125402A68B}"/>
              </a:ext>
            </a:extLst>
          </p:cNvPr>
          <p:cNvSpPr>
            <a:spLocks noGrp="1"/>
          </p:cNvSpPr>
          <p:nvPr>
            <p:ph type="dt" sz="half" idx="10"/>
          </p:nvPr>
        </p:nvSpPr>
        <p:spPr/>
        <p:txBody>
          <a:bodyPr/>
          <a:lstStyle/>
          <a:p>
            <a:fld id="{674E3AD3-9E10-AC49-9EE8-549E226CA27D}" type="datetimeFigureOut">
              <a:rPr lang="en-US" smtClean="0"/>
              <a:t>5/8/22</a:t>
            </a:fld>
            <a:endParaRPr lang="en-US"/>
          </a:p>
        </p:txBody>
      </p:sp>
      <p:sp>
        <p:nvSpPr>
          <p:cNvPr id="5" name="Footer Placeholder 4">
            <a:extLst>
              <a:ext uri="{FF2B5EF4-FFF2-40B4-BE49-F238E27FC236}">
                <a16:creationId xmlns:a16="http://schemas.microsoft.com/office/drawing/2014/main" id="{A0A0EEFD-1AC2-634D-BB47-E20FE69D6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47CD5-F05A-9A4B-9571-6A3AC2B9889F}"/>
              </a:ext>
            </a:extLst>
          </p:cNvPr>
          <p:cNvSpPr>
            <a:spLocks noGrp="1"/>
          </p:cNvSpPr>
          <p:nvPr>
            <p:ph type="sldNum" sz="quarter" idx="12"/>
          </p:nvPr>
        </p:nvSpPr>
        <p:spPr/>
        <p:txBody>
          <a:bodyPr/>
          <a:lstStyle/>
          <a:p>
            <a:fld id="{1B561C87-1851-DD46-B680-02BAAA37B708}" type="slidenum">
              <a:rPr lang="en-US" smtClean="0"/>
              <a:t>‹#›</a:t>
            </a:fld>
            <a:endParaRPr lang="en-US"/>
          </a:p>
        </p:txBody>
      </p:sp>
    </p:spTree>
    <p:extLst>
      <p:ext uri="{BB962C8B-B14F-4D97-AF65-F5344CB8AC3E}">
        <p14:creationId xmlns:p14="http://schemas.microsoft.com/office/powerpoint/2010/main" val="168421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8662-FBA3-E14E-B24D-8F3D94E276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3BD80D-B71D-C040-9746-183A803983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A92F24-7048-094A-B8E6-946A4F3B10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6F9C90-D117-1C42-8F1A-9152452C809A}"/>
              </a:ext>
            </a:extLst>
          </p:cNvPr>
          <p:cNvSpPr>
            <a:spLocks noGrp="1"/>
          </p:cNvSpPr>
          <p:nvPr>
            <p:ph type="dt" sz="half" idx="10"/>
          </p:nvPr>
        </p:nvSpPr>
        <p:spPr/>
        <p:txBody>
          <a:bodyPr/>
          <a:lstStyle/>
          <a:p>
            <a:fld id="{674E3AD3-9E10-AC49-9EE8-549E226CA27D}" type="datetimeFigureOut">
              <a:rPr lang="en-US" smtClean="0"/>
              <a:t>5/8/22</a:t>
            </a:fld>
            <a:endParaRPr lang="en-US"/>
          </a:p>
        </p:txBody>
      </p:sp>
      <p:sp>
        <p:nvSpPr>
          <p:cNvPr id="6" name="Footer Placeholder 5">
            <a:extLst>
              <a:ext uri="{FF2B5EF4-FFF2-40B4-BE49-F238E27FC236}">
                <a16:creationId xmlns:a16="http://schemas.microsoft.com/office/drawing/2014/main" id="{D5E54C68-B9F1-2749-B8CA-B1D475EF3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4FC6D-E628-8646-9EB5-1144E322627A}"/>
              </a:ext>
            </a:extLst>
          </p:cNvPr>
          <p:cNvSpPr>
            <a:spLocks noGrp="1"/>
          </p:cNvSpPr>
          <p:nvPr>
            <p:ph type="sldNum" sz="quarter" idx="12"/>
          </p:nvPr>
        </p:nvSpPr>
        <p:spPr/>
        <p:txBody>
          <a:bodyPr/>
          <a:lstStyle/>
          <a:p>
            <a:fld id="{1B561C87-1851-DD46-B680-02BAAA37B708}" type="slidenum">
              <a:rPr lang="en-US" smtClean="0"/>
              <a:t>‹#›</a:t>
            </a:fld>
            <a:endParaRPr lang="en-US"/>
          </a:p>
        </p:txBody>
      </p:sp>
    </p:spTree>
    <p:extLst>
      <p:ext uri="{BB962C8B-B14F-4D97-AF65-F5344CB8AC3E}">
        <p14:creationId xmlns:p14="http://schemas.microsoft.com/office/powerpoint/2010/main" val="1556389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DCB36-4467-1E43-BC4D-F1FDEDB38B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5E273A-FDEE-3041-9D17-46F72EE021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D3082E-5F14-324E-8C8A-120092F7A4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B3DEAA-3BF5-5D45-9513-77357CE45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FB1B57-A063-5C4D-A0B7-033A6DE8E9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0ABE29-B016-9546-A43B-A2D8AF077FED}"/>
              </a:ext>
            </a:extLst>
          </p:cNvPr>
          <p:cNvSpPr>
            <a:spLocks noGrp="1"/>
          </p:cNvSpPr>
          <p:nvPr>
            <p:ph type="dt" sz="half" idx="10"/>
          </p:nvPr>
        </p:nvSpPr>
        <p:spPr/>
        <p:txBody>
          <a:bodyPr/>
          <a:lstStyle/>
          <a:p>
            <a:fld id="{674E3AD3-9E10-AC49-9EE8-549E226CA27D}" type="datetimeFigureOut">
              <a:rPr lang="en-US" smtClean="0"/>
              <a:t>5/8/22</a:t>
            </a:fld>
            <a:endParaRPr lang="en-US"/>
          </a:p>
        </p:txBody>
      </p:sp>
      <p:sp>
        <p:nvSpPr>
          <p:cNvPr id="8" name="Footer Placeholder 7">
            <a:extLst>
              <a:ext uri="{FF2B5EF4-FFF2-40B4-BE49-F238E27FC236}">
                <a16:creationId xmlns:a16="http://schemas.microsoft.com/office/drawing/2014/main" id="{C5D8EF82-D047-2A41-BC75-037119AC3D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2C5379-C9D6-634C-8C9F-C9063091CA8C}"/>
              </a:ext>
            </a:extLst>
          </p:cNvPr>
          <p:cNvSpPr>
            <a:spLocks noGrp="1"/>
          </p:cNvSpPr>
          <p:nvPr>
            <p:ph type="sldNum" sz="quarter" idx="12"/>
          </p:nvPr>
        </p:nvSpPr>
        <p:spPr/>
        <p:txBody>
          <a:bodyPr/>
          <a:lstStyle/>
          <a:p>
            <a:fld id="{1B561C87-1851-DD46-B680-02BAAA37B708}" type="slidenum">
              <a:rPr lang="en-US" smtClean="0"/>
              <a:t>‹#›</a:t>
            </a:fld>
            <a:endParaRPr lang="en-US"/>
          </a:p>
        </p:txBody>
      </p:sp>
    </p:spTree>
    <p:extLst>
      <p:ext uri="{BB962C8B-B14F-4D97-AF65-F5344CB8AC3E}">
        <p14:creationId xmlns:p14="http://schemas.microsoft.com/office/powerpoint/2010/main" val="3653604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B8CC-0C3B-B844-886C-E35D3EA300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AC43B2-05B3-C84D-BB27-ABF73B58EA92}"/>
              </a:ext>
            </a:extLst>
          </p:cNvPr>
          <p:cNvSpPr>
            <a:spLocks noGrp="1"/>
          </p:cNvSpPr>
          <p:nvPr>
            <p:ph type="dt" sz="half" idx="10"/>
          </p:nvPr>
        </p:nvSpPr>
        <p:spPr/>
        <p:txBody>
          <a:bodyPr/>
          <a:lstStyle/>
          <a:p>
            <a:fld id="{674E3AD3-9E10-AC49-9EE8-549E226CA27D}" type="datetimeFigureOut">
              <a:rPr lang="en-US" smtClean="0"/>
              <a:t>5/8/22</a:t>
            </a:fld>
            <a:endParaRPr lang="en-US"/>
          </a:p>
        </p:txBody>
      </p:sp>
      <p:sp>
        <p:nvSpPr>
          <p:cNvPr id="4" name="Footer Placeholder 3">
            <a:extLst>
              <a:ext uri="{FF2B5EF4-FFF2-40B4-BE49-F238E27FC236}">
                <a16:creationId xmlns:a16="http://schemas.microsoft.com/office/drawing/2014/main" id="{21687D11-72F2-FB47-8ED0-9B90CC58C7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D12C18-575E-854F-810A-341C2CD76573}"/>
              </a:ext>
            </a:extLst>
          </p:cNvPr>
          <p:cNvSpPr>
            <a:spLocks noGrp="1"/>
          </p:cNvSpPr>
          <p:nvPr>
            <p:ph type="sldNum" sz="quarter" idx="12"/>
          </p:nvPr>
        </p:nvSpPr>
        <p:spPr/>
        <p:txBody>
          <a:bodyPr/>
          <a:lstStyle/>
          <a:p>
            <a:fld id="{1B561C87-1851-DD46-B680-02BAAA37B708}" type="slidenum">
              <a:rPr lang="en-US" smtClean="0"/>
              <a:t>‹#›</a:t>
            </a:fld>
            <a:endParaRPr lang="en-US"/>
          </a:p>
        </p:txBody>
      </p:sp>
    </p:spTree>
    <p:extLst>
      <p:ext uri="{BB962C8B-B14F-4D97-AF65-F5344CB8AC3E}">
        <p14:creationId xmlns:p14="http://schemas.microsoft.com/office/powerpoint/2010/main" val="408010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75FE40-AF9C-F44C-A6FD-7C2ADA5844CD}"/>
              </a:ext>
            </a:extLst>
          </p:cNvPr>
          <p:cNvSpPr>
            <a:spLocks noGrp="1"/>
          </p:cNvSpPr>
          <p:nvPr>
            <p:ph type="dt" sz="half" idx="10"/>
          </p:nvPr>
        </p:nvSpPr>
        <p:spPr/>
        <p:txBody>
          <a:bodyPr/>
          <a:lstStyle/>
          <a:p>
            <a:fld id="{674E3AD3-9E10-AC49-9EE8-549E226CA27D}" type="datetimeFigureOut">
              <a:rPr lang="en-US" smtClean="0"/>
              <a:t>5/8/22</a:t>
            </a:fld>
            <a:endParaRPr lang="en-US"/>
          </a:p>
        </p:txBody>
      </p:sp>
      <p:sp>
        <p:nvSpPr>
          <p:cNvPr id="3" name="Footer Placeholder 2">
            <a:extLst>
              <a:ext uri="{FF2B5EF4-FFF2-40B4-BE49-F238E27FC236}">
                <a16:creationId xmlns:a16="http://schemas.microsoft.com/office/drawing/2014/main" id="{C46BDD36-8975-C744-A2CE-35B59C405C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19A21A-03AB-6847-A3C2-7D8240913354}"/>
              </a:ext>
            </a:extLst>
          </p:cNvPr>
          <p:cNvSpPr>
            <a:spLocks noGrp="1"/>
          </p:cNvSpPr>
          <p:nvPr>
            <p:ph type="sldNum" sz="quarter" idx="12"/>
          </p:nvPr>
        </p:nvSpPr>
        <p:spPr/>
        <p:txBody>
          <a:bodyPr/>
          <a:lstStyle/>
          <a:p>
            <a:fld id="{1B561C87-1851-DD46-B680-02BAAA37B708}" type="slidenum">
              <a:rPr lang="en-US" smtClean="0"/>
              <a:t>‹#›</a:t>
            </a:fld>
            <a:endParaRPr lang="en-US"/>
          </a:p>
        </p:txBody>
      </p:sp>
    </p:spTree>
    <p:extLst>
      <p:ext uri="{BB962C8B-B14F-4D97-AF65-F5344CB8AC3E}">
        <p14:creationId xmlns:p14="http://schemas.microsoft.com/office/powerpoint/2010/main" val="201289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7BDE-E367-A64B-B39D-FDCC3F3B9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A6000F-B6E3-2749-BD65-A4BE89E4B9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05D16B-ED66-4141-A96E-F14485A1D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1A3A6E-D75D-574F-A07C-368E80DC802D}"/>
              </a:ext>
            </a:extLst>
          </p:cNvPr>
          <p:cNvSpPr>
            <a:spLocks noGrp="1"/>
          </p:cNvSpPr>
          <p:nvPr>
            <p:ph type="dt" sz="half" idx="10"/>
          </p:nvPr>
        </p:nvSpPr>
        <p:spPr/>
        <p:txBody>
          <a:bodyPr/>
          <a:lstStyle/>
          <a:p>
            <a:fld id="{674E3AD3-9E10-AC49-9EE8-549E226CA27D}" type="datetimeFigureOut">
              <a:rPr lang="en-US" smtClean="0"/>
              <a:t>5/8/22</a:t>
            </a:fld>
            <a:endParaRPr lang="en-US"/>
          </a:p>
        </p:txBody>
      </p:sp>
      <p:sp>
        <p:nvSpPr>
          <p:cNvPr id="6" name="Footer Placeholder 5">
            <a:extLst>
              <a:ext uri="{FF2B5EF4-FFF2-40B4-BE49-F238E27FC236}">
                <a16:creationId xmlns:a16="http://schemas.microsoft.com/office/drawing/2014/main" id="{36D4FBEF-C148-5B4F-B751-27D2A1514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E8E99F-7447-0545-9EC7-0BB139D6CCD4}"/>
              </a:ext>
            </a:extLst>
          </p:cNvPr>
          <p:cNvSpPr>
            <a:spLocks noGrp="1"/>
          </p:cNvSpPr>
          <p:nvPr>
            <p:ph type="sldNum" sz="quarter" idx="12"/>
          </p:nvPr>
        </p:nvSpPr>
        <p:spPr/>
        <p:txBody>
          <a:bodyPr/>
          <a:lstStyle/>
          <a:p>
            <a:fld id="{1B561C87-1851-DD46-B680-02BAAA37B708}" type="slidenum">
              <a:rPr lang="en-US" smtClean="0"/>
              <a:t>‹#›</a:t>
            </a:fld>
            <a:endParaRPr lang="en-US"/>
          </a:p>
        </p:txBody>
      </p:sp>
    </p:spTree>
    <p:extLst>
      <p:ext uri="{BB962C8B-B14F-4D97-AF65-F5344CB8AC3E}">
        <p14:creationId xmlns:p14="http://schemas.microsoft.com/office/powerpoint/2010/main" val="3856685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A7DA3-0DFF-814A-9828-C5BE9F5F1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F674F7-72F9-BD48-A2C0-83247171B2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8F8413-6553-6B43-A8B4-9099D06763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F554BD-480B-6343-8B47-CBD181694A55}"/>
              </a:ext>
            </a:extLst>
          </p:cNvPr>
          <p:cNvSpPr>
            <a:spLocks noGrp="1"/>
          </p:cNvSpPr>
          <p:nvPr>
            <p:ph type="dt" sz="half" idx="10"/>
          </p:nvPr>
        </p:nvSpPr>
        <p:spPr/>
        <p:txBody>
          <a:bodyPr/>
          <a:lstStyle/>
          <a:p>
            <a:fld id="{674E3AD3-9E10-AC49-9EE8-549E226CA27D}" type="datetimeFigureOut">
              <a:rPr lang="en-US" smtClean="0"/>
              <a:t>5/8/22</a:t>
            </a:fld>
            <a:endParaRPr lang="en-US"/>
          </a:p>
        </p:txBody>
      </p:sp>
      <p:sp>
        <p:nvSpPr>
          <p:cNvPr id="6" name="Footer Placeholder 5">
            <a:extLst>
              <a:ext uri="{FF2B5EF4-FFF2-40B4-BE49-F238E27FC236}">
                <a16:creationId xmlns:a16="http://schemas.microsoft.com/office/drawing/2014/main" id="{3B0C5D31-07D8-6545-905B-B8D4E40D99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31EF9C-2969-6042-B0C5-3BE0DB7BB430}"/>
              </a:ext>
            </a:extLst>
          </p:cNvPr>
          <p:cNvSpPr>
            <a:spLocks noGrp="1"/>
          </p:cNvSpPr>
          <p:nvPr>
            <p:ph type="sldNum" sz="quarter" idx="12"/>
          </p:nvPr>
        </p:nvSpPr>
        <p:spPr/>
        <p:txBody>
          <a:bodyPr/>
          <a:lstStyle/>
          <a:p>
            <a:fld id="{1B561C87-1851-DD46-B680-02BAAA37B708}" type="slidenum">
              <a:rPr lang="en-US" smtClean="0"/>
              <a:t>‹#›</a:t>
            </a:fld>
            <a:endParaRPr lang="en-US"/>
          </a:p>
        </p:txBody>
      </p:sp>
    </p:spTree>
    <p:extLst>
      <p:ext uri="{BB962C8B-B14F-4D97-AF65-F5344CB8AC3E}">
        <p14:creationId xmlns:p14="http://schemas.microsoft.com/office/powerpoint/2010/main" val="414798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AFA581-0ACB-9043-8D9F-3C3D560F25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B1C97B-CC0D-FE41-822F-8467CEC26B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3283D-20A3-0F44-A6D9-1D26593D42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4E3AD3-9E10-AC49-9EE8-549E226CA27D}" type="datetimeFigureOut">
              <a:rPr lang="en-US" smtClean="0"/>
              <a:t>5/8/22</a:t>
            </a:fld>
            <a:endParaRPr lang="en-US"/>
          </a:p>
        </p:txBody>
      </p:sp>
      <p:sp>
        <p:nvSpPr>
          <p:cNvPr id="5" name="Footer Placeholder 4">
            <a:extLst>
              <a:ext uri="{FF2B5EF4-FFF2-40B4-BE49-F238E27FC236}">
                <a16:creationId xmlns:a16="http://schemas.microsoft.com/office/drawing/2014/main" id="{3D828FDB-7B93-0044-BE18-9467D099DD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22EC40-2630-9A4A-A42B-E84B190248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61C87-1851-DD46-B680-02BAAA37B708}" type="slidenum">
              <a:rPr lang="en-US" smtClean="0"/>
              <a:t>‹#›</a:t>
            </a:fld>
            <a:endParaRPr lang="en-US"/>
          </a:p>
        </p:txBody>
      </p:sp>
    </p:spTree>
    <p:extLst>
      <p:ext uri="{BB962C8B-B14F-4D97-AF65-F5344CB8AC3E}">
        <p14:creationId xmlns:p14="http://schemas.microsoft.com/office/powerpoint/2010/main" val="4101872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7DCB-209F-E502-1062-F36186F7D607}"/>
              </a:ext>
            </a:extLst>
          </p:cNvPr>
          <p:cNvSpPr>
            <a:spLocks noGrp="1"/>
          </p:cNvSpPr>
          <p:nvPr>
            <p:ph type="title"/>
          </p:nvPr>
        </p:nvSpPr>
        <p:spPr>
          <a:xfrm>
            <a:off x="787030" y="475545"/>
            <a:ext cx="10515600" cy="2044246"/>
          </a:xfrm>
        </p:spPr>
        <p:txBody>
          <a:bodyPr>
            <a:normAutofit fontScale="90000"/>
          </a:bodyPr>
          <a:lstStyle/>
          <a:p>
            <a:pPr algn="ctr"/>
            <a:r>
              <a:rPr lang="en-US" b="1" dirty="0"/>
              <a:t>Diversity and Ecological Niche Preferences of Subsurface-Adapted Methanotrophic Bacteria from SURF. </a:t>
            </a:r>
            <a:br>
              <a:rPr lang="en-US" sz="5400" b="1" dirty="0">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67223E12-5CB3-1404-4706-EA75B6329806}"/>
              </a:ext>
            </a:extLst>
          </p:cNvPr>
          <p:cNvSpPr>
            <a:spLocks noGrp="1"/>
          </p:cNvSpPr>
          <p:nvPr>
            <p:ph idx="1"/>
          </p:nvPr>
        </p:nvSpPr>
        <p:spPr>
          <a:xfrm>
            <a:off x="838200" y="2519791"/>
            <a:ext cx="10515600" cy="2427161"/>
          </a:xfrm>
        </p:spPr>
        <p:txBody>
          <a:bodyPr/>
          <a:lstStyle/>
          <a:p>
            <a:pPr marL="0" indent="0" algn="ctr">
              <a:buNone/>
            </a:pPr>
            <a:r>
              <a:rPr lang="en-US" sz="3600" dirty="0"/>
              <a:t>Lee </a:t>
            </a:r>
            <a:r>
              <a:rPr lang="en-US" sz="3600" dirty="0" err="1"/>
              <a:t>Krumholz</a:t>
            </a:r>
            <a:endParaRPr lang="en-US" sz="3600" dirty="0"/>
          </a:p>
          <a:p>
            <a:pPr marL="0" indent="0" algn="ctr">
              <a:buNone/>
            </a:pPr>
            <a:r>
              <a:rPr lang="en-US" sz="3600" dirty="0"/>
              <a:t>University of Oklahoma</a:t>
            </a:r>
          </a:p>
          <a:p>
            <a:pPr marL="0" indent="0" algn="ctr">
              <a:buNone/>
            </a:pPr>
            <a:r>
              <a:rPr lang="en-US" sz="3600" dirty="0"/>
              <a:t>Norman, OK</a:t>
            </a:r>
          </a:p>
          <a:p>
            <a:pPr marL="0" indent="0">
              <a:buNone/>
            </a:pPr>
            <a:endParaRPr lang="en-US" dirty="0"/>
          </a:p>
        </p:txBody>
      </p:sp>
      <p:sp>
        <p:nvSpPr>
          <p:cNvPr id="4" name="Rectangle 3">
            <a:extLst>
              <a:ext uri="{FF2B5EF4-FFF2-40B4-BE49-F238E27FC236}">
                <a16:creationId xmlns:a16="http://schemas.microsoft.com/office/drawing/2014/main" id="{682E5BE9-D8FB-AC0C-8067-167228ABB7FD}"/>
              </a:ext>
            </a:extLst>
          </p:cNvPr>
          <p:cNvSpPr/>
          <p:nvPr/>
        </p:nvSpPr>
        <p:spPr>
          <a:xfrm>
            <a:off x="0" y="5914573"/>
            <a:ext cx="12192000" cy="967621"/>
          </a:xfrm>
          <a:prstGeom prst="rect">
            <a:avLst/>
          </a:prstGeom>
          <a:solidFill>
            <a:srgbClr val="FDF9D8"/>
          </a:solidFill>
          <a:ln>
            <a:solidFill>
              <a:schemeClr val="tx1">
                <a:lumMod val="75000"/>
                <a:lumOff val="25000"/>
              </a:schemeClr>
            </a:solidFill>
          </a:ln>
          <a:effectLst>
            <a:outerShdw blurRad="40000" dist="23000" dir="5400000" rotWithShape="0">
              <a:schemeClr val="tx1">
                <a:lumMod val="75000"/>
                <a:lumOff val="2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4A3226-0564-2346-8A84-D23A651B4AAC}"/>
              </a:ext>
            </a:extLst>
          </p:cNvPr>
          <p:cNvSpPr txBox="1"/>
          <p:nvPr/>
        </p:nvSpPr>
        <p:spPr>
          <a:xfrm>
            <a:off x="3087585" y="6468095"/>
            <a:ext cx="7390411" cy="338554"/>
          </a:xfrm>
          <a:prstGeom prst="rect">
            <a:avLst/>
          </a:prstGeom>
          <a:noFill/>
        </p:spPr>
        <p:txBody>
          <a:bodyPr wrap="square" rtlCol="0">
            <a:spAutoFit/>
          </a:bodyPr>
          <a:lstStyle/>
          <a:p>
            <a:r>
              <a:rPr lang="en-US" sz="1600" cap="all" spc="100" dirty="0">
                <a:solidFill>
                  <a:srgbClr val="841617"/>
                </a:solidFill>
                <a:latin typeface="Georgia" panose="02040502050405020303" pitchFamily="18" charset="0"/>
                <a:cs typeface="Times New Roman"/>
              </a:rPr>
              <a:t>Department of microbiology and plant biology</a:t>
            </a:r>
          </a:p>
        </p:txBody>
      </p:sp>
      <p:cxnSp>
        <p:nvCxnSpPr>
          <p:cNvPr id="7" name="Straight Connector 6">
            <a:extLst>
              <a:ext uri="{FF2B5EF4-FFF2-40B4-BE49-F238E27FC236}">
                <a16:creationId xmlns:a16="http://schemas.microsoft.com/office/drawing/2014/main" id="{A3B201B3-7EA4-06FA-4FB9-70FC72D46AB6}"/>
              </a:ext>
            </a:extLst>
          </p:cNvPr>
          <p:cNvCxnSpPr>
            <a:cxnSpLocks/>
          </p:cNvCxnSpPr>
          <p:nvPr/>
        </p:nvCxnSpPr>
        <p:spPr>
          <a:xfrm>
            <a:off x="0" y="5914573"/>
            <a:ext cx="12192000" cy="0"/>
          </a:xfrm>
          <a:prstGeom prst="line">
            <a:avLst/>
          </a:prstGeom>
          <a:ln w="149225">
            <a:solidFill>
              <a:srgbClr val="841617"/>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AFA2883-4ABB-7966-4F78-9E8F63CF4C0A}"/>
              </a:ext>
            </a:extLst>
          </p:cNvPr>
          <p:cNvPicPr>
            <a:picLocks noChangeAspect="1"/>
          </p:cNvPicPr>
          <p:nvPr/>
        </p:nvPicPr>
        <p:blipFill>
          <a:blip r:embed="rId2"/>
          <a:stretch>
            <a:fillRect/>
          </a:stretch>
        </p:blipFill>
        <p:spPr>
          <a:xfrm>
            <a:off x="2038978" y="5990115"/>
            <a:ext cx="4662665" cy="816535"/>
          </a:xfrm>
          <a:prstGeom prst="rect">
            <a:avLst/>
          </a:prstGeom>
        </p:spPr>
      </p:pic>
      <p:pic>
        <p:nvPicPr>
          <p:cNvPr id="9" name="Picture 8">
            <a:extLst>
              <a:ext uri="{FF2B5EF4-FFF2-40B4-BE49-F238E27FC236}">
                <a16:creationId xmlns:a16="http://schemas.microsoft.com/office/drawing/2014/main" id="{E89A9102-3911-E42E-41C5-A7A8F0B5F927}"/>
              </a:ext>
            </a:extLst>
          </p:cNvPr>
          <p:cNvPicPr>
            <a:picLocks noChangeAspect="1"/>
          </p:cNvPicPr>
          <p:nvPr/>
        </p:nvPicPr>
        <p:blipFill>
          <a:blip r:embed="rId3"/>
          <a:stretch>
            <a:fillRect/>
          </a:stretch>
        </p:blipFill>
        <p:spPr>
          <a:xfrm>
            <a:off x="10803815" y="86205"/>
            <a:ext cx="1256806" cy="1256806"/>
          </a:xfrm>
          <a:prstGeom prst="rect">
            <a:avLst/>
          </a:prstGeom>
        </p:spPr>
      </p:pic>
      <p:sp>
        <p:nvSpPr>
          <p:cNvPr id="10" name="Title 1">
            <a:extLst>
              <a:ext uri="{FF2B5EF4-FFF2-40B4-BE49-F238E27FC236}">
                <a16:creationId xmlns:a16="http://schemas.microsoft.com/office/drawing/2014/main" id="{2E03F66E-EDB0-E72D-1BE0-0B2D93401BCE}"/>
              </a:ext>
            </a:extLst>
          </p:cNvPr>
          <p:cNvSpPr txBox="1">
            <a:spLocks/>
          </p:cNvSpPr>
          <p:nvPr/>
        </p:nvSpPr>
        <p:spPr>
          <a:xfrm>
            <a:off x="787030" y="1913478"/>
            <a:ext cx="10857799" cy="10820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95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3FFF5C7-E07B-2743-83E0-36CC40671F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91" t="43925" r="18323" b="6946"/>
          <a:stretch/>
        </p:blipFill>
        <p:spPr bwMode="auto">
          <a:xfrm>
            <a:off x="3600132" y="4491400"/>
            <a:ext cx="4991735" cy="205190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 name="Text Box 3">
            <a:extLst>
              <a:ext uri="{FF2B5EF4-FFF2-40B4-BE49-F238E27FC236}">
                <a16:creationId xmlns:a16="http://schemas.microsoft.com/office/drawing/2014/main" id="{F82C1741-3666-1049-8541-A5E79392BB68}"/>
              </a:ext>
            </a:extLst>
          </p:cNvPr>
          <p:cNvSpPr txBox="1">
            <a:spLocks noChangeArrowheads="1"/>
          </p:cNvSpPr>
          <p:nvPr/>
        </p:nvSpPr>
        <p:spPr bwMode="auto">
          <a:xfrm>
            <a:off x="1149927" y="5245639"/>
            <a:ext cx="3959872" cy="337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marL="215900" lvl="0" indent="-214313" defTabSz="457200" fontAlgn="base" hangingPunct="0">
              <a:lnSpc>
                <a:spcPct val="93000"/>
              </a:lnSpc>
              <a:spcBef>
                <a:spcPct val="0"/>
              </a:spcBef>
              <a:spcAft>
                <a:spcPct val="0"/>
              </a:spcAft>
              <a:buClr>
                <a:srgbClr val="000000"/>
              </a:buClr>
              <a:buSzPct val="100000"/>
              <a:tabLst>
                <a:tab pos="723900" algn="l"/>
                <a:tab pos="1447800" algn="l"/>
                <a:tab pos="2171700" algn="l"/>
                <a:tab pos="2895600" algn="l"/>
                <a:tab pos="3619500" algn="l"/>
                <a:tab pos="4343400" algn="l"/>
                <a:tab pos="5067300" algn="l"/>
                <a:tab pos="5791200" algn="l"/>
              </a:tabLst>
            </a:pPr>
            <a:r>
              <a:rPr lang="en-US" altLang="en-US" sz="1600" b="1" dirty="0">
                <a:solidFill>
                  <a:srgbClr val="FF0000"/>
                </a:solidFill>
                <a:ea typeface="Baekmuk Gulim" charset="0"/>
                <a:cs typeface="Baekmuk Gulim" charset="0"/>
              </a:rPr>
              <a:t>Highly connected to several modules.</a:t>
            </a:r>
          </a:p>
        </p:txBody>
      </p:sp>
      <p:sp>
        <p:nvSpPr>
          <p:cNvPr id="7" name="Text Box 3">
            <a:extLst>
              <a:ext uri="{FF2B5EF4-FFF2-40B4-BE49-F238E27FC236}">
                <a16:creationId xmlns:a16="http://schemas.microsoft.com/office/drawing/2014/main" id="{B1C5E9A8-896D-314C-9498-542FC9FFF470}"/>
              </a:ext>
            </a:extLst>
          </p:cNvPr>
          <p:cNvSpPr txBox="1">
            <a:spLocks noChangeArrowheads="1"/>
          </p:cNvSpPr>
          <p:nvPr/>
        </p:nvSpPr>
        <p:spPr bwMode="auto">
          <a:xfrm>
            <a:off x="8112641" y="6544245"/>
            <a:ext cx="4079358" cy="3137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1200" b="1" dirty="0">
                <a:solidFill>
                  <a:schemeClr val="bg2">
                    <a:lumMod val="50000"/>
                  </a:schemeClr>
                </a:solidFill>
              </a:rPr>
              <a:t>Van den Heuvel et al., 2013; </a:t>
            </a:r>
            <a:r>
              <a:rPr lang="en-US" altLang="en-US" sz="1200" b="1" dirty="0" err="1">
                <a:solidFill>
                  <a:schemeClr val="bg2">
                    <a:lumMod val="50000"/>
                  </a:schemeClr>
                </a:solidFill>
              </a:rPr>
              <a:t>Guimera</a:t>
            </a:r>
            <a:r>
              <a:rPr lang="en-US" altLang="en-US" sz="1200" b="1" dirty="0">
                <a:solidFill>
                  <a:schemeClr val="bg2">
                    <a:lumMod val="50000"/>
                  </a:schemeClr>
                </a:solidFill>
              </a:rPr>
              <a:t> and Nunes, 2005 </a:t>
            </a:r>
          </a:p>
          <a:p>
            <a:endParaRPr lang="en-US" altLang="en-US" sz="1200" b="1" dirty="0">
              <a:solidFill>
                <a:schemeClr val="bg2">
                  <a:lumMod val="50000"/>
                </a:schemeClr>
              </a:solidFill>
            </a:endParaRPr>
          </a:p>
        </p:txBody>
      </p:sp>
      <p:sp>
        <p:nvSpPr>
          <p:cNvPr id="8" name="Text Box 3">
            <a:extLst>
              <a:ext uri="{FF2B5EF4-FFF2-40B4-BE49-F238E27FC236}">
                <a16:creationId xmlns:a16="http://schemas.microsoft.com/office/drawing/2014/main" id="{1C2936A0-3F94-944D-A467-B2B19D5D29D4}"/>
              </a:ext>
            </a:extLst>
          </p:cNvPr>
          <p:cNvSpPr txBox="1">
            <a:spLocks noChangeArrowheads="1"/>
          </p:cNvSpPr>
          <p:nvPr/>
        </p:nvSpPr>
        <p:spPr bwMode="auto">
          <a:xfrm>
            <a:off x="6757280" y="5653616"/>
            <a:ext cx="4139319" cy="5972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marL="215900" lvl="0" indent="-214313" defTabSz="457200" fontAlgn="base" hangingPunct="0">
              <a:lnSpc>
                <a:spcPct val="93000"/>
              </a:lnSpc>
              <a:spcBef>
                <a:spcPct val="0"/>
              </a:spcBef>
              <a:spcAft>
                <a:spcPct val="0"/>
              </a:spcAft>
              <a:buClr>
                <a:srgbClr val="000000"/>
              </a:buClr>
              <a:buSzPct val="100000"/>
              <a:tabLst>
                <a:tab pos="723900" algn="l"/>
                <a:tab pos="1447800" algn="l"/>
                <a:tab pos="2171700" algn="l"/>
                <a:tab pos="2895600" algn="l"/>
                <a:tab pos="3619500" algn="l"/>
                <a:tab pos="4343400" algn="l"/>
                <a:tab pos="5067300" algn="l"/>
                <a:tab pos="5791200" algn="l"/>
              </a:tabLst>
            </a:pPr>
            <a:r>
              <a:rPr lang="en-US" altLang="en-US" sz="1600" b="1">
                <a:solidFill>
                  <a:srgbClr val="FF0000"/>
                </a:solidFill>
                <a:highlight>
                  <a:srgbClr val="FFFF00"/>
                </a:highlight>
                <a:ea typeface="Baekmuk Gulim" charset="0"/>
                <a:cs typeface="Baekmuk Gulim" charset="0"/>
              </a:rPr>
              <a:t>Module hub</a:t>
            </a:r>
            <a:r>
              <a:rPr lang="en-US" altLang="en-US" sz="1600" b="1">
                <a:solidFill>
                  <a:srgbClr val="FF0000"/>
                </a:solidFill>
                <a:ea typeface="Baekmuk Gulim" charset="0"/>
                <a:cs typeface="Baekmuk Gulim" charset="0"/>
              </a:rPr>
              <a:t>: </a:t>
            </a:r>
            <a:r>
              <a:rPr lang="en-US" altLang="en-US" sz="1600" b="1" dirty="0">
                <a:solidFill>
                  <a:srgbClr val="FF0000"/>
                </a:solidFill>
                <a:ea typeface="Baekmuk Gulim" charset="0"/>
                <a:cs typeface="Baekmuk Gulim" charset="0"/>
              </a:rPr>
              <a:t>highly connected to many nodes in their own modules. </a:t>
            </a:r>
          </a:p>
        </p:txBody>
      </p:sp>
      <p:sp>
        <p:nvSpPr>
          <p:cNvPr id="9" name="Text Box 3">
            <a:extLst>
              <a:ext uri="{FF2B5EF4-FFF2-40B4-BE49-F238E27FC236}">
                <a16:creationId xmlns:a16="http://schemas.microsoft.com/office/drawing/2014/main" id="{676022F6-F86F-E149-8339-CE05FB57A047}"/>
              </a:ext>
            </a:extLst>
          </p:cNvPr>
          <p:cNvSpPr txBox="1">
            <a:spLocks noChangeArrowheads="1"/>
          </p:cNvSpPr>
          <p:nvPr/>
        </p:nvSpPr>
        <p:spPr bwMode="auto">
          <a:xfrm>
            <a:off x="5788635" y="4549940"/>
            <a:ext cx="5349697" cy="7315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marL="215900" lvl="0" indent="-214313" algn="ctr" defTabSz="457200" fontAlgn="base" hangingPunct="0">
              <a:lnSpc>
                <a:spcPct val="93000"/>
              </a:lnSpc>
              <a:spcBef>
                <a:spcPct val="0"/>
              </a:spcBef>
              <a:spcAft>
                <a:spcPct val="0"/>
              </a:spcAft>
              <a:buClr>
                <a:srgbClr val="000000"/>
              </a:buClr>
              <a:buSzPct val="100000"/>
              <a:tabLst>
                <a:tab pos="723900" algn="l"/>
                <a:tab pos="1447800" algn="l"/>
                <a:tab pos="2171700" algn="l"/>
                <a:tab pos="2895600" algn="l"/>
                <a:tab pos="3619500" algn="l"/>
                <a:tab pos="4343400" algn="l"/>
                <a:tab pos="5067300" algn="l"/>
                <a:tab pos="5791200" algn="l"/>
              </a:tabLst>
            </a:pPr>
            <a:r>
              <a:rPr lang="en-US" altLang="en-US" b="1" dirty="0">
                <a:solidFill>
                  <a:srgbClr val="FF0000"/>
                </a:solidFill>
                <a:highlight>
                  <a:srgbClr val="FFFF00"/>
                </a:highlight>
                <a:ea typeface="Baekmuk Gulim" charset="0"/>
                <a:cs typeface="Baekmuk Gulim" charset="0"/>
              </a:rPr>
              <a:t>Module: </a:t>
            </a:r>
            <a:r>
              <a:rPr lang="en-US" altLang="en-US" b="1" dirty="0">
                <a:solidFill>
                  <a:srgbClr val="FF0000"/>
                </a:solidFill>
                <a:ea typeface="Baekmuk Gulim" charset="0"/>
                <a:cs typeface="Baekmuk Gulim" charset="0"/>
              </a:rPr>
              <a:t>a subset of nodes that show a relatively high level of within module connectivity and a relatively low level of inter-module connectivity.</a:t>
            </a:r>
          </a:p>
          <a:p>
            <a:pPr marL="215900" lvl="0" indent="-214313" defTabSz="457200" fontAlgn="base" hangingPunct="0">
              <a:lnSpc>
                <a:spcPct val="93000"/>
              </a:lnSpc>
              <a:spcBef>
                <a:spcPct val="0"/>
              </a:spcBef>
              <a:spcAft>
                <a:spcPct val="0"/>
              </a:spcAft>
              <a:buClr>
                <a:srgbClr val="000000"/>
              </a:buClr>
              <a:buSzPct val="100000"/>
              <a:tabLst>
                <a:tab pos="723900" algn="l"/>
                <a:tab pos="1447800" algn="l"/>
                <a:tab pos="2171700" algn="l"/>
                <a:tab pos="2895600" algn="l"/>
                <a:tab pos="3619500" algn="l"/>
                <a:tab pos="4343400" algn="l"/>
                <a:tab pos="5067300" algn="l"/>
                <a:tab pos="5791200" algn="l"/>
              </a:tabLst>
            </a:pPr>
            <a:endParaRPr lang="en-US" altLang="en-US" dirty="0">
              <a:solidFill>
                <a:srgbClr val="000000"/>
              </a:solidFill>
              <a:ea typeface="Baekmuk Gulim" charset="0"/>
              <a:cs typeface="Baekmuk Gulim" charset="0"/>
            </a:endParaRPr>
          </a:p>
        </p:txBody>
      </p:sp>
      <p:pic>
        <p:nvPicPr>
          <p:cNvPr id="12" name="Picture 11" descr="Chart, scatter chart&#10;&#10;Description automatically generated">
            <a:extLst>
              <a:ext uri="{FF2B5EF4-FFF2-40B4-BE49-F238E27FC236}">
                <a16:creationId xmlns:a16="http://schemas.microsoft.com/office/drawing/2014/main" id="{0963D49A-B76C-CB48-BD60-6C8258BCD4B4}"/>
              </a:ext>
            </a:extLst>
          </p:cNvPr>
          <p:cNvPicPr>
            <a:picLocks noChangeAspect="1"/>
          </p:cNvPicPr>
          <p:nvPr/>
        </p:nvPicPr>
        <p:blipFill rotWithShape="1">
          <a:blip r:embed="rId4"/>
          <a:srcRect l="61755" t="76476" r="9524"/>
          <a:stretch/>
        </p:blipFill>
        <p:spPr>
          <a:xfrm>
            <a:off x="6813344" y="3126317"/>
            <a:ext cx="2010382" cy="781868"/>
          </a:xfrm>
          <a:prstGeom prst="rect">
            <a:avLst/>
          </a:prstGeom>
        </p:spPr>
      </p:pic>
      <p:pic>
        <p:nvPicPr>
          <p:cNvPr id="13" name="Picture 12" descr="Chart, scatter chart&#10;&#10;Description automatically generated">
            <a:extLst>
              <a:ext uri="{FF2B5EF4-FFF2-40B4-BE49-F238E27FC236}">
                <a16:creationId xmlns:a16="http://schemas.microsoft.com/office/drawing/2014/main" id="{2AE6A9F2-31E9-9E4E-9F74-6ACDB1A8434D}"/>
              </a:ext>
            </a:extLst>
          </p:cNvPr>
          <p:cNvPicPr>
            <a:picLocks noChangeAspect="1"/>
          </p:cNvPicPr>
          <p:nvPr/>
        </p:nvPicPr>
        <p:blipFill rotWithShape="1">
          <a:blip r:embed="rId4"/>
          <a:srcRect l="55223" r="2962" b="49443"/>
          <a:stretch/>
        </p:blipFill>
        <p:spPr>
          <a:xfrm>
            <a:off x="8834190" y="1207704"/>
            <a:ext cx="3309223" cy="1899815"/>
          </a:xfrm>
          <a:prstGeom prst="rect">
            <a:avLst/>
          </a:prstGeom>
        </p:spPr>
      </p:pic>
      <p:pic>
        <p:nvPicPr>
          <p:cNvPr id="14" name="Picture 13" descr="Chart, scatter chart&#10;&#10;Description automatically generated">
            <a:extLst>
              <a:ext uri="{FF2B5EF4-FFF2-40B4-BE49-F238E27FC236}">
                <a16:creationId xmlns:a16="http://schemas.microsoft.com/office/drawing/2014/main" id="{4DA0F51A-54A8-B947-81BA-1D274AEF3560}"/>
              </a:ext>
            </a:extLst>
          </p:cNvPr>
          <p:cNvPicPr>
            <a:picLocks noChangeAspect="1"/>
          </p:cNvPicPr>
          <p:nvPr/>
        </p:nvPicPr>
        <p:blipFill rotWithShape="1">
          <a:blip r:embed="rId4"/>
          <a:srcRect r="59453" b="47683"/>
          <a:stretch/>
        </p:blipFill>
        <p:spPr>
          <a:xfrm>
            <a:off x="5747820" y="1207704"/>
            <a:ext cx="3100884" cy="1899815"/>
          </a:xfrm>
          <a:prstGeom prst="rect">
            <a:avLst/>
          </a:prstGeom>
        </p:spPr>
      </p:pic>
      <p:pic>
        <p:nvPicPr>
          <p:cNvPr id="15" name="Picture 14" descr="Chart, scatter chart&#10;&#10;Description automatically generated">
            <a:extLst>
              <a:ext uri="{FF2B5EF4-FFF2-40B4-BE49-F238E27FC236}">
                <a16:creationId xmlns:a16="http://schemas.microsoft.com/office/drawing/2014/main" id="{D21E48AC-22D5-DC44-B50E-4E9A0CA30373}"/>
              </a:ext>
            </a:extLst>
          </p:cNvPr>
          <p:cNvPicPr>
            <a:picLocks noChangeAspect="1"/>
          </p:cNvPicPr>
          <p:nvPr/>
        </p:nvPicPr>
        <p:blipFill rotWithShape="1">
          <a:blip r:embed="rId4"/>
          <a:srcRect l="6259" t="76476" r="65020"/>
          <a:stretch/>
        </p:blipFill>
        <p:spPr>
          <a:xfrm>
            <a:off x="9969002" y="3080407"/>
            <a:ext cx="1991132" cy="774382"/>
          </a:xfrm>
          <a:prstGeom prst="rect">
            <a:avLst/>
          </a:prstGeom>
        </p:spPr>
      </p:pic>
      <p:sp>
        <p:nvSpPr>
          <p:cNvPr id="19" name="Title 1">
            <a:extLst>
              <a:ext uri="{FF2B5EF4-FFF2-40B4-BE49-F238E27FC236}">
                <a16:creationId xmlns:a16="http://schemas.microsoft.com/office/drawing/2014/main" id="{F2CCBC9D-4CDC-6C4A-A1A2-17C658A33A25}"/>
              </a:ext>
            </a:extLst>
          </p:cNvPr>
          <p:cNvSpPr txBox="1">
            <a:spLocks/>
          </p:cNvSpPr>
          <p:nvPr/>
        </p:nvSpPr>
        <p:spPr>
          <a:xfrm>
            <a:off x="5112092" y="754390"/>
            <a:ext cx="1455291" cy="835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solidFill>
                  <a:srgbClr val="0062FF"/>
                </a:solidFill>
                <a:latin typeface="Arial" panose="020B0604020202020204" pitchFamily="34" charset="0"/>
                <a:cs typeface="Arial" panose="020B0604020202020204" pitchFamily="34" charset="0"/>
              </a:rPr>
              <a:t>SURF Biofilms</a:t>
            </a:r>
          </a:p>
          <a:p>
            <a:pPr algn="ctr"/>
            <a:r>
              <a:rPr lang="en-US" sz="1400" b="1" dirty="0">
                <a:solidFill>
                  <a:srgbClr val="0062FF"/>
                </a:solidFill>
                <a:latin typeface="Arial" panose="020B0604020202020204" pitchFamily="34" charset="0"/>
                <a:cs typeface="Arial" panose="020B0604020202020204" pitchFamily="34" charset="0"/>
              </a:rPr>
              <a:t>(12 samples)</a:t>
            </a:r>
          </a:p>
        </p:txBody>
      </p:sp>
      <p:sp>
        <p:nvSpPr>
          <p:cNvPr id="16" name="Rectangle 15">
            <a:extLst>
              <a:ext uri="{FF2B5EF4-FFF2-40B4-BE49-F238E27FC236}">
                <a16:creationId xmlns:a16="http://schemas.microsoft.com/office/drawing/2014/main" id="{094C0A9B-E492-9341-9D24-CFE316F74755}"/>
              </a:ext>
            </a:extLst>
          </p:cNvPr>
          <p:cNvSpPr/>
          <p:nvPr/>
        </p:nvSpPr>
        <p:spPr>
          <a:xfrm>
            <a:off x="6831160" y="1257532"/>
            <a:ext cx="868218" cy="350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D21D6B-E63F-2D4C-9300-EB292F6A4552}"/>
              </a:ext>
            </a:extLst>
          </p:cNvPr>
          <p:cNvSpPr/>
          <p:nvPr/>
        </p:nvSpPr>
        <p:spPr>
          <a:xfrm>
            <a:off x="10067423" y="1172148"/>
            <a:ext cx="868218" cy="350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26C4728F-70FE-904F-9DBF-84FF2D2BA488}"/>
              </a:ext>
            </a:extLst>
          </p:cNvPr>
          <p:cNvSpPr txBox="1">
            <a:spLocks/>
          </p:cNvSpPr>
          <p:nvPr/>
        </p:nvSpPr>
        <p:spPr>
          <a:xfrm>
            <a:off x="147520" y="759275"/>
            <a:ext cx="1108263" cy="460343"/>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Arial" panose="020B0604020202020204" pitchFamily="34" charset="0"/>
                <a:cs typeface="Arial" panose="020B0604020202020204" pitchFamily="34" charset="0"/>
              </a:rPr>
              <a:t>Theory</a:t>
            </a:r>
          </a:p>
        </p:txBody>
      </p:sp>
      <p:sp>
        <p:nvSpPr>
          <p:cNvPr id="24" name="Title 1">
            <a:extLst>
              <a:ext uri="{FF2B5EF4-FFF2-40B4-BE49-F238E27FC236}">
                <a16:creationId xmlns:a16="http://schemas.microsoft.com/office/drawing/2014/main" id="{7238D7F3-DF0B-A344-8DAB-B4F62FDC3536}"/>
              </a:ext>
            </a:extLst>
          </p:cNvPr>
          <p:cNvSpPr txBox="1">
            <a:spLocks/>
          </p:cNvSpPr>
          <p:nvPr/>
        </p:nvSpPr>
        <p:spPr>
          <a:xfrm>
            <a:off x="176983" y="4544796"/>
            <a:ext cx="2374114" cy="460343"/>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Arial" panose="020B0604020202020204" pitchFamily="34" charset="0"/>
                <a:cs typeface="Arial" panose="020B0604020202020204" pitchFamily="34" charset="0"/>
              </a:rPr>
              <a:t>Topology Feature</a:t>
            </a:r>
          </a:p>
        </p:txBody>
      </p:sp>
      <p:sp>
        <p:nvSpPr>
          <p:cNvPr id="25" name="Title 1">
            <a:extLst>
              <a:ext uri="{FF2B5EF4-FFF2-40B4-BE49-F238E27FC236}">
                <a16:creationId xmlns:a16="http://schemas.microsoft.com/office/drawing/2014/main" id="{B1560BEC-D383-F249-8471-2B6D38A24084}"/>
              </a:ext>
            </a:extLst>
          </p:cNvPr>
          <p:cNvSpPr txBox="1">
            <a:spLocks/>
          </p:cNvSpPr>
          <p:nvPr/>
        </p:nvSpPr>
        <p:spPr>
          <a:xfrm>
            <a:off x="0" y="46381"/>
            <a:ext cx="12191999" cy="674886"/>
          </a:xfrm>
          <a:prstGeom prst="rect">
            <a:avLst/>
          </a:prstGeom>
          <a:solidFill>
            <a:srgbClr val="8A000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panose="020B0604020202020204" pitchFamily="34" charset="0"/>
                <a:ea typeface="DengXian" panose="02010600030101010101" pitchFamily="2" charset="-122"/>
                <a:cs typeface="Arial" panose="020B0604020202020204" pitchFamily="34" charset="0"/>
              </a:rPr>
              <a:t>Association Network Background</a:t>
            </a:r>
            <a:endParaRPr lang="en-US" sz="2800" b="1" dirty="0">
              <a:solidFill>
                <a:schemeClr val="bg1"/>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23711B41-A31C-8046-983E-1BDD0CB67E10}"/>
              </a:ext>
            </a:extLst>
          </p:cNvPr>
          <p:cNvPicPr>
            <a:picLocks noChangeAspect="1"/>
          </p:cNvPicPr>
          <p:nvPr/>
        </p:nvPicPr>
        <p:blipFill rotWithShape="1">
          <a:blip r:embed="rId5">
            <a:extLst>
              <a:ext uri="{28A0092B-C50C-407E-A947-70E740481C1C}">
                <a14:useLocalDpi xmlns:a14="http://schemas.microsoft.com/office/drawing/2010/main" val="0"/>
              </a:ext>
            </a:extLst>
          </a:blip>
          <a:srcRect r="79043" b="6477"/>
          <a:stretch/>
        </p:blipFill>
        <p:spPr>
          <a:xfrm>
            <a:off x="3798874" y="1004673"/>
            <a:ext cx="1330777" cy="3114580"/>
          </a:xfrm>
          <a:prstGeom prst="rect">
            <a:avLst/>
          </a:prstGeom>
        </p:spPr>
      </p:pic>
      <p:sp>
        <p:nvSpPr>
          <p:cNvPr id="29" name="Text Box 3">
            <a:extLst>
              <a:ext uri="{FF2B5EF4-FFF2-40B4-BE49-F238E27FC236}">
                <a16:creationId xmlns:a16="http://schemas.microsoft.com/office/drawing/2014/main" id="{4E92D09C-0471-C541-99FE-89720757061F}"/>
              </a:ext>
            </a:extLst>
          </p:cNvPr>
          <p:cNvSpPr txBox="1">
            <a:spLocks noChangeArrowheads="1"/>
          </p:cNvSpPr>
          <p:nvPr/>
        </p:nvSpPr>
        <p:spPr bwMode="auto">
          <a:xfrm>
            <a:off x="3281196" y="5490797"/>
            <a:ext cx="1630308" cy="337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marL="215900" lvl="0" indent="-214313" defTabSz="457200" fontAlgn="base" hangingPunct="0">
              <a:lnSpc>
                <a:spcPct val="93000"/>
              </a:lnSpc>
              <a:spcBef>
                <a:spcPct val="0"/>
              </a:spcBef>
              <a:spcAft>
                <a:spcPct val="0"/>
              </a:spcAft>
              <a:buClr>
                <a:srgbClr val="000000"/>
              </a:buClr>
              <a:buSzPct val="100000"/>
              <a:tabLst>
                <a:tab pos="723900" algn="l"/>
                <a:tab pos="1447800" algn="l"/>
                <a:tab pos="2171700" algn="l"/>
                <a:tab pos="2895600" algn="l"/>
                <a:tab pos="3619500" algn="l"/>
                <a:tab pos="4343400" algn="l"/>
                <a:tab pos="5067300" algn="l"/>
                <a:tab pos="5791200" algn="l"/>
              </a:tabLst>
            </a:pPr>
            <a:r>
              <a:rPr lang="en-US" altLang="en-US" sz="1600" b="1" dirty="0">
                <a:solidFill>
                  <a:srgbClr val="FF0000"/>
                </a:solidFill>
                <a:highlight>
                  <a:srgbClr val="FFFF00"/>
                </a:highlight>
                <a:ea typeface="Baekmuk Gulim" charset="0"/>
                <a:cs typeface="Baekmuk Gulim" charset="0"/>
              </a:rPr>
              <a:t>Connector hub</a:t>
            </a:r>
            <a:endParaRPr lang="en-US" altLang="en-US" sz="1600" b="1" dirty="0">
              <a:solidFill>
                <a:srgbClr val="FF0000"/>
              </a:solidFill>
              <a:ea typeface="Baekmuk Gulim" charset="0"/>
              <a:cs typeface="Baekmuk Gulim" charset="0"/>
            </a:endParaRPr>
          </a:p>
        </p:txBody>
      </p:sp>
      <p:sp>
        <p:nvSpPr>
          <p:cNvPr id="3" name="Rectangle 2">
            <a:extLst>
              <a:ext uri="{FF2B5EF4-FFF2-40B4-BE49-F238E27FC236}">
                <a16:creationId xmlns:a16="http://schemas.microsoft.com/office/drawing/2014/main" id="{9390E79D-998A-0B41-9E19-23BF76BFF892}"/>
              </a:ext>
            </a:extLst>
          </p:cNvPr>
          <p:cNvSpPr/>
          <p:nvPr/>
        </p:nvSpPr>
        <p:spPr>
          <a:xfrm>
            <a:off x="6610437" y="3395134"/>
            <a:ext cx="868217" cy="35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OTUA</a:t>
            </a:r>
          </a:p>
        </p:txBody>
      </p:sp>
      <p:sp>
        <p:nvSpPr>
          <p:cNvPr id="30" name="Rectangle 29">
            <a:extLst>
              <a:ext uri="{FF2B5EF4-FFF2-40B4-BE49-F238E27FC236}">
                <a16:creationId xmlns:a16="http://schemas.microsoft.com/office/drawing/2014/main" id="{86D5A551-2C66-C74C-9443-0915549F9241}"/>
              </a:ext>
            </a:extLst>
          </p:cNvPr>
          <p:cNvSpPr/>
          <p:nvPr/>
        </p:nvSpPr>
        <p:spPr>
          <a:xfrm>
            <a:off x="8077709" y="3628174"/>
            <a:ext cx="868217" cy="35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OTUB</a:t>
            </a:r>
          </a:p>
        </p:txBody>
      </p:sp>
      <p:sp>
        <p:nvSpPr>
          <p:cNvPr id="31" name="Rectangle 30">
            <a:extLst>
              <a:ext uri="{FF2B5EF4-FFF2-40B4-BE49-F238E27FC236}">
                <a16:creationId xmlns:a16="http://schemas.microsoft.com/office/drawing/2014/main" id="{AEF1C64E-982A-8A4D-A1B7-0235CBEBF75B}"/>
              </a:ext>
            </a:extLst>
          </p:cNvPr>
          <p:cNvSpPr/>
          <p:nvPr/>
        </p:nvSpPr>
        <p:spPr>
          <a:xfrm>
            <a:off x="11275196" y="3564755"/>
            <a:ext cx="868217" cy="35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OTUB</a:t>
            </a:r>
          </a:p>
        </p:txBody>
      </p:sp>
      <p:sp>
        <p:nvSpPr>
          <p:cNvPr id="32" name="Rectangle 31">
            <a:extLst>
              <a:ext uri="{FF2B5EF4-FFF2-40B4-BE49-F238E27FC236}">
                <a16:creationId xmlns:a16="http://schemas.microsoft.com/office/drawing/2014/main" id="{4ADCA836-8614-9543-9483-93C8303FB92D}"/>
              </a:ext>
            </a:extLst>
          </p:cNvPr>
          <p:cNvSpPr/>
          <p:nvPr/>
        </p:nvSpPr>
        <p:spPr>
          <a:xfrm>
            <a:off x="9807924" y="3350677"/>
            <a:ext cx="868217" cy="35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OTUA</a:t>
            </a:r>
          </a:p>
        </p:txBody>
      </p:sp>
      <p:sp>
        <p:nvSpPr>
          <p:cNvPr id="33" name="Rectangle 32">
            <a:extLst>
              <a:ext uri="{FF2B5EF4-FFF2-40B4-BE49-F238E27FC236}">
                <a16:creationId xmlns:a16="http://schemas.microsoft.com/office/drawing/2014/main" id="{710F9B95-2FC5-7B43-9C8F-05A5F197BA7F}"/>
              </a:ext>
            </a:extLst>
          </p:cNvPr>
          <p:cNvSpPr/>
          <p:nvPr/>
        </p:nvSpPr>
        <p:spPr>
          <a:xfrm rot="16200000">
            <a:off x="5527511" y="1893325"/>
            <a:ext cx="868217" cy="35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OTUA</a:t>
            </a:r>
          </a:p>
        </p:txBody>
      </p:sp>
      <p:sp>
        <p:nvSpPr>
          <p:cNvPr id="34" name="Rectangle 33">
            <a:extLst>
              <a:ext uri="{FF2B5EF4-FFF2-40B4-BE49-F238E27FC236}">
                <a16:creationId xmlns:a16="http://schemas.microsoft.com/office/drawing/2014/main" id="{9D178C0A-8753-0B44-85A7-76029B32C44E}"/>
              </a:ext>
            </a:extLst>
          </p:cNvPr>
          <p:cNvSpPr/>
          <p:nvPr/>
        </p:nvSpPr>
        <p:spPr>
          <a:xfrm>
            <a:off x="6835639" y="2734254"/>
            <a:ext cx="868217" cy="35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OTUB</a:t>
            </a:r>
          </a:p>
        </p:txBody>
      </p:sp>
      <p:sp>
        <p:nvSpPr>
          <p:cNvPr id="35" name="Rectangle 34">
            <a:extLst>
              <a:ext uri="{FF2B5EF4-FFF2-40B4-BE49-F238E27FC236}">
                <a16:creationId xmlns:a16="http://schemas.microsoft.com/office/drawing/2014/main" id="{19309ECA-402F-E34B-BD60-0C1A94D786DD}"/>
              </a:ext>
            </a:extLst>
          </p:cNvPr>
          <p:cNvSpPr/>
          <p:nvPr/>
        </p:nvSpPr>
        <p:spPr>
          <a:xfrm>
            <a:off x="9840716" y="2715529"/>
            <a:ext cx="868217" cy="35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OTUB</a:t>
            </a:r>
          </a:p>
        </p:txBody>
      </p:sp>
      <p:sp>
        <p:nvSpPr>
          <p:cNvPr id="36" name="Rectangle 35">
            <a:extLst>
              <a:ext uri="{FF2B5EF4-FFF2-40B4-BE49-F238E27FC236}">
                <a16:creationId xmlns:a16="http://schemas.microsoft.com/office/drawing/2014/main" id="{ACFFC8A6-6790-0C4A-BE6E-51D8E4E6E784}"/>
              </a:ext>
            </a:extLst>
          </p:cNvPr>
          <p:cNvSpPr/>
          <p:nvPr/>
        </p:nvSpPr>
        <p:spPr>
          <a:xfrm rot="16200000">
            <a:off x="8657420" y="1893325"/>
            <a:ext cx="868217" cy="35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OTUA</a:t>
            </a:r>
          </a:p>
        </p:txBody>
      </p:sp>
      <p:cxnSp>
        <p:nvCxnSpPr>
          <p:cNvPr id="17" name="Straight Connector 16">
            <a:extLst>
              <a:ext uri="{FF2B5EF4-FFF2-40B4-BE49-F238E27FC236}">
                <a16:creationId xmlns:a16="http://schemas.microsoft.com/office/drawing/2014/main" id="{CE92619B-DE5A-0240-9AA1-3B79C7F13F76}"/>
              </a:ext>
            </a:extLst>
          </p:cNvPr>
          <p:cNvCxnSpPr/>
          <p:nvPr/>
        </p:nvCxnSpPr>
        <p:spPr>
          <a:xfrm>
            <a:off x="6137110" y="1608514"/>
            <a:ext cx="0" cy="11187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2D622B9-CE31-3149-B00C-B14BA39DED0A}"/>
              </a:ext>
            </a:extLst>
          </p:cNvPr>
          <p:cNvCxnSpPr/>
          <p:nvPr/>
        </p:nvCxnSpPr>
        <p:spPr>
          <a:xfrm>
            <a:off x="9304693" y="1598227"/>
            <a:ext cx="0" cy="11187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EA87AD3-B523-ED41-BCE2-B2A40505D740}"/>
              </a:ext>
            </a:extLst>
          </p:cNvPr>
          <p:cNvCxnSpPr>
            <a:cxnSpLocks/>
          </p:cNvCxnSpPr>
          <p:nvPr/>
        </p:nvCxnSpPr>
        <p:spPr>
          <a:xfrm>
            <a:off x="6137110" y="2716994"/>
            <a:ext cx="25078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74770D3-B2DB-974B-82EB-D3FB145251DA}"/>
              </a:ext>
            </a:extLst>
          </p:cNvPr>
          <p:cNvCxnSpPr>
            <a:cxnSpLocks/>
          </p:cNvCxnSpPr>
          <p:nvPr/>
        </p:nvCxnSpPr>
        <p:spPr>
          <a:xfrm>
            <a:off x="9304693" y="2701632"/>
            <a:ext cx="25078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87A27177-B138-6E4A-826A-9A27A0DD8E6C}"/>
              </a:ext>
            </a:extLst>
          </p:cNvPr>
          <p:cNvSpPr/>
          <p:nvPr/>
        </p:nvSpPr>
        <p:spPr>
          <a:xfrm rot="18760995">
            <a:off x="724606" y="2197541"/>
            <a:ext cx="634753" cy="194490"/>
          </a:xfrm>
          <a:prstGeom prst="roundRect">
            <a:avLst>
              <a:gd name="adj" fmla="val 50000"/>
            </a:avLst>
          </a:prstGeom>
          <a:solidFill>
            <a:schemeClr val="accent1">
              <a:lumMod val="60000"/>
              <a:lumOff val="40000"/>
            </a:schemeClr>
          </a:solidFill>
          <a:ln cap="rnd">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a:extLst>
              <a:ext uri="{FF2B5EF4-FFF2-40B4-BE49-F238E27FC236}">
                <a16:creationId xmlns:a16="http://schemas.microsoft.com/office/drawing/2014/main" id="{B8F1C561-D61D-5D44-BDF9-21FD1C6459CB}"/>
              </a:ext>
            </a:extLst>
          </p:cNvPr>
          <p:cNvSpPr/>
          <p:nvPr/>
        </p:nvSpPr>
        <p:spPr>
          <a:xfrm rot="19964072">
            <a:off x="2229240" y="2399402"/>
            <a:ext cx="634753" cy="194490"/>
          </a:xfrm>
          <a:prstGeom prst="roundRect">
            <a:avLst>
              <a:gd name="adj" fmla="val 50000"/>
            </a:avLst>
          </a:prstGeom>
          <a:solidFill>
            <a:schemeClr val="accent6">
              <a:lumMod val="60000"/>
              <a:lumOff val="40000"/>
            </a:schemeClr>
          </a:solidFill>
          <a:ln cap="rnd">
            <a:solidFill>
              <a:schemeClr val="accent6"/>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2B0C4389-65CF-DF4B-8DFB-EEB5944D5C21}"/>
              </a:ext>
            </a:extLst>
          </p:cNvPr>
          <p:cNvSpPr/>
          <p:nvPr/>
        </p:nvSpPr>
        <p:spPr>
          <a:xfrm rot="18853001">
            <a:off x="2146775" y="1481146"/>
            <a:ext cx="634753" cy="194490"/>
          </a:xfrm>
          <a:prstGeom prst="roundRect">
            <a:avLst>
              <a:gd name="adj" fmla="val 50000"/>
            </a:avLst>
          </a:prstGeom>
          <a:solidFill>
            <a:schemeClr val="accent2">
              <a:lumMod val="60000"/>
              <a:lumOff val="40000"/>
            </a:schemeClr>
          </a:solidFill>
          <a:ln cap="rnd">
            <a:solidFill>
              <a:schemeClr val="accent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71F6E308-A7E8-A040-B938-BE2B564BB95B}"/>
              </a:ext>
            </a:extLst>
          </p:cNvPr>
          <p:cNvSpPr/>
          <p:nvPr/>
        </p:nvSpPr>
        <p:spPr>
          <a:xfrm rot="18760995">
            <a:off x="1355242" y="2253338"/>
            <a:ext cx="634753" cy="194490"/>
          </a:xfrm>
          <a:prstGeom prst="roundRect">
            <a:avLst>
              <a:gd name="adj" fmla="val 50000"/>
            </a:avLst>
          </a:prstGeom>
          <a:solidFill>
            <a:schemeClr val="accent1">
              <a:lumMod val="60000"/>
              <a:lumOff val="40000"/>
            </a:schemeClr>
          </a:solidFill>
          <a:ln cap="rnd">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43">
            <a:extLst>
              <a:ext uri="{FF2B5EF4-FFF2-40B4-BE49-F238E27FC236}">
                <a16:creationId xmlns:a16="http://schemas.microsoft.com/office/drawing/2014/main" id="{2D058124-B763-024D-9008-CB8E99AE0773}"/>
              </a:ext>
            </a:extLst>
          </p:cNvPr>
          <p:cNvSpPr/>
          <p:nvPr/>
        </p:nvSpPr>
        <p:spPr>
          <a:xfrm rot="19642846">
            <a:off x="892937" y="2846285"/>
            <a:ext cx="1383263" cy="264296"/>
          </a:xfrm>
          <a:prstGeom prst="roundRect">
            <a:avLst>
              <a:gd name="adj" fmla="val 50000"/>
            </a:avLst>
          </a:prstGeom>
          <a:solidFill>
            <a:schemeClr val="accent1">
              <a:lumMod val="60000"/>
              <a:lumOff val="40000"/>
            </a:schemeClr>
          </a:solidFill>
          <a:ln cap="rnd">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Methanotroph</a:t>
            </a:r>
          </a:p>
        </p:txBody>
      </p:sp>
      <p:sp>
        <p:nvSpPr>
          <p:cNvPr id="45" name="Rounded Rectangle 44">
            <a:extLst>
              <a:ext uri="{FF2B5EF4-FFF2-40B4-BE49-F238E27FC236}">
                <a16:creationId xmlns:a16="http://schemas.microsoft.com/office/drawing/2014/main" id="{4BD0522A-E24B-414F-B744-C2EA0F42EDD4}"/>
              </a:ext>
            </a:extLst>
          </p:cNvPr>
          <p:cNvSpPr/>
          <p:nvPr/>
        </p:nvSpPr>
        <p:spPr>
          <a:xfrm rot="19964072">
            <a:off x="810611" y="1531349"/>
            <a:ext cx="634753" cy="194490"/>
          </a:xfrm>
          <a:prstGeom prst="roundRect">
            <a:avLst>
              <a:gd name="adj" fmla="val 50000"/>
            </a:avLst>
          </a:prstGeom>
          <a:solidFill>
            <a:schemeClr val="accent6">
              <a:lumMod val="60000"/>
              <a:lumOff val="40000"/>
            </a:schemeClr>
          </a:solidFill>
          <a:ln cap="rnd">
            <a:solidFill>
              <a:schemeClr val="accent6"/>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urved Up Arrow 45">
            <a:extLst>
              <a:ext uri="{FF2B5EF4-FFF2-40B4-BE49-F238E27FC236}">
                <a16:creationId xmlns:a16="http://schemas.microsoft.com/office/drawing/2014/main" id="{996A1D01-7D37-5245-BFA2-E2CDF33C38F3}"/>
              </a:ext>
            </a:extLst>
          </p:cNvPr>
          <p:cNvSpPr/>
          <p:nvPr/>
        </p:nvSpPr>
        <p:spPr>
          <a:xfrm>
            <a:off x="927368" y="2609978"/>
            <a:ext cx="573300" cy="368455"/>
          </a:xfrm>
          <a:prstGeom prst="curved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Curved Up Arrow 46">
            <a:extLst>
              <a:ext uri="{FF2B5EF4-FFF2-40B4-BE49-F238E27FC236}">
                <a16:creationId xmlns:a16="http://schemas.microsoft.com/office/drawing/2014/main" id="{088990F5-EE7A-894E-98C2-CD41D9424EB8}"/>
              </a:ext>
            </a:extLst>
          </p:cNvPr>
          <p:cNvSpPr/>
          <p:nvPr/>
        </p:nvSpPr>
        <p:spPr>
          <a:xfrm rot="19715324">
            <a:off x="1706348" y="2857433"/>
            <a:ext cx="1146333" cy="484564"/>
          </a:xfrm>
          <a:prstGeom prst="curvedUpArrow">
            <a:avLst>
              <a:gd name="adj1" fmla="val 25000"/>
              <a:gd name="adj2" fmla="val 50000"/>
              <a:gd name="adj3" fmla="val 285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urved Up Arrow 47">
            <a:extLst>
              <a:ext uri="{FF2B5EF4-FFF2-40B4-BE49-F238E27FC236}">
                <a16:creationId xmlns:a16="http://schemas.microsoft.com/office/drawing/2014/main" id="{14CB661D-F3AA-0B40-8D00-B8CCF38AB4BD}"/>
              </a:ext>
            </a:extLst>
          </p:cNvPr>
          <p:cNvSpPr/>
          <p:nvPr/>
        </p:nvSpPr>
        <p:spPr>
          <a:xfrm rot="15293434" flipH="1">
            <a:off x="2439352" y="1776416"/>
            <a:ext cx="653326" cy="368455"/>
          </a:xfrm>
          <a:prstGeom prst="curved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urved Up Arrow 48">
            <a:extLst>
              <a:ext uri="{FF2B5EF4-FFF2-40B4-BE49-F238E27FC236}">
                <a16:creationId xmlns:a16="http://schemas.microsoft.com/office/drawing/2014/main" id="{B3A59CF1-8965-ED4C-BDD5-A27F99D8F71E}"/>
              </a:ext>
            </a:extLst>
          </p:cNvPr>
          <p:cNvSpPr/>
          <p:nvPr/>
        </p:nvSpPr>
        <p:spPr>
          <a:xfrm flipH="1" flipV="1">
            <a:off x="1091151" y="1172148"/>
            <a:ext cx="1230880" cy="339685"/>
          </a:xfrm>
          <a:prstGeom prst="curvedUpArrow">
            <a:avLst>
              <a:gd name="adj1" fmla="val 25000"/>
              <a:gd name="adj2" fmla="val 50000"/>
              <a:gd name="adj3" fmla="val 285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urved Up Arrow 49">
            <a:extLst>
              <a:ext uri="{FF2B5EF4-FFF2-40B4-BE49-F238E27FC236}">
                <a16:creationId xmlns:a16="http://schemas.microsoft.com/office/drawing/2014/main" id="{E9E0E63F-EBBD-0743-B998-BBAEA070FB5F}"/>
              </a:ext>
            </a:extLst>
          </p:cNvPr>
          <p:cNvSpPr/>
          <p:nvPr/>
        </p:nvSpPr>
        <p:spPr>
          <a:xfrm>
            <a:off x="1256953" y="1704321"/>
            <a:ext cx="972209" cy="290405"/>
          </a:xfrm>
          <a:prstGeom prst="curved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1127987" y="3495981"/>
            <a:ext cx="2540565"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acetate, </a:t>
            </a:r>
            <a:r>
              <a:rPr lang="en-US" sz="1200" b="1" dirty="0" err="1">
                <a:latin typeface="Arial" panose="020B0604020202020204" pitchFamily="34" charset="0"/>
                <a:cs typeface="Arial" panose="020B0604020202020204" pitchFamily="34" charset="0"/>
              </a:rPr>
              <a:t>formate</a:t>
            </a:r>
            <a:r>
              <a:rPr lang="en-US" sz="1200" b="1" dirty="0">
                <a:latin typeface="Arial" panose="020B0604020202020204" pitchFamily="34" charset="0"/>
                <a:cs typeface="Arial" panose="020B0604020202020204" pitchFamily="34" charset="0"/>
              </a:rPr>
              <a:t>, succinate, etc. </a:t>
            </a:r>
          </a:p>
        </p:txBody>
      </p:sp>
      <p:sp>
        <p:nvSpPr>
          <p:cNvPr id="51" name="Rectangle 50">
            <a:extLst>
              <a:ext uri="{FF2B5EF4-FFF2-40B4-BE49-F238E27FC236}">
                <a16:creationId xmlns:a16="http://schemas.microsoft.com/office/drawing/2014/main" id="{DF6A7D34-0916-E44C-87DB-2367FA9D767E}"/>
              </a:ext>
            </a:extLst>
          </p:cNvPr>
          <p:cNvSpPr/>
          <p:nvPr/>
        </p:nvSpPr>
        <p:spPr>
          <a:xfrm>
            <a:off x="6956947" y="4244939"/>
            <a:ext cx="868217" cy="350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E4CAA4AC-A82B-4F47-BD3E-41A1C6B9E381}"/>
              </a:ext>
            </a:extLst>
          </p:cNvPr>
          <p:cNvSpPr txBox="1"/>
          <p:nvPr/>
        </p:nvSpPr>
        <p:spPr>
          <a:xfrm>
            <a:off x="7567847" y="2775535"/>
            <a:ext cx="1639360" cy="245418"/>
          </a:xfrm>
          <a:prstGeom prst="rect">
            <a:avLst/>
          </a:prstGeom>
          <a:noFill/>
        </p:spPr>
        <p:txBody>
          <a:bodyPr wrap="square" lIns="0" tIns="0" rIns="0" bIns="0" rtlCol="0">
            <a:spAutoFit/>
          </a:bodyPr>
          <a:lstStyle/>
          <a:p>
            <a:pPr algn="ctr"/>
            <a:r>
              <a:rPr lang="en-US" sz="1600" b="1" dirty="0">
                <a:latin typeface="Arial" panose="020B0604020202020204" pitchFamily="34" charset="0"/>
                <a:cs typeface="Arial" panose="020B0604020202020204" pitchFamily="34" charset="0"/>
              </a:rPr>
              <a:t>(Methanotroph)</a:t>
            </a:r>
            <a:endParaRPr lang="en-US" sz="1600" b="1" dirty="0">
              <a:solidFill>
                <a:schemeClr val="bg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3F6D8045-4A16-D748-9F16-8593250F8B87}"/>
              </a:ext>
            </a:extLst>
          </p:cNvPr>
          <p:cNvSpPr txBox="1"/>
          <p:nvPr/>
        </p:nvSpPr>
        <p:spPr>
          <a:xfrm>
            <a:off x="10603303" y="2757915"/>
            <a:ext cx="1588696" cy="246221"/>
          </a:xfrm>
          <a:prstGeom prst="rect">
            <a:avLst/>
          </a:prstGeom>
          <a:solidFill>
            <a:schemeClr val="bg1"/>
          </a:solidFill>
        </p:spPr>
        <p:txBody>
          <a:bodyPr wrap="square" lIns="0" tIns="0" rIns="0" bIns="0" rtlCol="0">
            <a:spAutoFit/>
          </a:bodyPr>
          <a:lstStyle/>
          <a:p>
            <a:pPr algn="ctr"/>
            <a:r>
              <a:rPr lang="en-US" sz="1600" b="1" dirty="0">
                <a:latin typeface="Arial" panose="020B0604020202020204" pitchFamily="34" charset="0"/>
                <a:cs typeface="Arial" panose="020B0604020202020204" pitchFamily="34" charset="0"/>
              </a:rPr>
              <a:t>(Methanotroph)</a:t>
            </a:r>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82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9" grpId="0"/>
      <p:bldP spid="16" grpId="0" animBg="1"/>
      <p:bldP spid="22" grpId="0" animBg="1"/>
      <p:bldP spid="24" grpId="0" animBg="1"/>
      <p:bldP spid="29" grpId="0"/>
      <p:bldP spid="3" grpId="0" animBg="1"/>
      <p:bldP spid="30" grpId="0" animBg="1"/>
      <p:bldP spid="31" grpId="0" animBg="1"/>
      <p:bldP spid="32" grpId="0" animBg="1"/>
      <p:bldP spid="33" grpId="0" animBg="1"/>
      <p:bldP spid="34" grpId="0" animBg="1"/>
      <p:bldP spid="35" grpId="0" animBg="1"/>
      <p:bldP spid="36" grpId="0" animBg="1"/>
      <p:bldP spid="52" grpId="0"/>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1017A4-E62D-2F47-90F1-DE87DD2C3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24" y="1488182"/>
            <a:ext cx="5303520" cy="5303520"/>
          </a:xfrm>
          <a:prstGeom prst="rect">
            <a:avLst/>
          </a:prstGeom>
        </p:spPr>
      </p:pic>
      <p:sp>
        <p:nvSpPr>
          <p:cNvPr id="8" name="Title 1">
            <a:extLst>
              <a:ext uri="{FF2B5EF4-FFF2-40B4-BE49-F238E27FC236}">
                <a16:creationId xmlns:a16="http://schemas.microsoft.com/office/drawing/2014/main" id="{94C87C8B-C7AD-B845-B820-B9AC7635A45F}"/>
              </a:ext>
            </a:extLst>
          </p:cNvPr>
          <p:cNvSpPr txBox="1">
            <a:spLocks/>
          </p:cNvSpPr>
          <p:nvPr/>
        </p:nvSpPr>
        <p:spPr>
          <a:xfrm>
            <a:off x="595424" y="1183323"/>
            <a:ext cx="5178056" cy="600234"/>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latin typeface="Arial" panose="020B0604020202020204" pitchFamily="34" charset="0"/>
                <a:cs typeface="Arial" panose="020B0604020202020204" pitchFamily="34" charset="0"/>
              </a:rPr>
              <a:t>The OTU co-occurrence</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association</a:t>
            </a:r>
            <a:r>
              <a:rPr lang="en-US" sz="1600" b="1" dirty="0">
                <a:latin typeface="Arial" panose="020B0604020202020204" pitchFamily="34" charset="0"/>
                <a:cs typeface="Arial" panose="020B0604020202020204" pitchFamily="34" charset="0"/>
              </a:rPr>
              <a:t> network of the bacterial community in SURF biofilms </a:t>
            </a:r>
          </a:p>
        </p:txBody>
      </p:sp>
      <p:pic>
        <p:nvPicPr>
          <p:cNvPr id="9" name="Picture 8">
            <a:extLst>
              <a:ext uri="{FF2B5EF4-FFF2-40B4-BE49-F238E27FC236}">
                <a16:creationId xmlns:a16="http://schemas.microsoft.com/office/drawing/2014/main" id="{3E4E7FE0-7C65-7E4C-9BE6-C373F8535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158" y="2262404"/>
            <a:ext cx="5076035" cy="3931920"/>
          </a:xfrm>
          <a:prstGeom prst="rect">
            <a:avLst/>
          </a:prstGeom>
        </p:spPr>
      </p:pic>
      <p:sp>
        <p:nvSpPr>
          <p:cNvPr id="10" name="Title 1">
            <a:extLst>
              <a:ext uri="{FF2B5EF4-FFF2-40B4-BE49-F238E27FC236}">
                <a16:creationId xmlns:a16="http://schemas.microsoft.com/office/drawing/2014/main" id="{2172BAAF-78D9-B344-89A4-18B2EA33BA92}"/>
              </a:ext>
            </a:extLst>
          </p:cNvPr>
          <p:cNvSpPr txBox="1">
            <a:spLocks/>
          </p:cNvSpPr>
          <p:nvPr/>
        </p:nvSpPr>
        <p:spPr>
          <a:xfrm>
            <a:off x="7227606" y="1191567"/>
            <a:ext cx="4368970" cy="593229"/>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latin typeface="Arial" panose="020B0604020202020204" pitchFamily="34" charset="0"/>
                <a:cs typeface="Arial" panose="020B0604020202020204" pitchFamily="34" charset="0"/>
              </a:rPr>
              <a:t>Distribution of nodes based on their topological features </a:t>
            </a:r>
          </a:p>
        </p:txBody>
      </p:sp>
      <p:sp>
        <p:nvSpPr>
          <p:cNvPr id="3" name="Oval 2">
            <a:extLst>
              <a:ext uri="{FF2B5EF4-FFF2-40B4-BE49-F238E27FC236}">
                <a16:creationId xmlns:a16="http://schemas.microsoft.com/office/drawing/2014/main" id="{3E686F8E-AEF3-6146-907B-29A74766F0A2}"/>
              </a:ext>
            </a:extLst>
          </p:cNvPr>
          <p:cNvSpPr/>
          <p:nvPr/>
        </p:nvSpPr>
        <p:spPr>
          <a:xfrm>
            <a:off x="2587083" y="5408338"/>
            <a:ext cx="2955073" cy="79713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57BD75F3-C8B9-1D4E-9BF8-41576EA4C5D1}"/>
              </a:ext>
            </a:extLst>
          </p:cNvPr>
          <p:cNvSpPr txBox="1">
            <a:spLocks/>
          </p:cNvSpPr>
          <p:nvPr/>
        </p:nvSpPr>
        <p:spPr>
          <a:xfrm>
            <a:off x="0" y="51191"/>
            <a:ext cx="12192000" cy="882503"/>
          </a:xfrm>
          <a:prstGeom prst="rect">
            <a:avLst/>
          </a:prstGeom>
          <a:solidFill>
            <a:srgbClr val="8A000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ea typeface="DengXian" panose="02010600030101010101" pitchFamily="2" charset="-122"/>
                <a:cs typeface="Arial" panose="020B0604020202020204" pitchFamily="34" charset="0"/>
              </a:rPr>
              <a:t>Methanotroph</a:t>
            </a:r>
            <a:r>
              <a:rPr lang="en-US" altLang="zh-CN" sz="2400" b="1" dirty="0">
                <a:solidFill>
                  <a:schemeClr val="bg1"/>
                </a:solidFill>
                <a:latin typeface="Arial" panose="020B0604020202020204" pitchFamily="34" charset="0"/>
                <a:ea typeface="DengXian" panose="02010600030101010101" pitchFamily="2" charset="-122"/>
                <a:cs typeface="Arial" panose="020B0604020202020204" pitchFamily="34" charset="0"/>
              </a:rPr>
              <a:t>s</a:t>
            </a:r>
            <a:r>
              <a:rPr lang="en-US" sz="2400" b="1" dirty="0">
                <a:solidFill>
                  <a:schemeClr val="bg1"/>
                </a:solidFill>
                <a:latin typeface="Arial" panose="020B0604020202020204" pitchFamily="34" charset="0"/>
                <a:ea typeface="DengXian" panose="02010600030101010101" pitchFamily="2" charset="-122"/>
                <a:cs typeface="Arial" panose="020B0604020202020204" pitchFamily="34" charset="0"/>
              </a:rPr>
              <a:t> fuel the interactions in SURF biofilms</a:t>
            </a:r>
            <a:endParaRPr lang="en-US" sz="24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732908F-853A-C443-96FA-8E306B269A13}"/>
              </a:ext>
            </a:extLst>
          </p:cNvPr>
          <p:cNvSpPr txBox="1"/>
          <p:nvPr/>
        </p:nvSpPr>
        <p:spPr>
          <a:xfrm>
            <a:off x="4418848" y="6206927"/>
            <a:ext cx="7854175" cy="584775"/>
          </a:xfrm>
          <a:prstGeom prst="rect">
            <a:avLst/>
          </a:prstGeom>
          <a:noFill/>
        </p:spPr>
        <p:txBody>
          <a:bodyPr wrap="square" rtlCol="0">
            <a:spAutoFit/>
          </a:bodyPr>
          <a:lstStyle/>
          <a:p>
            <a:r>
              <a:rPr lang="en-US" sz="1600" i="1" u="sng" dirty="0">
                <a:latin typeface="Arial" panose="020B0604020202020204" pitchFamily="34" charset="0"/>
                <a:cs typeface="Arial" panose="020B0604020202020204" pitchFamily="34" charset="0"/>
              </a:rPr>
              <a:t>Thiobacillus</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Burkholderiaceae</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Bryobacter</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Dongia</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Hyphomonas</a:t>
            </a:r>
            <a:r>
              <a:rPr lang="en-US" sz="1600" i="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Ignavibacteriales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Kryptoniales</a:t>
            </a:r>
            <a:r>
              <a:rPr lang="en-US" sz="1600"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Microscillaceae</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Phycisphaeraceae</a:t>
            </a:r>
            <a:r>
              <a:rPr lang="en-US" sz="1600"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and</a:t>
            </a:r>
            <a:r>
              <a:rPr lang="en-US" sz="1600" i="1"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Thermodesulfovibrionia</a:t>
            </a:r>
            <a:r>
              <a:rPr lang="en-US" sz="1600" dirty="0">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BB8B4920-5A8E-9E44-995C-B52C3898EA22}"/>
              </a:ext>
            </a:extLst>
          </p:cNvPr>
          <p:cNvSpPr/>
          <p:nvPr/>
        </p:nvSpPr>
        <p:spPr>
          <a:xfrm>
            <a:off x="7239181" y="2290894"/>
            <a:ext cx="1650176" cy="203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329BCAC-0A15-8643-83F7-B8B231C6402E}"/>
              </a:ext>
            </a:extLst>
          </p:cNvPr>
          <p:cNvSpPr/>
          <p:nvPr/>
        </p:nvSpPr>
        <p:spPr>
          <a:xfrm rot="16700237">
            <a:off x="7311878" y="2395140"/>
            <a:ext cx="553548" cy="225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ight Arrow 1">
            <a:extLst>
              <a:ext uri="{FF2B5EF4-FFF2-40B4-BE49-F238E27FC236}">
                <a16:creationId xmlns:a16="http://schemas.microsoft.com/office/drawing/2014/main" id="{9DB7231F-CABB-B040-9767-E3212A6F783E}"/>
              </a:ext>
            </a:extLst>
          </p:cNvPr>
          <p:cNvSpPr/>
          <p:nvPr/>
        </p:nvSpPr>
        <p:spPr>
          <a:xfrm rot="2026766">
            <a:off x="4123907" y="6268407"/>
            <a:ext cx="322520" cy="24724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52E8583-7EF4-2048-B241-59CD4B59B142}"/>
              </a:ext>
            </a:extLst>
          </p:cNvPr>
          <p:cNvCxnSpPr>
            <a:cxnSpLocks/>
          </p:cNvCxnSpPr>
          <p:nvPr/>
        </p:nvCxnSpPr>
        <p:spPr>
          <a:xfrm flipH="1">
            <a:off x="4064619" y="2905898"/>
            <a:ext cx="3675936" cy="2914743"/>
          </a:xfrm>
          <a:prstGeom prst="line">
            <a:avLst/>
          </a:prstGeom>
          <a:ln w="15875">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F35B4CE-209C-A24B-BDE5-D7D48E5A4BB2}"/>
              </a:ext>
            </a:extLst>
          </p:cNvPr>
          <p:cNvCxnSpPr>
            <a:cxnSpLocks/>
          </p:cNvCxnSpPr>
          <p:nvPr/>
        </p:nvCxnSpPr>
        <p:spPr>
          <a:xfrm flipH="1">
            <a:off x="4527605" y="2842862"/>
            <a:ext cx="3653228" cy="2823571"/>
          </a:xfrm>
          <a:prstGeom prst="line">
            <a:avLst/>
          </a:prstGeom>
          <a:ln w="15875">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7E1448E-01B8-A04A-8934-78012E4DEF5A}"/>
              </a:ext>
            </a:extLst>
          </p:cNvPr>
          <p:cNvCxnSpPr>
            <a:cxnSpLocks/>
          </p:cNvCxnSpPr>
          <p:nvPr/>
        </p:nvCxnSpPr>
        <p:spPr>
          <a:xfrm flipH="1">
            <a:off x="3892199" y="3965035"/>
            <a:ext cx="6300313" cy="816494"/>
          </a:xfrm>
          <a:prstGeom prst="line">
            <a:avLst/>
          </a:prstGeom>
          <a:ln w="15875">
            <a:headEnd type="stealt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51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2"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2B203E83-4B7E-C24B-94BB-748D3EB8A929}"/>
              </a:ext>
            </a:extLst>
          </p:cNvPr>
          <p:cNvPicPr>
            <a:picLocks noChangeAspect="1"/>
          </p:cNvPicPr>
          <p:nvPr/>
        </p:nvPicPr>
        <p:blipFill>
          <a:blip r:embed="rId2"/>
          <a:stretch>
            <a:fillRect/>
          </a:stretch>
        </p:blipFill>
        <p:spPr>
          <a:xfrm>
            <a:off x="628249" y="2039815"/>
            <a:ext cx="11386272" cy="3533671"/>
          </a:xfrm>
          <a:prstGeom prst="rect">
            <a:avLst/>
          </a:prstGeom>
        </p:spPr>
      </p:pic>
      <p:sp>
        <p:nvSpPr>
          <p:cNvPr id="12" name="Title 1">
            <a:extLst>
              <a:ext uri="{FF2B5EF4-FFF2-40B4-BE49-F238E27FC236}">
                <a16:creationId xmlns:a16="http://schemas.microsoft.com/office/drawing/2014/main" id="{91BF5F6E-502A-C949-B28F-8A73C32F9202}"/>
              </a:ext>
            </a:extLst>
          </p:cNvPr>
          <p:cNvSpPr txBox="1">
            <a:spLocks/>
          </p:cNvSpPr>
          <p:nvPr/>
        </p:nvSpPr>
        <p:spPr>
          <a:xfrm>
            <a:off x="861486" y="365882"/>
            <a:ext cx="3086400" cy="1194407"/>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600" b="1" dirty="0">
                <a:solidFill>
                  <a:srgbClr val="FF0000"/>
                </a:solidFill>
                <a:latin typeface="Arial" panose="020B0604020202020204" pitchFamily="34" charset="0"/>
                <a:cs typeface="Arial" panose="020B0604020202020204" pitchFamily="34" charset="0"/>
              </a:rPr>
              <a:t>Next two slides:</a:t>
            </a:r>
          </a:p>
          <a:p>
            <a:endParaRPr lang="en-US" sz="1600" b="1" dirty="0">
              <a:solidFill>
                <a:srgbClr val="FF0000"/>
              </a:solidFill>
              <a:latin typeface="Arial" panose="020B0604020202020204" pitchFamily="34" charset="0"/>
              <a:cs typeface="Arial" panose="020B0604020202020204" pitchFamily="34" charset="0"/>
            </a:endParaRPr>
          </a:p>
          <a:p>
            <a:r>
              <a:rPr lang="en-US" sz="1600" b="1" dirty="0">
                <a:solidFill>
                  <a:srgbClr val="FF0000"/>
                </a:solidFill>
                <a:latin typeface="Arial" panose="020B0604020202020204" pitchFamily="34" charset="0"/>
                <a:cs typeface="Arial" panose="020B0604020202020204" pitchFamily="34" charset="0"/>
              </a:rPr>
              <a:t>1.Novel Methanotrophs?</a:t>
            </a:r>
          </a:p>
          <a:p>
            <a:r>
              <a:rPr lang="en-US" sz="1600" b="1" dirty="0">
                <a:solidFill>
                  <a:srgbClr val="FF0000"/>
                </a:solidFill>
                <a:latin typeface="Arial" panose="020B0604020202020204" pitchFamily="34" charset="0"/>
                <a:cs typeface="Arial" panose="020B0604020202020204" pitchFamily="34" charset="0"/>
              </a:rPr>
              <a:t>2.Subsurface-adapted traits?  </a:t>
            </a:r>
          </a:p>
        </p:txBody>
      </p:sp>
    </p:spTree>
    <p:extLst>
      <p:ext uri="{BB962C8B-B14F-4D97-AF65-F5344CB8AC3E}">
        <p14:creationId xmlns:p14="http://schemas.microsoft.com/office/powerpoint/2010/main" val="328477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5A50482-9559-824F-B196-6D00E3A3B32E}"/>
              </a:ext>
            </a:extLst>
          </p:cNvPr>
          <p:cNvSpPr txBox="1">
            <a:spLocks/>
          </p:cNvSpPr>
          <p:nvPr/>
        </p:nvSpPr>
        <p:spPr>
          <a:xfrm>
            <a:off x="0" y="50333"/>
            <a:ext cx="12192000" cy="542334"/>
          </a:xfrm>
          <a:prstGeom prst="rect">
            <a:avLst/>
          </a:prstGeom>
          <a:solidFill>
            <a:srgbClr val="8A000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Novel (Gamma) methanotrophs with adapted traits occur in SURF</a:t>
            </a:r>
          </a:p>
        </p:txBody>
      </p:sp>
      <p:pic>
        <p:nvPicPr>
          <p:cNvPr id="32" name="Picture 31">
            <a:extLst>
              <a:ext uri="{FF2B5EF4-FFF2-40B4-BE49-F238E27FC236}">
                <a16:creationId xmlns:a16="http://schemas.microsoft.com/office/drawing/2014/main" id="{0452EDA4-D8AB-CD4C-AA1C-C24E7CB7CDA5}"/>
              </a:ext>
            </a:extLst>
          </p:cNvPr>
          <p:cNvPicPr>
            <a:picLocks noChangeAspect="1"/>
          </p:cNvPicPr>
          <p:nvPr/>
        </p:nvPicPr>
        <p:blipFill>
          <a:blip r:embed="rId3"/>
          <a:stretch>
            <a:fillRect/>
          </a:stretch>
        </p:blipFill>
        <p:spPr>
          <a:xfrm>
            <a:off x="1321922" y="842716"/>
            <a:ext cx="6670375" cy="5877028"/>
          </a:xfrm>
          <a:prstGeom prst="rect">
            <a:avLst/>
          </a:prstGeom>
        </p:spPr>
      </p:pic>
      <p:sp>
        <p:nvSpPr>
          <p:cNvPr id="49" name="Rectangle 48">
            <a:extLst>
              <a:ext uri="{FF2B5EF4-FFF2-40B4-BE49-F238E27FC236}">
                <a16:creationId xmlns:a16="http://schemas.microsoft.com/office/drawing/2014/main" id="{9732DEBB-1317-1F46-A02B-67F2D7E03190}"/>
              </a:ext>
            </a:extLst>
          </p:cNvPr>
          <p:cNvSpPr/>
          <p:nvPr/>
        </p:nvSpPr>
        <p:spPr>
          <a:xfrm>
            <a:off x="256556" y="770479"/>
            <a:ext cx="2130731" cy="48088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Phylogenomic tree </a:t>
            </a:r>
          </a:p>
          <a:p>
            <a:pPr algn="ctr"/>
            <a:r>
              <a:rPr lang="en-US" sz="1400" b="1" dirty="0">
                <a:latin typeface="Arial" panose="020B0604020202020204" pitchFamily="34" charset="0"/>
                <a:cs typeface="Arial" panose="020B0604020202020204" pitchFamily="34" charset="0"/>
              </a:rPr>
              <a:t>Gamma-proteobacteria</a:t>
            </a:r>
          </a:p>
        </p:txBody>
      </p:sp>
      <p:sp>
        <p:nvSpPr>
          <p:cNvPr id="51" name="TextBox 50">
            <a:extLst>
              <a:ext uri="{FF2B5EF4-FFF2-40B4-BE49-F238E27FC236}">
                <a16:creationId xmlns:a16="http://schemas.microsoft.com/office/drawing/2014/main" id="{C88E3315-B06C-5342-B6A5-97931C98BDB5}"/>
              </a:ext>
            </a:extLst>
          </p:cNvPr>
          <p:cNvSpPr txBox="1"/>
          <p:nvPr/>
        </p:nvSpPr>
        <p:spPr>
          <a:xfrm>
            <a:off x="8266889" y="4490789"/>
            <a:ext cx="3026145" cy="830997"/>
          </a:xfrm>
          <a:prstGeom prst="rect">
            <a:avLst/>
          </a:prstGeom>
          <a:solidFill>
            <a:schemeClr val="tx1"/>
          </a:solid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OBB-3-SURF.bins.30:</a:t>
            </a:r>
          </a:p>
          <a:p>
            <a:r>
              <a:rPr lang="en-US" sz="1200" b="1" dirty="0" err="1">
                <a:solidFill>
                  <a:schemeClr val="bg1"/>
                </a:solidFill>
                <a:latin typeface="Arial" panose="020B0604020202020204" pitchFamily="34" charset="0"/>
                <a:cs typeface="Arial" panose="020B0604020202020204" pitchFamily="34" charset="0"/>
              </a:rPr>
              <a:t>EnvZ-OmpR</a:t>
            </a:r>
            <a:r>
              <a:rPr lang="en-US" sz="1200" b="1" dirty="0">
                <a:solidFill>
                  <a:schemeClr val="bg1"/>
                </a:solidFill>
                <a:latin typeface="Arial" panose="020B0604020202020204" pitchFamily="34" charset="0"/>
                <a:cs typeface="Arial" panose="020B0604020202020204" pitchFamily="34" charset="0"/>
              </a:rPr>
              <a:t> (osmotic stress response)  </a:t>
            </a:r>
          </a:p>
          <a:p>
            <a:r>
              <a:rPr lang="en-US" sz="1200" b="1" dirty="0" err="1">
                <a:solidFill>
                  <a:schemeClr val="bg1"/>
                </a:solidFill>
                <a:latin typeface="Arial" panose="020B0604020202020204" pitchFamily="34" charset="0"/>
                <a:cs typeface="Arial" panose="020B0604020202020204" pitchFamily="34" charset="0"/>
              </a:rPr>
              <a:t>BaeS-BaeR</a:t>
            </a:r>
            <a:r>
              <a:rPr lang="en-US" sz="1200" b="1" dirty="0">
                <a:solidFill>
                  <a:schemeClr val="bg1"/>
                </a:solidFill>
                <a:latin typeface="Arial" panose="020B0604020202020204" pitchFamily="34" charset="0"/>
                <a:cs typeface="Arial" panose="020B0604020202020204" pitchFamily="34" charset="0"/>
              </a:rPr>
              <a:t> (envelope stress response)</a:t>
            </a:r>
          </a:p>
          <a:p>
            <a:r>
              <a:rPr lang="en-US" sz="1200" b="1" dirty="0" err="1">
                <a:solidFill>
                  <a:schemeClr val="bg1"/>
                </a:solidFill>
                <a:latin typeface="Arial" panose="020B0604020202020204" pitchFamily="34" charset="0"/>
                <a:cs typeface="Arial" panose="020B0604020202020204" pitchFamily="34" charset="0"/>
              </a:rPr>
              <a:t>HydH-HydG</a:t>
            </a:r>
            <a:r>
              <a:rPr lang="en-US" sz="1200" b="1" dirty="0">
                <a:solidFill>
                  <a:schemeClr val="bg1"/>
                </a:solidFill>
                <a:latin typeface="Arial" panose="020B0604020202020204" pitchFamily="34" charset="0"/>
                <a:cs typeface="Arial" panose="020B0604020202020204" pitchFamily="34" charset="0"/>
              </a:rPr>
              <a:t> (metal tolerance)</a:t>
            </a:r>
          </a:p>
        </p:txBody>
      </p:sp>
    </p:spTree>
    <p:extLst>
      <p:ext uri="{BB962C8B-B14F-4D97-AF65-F5344CB8AC3E}">
        <p14:creationId xmlns:p14="http://schemas.microsoft.com/office/powerpoint/2010/main" val="41426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ubble chart&#10;&#10;Description automatically generated">
            <a:extLst>
              <a:ext uri="{FF2B5EF4-FFF2-40B4-BE49-F238E27FC236}">
                <a16:creationId xmlns:a16="http://schemas.microsoft.com/office/drawing/2014/main" id="{FAFE545B-6CF9-B844-AAA5-F7C3E1B37172}"/>
              </a:ext>
            </a:extLst>
          </p:cNvPr>
          <p:cNvPicPr>
            <a:picLocks noChangeAspect="1"/>
          </p:cNvPicPr>
          <p:nvPr/>
        </p:nvPicPr>
        <p:blipFill>
          <a:blip r:embed="rId3"/>
          <a:stretch>
            <a:fillRect/>
          </a:stretch>
        </p:blipFill>
        <p:spPr>
          <a:xfrm>
            <a:off x="3954518" y="2040663"/>
            <a:ext cx="3519701" cy="3539255"/>
          </a:xfrm>
          <a:prstGeom prst="rect">
            <a:avLst/>
          </a:prstGeom>
        </p:spPr>
      </p:pic>
      <p:sp>
        <p:nvSpPr>
          <p:cNvPr id="10" name="Title 1">
            <a:extLst>
              <a:ext uri="{FF2B5EF4-FFF2-40B4-BE49-F238E27FC236}">
                <a16:creationId xmlns:a16="http://schemas.microsoft.com/office/drawing/2014/main" id="{AFCD4934-B0D0-1D47-B075-2F502635A16B}"/>
              </a:ext>
            </a:extLst>
          </p:cNvPr>
          <p:cNvSpPr txBox="1">
            <a:spLocks/>
          </p:cNvSpPr>
          <p:nvPr/>
        </p:nvSpPr>
        <p:spPr>
          <a:xfrm>
            <a:off x="0" y="257214"/>
            <a:ext cx="12192000" cy="1022241"/>
          </a:xfrm>
          <a:prstGeom prst="rect">
            <a:avLst/>
          </a:prstGeom>
          <a:solidFill>
            <a:srgbClr val="8A000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Arial" panose="020B0604020202020204" pitchFamily="34" charset="0"/>
                <a:cs typeface="Arial" panose="020B0604020202020204" pitchFamily="34" charset="0"/>
              </a:rPr>
              <a:t>Summary: first study characterizing methanotrophic communities in non-cave subsurface ecosystem</a:t>
            </a:r>
          </a:p>
        </p:txBody>
      </p:sp>
      <p:sp>
        <p:nvSpPr>
          <p:cNvPr id="13" name="TextBox 12">
            <a:extLst>
              <a:ext uri="{FF2B5EF4-FFF2-40B4-BE49-F238E27FC236}">
                <a16:creationId xmlns:a16="http://schemas.microsoft.com/office/drawing/2014/main" id="{94EF1E53-B8B8-C140-B3BE-E175AF932170}"/>
              </a:ext>
            </a:extLst>
          </p:cNvPr>
          <p:cNvSpPr txBox="1"/>
          <p:nvPr/>
        </p:nvSpPr>
        <p:spPr>
          <a:xfrm>
            <a:off x="4944369" y="3681685"/>
            <a:ext cx="1844287" cy="646331"/>
          </a:xfrm>
          <a:prstGeom prst="rect">
            <a:avLst/>
          </a:prstGeom>
          <a:noFill/>
        </p:spPr>
        <p:txBody>
          <a:bodyPr wrap="square" rtlCol="0">
            <a:spAutoFit/>
          </a:bodyPr>
          <a:lstStyle/>
          <a:p>
            <a:pPr algn="ctr"/>
            <a:r>
              <a:rPr lang="en-US" b="1" dirty="0">
                <a:highlight>
                  <a:srgbClr val="FFFF00"/>
                </a:highlight>
                <a:latin typeface="Arial" panose="020B0604020202020204" pitchFamily="34" charset="0"/>
                <a:cs typeface="Arial" panose="020B0604020202020204" pitchFamily="34" charset="0"/>
              </a:rPr>
              <a:t>SURF Methanotrophs</a:t>
            </a:r>
            <a:endParaRPr lang="en-US" b="1" dirty="0">
              <a:highlight>
                <a:srgbClr val="FFFF00"/>
              </a:highlight>
            </a:endParaRPr>
          </a:p>
        </p:txBody>
      </p:sp>
      <p:sp>
        <p:nvSpPr>
          <p:cNvPr id="17" name="Rounded Rectangle 16">
            <a:extLst>
              <a:ext uri="{FF2B5EF4-FFF2-40B4-BE49-F238E27FC236}">
                <a16:creationId xmlns:a16="http://schemas.microsoft.com/office/drawing/2014/main" id="{E15AB3A9-F501-8B4C-B57D-1C7A04561AFC}"/>
              </a:ext>
            </a:extLst>
          </p:cNvPr>
          <p:cNvSpPr/>
          <p:nvPr/>
        </p:nvSpPr>
        <p:spPr>
          <a:xfrm>
            <a:off x="540412" y="4238928"/>
            <a:ext cx="3414106" cy="928195"/>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altLang="zh-CN" b="1" dirty="0">
                <a:solidFill>
                  <a:schemeClr val="tx1"/>
                </a:solidFill>
                <a:latin typeface="Arial" panose="020B0604020202020204" pitchFamily="34" charset="0"/>
                <a:ea typeface="Arial" charset="0"/>
                <a:cs typeface="Arial" panose="020B0604020202020204" pitchFamily="34" charset="0"/>
              </a:rPr>
              <a:t>Interaction: </a:t>
            </a:r>
          </a:p>
          <a:p>
            <a:pPr lvl="1"/>
            <a:r>
              <a:rPr lang="en-US" altLang="zh-CN" sz="1600" b="1" dirty="0">
                <a:solidFill>
                  <a:schemeClr val="tx1"/>
                </a:solidFill>
                <a:latin typeface="Arial" panose="020B0604020202020204" pitchFamily="34" charset="0"/>
                <a:ea typeface="Arial" charset="0"/>
                <a:cs typeface="Arial" panose="020B0604020202020204" pitchFamily="34" charset="0"/>
              </a:rPr>
              <a:t>Abundant type </a:t>
            </a:r>
            <a:r>
              <a:rPr lang="en-US" altLang="zh-CN" sz="1600" b="1" dirty="0" err="1">
                <a:solidFill>
                  <a:schemeClr val="tx1"/>
                </a:solidFill>
                <a:latin typeface="Arial" panose="020B0604020202020204" pitchFamily="34" charset="0"/>
                <a:ea typeface="Arial" charset="0"/>
                <a:cs typeface="Arial" panose="020B0604020202020204" pitchFamily="34" charset="0"/>
              </a:rPr>
              <a:t>Ib</a:t>
            </a:r>
            <a:r>
              <a:rPr lang="en-US" altLang="zh-CN" sz="1600" b="1" dirty="0">
                <a:solidFill>
                  <a:schemeClr val="tx1"/>
                </a:solidFill>
                <a:latin typeface="Arial" panose="020B0604020202020204" pitchFamily="34" charset="0"/>
                <a:ea typeface="Arial" charset="0"/>
                <a:cs typeface="Arial" panose="020B0604020202020204" pitchFamily="34" charset="0"/>
              </a:rPr>
              <a:t>: primary producer in biofilms</a:t>
            </a:r>
          </a:p>
        </p:txBody>
      </p:sp>
      <p:sp>
        <p:nvSpPr>
          <p:cNvPr id="18" name="Rounded Rectangle 17">
            <a:extLst>
              <a:ext uri="{FF2B5EF4-FFF2-40B4-BE49-F238E27FC236}">
                <a16:creationId xmlns:a16="http://schemas.microsoft.com/office/drawing/2014/main" id="{CBEB259E-671D-3B45-A864-3B467A03B53B}"/>
              </a:ext>
            </a:extLst>
          </p:cNvPr>
          <p:cNvSpPr/>
          <p:nvPr/>
        </p:nvSpPr>
        <p:spPr>
          <a:xfrm>
            <a:off x="1354015" y="1456589"/>
            <a:ext cx="3957577" cy="1065528"/>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altLang="zh-CN" b="1" dirty="0">
                <a:solidFill>
                  <a:schemeClr val="tx1"/>
                </a:solidFill>
                <a:latin typeface="Arial" panose="020B0604020202020204" pitchFamily="34" charset="0"/>
                <a:ea typeface="Arial" charset="0"/>
                <a:cs typeface="Arial" panose="020B0604020202020204" pitchFamily="34" charset="0"/>
              </a:rPr>
              <a:t>Distribution: </a:t>
            </a:r>
          </a:p>
          <a:p>
            <a:pPr lvl="1"/>
            <a:r>
              <a:rPr lang="en-US" altLang="zh-CN" sz="1600" b="1" dirty="0">
                <a:solidFill>
                  <a:schemeClr val="tx1"/>
                </a:solidFill>
                <a:latin typeface="Arial" panose="020B0604020202020204" pitchFamily="34" charset="0"/>
                <a:ea typeface="Arial" charset="0"/>
                <a:cs typeface="Arial" panose="020B0604020202020204" pitchFamily="34" charset="0"/>
              </a:rPr>
              <a:t>- Diverse (</a:t>
            </a:r>
            <a:r>
              <a:rPr lang="en-US" altLang="zh-CN" sz="1600" b="1" dirty="0" err="1">
                <a:solidFill>
                  <a:schemeClr val="tx1"/>
                </a:solidFill>
                <a:latin typeface="Arial" panose="020B0604020202020204" pitchFamily="34" charset="0"/>
                <a:ea typeface="Arial" charset="0"/>
                <a:cs typeface="Arial" panose="020B0604020202020204" pitchFamily="34" charset="0"/>
              </a:rPr>
              <a:t>Ia</a:t>
            </a:r>
            <a:r>
              <a:rPr lang="en-US" altLang="zh-CN" sz="1600" b="1" dirty="0">
                <a:solidFill>
                  <a:schemeClr val="tx1"/>
                </a:solidFill>
                <a:latin typeface="Arial" panose="020B0604020202020204" pitchFamily="34" charset="0"/>
                <a:ea typeface="Arial" charset="0"/>
                <a:cs typeface="Arial" panose="020B0604020202020204" pitchFamily="34" charset="0"/>
              </a:rPr>
              <a:t> </a:t>
            </a:r>
            <a:r>
              <a:rPr lang="en-US" altLang="zh-CN" sz="1600" b="1" dirty="0" err="1">
                <a:solidFill>
                  <a:schemeClr val="tx1"/>
                </a:solidFill>
                <a:latin typeface="Arial" panose="020B0604020202020204" pitchFamily="34" charset="0"/>
                <a:ea typeface="Arial" charset="0"/>
                <a:cs typeface="Arial" panose="020B0604020202020204" pitchFamily="34" charset="0"/>
              </a:rPr>
              <a:t>Ib</a:t>
            </a:r>
            <a:r>
              <a:rPr lang="en-US" altLang="zh-CN" sz="1600" b="1" dirty="0">
                <a:solidFill>
                  <a:schemeClr val="tx1"/>
                </a:solidFill>
                <a:latin typeface="Arial" panose="020B0604020202020204" pitchFamily="34" charset="0"/>
                <a:ea typeface="Arial" charset="0"/>
                <a:cs typeface="Arial" panose="020B0604020202020204" pitchFamily="34" charset="0"/>
              </a:rPr>
              <a:t> Id </a:t>
            </a:r>
            <a:r>
              <a:rPr lang="en-US" altLang="zh-CN" sz="1600" b="1" dirty="0" err="1">
                <a:solidFill>
                  <a:schemeClr val="tx1"/>
                </a:solidFill>
                <a:latin typeface="Arial" panose="020B0604020202020204" pitchFamily="34" charset="0"/>
                <a:ea typeface="Arial" charset="0"/>
                <a:cs typeface="Arial" panose="020B0604020202020204" pitchFamily="34" charset="0"/>
              </a:rPr>
              <a:t>IIa</a:t>
            </a:r>
            <a:r>
              <a:rPr lang="en-US" altLang="zh-CN" sz="1600" b="1" dirty="0">
                <a:solidFill>
                  <a:schemeClr val="tx1"/>
                </a:solidFill>
                <a:latin typeface="Arial" panose="020B0604020202020204" pitchFamily="34" charset="0"/>
                <a:ea typeface="Arial" charset="0"/>
                <a:cs typeface="Arial" panose="020B0604020202020204" pitchFamily="34" charset="0"/>
              </a:rPr>
              <a:t> IIb, NC10); </a:t>
            </a:r>
          </a:p>
          <a:p>
            <a:pPr lvl="1"/>
            <a:r>
              <a:rPr lang="en-US" altLang="zh-CN" sz="1600" b="1" dirty="0">
                <a:solidFill>
                  <a:schemeClr val="tx1"/>
                </a:solidFill>
                <a:latin typeface="Arial" panose="020B0604020202020204" pitchFamily="34" charset="0"/>
                <a:ea typeface="Arial" charset="0"/>
                <a:cs typeface="Arial" panose="020B0604020202020204" pitchFamily="34" charset="0"/>
              </a:rPr>
              <a:t>- Abundant (27%); </a:t>
            </a:r>
          </a:p>
          <a:p>
            <a:pPr lvl="1"/>
            <a:r>
              <a:rPr lang="en-US" altLang="zh-CN" sz="1600" b="1" dirty="0">
                <a:solidFill>
                  <a:schemeClr val="tx1"/>
                </a:solidFill>
                <a:latin typeface="Arial" panose="020B0604020202020204" pitchFamily="34" charset="0"/>
                <a:ea typeface="Arial" charset="0"/>
                <a:cs typeface="Arial" panose="020B0604020202020204" pitchFamily="34" charset="0"/>
              </a:rPr>
              <a:t>- Niche preferences</a:t>
            </a:r>
          </a:p>
        </p:txBody>
      </p:sp>
      <p:sp>
        <p:nvSpPr>
          <p:cNvPr id="19" name="Rounded Rectangle 18">
            <a:extLst>
              <a:ext uri="{FF2B5EF4-FFF2-40B4-BE49-F238E27FC236}">
                <a16:creationId xmlns:a16="http://schemas.microsoft.com/office/drawing/2014/main" id="{6929015E-7CDA-3342-BE2C-DF409EE335D0}"/>
              </a:ext>
            </a:extLst>
          </p:cNvPr>
          <p:cNvSpPr/>
          <p:nvPr/>
        </p:nvSpPr>
        <p:spPr>
          <a:xfrm>
            <a:off x="7393259" y="2715562"/>
            <a:ext cx="4649805" cy="1169423"/>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altLang="zh-CN" b="1" dirty="0">
                <a:solidFill>
                  <a:schemeClr val="tx1"/>
                </a:solidFill>
                <a:latin typeface="Arial" panose="020B0604020202020204" pitchFamily="34" charset="0"/>
                <a:ea typeface="Arial" charset="0"/>
                <a:cs typeface="Arial" panose="020B0604020202020204" pitchFamily="34" charset="0"/>
              </a:rPr>
              <a:t>Novelty and Adaptation: </a:t>
            </a:r>
          </a:p>
          <a:p>
            <a:pPr lvl="1"/>
            <a:r>
              <a:rPr lang="en-US" altLang="zh-CN" sz="1600" b="1" dirty="0">
                <a:solidFill>
                  <a:schemeClr val="tx1"/>
                </a:solidFill>
                <a:latin typeface="Arial" panose="020B0604020202020204" pitchFamily="34" charset="0"/>
                <a:ea typeface="Arial" charset="0"/>
                <a:cs typeface="Arial" panose="020B0604020202020204" pitchFamily="34" charset="0"/>
              </a:rPr>
              <a:t> uncultivated lineages:</a:t>
            </a:r>
          </a:p>
          <a:p>
            <a:pPr lvl="2"/>
            <a:r>
              <a:rPr lang="en-US" altLang="zh-CN" sz="1400" b="1" dirty="0">
                <a:solidFill>
                  <a:schemeClr val="tx1"/>
                </a:solidFill>
                <a:latin typeface="Arial" panose="020B0604020202020204" pitchFamily="34" charset="0"/>
                <a:ea typeface="Arial" charset="0"/>
                <a:cs typeface="Arial" panose="020B0604020202020204" pitchFamily="34" charset="0"/>
              </a:rPr>
              <a:t>- Amplicon: novel genera in type </a:t>
            </a:r>
            <a:r>
              <a:rPr lang="en-US" altLang="zh-CN" sz="1400" b="1" dirty="0" err="1">
                <a:solidFill>
                  <a:schemeClr val="tx1"/>
                </a:solidFill>
                <a:latin typeface="Arial" panose="020B0604020202020204" pitchFamily="34" charset="0"/>
                <a:ea typeface="Arial" charset="0"/>
                <a:cs typeface="Arial" panose="020B0604020202020204" pitchFamily="34" charset="0"/>
              </a:rPr>
              <a:t>Ia</a:t>
            </a:r>
            <a:r>
              <a:rPr lang="en-US" altLang="zh-CN" sz="1400" b="1" dirty="0">
                <a:solidFill>
                  <a:schemeClr val="tx1"/>
                </a:solidFill>
                <a:latin typeface="Arial" panose="020B0604020202020204" pitchFamily="34" charset="0"/>
                <a:ea typeface="Arial" charset="0"/>
                <a:cs typeface="Arial" panose="020B0604020202020204" pitchFamily="34" charset="0"/>
              </a:rPr>
              <a:t> Id IIb </a:t>
            </a:r>
          </a:p>
          <a:p>
            <a:pPr lvl="2"/>
            <a:r>
              <a:rPr lang="en-US" altLang="zh-CN" sz="1400" b="1" dirty="0">
                <a:solidFill>
                  <a:schemeClr val="tx1"/>
                </a:solidFill>
                <a:latin typeface="Arial" panose="020B0604020202020204" pitchFamily="34" charset="0"/>
                <a:ea typeface="Arial" charset="0"/>
                <a:cs typeface="Arial" panose="020B0604020202020204" pitchFamily="34" charset="0"/>
              </a:rPr>
              <a:t>- MAGs: novel species in type </a:t>
            </a:r>
            <a:r>
              <a:rPr lang="en-US" altLang="zh-CN" sz="1400" b="1" dirty="0" err="1">
                <a:solidFill>
                  <a:schemeClr val="tx1"/>
                </a:solidFill>
                <a:latin typeface="Arial" panose="020B0604020202020204" pitchFamily="34" charset="0"/>
                <a:ea typeface="Arial" charset="0"/>
                <a:cs typeface="Arial" panose="020B0604020202020204" pitchFamily="34" charset="0"/>
              </a:rPr>
              <a:t>Ib</a:t>
            </a:r>
            <a:r>
              <a:rPr lang="en-US" altLang="zh-CN" sz="1400" b="1" dirty="0">
                <a:solidFill>
                  <a:schemeClr val="tx1"/>
                </a:solidFill>
                <a:latin typeface="Arial" panose="020B0604020202020204" pitchFamily="34" charset="0"/>
                <a:ea typeface="Arial" charset="0"/>
                <a:cs typeface="Arial" panose="020B0604020202020204" pitchFamily="34" charset="0"/>
              </a:rPr>
              <a:t> </a:t>
            </a:r>
            <a:r>
              <a:rPr lang="en-US" altLang="zh-CN" sz="1400" b="1" dirty="0" err="1">
                <a:solidFill>
                  <a:schemeClr val="tx1"/>
                </a:solidFill>
                <a:latin typeface="Arial" panose="020B0604020202020204" pitchFamily="34" charset="0"/>
                <a:ea typeface="Arial" charset="0"/>
                <a:cs typeface="Arial" panose="020B0604020202020204" pitchFamily="34" charset="0"/>
              </a:rPr>
              <a:t>IIa</a:t>
            </a:r>
            <a:endParaRPr lang="en-US" altLang="zh-CN" sz="1400" b="1" dirty="0">
              <a:solidFill>
                <a:schemeClr val="tx1"/>
              </a:solidFill>
              <a:latin typeface="Arial" panose="020B0604020202020204" pitchFamily="34" charset="0"/>
              <a:ea typeface="Arial" charset="0"/>
              <a:cs typeface="Arial" panose="020B0604020202020204" pitchFamily="34" charset="0"/>
            </a:endParaRPr>
          </a:p>
          <a:p>
            <a:pPr lvl="2"/>
            <a:r>
              <a:rPr lang="en-US" altLang="zh-CN" sz="1400" b="1" dirty="0">
                <a:solidFill>
                  <a:schemeClr val="tx1"/>
                </a:solidFill>
                <a:latin typeface="Arial" panose="020B0604020202020204" pitchFamily="34" charset="0"/>
                <a:ea typeface="Arial" charset="0"/>
                <a:cs typeface="Arial" panose="020B0604020202020204" pitchFamily="34" charset="0"/>
              </a:rPr>
              <a:t>- MAGs: adapted traits</a:t>
            </a:r>
          </a:p>
        </p:txBody>
      </p:sp>
    </p:spTree>
    <p:extLst>
      <p:ext uri="{BB962C8B-B14F-4D97-AF65-F5344CB8AC3E}">
        <p14:creationId xmlns:p14="http://schemas.microsoft.com/office/powerpoint/2010/main" val="1906483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82F07-D804-AD30-230C-BEB26FBD7721}"/>
              </a:ext>
            </a:extLst>
          </p:cNvPr>
          <p:cNvSpPr>
            <a:spLocks noGrp="1"/>
          </p:cNvSpPr>
          <p:nvPr>
            <p:ph type="title"/>
          </p:nvPr>
        </p:nvSpPr>
        <p:spPr/>
        <p:txBody>
          <a:bodyPr/>
          <a:lstStyle/>
          <a:p>
            <a:pPr algn="ctr"/>
            <a:r>
              <a:rPr lang="en-US" dirty="0"/>
              <a:t>Acknowledgements</a:t>
            </a:r>
          </a:p>
        </p:txBody>
      </p:sp>
      <p:sp>
        <p:nvSpPr>
          <p:cNvPr id="3" name="Content Placeholder 2">
            <a:extLst>
              <a:ext uri="{FF2B5EF4-FFF2-40B4-BE49-F238E27FC236}">
                <a16:creationId xmlns:a16="http://schemas.microsoft.com/office/drawing/2014/main" id="{9991C2E8-27EC-019C-D8DB-37A494225A51}"/>
              </a:ext>
            </a:extLst>
          </p:cNvPr>
          <p:cNvSpPr>
            <a:spLocks noGrp="1"/>
          </p:cNvSpPr>
          <p:nvPr>
            <p:ph idx="1"/>
          </p:nvPr>
        </p:nvSpPr>
        <p:spPr/>
        <p:txBody>
          <a:bodyPr/>
          <a:lstStyle/>
          <a:p>
            <a:r>
              <a:rPr lang="en-US" dirty="0"/>
              <a:t>Grad Student and Postdoc</a:t>
            </a:r>
          </a:p>
          <a:p>
            <a:pPr lvl="1"/>
            <a:r>
              <a:rPr lang="en-US" dirty="0"/>
              <a:t>Chuang Li</a:t>
            </a:r>
          </a:p>
          <a:p>
            <a:r>
              <a:rPr lang="en-US" dirty="0"/>
              <a:t>SURF</a:t>
            </a:r>
          </a:p>
          <a:p>
            <a:pPr lvl="1"/>
            <a:r>
              <a:rPr lang="en-US" dirty="0"/>
              <a:t>Tom Regan</a:t>
            </a:r>
          </a:p>
          <a:p>
            <a:pPr lvl="1"/>
            <a:r>
              <a:rPr lang="en-US" dirty="0"/>
              <a:t>Jaret </a:t>
            </a:r>
            <a:r>
              <a:rPr lang="en-US" dirty="0" err="1"/>
              <a:t>Heise</a:t>
            </a:r>
            <a:endParaRPr lang="en-US" dirty="0"/>
          </a:p>
          <a:p>
            <a:r>
              <a:rPr lang="en-US" dirty="0"/>
              <a:t>Collaborators</a:t>
            </a:r>
          </a:p>
          <a:p>
            <a:pPr lvl="1"/>
            <a:r>
              <a:rPr lang="en-US" dirty="0"/>
              <a:t>Dr. Rajesh Sani</a:t>
            </a:r>
          </a:p>
          <a:p>
            <a:pPr lvl="1"/>
            <a:r>
              <a:rPr lang="en-US" dirty="0"/>
              <a:t>Dr. </a:t>
            </a:r>
            <a:r>
              <a:rPr lang="en-US" dirty="0" err="1"/>
              <a:t>Krithi</a:t>
            </a:r>
            <a:r>
              <a:rPr lang="en-US" dirty="0"/>
              <a:t> </a:t>
            </a:r>
            <a:r>
              <a:rPr lang="en-US" dirty="0" err="1"/>
              <a:t>Sankaranarayanan</a:t>
            </a:r>
            <a:endParaRPr lang="en-US" dirty="0"/>
          </a:p>
          <a:p>
            <a:pPr lvl="1"/>
            <a:endParaRPr lang="en-US" dirty="0"/>
          </a:p>
        </p:txBody>
      </p:sp>
      <p:pic>
        <p:nvPicPr>
          <p:cNvPr id="5" name="Picture 4">
            <a:extLst>
              <a:ext uri="{FF2B5EF4-FFF2-40B4-BE49-F238E27FC236}">
                <a16:creationId xmlns:a16="http://schemas.microsoft.com/office/drawing/2014/main" id="{A8C26EF1-F5C0-2EBD-4B40-D38930F131B0}"/>
              </a:ext>
            </a:extLst>
          </p:cNvPr>
          <p:cNvPicPr>
            <a:picLocks noChangeAspect="1"/>
          </p:cNvPicPr>
          <p:nvPr/>
        </p:nvPicPr>
        <p:blipFill>
          <a:blip r:embed="rId3"/>
          <a:stretch>
            <a:fillRect/>
          </a:stretch>
        </p:blipFill>
        <p:spPr>
          <a:xfrm>
            <a:off x="8263276" y="2133599"/>
            <a:ext cx="2520837" cy="2520837"/>
          </a:xfrm>
          <a:prstGeom prst="rect">
            <a:avLst/>
          </a:prstGeom>
        </p:spPr>
      </p:pic>
      <p:pic>
        <p:nvPicPr>
          <p:cNvPr id="6" name="Picture 5">
            <a:extLst>
              <a:ext uri="{FF2B5EF4-FFF2-40B4-BE49-F238E27FC236}">
                <a16:creationId xmlns:a16="http://schemas.microsoft.com/office/drawing/2014/main" id="{2EB8E342-C9DF-E6D6-7DEE-079C30C974F1}"/>
              </a:ext>
            </a:extLst>
          </p:cNvPr>
          <p:cNvPicPr>
            <a:picLocks noChangeAspect="1"/>
          </p:cNvPicPr>
          <p:nvPr/>
        </p:nvPicPr>
        <p:blipFill>
          <a:blip r:embed="rId4"/>
          <a:stretch>
            <a:fillRect/>
          </a:stretch>
        </p:blipFill>
        <p:spPr>
          <a:xfrm>
            <a:off x="7797642" y="4962410"/>
            <a:ext cx="3387429" cy="1530465"/>
          </a:xfrm>
          <a:prstGeom prst="rect">
            <a:avLst/>
          </a:prstGeom>
        </p:spPr>
      </p:pic>
    </p:spTree>
    <p:extLst>
      <p:ext uri="{BB962C8B-B14F-4D97-AF65-F5344CB8AC3E}">
        <p14:creationId xmlns:p14="http://schemas.microsoft.com/office/powerpoint/2010/main" val="396181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3D1FC902-94EC-974B-A665-F847A064ABC9}"/>
              </a:ext>
            </a:extLst>
          </p:cNvPr>
          <p:cNvPicPr>
            <a:picLocks noChangeAspect="1"/>
          </p:cNvPicPr>
          <p:nvPr/>
        </p:nvPicPr>
        <p:blipFill rotWithShape="1">
          <a:blip r:embed="rId3"/>
          <a:srcRect l="10475" t="28741" r="80352" b="17156"/>
          <a:stretch/>
        </p:blipFill>
        <p:spPr>
          <a:xfrm>
            <a:off x="3218808" y="1622299"/>
            <a:ext cx="982875" cy="4540455"/>
          </a:xfrm>
          <a:prstGeom prst="rect">
            <a:avLst/>
          </a:prstGeom>
        </p:spPr>
      </p:pic>
      <p:cxnSp>
        <p:nvCxnSpPr>
          <p:cNvPr id="10" name="Straight Connector 9">
            <a:extLst>
              <a:ext uri="{FF2B5EF4-FFF2-40B4-BE49-F238E27FC236}">
                <a16:creationId xmlns:a16="http://schemas.microsoft.com/office/drawing/2014/main" id="{82AA2C51-4C43-DE4B-969C-13BC816739A8}"/>
              </a:ext>
            </a:extLst>
          </p:cNvPr>
          <p:cNvCxnSpPr>
            <a:cxnSpLocks/>
            <a:stCxn id="29" idx="4"/>
          </p:cNvCxnSpPr>
          <p:nvPr/>
        </p:nvCxnSpPr>
        <p:spPr>
          <a:xfrm flipH="1" flipV="1">
            <a:off x="3697748" y="4599662"/>
            <a:ext cx="2258536" cy="140103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03C698-D74B-FE41-B2D0-33A1C79CCE23}"/>
              </a:ext>
            </a:extLst>
          </p:cNvPr>
          <p:cNvCxnSpPr>
            <a:cxnSpLocks/>
          </p:cNvCxnSpPr>
          <p:nvPr/>
        </p:nvCxnSpPr>
        <p:spPr>
          <a:xfrm flipH="1">
            <a:off x="2655224" y="2629780"/>
            <a:ext cx="10852" cy="3532974"/>
          </a:xfrm>
          <a:prstGeom prst="line">
            <a:avLst/>
          </a:prstGeom>
          <a:ln w="31750">
            <a:solidFill>
              <a:srgbClr val="AA79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2EC4E83-967C-8C41-87B9-2DB1CCD7BF59}"/>
              </a:ext>
            </a:extLst>
          </p:cNvPr>
          <p:cNvSpPr txBox="1"/>
          <p:nvPr/>
        </p:nvSpPr>
        <p:spPr>
          <a:xfrm rot="16200000">
            <a:off x="265931" y="3911526"/>
            <a:ext cx="3845500" cy="492443"/>
          </a:xfrm>
          <a:prstGeom prst="rect">
            <a:avLst/>
          </a:prstGeom>
          <a:noFill/>
        </p:spPr>
        <p:txBody>
          <a:bodyPr wrap="square" lIns="0" tIns="0" rIns="0" bIns="0" rtlCol="0">
            <a:spAutoFit/>
          </a:bodyPr>
          <a:lstStyle/>
          <a:p>
            <a:r>
              <a:rPr lang="en-US" sz="1600" dirty="0">
                <a:latin typeface="Arial" panose="020B0604020202020204" pitchFamily="34" charset="0"/>
                <a:ea typeface="DengXian" panose="02010600030101010101" pitchFamily="2" charset="-122"/>
                <a:cs typeface="Arial" panose="020B0604020202020204" pitchFamily="34" charset="0"/>
              </a:rPr>
              <a:t>Increasing temperature and pressure, </a:t>
            </a:r>
          </a:p>
          <a:p>
            <a:r>
              <a:rPr lang="en-US" sz="1600" dirty="0">
                <a:latin typeface="Arial" panose="020B0604020202020204" pitchFamily="34" charset="0"/>
                <a:ea typeface="DengXian" panose="02010600030101010101" pitchFamily="2" charset="-122"/>
                <a:cs typeface="Arial" panose="020B0604020202020204" pitchFamily="34" charset="0"/>
              </a:rPr>
              <a:t>deficient oxygen</a:t>
            </a:r>
            <a:endParaRPr lang="en-US" sz="1600" dirty="0">
              <a:latin typeface="Arial" panose="020B0604020202020204" pitchFamily="34" charset="0"/>
              <a:cs typeface="Arial" panose="020B0604020202020204" pitchFamily="34" charset="0"/>
            </a:endParaRPr>
          </a:p>
        </p:txBody>
      </p:sp>
      <p:sp>
        <p:nvSpPr>
          <p:cNvPr id="19" name="Lightning Bolt 18">
            <a:extLst>
              <a:ext uri="{FF2B5EF4-FFF2-40B4-BE49-F238E27FC236}">
                <a16:creationId xmlns:a16="http://schemas.microsoft.com/office/drawing/2014/main" id="{1D4BC270-D1D7-D748-A774-00F9D08E686B}"/>
              </a:ext>
            </a:extLst>
          </p:cNvPr>
          <p:cNvSpPr/>
          <p:nvPr/>
        </p:nvSpPr>
        <p:spPr>
          <a:xfrm>
            <a:off x="2074003" y="1899166"/>
            <a:ext cx="486137" cy="317146"/>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E07C501-4039-0A44-9932-5897B8655715}"/>
              </a:ext>
            </a:extLst>
          </p:cNvPr>
          <p:cNvSpPr txBox="1"/>
          <p:nvPr/>
        </p:nvSpPr>
        <p:spPr>
          <a:xfrm>
            <a:off x="1502670" y="2203358"/>
            <a:ext cx="1185312" cy="276999"/>
          </a:xfrm>
          <a:prstGeom prst="rect">
            <a:avLst/>
          </a:prstGeom>
          <a:noFill/>
        </p:spPr>
        <p:txBody>
          <a:bodyPr wrap="square" rtlCol="0">
            <a:spAutoFit/>
          </a:bodyPr>
          <a:lstStyle/>
          <a:p>
            <a:r>
              <a:rPr lang="en-US" sz="1200" dirty="0">
                <a:latin typeface="Arial" panose="020B0604020202020204" pitchFamily="34" charset="0"/>
                <a:ea typeface="DengXian" panose="02010600030101010101" pitchFamily="2" charset="-122"/>
                <a:cs typeface="Arial" panose="020B0604020202020204" pitchFamily="34" charset="0"/>
              </a:rPr>
              <a:t>No light input</a:t>
            </a:r>
            <a:endParaRPr lang="en-US" sz="1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8BD8933-931D-B744-9C70-C3B4BEED5EC8}"/>
              </a:ext>
            </a:extLst>
          </p:cNvPr>
          <p:cNvSpPr txBox="1"/>
          <p:nvPr/>
        </p:nvSpPr>
        <p:spPr>
          <a:xfrm rot="16200000">
            <a:off x="3825394" y="4211414"/>
            <a:ext cx="1376274" cy="246221"/>
          </a:xfrm>
          <a:prstGeom prst="rect">
            <a:avLst/>
          </a:prstGeom>
          <a:noFill/>
        </p:spPr>
        <p:txBody>
          <a:bodyPr wrap="square" lIns="0" tIns="0" rIns="0" bIns="0" rtlCol="0">
            <a:spAutoFit/>
          </a:bodyPr>
          <a:lstStyle/>
          <a:p>
            <a:r>
              <a:rPr lang="en-US" sz="1600" dirty="0">
                <a:latin typeface="Arial" panose="020B0604020202020204" pitchFamily="34" charset="0"/>
                <a:cs typeface="Arial" panose="020B0604020202020204" pitchFamily="34" charset="0"/>
              </a:rPr>
              <a:t>Biomass Pools</a:t>
            </a:r>
          </a:p>
        </p:txBody>
      </p:sp>
      <p:cxnSp>
        <p:nvCxnSpPr>
          <p:cNvPr id="23" name="Straight Connector 22">
            <a:extLst>
              <a:ext uri="{FF2B5EF4-FFF2-40B4-BE49-F238E27FC236}">
                <a16:creationId xmlns:a16="http://schemas.microsoft.com/office/drawing/2014/main" id="{1B61FDD3-A0F3-4C4D-8545-E4EB33EDA674}"/>
              </a:ext>
            </a:extLst>
          </p:cNvPr>
          <p:cNvCxnSpPr>
            <a:cxnSpLocks/>
          </p:cNvCxnSpPr>
          <p:nvPr/>
        </p:nvCxnSpPr>
        <p:spPr>
          <a:xfrm flipH="1">
            <a:off x="3710246" y="2476865"/>
            <a:ext cx="2129383" cy="166243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Frame 28">
            <a:extLst>
              <a:ext uri="{FF2B5EF4-FFF2-40B4-BE49-F238E27FC236}">
                <a16:creationId xmlns:a16="http://schemas.microsoft.com/office/drawing/2014/main" id="{EA4B87D6-840E-D140-A84D-D443FFE5CA25}"/>
              </a:ext>
            </a:extLst>
          </p:cNvPr>
          <p:cNvSpPr/>
          <p:nvPr/>
        </p:nvSpPr>
        <p:spPr>
          <a:xfrm>
            <a:off x="5490713" y="2277893"/>
            <a:ext cx="5090057" cy="3722803"/>
          </a:xfrm>
          <a:custGeom>
            <a:avLst/>
            <a:gdLst>
              <a:gd name="connsiteX0" fmla="*/ 0 w 2277062"/>
              <a:gd name="connsiteY0" fmla="*/ 0 h 1724628"/>
              <a:gd name="connsiteX1" fmla="*/ 2277062 w 2277062"/>
              <a:gd name="connsiteY1" fmla="*/ 0 h 1724628"/>
              <a:gd name="connsiteX2" fmla="*/ 2277062 w 2277062"/>
              <a:gd name="connsiteY2" fmla="*/ 1724628 h 1724628"/>
              <a:gd name="connsiteX3" fmla="*/ 0 w 2277062"/>
              <a:gd name="connsiteY3" fmla="*/ 1724628 h 1724628"/>
              <a:gd name="connsiteX4" fmla="*/ 0 w 2277062"/>
              <a:gd name="connsiteY4" fmla="*/ 0 h 1724628"/>
              <a:gd name="connsiteX5" fmla="*/ 215579 w 2277062"/>
              <a:gd name="connsiteY5" fmla="*/ 215579 h 1724628"/>
              <a:gd name="connsiteX6" fmla="*/ 215579 w 2277062"/>
              <a:gd name="connsiteY6" fmla="*/ 1509050 h 1724628"/>
              <a:gd name="connsiteX7" fmla="*/ 2061484 w 2277062"/>
              <a:gd name="connsiteY7" fmla="*/ 1509050 h 1724628"/>
              <a:gd name="connsiteX8" fmla="*/ 2061484 w 2277062"/>
              <a:gd name="connsiteY8" fmla="*/ 215579 h 1724628"/>
              <a:gd name="connsiteX9" fmla="*/ 215579 w 2277062"/>
              <a:gd name="connsiteY9" fmla="*/ 215579 h 1724628"/>
              <a:gd name="connsiteX0" fmla="*/ 0 w 2277062"/>
              <a:gd name="connsiteY0" fmla="*/ 0 h 1724628"/>
              <a:gd name="connsiteX1" fmla="*/ 2277062 w 2277062"/>
              <a:gd name="connsiteY1" fmla="*/ 0 h 1724628"/>
              <a:gd name="connsiteX2" fmla="*/ 2277062 w 2277062"/>
              <a:gd name="connsiteY2" fmla="*/ 1724628 h 1724628"/>
              <a:gd name="connsiteX3" fmla="*/ 0 w 2277062"/>
              <a:gd name="connsiteY3" fmla="*/ 1724628 h 1724628"/>
              <a:gd name="connsiteX4" fmla="*/ 0 w 2277062"/>
              <a:gd name="connsiteY4" fmla="*/ 0 h 1724628"/>
              <a:gd name="connsiteX5" fmla="*/ 215579 w 2277062"/>
              <a:gd name="connsiteY5" fmla="*/ 215579 h 1724628"/>
              <a:gd name="connsiteX6" fmla="*/ 342901 w 2277062"/>
              <a:gd name="connsiteY6" fmla="*/ 1451177 h 1724628"/>
              <a:gd name="connsiteX7" fmla="*/ 2061484 w 2277062"/>
              <a:gd name="connsiteY7" fmla="*/ 1509050 h 1724628"/>
              <a:gd name="connsiteX8" fmla="*/ 2061484 w 2277062"/>
              <a:gd name="connsiteY8" fmla="*/ 215579 h 1724628"/>
              <a:gd name="connsiteX9" fmla="*/ 215579 w 2277062"/>
              <a:gd name="connsiteY9" fmla="*/ 215579 h 1724628"/>
              <a:gd name="connsiteX0" fmla="*/ 0 w 2277062"/>
              <a:gd name="connsiteY0" fmla="*/ 0 h 1724628"/>
              <a:gd name="connsiteX1" fmla="*/ 2277062 w 2277062"/>
              <a:gd name="connsiteY1" fmla="*/ 0 h 1724628"/>
              <a:gd name="connsiteX2" fmla="*/ 2277062 w 2277062"/>
              <a:gd name="connsiteY2" fmla="*/ 1724628 h 1724628"/>
              <a:gd name="connsiteX3" fmla="*/ 0 w 2277062"/>
              <a:gd name="connsiteY3" fmla="*/ 1724628 h 1724628"/>
              <a:gd name="connsiteX4" fmla="*/ 0 w 2277062"/>
              <a:gd name="connsiteY4" fmla="*/ 0 h 1724628"/>
              <a:gd name="connsiteX5" fmla="*/ 215579 w 2277062"/>
              <a:gd name="connsiteY5" fmla="*/ 215579 h 1724628"/>
              <a:gd name="connsiteX6" fmla="*/ 342901 w 2277062"/>
              <a:gd name="connsiteY6" fmla="*/ 1451177 h 1724628"/>
              <a:gd name="connsiteX7" fmla="*/ 2061484 w 2277062"/>
              <a:gd name="connsiteY7" fmla="*/ 1509050 h 1724628"/>
              <a:gd name="connsiteX8" fmla="*/ 2061484 w 2277062"/>
              <a:gd name="connsiteY8" fmla="*/ 215579 h 1724628"/>
              <a:gd name="connsiteX9" fmla="*/ 215579 w 2277062"/>
              <a:gd name="connsiteY9" fmla="*/ 215579 h 1724628"/>
              <a:gd name="connsiteX0" fmla="*/ 0 w 2277062"/>
              <a:gd name="connsiteY0" fmla="*/ 0 h 1724628"/>
              <a:gd name="connsiteX1" fmla="*/ 2277062 w 2277062"/>
              <a:gd name="connsiteY1" fmla="*/ 0 h 1724628"/>
              <a:gd name="connsiteX2" fmla="*/ 2277062 w 2277062"/>
              <a:gd name="connsiteY2" fmla="*/ 1724628 h 1724628"/>
              <a:gd name="connsiteX3" fmla="*/ 0 w 2277062"/>
              <a:gd name="connsiteY3" fmla="*/ 1724628 h 1724628"/>
              <a:gd name="connsiteX4" fmla="*/ 0 w 2277062"/>
              <a:gd name="connsiteY4" fmla="*/ 0 h 1724628"/>
              <a:gd name="connsiteX5" fmla="*/ 215579 w 2277062"/>
              <a:gd name="connsiteY5" fmla="*/ 215579 h 1724628"/>
              <a:gd name="connsiteX6" fmla="*/ 342901 w 2277062"/>
              <a:gd name="connsiteY6" fmla="*/ 1451177 h 1724628"/>
              <a:gd name="connsiteX7" fmla="*/ 1945737 w 2277062"/>
              <a:gd name="connsiteY7" fmla="*/ 1428027 h 1724628"/>
              <a:gd name="connsiteX8" fmla="*/ 2061484 w 2277062"/>
              <a:gd name="connsiteY8" fmla="*/ 215579 h 1724628"/>
              <a:gd name="connsiteX9" fmla="*/ 215579 w 2277062"/>
              <a:gd name="connsiteY9" fmla="*/ 215579 h 1724628"/>
              <a:gd name="connsiteX0" fmla="*/ 0 w 2277062"/>
              <a:gd name="connsiteY0" fmla="*/ 0 h 1724628"/>
              <a:gd name="connsiteX1" fmla="*/ 2277062 w 2277062"/>
              <a:gd name="connsiteY1" fmla="*/ 0 h 1724628"/>
              <a:gd name="connsiteX2" fmla="*/ 2277062 w 2277062"/>
              <a:gd name="connsiteY2" fmla="*/ 1724628 h 1724628"/>
              <a:gd name="connsiteX3" fmla="*/ 0 w 2277062"/>
              <a:gd name="connsiteY3" fmla="*/ 1724628 h 1724628"/>
              <a:gd name="connsiteX4" fmla="*/ 0 w 2277062"/>
              <a:gd name="connsiteY4" fmla="*/ 0 h 1724628"/>
              <a:gd name="connsiteX5" fmla="*/ 215579 w 2277062"/>
              <a:gd name="connsiteY5" fmla="*/ 215579 h 1724628"/>
              <a:gd name="connsiteX6" fmla="*/ 342901 w 2277062"/>
              <a:gd name="connsiteY6" fmla="*/ 1451177 h 1724628"/>
              <a:gd name="connsiteX7" fmla="*/ 1945737 w 2277062"/>
              <a:gd name="connsiteY7" fmla="*/ 1428027 h 1724628"/>
              <a:gd name="connsiteX8" fmla="*/ 2061484 w 2277062"/>
              <a:gd name="connsiteY8" fmla="*/ 215579 h 1724628"/>
              <a:gd name="connsiteX9" fmla="*/ 215579 w 2277062"/>
              <a:gd name="connsiteY9" fmla="*/ 215579 h 1724628"/>
              <a:gd name="connsiteX0" fmla="*/ 0 w 2277062"/>
              <a:gd name="connsiteY0" fmla="*/ 0 h 1724628"/>
              <a:gd name="connsiteX1" fmla="*/ 2277062 w 2277062"/>
              <a:gd name="connsiteY1" fmla="*/ 0 h 1724628"/>
              <a:gd name="connsiteX2" fmla="*/ 2277062 w 2277062"/>
              <a:gd name="connsiteY2" fmla="*/ 1724628 h 1724628"/>
              <a:gd name="connsiteX3" fmla="*/ 0 w 2277062"/>
              <a:gd name="connsiteY3" fmla="*/ 1724628 h 1724628"/>
              <a:gd name="connsiteX4" fmla="*/ 0 w 2277062"/>
              <a:gd name="connsiteY4" fmla="*/ 0 h 1724628"/>
              <a:gd name="connsiteX5" fmla="*/ 215579 w 2277062"/>
              <a:gd name="connsiteY5" fmla="*/ 215579 h 1724628"/>
              <a:gd name="connsiteX6" fmla="*/ 342901 w 2277062"/>
              <a:gd name="connsiteY6" fmla="*/ 1451177 h 1724628"/>
              <a:gd name="connsiteX7" fmla="*/ 1945737 w 2277062"/>
              <a:gd name="connsiteY7" fmla="*/ 1428027 h 1724628"/>
              <a:gd name="connsiteX8" fmla="*/ 1934163 w 2277062"/>
              <a:gd name="connsiteY8" fmla="*/ 319752 h 1724628"/>
              <a:gd name="connsiteX9" fmla="*/ 215579 w 2277062"/>
              <a:gd name="connsiteY9" fmla="*/ 215579 h 1724628"/>
              <a:gd name="connsiteX0" fmla="*/ 138897 w 2415959"/>
              <a:gd name="connsiteY0" fmla="*/ 0 h 1805651"/>
              <a:gd name="connsiteX1" fmla="*/ 2415959 w 2415959"/>
              <a:gd name="connsiteY1" fmla="*/ 0 h 1805651"/>
              <a:gd name="connsiteX2" fmla="*/ 2415959 w 2415959"/>
              <a:gd name="connsiteY2" fmla="*/ 1724628 h 1805651"/>
              <a:gd name="connsiteX3" fmla="*/ 0 w 2415959"/>
              <a:gd name="connsiteY3" fmla="*/ 1805651 h 1805651"/>
              <a:gd name="connsiteX4" fmla="*/ 138897 w 2415959"/>
              <a:gd name="connsiteY4" fmla="*/ 0 h 1805651"/>
              <a:gd name="connsiteX5" fmla="*/ 354476 w 2415959"/>
              <a:gd name="connsiteY5" fmla="*/ 215579 h 1805651"/>
              <a:gd name="connsiteX6" fmla="*/ 481798 w 2415959"/>
              <a:gd name="connsiteY6" fmla="*/ 1451177 h 1805651"/>
              <a:gd name="connsiteX7" fmla="*/ 2084634 w 2415959"/>
              <a:gd name="connsiteY7" fmla="*/ 1428027 h 1805651"/>
              <a:gd name="connsiteX8" fmla="*/ 2073060 w 2415959"/>
              <a:gd name="connsiteY8" fmla="*/ 319752 h 1805651"/>
              <a:gd name="connsiteX9" fmla="*/ 354476 w 2415959"/>
              <a:gd name="connsiteY9" fmla="*/ 215579 h 1805651"/>
              <a:gd name="connsiteX0" fmla="*/ 182727 w 2459789"/>
              <a:gd name="connsiteY0" fmla="*/ 0 h 1805651"/>
              <a:gd name="connsiteX1" fmla="*/ 2459789 w 2459789"/>
              <a:gd name="connsiteY1" fmla="*/ 0 h 1805651"/>
              <a:gd name="connsiteX2" fmla="*/ 2459789 w 2459789"/>
              <a:gd name="connsiteY2" fmla="*/ 1724628 h 1805651"/>
              <a:gd name="connsiteX3" fmla="*/ 43830 w 2459789"/>
              <a:gd name="connsiteY3" fmla="*/ 1805651 h 1805651"/>
              <a:gd name="connsiteX4" fmla="*/ 182727 w 2459789"/>
              <a:gd name="connsiteY4" fmla="*/ 0 h 1805651"/>
              <a:gd name="connsiteX5" fmla="*/ 398306 w 2459789"/>
              <a:gd name="connsiteY5" fmla="*/ 215579 h 1805651"/>
              <a:gd name="connsiteX6" fmla="*/ 525628 w 2459789"/>
              <a:gd name="connsiteY6" fmla="*/ 1451177 h 1805651"/>
              <a:gd name="connsiteX7" fmla="*/ 2128464 w 2459789"/>
              <a:gd name="connsiteY7" fmla="*/ 1428027 h 1805651"/>
              <a:gd name="connsiteX8" fmla="*/ 2116890 w 2459789"/>
              <a:gd name="connsiteY8" fmla="*/ 319752 h 1805651"/>
              <a:gd name="connsiteX9" fmla="*/ 398306 w 2459789"/>
              <a:gd name="connsiteY9" fmla="*/ 215579 h 1805651"/>
              <a:gd name="connsiteX0" fmla="*/ 27690 w 2536246"/>
              <a:gd name="connsiteY0" fmla="*/ 115747 h 1805651"/>
              <a:gd name="connsiteX1" fmla="*/ 2536246 w 2536246"/>
              <a:gd name="connsiteY1" fmla="*/ 0 h 1805651"/>
              <a:gd name="connsiteX2" fmla="*/ 2536246 w 2536246"/>
              <a:gd name="connsiteY2" fmla="*/ 1724628 h 1805651"/>
              <a:gd name="connsiteX3" fmla="*/ 120287 w 2536246"/>
              <a:gd name="connsiteY3" fmla="*/ 1805651 h 1805651"/>
              <a:gd name="connsiteX4" fmla="*/ 27690 w 2536246"/>
              <a:gd name="connsiteY4" fmla="*/ 115747 h 1805651"/>
              <a:gd name="connsiteX5" fmla="*/ 474763 w 2536246"/>
              <a:gd name="connsiteY5" fmla="*/ 215579 h 1805651"/>
              <a:gd name="connsiteX6" fmla="*/ 602085 w 2536246"/>
              <a:gd name="connsiteY6" fmla="*/ 1451177 h 1805651"/>
              <a:gd name="connsiteX7" fmla="*/ 2204921 w 2536246"/>
              <a:gd name="connsiteY7" fmla="*/ 1428027 h 1805651"/>
              <a:gd name="connsiteX8" fmla="*/ 2193347 w 2536246"/>
              <a:gd name="connsiteY8" fmla="*/ 319752 h 1805651"/>
              <a:gd name="connsiteX9" fmla="*/ 474763 w 2536246"/>
              <a:gd name="connsiteY9" fmla="*/ 215579 h 1805651"/>
              <a:gd name="connsiteX0" fmla="*/ 27690 w 2536246"/>
              <a:gd name="connsiteY0" fmla="*/ 156547 h 1846451"/>
              <a:gd name="connsiteX1" fmla="*/ 2536246 w 2536246"/>
              <a:gd name="connsiteY1" fmla="*/ 40800 h 1846451"/>
              <a:gd name="connsiteX2" fmla="*/ 2536246 w 2536246"/>
              <a:gd name="connsiteY2" fmla="*/ 1765428 h 1846451"/>
              <a:gd name="connsiteX3" fmla="*/ 120287 w 2536246"/>
              <a:gd name="connsiteY3" fmla="*/ 1846451 h 1846451"/>
              <a:gd name="connsiteX4" fmla="*/ 27690 w 2536246"/>
              <a:gd name="connsiteY4" fmla="*/ 156547 h 1846451"/>
              <a:gd name="connsiteX5" fmla="*/ 474763 w 2536246"/>
              <a:gd name="connsiteY5" fmla="*/ 256379 h 1846451"/>
              <a:gd name="connsiteX6" fmla="*/ 602085 w 2536246"/>
              <a:gd name="connsiteY6" fmla="*/ 1491977 h 1846451"/>
              <a:gd name="connsiteX7" fmla="*/ 2204921 w 2536246"/>
              <a:gd name="connsiteY7" fmla="*/ 1468827 h 1846451"/>
              <a:gd name="connsiteX8" fmla="*/ 2193347 w 2536246"/>
              <a:gd name="connsiteY8" fmla="*/ 360552 h 1846451"/>
              <a:gd name="connsiteX9" fmla="*/ 474763 w 2536246"/>
              <a:gd name="connsiteY9" fmla="*/ 256379 h 1846451"/>
              <a:gd name="connsiteX0" fmla="*/ 31484 w 2528465"/>
              <a:gd name="connsiteY0" fmla="*/ 107957 h 1983056"/>
              <a:gd name="connsiteX1" fmla="*/ 2528465 w 2528465"/>
              <a:gd name="connsiteY1" fmla="*/ 177405 h 1983056"/>
              <a:gd name="connsiteX2" fmla="*/ 2528465 w 2528465"/>
              <a:gd name="connsiteY2" fmla="*/ 1902033 h 1983056"/>
              <a:gd name="connsiteX3" fmla="*/ 112506 w 2528465"/>
              <a:gd name="connsiteY3" fmla="*/ 1983056 h 1983056"/>
              <a:gd name="connsiteX4" fmla="*/ 31484 w 2528465"/>
              <a:gd name="connsiteY4" fmla="*/ 107957 h 1983056"/>
              <a:gd name="connsiteX5" fmla="*/ 466982 w 2528465"/>
              <a:gd name="connsiteY5" fmla="*/ 392984 h 1983056"/>
              <a:gd name="connsiteX6" fmla="*/ 594304 w 2528465"/>
              <a:gd name="connsiteY6" fmla="*/ 1628582 h 1983056"/>
              <a:gd name="connsiteX7" fmla="*/ 2197140 w 2528465"/>
              <a:gd name="connsiteY7" fmla="*/ 1605432 h 1983056"/>
              <a:gd name="connsiteX8" fmla="*/ 2185566 w 2528465"/>
              <a:gd name="connsiteY8" fmla="*/ 497157 h 1983056"/>
              <a:gd name="connsiteX9" fmla="*/ 466982 w 2528465"/>
              <a:gd name="connsiteY9" fmla="*/ 392984 h 1983056"/>
              <a:gd name="connsiteX0" fmla="*/ 31484 w 2528465"/>
              <a:gd name="connsiteY0" fmla="*/ 13660 h 1888759"/>
              <a:gd name="connsiteX1" fmla="*/ 2528465 w 2528465"/>
              <a:gd name="connsiteY1" fmla="*/ 83108 h 1888759"/>
              <a:gd name="connsiteX2" fmla="*/ 2528465 w 2528465"/>
              <a:gd name="connsiteY2" fmla="*/ 1807736 h 1888759"/>
              <a:gd name="connsiteX3" fmla="*/ 112506 w 2528465"/>
              <a:gd name="connsiteY3" fmla="*/ 1888759 h 1888759"/>
              <a:gd name="connsiteX4" fmla="*/ 31484 w 2528465"/>
              <a:gd name="connsiteY4" fmla="*/ 13660 h 1888759"/>
              <a:gd name="connsiteX5" fmla="*/ 466982 w 2528465"/>
              <a:gd name="connsiteY5" fmla="*/ 298687 h 1888759"/>
              <a:gd name="connsiteX6" fmla="*/ 594304 w 2528465"/>
              <a:gd name="connsiteY6" fmla="*/ 1534285 h 1888759"/>
              <a:gd name="connsiteX7" fmla="*/ 2197140 w 2528465"/>
              <a:gd name="connsiteY7" fmla="*/ 1511135 h 1888759"/>
              <a:gd name="connsiteX8" fmla="*/ 2185566 w 2528465"/>
              <a:gd name="connsiteY8" fmla="*/ 402860 h 1888759"/>
              <a:gd name="connsiteX9" fmla="*/ 466982 w 2528465"/>
              <a:gd name="connsiteY9" fmla="*/ 298687 h 1888759"/>
              <a:gd name="connsiteX0" fmla="*/ 31484 w 2528465"/>
              <a:gd name="connsiteY0" fmla="*/ 13660 h 1888759"/>
              <a:gd name="connsiteX1" fmla="*/ 2528465 w 2528465"/>
              <a:gd name="connsiteY1" fmla="*/ 83108 h 1888759"/>
              <a:gd name="connsiteX2" fmla="*/ 2528465 w 2528465"/>
              <a:gd name="connsiteY2" fmla="*/ 1807736 h 1888759"/>
              <a:gd name="connsiteX3" fmla="*/ 112506 w 2528465"/>
              <a:gd name="connsiteY3" fmla="*/ 1888759 h 1888759"/>
              <a:gd name="connsiteX4" fmla="*/ 31484 w 2528465"/>
              <a:gd name="connsiteY4" fmla="*/ 13660 h 1888759"/>
              <a:gd name="connsiteX5" fmla="*/ 558862 w 2528465"/>
              <a:gd name="connsiteY5" fmla="*/ 446447 h 1888759"/>
              <a:gd name="connsiteX6" fmla="*/ 594304 w 2528465"/>
              <a:gd name="connsiteY6" fmla="*/ 1534285 h 1888759"/>
              <a:gd name="connsiteX7" fmla="*/ 2197140 w 2528465"/>
              <a:gd name="connsiteY7" fmla="*/ 1511135 h 1888759"/>
              <a:gd name="connsiteX8" fmla="*/ 2185566 w 2528465"/>
              <a:gd name="connsiteY8" fmla="*/ 402860 h 1888759"/>
              <a:gd name="connsiteX9" fmla="*/ 558862 w 2528465"/>
              <a:gd name="connsiteY9" fmla="*/ 446447 h 1888759"/>
              <a:gd name="connsiteX0" fmla="*/ 31484 w 2528465"/>
              <a:gd name="connsiteY0" fmla="*/ 13660 h 1888759"/>
              <a:gd name="connsiteX1" fmla="*/ 2528465 w 2528465"/>
              <a:gd name="connsiteY1" fmla="*/ 83108 h 1888759"/>
              <a:gd name="connsiteX2" fmla="*/ 2528465 w 2528465"/>
              <a:gd name="connsiteY2" fmla="*/ 1807736 h 1888759"/>
              <a:gd name="connsiteX3" fmla="*/ 112506 w 2528465"/>
              <a:gd name="connsiteY3" fmla="*/ 1888759 h 1888759"/>
              <a:gd name="connsiteX4" fmla="*/ 31484 w 2528465"/>
              <a:gd name="connsiteY4" fmla="*/ 13660 h 1888759"/>
              <a:gd name="connsiteX5" fmla="*/ 558862 w 2528465"/>
              <a:gd name="connsiteY5" fmla="*/ 446447 h 1888759"/>
              <a:gd name="connsiteX6" fmla="*/ 594304 w 2528465"/>
              <a:gd name="connsiteY6" fmla="*/ 1534285 h 1888759"/>
              <a:gd name="connsiteX7" fmla="*/ 2197140 w 2528465"/>
              <a:gd name="connsiteY7" fmla="*/ 1511135 h 1888759"/>
              <a:gd name="connsiteX8" fmla="*/ 2185566 w 2528465"/>
              <a:gd name="connsiteY8" fmla="*/ 402860 h 1888759"/>
              <a:gd name="connsiteX9" fmla="*/ 558862 w 2528465"/>
              <a:gd name="connsiteY9" fmla="*/ 446447 h 1888759"/>
              <a:gd name="connsiteX0" fmla="*/ 31484 w 2528465"/>
              <a:gd name="connsiteY0" fmla="*/ 13660 h 1888759"/>
              <a:gd name="connsiteX1" fmla="*/ 2528465 w 2528465"/>
              <a:gd name="connsiteY1" fmla="*/ 83108 h 1888759"/>
              <a:gd name="connsiteX2" fmla="*/ 2528465 w 2528465"/>
              <a:gd name="connsiteY2" fmla="*/ 1807736 h 1888759"/>
              <a:gd name="connsiteX3" fmla="*/ 112506 w 2528465"/>
              <a:gd name="connsiteY3" fmla="*/ 1888759 h 1888759"/>
              <a:gd name="connsiteX4" fmla="*/ 31484 w 2528465"/>
              <a:gd name="connsiteY4" fmla="*/ 13660 h 1888759"/>
              <a:gd name="connsiteX5" fmla="*/ 558862 w 2528465"/>
              <a:gd name="connsiteY5" fmla="*/ 446447 h 1888759"/>
              <a:gd name="connsiteX6" fmla="*/ 465673 w 2528465"/>
              <a:gd name="connsiteY6" fmla="*/ 1576503 h 1888759"/>
              <a:gd name="connsiteX7" fmla="*/ 2197140 w 2528465"/>
              <a:gd name="connsiteY7" fmla="*/ 1511135 h 1888759"/>
              <a:gd name="connsiteX8" fmla="*/ 2185566 w 2528465"/>
              <a:gd name="connsiteY8" fmla="*/ 402860 h 1888759"/>
              <a:gd name="connsiteX9" fmla="*/ 558862 w 2528465"/>
              <a:gd name="connsiteY9" fmla="*/ 446447 h 1888759"/>
              <a:gd name="connsiteX0" fmla="*/ 31484 w 2528465"/>
              <a:gd name="connsiteY0" fmla="*/ 13660 h 1888759"/>
              <a:gd name="connsiteX1" fmla="*/ 2528465 w 2528465"/>
              <a:gd name="connsiteY1" fmla="*/ 83108 h 1888759"/>
              <a:gd name="connsiteX2" fmla="*/ 2528465 w 2528465"/>
              <a:gd name="connsiteY2" fmla="*/ 1807736 h 1888759"/>
              <a:gd name="connsiteX3" fmla="*/ 112506 w 2528465"/>
              <a:gd name="connsiteY3" fmla="*/ 1888759 h 1888759"/>
              <a:gd name="connsiteX4" fmla="*/ 31484 w 2528465"/>
              <a:gd name="connsiteY4" fmla="*/ 13660 h 1888759"/>
              <a:gd name="connsiteX5" fmla="*/ 558862 w 2528465"/>
              <a:gd name="connsiteY5" fmla="*/ 446447 h 1888759"/>
              <a:gd name="connsiteX6" fmla="*/ 465673 w 2528465"/>
              <a:gd name="connsiteY6" fmla="*/ 1576503 h 1888759"/>
              <a:gd name="connsiteX7" fmla="*/ 2197140 w 2528465"/>
              <a:gd name="connsiteY7" fmla="*/ 1511135 h 1888759"/>
              <a:gd name="connsiteX8" fmla="*/ 2185566 w 2528465"/>
              <a:gd name="connsiteY8" fmla="*/ 402860 h 1888759"/>
              <a:gd name="connsiteX9" fmla="*/ 558862 w 2528465"/>
              <a:gd name="connsiteY9" fmla="*/ 446447 h 1888759"/>
              <a:gd name="connsiteX0" fmla="*/ 240541 w 2452696"/>
              <a:gd name="connsiteY0" fmla="*/ 78312 h 1805651"/>
              <a:gd name="connsiteX1" fmla="*/ 2452696 w 2452696"/>
              <a:gd name="connsiteY1" fmla="*/ 0 h 1805651"/>
              <a:gd name="connsiteX2" fmla="*/ 2452696 w 2452696"/>
              <a:gd name="connsiteY2" fmla="*/ 1724628 h 1805651"/>
              <a:gd name="connsiteX3" fmla="*/ 36737 w 2452696"/>
              <a:gd name="connsiteY3" fmla="*/ 1805651 h 1805651"/>
              <a:gd name="connsiteX4" fmla="*/ 240541 w 2452696"/>
              <a:gd name="connsiteY4" fmla="*/ 78312 h 1805651"/>
              <a:gd name="connsiteX5" fmla="*/ 483093 w 2452696"/>
              <a:gd name="connsiteY5" fmla="*/ 363339 h 1805651"/>
              <a:gd name="connsiteX6" fmla="*/ 389904 w 2452696"/>
              <a:gd name="connsiteY6" fmla="*/ 1493395 h 1805651"/>
              <a:gd name="connsiteX7" fmla="*/ 2121371 w 2452696"/>
              <a:gd name="connsiteY7" fmla="*/ 1428027 h 1805651"/>
              <a:gd name="connsiteX8" fmla="*/ 2109797 w 2452696"/>
              <a:gd name="connsiteY8" fmla="*/ 319752 h 1805651"/>
              <a:gd name="connsiteX9" fmla="*/ 483093 w 2452696"/>
              <a:gd name="connsiteY9" fmla="*/ 363339 h 1805651"/>
              <a:gd name="connsiteX0" fmla="*/ 47321 w 2507549"/>
              <a:gd name="connsiteY0" fmla="*/ 78312 h 1805651"/>
              <a:gd name="connsiteX1" fmla="*/ 2507549 w 2507549"/>
              <a:gd name="connsiteY1" fmla="*/ 0 h 1805651"/>
              <a:gd name="connsiteX2" fmla="*/ 2507549 w 2507549"/>
              <a:gd name="connsiteY2" fmla="*/ 1724628 h 1805651"/>
              <a:gd name="connsiteX3" fmla="*/ 91590 w 2507549"/>
              <a:gd name="connsiteY3" fmla="*/ 1805651 h 1805651"/>
              <a:gd name="connsiteX4" fmla="*/ 47321 w 2507549"/>
              <a:gd name="connsiteY4" fmla="*/ 78312 h 1805651"/>
              <a:gd name="connsiteX5" fmla="*/ 537946 w 2507549"/>
              <a:gd name="connsiteY5" fmla="*/ 363339 h 1805651"/>
              <a:gd name="connsiteX6" fmla="*/ 444757 w 2507549"/>
              <a:gd name="connsiteY6" fmla="*/ 1493395 h 1805651"/>
              <a:gd name="connsiteX7" fmla="*/ 2176224 w 2507549"/>
              <a:gd name="connsiteY7" fmla="*/ 1428027 h 1805651"/>
              <a:gd name="connsiteX8" fmla="*/ 2164650 w 2507549"/>
              <a:gd name="connsiteY8" fmla="*/ 319752 h 1805651"/>
              <a:gd name="connsiteX9" fmla="*/ 537946 w 2507549"/>
              <a:gd name="connsiteY9" fmla="*/ 363339 h 1805651"/>
              <a:gd name="connsiteX0" fmla="*/ 88230 w 2548458"/>
              <a:gd name="connsiteY0" fmla="*/ 78312 h 1805651"/>
              <a:gd name="connsiteX1" fmla="*/ 2548458 w 2548458"/>
              <a:gd name="connsiteY1" fmla="*/ 0 h 1805651"/>
              <a:gd name="connsiteX2" fmla="*/ 2548458 w 2548458"/>
              <a:gd name="connsiteY2" fmla="*/ 1724628 h 1805651"/>
              <a:gd name="connsiteX3" fmla="*/ 132499 w 2548458"/>
              <a:gd name="connsiteY3" fmla="*/ 1805651 h 1805651"/>
              <a:gd name="connsiteX4" fmla="*/ 88230 w 2548458"/>
              <a:gd name="connsiteY4" fmla="*/ 78312 h 1805651"/>
              <a:gd name="connsiteX5" fmla="*/ 578855 w 2548458"/>
              <a:gd name="connsiteY5" fmla="*/ 363339 h 1805651"/>
              <a:gd name="connsiteX6" fmla="*/ 485666 w 2548458"/>
              <a:gd name="connsiteY6" fmla="*/ 1493395 h 1805651"/>
              <a:gd name="connsiteX7" fmla="*/ 2217133 w 2548458"/>
              <a:gd name="connsiteY7" fmla="*/ 1428027 h 1805651"/>
              <a:gd name="connsiteX8" fmla="*/ 2205559 w 2548458"/>
              <a:gd name="connsiteY8" fmla="*/ 319752 h 1805651"/>
              <a:gd name="connsiteX9" fmla="*/ 578855 w 2548458"/>
              <a:gd name="connsiteY9" fmla="*/ 363339 h 1805651"/>
              <a:gd name="connsiteX0" fmla="*/ 76616 w 2536844"/>
              <a:gd name="connsiteY0" fmla="*/ 78312 h 1805651"/>
              <a:gd name="connsiteX1" fmla="*/ 2536844 w 2536844"/>
              <a:gd name="connsiteY1" fmla="*/ 0 h 1805651"/>
              <a:gd name="connsiteX2" fmla="*/ 2536844 w 2536844"/>
              <a:gd name="connsiteY2" fmla="*/ 1724628 h 1805651"/>
              <a:gd name="connsiteX3" fmla="*/ 120885 w 2536844"/>
              <a:gd name="connsiteY3" fmla="*/ 1805651 h 1805651"/>
              <a:gd name="connsiteX4" fmla="*/ 76616 w 2536844"/>
              <a:gd name="connsiteY4" fmla="*/ 78312 h 1805651"/>
              <a:gd name="connsiteX5" fmla="*/ 567241 w 2536844"/>
              <a:gd name="connsiteY5" fmla="*/ 363339 h 1805651"/>
              <a:gd name="connsiteX6" fmla="*/ 474052 w 2536844"/>
              <a:gd name="connsiteY6" fmla="*/ 1493395 h 1805651"/>
              <a:gd name="connsiteX7" fmla="*/ 2205519 w 2536844"/>
              <a:gd name="connsiteY7" fmla="*/ 1428027 h 1805651"/>
              <a:gd name="connsiteX8" fmla="*/ 2193945 w 2536844"/>
              <a:gd name="connsiteY8" fmla="*/ 319752 h 1805651"/>
              <a:gd name="connsiteX9" fmla="*/ 567241 w 2536844"/>
              <a:gd name="connsiteY9" fmla="*/ 363339 h 1805651"/>
              <a:gd name="connsiteX0" fmla="*/ 76616 w 2536844"/>
              <a:gd name="connsiteY0" fmla="*/ 78312 h 1805651"/>
              <a:gd name="connsiteX1" fmla="*/ 2536844 w 2536844"/>
              <a:gd name="connsiteY1" fmla="*/ 0 h 1805651"/>
              <a:gd name="connsiteX2" fmla="*/ 2536844 w 2536844"/>
              <a:gd name="connsiteY2" fmla="*/ 1724628 h 1805651"/>
              <a:gd name="connsiteX3" fmla="*/ 120885 w 2536844"/>
              <a:gd name="connsiteY3" fmla="*/ 1805651 h 1805651"/>
              <a:gd name="connsiteX4" fmla="*/ 76616 w 2536844"/>
              <a:gd name="connsiteY4" fmla="*/ 78312 h 1805651"/>
              <a:gd name="connsiteX5" fmla="*/ 567241 w 2536844"/>
              <a:gd name="connsiteY5" fmla="*/ 363339 h 1805651"/>
              <a:gd name="connsiteX6" fmla="*/ 474052 w 2536844"/>
              <a:gd name="connsiteY6" fmla="*/ 1493395 h 1805651"/>
              <a:gd name="connsiteX7" fmla="*/ 2205519 w 2536844"/>
              <a:gd name="connsiteY7" fmla="*/ 1428027 h 1805651"/>
              <a:gd name="connsiteX8" fmla="*/ 2193945 w 2536844"/>
              <a:gd name="connsiteY8" fmla="*/ 319752 h 1805651"/>
              <a:gd name="connsiteX9" fmla="*/ 567241 w 2536844"/>
              <a:gd name="connsiteY9" fmla="*/ 363339 h 1805651"/>
              <a:gd name="connsiteX0" fmla="*/ 209133 w 2669361"/>
              <a:gd name="connsiteY0" fmla="*/ 78312 h 1805651"/>
              <a:gd name="connsiteX1" fmla="*/ 2669361 w 2669361"/>
              <a:gd name="connsiteY1" fmla="*/ 0 h 1805651"/>
              <a:gd name="connsiteX2" fmla="*/ 2669361 w 2669361"/>
              <a:gd name="connsiteY2" fmla="*/ 1724628 h 1805651"/>
              <a:gd name="connsiteX3" fmla="*/ 253402 w 2669361"/>
              <a:gd name="connsiteY3" fmla="*/ 1805651 h 1805651"/>
              <a:gd name="connsiteX4" fmla="*/ 57795 w 2669361"/>
              <a:gd name="connsiteY4" fmla="*/ 700170 h 1805651"/>
              <a:gd name="connsiteX5" fmla="*/ 209133 w 2669361"/>
              <a:gd name="connsiteY5" fmla="*/ 78312 h 1805651"/>
              <a:gd name="connsiteX6" fmla="*/ 699758 w 2669361"/>
              <a:gd name="connsiteY6" fmla="*/ 363339 h 1805651"/>
              <a:gd name="connsiteX7" fmla="*/ 606569 w 2669361"/>
              <a:gd name="connsiteY7" fmla="*/ 1493395 h 1805651"/>
              <a:gd name="connsiteX8" fmla="*/ 2338036 w 2669361"/>
              <a:gd name="connsiteY8" fmla="*/ 1428027 h 1805651"/>
              <a:gd name="connsiteX9" fmla="*/ 2326462 w 2669361"/>
              <a:gd name="connsiteY9" fmla="*/ 319752 h 1805651"/>
              <a:gd name="connsiteX10" fmla="*/ 699758 w 2669361"/>
              <a:gd name="connsiteY10" fmla="*/ 363339 h 1805651"/>
              <a:gd name="connsiteX0" fmla="*/ 190757 w 2669361"/>
              <a:gd name="connsiteY0" fmla="*/ 18355 h 1840683"/>
              <a:gd name="connsiteX1" fmla="*/ 2669361 w 2669361"/>
              <a:gd name="connsiteY1" fmla="*/ 35032 h 1840683"/>
              <a:gd name="connsiteX2" fmla="*/ 2669361 w 2669361"/>
              <a:gd name="connsiteY2" fmla="*/ 1759660 h 1840683"/>
              <a:gd name="connsiteX3" fmla="*/ 253402 w 2669361"/>
              <a:gd name="connsiteY3" fmla="*/ 1840683 h 1840683"/>
              <a:gd name="connsiteX4" fmla="*/ 57795 w 2669361"/>
              <a:gd name="connsiteY4" fmla="*/ 735202 h 1840683"/>
              <a:gd name="connsiteX5" fmla="*/ 190757 w 2669361"/>
              <a:gd name="connsiteY5" fmla="*/ 18355 h 1840683"/>
              <a:gd name="connsiteX6" fmla="*/ 699758 w 2669361"/>
              <a:gd name="connsiteY6" fmla="*/ 398371 h 1840683"/>
              <a:gd name="connsiteX7" fmla="*/ 606569 w 2669361"/>
              <a:gd name="connsiteY7" fmla="*/ 1528427 h 1840683"/>
              <a:gd name="connsiteX8" fmla="*/ 2338036 w 2669361"/>
              <a:gd name="connsiteY8" fmla="*/ 1463059 h 1840683"/>
              <a:gd name="connsiteX9" fmla="*/ 2326462 w 2669361"/>
              <a:gd name="connsiteY9" fmla="*/ 354784 h 1840683"/>
              <a:gd name="connsiteX10" fmla="*/ 699758 w 2669361"/>
              <a:gd name="connsiteY10" fmla="*/ 398371 h 1840683"/>
              <a:gd name="connsiteX0" fmla="*/ 190757 w 2669361"/>
              <a:gd name="connsiteY0" fmla="*/ 22617 h 1844945"/>
              <a:gd name="connsiteX1" fmla="*/ 2669361 w 2669361"/>
              <a:gd name="connsiteY1" fmla="*/ 39294 h 1844945"/>
              <a:gd name="connsiteX2" fmla="*/ 2669361 w 2669361"/>
              <a:gd name="connsiteY2" fmla="*/ 1763922 h 1844945"/>
              <a:gd name="connsiteX3" fmla="*/ 253402 w 2669361"/>
              <a:gd name="connsiteY3" fmla="*/ 1844945 h 1844945"/>
              <a:gd name="connsiteX4" fmla="*/ 57795 w 2669361"/>
              <a:gd name="connsiteY4" fmla="*/ 739464 h 1844945"/>
              <a:gd name="connsiteX5" fmla="*/ 190757 w 2669361"/>
              <a:gd name="connsiteY5" fmla="*/ 22617 h 1844945"/>
              <a:gd name="connsiteX6" fmla="*/ 699758 w 2669361"/>
              <a:gd name="connsiteY6" fmla="*/ 402633 h 1844945"/>
              <a:gd name="connsiteX7" fmla="*/ 606569 w 2669361"/>
              <a:gd name="connsiteY7" fmla="*/ 1532689 h 1844945"/>
              <a:gd name="connsiteX8" fmla="*/ 2338036 w 2669361"/>
              <a:gd name="connsiteY8" fmla="*/ 1467321 h 1844945"/>
              <a:gd name="connsiteX9" fmla="*/ 2326462 w 2669361"/>
              <a:gd name="connsiteY9" fmla="*/ 359046 h 1844945"/>
              <a:gd name="connsiteX10" fmla="*/ 699758 w 2669361"/>
              <a:gd name="connsiteY10" fmla="*/ 402633 h 1844945"/>
              <a:gd name="connsiteX0" fmla="*/ 190757 w 2669361"/>
              <a:gd name="connsiteY0" fmla="*/ 152675 h 1975003"/>
              <a:gd name="connsiteX1" fmla="*/ 1702435 w 2669361"/>
              <a:gd name="connsiteY1" fmla="*/ 46284 h 1975003"/>
              <a:gd name="connsiteX2" fmla="*/ 2669361 w 2669361"/>
              <a:gd name="connsiteY2" fmla="*/ 169352 h 1975003"/>
              <a:gd name="connsiteX3" fmla="*/ 2669361 w 2669361"/>
              <a:gd name="connsiteY3" fmla="*/ 1893980 h 1975003"/>
              <a:gd name="connsiteX4" fmla="*/ 253402 w 2669361"/>
              <a:gd name="connsiteY4" fmla="*/ 1975003 h 1975003"/>
              <a:gd name="connsiteX5" fmla="*/ 57795 w 2669361"/>
              <a:gd name="connsiteY5" fmla="*/ 869522 h 1975003"/>
              <a:gd name="connsiteX6" fmla="*/ 190757 w 2669361"/>
              <a:gd name="connsiteY6" fmla="*/ 152675 h 1975003"/>
              <a:gd name="connsiteX7" fmla="*/ 699758 w 2669361"/>
              <a:gd name="connsiteY7" fmla="*/ 532691 h 1975003"/>
              <a:gd name="connsiteX8" fmla="*/ 606569 w 2669361"/>
              <a:gd name="connsiteY8" fmla="*/ 1662747 h 1975003"/>
              <a:gd name="connsiteX9" fmla="*/ 2338036 w 2669361"/>
              <a:gd name="connsiteY9" fmla="*/ 1597379 h 1975003"/>
              <a:gd name="connsiteX10" fmla="*/ 2326462 w 2669361"/>
              <a:gd name="connsiteY10" fmla="*/ 489104 h 1975003"/>
              <a:gd name="connsiteX11" fmla="*/ 699758 w 2669361"/>
              <a:gd name="connsiteY11" fmla="*/ 532691 h 1975003"/>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699758 w 2669361"/>
              <a:gd name="connsiteY7" fmla="*/ 506263 h 1948575"/>
              <a:gd name="connsiteX8" fmla="*/ 606569 w 2669361"/>
              <a:gd name="connsiteY8" fmla="*/ 1636319 h 1948575"/>
              <a:gd name="connsiteX9" fmla="*/ 2338036 w 2669361"/>
              <a:gd name="connsiteY9" fmla="*/ 1570951 h 1948575"/>
              <a:gd name="connsiteX10" fmla="*/ 2326462 w 2669361"/>
              <a:gd name="connsiteY10" fmla="*/ 462676 h 1948575"/>
              <a:gd name="connsiteX11" fmla="*/ 699758 w 2669361"/>
              <a:gd name="connsiteY11" fmla="*/ 506263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589503 w 2669361"/>
              <a:gd name="connsiteY7" fmla="*/ 390165 h 1948575"/>
              <a:gd name="connsiteX8" fmla="*/ 606569 w 2669361"/>
              <a:gd name="connsiteY8" fmla="*/ 1636319 h 1948575"/>
              <a:gd name="connsiteX9" fmla="*/ 2338036 w 2669361"/>
              <a:gd name="connsiteY9" fmla="*/ 1570951 h 1948575"/>
              <a:gd name="connsiteX10" fmla="*/ 2326462 w 2669361"/>
              <a:gd name="connsiteY10" fmla="*/ 462676 h 1948575"/>
              <a:gd name="connsiteX11" fmla="*/ 589503 w 2669361"/>
              <a:gd name="connsiteY11" fmla="*/ 390165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589503 w 2669361"/>
              <a:gd name="connsiteY7" fmla="*/ 390165 h 1948575"/>
              <a:gd name="connsiteX8" fmla="*/ 606569 w 2669361"/>
              <a:gd name="connsiteY8" fmla="*/ 1636319 h 1948575"/>
              <a:gd name="connsiteX9" fmla="*/ 2338036 w 2669361"/>
              <a:gd name="connsiteY9" fmla="*/ 1570951 h 1948575"/>
              <a:gd name="connsiteX10" fmla="*/ 2326462 w 2669361"/>
              <a:gd name="connsiteY10" fmla="*/ 462676 h 1948575"/>
              <a:gd name="connsiteX11" fmla="*/ 589503 w 2669361"/>
              <a:gd name="connsiteY11" fmla="*/ 390165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589503 w 2669361"/>
              <a:gd name="connsiteY7" fmla="*/ 390165 h 1948575"/>
              <a:gd name="connsiteX8" fmla="*/ 606569 w 2669361"/>
              <a:gd name="connsiteY8" fmla="*/ 1636319 h 1948575"/>
              <a:gd name="connsiteX9" fmla="*/ 2338036 w 2669361"/>
              <a:gd name="connsiteY9" fmla="*/ 1570951 h 1948575"/>
              <a:gd name="connsiteX10" fmla="*/ 2317274 w 2669361"/>
              <a:gd name="connsiteY10" fmla="*/ 304361 h 1948575"/>
              <a:gd name="connsiteX11" fmla="*/ 589503 w 2669361"/>
              <a:gd name="connsiteY11" fmla="*/ 390165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589503 w 2669361"/>
              <a:gd name="connsiteY7" fmla="*/ 390165 h 1948575"/>
              <a:gd name="connsiteX8" fmla="*/ 606569 w 2669361"/>
              <a:gd name="connsiteY8" fmla="*/ 1636319 h 1948575"/>
              <a:gd name="connsiteX9" fmla="*/ 2338036 w 2669361"/>
              <a:gd name="connsiteY9" fmla="*/ 1570951 h 1948575"/>
              <a:gd name="connsiteX10" fmla="*/ 2317274 w 2669361"/>
              <a:gd name="connsiteY10" fmla="*/ 304361 h 1948575"/>
              <a:gd name="connsiteX11" fmla="*/ 589503 w 2669361"/>
              <a:gd name="connsiteY11" fmla="*/ 390165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589503 w 2669361"/>
              <a:gd name="connsiteY7" fmla="*/ 390165 h 1948575"/>
              <a:gd name="connsiteX8" fmla="*/ 606569 w 2669361"/>
              <a:gd name="connsiteY8" fmla="*/ 1636319 h 1948575"/>
              <a:gd name="connsiteX9" fmla="*/ 2062398 w 2669361"/>
              <a:gd name="connsiteY9" fmla="*/ 1423190 h 1948575"/>
              <a:gd name="connsiteX10" fmla="*/ 2317274 w 2669361"/>
              <a:gd name="connsiteY10" fmla="*/ 304361 h 1948575"/>
              <a:gd name="connsiteX11" fmla="*/ 589503 w 2669361"/>
              <a:gd name="connsiteY11" fmla="*/ 390165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589503 w 2669361"/>
              <a:gd name="connsiteY7" fmla="*/ 390165 h 1948575"/>
              <a:gd name="connsiteX8" fmla="*/ 606569 w 2669361"/>
              <a:gd name="connsiteY8" fmla="*/ 1636319 h 1948575"/>
              <a:gd name="connsiteX9" fmla="*/ 2310472 w 2669361"/>
              <a:gd name="connsiteY9" fmla="*/ 1592060 h 1948575"/>
              <a:gd name="connsiteX10" fmla="*/ 2317274 w 2669361"/>
              <a:gd name="connsiteY10" fmla="*/ 304361 h 1948575"/>
              <a:gd name="connsiteX11" fmla="*/ 589503 w 2669361"/>
              <a:gd name="connsiteY11" fmla="*/ 390165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589503 w 2669361"/>
              <a:gd name="connsiteY7" fmla="*/ 390165 h 1948575"/>
              <a:gd name="connsiteX8" fmla="*/ 606569 w 2669361"/>
              <a:gd name="connsiteY8" fmla="*/ 1636319 h 1948575"/>
              <a:gd name="connsiteX9" fmla="*/ 2310472 w 2669361"/>
              <a:gd name="connsiteY9" fmla="*/ 1592060 h 1948575"/>
              <a:gd name="connsiteX10" fmla="*/ 2317274 w 2669361"/>
              <a:gd name="connsiteY10" fmla="*/ 304361 h 1948575"/>
              <a:gd name="connsiteX11" fmla="*/ 589503 w 2669361"/>
              <a:gd name="connsiteY11" fmla="*/ 390165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589503 w 2669361"/>
              <a:gd name="connsiteY7" fmla="*/ 390165 h 1948575"/>
              <a:gd name="connsiteX8" fmla="*/ 606569 w 2669361"/>
              <a:gd name="connsiteY8" fmla="*/ 1636319 h 1948575"/>
              <a:gd name="connsiteX9" fmla="*/ 2310472 w 2669361"/>
              <a:gd name="connsiteY9" fmla="*/ 1592060 h 1948575"/>
              <a:gd name="connsiteX10" fmla="*/ 2317274 w 2669361"/>
              <a:gd name="connsiteY10" fmla="*/ 304361 h 1948575"/>
              <a:gd name="connsiteX11" fmla="*/ 589503 w 2669361"/>
              <a:gd name="connsiteY11" fmla="*/ 390165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690570 w 2669361"/>
              <a:gd name="connsiteY7" fmla="*/ 548481 h 1948575"/>
              <a:gd name="connsiteX8" fmla="*/ 606569 w 2669361"/>
              <a:gd name="connsiteY8" fmla="*/ 1636319 h 1948575"/>
              <a:gd name="connsiteX9" fmla="*/ 2310472 w 2669361"/>
              <a:gd name="connsiteY9" fmla="*/ 1592060 h 1948575"/>
              <a:gd name="connsiteX10" fmla="*/ 2317274 w 2669361"/>
              <a:gd name="connsiteY10" fmla="*/ 304361 h 1948575"/>
              <a:gd name="connsiteX11" fmla="*/ 690570 w 2669361"/>
              <a:gd name="connsiteY11" fmla="*/ 548481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690570 w 2669361"/>
              <a:gd name="connsiteY7" fmla="*/ 548481 h 1948575"/>
              <a:gd name="connsiteX8" fmla="*/ 606569 w 2669361"/>
              <a:gd name="connsiteY8" fmla="*/ 1636319 h 1948575"/>
              <a:gd name="connsiteX9" fmla="*/ 2310472 w 2669361"/>
              <a:gd name="connsiteY9" fmla="*/ 1592060 h 1948575"/>
              <a:gd name="connsiteX10" fmla="*/ 2317274 w 2669361"/>
              <a:gd name="connsiteY10" fmla="*/ 304361 h 1948575"/>
              <a:gd name="connsiteX11" fmla="*/ 690570 w 2669361"/>
              <a:gd name="connsiteY11" fmla="*/ 548481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644631 w 2669361"/>
              <a:gd name="connsiteY7" fmla="*/ 274068 h 1948575"/>
              <a:gd name="connsiteX8" fmla="*/ 606569 w 2669361"/>
              <a:gd name="connsiteY8" fmla="*/ 1636319 h 1948575"/>
              <a:gd name="connsiteX9" fmla="*/ 2310472 w 2669361"/>
              <a:gd name="connsiteY9" fmla="*/ 1592060 h 1948575"/>
              <a:gd name="connsiteX10" fmla="*/ 2317274 w 2669361"/>
              <a:gd name="connsiteY10" fmla="*/ 304361 h 1948575"/>
              <a:gd name="connsiteX11" fmla="*/ 644631 w 2669361"/>
              <a:gd name="connsiteY11" fmla="*/ 274068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644631 w 2669361"/>
              <a:gd name="connsiteY7" fmla="*/ 274068 h 1948575"/>
              <a:gd name="connsiteX8" fmla="*/ 606569 w 2669361"/>
              <a:gd name="connsiteY8" fmla="*/ 1636319 h 1948575"/>
              <a:gd name="connsiteX9" fmla="*/ 2310472 w 2669361"/>
              <a:gd name="connsiteY9" fmla="*/ 1592060 h 1948575"/>
              <a:gd name="connsiteX10" fmla="*/ 2317274 w 2669361"/>
              <a:gd name="connsiteY10" fmla="*/ 304361 h 1948575"/>
              <a:gd name="connsiteX11" fmla="*/ 644631 w 2669361"/>
              <a:gd name="connsiteY11" fmla="*/ 274068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644631 w 2669361"/>
              <a:gd name="connsiteY7" fmla="*/ 274068 h 1948575"/>
              <a:gd name="connsiteX8" fmla="*/ 477938 w 2669361"/>
              <a:gd name="connsiteY8" fmla="*/ 1689091 h 1948575"/>
              <a:gd name="connsiteX9" fmla="*/ 2310472 w 2669361"/>
              <a:gd name="connsiteY9" fmla="*/ 1592060 h 1948575"/>
              <a:gd name="connsiteX10" fmla="*/ 2317274 w 2669361"/>
              <a:gd name="connsiteY10" fmla="*/ 304361 h 1948575"/>
              <a:gd name="connsiteX11" fmla="*/ 644631 w 2669361"/>
              <a:gd name="connsiteY11" fmla="*/ 274068 h 1948575"/>
              <a:gd name="connsiteX0" fmla="*/ 190757 w 2669361"/>
              <a:gd name="connsiteY0" fmla="*/ 126247 h 1948575"/>
              <a:gd name="connsiteX1" fmla="*/ 1702435 w 2669361"/>
              <a:gd name="connsiteY1" fmla="*/ 19856 h 1948575"/>
              <a:gd name="connsiteX2" fmla="*/ 2669361 w 2669361"/>
              <a:gd name="connsiteY2" fmla="*/ 142924 h 1948575"/>
              <a:gd name="connsiteX3" fmla="*/ 2669361 w 2669361"/>
              <a:gd name="connsiteY3" fmla="*/ 1867552 h 1948575"/>
              <a:gd name="connsiteX4" fmla="*/ 253402 w 2669361"/>
              <a:gd name="connsiteY4" fmla="*/ 1948575 h 1948575"/>
              <a:gd name="connsiteX5" fmla="*/ 57795 w 2669361"/>
              <a:gd name="connsiteY5" fmla="*/ 843094 h 1948575"/>
              <a:gd name="connsiteX6" fmla="*/ 190757 w 2669361"/>
              <a:gd name="connsiteY6" fmla="*/ 126247 h 1948575"/>
              <a:gd name="connsiteX7" fmla="*/ 644631 w 2669361"/>
              <a:gd name="connsiteY7" fmla="*/ 274068 h 1948575"/>
              <a:gd name="connsiteX8" fmla="*/ 477938 w 2669361"/>
              <a:gd name="connsiteY8" fmla="*/ 1689091 h 1948575"/>
              <a:gd name="connsiteX9" fmla="*/ 2310472 w 2669361"/>
              <a:gd name="connsiteY9" fmla="*/ 1592060 h 1948575"/>
              <a:gd name="connsiteX10" fmla="*/ 2317274 w 2669361"/>
              <a:gd name="connsiteY10" fmla="*/ 304361 h 1948575"/>
              <a:gd name="connsiteX11" fmla="*/ 644631 w 2669361"/>
              <a:gd name="connsiteY11" fmla="*/ 274068 h 1948575"/>
              <a:gd name="connsiteX0" fmla="*/ 190757 w 2770428"/>
              <a:gd name="connsiteY0" fmla="*/ 119372 h 1941700"/>
              <a:gd name="connsiteX1" fmla="*/ 1702435 w 2770428"/>
              <a:gd name="connsiteY1" fmla="*/ 12981 h 1941700"/>
              <a:gd name="connsiteX2" fmla="*/ 2770428 w 2770428"/>
              <a:gd name="connsiteY2" fmla="*/ 146603 h 1941700"/>
              <a:gd name="connsiteX3" fmla="*/ 2669361 w 2770428"/>
              <a:gd name="connsiteY3" fmla="*/ 1860677 h 1941700"/>
              <a:gd name="connsiteX4" fmla="*/ 253402 w 2770428"/>
              <a:gd name="connsiteY4" fmla="*/ 1941700 h 1941700"/>
              <a:gd name="connsiteX5" fmla="*/ 57795 w 2770428"/>
              <a:gd name="connsiteY5" fmla="*/ 836219 h 1941700"/>
              <a:gd name="connsiteX6" fmla="*/ 190757 w 2770428"/>
              <a:gd name="connsiteY6" fmla="*/ 119372 h 1941700"/>
              <a:gd name="connsiteX7" fmla="*/ 644631 w 2770428"/>
              <a:gd name="connsiteY7" fmla="*/ 267193 h 1941700"/>
              <a:gd name="connsiteX8" fmla="*/ 477938 w 2770428"/>
              <a:gd name="connsiteY8" fmla="*/ 1682216 h 1941700"/>
              <a:gd name="connsiteX9" fmla="*/ 2310472 w 2770428"/>
              <a:gd name="connsiteY9" fmla="*/ 1585185 h 1941700"/>
              <a:gd name="connsiteX10" fmla="*/ 2317274 w 2770428"/>
              <a:gd name="connsiteY10" fmla="*/ 297486 h 1941700"/>
              <a:gd name="connsiteX11" fmla="*/ 644631 w 2770428"/>
              <a:gd name="connsiteY11" fmla="*/ 267193 h 1941700"/>
              <a:gd name="connsiteX0" fmla="*/ 190757 w 2770428"/>
              <a:gd name="connsiteY0" fmla="*/ 119372 h 1941700"/>
              <a:gd name="connsiteX1" fmla="*/ 1702435 w 2770428"/>
              <a:gd name="connsiteY1" fmla="*/ 12981 h 1941700"/>
              <a:gd name="connsiteX2" fmla="*/ 2770428 w 2770428"/>
              <a:gd name="connsiteY2" fmla="*/ 146603 h 1941700"/>
              <a:gd name="connsiteX3" fmla="*/ 2669361 w 2770428"/>
              <a:gd name="connsiteY3" fmla="*/ 1860677 h 1941700"/>
              <a:gd name="connsiteX4" fmla="*/ 253402 w 2770428"/>
              <a:gd name="connsiteY4" fmla="*/ 1941700 h 1941700"/>
              <a:gd name="connsiteX5" fmla="*/ 57795 w 2770428"/>
              <a:gd name="connsiteY5" fmla="*/ 836219 h 1941700"/>
              <a:gd name="connsiteX6" fmla="*/ 190757 w 2770428"/>
              <a:gd name="connsiteY6" fmla="*/ 119372 h 1941700"/>
              <a:gd name="connsiteX7" fmla="*/ 644631 w 2770428"/>
              <a:gd name="connsiteY7" fmla="*/ 267193 h 1941700"/>
              <a:gd name="connsiteX8" fmla="*/ 477938 w 2770428"/>
              <a:gd name="connsiteY8" fmla="*/ 1682216 h 1941700"/>
              <a:gd name="connsiteX9" fmla="*/ 2310472 w 2770428"/>
              <a:gd name="connsiteY9" fmla="*/ 1585185 h 1941700"/>
              <a:gd name="connsiteX10" fmla="*/ 2317274 w 2770428"/>
              <a:gd name="connsiteY10" fmla="*/ 297486 h 1941700"/>
              <a:gd name="connsiteX11" fmla="*/ 644631 w 2770428"/>
              <a:gd name="connsiteY11" fmla="*/ 267193 h 19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0428" h="1941700">
                <a:moveTo>
                  <a:pt x="190757" y="119372"/>
                </a:moveTo>
                <a:cubicBezTo>
                  <a:pt x="82159" y="64918"/>
                  <a:pt x="1289334" y="10202"/>
                  <a:pt x="1702435" y="12981"/>
                </a:cubicBezTo>
                <a:cubicBezTo>
                  <a:pt x="2060408" y="100196"/>
                  <a:pt x="2604680" y="-141996"/>
                  <a:pt x="2770428" y="146603"/>
                </a:cubicBezTo>
                <a:cubicBezTo>
                  <a:pt x="2461101" y="886830"/>
                  <a:pt x="2703050" y="1289319"/>
                  <a:pt x="2669361" y="1860677"/>
                </a:cubicBezTo>
                <a:lnTo>
                  <a:pt x="253402" y="1941700"/>
                </a:lnTo>
                <a:cubicBezTo>
                  <a:pt x="-168077" y="1755125"/>
                  <a:pt x="65173" y="1124109"/>
                  <a:pt x="57795" y="836219"/>
                </a:cubicBezTo>
                <a:cubicBezTo>
                  <a:pt x="50417" y="548329"/>
                  <a:pt x="192085" y="220235"/>
                  <a:pt x="190757" y="119372"/>
                </a:cubicBezTo>
                <a:close/>
                <a:moveTo>
                  <a:pt x="644631" y="267193"/>
                </a:moveTo>
                <a:cubicBezTo>
                  <a:pt x="316492" y="672023"/>
                  <a:pt x="319117" y="1340711"/>
                  <a:pt x="477938" y="1682216"/>
                </a:cubicBezTo>
                <a:cubicBezTo>
                  <a:pt x="1537759" y="1797867"/>
                  <a:pt x="1535476" y="1439242"/>
                  <a:pt x="2310472" y="1585185"/>
                </a:cubicBezTo>
                <a:cubicBezTo>
                  <a:pt x="2194528" y="920240"/>
                  <a:pt x="2398136" y="849396"/>
                  <a:pt x="2317274" y="297486"/>
                </a:cubicBezTo>
                <a:cubicBezTo>
                  <a:pt x="1738288" y="273316"/>
                  <a:pt x="1287932" y="502451"/>
                  <a:pt x="644631" y="267193"/>
                </a:cubicBezTo>
                <a:close/>
              </a:path>
            </a:pathLst>
          </a:custGeom>
          <a:solidFill>
            <a:srgbClr val="AA7900"/>
          </a:solidFill>
          <a:ln>
            <a:solidFill>
              <a:srgbClr val="AA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ounded Rectangle 30">
            <a:extLst>
              <a:ext uri="{FF2B5EF4-FFF2-40B4-BE49-F238E27FC236}">
                <a16:creationId xmlns:a16="http://schemas.microsoft.com/office/drawing/2014/main" id="{87A27177-B138-6E4A-826A-9A27A0DD8E6C}"/>
              </a:ext>
            </a:extLst>
          </p:cNvPr>
          <p:cNvSpPr/>
          <p:nvPr/>
        </p:nvSpPr>
        <p:spPr>
          <a:xfrm rot="18760995">
            <a:off x="6944523" y="4065062"/>
            <a:ext cx="634753" cy="194490"/>
          </a:xfrm>
          <a:prstGeom prst="roundRect">
            <a:avLst>
              <a:gd name="adj" fmla="val 50000"/>
            </a:avLst>
          </a:prstGeom>
          <a:solidFill>
            <a:schemeClr val="accent1">
              <a:lumMod val="60000"/>
              <a:lumOff val="40000"/>
            </a:schemeClr>
          </a:solidFill>
          <a:ln cap="rnd">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B8F1C561-D61D-5D44-BDF9-21FD1C6459CB}"/>
              </a:ext>
            </a:extLst>
          </p:cNvPr>
          <p:cNvSpPr/>
          <p:nvPr/>
        </p:nvSpPr>
        <p:spPr>
          <a:xfrm rot="19964072">
            <a:off x="8449157" y="4266923"/>
            <a:ext cx="634753" cy="194490"/>
          </a:xfrm>
          <a:prstGeom prst="roundRect">
            <a:avLst>
              <a:gd name="adj" fmla="val 50000"/>
            </a:avLst>
          </a:prstGeom>
          <a:solidFill>
            <a:schemeClr val="accent6">
              <a:lumMod val="60000"/>
              <a:lumOff val="40000"/>
            </a:schemeClr>
          </a:solidFill>
          <a:ln cap="rnd">
            <a:solidFill>
              <a:schemeClr val="accent6"/>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2B0C4389-65CF-DF4B-8DFB-EEB5944D5C21}"/>
              </a:ext>
            </a:extLst>
          </p:cNvPr>
          <p:cNvSpPr/>
          <p:nvPr/>
        </p:nvSpPr>
        <p:spPr>
          <a:xfrm rot="18853001">
            <a:off x="8366692" y="3348667"/>
            <a:ext cx="634753" cy="194490"/>
          </a:xfrm>
          <a:prstGeom prst="roundRect">
            <a:avLst>
              <a:gd name="adj" fmla="val 50000"/>
            </a:avLst>
          </a:prstGeom>
          <a:solidFill>
            <a:schemeClr val="accent2">
              <a:lumMod val="60000"/>
              <a:lumOff val="40000"/>
            </a:schemeClr>
          </a:solidFill>
          <a:ln cap="rnd">
            <a:solidFill>
              <a:schemeClr val="accent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0586E28-C98E-F148-873B-A261AF1FD106}"/>
              </a:ext>
            </a:extLst>
          </p:cNvPr>
          <p:cNvSpPr txBox="1"/>
          <p:nvPr/>
        </p:nvSpPr>
        <p:spPr>
          <a:xfrm>
            <a:off x="5570862" y="4809171"/>
            <a:ext cx="720268" cy="307777"/>
          </a:xfrm>
          <a:prstGeom prst="rect">
            <a:avLst/>
          </a:prstGeom>
          <a:noFill/>
        </p:spPr>
        <p:txBody>
          <a:bodyPr wrap="square" rtlCol="0">
            <a:spAutoFit/>
          </a:bodyPr>
          <a:lstStyle/>
          <a:p>
            <a:r>
              <a:rPr lang="en-US" sz="1400" b="1" dirty="0">
                <a:highlight>
                  <a:srgbClr val="FFFF00"/>
                </a:highlight>
                <a:latin typeface="Arial" panose="020B0604020202020204" pitchFamily="34" charset="0"/>
                <a:cs typeface="Arial" panose="020B0604020202020204" pitchFamily="34" charset="0"/>
              </a:rPr>
              <a:t>NH</a:t>
            </a:r>
            <a:r>
              <a:rPr lang="en-US" sz="1400" b="1" baseline="-25000" dirty="0">
                <a:highlight>
                  <a:srgbClr val="FFFF00"/>
                </a:highlight>
                <a:latin typeface="Arial" panose="020B0604020202020204" pitchFamily="34" charset="0"/>
                <a:cs typeface="Arial" panose="020B0604020202020204" pitchFamily="34" charset="0"/>
              </a:rPr>
              <a:t>4</a:t>
            </a:r>
            <a:r>
              <a:rPr lang="en-US" sz="1400" b="1" baseline="30000" dirty="0">
                <a:highlight>
                  <a:srgbClr val="FFFF00"/>
                </a:highlight>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1C3635BB-D4A6-604C-9F24-4050CAF2DBBA}"/>
              </a:ext>
            </a:extLst>
          </p:cNvPr>
          <p:cNvSpPr txBox="1"/>
          <p:nvPr/>
        </p:nvSpPr>
        <p:spPr>
          <a:xfrm>
            <a:off x="5793045" y="5097156"/>
            <a:ext cx="720268" cy="307777"/>
          </a:xfrm>
          <a:prstGeom prst="rect">
            <a:avLst/>
          </a:prstGeom>
          <a:noFill/>
        </p:spPr>
        <p:txBody>
          <a:bodyPr wrap="square" rtlCol="0">
            <a:spAutoFit/>
          </a:bodyPr>
          <a:lstStyle/>
          <a:p>
            <a:r>
              <a:rPr lang="en-US" sz="1400" b="1" dirty="0">
                <a:highlight>
                  <a:srgbClr val="FFFF00"/>
                </a:highlight>
                <a:latin typeface="Arial" panose="020B0604020202020204" pitchFamily="34" charset="0"/>
                <a:cs typeface="Arial" panose="020B0604020202020204" pitchFamily="34" charset="0"/>
              </a:rPr>
              <a:t>Mn</a:t>
            </a:r>
            <a:r>
              <a:rPr lang="en-US" sz="1400" b="1" baseline="30000" dirty="0">
                <a:highlight>
                  <a:srgbClr val="FFFF00"/>
                </a:highlight>
                <a:latin typeface="Arial" panose="020B0604020202020204" pitchFamily="34" charset="0"/>
                <a:cs typeface="Arial" panose="020B0604020202020204" pitchFamily="34" charset="0"/>
              </a:rPr>
              <a:t>2+</a:t>
            </a:r>
          </a:p>
        </p:txBody>
      </p:sp>
      <p:sp>
        <p:nvSpPr>
          <p:cNvPr id="37" name="TextBox 36">
            <a:extLst>
              <a:ext uri="{FF2B5EF4-FFF2-40B4-BE49-F238E27FC236}">
                <a16:creationId xmlns:a16="http://schemas.microsoft.com/office/drawing/2014/main" id="{96767834-3509-E543-82BC-74B1C3570E5B}"/>
              </a:ext>
            </a:extLst>
          </p:cNvPr>
          <p:cNvSpPr txBox="1"/>
          <p:nvPr/>
        </p:nvSpPr>
        <p:spPr>
          <a:xfrm>
            <a:off x="5868690" y="2967048"/>
            <a:ext cx="682682" cy="307777"/>
          </a:xfrm>
          <a:prstGeom prst="rect">
            <a:avLst/>
          </a:prstGeom>
          <a:noFill/>
        </p:spPr>
        <p:txBody>
          <a:bodyPr wrap="square" rtlCol="0">
            <a:spAutoFit/>
          </a:bodyPr>
          <a:lstStyle/>
          <a:p>
            <a:r>
              <a:rPr lang="en-US" sz="1400" b="1" dirty="0">
                <a:highlight>
                  <a:srgbClr val="FFFF00"/>
                </a:highlight>
                <a:latin typeface="Arial" panose="020B0604020202020204" pitchFamily="34" charset="0"/>
                <a:cs typeface="Arial" panose="020B0604020202020204" pitchFamily="34" charset="0"/>
              </a:rPr>
              <a:t>Fe</a:t>
            </a:r>
            <a:r>
              <a:rPr lang="en-US" sz="1400" b="1" baseline="30000" dirty="0">
                <a:highlight>
                  <a:srgbClr val="FFFF00"/>
                </a:highlight>
                <a:latin typeface="Arial" panose="020B0604020202020204" pitchFamily="34" charset="0"/>
                <a:cs typeface="Arial" panose="020B0604020202020204" pitchFamily="34" charset="0"/>
              </a:rPr>
              <a:t>2+</a:t>
            </a:r>
          </a:p>
        </p:txBody>
      </p:sp>
      <p:sp>
        <p:nvSpPr>
          <p:cNvPr id="39" name="TextBox 38">
            <a:extLst>
              <a:ext uri="{FF2B5EF4-FFF2-40B4-BE49-F238E27FC236}">
                <a16:creationId xmlns:a16="http://schemas.microsoft.com/office/drawing/2014/main" id="{BC8A1D9C-C50B-764F-A7CD-B6C9ADA22319}"/>
              </a:ext>
            </a:extLst>
          </p:cNvPr>
          <p:cNvSpPr txBox="1"/>
          <p:nvPr/>
        </p:nvSpPr>
        <p:spPr>
          <a:xfrm>
            <a:off x="5849462" y="3780152"/>
            <a:ext cx="565842" cy="307777"/>
          </a:xfrm>
          <a:prstGeom prst="rect">
            <a:avLst/>
          </a:prstGeom>
          <a:noFill/>
        </p:spPr>
        <p:txBody>
          <a:bodyPr wrap="square" rtlCol="0">
            <a:spAutoFit/>
          </a:bodyPr>
          <a:lstStyle/>
          <a:p>
            <a:r>
              <a:rPr lang="en-US" sz="1400" b="1" dirty="0">
                <a:highlight>
                  <a:srgbClr val="FFFF00"/>
                </a:highlight>
                <a:latin typeface="Arial" panose="020B0604020202020204" pitchFamily="34" charset="0"/>
                <a:cs typeface="Arial" panose="020B0604020202020204" pitchFamily="34" charset="0"/>
              </a:rPr>
              <a:t>S</a:t>
            </a:r>
            <a:r>
              <a:rPr lang="en-US" sz="1400" b="1" baseline="30000" dirty="0">
                <a:highlight>
                  <a:srgbClr val="FFFF00"/>
                </a:highlight>
                <a:latin typeface="Arial" panose="020B0604020202020204" pitchFamily="34" charset="0"/>
                <a:cs typeface="Arial" panose="020B0604020202020204" pitchFamily="34" charset="0"/>
              </a:rPr>
              <a:t>0</a:t>
            </a:r>
          </a:p>
        </p:txBody>
      </p:sp>
      <p:sp>
        <p:nvSpPr>
          <p:cNvPr id="40" name="TextBox 39">
            <a:extLst>
              <a:ext uri="{FF2B5EF4-FFF2-40B4-BE49-F238E27FC236}">
                <a16:creationId xmlns:a16="http://schemas.microsoft.com/office/drawing/2014/main" id="{C2C1646D-D728-8B41-B2C6-9AE96DCB75B4}"/>
              </a:ext>
            </a:extLst>
          </p:cNvPr>
          <p:cNvSpPr txBox="1"/>
          <p:nvPr/>
        </p:nvSpPr>
        <p:spPr>
          <a:xfrm>
            <a:off x="5686307" y="3409268"/>
            <a:ext cx="565842" cy="307777"/>
          </a:xfrm>
          <a:prstGeom prst="rect">
            <a:avLst/>
          </a:prstGeom>
          <a:noFill/>
        </p:spPr>
        <p:txBody>
          <a:bodyPr wrap="square" rtlCol="0">
            <a:spAutoFit/>
          </a:bodyPr>
          <a:lstStyle/>
          <a:p>
            <a:r>
              <a:rPr lang="en-US" sz="1400" b="1" dirty="0">
                <a:highlight>
                  <a:srgbClr val="FFFF00"/>
                </a:highlight>
                <a:latin typeface="Arial" panose="020B0604020202020204" pitchFamily="34" charset="0"/>
                <a:cs typeface="Arial" panose="020B0604020202020204" pitchFamily="34" charset="0"/>
              </a:rPr>
              <a:t>HS</a:t>
            </a:r>
            <a:r>
              <a:rPr lang="en-US" sz="1400" b="1" baseline="30000" dirty="0">
                <a:highlight>
                  <a:srgbClr val="FFFF00"/>
                </a:highlight>
                <a:latin typeface="Arial" panose="020B0604020202020204" pitchFamily="34" charset="0"/>
                <a:cs typeface="Arial" panose="020B0604020202020204" pitchFamily="34" charset="0"/>
              </a:rPr>
              <a:t>-</a:t>
            </a:r>
          </a:p>
        </p:txBody>
      </p:sp>
      <p:sp>
        <p:nvSpPr>
          <p:cNvPr id="43" name="Right Arrow 42">
            <a:extLst>
              <a:ext uri="{FF2B5EF4-FFF2-40B4-BE49-F238E27FC236}">
                <a16:creationId xmlns:a16="http://schemas.microsoft.com/office/drawing/2014/main" id="{5F6C0A7E-28AA-0840-9EE9-3B8D08EB810D}"/>
              </a:ext>
            </a:extLst>
          </p:cNvPr>
          <p:cNvSpPr/>
          <p:nvPr/>
        </p:nvSpPr>
        <p:spPr>
          <a:xfrm>
            <a:off x="6264791" y="4090908"/>
            <a:ext cx="240270" cy="17362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a:extLst>
              <a:ext uri="{FF2B5EF4-FFF2-40B4-BE49-F238E27FC236}">
                <a16:creationId xmlns:a16="http://schemas.microsoft.com/office/drawing/2014/main" id="{99BFD45D-318C-F34D-8174-074054A5818A}"/>
              </a:ext>
            </a:extLst>
          </p:cNvPr>
          <p:cNvSpPr/>
          <p:nvPr/>
        </p:nvSpPr>
        <p:spPr>
          <a:xfrm>
            <a:off x="6597244" y="3077026"/>
            <a:ext cx="240270" cy="17362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97BDC85E-B100-E344-9107-A60934FDDB96}"/>
              </a:ext>
            </a:extLst>
          </p:cNvPr>
          <p:cNvSpPr/>
          <p:nvPr/>
        </p:nvSpPr>
        <p:spPr>
          <a:xfrm>
            <a:off x="6447743" y="3633170"/>
            <a:ext cx="240270" cy="17362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a:extLst>
              <a:ext uri="{FF2B5EF4-FFF2-40B4-BE49-F238E27FC236}">
                <a16:creationId xmlns:a16="http://schemas.microsoft.com/office/drawing/2014/main" id="{53FDC0F2-969E-584C-9861-F4E27D324E36}"/>
              </a:ext>
            </a:extLst>
          </p:cNvPr>
          <p:cNvSpPr/>
          <p:nvPr/>
        </p:nvSpPr>
        <p:spPr>
          <a:xfrm>
            <a:off x="6342147" y="4607895"/>
            <a:ext cx="240270" cy="17362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a:extLst>
              <a:ext uri="{FF2B5EF4-FFF2-40B4-BE49-F238E27FC236}">
                <a16:creationId xmlns:a16="http://schemas.microsoft.com/office/drawing/2014/main" id="{DF3D83A8-4DF7-6142-93CB-EC87852FCCF1}"/>
              </a:ext>
            </a:extLst>
          </p:cNvPr>
          <p:cNvSpPr/>
          <p:nvPr/>
        </p:nvSpPr>
        <p:spPr>
          <a:xfrm>
            <a:off x="6443130" y="5030138"/>
            <a:ext cx="240270" cy="17362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a16="http://schemas.microsoft.com/office/drawing/2014/main" id="{71F6E308-A7E8-A040-B938-BE2B564BB95B}"/>
              </a:ext>
            </a:extLst>
          </p:cNvPr>
          <p:cNvSpPr/>
          <p:nvPr/>
        </p:nvSpPr>
        <p:spPr>
          <a:xfrm rot="18760995">
            <a:off x="7575159" y="4120859"/>
            <a:ext cx="634753" cy="194490"/>
          </a:xfrm>
          <a:prstGeom prst="roundRect">
            <a:avLst>
              <a:gd name="adj" fmla="val 50000"/>
            </a:avLst>
          </a:prstGeom>
          <a:solidFill>
            <a:schemeClr val="accent1">
              <a:lumMod val="60000"/>
              <a:lumOff val="40000"/>
            </a:schemeClr>
          </a:solidFill>
          <a:ln cap="rnd">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ounded Rectangle 52">
            <a:extLst>
              <a:ext uri="{FF2B5EF4-FFF2-40B4-BE49-F238E27FC236}">
                <a16:creationId xmlns:a16="http://schemas.microsoft.com/office/drawing/2014/main" id="{2D058124-B763-024D-9008-CB8E99AE0773}"/>
              </a:ext>
            </a:extLst>
          </p:cNvPr>
          <p:cNvSpPr/>
          <p:nvPr/>
        </p:nvSpPr>
        <p:spPr>
          <a:xfrm rot="19642846">
            <a:off x="7112854" y="4713806"/>
            <a:ext cx="1383263" cy="264296"/>
          </a:xfrm>
          <a:prstGeom prst="roundRect">
            <a:avLst>
              <a:gd name="adj" fmla="val 50000"/>
            </a:avLst>
          </a:prstGeom>
          <a:solidFill>
            <a:schemeClr val="accent1">
              <a:lumMod val="60000"/>
              <a:lumOff val="40000"/>
            </a:schemeClr>
          </a:solidFill>
          <a:ln cap="rnd">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54" name="Rounded Rectangle 53">
            <a:extLst>
              <a:ext uri="{FF2B5EF4-FFF2-40B4-BE49-F238E27FC236}">
                <a16:creationId xmlns:a16="http://schemas.microsoft.com/office/drawing/2014/main" id="{4BD0522A-E24B-414F-B744-C2EA0F42EDD4}"/>
              </a:ext>
            </a:extLst>
          </p:cNvPr>
          <p:cNvSpPr/>
          <p:nvPr/>
        </p:nvSpPr>
        <p:spPr>
          <a:xfrm rot="19964072">
            <a:off x="7030528" y="3398870"/>
            <a:ext cx="634753" cy="194490"/>
          </a:xfrm>
          <a:prstGeom prst="roundRect">
            <a:avLst>
              <a:gd name="adj" fmla="val 50000"/>
            </a:avLst>
          </a:prstGeom>
          <a:solidFill>
            <a:schemeClr val="accent6">
              <a:lumMod val="60000"/>
              <a:lumOff val="40000"/>
            </a:schemeClr>
          </a:solidFill>
          <a:ln cap="rnd">
            <a:solidFill>
              <a:schemeClr val="accent6"/>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CD8497B4-C098-C74A-B4C3-48C07BC4E07E}"/>
              </a:ext>
            </a:extLst>
          </p:cNvPr>
          <p:cNvSpPr txBox="1"/>
          <p:nvPr/>
        </p:nvSpPr>
        <p:spPr>
          <a:xfrm>
            <a:off x="2144598" y="1957999"/>
            <a:ext cx="339685" cy="276999"/>
          </a:xfrm>
          <a:prstGeom prst="rect">
            <a:avLst/>
          </a:prstGeom>
          <a:noFill/>
        </p:spPr>
        <p:txBody>
          <a:bodyPr wrap="square" rtlCol="0">
            <a:spAutoFit/>
          </a:bodyPr>
          <a:lstStyle/>
          <a:p>
            <a:r>
              <a:rPr lang="en-US" sz="1200" b="1" dirty="0">
                <a:solidFill>
                  <a:srgbClr val="FF0000"/>
                </a:solidFill>
                <a:latin typeface="Arial" panose="020B0604020202020204" pitchFamily="34" charset="0"/>
                <a:cs typeface="Arial" panose="020B0604020202020204" pitchFamily="34" charset="0"/>
              </a:rPr>
              <a:t>X</a:t>
            </a:r>
          </a:p>
        </p:txBody>
      </p:sp>
      <p:sp>
        <p:nvSpPr>
          <p:cNvPr id="79" name="Curved Up Arrow 78">
            <a:extLst>
              <a:ext uri="{FF2B5EF4-FFF2-40B4-BE49-F238E27FC236}">
                <a16:creationId xmlns:a16="http://schemas.microsoft.com/office/drawing/2014/main" id="{996A1D01-7D37-5245-BFA2-E2CDF33C38F3}"/>
              </a:ext>
            </a:extLst>
          </p:cNvPr>
          <p:cNvSpPr/>
          <p:nvPr/>
        </p:nvSpPr>
        <p:spPr>
          <a:xfrm>
            <a:off x="7147285" y="4477499"/>
            <a:ext cx="573300" cy="368455"/>
          </a:xfrm>
          <a:prstGeom prst="curved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Curved Up Arrow 79">
            <a:extLst>
              <a:ext uri="{FF2B5EF4-FFF2-40B4-BE49-F238E27FC236}">
                <a16:creationId xmlns:a16="http://schemas.microsoft.com/office/drawing/2014/main" id="{088990F5-EE7A-894E-98C2-CD41D9424EB8}"/>
              </a:ext>
            </a:extLst>
          </p:cNvPr>
          <p:cNvSpPr/>
          <p:nvPr/>
        </p:nvSpPr>
        <p:spPr>
          <a:xfrm rot="19715324">
            <a:off x="7926265" y="4724954"/>
            <a:ext cx="1146333" cy="484564"/>
          </a:xfrm>
          <a:prstGeom prst="curvedUpArrow">
            <a:avLst>
              <a:gd name="adj1" fmla="val 25000"/>
              <a:gd name="adj2" fmla="val 50000"/>
              <a:gd name="adj3" fmla="val 285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Curved Up Arrow 80">
            <a:extLst>
              <a:ext uri="{FF2B5EF4-FFF2-40B4-BE49-F238E27FC236}">
                <a16:creationId xmlns:a16="http://schemas.microsoft.com/office/drawing/2014/main" id="{14CB661D-F3AA-0B40-8D00-B8CCF38AB4BD}"/>
              </a:ext>
            </a:extLst>
          </p:cNvPr>
          <p:cNvSpPr/>
          <p:nvPr/>
        </p:nvSpPr>
        <p:spPr>
          <a:xfrm rot="15293434" flipH="1">
            <a:off x="8659269" y="3643937"/>
            <a:ext cx="653326" cy="368455"/>
          </a:xfrm>
          <a:prstGeom prst="curved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Curved Up Arrow 81">
            <a:extLst>
              <a:ext uri="{FF2B5EF4-FFF2-40B4-BE49-F238E27FC236}">
                <a16:creationId xmlns:a16="http://schemas.microsoft.com/office/drawing/2014/main" id="{B3A59CF1-8965-ED4C-BDD5-A27F99D8F71E}"/>
              </a:ext>
            </a:extLst>
          </p:cNvPr>
          <p:cNvSpPr/>
          <p:nvPr/>
        </p:nvSpPr>
        <p:spPr>
          <a:xfrm flipH="1" flipV="1">
            <a:off x="7311068" y="3039669"/>
            <a:ext cx="1230880" cy="339685"/>
          </a:xfrm>
          <a:prstGeom prst="curvedUpArrow">
            <a:avLst>
              <a:gd name="adj1" fmla="val 25000"/>
              <a:gd name="adj2" fmla="val 50000"/>
              <a:gd name="adj3" fmla="val 285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Curved Up Arrow 82">
            <a:extLst>
              <a:ext uri="{FF2B5EF4-FFF2-40B4-BE49-F238E27FC236}">
                <a16:creationId xmlns:a16="http://schemas.microsoft.com/office/drawing/2014/main" id="{E9E0E63F-EBBD-0743-B998-BBAEA070FB5F}"/>
              </a:ext>
            </a:extLst>
          </p:cNvPr>
          <p:cNvSpPr/>
          <p:nvPr/>
        </p:nvSpPr>
        <p:spPr>
          <a:xfrm>
            <a:off x="7476870" y="3571842"/>
            <a:ext cx="972209" cy="290405"/>
          </a:xfrm>
          <a:prstGeom prst="curved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TextBox 83">
            <a:extLst>
              <a:ext uri="{FF2B5EF4-FFF2-40B4-BE49-F238E27FC236}">
                <a16:creationId xmlns:a16="http://schemas.microsoft.com/office/drawing/2014/main" id="{48A308E4-5C9B-C943-A049-081FE325C528}"/>
              </a:ext>
            </a:extLst>
          </p:cNvPr>
          <p:cNvSpPr txBox="1"/>
          <p:nvPr/>
        </p:nvSpPr>
        <p:spPr>
          <a:xfrm>
            <a:off x="5839629" y="4477108"/>
            <a:ext cx="418191" cy="307777"/>
          </a:xfrm>
          <a:prstGeom prst="rect">
            <a:avLst/>
          </a:prstGeom>
          <a:noFill/>
        </p:spPr>
        <p:txBody>
          <a:bodyPr wrap="square" rtlCol="0">
            <a:spAutoFit/>
          </a:bodyPr>
          <a:lstStyle/>
          <a:p>
            <a:r>
              <a:rPr lang="en-US" sz="1400" b="1" dirty="0">
                <a:highlight>
                  <a:srgbClr val="FFFF00"/>
                </a:highlight>
                <a:latin typeface="Arial" panose="020B0604020202020204" pitchFamily="34" charset="0"/>
                <a:cs typeface="Arial" panose="020B0604020202020204" pitchFamily="34" charset="0"/>
              </a:rPr>
              <a:t>H</a:t>
            </a:r>
            <a:r>
              <a:rPr lang="en-US" sz="1400" b="1" baseline="-25000" dirty="0">
                <a:highlight>
                  <a:srgbClr val="FFFF00"/>
                </a:highlight>
                <a:latin typeface="Arial" panose="020B0604020202020204" pitchFamily="34" charset="0"/>
                <a:cs typeface="Arial" panose="020B0604020202020204" pitchFamily="34" charset="0"/>
              </a:rPr>
              <a:t>2</a:t>
            </a:r>
            <a:endParaRPr lang="en-US" sz="1400" b="1" baseline="30000" dirty="0">
              <a:highlight>
                <a:srgbClr val="FFFF00"/>
              </a:highlight>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813A1B89-7280-A742-BD9E-88EDB41E00CA}"/>
              </a:ext>
            </a:extLst>
          </p:cNvPr>
          <p:cNvSpPr txBox="1"/>
          <p:nvPr/>
        </p:nvSpPr>
        <p:spPr>
          <a:xfrm>
            <a:off x="6026893" y="2476865"/>
            <a:ext cx="1541563" cy="307777"/>
          </a:xfrm>
          <a:prstGeom prst="rect">
            <a:avLst/>
          </a:prstGeom>
          <a:noFill/>
        </p:spPr>
        <p:txBody>
          <a:bodyPr wrap="square" rtlCol="0">
            <a:spAutoFit/>
          </a:bodyPr>
          <a:lstStyle/>
          <a:p>
            <a:r>
              <a:rPr lang="en-US" sz="1400" b="1" dirty="0">
                <a:highlight>
                  <a:srgbClr val="FFFF00"/>
                </a:highlight>
                <a:latin typeface="Arial" panose="020B0604020202020204" pitchFamily="34" charset="0"/>
                <a:cs typeface="Arial" panose="020B0604020202020204" pitchFamily="34" charset="0"/>
              </a:rPr>
              <a:t>Energy sources</a:t>
            </a:r>
            <a:endParaRPr lang="en-US" sz="1400" b="1" baseline="30000" dirty="0">
              <a:highlight>
                <a:srgbClr val="FFFF00"/>
              </a:highlight>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35976476-C9A3-1746-8991-26DF2BD0E7A5}"/>
              </a:ext>
            </a:extLst>
          </p:cNvPr>
          <p:cNvSpPr txBox="1"/>
          <p:nvPr/>
        </p:nvSpPr>
        <p:spPr>
          <a:xfrm>
            <a:off x="5644969" y="4131942"/>
            <a:ext cx="702882" cy="307777"/>
          </a:xfrm>
          <a:prstGeom prst="rect">
            <a:avLst/>
          </a:prstGeom>
          <a:noFill/>
        </p:spPr>
        <p:txBody>
          <a:bodyPr wrap="square" rtlCol="0">
            <a:spAutoFit/>
          </a:bodyPr>
          <a:lstStyle/>
          <a:p>
            <a:r>
              <a:rPr lang="en-US" sz="1400" b="1" dirty="0">
                <a:highlight>
                  <a:srgbClr val="FFFF00"/>
                </a:highlight>
                <a:latin typeface="Arial" panose="020B0604020202020204" pitchFamily="34" charset="0"/>
                <a:cs typeface="Arial" panose="020B0604020202020204" pitchFamily="34" charset="0"/>
              </a:rPr>
              <a:t>CO</a:t>
            </a:r>
            <a:r>
              <a:rPr lang="en-US" sz="1400" b="1" baseline="-25000" dirty="0">
                <a:highlight>
                  <a:srgbClr val="FFFF00"/>
                </a:highlight>
                <a:latin typeface="Arial" panose="020B0604020202020204" pitchFamily="34" charset="0"/>
                <a:cs typeface="Arial" panose="020B0604020202020204" pitchFamily="34" charset="0"/>
              </a:rPr>
              <a:t>2</a:t>
            </a:r>
            <a:endParaRPr lang="en-US" sz="1400" b="1" baseline="30000" dirty="0">
              <a:highlight>
                <a:srgbClr val="FFFF00"/>
              </a:highlight>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04901BC6-CBD9-F448-8529-76CE684BC80B}"/>
              </a:ext>
            </a:extLst>
          </p:cNvPr>
          <p:cNvSpPr txBox="1"/>
          <p:nvPr/>
        </p:nvSpPr>
        <p:spPr>
          <a:xfrm>
            <a:off x="5640139" y="5493782"/>
            <a:ext cx="1106559" cy="338554"/>
          </a:xfrm>
          <a:prstGeom prst="rect">
            <a:avLst/>
          </a:prstGeom>
          <a:noFill/>
        </p:spPr>
        <p:txBody>
          <a:bodyPr wrap="square" rtlCol="0">
            <a:spAutoFit/>
          </a:bodyPr>
          <a:lstStyle/>
          <a:p>
            <a:pPr algn="ctr"/>
            <a:r>
              <a:rPr lang="en-US" sz="1600" b="1" dirty="0">
                <a:solidFill>
                  <a:schemeClr val="bg1"/>
                </a:solidFill>
                <a:highlight>
                  <a:srgbClr val="0000FF"/>
                </a:highlight>
                <a:latin typeface="Arial" panose="020B0604020202020204" pitchFamily="34" charset="0"/>
                <a:cs typeface="Arial" panose="020B0604020202020204" pitchFamily="34" charset="0"/>
              </a:rPr>
              <a:t>CH</a:t>
            </a:r>
            <a:r>
              <a:rPr lang="en-US" sz="1600" b="1" baseline="-25000" dirty="0">
                <a:solidFill>
                  <a:schemeClr val="bg1"/>
                </a:solidFill>
                <a:highlight>
                  <a:srgbClr val="0000FF"/>
                </a:highlight>
                <a:latin typeface="Arial" panose="020B0604020202020204" pitchFamily="34" charset="0"/>
                <a:cs typeface="Arial" panose="020B0604020202020204" pitchFamily="34" charset="0"/>
              </a:rPr>
              <a:t>4</a:t>
            </a:r>
          </a:p>
        </p:txBody>
      </p:sp>
      <p:sp>
        <p:nvSpPr>
          <p:cNvPr id="89" name="Right Arrow 88">
            <a:extLst>
              <a:ext uri="{FF2B5EF4-FFF2-40B4-BE49-F238E27FC236}">
                <a16:creationId xmlns:a16="http://schemas.microsoft.com/office/drawing/2014/main" id="{5D23684C-2F8E-3341-B0F0-EEC9F2A05273}"/>
              </a:ext>
            </a:extLst>
          </p:cNvPr>
          <p:cNvSpPr/>
          <p:nvPr/>
        </p:nvSpPr>
        <p:spPr>
          <a:xfrm rot="20151325">
            <a:off x="6418926" y="5288510"/>
            <a:ext cx="793439" cy="176112"/>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itle 1">
            <a:extLst>
              <a:ext uri="{FF2B5EF4-FFF2-40B4-BE49-F238E27FC236}">
                <a16:creationId xmlns:a16="http://schemas.microsoft.com/office/drawing/2014/main" id="{EB5354E1-A2F4-9440-A217-C84C8C07DAEA}"/>
              </a:ext>
            </a:extLst>
          </p:cNvPr>
          <p:cNvSpPr txBox="1">
            <a:spLocks/>
          </p:cNvSpPr>
          <p:nvPr/>
        </p:nvSpPr>
        <p:spPr>
          <a:xfrm>
            <a:off x="0" y="116077"/>
            <a:ext cx="12192000" cy="795967"/>
          </a:xfrm>
          <a:prstGeom prst="rect">
            <a:avLst/>
          </a:prstGeom>
          <a:solidFill>
            <a:srgbClr val="8A000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bg1"/>
                </a:solidFill>
                <a:latin typeface="Arial" panose="020B0604020202020204" pitchFamily="34" charset="0"/>
                <a:cs typeface="Arial" panose="020B0604020202020204" pitchFamily="34" charset="0"/>
              </a:rPr>
              <a:t>Rationale of exploring methanotrophs (methane oxidizing bacteria) in the subsurface</a:t>
            </a:r>
          </a:p>
        </p:txBody>
      </p:sp>
      <p:sp>
        <p:nvSpPr>
          <p:cNvPr id="64" name="Rectangle 63">
            <a:extLst>
              <a:ext uri="{FF2B5EF4-FFF2-40B4-BE49-F238E27FC236}">
                <a16:creationId xmlns:a16="http://schemas.microsoft.com/office/drawing/2014/main" id="{3F6576E2-BC8D-4744-9F3E-7C794491A24A}"/>
              </a:ext>
            </a:extLst>
          </p:cNvPr>
          <p:cNvSpPr/>
          <p:nvPr/>
        </p:nvSpPr>
        <p:spPr>
          <a:xfrm>
            <a:off x="5490713" y="1497862"/>
            <a:ext cx="5328904" cy="55952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tx1"/>
                </a:solidFill>
                <a:latin typeface="Arial" panose="020B0604020202020204" pitchFamily="34" charset="0"/>
                <a:cs typeface="Arial" panose="020B0604020202020204" pitchFamily="34" charset="0"/>
              </a:rPr>
              <a:t>Chemolithoautotrophy</a:t>
            </a:r>
            <a:r>
              <a:rPr lang="en-US" sz="1600" b="1" dirty="0">
                <a:solidFill>
                  <a:schemeClr val="tx1"/>
                </a:solidFill>
                <a:latin typeface="Arial" panose="020B0604020202020204" pitchFamily="34" charset="0"/>
                <a:cs typeface="Arial" panose="020B0604020202020204" pitchFamily="34" charset="0"/>
              </a:rPr>
              <a:t> and </a:t>
            </a:r>
            <a:r>
              <a:rPr lang="en-US" sz="1600" b="1" u="sng" dirty="0">
                <a:solidFill>
                  <a:schemeClr val="tx1"/>
                </a:solidFill>
                <a:latin typeface="Arial" panose="020B0604020202020204" pitchFamily="34" charset="0"/>
                <a:cs typeface="Arial" panose="020B0604020202020204" pitchFamily="34" charset="0"/>
              </a:rPr>
              <a:t>interaction</a:t>
            </a:r>
            <a:r>
              <a:rPr lang="en-US" sz="1600" b="1" dirty="0">
                <a:solidFill>
                  <a:schemeClr val="tx1"/>
                </a:solidFill>
                <a:latin typeface="Arial" panose="020B0604020202020204" pitchFamily="34" charset="0"/>
                <a:cs typeface="Arial" panose="020B0604020202020204" pitchFamily="34" charset="0"/>
              </a:rPr>
              <a:t> that occur in the local environment which fuels the biosphere </a:t>
            </a:r>
          </a:p>
        </p:txBody>
      </p:sp>
      <p:sp>
        <p:nvSpPr>
          <p:cNvPr id="65" name="TextBox 64">
            <a:extLst>
              <a:ext uri="{FF2B5EF4-FFF2-40B4-BE49-F238E27FC236}">
                <a16:creationId xmlns:a16="http://schemas.microsoft.com/office/drawing/2014/main" id="{DC5880F0-62D7-7E4D-89BE-B4CB28C5B9C2}"/>
              </a:ext>
            </a:extLst>
          </p:cNvPr>
          <p:cNvSpPr txBox="1"/>
          <p:nvPr/>
        </p:nvSpPr>
        <p:spPr>
          <a:xfrm rot="19646873">
            <a:off x="6967407" y="4692065"/>
            <a:ext cx="1681366"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Methanotroph?</a:t>
            </a:r>
          </a:p>
        </p:txBody>
      </p:sp>
    </p:spTree>
    <p:extLst>
      <p:ext uri="{BB962C8B-B14F-4D97-AF65-F5344CB8AC3E}">
        <p14:creationId xmlns:p14="http://schemas.microsoft.com/office/powerpoint/2010/main" val="358335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animBg="1"/>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able&#10;&#10;Description automatically generated">
            <a:extLst>
              <a:ext uri="{FF2B5EF4-FFF2-40B4-BE49-F238E27FC236}">
                <a16:creationId xmlns:a16="http://schemas.microsoft.com/office/drawing/2014/main" id="{69213C27-CD8B-5D48-9656-BDB420829A34}"/>
              </a:ext>
            </a:extLst>
          </p:cNvPr>
          <p:cNvPicPr>
            <a:picLocks noChangeAspect="1"/>
          </p:cNvPicPr>
          <p:nvPr/>
        </p:nvPicPr>
        <p:blipFill rotWithShape="1">
          <a:blip r:embed="rId3"/>
          <a:srcRect l="86198" t="54483" b="23017"/>
          <a:stretch/>
        </p:blipFill>
        <p:spPr>
          <a:xfrm>
            <a:off x="7872960" y="4783249"/>
            <a:ext cx="1493261" cy="1399032"/>
          </a:xfrm>
          <a:prstGeom prst="rect">
            <a:avLst/>
          </a:prstGeom>
        </p:spPr>
      </p:pic>
      <p:pic>
        <p:nvPicPr>
          <p:cNvPr id="16" name="Picture 15" descr="Table&#10;&#10;Description automatically generated">
            <a:extLst>
              <a:ext uri="{FF2B5EF4-FFF2-40B4-BE49-F238E27FC236}">
                <a16:creationId xmlns:a16="http://schemas.microsoft.com/office/drawing/2014/main" id="{DEB94429-4514-1E48-949B-F69D63A912CD}"/>
              </a:ext>
            </a:extLst>
          </p:cNvPr>
          <p:cNvPicPr>
            <a:picLocks noChangeAspect="1"/>
          </p:cNvPicPr>
          <p:nvPr/>
        </p:nvPicPr>
        <p:blipFill rotWithShape="1">
          <a:blip r:embed="rId3"/>
          <a:srcRect t="19863" r="57862" b="45404"/>
          <a:stretch/>
        </p:blipFill>
        <p:spPr>
          <a:xfrm>
            <a:off x="3323791" y="1748550"/>
            <a:ext cx="4572000" cy="2165800"/>
          </a:xfrm>
          <a:prstGeom prst="rect">
            <a:avLst/>
          </a:prstGeom>
        </p:spPr>
      </p:pic>
      <p:pic>
        <p:nvPicPr>
          <p:cNvPr id="17" name="Picture 16" descr="Table&#10;&#10;Description automatically generated">
            <a:extLst>
              <a:ext uri="{FF2B5EF4-FFF2-40B4-BE49-F238E27FC236}">
                <a16:creationId xmlns:a16="http://schemas.microsoft.com/office/drawing/2014/main" id="{C97FA875-2455-CA4C-902D-858263D605BE}"/>
              </a:ext>
            </a:extLst>
          </p:cNvPr>
          <p:cNvPicPr>
            <a:picLocks noChangeAspect="1"/>
          </p:cNvPicPr>
          <p:nvPr/>
        </p:nvPicPr>
        <p:blipFill rotWithShape="1">
          <a:blip r:embed="rId3"/>
          <a:srcRect t="76936" r="57862" b="9310"/>
          <a:stretch/>
        </p:blipFill>
        <p:spPr>
          <a:xfrm>
            <a:off x="3323791" y="3925941"/>
            <a:ext cx="4572000" cy="857666"/>
          </a:xfrm>
          <a:prstGeom prst="rect">
            <a:avLst/>
          </a:prstGeom>
        </p:spPr>
      </p:pic>
      <p:pic>
        <p:nvPicPr>
          <p:cNvPr id="18" name="Picture 17" descr="Table&#10;&#10;Description automatically generated">
            <a:extLst>
              <a:ext uri="{FF2B5EF4-FFF2-40B4-BE49-F238E27FC236}">
                <a16:creationId xmlns:a16="http://schemas.microsoft.com/office/drawing/2014/main" id="{F9DF1E76-EDD8-904E-8DAC-33238EED211A}"/>
              </a:ext>
            </a:extLst>
          </p:cNvPr>
          <p:cNvPicPr>
            <a:picLocks noChangeAspect="1"/>
          </p:cNvPicPr>
          <p:nvPr/>
        </p:nvPicPr>
        <p:blipFill rotWithShape="1">
          <a:blip r:embed="rId3"/>
          <a:srcRect t="54483" r="57862" b="23017"/>
          <a:stretch/>
        </p:blipFill>
        <p:spPr>
          <a:xfrm>
            <a:off x="3301902" y="4781440"/>
            <a:ext cx="4572000" cy="1403008"/>
          </a:xfrm>
          <a:prstGeom prst="rect">
            <a:avLst/>
          </a:prstGeom>
        </p:spPr>
      </p:pic>
      <p:pic>
        <p:nvPicPr>
          <p:cNvPr id="19" name="Picture 18" descr="Table&#10;&#10;Description automatically generated">
            <a:extLst>
              <a:ext uri="{FF2B5EF4-FFF2-40B4-BE49-F238E27FC236}">
                <a16:creationId xmlns:a16="http://schemas.microsoft.com/office/drawing/2014/main" id="{E57CD045-FDDD-B941-87D1-0D7DDDDA3318}"/>
              </a:ext>
            </a:extLst>
          </p:cNvPr>
          <p:cNvPicPr>
            <a:picLocks noChangeAspect="1"/>
          </p:cNvPicPr>
          <p:nvPr/>
        </p:nvPicPr>
        <p:blipFill rotWithShape="1">
          <a:blip r:embed="rId3"/>
          <a:srcRect l="86198" t="19783" b="45404"/>
          <a:stretch/>
        </p:blipFill>
        <p:spPr>
          <a:xfrm>
            <a:off x="7895791" y="1748550"/>
            <a:ext cx="1490472" cy="2160625"/>
          </a:xfrm>
          <a:prstGeom prst="rect">
            <a:avLst/>
          </a:prstGeom>
        </p:spPr>
      </p:pic>
      <p:pic>
        <p:nvPicPr>
          <p:cNvPr id="20" name="Picture 19" descr="Table&#10;&#10;Description automatically generated">
            <a:extLst>
              <a:ext uri="{FF2B5EF4-FFF2-40B4-BE49-F238E27FC236}">
                <a16:creationId xmlns:a16="http://schemas.microsoft.com/office/drawing/2014/main" id="{1497297B-C63B-354B-AFDD-D2716B76FC07}"/>
              </a:ext>
            </a:extLst>
          </p:cNvPr>
          <p:cNvPicPr>
            <a:picLocks noChangeAspect="1"/>
          </p:cNvPicPr>
          <p:nvPr/>
        </p:nvPicPr>
        <p:blipFill rotWithShape="1">
          <a:blip r:embed="rId3"/>
          <a:srcRect l="86198" t="76936" b="9310"/>
          <a:stretch/>
        </p:blipFill>
        <p:spPr>
          <a:xfrm>
            <a:off x="7875749" y="3927954"/>
            <a:ext cx="1490472" cy="853639"/>
          </a:xfrm>
          <a:prstGeom prst="rect">
            <a:avLst/>
          </a:prstGeom>
        </p:spPr>
      </p:pic>
      <p:sp>
        <p:nvSpPr>
          <p:cNvPr id="14" name="TextBox 13">
            <a:extLst>
              <a:ext uri="{FF2B5EF4-FFF2-40B4-BE49-F238E27FC236}">
                <a16:creationId xmlns:a16="http://schemas.microsoft.com/office/drawing/2014/main" id="{427ED690-9515-D045-A122-EB01D5CBE503}"/>
              </a:ext>
            </a:extLst>
          </p:cNvPr>
          <p:cNvSpPr txBox="1"/>
          <p:nvPr/>
        </p:nvSpPr>
        <p:spPr>
          <a:xfrm>
            <a:off x="1845597" y="5604396"/>
            <a:ext cx="149326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Gold mines</a:t>
            </a:r>
          </a:p>
        </p:txBody>
      </p:sp>
      <p:pic>
        <p:nvPicPr>
          <p:cNvPr id="22" name="Picture 21" descr="Table&#10;&#10;Description automatically generated">
            <a:extLst>
              <a:ext uri="{FF2B5EF4-FFF2-40B4-BE49-F238E27FC236}">
                <a16:creationId xmlns:a16="http://schemas.microsoft.com/office/drawing/2014/main" id="{8DF3AB2B-FEA7-3C40-BB37-0170D0180BFE}"/>
              </a:ext>
            </a:extLst>
          </p:cNvPr>
          <p:cNvPicPr>
            <a:picLocks/>
          </p:cNvPicPr>
          <p:nvPr/>
        </p:nvPicPr>
        <p:blipFill rotWithShape="1">
          <a:blip r:embed="rId3"/>
          <a:srcRect t="10984" r="57862" b="80810"/>
          <a:stretch/>
        </p:blipFill>
        <p:spPr>
          <a:xfrm>
            <a:off x="3300960" y="6182281"/>
            <a:ext cx="4572000" cy="513972"/>
          </a:xfrm>
          <a:prstGeom prst="rect">
            <a:avLst/>
          </a:prstGeom>
        </p:spPr>
      </p:pic>
      <p:pic>
        <p:nvPicPr>
          <p:cNvPr id="23" name="Picture 22" descr="Table&#10;&#10;Description automatically generated">
            <a:extLst>
              <a:ext uri="{FF2B5EF4-FFF2-40B4-BE49-F238E27FC236}">
                <a16:creationId xmlns:a16="http://schemas.microsoft.com/office/drawing/2014/main" id="{3B5FF9C1-8F21-154D-9EC6-DF4A931388A6}"/>
              </a:ext>
            </a:extLst>
          </p:cNvPr>
          <p:cNvPicPr>
            <a:picLocks noChangeAspect="1"/>
          </p:cNvPicPr>
          <p:nvPr/>
        </p:nvPicPr>
        <p:blipFill rotWithShape="1">
          <a:blip r:embed="rId3"/>
          <a:srcRect l="86198" t="11097" b="80508"/>
          <a:stretch/>
        </p:blipFill>
        <p:spPr>
          <a:xfrm>
            <a:off x="7865510" y="6191927"/>
            <a:ext cx="1490472" cy="520995"/>
          </a:xfrm>
          <a:prstGeom prst="rect">
            <a:avLst/>
          </a:prstGeom>
        </p:spPr>
      </p:pic>
      <p:pic>
        <p:nvPicPr>
          <p:cNvPr id="24" name="Picture 23" descr="Table&#10;&#10;Description automatically generated">
            <a:extLst>
              <a:ext uri="{FF2B5EF4-FFF2-40B4-BE49-F238E27FC236}">
                <a16:creationId xmlns:a16="http://schemas.microsoft.com/office/drawing/2014/main" id="{E7D35EFD-2A04-B74F-9E28-F28BA4ADC114}"/>
              </a:ext>
            </a:extLst>
          </p:cNvPr>
          <p:cNvPicPr>
            <a:picLocks noChangeAspect="1"/>
          </p:cNvPicPr>
          <p:nvPr/>
        </p:nvPicPr>
        <p:blipFill rotWithShape="1">
          <a:blip r:embed="rId3"/>
          <a:srcRect t="1392" r="57862" b="90366"/>
          <a:stretch/>
        </p:blipFill>
        <p:spPr>
          <a:xfrm>
            <a:off x="3323791" y="1215799"/>
            <a:ext cx="4572000" cy="513972"/>
          </a:xfrm>
          <a:prstGeom prst="rect">
            <a:avLst/>
          </a:prstGeom>
        </p:spPr>
      </p:pic>
      <p:pic>
        <p:nvPicPr>
          <p:cNvPr id="25" name="Picture 24" descr="Table&#10;&#10;Description automatically generated">
            <a:extLst>
              <a:ext uri="{FF2B5EF4-FFF2-40B4-BE49-F238E27FC236}">
                <a16:creationId xmlns:a16="http://schemas.microsoft.com/office/drawing/2014/main" id="{CD4AA04A-D37B-0347-91CF-8D58F93311E7}"/>
              </a:ext>
            </a:extLst>
          </p:cNvPr>
          <p:cNvPicPr>
            <a:picLocks noChangeAspect="1"/>
          </p:cNvPicPr>
          <p:nvPr/>
        </p:nvPicPr>
        <p:blipFill rotWithShape="1">
          <a:blip r:embed="rId3"/>
          <a:srcRect l="86198" t="1386" b="90333"/>
          <a:stretch/>
        </p:blipFill>
        <p:spPr>
          <a:xfrm>
            <a:off x="7901555" y="1215799"/>
            <a:ext cx="1490472" cy="513972"/>
          </a:xfrm>
          <a:prstGeom prst="rect">
            <a:avLst/>
          </a:prstGeom>
        </p:spPr>
      </p:pic>
      <p:cxnSp>
        <p:nvCxnSpPr>
          <p:cNvPr id="4" name="Straight Connector 3">
            <a:extLst>
              <a:ext uri="{FF2B5EF4-FFF2-40B4-BE49-F238E27FC236}">
                <a16:creationId xmlns:a16="http://schemas.microsoft.com/office/drawing/2014/main" id="{FF05E551-91F1-F54E-814E-EE17DA950FF9}"/>
              </a:ext>
            </a:extLst>
          </p:cNvPr>
          <p:cNvCxnSpPr>
            <a:cxnSpLocks/>
          </p:cNvCxnSpPr>
          <p:nvPr/>
        </p:nvCxnSpPr>
        <p:spPr>
          <a:xfrm>
            <a:off x="1879678" y="1759183"/>
            <a:ext cx="140349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599CE7B-21DC-D443-A211-7DE5DEC5628D}"/>
              </a:ext>
            </a:extLst>
          </p:cNvPr>
          <p:cNvCxnSpPr>
            <a:cxnSpLocks/>
          </p:cNvCxnSpPr>
          <p:nvPr/>
        </p:nvCxnSpPr>
        <p:spPr>
          <a:xfrm>
            <a:off x="1879678" y="4802859"/>
            <a:ext cx="140349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913AB5-A817-8B4D-A532-DC1CA3F2B71E}"/>
              </a:ext>
            </a:extLst>
          </p:cNvPr>
          <p:cNvCxnSpPr>
            <a:cxnSpLocks/>
          </p:cNvCxnSpPr>
          <p:nvPr/>
        </p:nvCxnSpPr>
        <p:spPr>
          <a:xfrm>
            <a:off x="1879678" y="6712922"/>
            <a:ext cx="140349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21C580-0237-6F46-B8C3-171F52C84CB8}"/>
              </a:ext>
            </a:extLst>
          </p:cNvPr>
          <p:cNvCxnSpPr>
            <a:cxnSpLocks/>
            <a:stCxn id="13" idx="2"/>
          </p:cNvCxnSpPr>
          <p:nvPr/>
        </p:nvCxnSpPr>
        <p:spPr>
          <a:xfrm flipH="1">
            <a:off x="2592229" y="3684049"/>
            <a:ext cx="0" cy="11188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782CFB6-F3DD-B547-8819-A653F83C1550}"/>
              </a:ext>
            </a:extLst>
          </p:cNvPr>
          <p:cNvCxnSpPr>
            <a:cxnSpLocks/>
          </p:cNvCxnSpPr>
          <p:nvPr/>
        </p:nvCxnSpPr>
        <p:spPr>
          <a:xfrm flipV="1">
            <a:off x="2581427" y="1759184"/>
            <a:ext cx="0" cy="130810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70D229D-04A6-5544-BC94-CCAF9643E7E5}"/>
              </a:ext>
            </a:extLst>
          </p:cNvPr>
          <p:cNvCxnSpPr>
            <a:cxnSpLocks/>
          </p:cNvCxnSpPr>
          <p:nvPr/>
        </p:nvCxnSpPr>
        <p:spPr>
          <a:xfrm flipH="1">
            <a:off x="2579162" y="5942556"/>
            <a:ext cx="0" cy="77036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30859ED-390E-644D-8B15-82233C74D227}"/>
              </a:ext>
            </a:extLst>
          </p:cNvPr>
          <p:cNvCxnSpPr>
            <a:cxnSpLocks/>
          </p:cNvCxnSpPr>
          <p:nvPr/>
        </p:nvCxnSpPr>
        <p:spPr>
          <a:xfrm flipV="1">
            <a:off x="2592228" y="4802858"/>
            <a:ext cx="1" cy="86374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C7D6263-A840-2040-A43C-C25C47AC1A94}"/>
              </a:ext>
            </a:extLst>
          </p:cNvPr>
          <p:cNvSpPr txBox="1"/>
          <p:nvPr/>
        </p:nvSpPr>
        <p:spPr>
          <a:xfrm>
            <a:off x="1879678" y="3037718"/>
            <a:ext cx="1581213"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Crystalline rock aquifer</a:t>
            </a:r>
          </a:p>
        </p:txBody>
      </p:sp>
      <p:sp>
        <p:nvSpPr>
          <p:cNvPr id="38" name="Title 1">
            <a:extLst>
              <a:ext uri="{FF2B5EF4-FFF2-40B4-BE49-F238E27FC236}">
                <a16:creationId xmlns:a16="http://schemas.microsoft.com/office/drawing/2014/main" id="{C74DEBCB-6339-6B48-9AB6-ACE0E295345B}"/>
              </a:ext>
            </a:extLst>
          </p:cNvPr>
          <p:cNvSpPr txBox="1">
            <a:spLocks/>
          </p:cNvSpPr>
          <p:nvPr/>
        </p:nvSpPr>
        <p:spPr>
          <a:xfrm>
            <a:off x="-25806" y="79908"/>
            <a:ext cx="12217806" cy="538568"/>
          </a:xfrm>
          <a:prstGeom prst="rect">
            <a:avLst/>
          </a:prstGeom>
          <a:solidFill>
            <a:srgbClr val="8A000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400" b="1" dirty="0">
                <a:solidFill>
                  <a:schemeClr val="bg1"/>
                </a:solidFill>
                <a:latin typeface="Arial" panose="020B0604020202020204" pitchFamily="34" charset="0"/>
                <a:cs typeface="Arial" panose="020B0604020202020204" pitchFamily="34" charset="0"/>
              </a:rPr>
              <a:t>Methanotrophic ecology is poorly understood in subsurface ecosystem</a:t>
            </a:r>
          </a:p>
        </p:txBody>
      </p:sp>
      <p:sp>
        <p:nvSpPr>
          <p:cNvPr id="51" name="TextBox 50">
            <a:extLst>
              <a:ext uri="{FF2B5EF4-FFF2-40B4-BE49-F238E27FC236}">
                <a16:creationId xmlns:a16="http://schemas.microsoft.com/office/drawing/2014/main" id="{7313A72E-4821-0A4A-B0EC-362D2334AF52}"/>
              </a:ext>
            </a:extLst>
          </p:cNvPr>
          <p:cNvSpPr txBox="1"/>
          <p:nvPr/>
        </p:nvSpPr>
        <p:spPr>
          <a:xfrm>
            <a:off x="1727165" y="582088"/>
            <a:ext cx="7628817" cy="584775"/>
          </a:xfrm>
          <a:prstGeom prst="rect">
            <a:avLst/>
          </a:prstGeom>
          <a:noFill/>
        </p:spPr>
        <p:txBody>
          <a:bodyPr wrap="square" rtlCol="0">
            <a:spAutoFit/>
          </a:bodyPr>
          <a:lstStyle/>
          <a:p>
            <a:pPr marL="171450" indent="-171450">
              <a:buFont typeface="Arial" panose="020B0604020202020204" pitchFamily="34" charset="0"/>
              <a:buChar char="•"/>
            </a:pPr>
            <a:r>
              <a:rPr lang="en-US" sz="1600" b="1" dirty="0">
                <a:latin typeface="Arial" panose="020B0604020202020204" pitchFamily="34" charset="0"/>
                <a:cs typeface="Arial" panose="020B0604020202020204" pitchFamily="34" charset="0"/>
              </a:rPr>
              <a:t>Characteristics of several deep terrestrial subsurface sites where microbes contributing to the methane cycle have been detected. </a:t>
            </a:r>
          </a:p>
        </p:txBody>
      </p:sp>
      <p:sp>
        <p:nvSpPr>
          <p:cNvPr id="49" name="Content Placeholder 2">
            <a:extLst>
              <a:ext uri="{FF2B5EF4-FFF2-40B4-BE49-F238E27FC236}">
                <a16:creationId xmlns:a16="http://schemas.microsoft.com/office/drawing/2014/main" id="{DD21645A-10A3-C445-B179-EA36631DCA2A}"/>
              </a:ext>
            </a:extLst>
          </p:cNvPr>
          <p:cNvSpPr txBox="1">
            <a:spLocks/>
          </p:cNvSpPr>
          <p:nvPr/>
        </p:nvSpPr>
        <p:spPr>
          <a:xfrm>
            <a:off x="4200726" y="4249129"/>
            <a:ext cx="4468712" cy="3978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1" dirty="0">
              <a:solidFill>
                <a:srgbClr val="FF0000"/>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B24B5A9F-9A7E-C848-92E5-61E0449DA1ED}"/>
              </a:ext>
            </a:extLst>
          </p:cNvPr>
          <p:cNvSpPr/>
          <p:nvPr/>
        </p:nvSpPr>
        <p:spPr>
          <a:xfrm>
            <a:off x="5578995" y="1192649"/>
            <a:ext cx="3807524" cy="55622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Table&#10;&#10;Description automatically generated">
            <a:extLst>
              <a:ext uri="{FF2B5EF4-FFF2-40B4-BE49-F238E27FC236}">
                <a16:creationId xmlns:a16="http://schemas.microsoft.com/office/drawing/2014/main" id="{DB714EAF-C334-E244-97C1-B1684A58D411}"/>
              </a:ext>
            </a:extLst>
          </p:cNvPr>
          <p:cNvPicPr>
            <a:picLocks noChangeAspect="1"/>
          </p:cNvPicPr>
          <p:nvPr/>
        </p:nvPicPr>
        <p:blipFill>
          <a:blip r:embed="rId4"/>
          <a:stretch>
            <a:fillRect/>
          </a:stretch>
        </p:blipFill>
        <p:spPr>
          <a:xfrm>
            <a:off x="5571598" y="1215798"/>
            <a:ext cx="1783887" cy="5513832"/>
          </a:xfrm>
          <a:prstGeom prst="rect">
            <a:avLst/>
          </a:prstGeom>
        </p:spPr>
      </p:pic>
      <p:sp>
        <p:nvSpPr>
          <p:cNvPr id="2" name="Rectangle 1">
            <a:extLst>
              <a:ext uri="{FF2B5EF4-FFF2-40B4-BE49-F238E27FC236}">
                <a16:creationId xmlns:a16="http://schemas.microsoft.com/office/drawing/2014/main" id="{A6D43E73-9844-9B44-8E90-7A223652A403}"/>
              </a:ext>
            </a:extLst>
          </p:cNvPr>
          <p:cNvSpPr/>
          <p:nvPr/>
        </p:nvSpPr>
        <p:spPr>
          <a:xfrm>
            <a:off x="5586960" y="6565232"/>
            <a:ext cx="2534668" cy="276999"/>
          </a:xfrm>
          <a:prstGeom prst="rect">
            <a:avLst/>
          </a:prstGeom>
        </p:spPr>
        <p:txBody>
          <a:bodyPr wrap="none">
            <a:spAutoFit/>
          </a:bodyPr>
          <a:lstStyle/>
          <a:p>
            <a:r>
              <a:rPr lang="en-US" sz="1200" b="1" dirty="0" err="1">
                <a:solidFill>
                  <a:schemeClr val="bg2">
                    <a:lumMod val="50000"/>
                  </a:schemeClr>
                </a:solidFill>
                <a:latin typeface="Arial" panose="020B0604020202020204" pitchFamily="34" charset="0"/>
                <a:ea typeface="DengXian" panose="02010600030101010101" pitchFamily="2" charset="-122"/>
                <a:cs typeface="Arial" panose="020B0604020202020204" pitchFamily="34" charset="0"/>
              </a:rPr>
              <a:t>Kietavainen</a:t>
            </a:r>
            <a:r>
              <a:rPr lang="en-US" sz="1200" b="1" dirty="0">
                <a:solidFill>
                  <a:schemeClr val="bg2">
                    <a:lumMod val="50000"/>
                  </a:schemeClr>
                </a:solidFill>
                <a:latin typeface="Arial" panose="020B0604020202020204" pitchFamily="34" charset="0"/>
                <a:ea typeface="DengXian" panose="02010600030101010101" pitchFamily="2" charset="-122"/>
                <a:cs typeface="Arial" panose="020B0604020202020204" pitchFamily="34" charset="0"/>
              </a:rPr>
              <a:t> and </a:t>
            </a:r>
            <a:r>
              <a:rPr lang="en-US" sz="1200" b="1" dirty="0" err="1">
                <a:solidFill>
                  <a:schemeClr val="bg2">
                    <a:lumMod val="50000"/>
                  </a:schemeClr>
                </a:solidFill>
                <a:latin typeface="Arial" panose="020B0604020202020204" pitchFamily="34" charset="0"/>
                <a:ea typeface="DengXian" panose="02010600030101010101" pitchFamily="2" charset="-122"/>
                <a:cs typeface="Arial" panose="020B0604020202020204" pitchFamily="34" charset="0"/>
              </a:rPr>
              <a:t>Purkamo</a:t>
            </a:r>
            <a:r>
              <a:rPr lang="en-US" sz="1200" b="1" dirty="0">
                <a:solidFill>
                  <a:schemeClr val="bg2">
                    <a:lumMod val="50000"/>
                  </a:schemeClr>
                </a:solidFill>
                <a:latin typeface="Arial" panose="020B0604020202020204" pitchFamily="34" charset="0"/>
                <a:ea typeface="DengXian" panose="02010600030101010101" pitchFamily="2" charset="-122"/>
                <a:cs typeface="Arial" panose="020B0604020202020204" pitchFamily="34" charset="0"/>
              </a:rPr>
              <a:t>, 2015</a:t>
            </a:r>
            <a:r>
              <a:rPr lang="en-US" sz="1200" b="1" dirty="0">
                <a:solidFill>
                  <a:schemeClr val="bg2">
                    <a:lumMod val="50000"/>
                  </a:schemeClr>
                </a:solidFill>
                <a:latin typeface="Arial" panose="020B0604020202020204" pitchFamily="34" charset="0"/>
                <a:cs typeface="Arial" panose="020B0604020202020204" pitchFamily="34" charset="0"/>
              </a:rPr>
              <a:t> </a:t>
            </a:r>
          </a:p>
        </p:txBody>
      </p:sp>
      <p:sp>
        <p:nvSpPr>
          <p:cNvPr id="30" name="TextBox 29">
            <a:extLst>
              <a:ext uri="{FF2B5EF4-FFF2-40B4-BE49-F238E27FC236}">
                <a16:creationId xmlns:a16="http://schemas.microsoft.com/office/drawing/2014/main" id="{B68B7EBD-E157-B849-8B86-2DCEADAF8FA6}"/>
              </a:ext>
            </a:extLst>
          </p:cNvPr>
          <p:cNvSpPr txBox="1"/>
          <p:nvPr/>
        </p:nvSpPr>
        <p:spPr>
          <a:xfrm>
            <a:off x="7409172" y="2483122"/>
            <a:ext cx="4469469" cy="430887"/>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altLang="zh-CN" sz="1400" b="1" dirty="0">
                <a:solidFill>
                  <a:srgbClr val="FF0000"/>
                </a:solidFill>
                <a:latin typeface="Arial" panose="020B0604020202020204" pitchFamily="34" charset="0"/>
                <a:cs typeface="Arial" panose="020B0604020202020204" pitchFamily="34" charset="0"/>
              </a:rPr>
              <a:t>MT</a:t>
            </a:r>
            <a:r>
              <a:rPr lang="zh-CN" altLang="en-US" sz="1400" b="1" dirty="0">
                <a:solidFill>
                  <a:srgbClr val="FF0000"/>
                </a:solidFill>
                <a:latin typeface="Arial" panose="020B0604020202020204" pitchFamily="34" charset="0"/>
                <a:cs typeface="Arial" panose="020B0604020202020204" pitchFamily="34" charset="0"/>
              </a:rPr>
              <a:t> </a:t>
            </a:r>
            <a:r>
              <a:rPr lang="en-US" altLang="zh-CN" sz="1400" b="1" dirty="0">
                <a:solidFill>
                  <a:srgbClr val="FF0000"/>
                </a:solidFill>
                <a:latin typeface="Arial" panose="020B0604020202020204" pitchFamily="34" charset="0"/>
                <a:cs typeface="Arial" panose="020B0604020202020204" pitchFamily="34" charset="0"/>
              </a:rPr>
              <a:t>(aerobic</a:t>
            </a:r>
            <a:r>
              <a:rPr lang="zh-CN" altLang="en-US" sz="1400" b="1" dirty="0">
                <a:solidFill>
                  <a:srgbClr val="FF0000"/>
                </a:solidFill>
                <a:latin typeface="Arial" panose="020B0604020202020204" pitchFamily="34" charset="0"/>
                <a:cs typeface="Arial" panose="020B0604020202020204" pitchFamily="34" charset="0"/>
              </a:rPr>
              <a:t> </a:t>
            </a:r>
            <a:r>
              <a:rPr lang="en-US" altLang="zh-CN" sz="1400" b="1" dirty="0">
                <a:solidFill>
                  <a:srgbClr val="FF0000"/>
                </a:solidFill>
                <a:latin typeface="Arial" panose="020B0604020202020204" pitchFamily="34" charset="0"/>
                <a:cs typeface="Arial" panose="020B0604020202020204" pitchFamily="34" charset="0"/>
              </a:rPr>
              <a:t>methanotrophs)</a:t>
            </a:r>
            <a:r>
              <a:rPr lang="zh-CN" altLang="en-US" sz="1400" b="1" dirty="0">
                <a:solidFill>
                  <a:srgbClr val="FF0000"/>
                </a:solidFill>
                <a:latin typeface="Arial" panose="020B0604020202020204" pitchFamily="34" charset="0"/>
                <a:cs typeface="Arial" panose="020B0604020202020204" pitchFamily="34" charset="0"/>
              </a:rPr>
              <a:t> </a:t>
            </a:r>
            <a:r>
              <a:rPr lang="en-US" altLang="zh-CN" sz="1400" b="1" dirty="0">
                <a:solidFill>
                  <a:srgbClr val="FF0000"/>
                </a:solidFill>
                <a:latin typeface="Arial" panose="020B0604020202020204" pitchFamily="34" charset="0"/>
                <a:cs typeface="Arial" panose="020B0604020202020204" pitchFamily="34" charset="0"/>
              </a:rPr>
              <a:t>were</a:t>
            </a:r>
            <a:r>
              <a:rPr lang="zh-CN" altLang="en-US" sz="1400" b="1" dirty="0">
                <a:solidFill>
                  <a:srgbClr val="FF0000"/>
                </a:solidFill>
                <a:latin typeface="Arial" panose="020B0604020202020204" pitchFamily="34" charset="0"/>
                <a:cs typeface="Arial" panose="020B0604020202020204" pitchFamily="34" charset="0"/>
              </a:rPr>
              <a:t> </a:t>
            </a:r>
            <a:r>
              <a:rPr lang="en-US" altLang="zh-CN" sz="1400" b="1" dirty="0">
                <a:solidFill>
                  <a:srgbClr val="FF0000"/>
                </a:solidFill>
                <a:latin typeface="Arial" panose="020B0604020202020204" pitchFamily="34" charset="0"/>
                <a:cs typeface="Arial" panose="020B0604020202020204" pitchFamily="34" charset="0"/>
              </a:rPr>
              <a:t>much</a:t>
            </a:r>
            <a:r>
              <a:rPr lang="zh-CN" altLang="en-US" sz="1400" b="1" dirty="0">
                <a:solidFill>
                  <a:srgbClr val="FF0000"/>
                </a:solidFill>
                <a:latin typeface="Arial" panose="020B0604020202020204" pitchFamily="34" charset="0"/>
                <a:cs typeface="Arial" panose="020B0604020202020204" pitchFamily="34" charset="0"/>
              </a:rPr>
              <a:t> </a:t>
            </a:r>
            <a:r>
              <a:rPr lang="en-US" altLang="zh-CN" sz="1400" b="1" dirty="0">
                <a:solidFill>
                  <a:srgbClr val="FF0000"/>
                </a:solidFill>
                <a:latin typeface="Arial" panose="020B0604020202020204" pitchFamily="34" charset="0"/>
                <a:cs typeface="Arial" panose="020B0604020202020204" pitchFamily="34" charset="0"/>
              </a:rPr>
              <a:t>less</a:t>
            </a:r>
            <a:r>
              <a:rPr lang="zh-CN" altLang="en-US" sz="1400" b="1" dirty="0">
                <a:solidFill>
                  <a:srgbClr val="FF0000"/>
                </a:solidFill>
                <a:latin typeface="Arial" panose="020B0604020202020204" pitchFamily="34" charset="0"/>
                <a:cs typeface="Arial" panose="020B0604020202020204" pitchFamily="34" charset="0"/>
              </a:rPr>
              <a:t> </a:t>
            </a:r>
            <a:r>
              <a:rPr lang="en-US" altLang="zh-CN" sz="1400" b="1" dirty="0">
                <a:solidFill>
                  <a:srgbClr val="FF0000"/>
                </a:solidFill>
                <a:latin typeface="Arial" panose="020B0604020202020204" pitchFamily="34" charset="0"/>
                <a:cs typeface="Arial" panose="020B0604020202020204" pitchFamily="34" charset="0"/>
              </a:rPr>
              <a:t>frequently</a:t>
            </a:r>
            <a:r>
              <a:rPr lang="zh-CN" altLang="en-US" sz="1400" b="1" dirty="0">
                <a:solidFill>
                  <a:srgbClr val="FF0000"/>
                </a:solidFill>
                <a:latin typeface="Arial" panose="020B0604020202020204" pitchFamily="34" charset="0"/>
                <a:cs typeface="Arial" panose="020B0604020202020204" pitchFamily="34" charset="0"/>
              </a:rPr>
              <a:t> </a:t>
            </a:r>
            <a:r>
              <a:rPr lang="en-US" altLang="zh-CN" sz="1400" b="1" dirty="0">
                <a:solidFill>
                  <a:srgbClr val="FF0000"/>
                </a:solidFill>
                <a:latin typeface="Arial" panose="020B0604020202020204" pitchFamily="34" charset="0"/>
                <a:cs typeface="Arial" panose="020B0604020202020204" pitchFamily="34" charset="0"/>
              </a:rPr>
              <a:t>recorded</a:t>
            </a:r>
            <a:r>
              <a:rPr lang="zh-CN" altLang="en-US" sz="1400" b="1" dirty="0">
                <a:solidFill>
                  <a:srgbClr val="FF0000"/>
                </a:solidFill>
                <a:latin typeface="Arial" panose="020B0604020202020204" pitchFamily="34" charset="0"/>
                <a:cs typeface="Arial" panose="020B0604020202020204" pitchFamily="34" charset="0"/>
              </a:rPr>
              <a:t> </a:t>
            </a:r>
            <a:r>
              <a:rPr lang="en-US" altLang="zh-CN" sz="1400" b="1" dirty="0">
                <a:solidFill>
                  <a:srgbClr val="FF0000"/>
                </a:solidFill>
                <a:latin typeface="Arial" panose="020B0604020202020204" pitchFamily="34" charset="0"/>
                <a:cs typeface="Arial" panose="020B0604020202020204" pitchFamily="34" charset="0"/>
              </a:rPr>
              <a:t>than</a:t>
            </a:r>
            <a:r>
              <a:rPr lang="zh-CN" altLang="en-US" sz="1400" b="1" dirty="0">
                <a:solidFill>
                  <a:srgbClr val="FF0000"/>
                </a:solidFill>
                <a:latin typeface="Arial" panose="020B0604020202020204" pitchFamily="34" charset="0"/>
                <a:cs typeface="Arial" panose="020B0604020202020204" pitchFamily="34" charset="0"/>
              </a:rPr>
              <a:t> </a:t>
            </a:r>
            <a:r>
              <a:rPr lang="en-US" altLang="zh-CN" sz="1400" b="1" dirty="0">
                <a:solidFill>
                  <a:srgbClr val="FF0000"/>
                </a:solidFill>
                <a:latin typeface="Arial" panose="020B0604020202020204" pitchFamily="34" charset="0"/>
                <a:cs typeface="Arial" panose="020B0604020202020204" pitchFamily="34" charset="0"/>
              </a:rPr>
              <a:t>MG</a:t>
            </a:r>
            <a:r>
              <a:rPr lang="zh-CN" altLang="en-US" sz="1400" b="1" dirty="0">
                <a:solidFill>
                  <a:srgbClr val="FF0000"/>
                </a:solidFill>
                <a:latin typeface="Arial" panose="020B0604020202020204" pitchFamily="34" charset="0"/>
                <a:cs typeface="Arial" panose="020B0604020202020204" pitchFamily="34" charset="0"/>
              </a:rPr>
              <a:t> </a:t>
            </a:r>
            <a:r>
              <a:rPr lang="en-US" altLang="zh-CN" sz="1400" b="1" dirty="0">
                <a:solidFill>
                  <a:srgbClr val="FF0000"/>
                </a:solidFill>
                <a:latin typeface="Arial" panose="020B0604020202020204" pitchFamily="34" charset="0"/>
                <a:cs typeface="Arial" panose="020B0604020202020204" pitchFamily="34" charset="0"/>
              </a:rPr>
              <a:t>(methanogens).</a:t>
            </a:r>
            <a:endParaRPr lang="en-US" sz="1400" b="1" dirty="0">
              <a:solidFill>
                <a:srgbClr val="FF0000"/>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137211FF-9C3A-3E41-A951-E40C1050AA12}"/>
              </a:ext>
            </a:extLst>
          </p:cNvPr>
          <p:cNvSpPr/>
          <p:nvPr/>
        </p:nvSpPr>
        <p:spPr>
          <a:xfrm>
            <a:off x="5932337" y="1156621"/>
            <a:ext cx="684900" cy="542689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7" name="Rectangle 46">
            <a:extLst>
              <a:ext uri="{FF2B5EF4-FFF2-40B4-BE49-F238E27FC236}">
                <a16:creationId xmlns:a16="http://schemas.microsoft.com/office/drawing/2014/main" id="{AEABBEA8-55FD-F648-B43D-0DF54C7C36D7}"/>
              </a:ext>
            </a:extLst>
          </p:cNvPr>
          <p:cNvSpPr/>
          <p:nvPr/>
        </p:nvSpPr>
        <p:spPr>
          <a:xfrm>
            <a:off x="3551274" y="4400011"/>
            <a:ext cx="8477523" cy="77812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itchFamily="2" charset="2"/>
              <a:buChar char="Ø"/>
            </a:pPr>
            <a:r>
              <a:rPr lang="en-US" sz="2000" b="1" dirty="0">
                <a:solidFill>
                  <a:srgbClr val="FF0000"/>
                </a:solidFill>
                <a:latin typeface="Arial" panose="020B0604020202020204" pitchFamily="34" charset="0"/>
                <a:ea typeface="Arial" charset="0"/>
                <a:cs typeface="Arial" panose="020B0604020202020204" pitchFamily="34" charset="0"/>
              </a:rPr>
              <a:t>Knowledge gap </a:t>
            </a:r>
            <a:r>
              <a:rPr lang="en-US" sz="2000" b="1" u="sng" dirty="0">
                <a:solidFill>
                  <a:srgbClr val="FF0000"/>
                </a:solidFill>
                <a:latin typeface="Arial" panose="020B0604020202020204" pitchFamily="34" charset="0"/>
                <a:cs typeface="Arial" panose="020B0604020202020204" pitchFamily="34" charset="0"/>
              </a:rPr>
              <a:t>(Ecological/ Adaptation role?)</a:t>
            </a:r>
            <a:r>
              <a:rPr lang="en-US" sz="2000" b="1" dirty="0">
                <a:solidFill>
                  <a:srgbClr val="FF0000"/>
                </a:solidFill>
                <a:latin typeface="Arial" panose="020B0604020202020204" pitchFamily="34" charset="0"/>
                <a:cs typeface="Arial" panose="020B0604020202020204" pitchFamily="34" charset="0"/>
              </a:rPr>
              <a:t>:                   </a:t>
            </a:r>
          </a:p>
          <a:p>
            <a:pPr lvl="1"/>
            <a:r>
              <a:rPr lang="en-US" b="1" dirty="0">
                <a:solidFill>
                  <a:srgbClr val="FF0000"/>
                </a:solidFill>
                <a:latin typeface="Arial" panose="020B0604020202020204" pitchFamily="34" charset="0"/>
                <a:ea typeface="Arial" charset="0"/>
                <a:cs typeface="Arial" panose="020B0604020202020204" pitchFamily="34" charset="0"/>
              </a:rPr>
              <a:t>Methane sink/ Interactions/ Novelty and adaptive potentials are unclear.</a:t>
            </a:r>
          </a:p>
        </p:txBody>
      </p:sp>
    </p:spTree>
    <p:extLst>
      <p:ext uri="{BB962C8B-B14F-4D97-AF65-F5344CB8AC3E}">
        <p14:creationId xmlns:p14="http://schemas.microsoft.com/office/powerpoint/2010/main" val="244528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43E2B0-3BEA-8245-BBE8-5A99698963BB}"/>
              </a:ext>
            </a:extLst>
          </p:cNvPr>
          <p:cNvSpPr txBox="1">
            <a:spLocks/>
          </p:cNvSpPr>
          <p:nvPr/>
        </p:nvSpPr>
        <p:spPr>
          <a:xfrm>
            <a:off x="-25806" y="79907"/>
            <a:ext cx="12217806" cy="614503"/>
          </a:xfrm>
          <a:prstGeom prst="rect">
            <a:avLst/>
          </a:prstGeom>
          <a:solidFill>
            <a:srgbClr val="8A000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400" b="1" dirty="0">
                <a:solidFill>
                  <a:schemeClr val="bg1"/>
                </a:solidFill>
                <a:latin typeface="Arial" panose="020B0604020202020204" pitchFamily="34" charset="0"/>
                <a:cs typeface="Arial" panose="020B0604020202020204" pitchFamily="34" charset="0"/>
              </a:rPr>
              <a:t>Methanotrophic ecology in subsurface ecosystem</a:t>
            </a:r>
          </a:p>
        </p:txBody>
      </p:sp>
      <p:pic>
        <p:nvPicPr>
          <p:cNvPr id="5" name="Picture 4" descr="Map&#10;&#10;Description automatically generated">
            <a:extLst>
              <a:ext uri="{FF2B5EF4-FFF2-40B4-BE49-F238E27FC236}">
                <a16:creationId xmlns:a16="http://schemas.microsoft.com/office/drawing/2014/main" id="{4FB5085E-EADF-C646-A03D-709E2E955ED0}"/>
              </a:ext>
            </a:extLst>
          </p:cNvPr>
          <p:cNvPicPr>
            <a:picLocks noChangeAspect="1"/>
          </p:cNvPicPr>
          <p:nvPr/>
        </p:nvPicPr>
        <p:blipFill>
          <a:blip r:embed="rId3"/>
          <a:stretch>
            <a:fillRect/>
          </a:stretch>
        </p:blipFill>
        <p:spPr>
          <a:xfrm>
            <a:off x="236372" y="2154758"/>
            <a:ext cx="5689659" cy="2439670"/>
          </a:xfrm>
          <a:prstGeom prst="rect">
            <a:avLst/>
          </a:prstGeom>
        </p:spPr>
      </p:pic>
      <p:sp>
        <p:nvSpPr>
          <p:cNvPr id="6" name="TextBox 5">
            <a:extLst>
              <a:ext uri="{FF2B5EF4-FFF2-40B4-BE49-F238E27FC236}">
                <a16:creationId xmlns:a16="http://schemas.microsoft.com/office/drawing/2014/main" id="{B00E9349-8289-1C4F-9F82-C8A6ED1095C0}"/>
              </a:ext>
            </a:extLst>
          </p:cNvPr>
          <p:cNvSpPr txBox="1"/>
          <p:nvPr/>
        </p:nvSpPr>
        <p:spPr>
          <a:xfrm>
            <a:off x="236372" y="5099497"/>
            <a:ext cx="5400499" cy="1077218"/>
          </a:xfrm>
          <a:prstGeom prst="rect">
            <a:avLst/>
          </a:prstGeom>
          <a:noFill/>
        </p:spPr>
        <p:txBody>
          <a:bodyPr wrap="square" rtlCol="0">
            <a:spAutoFit/>
          </a:bodyPr>
          <a:lstStyle/>
          <a:p>
            <a:pPr marL="171450" indent="-171450">
              <a:buFont typeface="Arial" panose="020B0604020202020204" pitchFamily="34" charset="0"/>
              <a:buChar char="•"/>
            </a:pPr>
            <a:r>
              <a:rPr lang="en-US" sz="1600" b="1" u="sng" dirty="0">
                <a:latin typeface="Arial" panose="020B0604020202020204" pitchFamily="34" charset="0"/>
                <a:ea typeface="DengXian" panose="02010600030101010101" pitchFamily="2" charset="-122"/>
                <a:cs typeface="Arial" panose="020B0604020202020204" pitchFamily="34" charset="0"/>
              </a:rPr>
              <a:t>Surface water and floating mat </a:t>
            </a:r>
            <a:r>
              <a:rPr lang="en-US" sz="1600" b="1" dirty="0">
                <a:latin typeface="Arial" panose="020B0604020202020204" pitchFamily="34" charset="0"/>
                <a:ea typeface="DengXian" panose="02010600030101010101" pitchFamily="2" charset="-122"/>
                <a:cs typeface="Arial" panose="020B0604020202020204" pitchFamily="34" charset="0"/>
              </a:rPr>
              <a:t>(DNA-SIP): aerobic methanotrophs sustain a diverse heterotrophic community.</a:t>
            </a:r>
          </a:p>
          <a:p>
            <a:pPr lvl="1" algn="r"/>
            <a:r>
              <a:rPr lang="en-US" sz="1600" b="1" dirty="0">
                <a:latin typeface="Arial" panose="020B0604020202020204" pitchFamily="34" charset="0"/>
                <a:ea typeface="DengXian" panose="02010600030101010101" pitchFamily="2" charset="-122"/>
                <a:cs typeface="Arial" panose="020B0604020202020204" pitchFamily="34" charset="0"/>
              </a:rPr>
              <a:t>                                </a:t>
            </a:r>
            <a:r>
              <a:rPr lang="en-US" sz="1200" b="1" dirty="0">
                <a:solidFill>
                  <a:schemeClr val="bg2">
                    <a:lumMod val="50000"/>
                  </a:schemeClr>
                </a:solidFill>
                <a:latin typeface="Arial" panose="020B0604020202020204" pitchFamily="34" charset="0"/>
                <a:ea typeface="DengXian" panose="02010600030101010101" pitchFamily="2" charset="-122"/>
                <a:cs typeface="Arial" panose="020B0604020202020204" pitchFamily="34" charset="0"/>
              </a:rPr>
              <a:t>Hutchens et al., 2004</a:t>
            </a:r>
            <a:r>
              <a:rPr lang="en-US" sz="1200" b="1" dirty="0">
                <a:solidFill>
                  <a:schemeClr val="bg2">
                    <a:lumMod val="50000"/>
                  </a:schemeClr>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FB7DDD32-ED18-7747-8A45-F9A0E40E90FF}"/>
              </a:ext>
            </a:extLst>
          </p:cNvPr>
          <p:cNvSpPr txBox="1"/>
          <p:nvPr/>
        </p:nvSpPr>
        <p:spPr>
          <a:xfrm>
            <a:off x="554568" y="3034546"/>
            <a:ext cx="1816550" cy="276999"/>
          </a:xfrm>
          <a:prstGeom prst="rect">
            <a:avLst/>
          </a:prstGeom>
          <a:noFill/>
        </p:spPr>
        <p:txBody>
          <a:bodyPr wrap="square" rtlCol="0">
            <a:spAutoFit/>
          </a:bodyPr>
          <a:lstStyle/>
          <a:p>
            <a:r>
              <a:rPr lang="en-US" sz="1200" b="1" dirty="0">
                <a:solidFill>
                  <a:srgbClr val="C00000"/>
                </a:solidFill>
                <a:latin typeface="Arial" panose="020B0604020202020204" pitchFamily="34" charset="0"/>
                <a:cs typeface="Arial" panose="020B0604020202020204" pitchFamily="34" charset="0"/>
              </a:rPr>
              <a:t>Air pockets (CH</a:t>
            </a:r>
            <a:r>
              <a:rPr lang="en-US" sz="1200" b="1" baseline="-25000" dirty="0">
                <a:solidFill>
                  <a:srgbClr val="C00000"/>
                </a:solidFill>
                <a:latin typeface="Arial" panose="020B0604020202020204" pitchFamily="34" charset="0"/>
                <a:cs typeface="Arial" panose="020B0604020202020204" pitchFamily="34" charset="0"/>
              </a:rPr>
              <a:t>4</a:t>
            </a:r>
            <a:r>
              <a:rPr lang="en-US" sz="1200" b="1" dirty="0">
                <a:solidFill>
                  <a:srgbClr val="C00000"/>
                </a:solidFill>
                <a:latin typeface="Arial" panose="020B0604020202020204" pitchFamily="34" charset="0"/>
                <a:cs typeface="Arial" panose="020B0604020202020204" pitchFamily="34" charset="0"/>
              </a:rPr>
              <a:t> + O</a:t>
            </a:r>
            <a:r>
              <a:rPr lang="en-US" sz="1200" b="1" baseline="-25000" dirty="0">
                <a:solidFill>
                  <a:srgbClr val="C00000"/>
                </a:solidFill>
                <a:latin typeface="Arial" panose="020B0604020202020204" pitchFamily="34" charset="0"/>
                <a:cs typeface="Arial" panose="020B0604020202020204" pitchFamily="34" charset="0"/>
              </a:rPr>
              <a:t>2</a:t>
            </a:r>
            <a:r>
              <a:rPr lang="en-US" sz="1200" b="1" dirty="0">
                <a:solidFill>
                  <a:srgbClr val="C00000"/>
                </a:solidFill>
                <a:latin typeface="Arial" panose="020B0604020202020204" pitchFamily="34" charset="0"/>
                <a:cs typeface="Arial" panose="020B0604020202020204" pitchFamily="34" charset="0"/>
              </a:rPr>
              <a:t>)</a:t>
            </a:r>
          </a:p>
        </p:txBody>
      </p:sp>
      <p:cxnSp>
        <p:nvCxnSpPr>
          <p:cNvPr id="8" name="Straight Arrow Connector 7">
            <a:extLst>
              <a:ext uri="{FF2B5EF4-FFF2-40B4-BE49-F238E27FC236}">
                <a16:creationId xmlns:a16="http://schemas.microsoft.com/office/drawing/2014/main" id="{E4DC69CD-2830-DA45-9537-A23917951FFD}"/>
              </a:ext>
            </a:extLst>
          </p:cNvPr>
          <p:cNvCxnSpPr>
            <a:cxnSpLocks/>
          </p:cNvCxnSpPr>
          <p:nvPr/>
        </p:nvCxnSpPr>
        <p:spPr>
          <a:xfrm flipH="1">
            <a:off x="1031921" y="3311545"/>
            <a:ext cx="145715" cy="37714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D83C665-C220-654E-8B57-FB63ADBE63C2}"/>
              </a:ext>
            </a:extLst>
          </p:cNvPr>
          <p:cNvCxnSpPr>
            <a:cxnSpLocks/>
          </p:cNvCxnSpPr>
          <p:nvPr/>
        </p:nvCxnSpPr>
        <p:spPr>
          <a:xfrm>
            <a:off x="1478345" y="3327170"/>
            <a:ext cx="1095380" cy="41708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Graphical user interface, website&#10;&#10;Description automatically generated">
            <a:extLst>
              <a:ext uri="{FF2B5EF4-FFF2-40B4-BE49-F238E27FC236}">
                <a16:creationId xmlns:a16="http://schemas.microsoft.com/office/drawing/2014/main" id="{A14E0514-4EB8-F24F-9750-1404A5249FD8}"/>
              </a:ext>
            </a:extLst>
          </p:cNvPr>
          <p:cNvPicPr>
            <a:picLocks noChangeAspect="1"/>
          </p:cNvPicPr>
          <p:nvPr/>
        </p:nvPicPr>
        <p:blipFill>
          <a:blip r:embed="rId4"/>
          <a:stretch>
            <a:fillRect/>
          </a:stretch>
        </p:blipFill>
        <p:spPr>
          <a:xfrm>
            <a:off x="7289355" y="2053872"/>
            <a:ext cx="2126602" cy="2445593"/>
          </a:xfrm>
          <a:prstGeom prst="rect">
            <a:avLst/>
          </a:prstGeom>
        </p:spPr>
      </p:pic>
      <p:pic>
        <p:nvPicPr>
          <p:cNvPr id="12" name="Picture 11" descr="Graphical user interface&#10;&#10;Description automatically generated with low confidence">
            <a:extLst>
              <a:ext uri="{FF2B5EF4-FFF2-40B4-BE49-F238E27FC236}">
                <a16:creationId xmlns:a16="http://schemas.microsoft.com/office/drawing/2014/main" id="{BF80632F-C942-3548-9DE7-45C5618315CB}"/>
              </a:ext>
            </a:extLst>
          </p:cNvPr>
          <p:cNvPicPr>
            <a:picLocks noChangeAspect="1"/>
          </p:cNvPicPr>
          <p:nvPr/>
        </p:nvPicPr>
        <p:blipFill rotWithShape="1">
          <a:blip r:embed="rId5"/>
          <a:srcRect l="1190" r="59941"/>
          <a:stretch/>
        </p:blipFill>
        <p:spPr>
          <a:xfrm>
            <a:off x="10191119" y="1043002"/>
            <a:ext cx="1412944" cy="1401495"/>
          </a:xfrm>
          <a:prstGeom prst="rect">
            <a:avLst/>
          </a:prstGeom>
        </p:spPr>
      </p:pic>
      <p:pic>
        <p:nvPicPr>
          <p:cNvPr id="13" name="Picture 12" descr="Graphical user interface&#10;&#10;Description automatically generated with low confidence">
            <a:extLst>
              <a:ext uri="{FF2B5EF4-FFF2-40B4-BE49-F238E27FC236}">
                <a16:creationId xmlns:a16="http://schemas.microsoft.com/office/drawing/2014/main" id="{DE6F485F-D344-294F-8FF4-7C0D846152EF}"/>
              </a:ext>
            </a:extLst>
          </p:cNvPr>
          <p:cNvPicPr>
            <a:picLocks noChangeAspect="1"/>
          </p:cNvPicPr>
          <p:nvPr/>
        </p:nvPicPr>
        <p:blipFill rotWithShape="1">
          <a:blip r:embed="rId5"/>
          <a:srcRect l="41227" r="29727"/>
          <a:stretch/>
        </p:blipFill>
        <p:spPr>
          <a:xfrm>
            <a:off x="10191119" y="2234266"/>
            <a:ext cx="1446313" cy="1589190"/>
          </a:xfrm>
          <a:prstGeom prst="rect">
            <a:avLst/>
          </a:prstGeom>
        </p:spPr>
      </p:pic>
      <p:pic>
        <p:nvPicPr>
          <p:cNvPr id="14" name="Picture 13" descr="Graphical user interface&#10;&#10;Description automatically generated with low confidence">
            <a:extLst>
              <a:ext uri="{FF2B5EF4-FFF2-40B4-BE49-F238E27FC236}">
                <a16:creationId xmlns:a16="http://schemas.microsoft.com/office/drawing/2014/main" id="{482DB0E8-F7E1-684F-9E04-F3C9F8B4ADA8}"/>
              </a:ext>
            </a:extLst>
          </p:cNvPr>
          <p:cNvPicPr>
            <a:picLocks noChangeAspect="1"/>
          </p:cNvPicPr>
          <p:nvPr/>
        </p:nvPicPr>
        <p:blipFill rotWithShape="1">
          <a:blip r:embed="rId5"/>
          <a:srcRect l="70902" r="734"/>
          <a:stretch/>
        </p:blipFill>
        <p:spPr>
          <a:xfrm>
            <a:off x="10193061" y="3582211"/>
            <a:ext cx="1410511" cy="1587110"/>
          </a:xfrm>
          <a:prstGeom prst="rect">
            <a:avLst/>
          </a:prstGeom>
        </p:spPr>
      </p:pic>
      <p:cxnSp>
        <p:nvCxnSpPr>
          <p:cNvPr id="15" name="Straight Arrow Connector 14">
            <a:extLst>
              <a:ext uri="{FF2B5EF4-FFF2-40B4-BE49-F238E27FC236}">
                <a16:creationId xmlns:a16="http://schemas.microsoft.com/office/drawing/2014/main" id="{E5525ECC-CA87-0B42-A451-95F3CDFFC73A}"/>
              </a:ext>
            </a:extLst>
          </p:cNvPr>
          <p:cNvCxnSpPr>
            <a:cxnSpLocks/>
          </p:cNvCxnSpPr>
          <p:nvPr/>
        </p:nvCxnSpPr>
        <p:spPr>
          <a:xfrm flipH="1">
            <a:off x="8576841" y="1600150"/>
            <a:ext cx="1580909" cy="8443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307100D-00D0-C145-8392-3C198F60249E}"/>
              </a:ext>
            </a:extLst>
          </p:cNvPr>
          <p:cNvCxnSpPr>
            <a:cxnSpLocks/>
          </p:cNvCxnSpPr>
          <p:nvPr/>
        </p:nvCxnSpPr>
        <p:spPr>
          <a:xfrm flipH="1">
            <a:off x="8747805" y="3218729"/>
            <a:ext cx="140994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530140A-15F2-2C42-A838-E93FC8F21975}"/>
              </a:ext>
            </a:extLst>
          </p:cNvPr>
          <p:cNvCxnSpPr>
            <a:cxnSpLocks/>
          </p:cNvCxnSpPr>
          <p:nvPr/>
        </p:nvCxnSpPr>
        <p:spPr>
          <a:xfrm flipH="1" flipV="1">
            <a:off x="8703137" y="3898036"/>
            <a:ext cx="1454613" cy="6297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C2DE3D4-AD2A-D04C-8A89-7BEF0D6C9EEC}"/>
              </a:ext>
            </a:extLst>
          </p:cNvPr>
          <p:cNvSpPr txBox="1"/>
          <p:nvPr/>
        </p:nvSpPr>
        <p:spPr>
          <a:xfrm>
            <a:off x="7180055" y="5125424"/>
            <a:ext cx="4423517" cy="1077218"/>
          </a:xfrm>
          <a:prstGeom prst="rect">
            <a:avLst/>
          </a:prstGeom>
          <a:noFill/>
        </p:spPr>
        <p:txBody>
          <a:bodyPr wrap="square" rtlCol="0">
            <a:spAutoFit/>
          </a:bodyPr>
          <a:lstStyle/>
          <a:p>
            <a:pPr marL="171450" indent="-171450">
              <a:buFont typeface="Arial" panose="020B0604020202020204" pitchFamily="34" charset="0"/>
              <a:buChar char="•"/>
            </a:pPr>
            <a:r>
              <a:rPr lang="en-US" sz="1600" b="1" u="sng" dirty="0">
                <a:latin typeface="Arial" panose="020B0604020202020204" pitchFamily="34" charset="0"/>
                <a:cs typeface="Arial" panose="020B0604020202020204" pitchFamily="34" charset="0"/>
              </a:rPr>
              <a:t>Biofilms </a:t>
            </a:r>
            <a:r>
              <a:rPr lang="en-US" sz="1600" b="1" dirty="0">
                <a:latin typeface="Arial" panose="020B0604020202020204" pitchFamily="34" charset="0"/>
                <a:cs typeface="Arial" panose="020B0604020202020204" pitchFamily="34" charset="0"/>
              </a:rPr>
              <a:t>in a German cave contain a high abundance and diversity of aerobic methanotrophs</a:t>
            </a:r>
          </a:p>
          <a:p>
            <a:pPr algn="r"/>
            <a:r>
              <a:rPr lang="en-US" sz="1600" b="1" dirty="0">
                <a:latin typeface="Arial" panose="020B0604020202020204" pitchFamily="34" charset="0"/>
                <a:ea typeface="DengXian" panose="02010600030101010101" pitchFamily="2" charset="-122"/>
                <a:cs typeface="Arial" panose="020B0604020202020204" pitchFamily="34" charset="0"/>
              </a:rPr>
              <a:t>                       </a:t>
            </a:r>
            <a:r>
              <a:rPr lang="en-US" sz="1200" b="1" dirty="0" err="1">
                <a:solidFill>
                  <a:schemeClr val="bg2">
                    <a:lumMod val="50000"/>
                  </a:schemeClr>
                </a:solidFill>
                <a:latin typeface="Arial" panose="020B0604020202020204" pitchFamily="34" charset="0"/>
                <a:ea typeface="DengXian" panose="02010600030101010101" pitchFamily="2" charset="-122"/>
                <a:cs typeface="Arial" panose="020B0604020202020204" pitchFamily="34" charset="0"/>
              </a:rPr>
              <a:t>Karwautz</a:t>
            </a:r>
            <a:r>
              <a:rPr lang="en-US" sz="1200" b="1" dirty="0">
                <a:solidFill>
                  <a:schemeClr val="bg2">
                    <a:lumMod val="50000"/>
                  </a:schemeClr>
                </a:solidFill>
                <a:latin typeface="Arial" panose="020B0604020202020204" pitchFamily="34" charset="0"/>
                <a:ea typeface="DengXian" panose="02010600030101010101" pitchFamily="2" charset="-122"/>
                <a:cs typeface="Arial" panose="020B0604020202020204" pitchFamily="34" charset="0"/>
              </a:rPr>
              <a:t> et al., 2018</a:t>
            </a:r>
            <a:endParaRPr lang="en-US" sz="1200" b="1" dirty="0">
              <a:solidFill>
                <a:schemeClr val="bg2">
                  <a:lumMod val="50000"/>
                </a:schemeClr>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A3B537-D4C9-EE4C-9E87-8873437D0DB2}"/>
              </a:ext>
            </a:extLst>
          </p:cNvPr>
          <p:cNvSpPr/>
          <p:nvPr/>
        </p:nvSpPr>
        <p:spPr>
          <a:xfrm>
            <a:off x="1951599" y="1063265"/>
            <a:ext cx="1970043" cy="55952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 panose="020B0604020202020204" pitchFamily="34" charset="0"/>
                <a:cs typeface="Arial" panose="020B0604020202020204" pitchFamily="34" charset="0"/>
              </a:rPr>
              <a:t>Movile</a:t>
            </a:r>
            <a:r>
              <a:rPr lang="en-US" sz="2000" b="1" dirty="0">
                <a:solidFill>
                  <a:schemeClr val="tx1"/>
                </a:solidFill>
                <a:latin typeface="Arial" panose="020B0604020202020204" pitchFamily="34" charset="0"/>
                <a:cs typeface="Arial" panose="020B0604020202020204" pitchFamily="34" charset="0"/>
              </a:rPr>
              <a:t> Cave</a:t>
            </a:r>
          </a:p>
        </p:txBody>
      </p:sp>
      <p:sp>
        <p:nvSpPr>
          <p:cNvPr id="32" name="Rectangle 31">
            <a:extLst>
              <a:ext uri="{FF2B5EF4-FFF2-40B4-BE49-F238E27FC236}">
                <a16:creationId xmlns:a16="http://schemas.microsoft.com/office/drawing/2014/main" id="{48FF630A-4A33-F442-B8FA-6DE75D425F1A}"/>
              </a:ext>
            </a:extLst>
          </p:cNvPr>
          <p:cNvSpPr/>
          <p:nvPr/>
        </p:nvSpPr>
        <p:spPr>
          <a:xfrm>
            <a:off x="7110126" y="1050082"/>
            <a:ext cx="2933429" cy="55952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German spring cave</a:t>
            </a:r>
          </a:p>
        </p:txBody>
      </p:sp>
    </p:spTree>
    <p:extLst>
      <p:ext uri="{BB962C8B-B14F-4D97-AF65-F5344CB8AC3E}">
        <p14:creationId xmlns:p14="http://schemas.microsoft.com/office/powerpoint/2010/main" val="2326619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FF0BBB8-9044-0841-910F-A0A2F231A49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79">
            <a:extLst>
              <a:ext uri="{FF2B5EF4-FFF2-40B4-BE49-F238E27FC236}">
                <a16:creationId xmlns:a16="http://schemas.microsoft.com/office/drawing/2014/main" id="{D27531DC-D78E-4D48-B768-A2CDF3E6A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408" t="10445" r="30653" b="66026"/>
          <a:stretch>
            <a:fillRect/>
          </a:stretch>
        </p:blipFill>
        <p:spPr bwMode="auto">
          <a:xfrm>
            <a:off x="258617" y="3605138"/>
            <a:ext cx="5837383" cy="318273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F8860E5-E512-6342-9279-00290BBBA020}"/>
              </a:ext>
            </a:extLst>
          </p:cNvPr>
          <p:cNvSpPr txBox="1">
            <a:spLocks/>
          </p:cNvSpPr>
          <p:nvPr/>
        </p:nvSpPr>
        <p:spPr>
          <a:xfrm>
            <a:off x="0" y="180339"/>
            <a:ext cx="12192000" cy="1036428"/>
          </a:xfrm>
          <a:prstGeom prst="rect">
            <a:avLst/>
          </a:prstGeom>
          <a:solidFill>
            <a:srgbClr val="8A000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u="sng" dirty="0">
                <a:solidFill>
                  <a:schemeClr val="bg1"/>
                </a:solidFill>
                <a:latin typeface="Arial" panose="020B0604020202020204" pitchFamily="34" charset="0"/>
                <a:cs typeface="Arial" panose="020B0604020202020204" pitchFamily="34" charset="0"/>
              </a:rPr>
              <a:t>S</a:t>
            </a:r>
            <a:r>
              <a:rPr lang="en-US" altLang="zh-CN" sz="2800" b="1" dirty="0">
                <a:solidFill>
                  <a:schemeClr val="bg1"/>
                </a:solidFill>
                <a:latin typeface="Arial" panose="020B0604020202020204" pitchFamily="34" charset="0"/>
                <a:cs typeface="Arial" panose="020B0604020202020204" pitchFamily="34" charset="0"/>
              </a:rPr>
              <a:t>anford </a:t>
            </a:r>
            <a:r>
              <a:rPr lang="en-US" altLang="zh-CN" sz="2800" b="1" u="sng" dirty="0">
                <a:solidFill>
                  <a:schemeClr val="bg1"/>
                </a:solidFill>
                <a:latin typeface="Arial" panose="020B0604020202020204" pitchFamily="34" charset="0"/>
                <a:cs typeface="Arial" panose="020B0604020202020204" pitchFamily="34" charset="0"/>
              </a:rPr>
              <a:t>U</a:t>
            </a:r>
            <a:r>
              <a:rPr lang="en-US" altLang="zh-CN" sz="2800" b="1" dirty="0">
                <a:solidFill>
                  <a:schemeClr val="bg1"/>
                </a:solidFill>
                <a:latin typeface="Arial" panose="020B0604020202020204" pitchFamily="34" charset="0"/>
                <a:cs typeface="Arial" panose="020B0604020202020204" pitchFamily="34" charset="0"/>
              </a:rPr>
              <a:t>nderground </a:t>
            </a:r>
            <a:r>
              <a:rPr lang="en-US" altLang="zh-CN" sz="2800" b="1" u="sng" dirty="0">
                <a:solidFill>
                  <a:schemeClr val="bg1"/>
                </a:solidFill>
                <a:latin typeface="Arial" panose="020B0604020202020204" pitchFamily="34" charset="0"/>
                <a:cs typeface="Arial" panose="020B0604020202020204" pitchFamily="34" charset="0"/>
              </a:rPr>
              <a:t>R</a:t>
            </a:r>
            <a:r>
              <a:rPr lang="en-US" altLang="zh-CN" sz="2800" b="1" dirty="0">
                <a:solidFill>
                  <a:schemeClr val="bg1"/>
                </a:solidFill>
                <a:latin typeface="Arial" panose="020B0604020202020204" pitchFamily="34" charset="0"/>
                <a:cs typeface="Arial" panose="020B0604020202020204" pitchFamily="34" charset="0"/>
              </a:rPr>
              <a:t>esearch </a:t>
            </a:r>
            <a:r>
              <a:rPr lang="en-US" altLang="zh-CN" sz="2800" b="1" u="sng" dirty="0">
                <a:solidFill>
                  <a:schemeClr val="bg1"/>
                </a:solidFill>
                <a:latin typeface="Arial" panose="020B0604020202020204" pitchFamily="34" charset="0"/>
                <a:cs typeface="Arial" panose="020B0604020202020204" pitchFamily="34" charset="0"/>
              </a:rPr>
              <a:t>F</a:t>
            </a:r>
            <a:r>
              <a:rPr lang="en-US" altLang="zh-CN" sz="2800" b="1" dirty="0">
                <a:solidFill>
                  <a:schemeClr val="bg1"/>
                </a:solidFill>
                <a:latin typeface="Arial" panose="020B0604020202020204" pitchFamily="34" charset="0"/>
                <a:cs typeface="Arial" panose="020B0604020202020204" pitchFamily="34" charset="0"/>
              </a:rPr>
              <a:t>acility (SURF): a new portal into </a:t>
            </a:r>
          </a:p>
          <a:p>
            <a:pPr algn="ctr"/>
            <a:r>
              <a:rPr lang="en-US" altLang="zh-CN" sz="2800" b="1" dirty="0">
                <a:solidFill>
                  <a:schemeClr val="bg1"/>
                </a:solidFill>
                <a:latin typeface="Arial" panose="020B0604020202020204" pitchFamily="34" charset="0"/>
                <a:cs typeface="Arial" panose="020B0604020202020204" pitchFamily="34" charset="0"/>
              </a:rPr>
              <a:t>deep subsurface biosphere</a:t>
            </a:r>
          </a:p>
        </p:txBody>
      </p:sp>
      <p:pic>
        <p:nvPicPr>
          <p:cNvPr id="8" name="Picture 7" descr="Diagram&#10;&#10;Description automatically generated">
            <a:extLst>
              <a:ext uri="{FF2B5EF4-FFF2-40B4-BE49-F238E27FC236}">
                <a16:creationId xmlns:a16="http://schemas.microsoft.com/office/drawing/2014/main" id="{BF053520-3AAA-BA4F-B9DD-B5A43C218B9D}"/>
              </a:ext>
            </a:extLst>
          </p:cNvPr>
          <p:cNvPicPr/>
          <p:nvPr/>
        </p:nvPicPr>
        <p:blipFill rotWithShape="1">
          <a:blip r:embed="rId4">
            <a:extLst>
              <a:ext uri="{28A0092B-C50C-407E-A947-70E740481C1C}">
                <a14:useLocalDpi xmlns:a14="http://schemas.microsoft.com/office/drawing/2010/main" val="0"/>
              </a:ext>
            </a:extLst>
          </a:blip>
          <a:srcRect l="80961" r="1929" b="81352"/>
          <a:stretch/>
        </p:blipFill>
        <p:spPr>
          <a:xfrm>
            <a:off x="5021849" y="1366484"/>
            <a:ext cx="800100" cy="548840"/>
          </a:xfrm>
          <a:prstGeom prst="rect">
            <a:avLst/>
          </a:prstGeom>
        </p:spPr>
      </p:pic>
      <p:pic>
        <p:nvPicPr>
          <p:cNvPr id="9" name="Picture 8" descr="A picture containing mountain, outdoor, road, way&#10;&#10;Description automatically generated">
            <a:extLst>
              <a:ext uri="{FF2B5EF4-FFF2-40B4-BE49-F238E27FC236}">
                <a16:creationId xmlns:a16="http://schemas.microsoft.com/office/drawing/2014/main" id="{40FB550B-9417-F943-BC63-91E340674154}"/>
              </a:ext>
            </a:extLst>
          </p:cNvPr>
          <p:cNvPicPr>
            <a:picLocks noChangeAspect="1"/>
          </p:cNvPicPr>
          <p:nvPr/>
        </p:nvPicPr>
        <p:blipFill>
          <a:blip r:embed="rId5"/>
          <a:stretch>
            <a:fillRect/>
          </a:stretch>
        </p:blipFill>
        <p:spPr>
          <a:xfrm>
            <a:off x="3219431" y="1336295"/>
            <a:ext cx="6200794" cy="2170278"/>
          </a:xfrm>
          <a:prstGeom prst="rect">
            <a:avLst/>
          </a:prstGeom>
        </p:spPr>
      </p:pic>
      <p:cxnSp>
        <p:nvCxnSpPr>
          <p:cNvPr id="15" name="Straight Arrow Connector 14">
            <a:extLst>
              <a:ext uri="{FF2B5EF4-FFF2-40B4-BE49-F238E27FC236}">
                <a16:creationId xmlns:a16="http://schemas.microsoft.com/office/drawing/2014/main" id="{7A472752-C3BD-1142-81BA-0D0F8DD3C10B}"/>
              </a:ext>
            </a:extLst>
          </p:cNvPr>
          <p:cNvCxnSpPr>
            <a:cxnSpLocks/>
          </p:cNvCxnSpPr>
          <p:nvPr/>
        </p:nvCxnSpPr>
        <p:spPr>
          <a:xfrm>
            <a:off x="733425" y="1990725"/>
            <a:ext cx="1171575" cy="193357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DA3088B-6920-7D4E-AFF7-9728E518EA1D}"/>
              </a:ext>
            </a:extLst>
          </p:cNvPr>
          <p:cNvCxnSpPr>
            <a:cxnSpLocks/>
          </p:cNvCxnSpPr>
          <p:nvPr/>
        </p:nvCxnSpPr>
        <p:spPr>
          <a:xfrm flipH="1">
            <a:off x="2771775" y="1640904"/>
            <a:ext cx="3337128" cy="2216721"/>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662AE1A4-B73E-8248-AECC-69F20B00C060}"/>
              </a:ext>
            </a:extLst>
          </p:cNvPr>
          <p:cNvSpPr>
            <a:spLocks noGrp="1"/>
          </p:cNvSpPr>
          <p:nvPr>
            <p:ph idx="1"/>
          </p:nvPr>
        </p:nvSpPr>
        <p:spPr>
          <a:xfrm>
            <a:off x="6975678" y="2386017"/>
            <a:ext cx="5407431" cy="3343271"/>
          </a:xfrm>
        </p:spPr>
        <p:txBody>
          <a:bodyPr>
            <a:noAutofit/>
          </a:bodyPr>
          <a:lstStyle/>
          <a:p>
            <a:pPr marL="0" indent="0">
              <a:buNone/>
            </a:pPr>
            <a:endParaRPr lang="en-US" sz="1800" b="1" dirty="0">
              <a:latin typeface="Arial" panose="020B0604020202020204" pitchFamily="34" charset="0"/>
              <a:cs typeface="Arial" panose="020B0604020202020204" pitchFamily="34" charset="0"/>
            </a:endParaRPr>
          </a:p>
        </p:txBody>
      </p:sp>
      <p:sp>
        <p:nvSpPr>
          <p:cNvPr id="23" name="Content Placeholder 2">
            <a:extLst>
              <a:ext uri="{FF2B5EF4-FFF2-40B4-BE49-F238E27FC236}">
                <a16:creationId xmlns:a16="http://schemas.microsoft.com/office/drawing/2014/main" id="{6104F29B-020E-6849-B027-E150BA4F1D4D}"/>
              </a:ext>
            </a:extLst>
          </p:cNvPr>
          <p:cNvSpPr txBox="1">
            <a:spLocks/>
          </p:cNvSpPr>
          <p:nvPr/>
        </p:nvSpPr>
        <p:spPr>
          <a:xfrm>
            <a:off x="5102432" y="4943512"/>
            <a:ext cx="1730773" cy="5480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chemeClr val="accent1">
                    <a:lumMod val="75000"/>
                  </a:schemeClr>
                </a:solidFill>
                <a:latin typeface="Arial" panose="020B0604020202020204" pitchFamily="34" charset="0"/>
                <a:cs typeface="Arial" panose="020B0604020202020204" pitchFamily="34" charset="0"/>
              </a:rPr>
              <a:t>~370 miles of tunnels </a:t>
            </a:r>
          </a:p>
          <a:p>
            <a:pPr marL="0" indent="0">
              <a:buNone/>
            </a:pPr>
            <a:r>
              <a:rPr lang="en-US" sz="1200" b="1" dirty="0">
                <a:solidFill>
                  <a:schemeClr val="accent1">
                    <a:lumMod val="75000"/>
                  </a:schemeClr>
                </a:solidFill>
                <a:latin typeface="Arial" panose="020B0604020202020204" pitchFamily="34" charset="0"/>
                <a:cs typeface="Arial" panose="020B0604020202020204" pitchFamily="34" charset="0"/>
              </a:rPr>
              <a:t>Up to 8,100 L</a:t>
            </a:r>
          </a:p>
          <a:p>
            <a:pPr marL="0" indent="0">
              <a:buFont typeface="Arial" panose="020B0604020202020204" pitchFamily="34" charset="0"/>
              <a:buNone/>
            </a:pPr>
            <a:endParaRPr lang="en-US" sz="1200" b="1" dirty="0">
              <a:solidFill>
                <a:schemeClr val="accent1">
                  <a:lumMod val="75000"/>
                </a:schemeClr>
              </a:solidFill>
              <a:latin typeface="Arial" panose="020B0604020202020204" pitchFamily="34" charset="0"/>
              <a:cs typeface="Arial" panose="020B0604020202020204" pitchFamily="34" charset="0"/>
            </a:endParaRPr>
          </a:p>
          <a:p>
            <a:endParaRPr lang="en-US" sz="1200" b="1" dirty="0">
              <a:solidFill>
                <a:schemeClr val="accent1">
                  <a:lumMod val="75000"/>
                </a:schemeClr>
              </a:solidFill>
              <a:latin typeface="Arial" panose="020B0604020202020204" pitchFamily="34" charset="0"/>
              <a:cs typeface="Arial" panose="020B0604020202020204" pitchFamily="34" charset="0"/>
            </a:endParaRPr>
          </a:p>
          <a:p>
            <a:endParaRPr lang="en-US" sz="1200" b="1" dirty="0">
              <a:solidFill>
                <a:schemeClr val="accent1">
                  <a:lumMod val="75000"/>
                </a:schemeClr>
              </a:solidFill>
              <a:latin typeface="Arial" panose="020B0604020202020204" pitchFamily="34" charset="0"/>
              <a:cs typeface="Arial" panose="020B0604020202020204" pitchFamily="34" charset="0"/>
            </a:endParaRPr>
          </a:p>
          <a:p>
            <a:endParaRPr lang="en-US" sz="12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452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CDE58-C377-BA41-8035-DCD350FADA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639" t="34948" r="22055" b="3505"/>
          <a:stretch/>
        </p:blipFill>
        <p:spPr bwMode="auto">
          <a:xfrm>
            <a:off x="164265" y="420857"/>
            <a:ext cx="2246439" cy="2103120"/>
          </a:xfrm>
          <a:prstGeom prst="rect">
            <a:avLst/>
          </a:prstGeom>
          <a:ln>
            <a:noFill/>
          </a:ln>
          <a:extLst>
            <a:ext uri="{53640926-AAD7-44d8-BBD7-CCE9431645EC}">
              <a14:shadowObscured xmlns="" xmlns:a14="http://schemas.microsoft.com/office/drawing/2010/main"/>
            </a:ext>
          </a:extLst>
        </p:spPr>
      </p:pic>
      <p:pic>
        <p:nvPicPr>
          <p:cNvPr id="3" name="Picture 2" descr="A picture containing mammal&#10;&#10;Description automatically generated">
            <a:extLst>
              <a:ext uri="{FF2B5EF4-FFF2-40B4-BE49-F238E27FC236}">
                <a16:creationId xmlns:a16="http://schemas.microsoft.com/office/drawing/2014/main" id="{06ECB3D8-22D4-F34B-913C-3FA49949A8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53" t="27365" r="34747" b="11062"/>
          <a:stretch/>
        </p:blipFill>
        <p:spPr bwMode="auto">
          <a:xfrm>
            <a:off x="165446" y="2541171"/>
            <a:ext cx="2245258" cy="2103120"/>
          </a:xfrm>
          <a:prstGeom prst="rect">
            <a:avLst/>
          </a:prstGeom>
          <a:ln>
            <a:noFill/>
          </a:ln>
          <a:extLst>
            <a:ext uri="{53640926-AAD7-44d8-BBD7-CCE9431645EC}">
              <a14:shadowObscured xmlns="" xmlns:a14="http://schemas.microsoft.com/office/drawing/2010/main"/>
            </a:ext>
          </a:extLst>
        </p:spPr>
      </p:pic>
      <p:pic>
        <p:nvPicPr>
          <p:cNvPr id="4" name="Picture 3" descr="A picture containing wire, tiled&#10;&#10;Description automatically generated">
            <a:extLst>
              <a:ext uri="{FF2B5EF4-FFF2-40B4-BE49-F238E27FC236}">
                <a16:creationId xmlns:a16="http://schemas.microsoft.com/office/drawing/2014/main" id="{63747544-506F-8F4B-81BF-7BB3EE5739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908" t="14624" r="14791" b="23837"/>
          <a:stretch/>
        </p:blipFill>
        <p:spPr bwMode="auto">
          <a:xfrm>
            <a:off x="164226" y="4678680"/>
            <a:ext cx="2246478" cy="2103120"/>
          </a:xfrm>
          <a:prstGeom prst="rect">
            <a:avLst/>
          </a:prstGeom>
          <a:ln>
            <a:noFill/>
          </a:ln>
          <a:extLst>
            <a:ext uri="{53640926-AAD7-44d8-BBD7-CCE9431645EC}">
              <a14:shadowObscured xmlns="" xmlns:a14="http://schemas.microsoft.com/office/drawing/2010/main"/>
            </a:ext>
          </a:extLst>
        </p:spPr>
      </p:pic>
      <p:pic>
        <p:nvPicPr>
          <p:cNvPr id="5" name="Picture 4" descr="A picture containing person, nature&#10;&#10;Description automatically generated">
            <a:extLst>
              <a:ext uri="{FF2B5EF4-FFF2-40B4-BE49-F238E27FC236}">
                <a16:creationId xmlns:a16="http://schemas.microsoft.com/office/drawing/2014/main" id="{32BCAF2C-97FF-314E-BCE9-135CBF82AE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12" t="38369"/>
          <a:stretch/>
        </p:blipFill>
        <p:spPr bwMode="auto">
          <a:xfrm>
            <a:off x="3912967" y="420857"/>
            <a:ext cx="2242647" cy="2103120"/>
          </a:xfrm>
          <a:prstGeom prst="rect">
            <a:avLst/>
          </a:prstGeom>
          <a:ln>
            <a:noFill/>
          </a:ln>
          <a:extLst>
            <a:ext uri="{53640926-AAD7-44d8-BBD7-CCE9431645EC}">
              <a14:shadowObscured xmlns="" xmlns:a14="http://schemas.microsoft.com/office/drawing/2010/main"/>
            </a:ext>
          </a:extLst>
        </p:spPr>
      </p:pic>
      <p:pic>
        <p:nvPicPr>
          <p:cNvPr id="6" name="Picture 5">
            <a:extLst>
              <a:ext uri="{FF2B5EF4-FFF2-40B4-BE49-F238E27FC236}">
                <a16:creationId xmlns:a16="http://schemas.microsoft.com/office/drawing/2014/main" id="{1CD9FEED-BDAC-2147-9404-66D28599A3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912" t="18237" r="19799" b="20206"/>
          <a:stretch/>
        </p:blipFill>
        <p:spPr bwMode="auto">
          <a:xfrm>
            <a:off x="3902334" y="2565164"/>
            <a:ext cx="2244760" cy="2103120"/>
          </a:xfrm>
          <a:prstGeom prst="rect">
            <a:avLst/>
          </a:prstGeom>
          <a:ln>
            <a:noFill/>
          </a:ln>
          <a:extLst>
            <a:ext uri="{53640926-AAD7-44d8-BBD7-CCE9431645EC}">
              <a14:shadowObscured xmlns="" xmlns:a14="http://schemas.microsoft.com/office/drawing/2010/main"/>
            </a:ext>
          </a:extLst>
        </p:spPr>
      </p:pic>
      <p:pic>
        <p:nvPicPr>
          <p:cNvPr id="7" name="Picture 6" descr="A picture containing outdoor&#10;&#10;Description automatically generated">
            <a:extLst>
              <a:ext uri="{FF2B5EF4-FFF2-40B4-BE49-F238E27FC236}">
                <a16:creationId xmlns:a16="http://schemas.microsoft.com/office/drawing/2014/main" id="{5F82CF04-B08C-9C4D-883B-DAF529C96A31}"/>
              </a:ext>
            </a:extLst>
          </p:cNvPr>
          <p:cNvPicPr>
            <a:picLocks noChangeAspect="1"/>
          </p:cNvPicPr>
          <p:nvPr/>
        </p:nvPicPr>
        <p:blipFill rotWithShape="1">
          <a:blip r:embed="rId8">
            <a:extLst>
              <a:ext uri="{28A0092B-C50C-407E-A947-70E740481C1C}">
                <a14:useLocalDpi xmlns:a14="http://schemas.microsoft.com/office/drawing/2010/main" val="0"/>
              </a:ext>
            </a:extLst>
          </a:blip>
          <a:srcRect l="50712" t="22010" b="43356"/>
          <a:stretch/>
        </p:blipFill>
        <p:spPr bwMode="auto">
          <a:xfrm>
            <a:off x="3902334" y="4702673"/>
            <a:ext cx="2244759" cy="2103120"/>
          </a:xfrm>
          <a:prstGeom prst="rect">
            <a:avLst/>
          </a:prstGeom>
          <a:ln>
            <a:noFill/>
          </a:ln>
          <a:extLst>
            <a:ext uri="{53640926-AAD7-44d8-BBD7-CCE9431645EC}">
              <a14:shadowObscured xmlns="" xmlns:a14="http://schemas.microsoft.com/office/drawing/2010/main"/>
            </a:ext>
          </a:extLst>
        </p:spPr>
      </p:pic>
      <p:sp>
        <p:nvSpPr>
          <p:cNvPr id="8" name="TextBox 7">
            <a:extLst>
              <a:ext uri="{FF2B5EF4-FFF2-40B4-BE49-F238E27FC236}">
                <a16:creationId xmlns:a16="http://schemas.microsoft.com/office/drawing/2014/main" id="{8EDE4474-CCFE-D441-8310-1C51ECC756EC}"/>
              </a:ext>
            </a:extLst>
          </p:cNvPr>
          <p:cNvSpPr txBox="1"/>
          <p:nvPr/>
        </p:nvSpPr>
        <p:spPr>
          <a:xfrm>
            <a:off x="613232" y="2151922"/>
            <a:ext cx="1189195" cy="338550"/>
          </a:xfrm>
          <a:prstGeom prst="rect">
            <a:avLst/>
          </a:prstGeom>
          <a:solidFill>
            <a:srgbClr val="0D0D0D"/>
          </a:solidFill>
        </p:spPr>
        <p:txBody>
          <a:bodyPr wrap="square" lIns="91436" tIns="45718" rIns="91436" bIns="45718" rtlCol="0">
            <a:spAutoFit/>
          </a:bodyPr>
          <a:lstStyle/>
          <a:p>
            <a:r>
              <a:rPr lang="en-US" altLang="zh-CN" sz="1600" dirty="0">
                <a:solidFill>
                  <a:srgbClr val="FFFFFF"/>
                </a:solidFill>
                <a:latin typeface="Arial" panose="020B0604020202020204" pitchFamily="34" charset="0"/>
                <a:cs typeface="Arial" panose="020B0604020202020204" pitchFamily="34" charset="0"/>
              </a:rPr>
              <a:t>Borehole 8</a:t>
            </a:r>
            <a:endParaRPr lang="en-US" sz="1600" dirty="0">
              <a:solidFill>
                <a:srgbClr val="FFFFF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6B389A1-A462-6C47-8517-BDD5A0BD7C6B}"/>
              </a:ext>
            </a:extLst>
          </p:cNvPr>
          <p:cNvSpPr txBox="1"/>
          <p:nvPr/>
        </p:nvSpPr>
        <p:spPr>
          <a:xfrm>
            <a:off x="581155" y="4292600"/>
            <a:ext cx="1432870" cy="338550"/>
          </a:xfrm>
          <a:prstGeom prst="rect">
            <a:avLst/>
          </a:prstGeom>
          <a:solidFill>
            <a:srgbClr val="0D0D0D"/>
          </a:solidFill>
        </p:spPr>
        <p:txBody>
          <a:bodyPr wrap="square" lIns="91436" tIns="45718" rIns="91436" bIns="45718" rtlCol="0">
            <a:spAutoFit/>
          </a:bodyPr>
          <a:lstStyle/>
          <a:p>
            <a:pPr algn="ctr"/>
            <a:r>
              <a:rPr lang="en-US" altLang="zh-CN" sz="1600" dirty="0">
                <a:solidFill>
                  <a:srgbClr val="FFFFFF"/>
                </a:solidFill>
                <a:latin typeface="Arial" panose="020B0604020202020204" pitchFamily="34" charset="0"/>
                <a:cs typeface="Arial" panose="020B0604020202020204" pitchFamily="34" charset="0"/>
              </a:rPr>
              <a:t>Borehole B</a:t>
            </a:r>
            <a:endParaRPr lang="en-US" sz="1600" dirty="0">
              <a:solidFill>
                <a:srgbClr val="FFFFF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4F3EFBE-BBF2-3945-B89A-C14FC76DA73E}"/>
              </a:ext>
            </a:extLst>
          </p:cNvPr>
          <p:cNvSpPr/>
          <p:nvPr/>
        </p:nvSpPr>
        <p:spPr>
          <a:xfrm>
            <a:off x="1320800" y="-13651"/>
            <a:ext cx="3898900" cy="369328"/>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sz="2400" b="1" dirty="0">
                <a:solidFill>
                  <a:srgbClr val="FF0000"/>
                </a:solidFill>
                <a:latin typeface="Arial" panose="020B0604020202020204" pitchFamily="34" charset="0"/>
                <a:cs typeface="Arial" panose="020B0604020202020204" pitchFamily="34" charset="0"/>
              </a:rPr>
              <a:t>SURF 4,850L</a:t>
            </a:r>
          </a:p>
        </p:txBody>
      </p:sp>
      <p:sp>
        <p:nvSpPr>
          <p:cNvPr id="11" name="TextBox 10">
            <a:extLst>
              <a:ext uri="{FF2B5EF4-FFF2-40B4-BE49-F238E27FC236}">
                <a16:creationId xmlns:a16="http://schemas.microsoft.com/office/drawing/2014/main" id="{584613DD-B5D0-8146-81A5-9E604D821FE5}"/>
              </a:ext>
            </a:extLst>
          </p:cNvPr>
          <p:cNvSpPr txBox="1"/>
          <p:nvPr/>
        </p:nvSpPr>
        <p:spPr>
          <a:xfrm>
            <a:off x="4495174" y="2192225"/>
            <a:ext cx="1241312" cy="338550"/>
          </a:xfrm>
          <a:prstGeom prst="rect">
            <a:avLst/>
          </a:prstGeom>
          <a:solidFill>
            <a:srgbClr val="0D0D0D"/>
          </a:solidFill>
        </p:spPr>
        <p:txBody>
          <a:bodyPr wrap="square" lIns="91436" tIns="45718" rIns="91436" bIns="45718" rtlCol="0">
            <a:spAutoFit/>
          </a:bodyPr>
          <a:lstStyle/>
          <a:p>
            <a:r>
              <a:rPr lang="en-US" sz="1600" dirty="0">
                <a:solidFill>
                  <a:srgbClr val="FFFFFF"/>
                </a:solidFill>
                <a:latin typeface="Arial" panose="020B0604020202020204" pitchFamily="34" charset="0"/>
                <a:cs typeface="Arial" panose="020B0604020202020204" pitchFamily="34" charset="0"/>
              </a:rPr>
              <a:t>Wall Biofilm</a:t>
            </a:r>
          </a:p>
        </p:txBody>
      </p:sp>
      <p:sp>
        <p:nvSpPr>
          <p:cNvPr id="12" name="TextBox 11">
            <a:extLst>
              <a:ext uri="{FF2B5EF4-FFF2-40B4-BE49-F238E27FC236}">
                <a16:creationId xmlns:a16="http://schemas.microsoft.com/office/drawing/2014/main" id="{74A1DB2D-649F-4646-BC7A-1D25094F66DB}"/>
              </a:ext>
            </a:extLst>
          </p:cNvPr>
          <p:cNvSpPr txBox="1"/>
          <p:nvPr/>
        </p:nvSpPr>
        <p:spPr>
          <a:xfrm>
            <a:off x="621942" y="6435158"/>
            <a:ext cx="1432870" cy="338550"/>
          </a:xfrm>
          <a:prstGeom prst="rect">
            <a:avLst/>
          </a:prstGeom>
          <a:solidFill>
            <a:srgbClr val="0D0D0D"/>
          </a:solidFill>
        </p:spPr>
        <p:txBody>
          <a:bodyPr wrap="square" lIns="91436" tIns="45718" rIns="91436" bIns="45718" rtlCol="0">
            <a:spAutoFit/>
          </a:bodyPr>
          <a:lstStyle/>
          <a:p>
            <a:pPr algn="ctr"/>
            <a:r>
              <a:rPr lang="en-US" altLang="zh-CN" sz="1600" dirty="0">
                <a:solidFill>
                  <a:srgbClr val="FFFFFF"/>
                </a:solidFill>
                <a:latin typeface="Arial" panose="020B0604020202020204" pitchFamily="34" charset="0"/>
                <a:cs typeface="Arial" panose="020B0604020202020204" pitchFamily="34" charset="0"/>
              </a:rPr>
              <a:t>Borehole D</a:t>
            </a:r>
            <a:endParaRPr lang="en-US" sz="1600" dirty="0">
              <a:solidFill>
                <a:srgbClr val="FFFFFF"/>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09186C6-DD97-6643-8E51-25C8013D3C72}"/>
              </a:ext>
            </a:extLst>
          </p:cNvPr>
          <p:cNvSpPr txBox="1"/>
          <p:nvPr/>
        </p:nvSpPr>
        <p:spPr>
          <a:xfrm>
            <a:off x="4003536" y="4326011"/>
            <a:ext cx="2080451" cy="338550"/>
          </a:xfrm>
          <a:prstGeom prst="rect">
            <a:avLst/>
          </a:prstGeom>
          <a:solidFill>
            <a:srgbClr val="0D0D0D"/>
          </a:solidFill>
        </p:spPr>
        <p:txBody>
          <a:bodyPr wrap="square" lIns="91436" tIns="45718" rIns="91436" bIns="45718" rtlCol="0">
            <a:spAutoFit/>
          </a:bodyPr>
          <a:lstStyle/>
          <a:p>
            <a:r>
              <a:rPr lang="en-US" sz="1600" dirty="0">
                <a:solidFill>
                  <a:srgbClr val="FFFFFF"/>
                </a:solidFill>
                <a:latin typeface="Arial" panose="020B0604020202020204" pitchFamily="34" charset="0"/>
                <a:cs typeface="Arial" panose="020B0604020202020204" pitchFamily="34" charset="0"/>
              </a:rPr>
              <a:t>Orange Black Biofilm</a:t>
            </a:r>
          </a:p>
        </p:txBody>
      </p:sp>
      <p:sp>
        <p:nvSpPr>
          <p:cNvPr id="14" name="TextBox 13">
            <a:extLst>
              <a:ext uri="{FF2B5EF4-FFF2-40B4-BE49-F238E27FC236}">
                <a16:creationId xmlns:a16="http://schemas.microsoft.com/office/drawing/2014/main" id="{9BEA2740-F9DB-5544-A84A-2819DD5E4927}"/>
              </a:ext>
            </a:extLst>
          </p:cNvPr>
          <p:cNvSpPr txBox="1"/>
          <p:nvPr/>
        </p:nvSpPr>
        <p:spPr>
          <a:xfrm>
            <a:off x="4334889" y="6458353"/>
            <a:ext cx="1379648" cy="338550"/>
          </a:xfrm>
          <a:prstGeom prst="rect">
            <a:avLst/>
          </a:prstGeom>
          <a:solidFill>
            <a:srgbClr val="0D0D0D"/>
          </a:solidFill>
        </p:spPr>
        <p:txBody>
          <a:bodyPr wrap="square" lIns="91436" tIns="45718" rIns="91436" bIns="45718" rtlCol="0">
            <a:spAutoFit/>
          </a:bodyPr>
          <a:lstStyle/>
          <a:p>
            <a:r>
              <a:rPr lang="en-US" sz="1600" dirty="0">
                <a:solidFill>
                  <a:srgbClr val="FFFFFF"/>
                </a:solidFill>
                <a:latin typeface="Arial" panose="020B0604020202020204" pitchFamily="34" charset="0"/>
                <a:cs typeface="Arial" panose="020B0604020202020204" pitchFamily="34" charset="0"/>
              </a:rPr>
              <a:t>White Biofilm</a:t>
            </a:r>
          </a:p>
        </p:txBody>
      </p:sp>
      <p:pic>
        <p:nvPicPr>
          <p:cNvPr id="15" name="Picture 14" descr="A picture containing eaten&#10;&#10;Description automatically generated">
            <a:extLst>
              <a:ext uri="{FF2B5EF4-FFF2-40B4-BE49-F238E27FC236}">
                <a16:creationId xmlns:a16="http://schemas.microsoft.com/office/drawing/2014/main" id="{7DDEB68A-716A-2844-995E-D7A214114651}"/>
              </a:ext>
            </a:extLst>
          </p:cNvPr>
          <p:cNvPicPr/>
          <p:nvPr/>
        </p:nvPicPr>
        <p:blipFill rotWithShape="1">
          <a:blip r:embed="rId9" cstate="print">
            <a:extLst>
              <a:ext uri="{28A0092B-C50C-407E-A947-70E740481C1C}">
                <a14:useLocalDpi xmlns:a14="http://schemas.microsoft.com/office/drawing/2010/main" val="0"/>
              </a:ext>
            </a:extLst>
          </a:blip>
          <a:srcRect t="7427" r="32959" b="8591"/>
          <a:stretch/>
        </p:blipFill>
        <p:spPr bwMode="auto">
          <a:xfrm>
            <a:off x="6736632" y="1701783"/>
            <a:ext cx="2649855" cy="2489200"/>
          </a:xfrm>
          <a:prstGeom prst="rect">
            <a:avLst/>
          </a:prstGeom>
          <a:noFill/>
          <a:ln>
            <a:noFill/>
          </a:ln>
          <a:extLst>
            <a:ext uri="{53640926-AAD7-44d8-BBD7-CCE9431645EC}">
              <a14:shadowObscured xmlns="" xmlns:a14="http://schemas.microsoft.com/office/drawing/2010/main"/>
            </a:ext>
          </a:extLst>
        </p:spPr>
      </p:pic>
      <p:pic>
        <p:nvPicPr>
          <p:cNvPr id="16" name="Picture 15" descr="A close-up of some rocks&#10;&#10;Description automatically generated with low confidence">
            <a:extLst>
              <a:ext uri="{FF2B5EF4-FFF2-40B4-BE49-F238E27FC236}">
                <a16:creationId xmlns:a16="http://schemas.microsoft.com/office/drawing/2014/main" id="{A857D0D7-064C-E04F-87AE-2F112FD5A11A}"/>
              </a:ext>
            </a:extLst>
          </p:cNvPr>
          <p:cNvPicPr/>
          <p:nvPr/>
        </p:nvPicPr>
        <p:blipFill rotWithShape="1">
          <a:blip r:embed="rId10" cstate="print">
            <a:extLst>
              <a:ext uri="{28A0092B-C50C-407E-A947-70E740481C1C}">
                <a14:useLocalDpi xmlns:a14="http://schemas.microsoft.com/office/drawing/2010/main" val="0"/>
              </a:ext>
            </a:extLst>
          </a:blip>
          <a:srcRect l="17376" t="5792" r="14641" b="9039"/>
          <a:stretch/>
        </p:blipFill>
        <p:spPr bwMode="auto">
          <a:xfrm>
            <a:off x="9452899" y="1701783"/>
            <a:ext cx="2649220" cy="2489200"/>
          </a:xfrm>
          <a:prstGeom prst="rect">
            <a:avLst/>
          </a:prstGeom>
          <a:noFill/>
          <a:ln>
            <a:noFill/>
          </a:ln>
          <a:extLst>
            <a:ext uri="{53640926-AAD7-44d8-BBD7-CCE9431645EC}">
              <a14:shadowObscured xmlns="" xmlns:a14="http://schemas.microsoft.com/office/drawing/2010/main"/>
            </a:ext>
          </a:extLst>
        </p:spPr>
      </p:pic>
      <p:pic>
        <p:nvPicPr>
          <p:cNvPr id="17" name="Picture 16" descr="A close-up of a cave&#10;&#10;Description automatically generated with low confidence">
            <a:extLst>
              <a:ext uri="{FF2B5EF4-FFF2-40B4-BE49-F238E27FC236}">
                <a16:creationId xmlns:a16="http://schemas.microsoft.com/office/drawing/2014/main" id="{95E110F0-F0BF-D64D-98BE-71EA57679493}"/>
              </a:ext>
            </a:extLst>
          </p:cNvPr>
          <p:cNvPicPr/>
          <p:nvPr/>
        </p:nvPicPr>
        <p:blipFill rotWithShape="1">
          <a:blip r:embed="rId11" cstate="print">
            <a:extLst>
              <a:ext uri="{28A0092B-C50C-407E-A947-70E740481C1C}">
                <a14:useLocalDpi xmlns:a14="http://schemas.microsoft.com/office/drawing/2010/main" val="0"/>
              </a:ext>
            </a:extLst>
          </a:blip>
          <a:srcRect l="14457" r="18016" b="12304"/>
          <a:stretch/>
        </p:blipFill>
        <p:spPr bwMode="auto">
          <a:xfrm>
            <a:off x="6736632" y="4286483"/>
            <a:ext cx="2649220" cy="2489200"/>
          </a:xfrm>
          <a:prstGeom prst="rect">
            <a:avLst/>
          </a:prstGeom>
          <a:noFill/>
          <a:ln>
            <a:noFill/>
          </a:ln>
          <a:extLst>
            <a:ext uri="{53640926-AAD7-44d8-BBD7-CCE9431645EC}">
              <a14:shadowObscured xmlns="" xmlns:a14="http://schemas.microsoft.com/office/drawing/2010/main"/>
            </a:ext>
          </a:extLst>
        </p:spPr>
      </p:pic>
      <p:pic>
        <p:nvPicPr>
          <p:cNvPr id="18" name="Picture 17" descr="A picture containing ground, outdoor&#10;&#10;Description automatically generated">
            <a:extLst>
              <a:ext uri="{FF2B5EF4-FFF2-40B4-BE49-F238E27FC236}">
                <a16:creationId xmlns:a16="http://schemas.microsoft.com/office/drawing/2014/main" id="{033A6608-DDCF-9D41-AB32-27F6BE654534}"/>
              </a:ext>
            </a:extLst>
          </p:cNvPr>
          <p:cNvPicPr/>
          <p:nvPr/>
        </p:nvPicPr>
        <p:blipFill rotWithShape="1">
          <a:blip r:embed="rId12" cstate="print">
            <a:extLst>
              <a:ext uri="{28A0092B-C50C-407E-A947-70E740481C1C}">
                <a14:useLocalDpi xmlns:a14="http://schemas.microsoft.com/office/drawing/2010/main" val="0"/>
              </a:ext>
            </a:extLst>
          </a:blip>
          <a:srcRect l="7938" r="11912"/>
          <a:stretch/>
        </p:blipFill>
        <p:spPr bwMode="auto">
          <a:xfrm>
            <a:off x="9452899" y="4286483"/>
            <a:ext cx="2649855" cy="2480310"/>
          </a:xfrm>
          <a:prstGeom prst="rect">
            <a:avLst/>
          </a:prstGeom>
          <a:noFill/>
          <a:ln>
            <a:noFill/>
          </a:ln>
          <a:extLst>
            <a:ext uri="{53640926-AAD7-44d8-BBD7-CCE9431645EC}">
              <a14:shadowObscured xmlns="" xmlns:a14="http://schemas.microsoft.com/office/drawing/2010/main"/>
            </a:ext>
          </a:extLst>
        </p:spPr>
      </p:pic>
      <p:sp>
        <p:nvSpPr>
          <p:cNvPr id="19" name="TextBox 18">
            <a:extLst>
              <a:ext uri="{FF2B5EF4-FFF2-40B4-BE49-F238E27FC236}">
                <a16:creationId xmlns:a16="http://schemas.microsoft.com/office/drawing/2014/main" id="{F1BDC2BC-94C0-3648-9680-65BCDEC5750C}"/>
              </a:ext>
            </a:extLst>
          </p:cNvPr>
          <p:cNvSpPr txBox="1"/>
          <p:nvPr/>
        </p:nvSpPr>
        <p:spPr>
          <a:xfrm>
            <a:off x="6870385" y="6428243"/>
            <a:ext cx="2284859" cy="338550"/>
          </a:xfrm>
          <a:prstGeom prst="rect">
            <a:avLst/>
          </a:prstGeom>
          <a:solidFill>
            <a:srgbClr val="0D0D0D"/>
          </a:solidFill>
        </p:spPr>
        <p:txBody>
          <a:bodyPr wrap="square" lIns="91436" tIns="45718" rIns="91436" bIns="45718" rtlCol="0">
            <a:spAutoFit/>
          </a:bodyPr>
          <a:lstStyle/>
          <a:p>
            <a:r>
              <a:rPr lang="en-US" altLang="zh-CN" sz="1600" dirty="0">
                <a:solidFill>
                  <a:srgbClr val="FFFFFF"/>
                </a:solidFill>
                <a:latin typeface="Arial" panose="020B0604020202020204" pitchFamily="34" charset="0"/>
                <a:cs typeface="Arial" panose="020B0604020202020204" pitchFamily="34" charset="0"/>
              </a:rPr>
              <a:t>White Ceiling Stalactite</a:t>
            </a:r>
          </a:p>
        </p:txBody>
      </p:sp>
      <p:sp>
        <p:nvSpPr>
          <p:cNvPr id="20" name="TextBox 19">
            <a:extLst>
              <a:ext uri="{FF2B5EF4-FFF2-40B4-BE49-F238E27FC236}">
                <a16:creationId xmlns:a16="http://schemas.microsoft.com/office/drawing/2014/main" id="{4935FC08-79B7-C840-985A-90144EBA7B8C}"/>
              </a:ext>
            </a:extLst>
          </p:cNvPr>
          <p:cNvSpPr txBox="1"/>
          <p:nvPr/>
        </p:nvSpPr>
        <p:spPr>
          <a:xfrm>
            <a:off x="9553860" y="3843543"/>
            <a:ext cx="2435418" cy="338550"/>
          </a:xfrm>
          <a:prstGeom prst="rect">
            <a:avLst/>
          </a:prstGeom>
          <a:solidFill>
            <a:srgbClr val="0D0D0D"/>
          </a:solidFill>
        </p:spPr>
        <p:txBody>
          <a:bodyPr wrap="square" lIns="91436" tIns="45718" rIns="91436" bIns="45718" rtlCol="0">
            <a:spAutoFit/>
          </a:bodyPr>
          <a:lstStyle/>
          <a:p>
            <a:r>
              <a:rPr lang="en-US" altLang="zh-CN" sz="1600" dirty="0">
                <a:solidFill>
                  <a:srgbClr val="FFFFFF"/>
                </a:solidFill>
                <a:latin typeface="Arial" panose="020B0604020202020204" pitchFamily="34" charset="0"/>
                <a:cs typeface="Arial" panose="020B0604020202020204" pitchFamily="34" charset="0"/>
              </a:rPr>
              <a:t>Underwater Brown Crust</a:t>
            </a:r>
          </a:p>
        </p:txBody>
      </p:sp>
      <p:sp>
        <p:nvSpPr>
          <p:cNvPr id="21" name="TextBox 20">
            <a:extLst>
              <a:ext uri="{FF2B5EF4-FFF2-40B4-BE49-F238E27FC236}">
                <a16:creationId xmlns:a16="http://schemas.microsoft.com/office/drawing/2014/main" id="{C882625D-481D-0748-B4E6-8B08CFB67E97}"/>
              </a:ext>
            </a:extLst>
          </p:cNvPr>
          <p:cNvSpPr txBox="1"/>
          <p:nvPr/>
        </p:nvSpPr>
        <p:spPr>
          <a:xfrm>
            <a:off x="6807615" y="3852433"/>
            <a:ext cx="2434383" cy="338550"/>
          </a:xfrm>
          <a:prstGeom prst="rect">
            <a:avLst/>
          </a:prstGeom>
          <a:solidFill>
            <a:srgbClr val="0D0D0D"/>
          </a:solidFill>
        </p:spPr>
        <p:txBody>
          <a:bodyPr wrap="square" lIns="91436" tIns="45718" rIns="91436" bIns="45718" rtlCol="0">
            <a:spAutoFit/>
          </a:bodyPr>
          <a:lstStyle/>
          <a:p>
            <a:r>
              <a:rPr lang="en-US" altLang="zh-CN" sz="1600" dirty="0">
                <a:solidFill>
                  <a:schemeClr val="bg1"/>
                </a:solidFill>
                <a:latin typeface="Arial" panose="020B0604020202020204" pitchFamily="34" charset="0"/>
                <a:cs typeface="Arial" panose="020B0604020202020204" pitchFamily="34" charset="0"/>
              </a:rPr>
              <a:t>Underwater Pink Deposit</a:t>
            </a:r>
          </a:p>
        </p:txBody>
      </p:sp>
      <p:sp>
        <p:nvSpPr>
          <p:cNvPr id="22" name="TextBox 21">
            <a:extLst>
              <a:ext uri="{FF2B5EF4-FFF2-40B4-BE49-F238E27FC236}">
                <a16:creationId xmlns:a16="http://schemas.microsoft.com/office/drawing/2014/main" id="{6FFB0DFC-0E29-124F-9331-41DD59266B64}"/>
              </a:ext>
            </a:extLst>
          </p:cNvPr>
          <p:cNvSpPr txBox="1"/>
          <p:nvPr/>
        </p:nvSpPr>
        <p:spPr>
          <a:xfrm>
            <a:off x="10048208" y="6428243"/>
            <a:ext cx="1446723" cy="338550"/>
          </a:xfrm>
          <a:prstGeom prst="rect">
            <a:avLst/>
          </a:prstGeom>
          <a:solidFill>
            <a:srgbClr val="0D0D0D"/>
          </a:solidFill>
        </p:spPr>
        <p:txBody>
          <a:bodyPr wrap="square" lIns="91436" tIns="45718" rIns="91436" bIns="45718" rtlCol="0">
            <a:spAutoFit/>
          </a:bodyPr>
          <a:lstStyle/>
          <a:p>
            <a:r>
              <a:rPr lang="en-US" altLang="zh-CN" sz="1600" dirty="0">
                <a:solidFill>
                  <a:srgbClr val="FFFFFF"/>
                </a:solidFill>
                <a:latin typeface="Arial" panose="020B0604020202020204" pitchFamily="34" charset="0"/>
                <a:cs typeface="Arial" panose="020B0604020202020204" pitchFamily="34" charset="0"/>
              </a:rPr>
              <a:t>White Fungus</a:t>
            </a:r>
          </a:p>
        </p:txBody>
      </p:sp>
      <p:sp>
        <p:nvSpPr>
          <p:cNvPr id="23" name="Rectangle 22">
            <a:extLst>
              <a:ext uri="{FF2B5EF4-FFF2-40B4-BE49-F238E27FC236}">
                <a16:creationId xmlns:a16="http://schemas.microsoft.com/office/drawing/2014/main" id="{EEFAE48F-A3F2-3649-9D50-99C4C494CFBB}"/>
              </a:ext>
            </a:extLst>
          </p:cNvPr>
          <p:cNvSpPr/>
          <p:nvPr/>
        </p:nvSpPr>
        <p:spPr>
          <a:xfrm>
            <a:off x="8329972" y="1196617"/>
            <a:ext cx="2245854" cy="40966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sz="2400" b="1" dirty="0">
                <a:solidFill>
                  <a:srgbClr val="FF0000"/>
                </a:solidFill>
                <a:latin typeface="Arial" panose="020B0604020202020204" pitchFamily="34" charset="0"/>
                <a:cs typeface="Arial" panose="020B0604020202020204" pitchFamily="34" charset="0"/>
              </a:rPr>
              <a:t>SURF 1,700L</a:t>
            </a:r>
          </a:p>
        </p:txBody>
      </p:sp>
      <p:sp>
        <p:nvSpPr>
          <p:cNvPr id="24" name="Title 1">
            <a:extLst>
              <a:ext uri="{FF2B5EF4-FFF2-40B4-BE49-F238E27FC236}">
                <a16:creationId xmlns:a16="http://schemas.microsoft.com/office/drawing/2014/main" id="{F314C23B-03C1-DC44-A303-34304FCDF145}"/>
              </a:ext>
            </a:extLst>
          </p:cNvPr>
          <p:cNvSpPr>
            <a:spLocks noGrp="1"/>
          </p:cNvSpPr>
          <p:nvPr>
            <p:ph type="title"/>
          </p:nvPr>
        </p:nvSpPr>
        <p:spPr>
          <a:xfrm>
            <a:off x="6426200" y="82317"/>
            <a:ext cx="5765800" cy="801562"/>
          </a:xfrm>
          <a:solidFill>
            <a:srgbClr val="8A0006"/>
          </a:solidFill>
        </p:spPr>
        <p:txBody>
          <a:bodyPr>
            <a:noAutofit/>
          </a:bodyPr>
          <a:lstStyle/>
          <a:p>
            <a:pPr marL="0" indent="0" algn="ctr"/>
            <a:r>
              <a:rPr lang="en-US" sz="3200" b="1" dirty="0">
                <a:solidFill>
                  <a:schemeClr val="bg1"/>
                </a:solidFill>
                <a:latin typeface="Arial" panose="020B0604020202020204" pitchFamily="34" charset="0"/>
                <a:cs typeface="Arial" panose="020B0604020202020204" pitchFamily="34" charset="0"/>
              </a:rPr>
              <a:t>Sampling sites at SURF</a:t>
            </a:r>
          </a:p>
        </p:txBody>
      </p:sp>
      <p:sp>
        <p:nvSpPr>
          <p:cNvPr id="32" name="Rectangle 31">
            <a:extLst>
              <a:ext uri="{FF2B5EF4-FFF2-40B4-BE49-F238E27FC236}">
                <a16:creationId xmlns:a16="http://schemas.microsoft.com/office/drawing/2014/main" id="{4E8E95A9-26BE-8D49-88EE-FCA1BB008A7A}"/>
              </a:ext>
            </a:extLst>
          </p:cNvPr>
          <p:cNvSpPr/>
          <p:nvPr/>
        </p:nvSpPr>
        <p:spPr>
          <a:xfrm>
            <a:off x="164226" y="2216837"/>
            <a:ext cx="2649855" cy="62742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ea typeface="Arial" charset="0"/>
                <a:cs typeface="Arial" panose="020B0604020202020204" pitchFamily="34" charset="0"/>
              </a:rPr>
              <a:t>Planktonic methanotrophs</a:t>
            </a:r>
            <a:endParaRPr lang="en-US" altLang="zh-CN" sz="1400" b="1" dirty="0">
              <a:solidFill>
                <a:schemeClr val="tx1"/>
              </a:solidFill>
              <a:latin typeface="Arial" panose="020B0604020202020204" pitchFamily="34" charset="0"/>
              <a:ea typeface="Arial" charset="0"/>
              <a:cs typeface="Arial" panose="020B0604020202020204" pitchFamily="34" charset="0"/>
            </a:endParaRPr>
          </a:p>
          <a:p>
            <a:pPr algn="ctr"/>
            <a:r>
              <a:rPr lang="en-US" altLang="zh-CN" sz="1400" b="1" dirty="0">
                <a:solidFill>
                  <a:schemeClr val="tx1"/>
                </a:solidFill>
                <a:latin typeface="Arial" panose="020B0604020202020204" pitchFamily="34" charset="0"/>
                <a:ea typeface="Arial" charset="0"/>
                <a:cs typeface="Arial" panose="020B0604020202020204" pitchFamily="34" charset="0"/>
              </a:rPr>
              <a:t>in</a:t>
            </a:r>
            <a:r>
              <a:rPr lang="zh-CN" altLang="en-US" sz="1400" b="1" dirty="0">
                <a:solidFill>
                  <a:schemeClr val="tx1"/>
                </a:solidFill>
                <a:latin typeface="Arial" panose="020B0604020202020204" pitchFamily="34" charset="0"/>
                <a:ea typeface="Arial" charset="0"/>
                <a:cs typeface="Arial" panose="020B0604020202020204" pitchFamily="34" charset="0"/>
              </a:rPr>
              <a:t> </a:t>
            </a:r>
            <a:r>
              <a:rPr lang="en-US" sz="1400" b="1" dirty="0">
                <a:solidFill>
                  <a:schemeClr val="tx1"/>
                </a:solidFill>
                <a:latin typeface="Arial" panose="020B0604020202020204" pitchFamily="34" charset="0"/>
                <a:ea typeface="Arial" charset="0"/>
                <a:cs typeface="Arial" panose="020B0604020202020204" pitchFamily="34" charset="0"/>
              </a:rPr>
              <a:t>O</a:t>
            </a:r>
            <a:r>
              <a:rPr lang="en-US" sz="1400" b="1" baseline="-25000" dirty="0">
                <a:solidFill>
                  <a:schemeClr val="tx1"/>
                </a:solidFill>
                <a:latin typeface="Arial" panose="020B0604020202020204" pitchFamily="34" charset="0"/>
                <a:ea typeface="Arial" charset="0"/>
                <a:cs typeface="Arial" panose="020B0604020202020204" pitchFamily="34" charset="0"/>
              </a:rPr>
              <a:t>2</a:t>
            </a:r>
            <a:r>
              <a:rPr lang="en-US" sz="1400" b="1" dirty="0">
                <a:solidFill>
                  <a:schemeClr val="tx1"/>
                </a:solidFill>
                <a:latin typeface="Arial" panose="020B0604020202020204" pitchFamily="34" charset="0"/>
                <a:ea typeface="Arial" charset="0"/>
                <a:cs typeface="Arial" panose="020B0604020202020204" pitchFamily="34" charset="0"/>
              </a:rPr>
              <a:t>-deficient </a:t>
            </a:r>
            <a:r>
              <a:rPr lang="en-US" altLang="zh-CN" sz="1400" b="1" dirty="0">
                <a:solidFill>
                  <a:schemeClr val="tx1"/>
                </a:solidFill>
                <a:latin typeface="Arial" panose="020B0604020202020204" pitchFamily="34" charset="0"/>
                <a:ea typeface="Arial" charset="0"/>
                <a:cs typeface="Arial" panose="020B0604020202020204" pitchFamily="34" charset="0"/>
              </a:rPr>
              <a:t>groundwater</a:t>
            </a:r>
            <a:r>
              <a:rPr lang="en-US" sz="1400" b="1" dirty="0">
                <a:solidFill>
                  <a:schemeClr val="tx1"/>
                </a:solidFill>
                <a:latin typeface="Arial" panose="020B0604020202020204" pitchFamily="34" charset="0"/>
                <a:ea typeface="Arial" charset="0"/>
                <a:cs typeface="Arial" panose="020B0604020202020204" pitchFamily="34" charset="0"/>
              </a:rPr>
              <a:t>: </a:t>
            </a:r>
          </a:p>
          <a:p>
            <a:pPr algn="ctr"/>
            <a:r>
              <a:rPr lang="en-US" altLang="zh-CN" sz="1400" b="1" dirty="0">
                <a:solidFill>
                  <a:schemeClr val="tx1"/>
                </a:solidFill>
                <a:latin typeface="Arial" panose="020B0604020202020204" pitchFamily="34" charset="0"/>
                <a:ea typeface="Arial" charset="0"/>
                <a:cs typeface="Arial" panose="020B0604020202020204" pitchFamily="34" charset="0"/>
              </a:rPr>
              <a:t>(</a:t>
            </a:r>
            <a:r>
              <a:rPr lang="en-US" sz="1400" b="1" dirty="0">
                <a:solidFill>
                  <a:schemeClr val="tx1"/>
                </a:solidFill>
                <a:latin typeface="Arial" panose="020B0604020202020204" pitchFamily="34" charset="0"/>
                <a:ea typeface="Arial" charset="0"/>
                <a:cs typeface="Arial" panose="020B0604020202020204" pitchFamily="34" charset="0"/>
              </a:rPr>
              <a:t>SURF</a:t>
            </a:r>
            <a:r>
              <a:rPr lang="zh-CN" altLang="en-US" sz="1400" b="1" dirty="0">
                <a:solidFill>
                  <a:schemeClr val="tx1"/>
                </a:solidFill>
                <a:latin typeface="Arial" panose="020B0604020202020204" pitchFamily="34" charset="0"/>
                <a:ea typeface="Arial" charset="0"/>
                <a:cs typeface="Arial" panose="020B0604020202020204" pitchFamily="34" charset="0"/>
              </a:rPr>
              <a:t> </a:t>
            </a:r>
            <a:r>
              <a:rPr lang="en-US" sz="1400" b="1" dirty="0">
                <a:solidFill>
                  <a:schemeClr val="tx1"/>
                </a:solidFill>
                <a:latin typeface="Arial" panose="020B0604020202020204" pitchFamily="34" charset="0"/>
                <a:ea typeface="Arial" charset="0"/>
                <a:cs typeface="Arial" panose="020B0604020202020204" pitchFamily="34" charset="0"/>
              </a:rPr>
              <a:t>≈ </a:t>
            </a:r>
            <a:r>
              <a:rPr lang="en-US" altLang="zh-CN" sz="1400" b="1" dirty="0">
                <a:solidFill>
                  <a:schemeClr val="tx1"/>
                </a:solidFill>
                <a:latin typeface="Arial" panose="020B0604020202020204" pitchFamily="34" charset="0"/>
                <a:ea typeface="Arial" charset="0"/>
                <a:cs typeface="Arial" panose="020B0604020202020204" pitchFamily="34" charset="0"/>
              </a:rPr>
              <a:t>R</a:t>
            </a:r>
            <a:r>
              <a:rPr lang="en-US" sz="1400" b="1" dirty="0">
                <a:solidFill>
                  <a:schemeClr val="tx1"/>
                </a:solidFill>
                <a:latin typeface="Arial" panose="020B0604020202020204" pitchFamily="34" charset="0"/>
                <a:ea typeface="Arial" charset="0"/>
                <a:cs typeface="Arial" panose="020B0604020202020204" pitchFamily="34" charset="0"/>
              </a:rPr>
              <a:t>ock aquifer</a:t>
            </a:r>
            <a:r>
              <a:rPr lang="en-US" altLang="zh-CN" sz="1400" b="1" dirty="0">
                <a:solidFill>
                  <a:schemeClr val="tx1"/>
                </a:solidFill>
                <a:latin typeface="Arial" panose="020B0604020202020204" pitchFamily="34" charset="0"/>
                <a:ea typeface="Arial" charset="0"/>
                <a:cs typeface="Arial" panose="020B0604020202020204" pitchFamily="34" charset="0"/>
              </a:rPr>
              <a:t>)</a:t>
            </a:r>
            <a:endParaRPr lang="en-US" sz="1400" b="1" dirty="0">
              <a:solidFill>
                <a:schemeClr val="tx1"/>
              </a:solidFill>
              <a:latin typeface="Arial" panose="020B0604020202020204" pitchFamily="34" charset="0"/>
              <a:ea typeface="Arial" charset="0"/>
              <a:cs typeface="Arial" panose="020B0604020202020204" pitchFamily="34" charset="0"/>
            </a:endParaRPr>
          </a:p>
        </p:txBody>
      </p:sp>
      <p:sp>
        <p:nvSpPr>
          <p:cNvPr id="33" name="Rectangle 32">
            <a:extLst>
              <a:ext uri="{FF2B5EF4-FFF2-40B4-BE49-F238E27FC236}">
                <a16:creationId xmlns:a16="http://schemas.microsoft.com/office/drawing/2014/main" id="{451B5398-640F-7D43-908A-AB479A8DA7F5}"/>
              </a:ext>
            </a:extLst>
          </p:cNvPr>
          <p:cNvSpPr/>
          <p:nvPr/>
        </p:nvSpPr>
        <p:spPr>
          <a:xfrm>
            <a:off x="3410850" y="2201486"/>
            <a:ext cx="3813487" cy="68233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ea typeface="Arial" charset="0"/>
                <a:cs typeface="Arial" panose="020B0604020202020204" pitchFamily="34" charset="0"/>
              </a:rPr>
              <a:t>Attached methanotrophs</a:t>
            </a:r>
          </a:p>
          <a:p>
            <a:pPr algn="ctr"/>
            <a:r>
              <a:rPr lang="en-US" altLang="zh-CN" sz="1400" b="1" dirty="0">
                <a:solidFill>
                  <a:schemeClr val="tx1"/>
                </a:solidFill>
                <a:latin typeface="Arial" panose="020B0604020202020204" pitchFamily="34" charset="0"/>
                <a:ea typeface="Arial" charset="0"/>
                <a:cs typeface="Arial" panose="020B0604020202020204" pitchFamily="34" charset="0"/>
              </a:rPr>
              <a:t>in</a:t>
            </a:r>
            <a:r>
              <a:rPr lang="zh-CN" altLang="en-US" sz="1400" b="1" dirty="0">
                <a:solidFill>
                  <a:schemeClr val="tx1"/>
                </a:solidFill>
                <a:latin typeface="Arial" panose="020B0604020202020204" pitchFamily="34" charset="0"/>
                <a:ea typeface="Arial" charset="0"/>
                <a:cs typeface="Arial" panose="020B0604020202020204" pitchFamily="34" charset="0"/>
              </a:rPr>
              <a:t> </a:t>
            </a:r>
            <a:r>
              <a:rPr lang="en-US" altLang="zh-CN" sz="1400" b="1" dirty="0">
                <a:solidFill>
                  <a:schemeClr val="tx1"/>
                </a:solidFill>
                <a:latin typeface="Arial" panose="020B0604020202020204" pitchFamily="34" charset="0"/>
                <a:ea typeface="Arial" charset="0"/>
                <a:cs typeface="Arial" panose="020B0604020202020204" pitchFamily="34" charset="0"/>
              </a:rPr>
              <a:t>microoxic</a:t>
            </a:r>
            <a:r>
              <a:rPr lang="en-US" sz="1400" b="1" dirty="0">
                <a:solidFill>
                  <a:schemeClr val="tx1"/>
                </a:solidFill>
                <a:latin typeface="Arial" panose="020B0604020202020204" pitchFamily="34" charset="0"/>
                <a:ea typeface="Arial" charset="0"/>
                <a:cs typeface="Arial" panose="020B0604020202020204" pitchFamily="34" charset="0"/>
              </a:rPr>
              <a:t> </a:t>
            </a:r>
            <a:r>
              <a:rPr lang="en-US" altLang="zh-CN" sz="1400" b="1" dirty="0">
                <a:solidFill>
                  <a:schemeClr val="tx1"/>
                </a:solidFill>
                <a:latin typeface="Arial" panose="020B0604020202020204" pitchFamily="34" charset="0"/>
                <a:ea typeface="Arial" charset="0"/>
                <a:cs typeface="Arial" panose="020B0604020202020204" pitchFamily="34" charset="0"/>
              </a:rPr>
              <a:t>habitats</a:t>
            </a:r>
            <a:endParaRPr lang="en-US" sz="1400" b="1" dirty="0">
              <a:solidFill>
                <a:schemeClr val="tx1"/>
              </a:solidFill>
              <a:latin typeface="Arial" panose="020B0604020202020204" pitchFamily="34" charset="0"/>
              <a:ea typeface="Arial" charset="0"/>
              <a:cs typeface="Arial" panose="020B0604020202020204" pitchFamily="34" charset="0"/>
            </a:endParaRPr>
          </a:p>
          <a:p>
            <a:pPr algn="ctr"/>
            <a:r>
              <a:rPr lang="en-US" altLang="zh-CN" sz="1400" b="1" dirty="0">
                <a:solidFill>
                  <a:schemeClr val="tx1"/>
                </a:solidFill>
                <a:latin typeface="Arial" panose="020B0604020202020204" pitchFamily="34" charset="0"/>
                <a:ea typeface="Arial" charset="0"/>
                <a:cs typeface="Arial" panose="020B0604020202020204" pitchFamily="34" charset="0"/>
              </a:rPr>
              <a:t>(SURF</a:t>
            </a:r>
            <a:r>
              <a:rPr lang="zh-CN" altLang="en-US" sz="1400" b="1" dirty="0">
                <a:solidFill>
                  <a:schemeClr val="tx1"/>
                </a:solidFill>
                <a:latin typeface="Arial" panose="020B0604020202020204" pitchFamily="34" charset="0"/>
                <a:ea typeface="Arial" charset="0"/>
                <a:cs typeface="Arial" panose="020B0604020202020204" pitchFamily="34" charset="0"/>
              </a:rPr>
              <a:t> </a:t>
            </a:r>
            <a:r>
              <a:rPr lang="en-US" altLang="zh-CN" sz="1400" b="1" dirty="0">
                <a:solidFill>
                  <a:schemeClr val="tx1"/>
                </a:solidFill>
                <a:latin typeface="Arial" panose="020B0604020202020204" pitchFamily="34" charset="0"/>
                <a:ea typeface="Arial" charset="0"/>
                <a:cs typeface="Arial" panose="020B0604020202020204" pitchFamily="34" charset="0"/>
              </a:rPr>
              <a:t>t</a:t>
            </a:r>
            <a:r>
              <a:rPr lang="en-US" sz="1400" b="1" dirty="0">
                <a:solidFill>
                  <a:schemeClr val="tx1"/>
                </a:solidFill>
                <a:latin typeface="Arial" panose="020B0604020202020204" pitchFamily="34" charset="0"/>
                <a:ea typeface="Arial" charset="0"/>
                <a:cs typeface="Arial" panose="020B0604020202020204" pitchFamily="34" charset="0"/>
              </a:rPr>
              <a:t>unnel materials ≈ </a:t>
            </a:r>
            <a:r>
              <a:rPr lang="en-US" altLang="zh-CN" sz="1400" b="1" dirty="0">
                <a:solidFill>
                  <a:schemeClr val="tx1"/>
                </a:solidFill>
                <a:latin typeface="Arial" panose="020B0604020202020204" pitchFamily="34" charset="0"/>
                <a:ea typeface="Arial" charset="0"/>
                <a:cs typeface="Arial" panose="020B0604020202020204" pitchFamily="34" charset="0"/>
              </a:rPr>
              <a:t>Cave</a:t>
            </a:r>
            <a:r>
              <a:rPr lang="zh-CN" altLang="en-US" sz="1400" b="1" dirty="0">
                <a:solidFill>
                  <a:schemeClr val="tx1"/>
                </a:solidFill>
                <a:latin typeface="Arial" panose="020B0604020202020204" pitchFamily="34" charset="0"/>
                <a:ea typeface="Arial" charset="0"/>
                <a:cs typeface="Arial" panose="020B0604020202020204" pitchFamily="34" charset="0"/>
              </a:rPr>
              <a:t> </a:t>
            </a:r>
            <a:r>
              <a:rPr lang="en-US" sz="1400" b="1" dirty="0">
                <a:solidFill>
                  <a:schemeClr val="tx1"/>
                </a:solidFill>
                <a:latin typeface="Arial" panose="020B0604020202020204" pitchFamily="34" charset="0"/>
                <a:ea typeface="Arial" charset="0"/>
                <a:cs typeface="Arial" panose="020B0604020202020204" pitchFamily="34" charset="0"/>
              </a:rPr>
              <a:t>air pockets</a:t>
            </a:r>
            <a:r>
              <a:rPr lang="en-US" altLang="zh-CN" sz="1400" b="1" dirty="0">
                <a:solidFill>
                  <a:schemeClr val="tx1"/>
                </a:solidFill>
                <a:latin typeface="Arial" panose="020B0604020202020204" pitchFamily="34" charset="0"/>
                <a:ea typeface="Arial" charset="0"/>
                <a:cs typeface="Arial" panose="020B0604020202020204" pitchFamily="34" charset="0"/>
              </a:rPr>
              <a:t>)</a:t>
            </a:r>
            <a:endParaRPr lang="en-US" sz="1400" b="1" dirty="0">
              <a:solidFill>
                <a:schemeClr val="tx1"/>
              </a:solidFill>
              <a:latin typeface="Arial" panose="020B0604020202020204" pitchFamily="34" charset="0"/>
              <a:ea typeface="Arial" charset="0"/>
              <a:cs typeface="Arial" panose="020B0604020202020204" pitchFamily="34" charset="0"/>
            </a:endParaRPr>
          </a:p>
        </p:txBody>
      </p:sp>
      <p:cxnSp>
        <p:nvCxnSpPr>
          <p:cNvPr id="26" name="Straight Connector 25">
            <a:extLst>
              <a:ext uri="{FF2B5EF4-FFF2-40B4-BE49-F238E27FC236}">
                <a16:creationId xmlns:a16="http://schemas.microsoft.com/office/drawing/2014/main" id="{8B6F350C-9EF1-8E4C-8142-60DB73145F5B}"/>
              </a:ext>
            </a:extLst>
          </p:cNvPr>
          <p:cNvCxnSpPr>
            <a:cxnSpLocks/>
          </p:cNvCxnSpPr>
          <p:nvPr/>
        </p:nvCxnSpPr>
        <p:spPr>
          <a:xfrm>
            <a:off x="3130475" y="482774"/>
            <a:ext cx="0" cy="632301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2B51A21-8A2B-9747-B168-5E997DAC4C0F}"/>
              </a:ext>
            </a:extLst>
          </p:cNvPr>
          <p:cNvSpPr txBox="1"/>
          <p:nvPr/>
        </p:nvSpPr>
        <p:spPr>
          <a:xfrm>
            <a:off x="45574" y="1626157"/>
            <a:ext cx="9196424" cy="461665"/>
          </a:xfrm>
          <a:prstGeom prst="rect">
            <a:avLst/>
          </a:prstGeom>
          <a:solidFill>
            <a:schemeClr val="accent2"/>
          </a:solidFill>
        </p:spPr>
        <p:txBody>
          <a:bodyPr wrap="square" rtlCol="0">
            <a:spAutoFit/>
          </a:bodyPr>
          <a:lstStyle/>
          <a:p>
            <a:pPr marL="342900" indent="-342900">
              <a:buFont typeface="Arial" panose="020B0604020202020204" pitchFamily="34" charset="0"/>
              <a:buChar char="•"/>
            </a:pPr>
            <a:r>
              <a:rPr lang="en-US" altLang="zh-CN" sz="2000" b="1" dirty="0">
                <a:solidFill>
                  <a:schemeClr val="bg1"/>
                </a:solidFill>
                <a:latin typeface="Arial" panose="020B0604020202020204" pitchFamily="34" charset="0"/>
                <a:cs typeface="Arial" panose="020B0604020202020204" pitchFamily="34" charset="0"/>
              </a:rPr>
              <a:t>Diversity:</a:t>
            </a:r>
            <a:r>
              <a:rPr lang="zh-CN" altLang="en-US" sz="24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Distributions of methanotrophs</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in different</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mine niches?</a:t>
            </a:r>
          </a:p>
        </p:txBody>
      </p:sp>
      <p:sp>
        <p:nvSpPr>
          <p:cNvPr id="30" name="TextBox 29">
            <a:extLst>
              <a:ext uri="{FF2B5EF4-FFF2-40B4-BE49-F238E27FC236}">
                <a16:creationId xmlns:a16="http://schemas.microsoft.com/office/drawing/2014/main" id="{31D7E248-677F-BD48-9A58-FC6F3A5B1B36}"/>
              </a:ext>
            </a:extLst>
          </p:cNvPr>
          <p:cNvSpPr txBox="1"/>
          <p:nvPr/>
        </p:nvSpPr>
        <p:spPr>
          <a:xfrm>
            <a:off x="5317593" y="3411282"/>
            <a:ext cx="6051893" cy="1015663"/>
          </a:xfrm>
          <a:prstGeom prst="rect">
            <a:avLst/>
          </a:prstGeom>
          <a:solidFill>
            <a:schemeClr val="accent2"/>
          </a:solidFill>
        </p:spPr>
        <p:txBody>
          <a:bodyPr wrap="square" rtlCol="0">
            <a:spAutoFit/>
          </a:bodyPr>
          <a:lstStyle/>
          <a:p>
            <a:pPr marL="342900" indent="-342900">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Ecological</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role:</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Methanotrophs</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serve</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as</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the</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primary producers in</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mine</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biofilm</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similarly</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to</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those</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reported</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in</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cave</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biofilm?</a:t>
            </a:r>
          </a:p>
        </p:txBody>
      </p:sp>
      <p:sp>
        <p:nvSpPr>
          <p:cNvPr id="31" name="TextBox 30">
            <a:extLst>
              <a:ext uri="{FF2B5EF4-FFF2-40B4-BE49-F238E27FC236}">
                <a16:creationId xmlns:a16="http://schemas.microsoft.com/office/drawing/2014/main" id="{117645F3-79BE-ED4E-868B-0B55E9BEE507}"/>
              </a:ext>
            </a:extLst>
          </p:cNvPr>
          <p:cNvSpPr txBox="1"/>
          <p:nvPr/>
        </p:nvSpPr>
        <p:spPr>
          <a:xfrm>
            <a:off x="1107368" y="5601990"/>
            <a:ext cx="9953238" cy="707886"/>
          </a:xfrm>
          <a:prstGeom prst="rect">
            <a:avLst/>
          </a:prstGeom>
          <a:solidFill>
            <a:schemeClr val="accent2"/>
          </a:solidFill>
        </p:spPr>
        <p:txBody>
          <a:bodyPr wrap="square" rtlCol="0">
            <a:spAutoFit/>
          </a:bodyPr>
          <a:lstStyle/>
          <a:p>
            <a:pPr marL="342900" indent="-342900">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Adaptation role</a:t>
            </a:r>
            <a:r>
              <a:rPr lang="en-US" altLang="zh-CN" sz="2000" b="1" dirty="0">
                <a:solidFill>
                  <a:schemeClr val="bg1"/>
                </a:solidFill>
                <a:latin typeface="Arial" panose="020B0604020202020204" pitchFamily="34" charset="0"/>
                <a:cs typeface="Arial" panose="020B0604020202020204" pitchFamily="34" charset="0"/>
              </a:rPr>
              <a:t>:</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Indigenous to subsurface</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a:t>
            </a:r>
            <a:r>
              <a:rPr lang="en-US" altLang="zh-CN" sz="2000" b="1" dirty="0">
                <a:solidFill>
                  <a:schemeClr val="bg1"/>
                </a:solidFill>
                <a:latin typeface="Arial" panose="020B0604020202020204" pitchFamily="34" charset="0"/>
                <a:ea typeface="Arial" charset="0"/>
                <a:cs typeface="Arial" panose="020B0604020202020204" pitchFamily="34" charset="0"/>
              </a:rPr>
              <a:t>prerequisite)</a:t>
            </a:r>
            <a:r>
              <a:rPr lang="en-US" altLang="zh-CN" sz="2000" b="1" dirty="0">
                <a:solidFill>
                  <a:schemeClr val="bg1"/>
                </a:solidFill>
                <a:latin typeface="Arial" panose="020B0604020202020204" pitchFamily="34" charset="0"/>
                <a:cs typeface="Arial" panose="020B0604020202020204" pitchFamily="34" charset="0"/>
              </a:rPr>
              <a:t>? Is</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there</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any</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novel</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subsurface-adapted </a:t>
            </a:r>
            <a:r>
              <a:rPr lang="en-US" sz="2000" b="1" dirty="0">
                <a:solidFill>
                  <a:schemeClr val="bg1"/>
                </a:solidFill>
                <a:latin typeface="Arial" panose="020B0604020202020204" pitchFamily="34" charset="0"/>
                <a:cs typeface="Arial" panose="020B0604020202020204" pitchFamily="34" charset="0"/>
              </a:rPr>
              <a:t>methanotrophs</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in SURF?</a:t>
            </a:r>
          </a:p>
        </p:txBody>
      </p:sp>
    </p:spTree>
    <p:extLst>
      <p:ext uri="{BB962C8B-B14F-4D97-AF65-F5344CB8AC3E}">
        <p14:creationId xmlns:p14="http://schemas.microsoft.com/office/powerpoint/2010/main" val="170357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4332E62-4EAE-8947-A26C-87CC074C7D9A}"/>
              </a:ext>
            </a:extLst>
          </p:cNvPr>
          <p:cNvSpPr txBox="1">
            <a:spLocks/>
          </p:cNvSpPr>
          <p:nvPr/>
        </p:nvSpPr>
        <p:spPr>
          <a:xfrm>
            <a:off x="0" y="174100"/>
            <a:ext cx="12192000" cy="801562"/>
          </a:xfrm>
          <a:prstGeom prst="rect">
            <a:avLst/>
          </a:prstGeom>
          <a:solidFill>
            <a:srgbClr val="8A000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Composition of </a:t>
            </a:r>
            <a:r>
              <a:rPr lang="en-US" altLang="zh-CN" sz="3200" b="1" dirty="0">
                <a:solidFill>
                  <a:schemeClr val="bg1"/>
                </a:solidFill>
                <a:latin typeface="Arial" panose="020B0604020202020204" pitchFamily="34" charset="0"/>
                <a:cs typeface="Arial" panose="020B0604020202020204" pitchFamily="34" charset="0"/>
              </a:rPr>
              <a:t>methane-oxidizing</a:t>
            </a:r>
            <a:r>
              <a:rPr lang="zh-CN" altLang="en-US" sz="3200" b="1" dirty="0">
                <a:solidFill>
                  <a:schemeClr val="bg1"/>
                </a:solidFill>
                <a:latin typeface="Arial" panose="020B0604020202020204" pitchFamily="34" charset="0"/>
                <a:cs typeface="Arial" panose="020B0604020202020204" pitchFamily="34" charset="0"/>
              </a:rPr>
              <a:t> </a:t>
            </a:r>
            <a:r>
              <a:rPr lang="en-US" altLang="zh-CN" sz="3200" b="1" dirty="0">
                <a:solidFill>
                  <a:schemeClr val="bg1"/>
                </a:solidFill>
                <a:latin typeface="Arial" panose="020B0604020202020204" pitchFamily="34" charset="0"/>
                <a:cs typeface="Arial" panose="020B0604020202020204" pitchFamily="34" charset="0"/>
              </a:rPr>
              <a:t>bacteria</a:t>
            </a:r>
            <a:r>
              <a:rPr lang="zh-CN" altLang="en-US" sz="3200" b="1" dirty="0">
                <a:solidFill>
                  <a:schemeClr val="bg1"/>
                </a:solidFill>
                <a:latin typeface="Arial" panose="020B0604020202020204" pitchFamily="34" charset="0"/>
                <a:cs typeface="Arial" panose="020B0604020202020204" pitchFamily="34" charset="0"/>
              </a:rPr>
              <a:t> </a:t>
            </a:r>
            <a:r>
              <a:rPr lang="en-US" altLang="zh-CN" sz="3200" b="1" dirty="0">
                <a:solidFill>
                  <a:schemeClr val="bg1"/>
                </a:solidFill>
                <a:latin typeface="Arial" panose="020B0604020202020204" pitchFamily="34" charset="0"/>
                <a:cs typeface="Arial" panose="020B0604020202020204" pitchFamily="34" charset="0"/>
              </a:rPr>
              <a:t>(MOB)</a:t>
            </a:r>
            <a:endParaRPr lang="en-US" sz="3200" b="1" dirty="0">
              <a:solidFill>
                <a:schemeClr val="bg1"/>
              </a:solidFill>
              <a:latin typeface="Arial" panose="020B0604020202020204" pitchFamily="34" charset="0"/>
              <a:cs typeface="Arial" panose="020B0604020202020204" pitchFamily="34" charset="0"/>
            </a:endParaRPr>
          </a:p>
        </p:txBody>
      </p:sp>
      <p:pic>
        <p:nvPicPr>
          <p:cNvPr id="4" name="Picture 3" descr="Chart, bar chart&#10;&#10;Description automatically generated">
            <a:extLst>
              <a:ext uri="{FF2B5EF4-FFF2-40B4-BE49-F238E27FC236}">
                <a16:creationId xmlns:a16="http://schemas.microsoft.com/office/drawing/2014/main" id="{EF9A0F7A-9DDC-704D-908D-9D41172D46F4}"/>
              </a:ext>
            </a:extLst>
          </p:cNvPr>
          <p:cNvPicPr>
            <a:picLocks noChangeAspect="1"/>
          </p:cNvPicPr>
          <p:nvPr/>
        </p:nvPicPr>
        <p:blipFill rotWithShape="1">
          <a:blip r:embed="rId3"/>
          <a:srcRect t="35007" b="30410"/>
          <a:stretch/>
        </p:blipFill>
        <p:spPr>
          <a:xfrm>
            <a:off x="1159824" y="2087488"/>
            <a:ext cx="2886933" cy="2815993"/>
          </a:xfrm>
          <a:prstGeom prst="rect">
            <a:avLst/>
          </a:prstGeom>
        </p:spPr>
      </p:pic>
      <p:pic>
        <p:nvPicPr>
          <p:cNvPr id="6" name="Picture 5" descr="Chart, bar chart&#10;&#10;Description automatically generated">
            <a:extLst>
              <a:ext uri="{FF2B5EF4-FFF2-40B4-BE49-F238E27FC236}">
                <a16:creationId xmlns:a16="http://schemas.microsoft.com/office/drawing/2014/main" id="{3AB29F8E-E7E6-C142-BB0A-E759462AF7D8}"/>
              </a:ext>
            </a:extLst>
          </p:cNvPr>
          <p:cNvPicPr>
            <a:picLocks noChangeAspect="1"/>
          </p:cNvPicPr>
          <p:nvPr/>
        </p:nvPicPr>
        <p:blipFill rotWithShape="1">
          <a:blip r:embed="rId3"/>
          <a:srcRect b="64953"/>
          <a:stretch/>
        </p:blipFill>
        <p:spPr>
          <a:xfrm>
            <a:off x="5253767" y="2049749"/>
            <a:ext cx="2886933" cy="2853732"/>
          </a:xfrm>
          <a:prstGeom prst="rect">
            <a:avLst/>
          </a:prstGeom>
        </p:spPr>
      </p:pic>
      <p:pic>
        <p:nvPicPr>
          <p:cNvPr id="7" name="Picture 6" descr="Chart, bar chart&#10;&#10;Description automatically generated">
            <a:extLst>
              <a:ext uri="{FF2B5EF4-FFF2-40B4-BE49-F238E27FC236}">
                <a16:creationId xmlns:a16="http://schemas.microsoft.com/office/drawing/2014/main" id="{D7A771DD-4A1B-964F-BBBF-A9E9F3D2BBCB}"/>
              </a:ext>
            </a:extLst>
          </p:cNvPr>
          <p:cNvPicPr>
            <a:picLocks noChangeAspect="1"/>
          </p:cNvPicPr>
          <p:nvPr/>
        </p:nvPicPr>
        <p:blipFill rotWithShape="1">
          <a:blip r:embed="rId3"/>
          <a:srcRect t="75997"/>
          <a:stretch/>
        </p:blipFill>
        <p:spPr>
          <a:xfrm>
            <a:off x="5253766" y="4903481"/>
            <a:ext cx="2886933" cy="1954519"/>
          </a:xfrm>
          <a:prstGeom prst="rect">
            <a:avLst/>
          </a:prstGeom>
        </p:spPr>
      </p:pic>
      <p:pic>
        <p:nvPicPr>
          <p:cNvPr id="9" name="Picture 8" descr="Chart, bar chart&#10;&#10;Description automatically generated">
            <a:extLst>
              <a:ext uri="{FF2B5EF4-FFF2-40B4-BE49-F238E27FC236}">
                <a16:creationId xmlns:a16="http://schemas.microsoft.com/office/drawing/2014/main" id="{47D54B29-FE2C-0440-93C0-D071013C105C}"/>
              </a:ext>
            </a:extLst>
          </p:cNvPr>
          <p:cNvPicPr>
            <a:picLocks/>
          </p:cNvPicPr>
          <p:nvPr/>
        </p:nvPicPr>
        <p:blipFill rotWithShape="1">
          <a:blip r:embed="rId3"/>
          <a:srcRect l="12502" t="69727" b="24210"/>
          <a:stretch/>
        </p:blipFill>
        <p:spPr>
          <a:xfrm>
            <a:off x="1517301" y="1625958"/>
            <a:ext cx="2515534" cy="491674"/>
          </a:xfrm>
          <a:prstGeom prst="rect">
            <a:avLst/>
          </a:prstGeom>
        </p:spPr>
      </p:pic>
      <p:pic>
        <p:nvPicPr>
          <p:cNvPr id="10" name="Picture 9" descr="Chart, bar chart&#10;&#10;Description automatically generated">
            <a:extLst>
              <a:ext uri="{FF2B5EF4-FFF2-40B4-BE49-F238E27FC236}">
                <a16:creationId xmlns:a16="http://schemas.microsoft.com/office/drawing/2014/main" id="{F87041F5-9CCC-A240-9FBC-0CB447DE4EF2}"/>
              </a:ext>
            </a:extLst>
          </p:cNvPr>
          <p:cNvPicPr>
            <a:picLocks noChangeAspect="1"/>
          </p:cNvPicPr>
          <p:nvPr/>
        </p:nvPicPr>
        <p:blipFill rotWithShape="1">
          <a:blip r:embed="rId3"/>
          <a:srcRect t="75997"/>
          <a:stretch/>
        </p:blipFill>
        <p:spPr>
          <a:xfrm>
            <a:off x="1147839" y="4903481"/>
            <a:ext cx="2886933" cy="1954519"/>
          </a:xfrm>
          <a:prstGeom prst="rect">
            <a:avLst/>
          </a:prstGeom>
        </p:spPr>
      </p:pic>
      <p:pic>
        <p:nvPicPr>
          <p:cNvPr id="13" name="Picture 12">
            <a:extLst>
              <a:ext uri="{FF2B5EF4-FFF2-40B4-BE49-F238E27FC236}">
                <a16:creationId xmlns:a16="http://schemas.microsoft.com/office/drawing/2014/main" id="{0DFC0E2C-91FA-984C-96B7-1AEF388CCFE4}"/>
              </a:ext>
            </a:extLst>
          </p:cNvPr>
          <p:cNvPicPr>
            <a:picLocks noChangeAspect="1"/>
          </p:cNvPicPr>
          <p:nvPr/>
        </p:nvPicPr>
        <p:blipFill rotWithShape="1">
          <a:blip r:embed="rId4">
            <a:extLst>
              <a:ext uri="{28A0092B-C50C-407E-A947-70E740481C1C}">
                <a14:useLocalDpi xmlns:a14="http://schemas.microsoft.com/office/drawing/2010/main" val="0"/>
              </a:ext>
            </a:extLst>
          </a:blip>
          <a:srcRect l="58674" t="1564" b="95827"/>
          <a:stretch/>
        </p:blipFill>
        <p:spPr>
          <a:xfrm>
            <a:off x="8819095" y="1301857"/>
            <a:ext cx="2743200" cy="421695"/>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169B08C5-C468-D44C-8D03-9884351F90B9}"/>
              </a:ext>
            </a:extLst>
          </p:cNvPr>
          <p:cNvPicPr>
            <a:picLocks noChangeAspect="1"/>
          </p:cNvPicPr>
          <p:nvPr/>
        </p:nvPicPr>
        <p:blipFill>
          <a:blip r:embed="rId5"/>
          <a:stretch>
            <a:fillRect/>
          </a:stretch>
        </p:blipFill>
        <p:spPr>
          <a:xfrm>
            <a:off x="9026900" y="1744400"/>
            <a:ext cx="2327591" cy="3931920"/>
          </a:xfrm>
          <a:prstGeom prst="rect">
            <a:avLst/>
          </a:prstGeom>
        </p:spPr>
      </p:pic>
      <p:sp>
        <p:nvSpPr>
          <p:cNvPr id="21" name="TextBox 20">
            <a:extLst>
              <a:ext uri="{FF2B5EF4-FFF2-40B4-BE49-F238E27FC236}">
                <a16:creationId xmlns:a16="http://schemas.microsoft.com/office/drawing/2014/main" id="{04B6F2A5-3539-B842-B192-41F742EDF757}"/>
              </a:ext>
            </a:extLst>
          </p:cNvPr>
          <p:cNvSpPr txBox="1"/>
          <p:nvPr/>
        </p:nvSpPr>
        <p:spPr>
          <a:xfrm>
            <a:off x="1517301" y="3152001"/>
            <a:ext cx="1289694" cy="276999"/>
          </a:xfrm>
          <a:prstGeom prst="rect">
            <a:avLst/>
          </a:prstGeom>
          <a:noFill/>
        </p:spPr>
        <p:txBody>
          <a:bodyPr wrap="square" rtlCol="0">
            <a:spAutoFit/>
          </a:bodyPr>
          <a:lstStyle/>
          <a:p>
            <a:r>
              <a:rPr lang="en-US" sz="1200" b="1" i="1" dirty="0" err="1">
                <a:solidFill>
                  <a:srgbClr val="FF0000"/>
                </a:solidFill>
                <a:latin typeface="Arial" panose="020B0604020202020204" pitchFamily="34" charset="0"/>
                <a:cs typeface="Arial" panose="020B0604020202020204" pitchFamily="34" charset="0"/>
              </a:rPr>
              <a:t>Methylococcus</a:t>
            </a:r>
            <a:r>
              <a:rPr lang="en-US" sz="1200" b="1" dirty="0">
                <a:solidFill>
                  <a:srgbClr val="FF0000"/>
                </a:solidFill>
                <a:effectLst/>
              </a:rPr>
              <a:t> </a:t>
            </a:r>
            <a:endParaRPr lang="en-US" sz="1200" b="1" dirty="0">
              <a:solidFill>
                <a:srgbClr val="FF0000"/>
              </a:solidFill>
            </a:endParaRPr>
          </a:p>
        </p:txBody>
      </p:sp>
      <p:sp>
        <p:nvSpPr>
          <p:cNvPr id="22" name="TextBox 21">
            <a:extLst>
              <a:ext uri="{FF2B5EF4-FFF2-40B4-BE49-F238E27FC236}">
                <a16:creationId xmlns:a16="http://schemas.microsoft.com/office/drawing/2014/main" id="{1A764702-0A6F-7743-9548-FECCDAEB52B3}"/>
              </a:ext>
            </a:extLst>
          </p:cNvPr>
          <p:cNvSpPr txBox="1"/>
          <p:nvPr/>
        </p:nvSpPr>
        <p:spPr>
          <a:xfrm>
            <a:off x="5581158" y="3198620"/>
            <a:ext cx="1289694" cy="276999"/>
          </a:xfrm>
          <a:prstGeom prst="rect">
            <a:avLst/>
          </a:prstGeom>
          <a:noFill/>
        </p:spPr>
        <p:txBody>
          <a:bodyPr wrap="square" rtlCol="0">
            <a:spAutoFit/>
          </a:bodyPr>
          <a:lstStyle/>
          <a:p>
            <a:r>
              <a:rPr lang="en-US" sz="1200" b="1" i="1" dirty="0" err="1">
                <a:solidFill>
                  <a:srgbClr val="FF0000"/>
                </a:solidFill>
                <a:latin typeface="Arial" panose="020B0604020202020204" pitchFamily="34" charset="0"/>
                <a:cs typeface="Arial" panose="020B0604020202020204" pitchFamily="34" charset="0"/>
              </a:rPr>
              <a:t>Methylococcus</a:t>
            </a:r>
            <a:r>
              <a:rPr lang="en-US" sz="1200" b="1" dirty="0">
                <a:solidFill>
                  <a:srgbClr val="FF0000"/>
                </a:solidFill>
                <a:effectLst/>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8A37A5D-58C2-C44A-A98D-3F0252C5DAB4}"/>
              </a:ext>
            </a:extLst>
          </p:cNvPr>
          <p:cNvSpPr/>
          <p:nvPr/>
        </p:nvSpPr>
        <p:spPr>
          <a:xfrm>
            <a:off x="1147839" y="1177972"/>
            <a:ext cx="2649855" cy="31487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a:cs typeface="Arial"/>
              </a:rPr>
              <a:t>Bacterial 16S rRNA gene</a:t>
            </a:r>
            <a:endParaRPr lang="en-US" sz="1600" b="1" dirty="0">
              <a:solidFill>
                <a:schemeClr val="tx1"/>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33DB70AD-D2B5-CB45-B178-7520D9A04F28}"/>
              </a:ext>
            </a:extLst>
          </p:cNvPr>
          <p:cNvSpPr/>
          <p:nvPr/>
        </p:nvSpPr>
        <p:spPr>
          <a:xfrm>
            <a:off x="5131194" y="1186509"/>
            <a:ext cx="3205650" cy="320805"/>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a:cs typeface="Arial"/>
              </a:rPr>
              <a:t>Functional marker gene </a:t>
            </a:r>
            <a:r>
              <a:rPr lang="en-US" sz="1600" b="1" i="1" dirty="0" err="1">
                <a:solidFill>
                  <a:schemeClr val="tx1"/>
                </a:solidFill>
                <a:latin typeface="Arial"/>
                <a:cs typeface="Arial"/>
              </a:rPr>
              <a:t>pmoA</a:t>
            </a:r>
            <a:endParaRPr lang="en-US" sz="1600" b="1" i="1" dirty="0">
              <a:solidFill>
                <a:schemeClr val="tx1"/>
              </a:solidFill>
              <a:latin typeface="Arial" charset="0"/>
              <a:ea typeface="Arial" charset="0"/>
              <a:cs typeface="Arial" charset="0"/>
            </a:endParaRPr>
          </a:p>
        </p:txBody>
      </p:sp>
      <p:sp>
        <p:nvSpPr>
          <p:cNvPr id="23" name="Content Placeholder 2">
            <a:extLst>
              <a:ext uri="{FF2B5EF4-FFF2-40B4-BE49-F238E27FC236}">
                <a16:creationId xmlns:a16="http://schemas.microsoft.com/office/drawing/2014/main" id="{99003656-1BD1-E140-9766-B70B2BD69305}"/>
              </a:ext>
            </a:extLst>
          </p:cNvPr>
          <p:cNvSpPr txBox="1">
            <a:spLocks/>
          </p:cNvSpPr>
          <p:nvPr/>
        </p:nvSpPr>
        <p:spPr>
          <a:xfrm>
            <a:off x="8205709" y="5888726"/>
            <a:ext cx="3986291" cy="288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b="1" dirty="0">
                <a:solidFill>
                  <a:srgbClr val="FF0000"/>
                </a:solidFill>
                <a:latin typeface="Arial" panose="020B0604020202020204" pitchFamily="34" charset="0"/>
                <a:cs typeface="Arial" panose="020B0604020202020204" pitchFamily="34" charset="0"/>
              </a:rPr>
              <a:t>Absent:</a:t>
            </a:r>
            <a:r>
              <a:rPr lang="zh-CN" altLang="en-US" sz="1600" b="1" dirty="0">
                <a:solidFill>
                  <a:srgbClr val="FF0000"/>
                </a:solidFill>
                <a:latin typeface="Arial" panose="020B0604020202020204" pitchFamily="34" charset="0"/>
                <a:cs typeface="Arial" panose="020B0604020202020204" pitchFamily="34" charset="0"/>
              </a:rPr>
              <a:t> </a:t>
            </a:r>
            <a:r>
              <a:rPr lang="en-US" altLang="zh-CN" sz="1600" b="1" dirty="0">
                <a:solidFill>
                  <a:srgbClr val="FF0000"/>
                </a:solidFill>
                <a:latin typeface="Arial" panose="020B0604020202020204" pitchFamily="34" charset="0"/>
                <a:cs typeface="Arial" panose="020B0604020202020204" pitchFamily="34" charset="0"/>
              </a:rPr>
              <a:t>Borehole 8 and Brown Crust </a:t>
            </a:r>
            <a:endParaRPr lang="en-US" sz="1600" b="1" dirty="0">
              <a:solidFill>
                <a:srgbClr val="FF0000"/>
              </a:solidFill>
              <a:latin typeface="Arial" panose="020B0604020202020204" pitchFamily="34" charset="0"/>
              <a:cs typeface="Arial" panose="020B0604020202020204" pitchFamily="34" charset="0"/>
            </a:endParaRPr>
          </a:p>
        </p:txBody>
      </p:sp>
      <p:sp>
        <p:nvSpPr>
          <p:cNvPr id="24" name="Content Placeholder 2">
            <a:extLst>
              <a:ext uri="{FF2B5EF4-FFF2-40B4-BE49-F238E27FC236}">
                <a16:creationId xmlns:a16="http://schemas.microsoft.com/office/drawing/2014/main" id="{70AF6DC4-AB22-4E4A-B613-3A14FDF8E6F6}"/>
              </a:ext>
            </a:extLst>
          </p:cNvPr>
          <p:cNvSpPr txBox="1">
            <a:spLocks/>
          </p:cNvSpPr>
          <p:nvPr/>
        </p:nvSpPr>
        <p:spPr>
          <a:xfrm>
            <a:off x="8205709" y="6389571"/>
            <a:ext cx="2225066" cy="2884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b="1" dirty="0">
                <a:solidFill>
                  <a:srgbClr val="FF0000"/>
                </a:solidFill>
                <a:latin typeface="Arial" panose="020B0604020202020204" pitchFamily="34" charset="0"/>
                <a:cs typeface="Arial" panose="020B0604020202020204" pitchFamily="34" charset="0"/>
              </a:rPr>
              <a:t>Enriched:</a:t>
            </a:r>
            <a:r>
              <a:rPr lang="zh-CN" altLang="en-US" sz="1600" b="1" dirty="0">
                <a:solidFill>
                  <a:srgbClr val="FF0000"/>
                </a:solidFill>
                <a:latin typeface="Arial" panose="020B0604020202020204" pitchFamily="34" charset="0"/>
                <a:cs typeface="Arial" panose="020B0604020202020204" pitchFamily="34" charset="0"/>
              </a:rPr>
              <a:t> </a:t>
            </a:r>
            <a:r>
              <a:rPr lang="en-US" altLang="zh-CN" sz="1600" b="1" dirty="0">
                <a:solidFill>
                  <a:srgbClr val="FF0000"/>
                </a:solidFill>
                <a:latin typeface="Arial" panose="020B0604020202020204" pitchFamily="34" charset="0"/>
                <a:cs typeface="Arial" panose="020B0604020202020204" pitchFamily="34" charset="0"/>
              </a:rPr>
              <a:t>Biofilms</a:t>
            </a:r>
            <a:endParaRPr lang="en-US" sz="1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1971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chart, application, sunburst chart&#10;&#10;Description automatically generated">
            <a:extLst>
              <a:ext uri="{FF2B5EF4-FFF2-40B4-BE49-F238E27FC236}">
                <a16:creationId xmlns:a16="http://schemas.microsoft.com/office/drawing/2014/main" id="{07E4C5F1-6611-2D46-A830-3F6D25898DAF}"/>
              </a:ext>
            </a:extLst>
          </p:cNvPr>
          <p:cNvPicPr>
            <a:picLocks noChangeAspect="1"/>
          </p:cNvPicPr>
          <p:nvPr/>
        </p:nvPicPr>
        <p:blipFill>
          <a:blip r:embed="rId3"/>
          <a:stretch>
            <a:fillRect/>
          </a:stretch>
        </p:blipFill>
        <p:spPr>
          <a:xfrm>
            <a:off x="2343633" y="653957"/>
            <a:ext cx="8679967" cy="6204043"/>
          </a:xfrm>
          <a:prstGeom prst="rect">
            <a:avLst/>
          </a:prstGeom>
        </p:spPr>
      </p:pic>
      <p:pic>
        <p:nvPicPr>
          <p:cNvPr id="9" name="Picture 8" descr="Graphical user interface, chart, application, sunburst chart&#10;&#10;Description automatically generated">
            <a:extLst>
              <a:ext uri="{FF2B5EF4-FFF2-40B4-BE49-F238E27FC236}">
                <a16:creationId xmlns:a16="http://schemas.microsoft.com/office/drawing/2014/main" id="{FED7F99C-B568-3948-B44D-1A05FD24F443}"/>
              </a:ext>
            </a:extLst>
          </p:cNvPr>
          <p:cNvPicPr>
            <a:picLocks noChangeAspect="1"/>
          </p:cNvPicPr>
          <p:nvPr/>
        </p:nvPicPr>
        <p:blipFill rotWithShape="1">
          <a:blip r:embed="rId3"/>
          <a:srcRect l="69071" t="4595" r="22462" b="80285"/>
          <a:stretch/>
        </p:blipFill>
        <p:spPr>
          <a:xfrm>
            <a:off x="8246333" y="924028"/>
            <a:ext cx="965217" cy="1231900"/>
          </a:xfrm>
          <a:prstGeom prst="rect">
            <a:avLst/>
          </a:prstGeom>
        </p:spPr>
      </p:pic>
      <p:sp>
        <p:nvSpPr>
          <p:cNvPr id="10" name="Title 1">
            <a:extLst>
              <a:ext uri="{FF2B5EF4-FFF2-40B4-BE49-F238E27FC236}">
                <a16:creationId xmlns:a16="http://schemas.microsoft.com/office/drawing/2014/main" id="{CA392B01-28D9-9C46-8B8C-9645E0DCF7F0}"/>
              </a:ext>
            </a:extLst>
          </p:cNvPr>
          <p:cNvSpPr txBox="1">
            <a:spLocks/>
          </p:cNvSpPr>
          <p:nvPr/>
        </p:nvSpPr>
        <p:spPr>
          <a:xfrm>
            <a:off x="0" y="0"/>
            <a:ext cx="12192000" cy="707923"/>
          </a:xfrm>
          <a:prstGeom prst="rect">
            <a:avLst/>
          </a:prstGeom>
          <a:solidFill>
            <a:srgbClr val="8A000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Background about relationship between phylogenetic diversity and habitat preferences uncovered by </a:t>
            </a:r>
            <a:r>
              <a:rPr lang="en-US" sz="2400" b="1" i="1" dirty="0" err="1">
                <a:solidFill>
                  <a:schemeClr val="bg1"/>
                </a:solidFill>
                <a:latin typeface="Arial" panose="020B0604020202020204" pitchFamily="34" charset="0"/>
                <a:cs typeface="Arial" panose="020B0604020202020204" pitchFamily="34" charset="0"/>
              </a:rPr>
              <a:t>pmoA</a:t>
            </a:r>
            <a:r>
              <a:rPr lang="en-US" sz="2400" b="1" i="1" dirty="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tree - </a:t>
            </a:r>
            <a:r>
              <a:rPr lang="en-US" sz="2400" b="1" i="1" u="sng" dirty="0" err="1">
                <a:solidFill>
                  <a:schemeClr val="bg1"/>
                </a:solidFill>
                <a:latin typeface="Arial" panose="020B0604020202020204" pitchFamily="34" charset="0"/>
                <a:cs typeface="Arial" panose="020B0604020202020204" pitchFamily="34" charset="0"/>
              </a:rPr>
              <a:t>Knief</a:t>
            </a:r>
            <a:r>
              <a:rPr lang="en-US" sz="2400" b="1" i="1" u="sng" dirty="0">
                <a:solidFill>
                  <a:schemeClr val="bg1"/>
                </a:solidFill>
                <a:latin typeface="Arial" panose="020B0604020202020204" pitchFamily="34" charset="0"/>
                <a:cs typeface="Arial" panose="020B0604020202020204" pitchFamily="34" charset="0"/>
              </a:rPr>
              <a:t>, Front Microbiol (2015)</a:t>
            </a:r>
          </a:p>
        </p:txBody>
      </p:sp>
      <p:sp>
        <p:nvSpPr>
          <p:cNvPr id="11" name="Rectangle 10">
            <a:extLst>
              <a:ext uri="{FF2B5EF4-FFF2-40B4-BE49-F238E27FC236}">
                <a16:creationId xmlns:a16="http://schemas.microsoft.com/office/drawing/2014/main" id="{920AE01B-70AB-744A-A93A-F561EA762F1F}"/>
              </a:ext>
            </a:extLst>
          </p:cNvPr>
          <p:cNvSpPr/>
          <p:nvPr/>
        </p:nvSpPr>
        <p:spPr>
          <a:xfrm>
            <a:off x="138575" y="2893664"/>
            <a:ext cx="8276220" cy="1724628"/>
          </a:xfrm>
          <a:prstGeom prst="rect">
            <a:avLst/>
          </a:prstGeom>
          <a:solidFill>
            <a:schemeClr val="accent2"/>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ea typeface="Arial" charset="0"/>
                <a:cs typeface="Arial" panose="020B0604020202020204" pitchFamily="34" charset="0"/>
              </a:rPr>
              <a:t>Rationale for in-depth phylogenetic analysis:</a:t>
            </a:r>
          </a:p>
          <a:p>
            <a:pPr algn="ctr"/>
            <a:endParaRPr lang="en-US" sz="1600" b="1" dirty="0">
              <a:solidFill>
                <a:schemeClr val="bg1"/>
              </a:solidFill>
              <a:latin typeface="Arial" panose="020B0604020202020204" pitchFamily="34" charset="0"/>
              <a:ea typeface="Arial" charset="0"/>
              <a:cs typeface="Arial" panose="020B0604020202020204" pitchFamily="34" charset="0"/>
            </a:endParaRPr>
          </a:p>
          <a:p>
            <a:r>
              <a:rPr lang="en-US" sz="1600" b="1" dirty="0">
                <a:solidFill>
                  <a:schemeClr val="bg1"/>
                </a:solidFill>
                <a:latin typeface="Arial" panose="020B0604020202020204" pitchFamily="34" charset="0"/>
                <a:ea typeface="Arial" charset="0"/>
                <a:cs typeface="Arial" panose="020B0604020202020204" pitchFamily="34" charset="0"/>
              </a:rPr>
              <a:t>Q1: What is the habitat preferences of my subsurface methanotrophs? </a:t>
            </a:r>
          </a:p>
          <a:p>
            <a:endParaRPr lang="en-US" sz="1600" b="1" dirty="0">
              <a:solidFill>
                <a:schemeClr val="bg1"/>
              </a:solidFill>
              <a:latin typeface="Arial" panose="020B0604020202020204" pitchFamily="34" charset="0"/>
              <a:ea typeface="Arial" charset="0"/>
              <a:cs typeface="Arial" panose="020B0604020202020204" pitchFamily="34" charset="0"/>
            </a:endParaRPr>
          </a:p>
          <a:p>
            <a:r>
              <a:rPr lang="en-US" sz="1600" b="1" dirty="0">
                <a:solidFill>
                  <a:schemeClr val="bg1"/>
                </a:solidFill>
                <a:latin typeface="Arial" panose="020B0604020202020204" pitchFamily="34" charset="0"/>
                <a:ea typeface="Arial" charset="0"/>
                <a:cs typeface="Arial" panose="020B0604020202020204" pitchFamily="34" charset="0"/>
              </a:rPr>
              <a:t>Q2: ? Do they form into a subsurface cluster with their neighbors? </a:t>
            </a:r>
          </a:p>
        </p:txBody>
      </p:sp>
      <p:sp>
        <p:nvSpPr>
          <p:cNvPr id="6" name="TextBox 5">
            <a:extLst>
              <a:ext uri="{FF2B5EF4-FFF2-40B4-BE49-F238E27FC236}">
                <a16:creationId xmlns:a16="http://schemas.microsoft.com/office/drawing/2014/main" id="{8B60B20E-9CA7-D544-8666-646F66AE838D}"/>
              </a:ext>
            </a:extLst>
          </p:cNvPr>
          <p:cNvSpPr txBox="1"/>
          <p:nvPr/>
        </p:nvSpPr>
        <p:spPr>
          <a:xfrm>
            <a:off x="2343633" y="6527034"/>
            <a:ext cx="1003071" cy="276999"/>
          </a:xfrm>
          <a:prstGeom prst="rect">
            <a:avLst/>
          </a:prstGeom>
          <a:noFill/>
        </p:spPr>
        <p:txBody>
          <a:bodyPr wrap="square" rtlCol="0">
            <a:spAutoFit/>
          </a:bodyPr>
          <a:lstStyle/>
          <a:p>
            <a:r>
              <a:rPr lang="en-US" sz="1200" b="1" dirty="0" err="1">
                <a:solidFill>
                  <a:schemeClr val="bg2">
                    <a:lumMod val="50000"/>
                  </a:schemeClr>
                </a:solidFill>
                <a:latin typeface="Arial" panose="020B0604020202020204" pitchFamily="34" charset="0"/>
                <a:cs typeface="Arial" panose="020B0604020202020204" pitchFamily="34" charset="0"/>
              </a:rPr>
              <a:t>Knief</a:t>
            </a:r>
            <a:r>
              <a:rPr lang="en-US" sz="1200" b="1" dirty="0">
                <a:solidFill>
                  <a:schemeClr val="bg2">
                    <a:lumMod val="50000"/>
                  </a:schemeClr>
                </a:solidFill>
                <a:latin typeface="Arial" panose="020B0604020202020204" pitchFamily="34" charset="0"/>
                <a:cs typeface="Arial" panose="020B0604020202020204" pitchFamily="34" charset="0"/>
              </a:rPr>
              <a:t>, 2015</a:t>
            </a:r>
          </a:p>
        </p:txBody>
      </p:sp>
    </p:spTree>
    <p:extLst>
      <p:ext uri="{BB962C8B-B14F-4D97-AF65-F5344CB8AC3E}">
        <p14:creationId xmlns:p14="http://schemas.microsoft.com/office/powerpoint/2010/main" val="54530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28C22-CDAF-4D47-A8A1-1DD33E4292F6}"/>
              </a:ext>
            </a:extLst>
          </p:cNvPr>
          <p:cNvPicPr>
            <a:picLocks noChangeAspect="1"/>
          </p:cNvPicPr>
          <p:nvPr/>
        </p:nvPicPr>
        <p:blipFill>
          <a:blip r:embed="rId3"/>
          <a:stretch>
            <a:fillRect/>
          </a:stretch>
        </p:blipFill>
        <p:spPr>
          <a:xfrm>
            <a:off x="4120211" y="640955"/>
            <a:ext cx="7906806" cy="6217045"/>
          </a:xfrm>
          <a:prstGeom prst="rect">
            <a:avLst/>
          </a:prstGeom>
        </p:spPr>
      </p:pic>
      <p:sp>
        <p:nvSpPr>
          <p:cNvPr id="5" name="Title 1">
            <a:extLst>
              <a:ext uri="{FF2B5EF4-FFF2-40B4-BE49-F238E27FC236}">
                <a16:creationId xmlns:a16="http://schemas.microsoft.com/office/drawing/2014/main" id="{5EFA42B7-26A8-9E46-AF24-23F867BE4936}"/>
              </a:ext>
            </a:extLst>
          </p:cNvPr>
          <p:cNvSpPr txBox="1">
            <a:spLocks/>
          </p:cNvSpPr>
          <p:nvPr/>
        </p:nvSpPr>
        <p:spPr>
          <a:xfrm>
            <a:off x="0" y="0"/>
            <a:ext cx="12192000" cy="640955"/>
          </a:xfrm>
          <a:prstGeom prst="rect">
            <a:avLst/>
          </a:prstGeom>
          <a:solidFill>
            <a:srgbClr val="8A0006"/>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rial" panose="020B0604020202020204" pitchFamily="34" charset="0"/>
                <a:cs typeface="Arial" panose="020B0604020202020204" pitchFamily="34" charset="0"/>
              </a:rPr>
              <a:t>ARB’s </a:t>
            </a:r>
            <a:r>
              <a:rPr lang="en-US" sz="3200" b="1" dirty="0">
                <a:solidFill>
                  <a:schemeClr val="bg1"/>
                </a:solidFill>
                <a:latin typeface="Arial" panose="020B0604020202020204" pitchFamily="34" charset="0"/>
                <a:ea typeface="DengXian" panose="02010600030101010101" pitchFamily="2" charset="-122"/>
                <a:cs typeface="Arial" panose="020B0604020202020204" pitchFamily="34" charset="0"/>
              </a:rPr>
              <a:t>Neighbor joining tree (16S rRNA gene) </a:t>
            </a:r>
            <a:endParaRPr lang="en-US" sz="3200" b="1" dirty="0">
              <a:solidFill>
                <a:schemeClr val="bg1"/>
              </a:solidFill>
              <a:latin typeface="Arial" panose="020B0604020202020204" pitchFamily="34" charset="0"/>
              <a:cs typeface="Arial" panose="020B0604020202020204" pitchFamily="34" charset="0"/>
            </a:endParaRPr>
          </a:p>
        </p:txBody>
      </p:sp>
      <p:sp>
        <p:nvSpPr>
          <p:cNvPr id="8" name="Triangle 7">
            <a:extLst>
              <a:ext uri="{FF2B5EF4-FFF2-40B4-BE49-F238E27FC236}">
                <a16:creationId xmlns:a16="http://schemas.microsoft.com/office/drawing/2014/main" id="{EB80A4C5-EE29-7D47-9182-FA5708464527}"/>
              </a:ext>
            </a:extLst>
          </p:cNvPr>
          <p:cNvSpPr/>
          <p:nvPr/>
        </p:nvSpPr>
        <p:spPr>
          <a:xfrm rot="8507302">
            <a:off x="5557475" y="1320404"/>
            <a:ext cx="166576" cy="186719"/>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616D984B-24C8-FF40-A667-706F69B45804}"/>
              </a:ext>
            </a:extLst>
          </p:cNvPr>
          <p:cNvSpPr/>
          <p:nvPr/>
        </p:nvSpPr>
        <p:spPr>
          <a:xfrm rot="11966729">
            <a:off x="7843241" y="981791"/>
            <a:ext cx="166576" cy="186719"/>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7271E123-F9DB-6A45-A624-35D6E13ED384}"/>
              </a:ext>
            </a:extLst>
          </p:cNvPr>
          <p:cNvSpPr/>
          <p:nvPr/>
        </p:nvSpPr>
        <p:spPr>
          <a:xfrm rot="16565022">
            <a:off x="9997634" y="3836462"/>
            <a:ext cx="166576" cy="186719"/>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B1155A61-D2DB-5947-AACA-83F5217F24BA}"/>
              </a:ext>
            </a:extLst>
          </p:cNvPr>
          <p:cNvSpPr/>
          <p:nvPr/>
        </p:nvSpPr>
        <p:spPr>
          <a:xfrm rot="17211415">
            <a:off x="9782472" y="4512856"/>
            <a:ext cx="166576" cy="186719"/>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E1439C3B-8AB9-1B4F-A94B-0E4E539A9E3E}"/>
              </a:ext>
            </a:extLst>
          </p:cNvPr>
          <p:cNvSpPr/>
          <p:nvPr/>
        </p:nvSpPr>
        <p:spPr>
          <a:xfrm>
            <a:off x="7061469" y="6571866"/>
            <a:ext cx="166576" cy="186719"/>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883ECDDA-CBF6-4A44-8B33-B26B79483503}"/>
              </a:ext>
            </a:extLst>
          </p:cNvPr>
          <p:cNvSpPr/>
          <p:nvPr/>
        </p:nvSpPr>
        <p:spPr>
          <a:xfrm rot="21129816">
            <a:off x="7325293" y="6550925"/>
            <a:ext cx="166576" cy="186719"/>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44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1744</TotalTime>
  <Words>2368</Words>
  <Application>Microsoft Macintosh PowerPoint</Application>
  <PresentationFormat>Widescreen</PresentationFormat>
  <Paragraphs>164</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Georgia</vt:lpstr>
      <vt:lpstr>Wingdings</vt:lpstr>
      <vt:lpstr>Office Theme</vt:lpstr>
      <vt:lpstr>Diversity and Ecological Niche Preferences of Subsurface-Adapted Methanotrophic Bacteria from SURF.  </vt:lpstr>
      <vt:lpstr>PowerPoint Presentation</vt:lpstr>
      <vt:lpstr>PowerPoint Presentation</vt:lpstr>
      <vt:lpstr>PowerPoint Presentation</vt:lpstr>
      <vt:lpstr>PowerPoint Presentation</vt:lpstr>
      <vt:lpstr>Sampling sites at SURF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terrestrial subsurface: an oligotrophic ecosystem with unusual geo-physicochemical conditions</dc:title>
  <dc:creator>Li, Chuang</dc:creator>
  <cp:lastModifiedBy>Krumholz, Lee R.</cp:lastModifiedBy>
  <cp:revision>15</cp:revision>
  <dcterms:created xsi:type="dcterms:W3CDTF">2022-05-04T02:58:43Z</dcterms:created>
  <dcterms:modified xsi:type="dcterms:W3CDTF">2022-05-09T21:26:40Z</dcterms:modified>
</cp:coreProperties>
</file>