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0233600" cy="3108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792" userDrawn="1">
          <p15:clr>
            <a:srgbClr val="A4A3A4"/>
          </p15:clr>
        </p15:guide>
        <p15:guide id="2" pos="12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7" autoAdjust="0"/>
    <p:restoredTop sz="94660"/>
  </p:normalViewPr>
  <p:slideViewPr>
    <p:cSldViewPr snapToGrid="0" showGuides="1">
      <p:cViewPr>
        <p:scale>
          <a:sx n="20" d="100"/>
          <a:sy n="20" d="100"/>
        </p:scale>
        <p:origin x="816" y="57"/>
      </p:cViewPr>
      <p:guideLst>
        <p:guide orient="horz" pos="9792"/>
        <p:guide pos="12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tableStyles" Target="tableStyles.xml" /><Relationship Id="rId5" Type="http://schemas.openxmlformats.org/officeDocument/2006/relationships/theme" Target="theme/theme1.xml" /><Relationship Id="rId4"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088045"/>
            <a:ext cx="34198560" cy="10823787"/>
          </a:xfrm>
        </p:spPr>
        <p:txBody>
          <a:bodyPr anchor="b"/>
          <a:lstStyle>
            <a:lvl1pPr algn="ctr">
              <a:defRPr sz="26400"/>
            </a:lvl1pPr>
          </a:lstStyle>
          <a:p>
            <a:r>
              <a:rPr lang="en-US"/>
              <a:t>Click to edit Master title style</a:t>
            </a:r>
            <a:endParaRPr lang="en-US" dirty="0"/>
          </a:p>
        </p:txBody>
      </p:sp>
      <p:sp>
        <p:nvSpPr>
          <p:cNvPr id="3" name="Subtitle 2"/>
          <p:cNvSpPr>
            <a:spLocks noGrp="1"/>
          </p:cNvSpPr>
          <p:nvPr>
            <p:ph type="subTitle" idx="1"/>
          </p:nvPr>
        </p:nvSpPr>
        <p:spPr>
          <a:xfrm>
            <a:off x="5029200" y="16329239"/>
            <a:ext cx="30175200" cy="7506121"/>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A05C23-AB81-4DCC-9CA2-DDB3FA17045D}"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3631103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05C23-AB81-4DCC-9CA2-DDB3FA17045D}"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191697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655233"/>
            <a:ext cx="8675370" cy="263469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2" y="1655233"/>
            <a:ext cx="25523190" cy="26346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05C23-AB81-4DCC-9CA2-DDB3FA17045D}"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3435902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05C23-AB81-4DCC-9CA2-DDB3FA17045D}"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1926096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7750819"/>
            <a:ext cx="34701480" cy="12932408"/>
          </a:xfrm>
        </p:spPr>
        <p:txBody>
          <a:bodyPr anchor="b"/>
          <a:lstStyle>
            <a:lvl1pPr>
              <a:defRPr sz="26400"/>
            </a:lvl1pPr>
          </a:lstStyle>
          <a:p>
            <a:r>
              <a:rPr lang="en-US"/>
              <a:t>Click to edit Master title style</a:t>
            </a:r>
            <a:endParaRPr lang="en-US" dirty="0"/>
          </a:p>
        </p:txBody>
      </p:sp>
      <p:sp>
        <p:nvSpPr>
          <p:cNvPr id="3" name="Text Placeholder 2"/>
          <p:cNvSpPr>
            <a:spLocks noGrp="1"/>
          </p:cNvSpPr>
          <p:nvPr>
            <p:ph type="body" idx="1"/>
          </p:nvPr>
        </p:nvSpPr>
        <p:spPr>
          <a:xfrm>
            <a:off x="2745107" y="20805572"/>
            <a:ext cx="34701480" cy="680084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A05C23-AB81-4DCC-9CA2-DDB3FA17045D}"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717959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66060" y="8276166"/>
            <a:ext cx="17099280" cy="197260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368260" y="8276166"/>
            <a:ext cx="17099280" cy="197260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A05C23-AB81-4DCC-9CA2-DDB3FA17045D}"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1145738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655240"/>
            <a:ext cx="34701480" cy="60092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71305" y="7621272"/>
            <a:ext cx="17020696"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4" name="Content Placeholder 3"/>
          <p:cNvSpPr>
            <a:spLocks noGrp="1"/>
          </p:cNvSpPr>
          <p:nvPr>
            <p:ph sz="half" idx="2"/>
          </p:nvPr>
        </p:nvSpPr>
        <p:spPr>
          <a:xfrm>
            <a:off x="2771305" y="11356340"/>
            <a:ext cx="17020696" cy="16703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368262" y="7621272"/>
            <a:ext cx="17104520"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6" name="Content Placeholder 5"/>
          <p:cNvSpPr>
            <a:spLocks noGrp="1"/>
          </p:cNvSpPr>
          <p:nvPr>
            <p:ph sz="quarter" idx="4"/>
          </p:nvPr>
        </p:nvSpPr>
        <p:spPr>
          <a:xfrm>
            <a:off x="20368262" y="11356340"/>
            <a:ext cx="17104520" cy="16703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A05C23-AB81-4DCC-9CA2-DDB3FA17045D}" type="datetimeFigureOut">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130647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A05C23-AB81-4DCC-9CA2-DDB3FA17045D}"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3350274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05C23-AB81-4DCC-9CA2-DDB3FA17045D}"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335151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endParaRPr lang="en-US" dirty="0"/>
          </a:p>
        </p:txBody>
      </p:sp>
      <p:sp>
        <p:nvSpPr>
          <p:cNvPr id="3" name="Content Placeholder 2"/>
          <p:cNvSpPr>
            <a:spLocks noGrp="1"/>
          </p:cNvSpPr>
          <p:nvPr>
            <p:ph idx="1"/>
          </p:nvPr>
        </p:nvSpPr>
        <p:spPr>
          <a:xfrm>
            <a:off x="17104520" y="4476333"/>
            <a:ext cx="20368260" cy="22093767"/>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B9A05C23-AB81-4DCC-9CA2-DDB3FA17045D}"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169837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04520" y="4476333"/>
            <a:ext cx="20368260" cy="22093767"/>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B9A05C23-AB81-4DCC-9CA2-DDB3FA17045D}"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28BE5-B707-4FA2-A455-2955C0D326B2}" type="slidenum">
              <a:rPr lang="en-US" smtClean="0"/>
              <a:t>‹#›</a:t>
            </a:fld>
            <a:endParaRPr lang="en-US"/>
          </a:p>
        </p:txBody>
      </p:sp>
    </p:spTree>
    <p:extLst>
      <p:ext uri="{BB962C8B-B14F-4D97-AF65-F5344CB8AC3E}">
        <p14:creationId xmlns:p14="http://schemas.microsoft.com/office/powerpoint/2010/main" val="1641622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655240"/>
            <a:ext cx="34701480" cy="600921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66060" y="8276166"/>
            <a:ext cx="34701480" cy="197260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6060" y="28815460"/>
            <a:ext cx="9052560" cy="1655233"/>
          </a:xfrm>
          <a:prstGeom prst="rect">
            <a:avLst/>
          </a:prstGeom>
        </p:spPr>
        <p:txBody>
          <a:bodyPr vert="horz" lIns="91440" tIns="45720" rIns="91440" bIns="45720" rtlCol="0" anchor="ctr"/>
          <a:lstStyle>
            <a:lvl1pPr algn="l">
              <a:defRPr sz="5280">
                <a:solidFill>
                  <a:schemeClr val="tx1">
                    <a:tint val="75000"/>
                  </a:schemeClr>
                </a:solidFill>
              </a:defRPr>
            </a:lvl1pPr>
          </a:lstStyle>
          <a:p>
            <a:fld id="{B9A05C23-AB81-4DCC-9CA2-DDB3FA17045D}" type="datetimeFigureOut">
              <a:rPr lang="en-US" smtClean="0"/>
              <a:t>5/12/2022</a:t>
            </a:fld>
            <a:endParaRPr lang="en-US"/>
          </a:p>
        </p:txBody>
      </p:sp>
      <p:sp>
        <p:nvSpPr>
          <p:cNvPr id="5" name="Footer Placeholder 4"/>
          <p:cNvSpPr>
            <a:spLocks noGrp="1"/>
          </p:cNvSpPr>
          <p:nvPr>
            <p:ph type="ftr" sz="quarter" idx="3"/>
          </p:nvPr>
        </p:nvSpPr>
        <p:spPr>
          <a:xfrm>
            <a:off x="13327380" y="28815460"/>
            <a:ext cx="13578840" cy="1655233"/>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28815460"/>
            <a:ext cx="9052560" cy="1655233"/>
          </a:xfrm>
          <a:prstGeom prst="rect">
            <a:avLst/>
          </a:prstGeom>
        </p:spPr>
        <p:txBody>
          <a:bodyPr vert="horz" lIns="91440" tIns="45720" rIns="91440" bIns="45720" rtlCol="0" anchor="ctr"/>
          <a:lstStyle>
            <a:lvl1pPr algn="r">
              <a:defRPr sz="5280">
                <a:solidFill>
                  <a:schemeClr val="tx1">
                    <a:tint val="75000"/>
                  </a:schemeClr>
                </a:solidFill>
              </a:defRPr>
            </a:lvl1pPr>
          </a:lstStyle>
          <a:p>
            <a:fld id="{EAC28BE5-B707-4FA2-A455-2955C0D326B2}" type="slidenum">
              <a:rPr lang="en-US" smtClean="0"/>
              <a:t>‹#›</a:t>
            </a:fld>
            <a:endParaRPr lang="en-US"/>
          </a:p>
        </p:txBody>
      </p:sp>
    </p:spTree>
    <p:extLst>
      <p:ext uri="{BB962C8B-B14F-4D97-AF65-F5344CB8AC3E}">
        <p14:creationId xmlns:p14="http://schemas.microsoft.com/office/powerpoint/2010/main" val="2784287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 /><Relationship Id="rId3" Type="http://schemas.openxmlformats.org/officeDocument/2006/relationships/image" Target="../media/image2.png" /><Relationship Id="rId7" Type="http://schemas.openxmlformats.org/officeDocument/2006/relationships/image" Target="../media/image6.tif" /><Relationship Id="rId2" Type="http://schemas.openxmlformats.org/officeDocument/2006/relationships/image" Target="../media/image1.tiff" /><Relationship Id="rId1" Type="http://schemas.openxmlformats.org/officeDocument/2006/relationships/slideLayout" Target="../slideLayouts/slideLayout1.xml" /><Relationship Id="rId6" Type="http://schemas.openxmlformats.org/officeDocument/2006/relationships/image" Target="../media/image5.tif" /><Relationship Id="rId11" Type="http://schemas.openxmlformats.org/officeDocument/2006/relationships/image" Target="../media/image10.jpeg" /><Relationship Id="rId5" Type="http://schemas.openxmlformats.org/officeDocument/2006/relationships/image" Target="../media/image4.tif" /><Relationship Id="rId10" Type="http://schemas.openxmlformats.org/officeDocument/2006/relationships/image" Target="../media/image9.jpeg" /><Relationship Id="rId4" Type="http://schemas.openxmlformats.org/officeDocument/2006/relationships/image" Target="../media/image3.svg" /><Relationship Id="rId9" Type="http://schemas.openxmlformats.org/officeDocument/2006/relationships/image" Target="../media/image8.tif"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hart&#10;&#10;Description automatically generated">
            <a:extLst>
              <a:ext uri="{FF2B5EF4-FFF2-40B4-BE49-F238E27FC236}">
                <a16:creationId xmlns:a16="http://schemas.microsoft.com/office/drawing/2014/main" id="{2AB5D14A-226B-48E9-B19E-5772A7D9A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494" y="7653866"/>
            <a:ext cx="12934950" cy="5972175"/>
          </a:xfrm>
          <a:prstGeom prst="rect">
            <a:avLst/>
          </a:prstGeom>
        </p:spPr>
      </p:pic>
      <p:sp>
        <p:nvSpPr>
          <p:cNvPr id="4" name="Rectangle 3">
            <a:extLst>
              <a:ext uri="{FF2B5EF4-FFF2-40B4-BE49-F238E27FC236}">
                <a16:creationId xmlns:a16="http://schemas.microsoft.com/office/drawing/2014/main" id="{38F809F6-38DB-4FCE-9D25-F611E8DA8565}"/>
              </a:ext>
            </a:extLst>
          </p:cNvPr>
          <p:cNvSpPr/>
          <p:nvPr/>
        </p:nvSpPr>
        <p:spPr>
          <a:xfrm>
            <a:off x="7651376" y="268942"/>
            <a:ext cx="25361153" cy="6309420"/>
          </a:xfrm>
          <a:prstGeom prst="rect">
            <a:avLst/>
          </a:prstGeom>
        </p:spPr>
        <p:txBody>
          <a:bodyPr wrap="square">
            <a:spAutoFit/>
          </a:bodyPr>
          <a:lstStyle/>
          <a:p>
            <a:pPr lvl="0" algn="ctr"/>
            <a:r>
              <a:rPr lang="en-US" sz="6600" b="1" dirty="0">
                <a:solidFill>
                  <a:prstClr val="black"/>
                </a:solidFill>
                <a:latin typeface="Times New Roman" panose="02020603050405020304" pitchFamily="18" charset="0"/>
                <a:cs typeface="Times New Roman" panose="02020603050405020304" pitchFamily="18" charset="0"/>
              </a:rPr>
              <a:t>Thermophilic Exopolysaccharide Films:</a:t>
            </a:r>
          </a:p>
          <a:p>
            <a:pPr lvl="0" algn="ctr"/>
            <a:r>
              <a:rPr lang="en-US" sz="6600" b="1" dirty="0">
                <a:solidFill>
                  <a:prstClr val="black"/>
                </a:solidFill>
                <a:latin typeface="Times New Roman" panose="02020603050405020304" pitchFamily="18" charset="0"/>
                <a:cs typeface="Times New Roman" panose="02020603050405020304" pitchFamily="18" charset="0"/>
              </a:rPr>
              <a:t>A Potential Device for Local Drug Delivery</a:t>
            </a:r>
          </a:p>
          <a:p>
            <a:pPr lvl="0" algn="ctr"/>
            <a:endParaRPr lang="en-US" sz="6600" b="1" dirty="0">
              <a:solidFill>
                <a:prstClr val="black"/>
              </a:solidFill>
              <a:latin typeface="Times New Roman" panose="02020603050405020304" pitchFamily="18" charset="0"/>
              <a:cs typeface="Times New Roman" panose="02020603050405020304" pitchFamily="18" charset="0"/>
            </a:endParaRPr>
          </a:p>
          <a:p>
            <a:pPr lvl="0" algn="ctr"/>
            <a:r>
              <a:rPr lang="en-US" sz="5400" b="1" dirty="0">
                <a:solidFill>
                  <a:prstClr val="black"/>
                </a:solidFill>
                <a:latin typeface="Times New Roman" panose="02020603050405020304" pitchFamily="18" charset="0"/>
                <a:cs typeface="Times New Roman" panose="02020603050405020304" pitchFamily="18" charset="0"/>
              </a:rPr>
              <a:t>Joseph M. Laubach</a:t>
            </a:r>
            <a:r>
              <a:rPr lang="en-US" sz="5400" b="1" baseline="30000" dirty="0">
                <a:solidFill>
                  <a:prstClr val="black"/>
                </a:solidFill>
                <a:latin typeface="Times New Roman" panose="02020603050405020304" pitchFamily="18" charset="0"/>
                <a:cs typeface="Times New Roman" panose="02020603050405020304" pitchFamily="18" charset="0"/>
              </a:rPr>
              <a:t>1,3</a:t>
            </a:r>
            <a:r>
              <a:rPr lang="en-US" sz="5400" b="1" dirty="0">
                <a:solidFill>
                  <a:prstClr val="black"/>
                </a:solidFill>
                <a:latin typeface="Times New Roman" panose="02020603050405020304" pitchFamily="18" charset="0"/>
                <a:cs typeface="Times New Roman" panose="02020603050405020304" pitchFamily="18" charset="0"/>
              </a:rPr>
              <a:t>, Rajesh K. Sani</a:t>
            </a:r>
            <a:r>
              <a:rPr lang="en-US" sz="5400" b="1" baseline="30000" dirty="0">
                <a:solidFill>
                  <a:prstClr val="black"/>
                </a:solidFill>
                <a:latin typeface="Times New Roman" panose="02020603050405020304" pitchFamily="18" charset="0"/>
                <a:cs typeface="Times New Roman" panose="02020603050405020304" pitchFamily="18" charset="0"/>
              </a:rPr>
              <a:t>2,3</a:t>
            </a:r>
            <a:endParaRPr lang="en-US" sz="5400" b="1" dirty="0">
              <a:solidFill>
                <a:prstClr val="black"/>
              </a:solidFill>
              <a:latin typeface="Times New Roman" panose="02020603050405020304" pitchFamily="18" charset="0"/>
              <a:cs typeface="Times New Roman" panose="02020603050405020304" pitchFamily="18" charset="0"/>
            </a:endParaRPr>
          </a:p>
          <a:p>
            <a:pPr lvl="0" algn="ctr"/>
            <a:r>
              <a:rPr lang="en-US" sz="3600" baseline="30000" dirty="0">
                <a:solidFill>
                  <a:prstClr val="black"/>
                </a:solidFill>
                <a:latin typeface="Times New Roman" panose="02020603050405020304" pitchFamily="18" charset="0"/>
                <a:cs typeface="Times New Roman" panose="02020603050405020304" pitchFamily="18" charset="0"/>
              </a:rPr>
              <a:t>1</a:t>
            </a:r>
            <a:r>
              <a:rPr lang="en-US" sz="3600" dirty="0">
                <a:solidFill>
                  <a:prstClr val="black"/>
                </a:solidFill>
                <a:latin typeface="Times New Roman" panose="02020603050405020304" pitchFamily="18" charset="0"/>
                <a:cs typeface="Times New Roman" panose="02020603050405020304" pitchFamily="18" charset="0"/>
              </a:rPr>
              <a:t>Department of Biomedical Engineering, South Dakota School of Mines and Technology, Rapid City, SD 57701, USA</a:t>
            </a:r>
          </a:p>
          <a:p>
            <a:pPr lvl="0" algn="ctr"/>
            <a:r>
              <a:rPr lang="en-US" sz="3600" baseline="30000" dirty="0">
                <a:solidFill>
                  <a:prstClr val="black"/>
                </a:solidFill>
                <a:latin typeface="Times New Roman" panose="02020603050405020304" pitchFamily="18" charset="0"/>
                <a:cs typeface="Times New Roman" panose="02020603050405020304" pitchFamily="18" charset="0"/>
              </a:rPr>
              <a:t>2</a:t>
            </a:r>
            <a:r>
              <a:rPr lang="en-US" sz="3600" dirty="0">
                <a:solidFill>
                  <a:prstClr val="black"/>
                </a:solidFill>
                <a:latin typeface="Times New Roman" panose="02020603050405020304" pitchFamily="18" charset="0"/>
                <a:cs typeface="Times New Roman" panose="02020603050405020304" pitchFamily="18" charset="0"/>
              </a:rPr>
              <a:t>Department of Chemical and Biological Engineering, South Dakota School of Mines and Technology, Rapid City, SD 57701, USA</a:t>
            </a:r>
          </a:p>
          <a:p>
            <a:pPr lvl="0" algn="ctr"/>
            <a:r>
              <a:rPr lang="en-US" sz="4000" baseline="30000" dirty="0">
                <a:solidFill>
                  <a:prstClr val="black"/>
                </a:solidFill>
                <a:latin typeface="Times New Roman" panose="02020603050405020304" pitchFamily="18" charset="0"/>
                <a:cs typeface="Times New Roman" panose="02020603050405020304" pitchFamily="18" charset="0"/>
              </a:rPr>
              <a:t>3</a:t>
            </a:r>
            <a:r>
              <a:rPr lang="en-US" sz="4000" dirty="0">
                <a:solidFill>
                  <a:prstClr val="black"/>
                </a:solidFill>
                <a:latin typeface="Times New Roman" panose="02020603050405020304" pitchFamily="18" charset="0"/>
                <a:cs typeface="Times New Roman" panose="02020603050405020304" pitchFamily="18" charset="0"/>
              </a:rPr>
              <a:t>BuG </a:t>
            </a:r>
            <a:r>
              <a:rPr lang="en-US" sz="4000" dirty="0" err="1">
                <a:solidFill>
                  <a:prstClr val="black"/>
                </a:solidFill>
                <a:latin typeface="Times New Roman" panose="02020603050405020304" pitchFamily="18" charset="0"/>
                <a:cs typeface="Times New Roman" panose="02020603050405020304" pitchFamily="18" charset="0"/>
              </a:rPr>
              <a:t>ReMeDEE</a:t>
            </a:r>
            <a:r>
              <a:rPr lang="en-US" sz="4000" dirty="0">
                <a:solidFill>
                  <a:prstClr val="black"/>
                </a:solidFill>
                <a:latin typeface="Times New Roman" panose="02020603050405020304" pitchFamily="18" charset="0"/>
                <a:cs typeface="Times New Roman" panose="02020603050405020304" pitchFamily="18" charset="0"/>
              </a:rPr>
              <a:t> Consortium, South Dakota School of Mines and Technology, Rapid City, SD 57701, USA</a:t>
            </a:r>
          </a:p>
          <a:p>
            <a:pPr lvl="0" algn="ctr"/>
            <a:r>
              <a:rPr lang="en-US" sz="4000" dirty="0">
                <a:solidFill>
                  <a:prstClr val="black"/>
                </a:solidFill>
                <a:latin typeface="Times New Roman" panose="02020603050405020304" pitchFamily="18" charset="0"/>
                <a:cs typeface="Times New Roman" panose="02020603050405020304" pitchFamily="18" charset="0"/>
              </a:rPr>
              <a:t>Joseph.Laubach@mines.sdsmt.edu, Rajesh.Sani@sdsmt.edu</a:t>
            </a:r>
          </a:p>
        </p:txBody>
      </p:sp>
      <p:pic>
        <p:nvPicPr>
          <p:cNvPr id="5" name="Graphic 4">
            <a:extLst>
              <a:ext uri="{FF2B5EF4-FFF2-40B4-BE49-F238E27FC236}">
                <a16:creationId xmlns:a16="http://schemas.microsoft.com/office/drawing/2014/main" id="{DD9068A2-520B-4C5A-99FD-E4B2B27565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2982" y="268942"/>
            <a:ext cx="4581606" cy="6217894"/>
          </a:xfrm>
          <a:prstGeom prst="rect">
            <a:avLst/>
          </a:prstGeom>
        </p:spPr>
      </p:pic>
      <p:cxnSp>
        <p:nvCxnSpPr>
          <p:cNvPr id="7" name="Straight Connector 6">
            <a:extLst>
              <a:ext uri="{FF2B5EF4-FFF2-40B4-BE49-F238E27FC236}">
                <a16:creationId xmlns:a16="http://schemas.microsoft.com/office/drawing/2014/main" id="{1389F696-0756-4164-BD8C-C291183E0042}"/>
              </a:ext>
            </a:extLst>
          </p:cNvPr>
          <p:cNvCxnSpPr>
            <a:cxnSpLocks/>
          </p:cNvCxnSpPr>
          <p:nvPr/>
        </p:nvCxnSpPr>
        <p:spPr>
          <a:xfrm>
            <a:off x="0" y="6544364"/>
            <a:ext cx="40233600" cy="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7FFFEE-6E73-42A0-B420-8F650AA78C6B}"/>
              </a:ext>
            </a:extLst>
          </p:cNvPr>
          <p:cNvSpPr txBox="1"/>
          <p:nvPr/>
        </p:nvSpPr>
        <p:spPr>
          <a:xfrm>
            <a:off x="0" y="6626754"/>
            <a:ext cx="11536614" cy="923330"/>
          </a:xfrm>
          <a:prstGeom prst="rect">
            <a:avLst/>
          </a:prstGeom>
          <a:solidFill>
            <a:schemeClr val="accent1">
              <a:lumMod val="60000"/>
              <a:lumOff val="40000"/>
            </a:schemeClr>
          </a:solid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Introduction</a:t>
            </a:r>
          </a:p>
        </p:txBody>
      </p:sp>
      <p:sp>
        <p:nvSpPr>
          <p:cNvPr id="10" name="Rectangle 9">
            <a:extLst>
              <a:ext uri="{FF2B5EF4-FFF2-40B4-BE49-F238E27FC236}">
                <a16:creationId xmlns:a16="http://schemas.microsoft.com/office/drawing/2014/main" id="{96A771AB-EEB1-477A-B4CE-09A7F498DAFA}"/>
              </a:ext>
            </a:extLst>
          </p:cNvPr>
          <p:cNvSpPr/>
          <p:nvPr/>
        </p:nvSpPr>
        <p:spPr>
          <a:xfrm>
            <a:off x="0" y="7550084"/>
            <a:ext cx="11536615" cy="7478970"/>
          </a:xfrm>
          <a:prstGeom prst="rect">
            <a:avLst/>
          </a:prstGeom>
        </p:spPr>
        <p:txBody>
          <a:bodyPr wrap="square">
            <a:spAutoFit/>
          </a:bodyPr>
          <a:lstStyle/>
          <a:p>
            <a:r>
              <a:rPr lang="en-US" sz="3200" i="1" dirty="0" err="1">
                <a:latin typeface="Times New Roman" panose="02020603050405020304" pitchFamily="18" charset="0"/>
                <a:ea typeface="Calibri" panose="020F0502020204030204" pitchFamily="34" charset="0"/>
                <a:cs typeface="Times New Roman" panose="02020603050405020304" pitchFamily="18" charset="0"/>
              </a:rPr>
              <a:t>Geobacillus</a:t>
            </a:r>
            <a:r>
              <a:rPr lang="en-US" sz="3200" i="1"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sp. WSUCF1 is a thermophilic bacterium capable of producing exopolysaccharides (EPSs). EPSs are either secreted from inside of the cell or synthesized completely outside of the cell by enzymes located on the cell wall. It is understood that their role is to offer protection to the cell against environmental factors, as well as assist the microbe with adhesion and contribute to cell-to-cell interactions. Microbial EPSs are carbohydrate polymers that have been noted to degrade within the body via natural biological processes, are known to be non-cytotoxic, contain several reactive functional groups, and most are inherently antimicrobial.</a:t>
            </a:r>
            <a:r>
              <a:rPr lang="en-US" sz="3200" dirty="0">
                <a:latin typeface="Times New Roman" panose="02020603050405020304" pitchFamily="18" charset="0"/>
                <a:cs typeface="Times New Roman" panose="02020603050405020304" pitchFamily="18" charset="0"/>
              </a:rPr>
              <a:t> Drug delivery systems as patches or films not only avoids first-pass metabolism, but also provides pain-free administration, assists patients with dysphagia, has increased patient compliance, and can be self-administered.  Additionally, the patch or film can be removed at any time to cease the transfer of the drug to the body [1, 2]</a:t>
            </a:r>
          </a:p>
        </p:txBody>
      </p:sp>
      <p:cxnSp>
        <p:nvCxnSpPr>
          <p:cNvPr id="11" name="Straight Connector 10">
            <a:extLst>
              <a:ext uri="{FF2B5EF4-FFF2-40B4-BE49-F238E27FC236}">
                <a16:creationId xmlns:a16="http://schemas.microsoft.com/office/drawing/2014/main" id="{2CB2A2E4-51E1-4B5E-973C-644CED365300}"/>
              </a:ext>
            </a:extLst>
          </p:cNvPr>
          <p:cNvCxnSpPr>
            <a:cxnSpLocks/>
          </p:cNvCxnSpPr>
          <p:nvPr/>
        </p:nvCxnSpPr>
        <p:spPr>
          <a:xfrm>
            <a:off x="0" y="15077940"/>
            <a:ext cx="11536614" cy="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7A41C0-6C89-433B-BE64-DFE5F3F96B6D}"/>
              </a:ext>
            </a:extLst>
          </p:cNvPr>
          <p:cNvSpPr txBox="1"/>
          <p:nvPr/>
        </p:nvSpPr>
        <p:spPr>
          <a:xfrm>
            <a:off x="-1" y="15143816"/>
            <a:ext cx="11557509" cy="923330"/>
          </a:xfrm>
          <a:prstGeom prst="rect">
            <a:avLst/>
          </a:prstGeom>
          <a:solidFill>
            <a:schemeClr val="accent1">
              <a:lumMod val="60000"/>
              <a:lumOff val="40000"/>
            </a:schemeClr>
          </a:solid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Motivation</a:t>
            </a:r>
          </a:p>
        </p:txBody>
      </p:sp>
      <p:sp>
        <p:nvSpPr>
          <p:cNvPr id="14" name="TextBox 13">
            <a:extLst>
              <a:ext uri="{FF2B5EF4-FFF2-40B4-BE49-F238E27FC236}">
                <a16:creationId xmlns:a16="http://schemas.microsoft.com/office/drawing/2014/main" id="{F0ABD451-A7D8-43BB-9192-0F8BF03186E8}"/>
              </a:ext>
            </a:extLst>
          </p:cNvPr>
          <p:cNvSpPr txBox="1"/>
          <p:nvPr/>
        </p:nvSpPr>
        <p:spPr>
          <a:xfrm>
            <a:off x="-44765" y="16116972"/>
            <a:ext cx="11625976" cy="403187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Commonly used synthetic polymers for drug delivery applications have been related to issues regarding toxicity, immunogenicity, unwanted polymer-drug interactions, drug loading, and harmful degradation products. More so, purification is a common and vital procedure that adds to the cost of development [3-8]. Additionally, the primary limitation of utilizing microbial biopolymers normally involves the bioprocessing methods of EPSs where expensive carbon-rich feedstocks, like sugars, are required.</a:t>
            </a:r>
          </a:p>
        </p:txBody>
      </p:sp>
      <p:cxnSp>
        <p:nvCxnSpPr>
          <p:cNvPr id="15" name="Straight Connector 14">
            <a:extLst>
              <a:ext uri="{FF2B5EF4-FFF2-40B4-BE49-F238E27FC236}">
                <a16:creationId xmlns:a16="http://schemas.microsoft.com/office/drawing/2014/main" id="{DBAF7DD5-642A-40B3-A61F-EDD2E8B27E75}"/>
              </a:ext>
            </a:extLst>
          </p:cNvPr>
          <p:cNvCxnSpPr>
            <a:cxnSpLocks/>
          </p:cNvCxnSpPr>
          <p:nvPr/>
        </p:nvCxnSpPr>
        <p:spPr>
          <a:xfrm>
            <a:off x="0" y="20115060"/>
            <a:ext cx="11536614" cy="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8C4D764-D9FA-4404-9E07-1978656FE7D0}"/>
              </a:ext>
            </a:extLst>
          </p:cNvPr>
          <p:cNvSpPr txBox="1"/>
          <p:nvPr/>
        </p:nvSpPr>
        <p:spPr>
          <a:xfrm>
            <a:off x="0" y="20198171"/>
            <a:ext cx="11602273" cy="923330"/>
          </a:xfrm>
          <a:prstGeom prst="rect">
            <a:avLst/>
          </a:prstGeom>
          <a:solidFill>
            <a:schemeClr val="accent1">
              <a:lumMod val="60000"/>
              <a:lumOff val="40000"/>
            </a:schemeClr>
          </a:solid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EPS Film Assembly</a:t>
            </a:r>
          </a:p>
        </p:txBody>
      </p:sp>
      <p:cxnSp>
        <p:nvCxnSpPr>
          <p:cNvPr id="20" name="Straight Arrow Connector 19">
            <a:extLst>
              <a:ext uri="{FF2B5EF4-FFF2-40B4-BE49-F238E27FC236}">
                <a16:creationId xmlns:a16="http://schemas.microsoft.com/office/drawing/2014/main" id="{1F185BE4-F84D-42B0-AB1F-5CE70175A98A}"/>
              </a:ext>
            </a:extLst>
          </p:cNvPr>
          <p:cNvCxnSpPr>
            <a:cxnSpLocks/>
          </p:cNvCxnSpPr>
          <p:nvPr/>
        </p:nvCxnSpPr>
        <p:spPr>
          <a:xfrm flipV="1">
            <a:off x="4901339" y="23042223"/>
            <a:ext cx="1371600" cy="0"/>
          </a:xfrm>
          <a:prstGeom prst="straightConnector1">
            <a:avLst/>
          </a:prstGeom>
          <a:ln w="152400">
            <a:solidFill>
              <a:srgbClr val="051D49"/>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BAAC96A-18CA-4EDF-A6DA-53B17C178546}"/>
              </a:ext>
            </a:extLst>
          </p:cNvPr>
          <p:cNvSpPr/>
          <p:nvPr/>
        </p:nvSpPr>
        <p:spPr>
          <a:xfrm>
            <a:off x="40340" y="24838536"/>
            <a:ext cx="11496273" cy="4031873"/>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The crude EPS was dissolved in a 50 mL centrifuge tube with distilled water at a concentration of 5% (w/v). Glycerol was added as a plasticizer at a concentration 30% (g glycerol/g crude EPS), although 20% to 40% is acceptable. 5% w/w EDC was added to the solution followed by 5% w/w amikacin. The solution was then vortexed until a homogeneous liquid was apparent. 20 mL of the EPS solution was poured into a PTFE evaporating dish and allowed to cure within a dry heat oven for 24 hours.</a:t>
            </a:r>
          </a:p>
        </p:txBody>
      </p:sp>
      <p:sp>
        <p:nvSpPr>
          <p:cNvPr id="22" name="TextBox 21">
            <a:extLst>
              <a:ext uri="{FF2B5EF4-FFF2-40B4-BE49-F238E27FC236}">
                <a16:creationId xmlns:a16="http://schemas.microsoft.com/office/drawing/2014/main" id="{FE2877F5-8C0D-4AB8-953E-1C1B56BF19E1}"/>
              </a:ext>
            </a:extLst>
          </p:cNvPr>
          <p:cNvSpPr txBox="1"/>
          <p:nvPr/>
        </p:nvSpPr>
        <p:spPr>
          <a:xfrm>
            <a:off x="-89197" y="29074283"/>
            <a:ext cx="11715005" cy="1877437"/>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Acknowledgements</a:t>
            </a:r>
          </a:p>
          <a:p>
            <a:pPr algn="ctr"/>
            <a:r>
              <a:rPr lang="en-US" sz="2800" dirty="0">
                <a:latin typeface="Times New Roman" panose="02020603050405020304" pitchFamily="18" charset="0"/>
                <a:cs typeface="Times New Roman" panose="02020603050405020304" pitchFamily="18" charset="0"/>
              </a:rPr>
              <a:t>This work was supported by the funding from the National Science Foundation, and the departments of Biomedical Engineering and Chemical and Biological Sciences at South Dakota School of Mines &amp; Technology.</a:t>
            </a:r>
          </a:p>
        </p:txBody>
      </p:sp>
      <p:cxnSp>
        <p:nvCxnSpPr>
          <p:cNvPr id="23" name="Straight Connector 22">
            <a:extLst>
              <a:ext uri="{FF2B5EF4-FFF2-40B4-BE49-F238E27FC236}">
                <a16:creationId xmlns:a16="http://schemas.microsoft.com/office/drawing/2014/main" id="{5EE89E12-12E2-497A-A43A-4AEC72FEC8F2}"/>
              </a:ext>
            </a:extLst>
          </p:cNvPr>
          <p:cNvCxnSpPr>
            <a:cxnSpLocks/>
          </p:cNvCxnSpPr>
          <p:nvPr/>
        </p:nvCxnSpPr>
        <p:spPr>
          <a:xfrm>
            <a:off x="-1" y="28870409"/>
            <a:ext cx="11536614" cy="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2B8F19-4013-417D-B37A-1250CD8AEF9C}"/>
              </a:ext>
            </a:extLst>
          </p:cNvPr>
          <p:cNvCxnSpPr>
            <a:cxnSpLocks/>
          </p:cNvCxnSpPr>
          <p:nvPr/>
        </p:nvCxnSpPr>
        <p:spPr>
          <a:xfrm flipH="1">
            <a:off x="11625808" y="6626754"/>
            <a:ext cx="0" cy="2450592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18141F5-DB90-461E-9362-434E3E858690}"/>
              </a:ext>
            </a:extLst>
          </p:cNvPr>
          <p:cNvSpPr txBox="1"/>
          <p:nvPr/>
        </p:nvSpPr>
        <p:spPr>
          <a:xfrm>
            <a:off x="26213197" y="6624740"/>
            <a:ext cx="14044466" cy="923330"/>
          </a:xfrm>
          <a:prstGeom prst="rect">
            <a:avLst/>
          </a:prstGeom>
          <a:solidFill>
            <a:schemeClr val="accent1">
              <a:lumMod val="60000"/>
              <a:lumOff val="40000"/>
            </a:schemeClr>
          </a:solid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Antibiotic Release Rate</a:t>
            </a:r>
          </a:p>
        </p:txBody>
      </p:sp>
      <p:sp>
        <p:nvSpPr>
          <p:cNvPr id="27" name="TextBox 26">
            <a:extLst>
              <a:ext uri="{FF2B5EF4-FFF2-40B4-BE49-F238E27FC236}">
                <a16:creationId xmlns:a16="http://schemas.microsoft.com/office/drawing/2014/main" id="{91450E2C-0E69-4335-8906-09C709974CCD}"/>
              </a:ext>
            </a:extLst>
          </p:cNvPr>
          <p:cNvSpPr txBox="1"/>
          <p:nvPr/>
        </p:nvSpPr>
        <p:spPr>
          <a:xfrm>
            <a:off x="35830044" y="8131575"/>
            <a:ext cx="4193368" cy="4524315"/>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Entire antibiotic-loaded EPS film placed in 50 mL centrifuge tube filled with PBS.</a:t>
            </a:r>
          </a:p>
          <a:p>
            <a:pPr marL="571500" indent="-571500">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1 mL samples extracted at select time points (n = 3).</a:t>
            </a:r>
          </a:p>
        </p:txBody>
      </p:sp>
      <p:sp>
        <p:nvSpPr>
          <p:cNvPr id="31" name="TextBox 30">
            <a:extLst>
              <a:ext uri="{FF2B5EF4-FFF2-40B4-BE49-F238E27FC236}">
                <a16:creationId xmlns:a16="http://schemas.microsoft.com/office/drawing/2014/main" id="{B111B0C1-A9D5-4A18-A39C-0B1308E8170A}"/>
              </a:ext>
            </a:extLst>
          </p:cNvPr>
          <p:cNvSpPr txBox="1"/>
          <p:nvPr/>
        </p:nvSpPr>
        <p:spPr>
          <a:xfrm>
            <a:off x="11719003" y="6631061"/>
            <a:ext cx="14606729" cy="923330"/>
          </a:xfrm>
          <a:prstGeom prst="rect">
            <a:avLst/>
          </a:prstGeom>
          <a:solidFill>
            <a:schemeClr val="accent1">
              <a:lumMod val="60000"/>
              <a:lumOff val="40000"/>
            </a:schemeClr>
          </a:solid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Amikacin Uptake Confirmation</a:t>
            </a:r>
          </a:p>
        </p:txBody>
      </p:sp>
      <p:sp>
        <p:nvSpPr>
          <p:cNvPr id="32" name="TextBox 31">
            <a:extLst>
              <a:ext uri="{FF2B5EF4-FFF2-40B4-BE49-F238E27FC236}">
                <a16:creationId xmlns:a16="http://schemas.microsoft.com/office/drawing/2014/main" id="{C8ABA89A-E915-4775-A20B-97762844EAF9}"/>
              </a:ext>
            </a:extLst>
          </p:cNvPr>
          <p:cNvSpPr txBox="1"/>
          <p:nvPr/>
        </p:nvSpPr>
        <p:spPr>
          <a:xfrm>
            <a:off x="12247241" y="13674185"/>
            <a:ext cx="13732056" cy="1077218"/>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Peak at ~1700 cm</a:t>
            </a:r>
            <a:r>
              <a:rPr lang="en-US" sz="3200" baseline="30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 carbonyl group (present in amikacin)</a:t>
            </a:r>
          </a:p>
          <a:p>
            <a:pPr marL="571500"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Peak at ~2150 cm</a:t>
            </a:r>
            <a:r>
              <a:rPr lang="en-US" sz="3200" baseline="30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 nitrile or C = N intermediate (carbodiimide crosslinking)</a:t>
            </a:r>
          </a:p>
        </p:txBody>
      </p:sp>
      <p:cxnSp>
        <p:nvCxnSpPr>
          <p:cNvPr id="33" name="Straight Connector 32">
            <a:extLst>
              <a:ext uri="{FF2B5EF4-FFF2-40B4-BE49-F238E27FC236}">
                <a16:creationId xmlns:a16="http://schemas.microsoft.com/office/drawing/2014/main" id="{9A6DCCDF-2E8D-406C-BC58-C90266B0D2CD}"/>
              </a:ext>
            </a:extLst>
          </p:cNvPr>
          <p:cNvCxnSpPr>
            <a:cxnSpLocks/>
          </p:cNvCxnSpPr>
          <p:nvPr/>
        </p:nvCxnSpPr>
        <p:spPr>
          <a:xfrm>
            <a:off x="11719003" y="14904196"/>
            <a:ext cx="14538960" cy="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9F43329-C797-4C04-8BDF-1FD20874F4E4}"/>
              </a:ext>
            </a:extLst>
          </p:cNvPr>
          <p:cNvSpPr txBox="1"/>
          <p:nvPr/>
        </p:nvSpPr>
        <p:spPr>
          <a:xfrm>
            <a:off x="11727822" y="14983894"/>
            <a:ext cx="14476557" cy="923330"/>
          </a:xfrm>
          <a:prstGeom prst="rect">
            <a:avLst/>
          </a:prstGeom>
          <a:solidFill>
            <a:schemeClr val="accent1">
              <a:lumMod val="60000"/>
              <a:lumOff val="40000"/>
            </a:schemeClr>
          </a:solid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Cell Viability</a:t>
            </a:r>
          </a:p>
        </p:txBody>
      </p:sp>
      <p:sp>
        <p:nvSpPr>
          <p:cNvPr id="36" name="Rectangle 35">
            <a:extLst>
              <a:ext uri="{FF2B5EF4-FFF2-40B4-BE49-F238E27FC236}">
                <a16:creationId xmlns:a16="http://schemas.microsoft.com/office/drawing/2014/main" id="{3CC03CE3-159F-4E3E-9E13-437681FCE876}"/>
              </a:ext>
            </a:extLst>
          </p:cNvPr>
          <p:cNvSpPr/>
          <p:nvPr/>
        </p:nvSpPr>
        <p:spPr>
          <a:xfrm>
            <a:off x="12247241" y="15986921"/>
            <a:ext cx="12801596" cy="1569660"/>
          </a:xfrm>
          <a:prstGeom prst="rect">
            <a:avLst/>
          </a:prstGeom>
        </p:spPr>
        <p:txBody>
          <a:bodyPr wrap="square">
            <a:spAutoFit/>
          </a:bodyPr>
          <a:lstStyle/>
          <a:p>
            <a:pPr marL="571500" lvl="0" indent="-571500" defTabSz="457155">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Human keratinocytes (ATCC PCS-200-011) and skin-tissue fibroblasts (ATCC CCL-110) exposed to sample of EPS film and examined for up to 72 hours (n = 4).</a:t>
            </a:r>
          </a:p>
        </p:txBody>
      </p:sp>
      <p:cxnSp>
        <p:nvCxnSpPr>
          <p:cNvPr id="39" name="Straight Arrow Connector 38">
            <a:extLst>
              <a:ext uri="{FF2B5EF4-FFF2-40B4-BE49-F238E27FC236}">
                <a16:creationId xmlns:a16="http://schemas.microsoft.com/office/drawing/2014/main" id="{B7DABD1E-4826-4816-9DA3-4713DECC8C96}"/>
              </a:ext>
            </a:extLst>
          </p:cNvPr>
          <p:cNvCxnSpPr>
            <a:cxnSpLocks/>
          </p:cNvCxnSpPr>
          <p:nvPr/>
        </p:nvCxnSpPr>
        <p:spPr>
          <a:xfrm flipV="1">
            <a:off x="18461329" y="8900048"/>
            <a:ext cx="911472" cy="837499"/>
          </a:xfrm>
          <a:prstGeom prst="straightConnector1">
            <a:avLst/>
          </a:prstGeom>
          <a:ln w="152400">
            <a:solidFill>
              <a:srgbClr val="051D49"/>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9D4DB30-ECF5-427B-BB8B-A54925EECF6B}"/>
              </a:ext>
            </a:extLst>
          </p:cNvPr>
          <p:cNvCxnSpPr>
            <a:cxnSpLocks/>
          </p:cNvCxnSpPr>
          <p:nvPr/>
        </p:nvCxnSpPr>
        <p:spPr>
          <a:xfrm flipV="1">
            <a:off x="19876216" y="10090845"/>
            <a:ext cx="911472" cy="837499"/>
          </a:xfrm>
          <a:prstGeom prst="straightConnector1">
            <a:avLst/>
          </a:prstGeom>
          <a:ln w="152400">
            <a:solidFill>
              <a:srgbClr val="051D49"/>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786421B-E3C4-41C7-8712-1451E9AE9D46}"/>
              </a:ext>
            </a:extLst>
          </p:cNvPr>
          <p:cNvSpPr txBox="1"/>
          <p:nvPr/>
        </p:nvSpPr>
        <p:spPr>
          <a:xfrm>
            <a:off x="12317494" y="30228961"/>
            <a:ext cx="13409746" cy="584775"/>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Both cell lines maintained a high viability when exposed to the film.</a:t>
            </a:r>
          </a:p>
        </p:txBody>
      </p:sp>
      <p:cxnSp>
        <p:nvCxnSpPr>
          <p:cNvPr id="42" name="Straight Connector 41">
            <a:extLst>
              <a:ext uri="{FF2B5EF4-FFF2-40B4-BE49-F238E27FC236}">
                <a16:creationId xmlns:a16="http://schemas.microsoft.com/office/drawing/2014/main" id="{4651F0EE-7A8A-4CFD-BD1A-5FBD9915E3C4}"/>
              </a:ext>
            </a:extLst>
          </p:cNvPr>
          <p:cNvCxnSpPr>
            <a:cxnSpLocks/>
          </p:cNvCxnSpPr>
          <p:nvPr/>
        </p:nvCxnSpPr>
        <p:spPr>
          <a:xfrm>
            <a:off x="26204379" y="13800792"/>
            <a:ext cx="14081760" cy="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433DC00-A226-441F-8771-8A49EE20EE86}"/>
              </a:ext>
            </a:extLst>
          </p:cNvPr>
          <p:cNvSpPr txBox="1"/>
          <p:nvPr/>
        </p:nvSpPr>
        <p:spPr>
          <a:xfrm>
            <a:off x="26289252" y="13900045"/>
            <a:ext cx="13996888" cy="923330"/>
          </a:xfrm>
          <a:prstGeom prst="rect">
            <a:avLst/>
          </a:prstGeom>
          <a:solidFill>
            <a:schemeClr val="accent1">
              <a:lumMod val="60000"/>
              <a:lumOff val="40000"/>
            </a:schemeClr>
          </a:solid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Antibiotic Elution Activity</a:t>
            </a:r>
          </a:p>
        </p:txBody>
      </p:sp>
      <p:cxnSp>
        <p:nvCxnSpPr>
          <p:cNvPr id="46" name="Straight Connector 45">
            <a:extLst>
              <a:ext uri="{FF2B5EF4-FFF2-40B4-BE49-F238E27FC236}">
                <a16:creationId xmlns:a16="http://schemas.microsoft.com/office/drawing/2014/main" id="{BFCBB455-5F44-42E1-9345-6311866918DB}"/>
              </a:ext>
            </a:extLst>
          </p:cNvPr>
          <p:cNvCxnSpPr>
            <a:cxnSpLocks/>
          </p:cNvCxnSpPr>
          <p:nvPr/>
        </p:nvCxnSpPr>
        <p:spPr>
          <a:xfrm>
            <a:off x="26151840" y="22379558"/>
            <a:ext cx="14081760" cy="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36043F1-F813-4CC6-B0E6-4488A5157B41}"/>
              </a:ext>
            </a:extLst>
          </p:cNvPr>
          <p:cNvSpPr txBox="1"/>
          <p:nvPr/>
        </p:nvSpPr>
        <p:spPr>
          <a:xfrm>
            <a:off x="26281498" y="22456771"/>
            <a:ext cx="13976165" cy="923330"/>
          </a:xfrm>
          <a:prstGeom prst="rect">
            <a:avLst/>
          </a:prstGeom>
          <a:solidFill>
            <a:schemeClr val="accent1">
              <a:lumMod val="60000"/>
              <a:lumOff val="40000"/>
            </a:schemeClr>
          </a:solid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Discussions and Conclusions</a:t>
            </a:r>
          </a:p>
        </p:txBody>
      </p:sp>
      <p:sp>
        <p:nvSpPr>
          <p:cNvPr id="48" name="TextBox 47">
            <a:extLst>
              <a:ext uri="{FF2B5EF4-FFF2-40B4-BE49-F238E27FC236}">
                <a16:creationId xmlns:a16="http://schemas.microsoft.com/office/drawing/2014/main" id="{59AB9066-CD4A-4824-929D-57DD802D08D1}"/>
              </a:ext>
            </a:extLst>
          </p:cNvPr>
          <p:cNvSpPr txBox="1"/>
          <p:nvPr/>
        </p:nvSpPr>
        <p:spPr>
          <a:xfrm>
            <a:off x="26154232" y="23382585"/>
            <a:ext cx="13716594" cy="2062103"/>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Initial draft of the film exhibited slight extended release up to 12 hours</a:t>
            </a:r>
          </a:p>
          <a:p>
            <a:pPr marL="914400" lvl="1"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Cell viability assays revealed minor to no cytotoxicity.</a:t>
            </a:r>
          </a:p>
          <a:p>
            <a:pPr marL="914400" lvl="1"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Antibiotic activity against </a:t>
            </a:r>
            <a:r>
              <a:rPr lang="en-US" sz="3200" i="1" dirty="0">
                <a:latin typeface="Times New Roman" panose="02020603050405020304" pitchFamily="18" charset="0"/>
                <a:cs typeface="Times New Roman" panose="02020603050405020304" pitchFamily="18" charset="0"/>
              </a:rPr>
              <a:t>S. </a:t>
            </a:r>
            <a:r>
              <a:rPr lang="en-US" sz="3200" dirty="0">
                <a:latin typeface="Times New Roman" panose="02020603050405020304" pitchFamily="18" charset="0"/>
                <a:cs typeface="Times New Roman" panose="02020603050405020304" pitchFamily="18" charset="0"/>
              </a:rPr>
              <a:t>Aureus was shown to be unaffected by loading and elution processes.</a:t>
            </a:r>
          </a:p>
        </p:txBody>
      </p:sp>
      <p:cxnSp>
        <p:nvCxnSpPr>
          <p:cNvPr id="49" name="Straight Connector 48">
            <a:extLst>
              <a:ext uri="{FF2B5EF4-FFF2-40B4-BE49-F238E27FC236}">
                <a16:creationId xmlns:a16="http://schemas.microsoft.com/office/drawing/2014/main" id="{41D870BE-06B5-4E55-9BF7-78D68D3CBDAC}"/>
              </a:ext>
            </a:extLst>
          </p:cNvPr>
          <p:cNvCxnSpPr>
            <a:cxnSpLocks/>
          </p:cNvCxnSpPr>
          <p:nvPr/>
        </p:nvCxnSpPr>
        <p:spPr>
          <a:xfrm>
            <a:off x="26135486" y="25444688"/>
            <a:ext cx="14081760" cy="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3D90028-981B-4B6D-BBA7-953205D5F76F}"/>
              </a:ext>
            </a:extLst>
          </p:cNvPr>
          <p:cNvSpPr txBox="1"/>
          <p:nvPr/>
        </p:nvSpPr>
        <p:spPr>
          <a:xfrm>
            <a:off x="26272163" y="25524384"/>
            <a:ext cx="13985500" cy="923330"/>
          </a:xfrm>
          <a:prstGeom prst="rect">
            <a:avLst/>
          </a:prstGeom>
          <a:solidFill>
            <a:schemeClr val="accent1">
              <a:lumMod val="60000"/>
              <a:lumOff val="40000"/>
            </a:schemeClr>
          </a:solid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Ongoing Research</a:t>
            </a:r>
          </a:p>
        </p:txBody>
      </p:sp>
      <p:cxnSp>
        <p:nvCxnSpPr>
          <p:cNvPr id="28" name="Straight Connector 27">
            <a:extLst>
              <a:ext uri="{FF2B5EF4-FFF2-40B4-BE49-F238E27FC236}">
                <a16:creationId xmlns:a16="http://schemas.microsoft.com/office/drawing/2014/main" id="{52E59E3A-21A1-4932-A80C-3899E2D41E46}"/>
              </a:ext>
            </a:extLst>
          </p:cNvPr>
          <p:cNvCxnSpPr>
            <a:cxnSpLocks/>
          </p:cNvCxnSpPr>
          <p:nvPr/>
        </p:nvCxnSpPr>
        <p:spPr>
          <a:xfrm>
            <a:off x="26213197" y="6626754"/>
            <a:ext cx="0" cy="2450592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EACB4FF-2685-43E2-8587-668601411D40}"/>
              </a:ext>
            </a:extLst>
          </p:cNvPr>
          <p:cNvSpPr txBox="1"/>
          <p:nvPr/>
        </p:nvSpPr>
        <p:spPr>
          <a:xfrm>
            <a:off x="26167533" y="26445230"/>
            <a:ext cx="13985497" cy="1569660"/>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Examining loading capabilities, effectiveness, and changes in </a:t>
            </a:r>
            <a:r>
              <a:rPr lang="en-US" sz="3200" dirty="0" err="1">
                <a:latin typeface="Times New Roman" panose="02020603050405020304" pitchFamily="18" charset="0"/>
                <a:cs typeface="Times New Roman" panose="02020603050405020304" pitchFamily="18" charset="0"/>
              </a:rPr>
              <a:t>mechnical</a:t>
            </a:r>
            <a:r>
              <a:rPr lang="en-US" sz="3200" dirty="0">
                <a:latin typeface="Times New Roman" panose="02020603050405020304" pitchFamily="18" charset="0"/>
                <a:cs typeface="Times New Roman" panose="02020603050405020304" pitchFamily="18" charset="0"/>
              </a:rPr>
              <a:t> properties </a:t>
            </a:r>
            <a:r>
              <a:rPr lang="en-US" sz="3200">
                <a:latin typeface="Times New Roman" panose="02020603050405020304" pitchFamily="18" charset="0"/>
                <a:cs typeface="Times New Roman" panose="02020603050405020304" pitchFamily="18" charset="0"/>
              </a:rPr>
              <a:t>when involving </a:t>
            </a:r>
            <a:r>
              <a:rPr lang="en-US" sz="3200" dirty="0">
                <a:latin typeface="Times New Roman" panose="02020603050405020304" pitchFamily="18" charset="0"/>
                <a:cs typeface="Times New Roman" panose="02020603050405020304" pitchFamily="18" charset="0"/>
              </a:rPr>
              <a:t>other antibiotics and chemotherapeutics.</a:t>
            </a:r>
          </a:p>
          <a:p>
            <a:pPr marL="914400" lvl="1"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Investigating methods of bypassing stratum corneum.</a:t>
            </a:r>
          </a:p>
        </p:txBody>
      </p:sp>
      <p:cxnSp>
        <p:nvCxnSpPr>
          <p:cNvPr id="52" name="Straight Connector 51">
            <a:extLst>
              <a:ext uri="{FF2B5EF4-FFF2-40B4-BE49-F238E27FC236}">
                <a16:creationId xmlns:a16="http://schemas.microsoft.com/office/drawing/2014/main" id="{85FBE422-623B-402F-B9AE-9D4D08A44EE0}"/>
              </a:ext>
            </a:extLst>
          </p:cNvPr>
          <p:cNvCxnSpPr>
            <a:cxnSpLocks/>
          </p:cNvCxnSpPr>
          <p:nvPr/>
        </p:nvCxnSpPr>
        <p:spPr>
          <a:xfrm>
            <a:off x="26213197" y="28014890"/>
            <a:ext cx="14081760" cy="0"/>
          </a:xfrm>
          <a:prstGeom prst="line">
            <a:avLst/>
          </a:prstGeom>
          <a:ln w="177800">
            <a:solidFill>
              <a:srgbClr val="051D49"/>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F5FE462F-C52E-4FC3-B1AF-A3B5608A3080}"/>
              </a:ext>
            </a:extLst>
          </p:cNvPr>
          <p:cNvSpPr/>
          <p:nvPr/>
        </p:nvSpPr>
        <p:spPr>
          <a:xfrm>
            <a:off x="26438280" y="28333826"/>
            <a:ext cx="13585130" cy="2479910"/>
          </a:xfrm>
          <a:prstGeom prst="rect">
            <a:avLst/>
          </a:prstGeom>
        </p:spPr>
        <p:txBody>
          <a:bodyPr wrap="square">
            <a:spAutoFit/>
          </a:bodyPr>
          <a:lstStyle/>
          <a:p>
            <a:pPr marL="342900" indent="-342900">
              <a:lnSpc>
                <a:spcPct val="107000"/>
              </a:lnSpc>
              <a:buFont typeface="+mj-lt"/>
              <a:buAutoNum type="arabicPeriod"/>
            </a:pPr>
            <a:r>
              <a:rPr lang="en-US" dirty="0" err="1">
                <a:latin typeface="Times New Roman" panose="02020603050405020304" pitchFamily="18" charset="0"/>
                <a:ea typeface="Calibri" panose="020F0502020204030204" pitchFamily="34" charset="0"/>
                <a:cs typeface="Times New Roman" panose="02020603050405020304" pitchFamily="18" charset="0"/>
              </a:rPr>
              <a:t>Nwodo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Uchechukwu</a:t>
            </a:r>
            <a:r>
              <a:rPr lang="en-US" dirty="0">
                <a:latin typeface="Times New Roman" panose="02020603050405020304" pitchFamily="18" charset="0"/>
                <a:ea typeface="Calibri" panose="020F0502020204030204" pitchFamily="34" charset="0"/>
                <a:cs typeface="Times New Roman" panose="02020603050405020304" pitchFamily="18" charset="0"/>
              </a:rPr>
              <a:t> U., Ezekiel Green, and Anthony I.  </a:t>
            </a:r>
            <a:r>
              <a:rPr lang="en-US" dirty="0" err="1">
                <a:latin typeface="Times New Roman" panose="02020603050405020304" pitchFamily="18" charset="0"/>
                <a:ea typeface="Calibri" panose="020F0502020204030204" pitchFamily="34" charset="0"/>
                <a:cs typeface="Times New Roman" panose="02020603050405020304" pitchFamily="18" charset="0"/>
              </a:rPr>
              <a:t>Okoh</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i="1" dirty="0">
                <a:latin typeface="Times New Roman" panose="02020603050405020304" pitchFamily="18" charset="0"/>
                <a:ea typeface="Calibri" panose="020F0502020204030204" pitchFamily="34" charset="0"/>
                <a:cs typeface="Times New Roman" panose="02020603050405020304" pitchFamily="18" charset="0"/>
              </a:rPr>
              <a:t> International journal of molecular sciences</a:t>
            </a:r>
            <a:r>
              <a:rPr lang="en-US" dirty="0">
                <a:latin typeface="Times New Roman" panose="02020603050405020304" pitchFamily="18" charset="0"/>
                <a:ea typeface="Calibri" panose="020F0502020204030204" pitchFamily="34" charset="0"/>
                <a:cs typeface="Times New Roman" panose="02020603050405020304" pitchFamily="18" charset="0"/>
              </a:rPr>
              <a:t> 13.11 (2012): 14002-14015.</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dirty="0" err="1">
                <a:latin typeface="Times New Roman" panose="02020603050405020304" pitchFamily="18" charset="0"/>
                <a:ea typeface="Calibri" panose="020F0502020204030204" pitchFamily="34" charset="0"/>
                <a:cs typeface="Times New Roman" panose="02020603050405020304" pitchFamily="18" charset="0"/>
              </a:rPr>
              <a:t>Mandelli</a:t>
            </a:r>
            <a:r>
              <a:rPr lang="en-US" dirty="0">
                <a:latin typeface="Times New Roman" panose="02020603050405020304" pitchFamily="18" charset="0"/>
                <a:ea typeface="Calibri" panose="020F0502020204030204" pitchFamily="34" charset="0"/>
                <a:cs typeface="Times New Roman" panose="02020603050405020304" pitchFamily="18" charset="0"/>
              </a:rPr>
              <a:t>, F., et al. </a:t>
            </a:r>
            <a:r>
              <a:rPr lang="en-US" i="1" dirty="0">
                <a:latin typeface="Times New Roman" panose="02020603050405020304" pitchFamily="18" charset="0"/>
                <a:ea typeface="Calibri" panose="020F0502020204030204" pitchFamily="34" charset="0"/>
                <a:cs typeface="Times New Roman" panose="02020603050405020304" pitchFamily="18" charset="0"/>
              </a:rPr>
              <a:t>Extremophiles</a:t>
            </a:r>
            <a:r>
              <a:rPr lang="en-US" dirty="0">
                <a:latin typeface="Times New Roman" panose="02020603050405020304" pitchFamily="18" charset="0"/>
                <a:ea typeface="Calibri" panose="020F0502020204030204" pitchFamily="34" charset="0"/>
                <a:cs typeface="Times New Roman" panose="02020603050405020304" pitchFamily="18" charset="0"/>
              </a:rPr>
              <a:t> 21.4 (2017): 775-788.</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Santoro, Marco, et al. </a:t>
            </a:r>
            <a:r>
              <a:rPr lang="en-US" i="1" dirty="0">
                <a:latin typeface="Times New Roman" panose="02020603050405020304" pitchFamily="18" charset="0"/>
                <a:ea typeface="Calibri" panose="020F0502020204030204" pitchFamily="34" charset="0"/>
                <a:cs typeface="Times New Roman" panose="02020603050405020304" pitchFamily="18" charset="0"/>
              </a:rPr>
              <a:t>Advanced drug delivery reviews</a:t>
            </a:r>
            <a:r>
              <a:rPr lang="en-US" dirty="0">
                <a:latin typeface="Times New Roman" panose="02020603050405020304" pitchFamily="18" charset="0"/>
                <a:ea typeface="Calibri" panose="020F0502020204030204" pitchFamily="34" charset="0"/>
                <a:cs typeface="Times New Roman" panose="02020603050405020304" pitchFamily="18" charset="0"/>
              </a:rPr>
              <a:t> 107 (2016): 206-212.</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dirty="0" err="1">
                <a:latin typeface="Times New Roman" panose="02020603050405020304" pitchFamily="18" charset="0"/>
                <a:ea typeface="Calibri" panose="020F0502020204030204" pitchFamily="34" charset="0"/>
                <a:cs typeface="Times New Roman" panose="02020603050405020304" pitchFamily="18" charset="0"/>
              </a:rPr>
              <a:t>Nampoothiri</a:t>
            </a:r>
            <a:r>
              <a:rPr lang="en-US" dirty="0">
                <a:latin typeface="Times New Roman" panose="02020603050405020304" pitchFamily="18" charset="0"/>
                <a:ea typeface="Calibri" panose="020F0502020204030204" pitchFamily="34" charset="0"/>
                <a:cs typeface="Times New Roman" panose="02020603050405020304" pitchFamily="18" charset="0"/>
              </a:rPr>
              <a:t>, K.  </a:t>
            </a:r>
            <a:r>
              <a:rPr lang="en-US" dirty="0" err="1">
                <a:latin typeface="Times New Roman" panose="02020603050405020304" pitchFamily="18" charset="0"/>
                <a:ea typeface="Calibri" panose="020F0502020204030204" pitchFamily="34" charset="0"/>
                <a:cs typeface="Times New Roman" panose="02020603050405020304" pitchFamily="18" charset="0"/>
              </a:rPr>
              <a:t>Madhavan</a:t>
            </a:r>
            <a:r>
              <a:rPr lang="en-US" dirty="0">
                <a:latin typeface="Times New Roman" panose="02020603050405020304" pitchFamily="18" charset="0"/>
                <a:ea typeface="Calibri" panose="020F0502020204030204" pitchFamily="34" charset="0"/>
                <a:cs typeface="Times New Roman" panose="02020603050405020304" pitchFamily="18" charset="0"/>
              </a:rPr>
              <a:t>, Nimisha Rajendran Nair, and </a:t>
            </a:r>
            <a:r>
              <a:rPr lang="en-US" dirty="0" err="1">
                <a:latin typeface="Times New Roman" panose="02020603050405020304" pitchFamily="18" charset="0"/>
                <a:ea typeface="Calibri" panose="020F0502020204030204" pitchFamily="34" charset="0"/>
                <a:cs typeface="Times New Roman" panose="02020603050405020304" pitchFamily="18" charset="0"/>
              </a:rPr>
              <a:t>Rojan</a:t>
            </a:r>
            <a:r>
              <a:rPr lang="en-US" dirty="0">
                <a:latin typeface="Times New Roman" panose="02020603050405020304" pitchFamily="18" charset="0"/>
                <a:ea typeface="Calibri" panose="020F0502020204030204" pitchFamily="34" charset="0"/>
                <a:cs typeface="Times New Roman" panose="02020603050405020304" pitchFamily="18" charset="0"/>
              </a:rPr>
              <a:t> Pappy John. </a:t>
            </a:r>
            <a:r>
              <a:rPr lang="en-US" i="1" dirty="0">
                <a:latin typeface="Times New Roman" panose="02020603050405020304" pitchFamily="18" charset="0"/>
                <a:ea typeface="Calibri" panose="020F0502020204030204" pitchFamily="34" charset="0"/>
                <a:cs typeface="Times New Roman" panose="02020603050405020304" pitchFamily="18" charset="0"/>
              </a:rPr>
              <a:t>Bioresource technology</a:t>
            </a:r>
            <a:r>
              <a:rPr lang="en-US" dirty="0">
                <a:latin typeface="Times New Roman" panose="02020603050405020304" pitchFamily="18" charset="0"/>
                <a:ea typeface="Calibri" panose="020F0502020204030204" pitchFamily="34" charset="0"/>
                <a:cs typeface="Times New Roman" panose="02020603050405020304" pitchFamily="18" charset="0"/>
              </a:rPr>
              <a:t> 101.22 (2010): 8493-8501.</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Chen, Guo-</a:t>
            </a:r>
            <a:r>
              <a:rPr lang="en-US" dirty="0" err="1">
                <a:latin typeface="Times New Roman" panose="02020603050405020304" pitchFamily="18" charset="0"/>
                <a:ea typeface="Calibri" panose="020F0502020204030204" pitchFamily="34" charset="0"/>
                <a:cs typeface="Times New Roman" panose="02020603050405020304" pitchFamily="18" charset="0"/>
              </a:rPr>
              <a:t>Qiang</a:t>
            </a:r>
            <a:r>
              <a:rPr lang="en-US" dirty="0">
                <a:latin typeface="Times New Roman" panose="02020603050405020304" pitchFamily="18" charset="0"/>
                <a:ea typeface="Calibri" panose="020F0502020204030204" pitchFamily="34" charset="0"/>
                <a:cs typeface="Times New Roman" panose="02020603050405020304" pitchFamily="18" charset="0"/>
              </a:rPr>
              <a:t>, and Martin K.  Patel. </a:t>
            </a:r>
            <a:r>
              <a:rPr lang="en-US" i="1" dirty="0">
                <a:latin typeface="Times New Roman" panose="02020603050405020304" pitchFamily="18" charset="0"/>
                <a:ea typeface="Calibri" panose="020F0502020204030204" pitchFamily="34" charset="0"/>
                <a:cs typeface="Times New Roman" panose="02020603050405020304" pitchFamily="18" charset="0"/>
              </a:rPr>
              <a:t>Chemical reviews</a:t>
            </a:r>
            <a:r>
              <a:rPr lang="en-US" dirty="0">
                <a:latin typeface="Times New Roman" panose="02020603050405020304" pitchFamily="18" charset="0"/>
                <a:ea typeface="Calibri" panose="020F0502020204030204" pitchFamily="34" charset="0"/>
                <a:cs typeface="Times New Roman" panose="02020603050405020304" pitchFamily="18" charset="0"/>
              </a:rPr>
              <a:t> 112.4 (2011): 2082-2099.</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Qi, </a:t>
            </a:r>
            <a:r>
              <a:rPr lang="en-US" dirty="0" err="1">
                <a:latin typeface="Times New Roman" panose="02020603050405020304" pitchFamily="18" charset="0"/>
                <a:ea typeface="Calibri" panose="020F0502020204030204" pitchFamily="34" charset="0"/>
                <a:cs typeface="Times New Roman" panose="02020603050405020304" pitchFamily="18" charset="0"/>
              </a:rPr>
              <a:t>Yizhi</a:t>
            </a:r>
            <a:r>
              <a:rPr lang="en-US" dirty="0">
                <a:latin typeface="Times New Roman" panose="02020603050405020304" pitchFamily="18" charset="0"/>
                <a:ea typeface="Calibri" panose="020F0502020204030204" pitchFamily="34" charset="0"/>
                <a:cs typeface="Times New Roman" panose="02020603050405020304" pitchFamily="18" charset="0"/>
              </a:rPr>
              <a:t>, et al. </a:t>
            </a:r>
            <a:r>
              <a:rPr lang="en-US" i="1" dirty="0">
                <a:latin typeface="Times New Roman" panose="02020603050405020304" pitchFamily="18" charset="0"/>
                <a:ea typeface="Calibri" panose="020F0502020204030204" pitchFamily="34" charset="0"/>
                <a:cs typeface="Times New Roman" panose="02020603050405020304" pitchFamily="18" charset="0"/>
              </a:rPr>
              <a:t>Nature biomedical engineering</a:t>
            </a:r>
            <a:r>
              <a:rPr lang="en-US" dirty="0">
                <a:latin typeface="Times New Roman" panose="02020603050405020304" pitchFamily="18" charset="0"/>
                <a:ea typeface="Calibri" panose="020F0502020204030204" pitchFamily="34" charset="0"/>
                <a:cs typeface="Times New Roman" panose="02020603050405020304" pitchFamily="18" charset="0"/>
              </a:rPr>
              <a:t>1.1 (2017): 0002.</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Knop, Katrin, et al. </a:t>
            </a:r>
            <a:r>
              <a:rPr lang="en-US" i="1" dirty="0" err="1">
                <a:latin typeface="Times New Roman" panose="02020603050405020304" pitchFamily="18" charset="0"/>
                <a:ea typeface="Calibri" panose="020F0502020204030204" pitchFamily="34" charset="0"/>
                <a:cs typeface="Times New Roman" panose="02020603050405020304" pitchFamily="18" charset="0"/>
              </a:rPr>
              <a:t>Angewandte</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chemie</a:t>
            </a:r>
            <a:r>
              <a:rPr lang="en-US" i="1" dirty="0">
                <a:latin typeface="Times New Roman" panose="02020603050405020304" pitchFamily="18" charset="0"/>
                <a:ea typeface="Calibri" panose="020F0502020204030204" pitchFamily="34" charset="0"/>
                <a:cs typeface="Times New Roman" panose="02020603050405020304" pitchFamily="18" charset="0"/>
              </a:rPr>
              <a:t> international edition</a:t>
            </a:r>
            <a:r>
              <a:rPr lang="en-US" dirty="0">
                <a:latin typeface="Times New Roman" panose="02020603050405020304" pitchFamily="18" charset="0"/>
                <a:ea typeface="Calibri" panose="020F0502020204030204" pitchFamily="34" charset="0"/>
                <a:cs typeface="Times New Roman" panose="02020603050405020304" pitchFamily="18" charset="0"/>
              </a:rPr>
              <a:t> 49.36 (2010): 6288-6308.</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US" dirty="0" err="1">
                <a:latin typeface="Times New Roman" panose="02020603050405020304" pitchFamily="18" charset="0"/>
                <a:ea typeface="Calibri" panose="020F0502020204030204" pitchFamily="34" charset="0"/>
                <a:cs typeface="Times New Roman" panose="02020603050405020304" pitchFamily="18" charset="0"/>
              </a:rPr>
              <a:t>Alimohammadi</a:t>
            </a:r>
            <a:r>
              <a:rPr lang="en-US" dirty="0">
                <a:latin typeface="Times New Roman" panose="02020603050405020304" pitchFamily="18" charset="0"/>
                <a:ea typeface="Calibri" panose="020F0502020204030204" pitchFamily="34" charset="0"/>
                <a:cs typeface="Times New Roman" panose="02020603050405020304" pitchFamily="18" charset="0"/>
              </a:rPr>
              <a:t>, Younes </a:t>
            </a:r>
            <a:r>
              <a:rPr lang="en-US" dirty="0" err="1">
                <a:latin typeface="Times New Roman" panose="02020603050405020304" pitchFamily="18" charset="0"/>
                <a:ea typeface="Calibri" panose="020F0502020204030204" pitchFamily="34" charset="0"/>
                <a:cs typeface="Times New Roman" panose="02020603050405020304" pitchFamily="18" charset="0"/>
              </a:rPr>
              <a:t>Hanifehpour</a:t>
            </a:r>
            <a:r>
              <a:rPr lang="en-US" dirty="0">
                <a:latin typeface="Times New Roman" panose="02020603050405020304" pitchFamily="18" charset="0"/>
                <a:ea typeface="Calibri" panose="020F0502020204030204" pitchFamily="34" charset="0"/>
                <a:cs typeface="Times New Roman" panose="02020603050405020304" pitchFamily="18" charset="0"/>
              </a:rPr>
              <a:t>, and Sang Woo </a:t>
            </a:r>
            <a:r>
              <a:rPr lang="en-US" dirty="0" err="1">
                <a:latin typeface="Times New Roman" panose="02020603050405020304" pitchFamily="18" charset="0"/>
                <a:ea typeface="Calibri" panose="020F0502020204030204" pitchFamily="34" charset="0"/>
                <a:cs typeface="Times New Roman" panose="02020603050405020304" pitchFamily="18" charset="0"/>
              </a:rPr>
              <a:t>Joo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i="1" dirty="0">
                <a:latin typeface="Times New Roman" panose="02020603050405020304" pitchFamily="18" charset="0"/>
                <a:ea typeface="Calibri" panose="020F0502020204030204" pitchFamily="34" charset="0"/>
                <a:cs typeface="Times New Roman" panose="02020603050405020304" pitchFamily="18" charset="0"/>
              </a:rPr>
              <a:t>Asian Pac J Cancer </a:t>
            </a:r>
            <a:r>
              <a:rPr lang="en-US" i="1" dirty="0" err="1">
                <a:latin typeface="Times New Roman" panose="02020603050405020304" pitchFamily="18" charset="0"/>
                <a:ea typeface="Calibri" panose="020F0502020204030204" pitchFamily="34" charset="0"/>
                <a:cs typeface="Times New Roman" panose="02020603050405020304" pitchFamily="18" charset="0"/>
              </a:rPr>
              <a:t>Prev</a:t>
            </a:r>
            <a:r>
              <a:rPr lang="en-US" dirty="0">
                <a:latin typeface="Times New Roman" panose="02020603050405020304" pitchFamily="18" charset="0"/>
                <a:ea typeface="Calibri" panose="020F0502020204030204" pitchFamily="34" charset="0"/>
                <a:cs typeface="Times New Roman" panose="02020603050405020304" pitchFamily="18" charset="0"/>
              </a:rPr>
              <a:t> 15 (2014): 517-535.</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icture containing text, transport, wheel&#10;&#10;Description automatically generated">
            <a:extLst>
              <a:ext uri="{FF2B5EF4-FFF2-40B4-BE49-F238E27FC236}">
                <a16:creationId xmlns:a16="http://schemas.microsoft.com/office/drawing/2014/main" id="{A368910C-4E5B-47E4-929F-999F3379B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09317" y="575392"/>
            <a:ext cx="5248656" cy="5276088"/>
          </a:xfrm>
          <a:prstGeom prst="rect">
            <a:avLst/>
          </a:prstGeom>
        </p:spPr>
      </p:pic>
      <p:pic>
        <p:nvPicPr>
          <p:cNvPr id="60" name="Picture 59" descr="Chart, box and whisker chart&#10;&#10;Description automatically generated">
            <a:extLst>
              <a:ext uri="{FF2B5EF4-FFF2-40B4-BE49-F238E27FC236}">
                <a16:creationId xmlns:a16="http://schemas.microsoft.com/office/drawing/2014/main" id="{0595C975-FE91-48E0-B343-BBDDFF306E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2308" y="17556581"/>
            <a:ext cx="8467583" cy="6482335"/>
          </a:xfrm>
          <a:prstGeom prst="rect">
            <a:avLst/>
          </a:prstGeom>
        </p:spPr>
      </p:pic>
      <p:pic>
        <p:nvPicPr>
          <p:cNvPr id="62" name="Picture 61" descr="Chart, box and whisker chart&#10;&#10;Description automatically generated">
            <a:extLst>
              <a:ext uri="{FF2B5EF4-FFF2-40B4-BE49-F238E27FC236}">
                <a16:creationId xmlns:a16="http://schemas.microsoft.com/office/drawing/2014/main" id="{C01D4572-B997-4AEF-91CF-0E2C3BF227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31313" y="23805594"/>
            <a:ext cx="8468578" cy="6483096"/>
          </a:xfrm>
          <a:prstGeom prst="rect">
            <a:avLst/>
          </a:prstGeom>
        </p:spPr>
      </p:pic>
      <p:pic>
        <p:nvPicPr>
          <p:cNvPr id="64" name="Picture 63" descr="A picture containing text, writing implement, stationary, pencil&#10;&#10;Description automatically generated">
            <a:extLst>
              <a:ext uri="{FF2B5EF4-FFF2-40B4-BE49-F238E27FC236}">
                <a16:creationId xmlns:a16="http://schemas.microsoft.com/office/drawing/2014/main" id="{BEC554D4-31A4-41A1-B54B-005F0F78D4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3191" y="15115974"/>
            <a:ext cx="9330948" cy="7143282"/>
          </a:xfrm>
          <a:prstGeom prst="rect">
            <a:avLst/>
          </a:prstGeom>
        </p:spPr>
      </p:pic>
      <p:pic>
        <p:nvPicPr>
          <p:cNvPr id="66" name="Picture 65" descr="Chart, histogram&#10;&#10;Description automatically generated">
            <a:extLst>
              <a:ext uri="{FF2B5EF4-FFF2-40B4-BE49-F238E27FC236}">
                <a16:creationId xmlns:a16="http://schemas.microsoft.com/office/drawing/2014/main" id="{4AA11F0D-E4EA-4888-B7FD-4465C4073D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76196" y="7697218"/>
            <a:ext cx="7856127" cy="6014237"/>
          </a:xfrm>
          <a:prstGeom prst="rect">
            <a:avLst/>
          </a:prstGeom>
        </p:spPr>
      </p:pic>
      <p:sp>
        <p:nvSpPr>
          <p:cNvPr id="45" name="TextBox 44">
            <a:extLst>
              <a:ext uri="{FF2B5EF4-FFF2-40B4-BE49-F238E27FC236}">
                <a16:creationId xmlns:a16="http://schemas.microsoft.com/office/drawing/2014/main" id="{35C08790-2AFF-4C18-B382-0399999AFA0B}"/>
              </a:ext>
            </a:extLst>
          </p:cNvPr>
          <p:cNvSpPr txBox="1"/>
          <p:nvPr/>
        </p:nvSpPr>
        <p:spPr>
          <a:xfrm>
            <a:off x="35830044" y="15211764"/>
            <a:ext cx="4193366" cy="6001643"/>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Antibiotic activity against 25 µL </a:t>
            </a:r>
            <a:r>
              <a:rPr lang="en-US" sz="3200" i="1" dirty="0">
                <a:latin typeface="Times New Roman" panose="02020603050405020304" pitchFamily="18" charset="0"/>
                <a:cs typeface="Times New Roman" panose="02020603050405020304" pitchFamily="18" charset="0"/>
              </a:rPr>
              <a:t>S. Aureus </a:t>
            </a:r>
            <a:r>
              <a:rPr lang="en-US" sz="3200" dirty="0">
                <a:latin typeface="Times New Roman" panose="02020603050405020304" pitchFamily="18" charset="0"/>
                <a:cs typeface="Times New Roman" panose="02020603050405020304" pitchFamily="18" charset="0"/>
              </a:rPr>
              <a:t>in 1.8 mL TSB was determined using 200 µL of the remaining elution.</a:t>
            </a:r>
          </a:p>
          <a:p>
            <a:pPr marL="571500" indent="-571500">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Positive control = </a:t>
            </a:r>
            <a:r>
              <a:rPr lang="en-US" sz="3200" i="1" dirty="0">
                <a:latin typeface="Times New Roman" panose="02020603050405020304" pitchFamily="18" charset="0"/>
                <a:cs typeface="Times New Roman" panose="02020603050405020304" pitchFamily="18" charset="0"/>
              </a:rPr>
              <a:t>S. Aureus</a:t>
            </a:r>
            <a:r>
              <a:rPr lang="en-US" sz="3200" dirty="0">
                <a:latin typeface="Times New Roman" panose="02020603050405020304" pitchFamily="18" charset="0"/>
                <a:cs typeface="Times New Roman" panose="02020603050405020304" pitchFamily="18" charset="0"/>
              </a:rPr>
              <a:t> treated w/ high concentration antibiotic standard (n = 3).</a:t>
            </a:r>
          </a:p>
        </p:txBody>
      </p:sp>
      <p:pic>
        <p:nvPicPr>
          <p:cNvPr id="6" name="Picture 5">
            <a:extLst>
              <a:ext uri="{FF2B5EF4-FFF2-40B4-BE49-F238E27FC236}">
                <a16:creationId xmlns:a16="http://schemas.microsoft.com/office/drawing/2014/main" id="{6498F235-0D1E-43D9-816D-ECC60099DA43}"/>
              </a:ext>
            </a:extLst>
          </p:cNvPr>
          <p:cNvPicPr>
            <a:picLocks noChangeAspect="1"/>
          </p:cNvPicPr>
          <p:nvPr/>
        </p:nvPicPr>
        <p:blipFill rotWithShape="1">
          <a:blip r:embed="rId10">
            <a:extLst>
              <a:ext uri="{28A0092B-C50C-407E-A947-70E740481C1C}">
                <a14:useLocalDpi xmlns:a14="http://schemas.microsoft.com/office/drawing/2010/main" val="0"/>
              </a:ext>
            </a:extLst>
          </a:blip>
          <a:srcRect l="12500" r="12500"/>
          <a:stretch/>
        </p:blipFill>
        <p:spPr>
          <a:xfrm rot="5400000">
            <a:off x="860518" y="21359026"/>
            <a:ext cx="3343393" cy="3343393"/>
          </a:xfrm>
          <a:prstGeom prst="rect">
            <a:avLst/>
          </a:prstGeom>
        </p:spPr>
      </p:pic>
      <p:pic>
        <p:nvPicPr>
          <p:cNvPr id="19" name="Picture 18" descr="A picture containing indoor, close, honey&#10;&#10;Description automatically generated">
            <a:extLst>
              <a:ext uri="{FF2B5EF4-FFF2-40B4-BE49-F238E27FC236}">
                <a16:creationId xmlns:a16="http://schemas.microsoft.com/office/drawing/2014/main" id="{7349AF89-E875-4516-92EB-C10A9E57DAA9}"/>
              </a:ext>
            </a:extLst>
          </p:cNvPr>
          <p:cNvPicPr>
            <a:picLocks noChangeAspect="1"/>
          </p:cNvPicPr>
          <p:nvPr/>
        </p:nvPicPr>
        <p:blipFill rotWithShape="1">
          <a:blip r:embed="rId11">
            <a:extLst>
              <a:ext uri="{28A0092B-C50C-407E-A947-70E740481C1C}">
                <a14:useLocalDpi xmlns:a14="http://schemas.microsoft.com/office/drawing/2010/main" val="0"/>
              </a:ext>
            </a:extLst>
          </a:blip>
          <a:srcRect l="12500" r="12500"/>
          <a:stretch/>
        </p:blipFill>
        <p:spPr>
          <a:xfrm rot="5400000">
            <a:off x="6970367" y="21359026"/>
            <a:ext cx="3337517" cy="3337517"/>
          </a:xfrm>
          <a:prstGeom prst="rect">
            <a:avLst/>
          </a:prstGeom>
        </p:spPr>
      </p:pic>
    </p:spTree>
    <p:extLst>
      <p:ext uri="{BB962C8B-B14F-4D97-AF65-F5344CB8AC3E}">
        <p14:creationId xmlns:p14="http://schemas.microsoft.com/office/powerpoint/2010/main" val="12638939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1057</TotalTime>
  <Words>863</Words>
  <Application>Microsoft Office PowerPoint</Application>
  <PresentationFormat>Custom</PresentationFormat>
  <Paragraphs>45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Laubach</dc:creator>
  <cp:lastModifiedBy>Unknown User</cp:lastModifiedBy>
  <cp:revision>11</cp:revision>
  <dcterms:created xsi:type="dcterms:W3CDTF">2019-10-11T16:34:11Z</dcterms:created>
  <dcterms:modified xsi:type="dcterms:W3CDTF">2022-05-12T22:21:29Z</dcterms:modified>
</cp:coreProperties>
</file>