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3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4" r:id="rId11"/>
    <p:sldId id="265" r:id="rId12"/>
  </p:sldIdLst>
  <p:sldSz cx="19010313" cy="10693400"/>
  <p:notesSz cx="7556500" cy="10693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4" userDrawn="1">
          <p15:clr>
            <a:srgbClr val="A4A3A4"/>
          </p15:clr>
        </p15:guide>
        <p15:guide id="2" pos="11124" userDrawn="1">
          <p15:clr>
            <a:srgbClr val="A4A3A4"/>
          </p15:clr>
        </p15:guide>
        <p15:guide id="3" orient="horz" pos="6344" userDrawn="1">
          <p15:clr>
            <a:srgbClr val="A4A3A4"/>
          </p15:clr>
        </p15:guide>
        <p15:guide id="4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0F6C"/>
    <a:srgbClr val="FFFEDA"/>
    <a:srgbClr val="FCDCFA"/>
    <a:srgbClr val="FFBF00"/>
    <a:srgbClr val="E3B525"/>
    <a:srgbClr val="009EF3"/>
    <a:srgbClr val="FFA1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53" d="100"/>
          <a:sy n="53" d="100"/>
        </p:scale>
        <p:origin x="132" y="29"/>
      </p:cViewPr>
      <p:guideLst>
        <p:guide orient="horz" pos="344"/>
        <p:guide pos="11124"/>
        <p:guide orient="horz" pos="6344"/>
        <p:guide pos="6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7517451\Documents\PHD%20PROJECT\LAB%20RESULTS\pha%20extrac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C00000"/>
                </a:solidFill>
              </a:rPr>
              <a:t>JPL</a:t>
            </a:r>
            <a:r>
              <a:rPr lang="en-US" baseline="0">
                <a:solidFill>
                  <a:srgbClr val="C00000"/>
                </a:solidFill>
              </a:rPr>
              <a:t> Strains Soyabean oil Growth curve</a:t>
            </a:r>
            <a:endParaRPr lang="en-US">
              <a:solidFill>
                <a:srgbClr val="C00000"/>
              </a:solidFill>
            </a:endParaRP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JPL -1176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0.03</c:v>
                </c:pt>
                <c:pt idx="1">
                  <c:v>0.17</c:v>
                </c:pt>
                <c:pt idx="2">
                  <c:v>0.46700000000000003</c:v>
                </c:pt>
                <c:pt idx="3">
                  <c:v>0.69099999999999995</c:v>
                </c:pt>
                <c:pt idx="4">
                  <c:v>0.83199999999999996</c:v>
                </c:pt>
                <c:pt idx="5">
                  <c:v>0.65100000000000002</c:v>
                </c:pt>
                <c:pt idx="6">
                  <c:v>0.47699999999999998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DD4-4681-9DFF-96AF383277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JPL-89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0.02</c:v>
                </c:pt>
                <c:pt idx="1">
                  <c:v>0.182</c:v>
                </c:pt>
                <c:pt idx="2">
                  <c:v>0.378</c:v>
                </c:pt>
                <c:pt idx="3">
                  <c:v>0.77300000000000002</c:v>
                </c:pt>
                <c:pt idx="4">
                  <c:v>0.73599999999999999</c:v>
                </c:pt>
                <c:pt idx="5">
                  <c:v>0.57999999999999996</c:v>
                </c:pt>
                <c:pt idx="6">
                  <c:v>0.46600000000000003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DD4-4681-9DFF-96AF383277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JPL-23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16</c:v>
                </c:pt>
                <c:pt idx="4">
                  <c:v>20</c:v>
                </c:pt>
                <c:pt idx="5">
                  <c:v>24</c:v>
                </c:pt>
                <c:pt idx="6">
                  <c:v>28</c:v>
                </c:pt>
              </c:numCache>
            </c:numRef>
          </c:xVal>
          <c:yVal>
            <c:numRef>
              <c:f>Sheet1!$D$2:$D$8</c:f>
              <c:numCache>
                <c:formatCode>General</c:formatCode>
                <c:ptCount val="7"/>
                <c:pt idx="0">
                  <c:v>1.2E-2</c:v>
                </c:pt>
                <c:pt idx="1">
                  <c:v>0.23</c:v>
                </c:pt>
                <c:pt idx="2">
                  <c:v>0.63</c:v>
                </c:pt>
                <c:pt idx="3">
                  <c:v>0.84299999999999997</c:v>
                </c:pt>
                <c:pt idx="4">
                  <c:v>0.88700000000000001</c:v>
                </c:pt>
                <c:pt idx="5">
                  <c:v>0.78600000000000003</c:v>
                </c:pt>
                <c:pt idx="6">
                  <c:v>0.59799999999999998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DD4-4681-9DFF-96AF383277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49314992"/>
        <c:axId val="2049325392"/>
      </c:scatterChart>
      <c:valAx>
        <c:axId val="2049314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rgbClr val="FF0000"/>
                    </a:solidFill>
                  </a:rPr>
                  <a:t>Time(hrs)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325392"/>
        <c:crosses val="autoZero"/>
        <c:crossBetween val="midCat"/>
      </c:valAx>
      <c:valAx>
        <c:axId val="2049325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rgbClr val="FF0000"/>
                    </a:solidFill>
                  </a:rPr>
                  <a:t>OD</a:t>
                </a:r>
                <a:r>
                  <a:rPr lang="en-US" b="1" baseline="0">
                    <a:solidFill>
                      <a:srgbClr val="FF0000"/>
                    </a:solidFill>
                  </a:rPr>
                  <a:t> 600nm</a:t>
                </a:r>
                <a:endParaRPr lang="en-US" b="1">
                  <a:solidFill>
                    <a:srgbClr val="FF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9314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PHA Extract (%) Sonication vs Solvent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PHA% Solvent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Pseudomonas citronellolis</c:v>
                </c:pt>
                <c:pt idx="1">
                  <c:v>Metathermus centralius</c:v>
                </c:pt>
                <c:pt idx="2">
                  <c:v>Mesorhizobium amorphae</c:v>
                </c:pt>
                <c:pt idx="3">
                  <c:v>JC-0023 (IF7SW-B2): Methylobacterium ajmalii</c:v>
                </c:pt>
                <c:pt idx="4">
                  <c:v>JC-0089 (IIF4SW-B5): Methylobacterium ajmalii</c:v>
                </c:pt>
                <c:pt idx="5">
                  <c:v>JC-1176 (I1-R3): Methylorubrum rhodesianum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44.67</c:v>
                </c:pt>
                <c:pt idx="1">
                  <c:v>26.01</c:v>
                </c:pt>
                <c:pt idx="2">
                  <c:v>48.521000000000001</c:v>
                </c:pt>
                <c:pt idx="3">
                  <c:v>38.923000000000002</c:v>
                </c:pt>
                <c:pt idx="4">
                  <c:v>39.9</c:v>
                </c:pt>
                <c:pt idx="5">
                  <c:v>33.24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9E-4BDC-8611-E8BC5E75CEEB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PHA EXTRACT % Sonication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Pseudomonas citronellolis</c:v>
                </c:pt>
                <c:pt idx="1">
                  <c:v>Metathermus centralius</c:v>
                </c:pt>
                <c:pt idx="2">
                  <c:v>Mesorhizobium amorphae</c:v>
                </c:pt>
                <c:pt idx="3">
                  <c:v>JC-0023 (IF7SW-B2): Methylobacterium ajmalii</c:v>
                </c:pt>
                <c:pt idx="4">
                  <c:v>JC-0089 (IIF4SW-B5): Methylobacterium ajmalii</c:v>
                </c:pt>
                <c:pt idx="5">
                  <c:v>JC-1176 (I1-R3): Methylorubrum rhodesianum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36.450000000000003</c:v>
                </c:pt>
                <c:pt idx="1">
                  <c:v>33.1</c:v>
                </c:pt>
                <c:pt idx="2">
                  <c:v>35.700000000000003</c:v>
                </c:pt>
                <c:pt idx="3">
                  <c:v>43.12</c:v>
                </c:pt>
                <c:pt idx="4">
                  <c:v>40.92</c:v>
                </c:pt>
                <c:pt idx="5">
                  <c:v>51.43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9E-4BDC-8611-E8BC5E75CE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3005024"/>
        <c:axId val="433002528"/>
      </c:barChart>
      <c:catAx>
        <c:axId val="433005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02528"/>
        <c:crosses val="autoZero"/>
        <c:auto val="1"/>
        <c:lblAlgn val="ctr"/>
        <c:lblOffset val="100"/>
        <c:noMultiLvlLbl val="0"/>
      </c:catAx>
      <c:valAx>
        <c:axId val="43300252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0050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07/relationships/hdphoto" Target="../media/hdphoto1.wdp"/><Relationship Id="rId1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07/relationships/hdphoto" Target="../media/hdphoto1.wdp"/><Relationship Id="rId1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1EA48-803E-4F1E-832C-F90381F546A5}" type="doc">
      <dgm:prSet loTypeId="urn:microsoft.com/office/officeart/2011/layout/RadialPictureList" loCatId="officeonlin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BA7E7-0DCE-499B-9185-2308825B70D8}">
      <dgm:prSet phldrT="[Text]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  <a:ln w="28575">
          <a:solidFill>
            <a:srgbClr val="FFFF00"/>
          </a:solidFill>
          <a:prstDash val="lgDash"/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PHA</a:t>
          </a:r>
        </a:p>
      </dgm:t>
    </dgm:pt>
    <dgm:pt modelId="{C9D1AD07-F2CE-4A0C-B3BB-9C2CB8634063}" type="parTrans" cxnId="{4F5EA3D2-580B-423F-8ABB-9B9AB18736E8}">
      <dgm:prSet/>
      <dgm:spPr/>
      <dgm:t>
        <a:bodyPr/>
        <a:lstStyle/>
        <a:p>
          <a:endParaRPr lang="en-US"/>
        </a:p>
      </dgm:t>
    </dgm:pt>
    <dgm:pt modelId="{E4EF5A4A-5476-41D7-AB31-EBB4AD3C26A5}" type="sibTrans" cxnId="{4F5EA3D2-580B-423F-8ABB-9B9AB18736E8}">
      <dgm:prSet/>
      <dgm:spPr/>
      <dgm:t>
        <a:bodyPr/>
        <a:lstStyle/>
        <a:p>
          <a:endParaRPr lang="en-US"/>
        </a:p>
      </dgm:t>
    </dgm:pt>
    <dgm:pt modelId="{0319C247-79A7-4234-B70A-8EC32FD49BFB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highlight>
                <a:srgbClr val="FFFF00"/>
              </a:highlight>
            </a:rPr>
            <a:t>Biodegradability</a:t>
          </a:r>
        </a:p>
      </dgm:t>
    </dgm:pt>
    <dgm:pt modelId="{5D268A57-F718-49AD-852D-310881AEA10E}" type="parTrans" cxnId="{7454EBF5-26F8-4134-8745-7666345D3EBD}">
      <dgm:prSet/>
      <dgm:spPr/>
      <dgm:t>
        <a:bodyPr/>
        <a:lstStyle/>
        <a:p>
          <a:endParaRPr lang="en-US"/>
        </a:p>
      </dgm:t>
    </dgm:pt>
    <dgm:pt modelId="{670B7BF7-4D16-4F9D-B376-3DBD9599364E}" type="sibTrans" cxnId="{7454EBF5-26F8-4134-8745-7666345D3EBD}">
      <dgm:prSet/>
      <dgm:spPr/>
      <dgm:t>
        <a:bodyPr/>
        <a:lstStyle/>
        <a:p>
          <a:endParaRPr lang="en-US"/>
        </a:p>
      </dgm:t>
    </dgm:pt>
    <dgm:pt modelId="{2F61C17C-CF2C-4197-B659-E60AF2E37A2E}">
      <dgm:prSet phldrT="[Text]"/>
      <dgm:spPr/>
      <dgm:t>
        <a:bodyPr/>
        <a:lstStyle/>
        <a:p>
          <a:r>
            <a:rPr lang="en-US" dirty="0">
              <a:highlight>
                <a:srgbClr val="FFFF00"/>
              </a:highlight>
            </a:rPr>
            <a:t>Non-toxicity</a:t>
          </a:r>
        </a:p>
      </dgm:t>
    </dgm:pt>
    <dgm:pt modelId="{E6FBD20D-E27C-44B3-9FE4-8D752542DBA5}" type="parTrans" cxnId="{519BB35B-8749-4EAA-A1D3-23E3D1A799A9}">
      <dgm:prSet/>
      <dgm:spPr/>
      <dgm:t>
        <a:bodyPr/>
        <a:lstStyle/>
        <a:p>
          <a:endParaRPr lang="en-US"/>
        </a:p>
      </dgm:t>
    </dgm:pt>
    <dgm:pt modelId="{DC0A0272-65C5-460D-96F8-BD08C6379DCB}" type="sibTrans" cxnId="{519BB35B-8749-4EAA-A1D3-23E3D1A799A9}">
      <dgm:prSet/>
      <dgm:spPr/>
      <dgm:t>
        <a:bodyPr/>
        <a:lstStyle/>
        <a:p>
          <a:endParaRPr lang="en-US"/>
        </a:p>
      </dgm:t>
    </dgm:pt>
    <dgm:pt modelId="{046F1FD5-7427-4D23-97CC-D935785C23DF}">
      <dgm:prSet phldrT="[Text]"/>
      <dgm:spPr/>
      <dgm:t>
        <a:bodyPr/>
        <a:lstStyle/>
        <a:p>
          <a:r>
            <a:rPr lang="en-US" dirty="0">
              <a:highlight>
                <a:srgbClr val="FFFF00"/>
              </a:highlight>
            </a:rPr>
            <a:t>Superior Thermo-mechanical attributes</a:t>
          </a:r>
        </a:p>
      </dgm:t>
    </dgm:pt>
    <dgm:pt modelId="{143E182D-159A-455D-890D-C783969AAA5B}" type="parTrans" cxnId="{B6758392-D104-4B18-9993-42AB3F96838E}">
      <dgm:prSet/>
      <dgm:spPr/>
      <dgm:t>
        <a:bodyPr/>
        <a:lstStyle/>
        <a:p>
          <a:endParaRPr lang="en-US"/>
        </a:p>
      </dgm:t>
    </dgm:pt>
    <dgm:pt modelId="{E889FE79-950D-4C56-9A55-79030104A655}" type="sibTrans" cxnId="{B6758392-D104-4B18-9993-42AB3F96838E}">
      <dgm:prSet/>
      <dgm:spPr/>
      <dgm:t>
        <a:bodyPr/>
        <a:lstStyle/>
        <a:p>
          <a:endParaRPr lang="en-US"/>
        </a:p>
      </dgm:t>
    </dgm:pt>
    <dgm:pt modelId="{4D5E1E8C-F8D7-4F80-9356-8DEEFC1C0C9F}" type="pres">
      <dgm:prSet presAssocID="{CFD1EA48-803E-4F1E-832C-F90381F546A5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54779B40-7326-485D-9E2F-F4C4379784D7}" type="pres">
      <dgm:prSet presAssocID="{2EDBA7E7-0DCE-499B-9185-2308825B70D8}" presName="Parent" presStyleLbl="node1" presStyleIdx="0" presStyleCnt="2" custLinFactNeighborX="-538" custLinFactNeighborY="-536">
        <dgm:presLayoutVars>
          <dgm:chMax val="4"/>
          <dgm:chPref val="3"/>
        </dgm:presLayoutVars>
      </dgm:prSet>
      <dgm:spPr/>
    </dgm:pt>
    <dgm:pt modelId="{3C563320-C33A-426C-8F8F-7FACF15A883C}" type="pres">
      <dgm:prSet presAssocID="{0319C247-79A7-4234-B70A-8EC32FD49BFB}" presName="Accent" presStyleLbl="node1" presStyleIdx="1" presStyleCnt="2"/>
      <dgm:spPr/>
    </dgm:pt>
    <dgm:pt modelId="{E3AFE0AC-DB2C-4D76-A25A-30C21F58A43E}" type="pres">
      <dgm:prSet presAssocID="{0319C247-79A7-4234-B70A-8EC32FD49BFB}" presName="Image1" presStyleLbl="fgImgPlace1" presStyleIdx="0" presStyleCnt="3" custLinFactNeighborX="19" custLinFactNeighborY="-567"/>
      <dgm:spPr>
        <a:blipFill rotWithShape="1">
          <a:blip xmlns:r="http://schemas.openxmlformats.org/officeDocument/2006/relationships" r:embed="rId3"/>
          <a:srcRect/>
          <a:stretch>
            <a:fillRect l="-27000" r="-27000"/>
          </a:stretch>
        </a:blipFill>
      </dgm:spPr>
    </dgm:pt>
    <dgm:pt modelId="{F28D34D0-8D45-4A5F-9B34-3E4E25C73D59}" type="pres">
      <dgm:prSet presAssocID="{0319C247-79A7-4234-B70A-8EC32FD49BFB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C67F016-A5C1-4ABF-99C8-E8A45ED3B59A}" type="pres">
      <dgm:prSet presAssocID="{2F61C17C-CF2C-4197-B659-E60AF2E37A2E}" presName="Image2" presStyleCnt="0"/>
      <dgm:spPr/>
    </dgm:pt>
    <dgm:pt modelId="{B42025E6-C1EE-40E3-A442-2CE067656F40}" type="pres">
      <dgm:prSet presAssocID="{2F61C17C-CF2C-4197-B659-E60AF2E37A2E}" presName="Image" presStyleLbl="fgImgPlace1" presStyleIdx="1" presStyleCnt="3" custLinFactNeighborX="-1488" custLinFactNeighborY="-745"/>
      <dgm:spPr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</dgm:spPr>
    </dgm:pt>
    <dgm:pt modelId="{2A8F5656-84ED-4B29-ABA6-317CD601DF3B}" type="pres">
      <dgm:prSet presAssocID="{2F61C17C-CF2C-4197-B659-E60AF2E37A2E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AAEC12A-0723-4497-875E-F63373BBA6DB}" type="pres">
      <dgm:prSet presAssocID="{046F1FD5-7427-4D23-97CC-D935785C23DF}" presName="Image3" presStyleCnt="0"/>
      <dgm:spPr/>
    </dgm:pt>
    <dgm:pt modelId="{8AA57D3A-2B67-4BC5-AABA-6C684EFA8FDA}" type="pres">
      <dgm:prSet presAssocID="{046F1FD5-7427-4D23-97CC-D935785C23DF}" presName="Image" presStyleLbl="fgImgPlace1" presStyleIdx="2" presStyleCnt="3" custLinFactNeighborX="1785" custLinFactNeighborY="-5992"/>
      <dgm:spPr>
        <a:blipFill dpi="0" rotWithShape="1">
          <a:blip xmlns:r="http://schemas.openxmlformats.org/officeDocument/2006/relationships" r:embed="rId5"/>
          <a:srcRect/>
          <a:stretch>
            <a:fillRect l="-31840" r="-16704" b="-6103"/>
          </a:stretch>
        </a:blipFill>
      </dgm:spPr>
    </dgm:pt>
    <dgm:pt modelId="{B942136A-0ECB-4D3B-AD90-F677E7F5F38B}" type="pres">
      <dgm:prSet presAssocID="{046F1FD5-7427-4D23-97CC-D935785C23DF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4C56708-2C9C-4453-9A98-437D3C14CE43}" type="presOf" srcId="{0319C247-79A7-4234-B70A-8EC32FD49BFB}" destId="{F28D34D0-8D45-4A5F-9B34-3E4E25C73D59}" srcOrd="0" destOrd="0" presId="urn:microsoft.com/office/officeart/2011/layout/RadialPictureList"/>
    <dgm:cxn modelId="{72C87512-5822-46E8-9243-F07CCA81CB7E}" type="presOf" srcId="{2F61C17C-CF2C-4197-B659-E60AF2E37A2E}" destId="{2A8F5656-84ED-4B29-ABA6-317CD601DF3B}" srcOrd="0" destOrd="0" presId="urn:microsoft.com/office/officeart/2011/layout/RadialPictureList"/>
    <dgm:cxn modelId="{ED7A7523-1A72-4BEC-96CF-FC249E8C6C6E}" type="presOf" srcId="{CFD1EA48-803E-4F1E-832C-F90381F546A5}" destId="{4D5E1E8C-F8D7-4F80-9356-8DEEFC1C0C9F}" srcOrd="0" destOrd="0" presId="urn:microsoft.com/office/officeart/2011/layout/RadialPictureList"/>
    <dgm:cxn modelId="{519BB35B-8749-4EAA-A1D3-23E3D1A799A9}" srcId="{2EDBA7E7-0DCE-499B-9185-2308825B70D8}" destId="{2F61C17C-CF2C-4197-B659-E60AF2E37A2E}" srcOrd="1" destOrd="0" parTransId="{E6FBD20D-E27C-44B3-9FE4-8D752542DBA5}" sibTransId="{DC0A0272-65C5-460D-96F8-BD08C6379DCB}"/>
    <dgm:cxn modelId="{B6758392-D104-4B18-9993-42AB3F96838E}" srcId="{2EDBA7E7-0DCE-499B-9185-2308825B70D8}" destId="{046F1FD5-7427-4D23-97CC-D935785C23DF}" srcOrd="2" destOrd="0" parTransId="{143E182D-159A-455D-890D-C783969AAA5B}" sibTransId="{E889FE79-950D-4C56-9A55-79030104A655}"/>
    <dgm:cxn modelId="{4F5EA3D2-580B-423F-8ABB-9B9AB18736E8}" srcId="{CFD1EA48-803E-4F1E-832C-F90381F546A5}" destId="{2EDBA7E7-0DCE-499B-9185-2308825B70D8}" srcOrd="0" destOrd="0" parTransId="{C9D1AD07-F2CE-4A0C-B3BB-9C2CB8634063}" sibTransId="{E4EF5A4A-5476-41D7-AB31-EBB4AD3C26A5}"/>
    <dgm:cxn modelId="{2B6445DD-95E3-4681-A27E-D78311737DB8}" type="presOf" srcId="{046F1FD5-7427-4D23-97CC-D935785C23DF}" destId="{B942136A-0ECB-4D3B-AD90-F677E7F5F38B}" srcOrd="0" destOrd="0" presId="urn:microsoft.com/office/officeart/2011/layout/RadialPictureList"/>
    <dgm:cxn modelId="{7454EBF5-26F8-4134-8745-7666345D3EBD}" srcId="{2EDBA7E7-0DCE-499B-9185-2308825B70D8}" destId="{0319C247-79A7-4234-B70A-8EC32FD49BFB}" srcOrd="0" destOrd="0" parTransId="{5D268A57-F718-49AD-852D-310881AEA10E}" sibTransId="{670B7BF7-4D16-4F9D-B376-3DBD9599364E}"/>
    <dgm:cxn modelId="{87C2DBFE-1353-4BEF-B351-30EAC4CA98E7}" type="presOf" srcId="{2EDBA7E7-0DCE-499B-9185-2308825B70D8}" destId="{54779B40-7326-485D-9E2F-F4C4379784D7}" srcOrd="0" destOrd="0" presId="urn:microsoft.com/office/officeart/2011/layout/RadialPictureList"/>
    <dgm:cxn modelId="{C35610A9-334C-4434-9DCE-E18CFCAA8CD8}" type="presParOf" srcId="{4D5E1E8C-F8D7-4F80-9356-8DEEFC1C0C9F}" destId="{54779B40-7326-485D-9E2F-F4C4379784D7}" srcOrd="0" destOrd="0" presId="urn:microsoft.com/office/officeart/2011/layout/RadialPictureList"/>
    <dgm:cxn modelId="{C027EB58-91D0-4FC1-B66F-446017DEF02D}" type="presParOf" srcId="{4D5E1E8C-F8D7-4F80-9356-8DEEFC1C0C9F}" destId="{3C563320-C33A-426C-8F8F-7FACF15A883C}" srcOrd="1" destOrd="0" presId="urn:microsoft.com/office/officeart/2011/layout/RadialPictureList"/>
    <dgm:cxn modelId="{187964BB-E0C1-4938-83B2-1CC8CD03C60B}" type="presParOf" srcId="{4D5E1E8C-F8D7-4F80-9356-8DEEFC1C0C9F}" destId="{E3AFE0AC-DB2C-4D76-A25A-30C21F58A43E}" srcOrd="2" destOrd="0" presId="urn:microsoft.com/office/officeart/2011/layout/RadialPictureList"/>
    <dgm:cxn modelId="{D1EE2EDA-B294-4D53-8DA8-C76390CA3CD1}" type="presParOf" srcId="{4D5E1E8C-F8D7-4F80-9356-8DEEFC1C0C9F}" destId="{F28D34D0-8D45-4A5F-9B34-3E4E25C73D59}" srcOrd="3" destOrd="0" presId="urn:microsoft.com/office/officeart/2011/layout/RadialPictureList"/>
    <dgm:cxn modelId="{DEB99D59-5579-4807-BD4A-F49BCB3C47E7}" type="presParOf" srcId="{4D5E1E8C-F8D7-4F80-9356-8DEEFC1C0C9F}" destId="{DC67F016-A5C1-4ABF-99C8-E8A45ED3B59A}" srcOrd="4" destOrd="0" presId="urn:microsoft.com/office/officeart/2011/layout/RadialPictureList"/>
    <dgm:cxn modelId="{950D2150-FE0B-448A-8906-17A122FD6FD4}" type="presParOf" srcId="{DC67F016-A5C1-4ABF-99C8-E8A45ED3B59A}" destId="{B42025E6-C1EE-40E3-A442-2CE067656F40}" srcOrd="0" destOrd="0" presId="urn:microsoft.com/office/officeart/2011/layout/RadialPictureList"/>
    <dgm:cxn modelId="{A9AA6E23-26E6-44F9-8CC4-7348C4F16D4F}" type="presParOf" srcId="{4D5E1E8C-F8D7-4F80-9356-8DEEFC1C0C9F}" destId="{2A8F5656-84ED-4B29-ABA6-317CD601DF3B}" srcOrd="5" destOrd="0" presId="urn:microsoft.com/office/officeart/2011/layout/RadialPictureList"/>
    <dgm:cxn modelId="{614D9764-DE41-4770-91E6-CFCC361B36AF}" type="presParOf" srcId="{4D5E1E8C-F8D7-4F80-9356-8DEEFC1C0C9F}" destId="{FAAEC12A-0723-4497-875E-F63373BBA6DB}" srcOrd="6" destOrd="0" presId="urn:microsoft.com/office/officeart/2011/layout/RadialPictureList"/>
    <dgm:cxn modelId="{DFD090F4-94E1-4765-ACD1-F70607FF09F8}" type="presParOf" srcId="{FAAEC12A-0723-4497-875E-F63373BBA6DB}" destId="{8AA57D3A-2B67-4BC5-AABA-6C684EFA8FDA}" srcOrd="0" destOrd="0" presId="urn:microsoft.com/office/officeart/2011/layout/RadialPictureList"/>
    <dgm:cxn modelId="{41511950-E040-4954-B1F1-6E6E5A654919}" type="presParOf" srcId="{4D5E1E8C-F8D7-4F80-9356-8DEEFC1C0C9F}" destId="{B942136A-0ECB-4D3B-AD90-F677E7F5F38B}" srcOrd="7" destOrd="0" presId="urn:microsoft.com/office/officeart/2011/layout/RadialPictur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BF56F-261C-4A02-9A30-28F420E630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21A4798-36EC-4DFF-B037-9ADBBA1C5FAE}">
      <dgm:prSet/>
      <dgm:spPr/>
      <dgm:t>
        <a:bodyPr/>
        <a:lstStyle/>
        <a:p>
          <a:pPr>
            <a:defRPr cap="all"/>
          </a:pPr>
          <a:r>
            <a:rPr lang="en-US" dirty="0"/>
            <a:t>THANK YOU </a:t>
          </a:r>
        </a:p>
      </dgm:t>
    </dgm:pt>
    <dgm:pt modelId="{05871B8F-0051-4DB6-BD1C-EF13A193EC03}" type="parTrans" cxnId="{E84BDBC6-B2E0-4F90-A10E-9BDBB7FD53B0}">
      <dgm:prSet/>
      <dgm:spPr/>
      <dgm:t>
        <a:bodyPr/>
        <a:lstStyle/>
        <a:p>
          <a:endParaRPr lang="en-US"/>
        </a:p>
      </dgm:t>
    </dgm:pt>
    <dgm:pt modelId="{00750D3B-DDB3-4682-B683-EC595F436A83}" type="sibTrans" cxnId="{E84BDBC6-B2E0-4F90-A10E-9BDBB7FD53B0}">
      <dgm:prSet/>
      <dgm:spPr/>
      <dgm:t>
        <a:bodyPr/>
        <a:lstStyle/>
        <a:p>
          <a:endParaRPr lang="en-US"/>
        </a:p>
      </dgm:t>
    </dgm:pt>
    <dgm:pt modelId="{5A9069BB-C016-494F-9A2F-E7D6C53D03CD}">
      <dgm:prSet/>
      <dgm:spPr/>
      <dgm:t>
        <a:bodyPr/>
        <a:lstStyle/>
        <a:p>
          <a:pPr>
            <a:defRPr cap="all"/>
          </a:pPr>
          <a:r>
            <a:rPr lang="en-US" dirty="0"/>
            <a:t>ANY QUESTIONS?</a:t>
          </a:r>
        </a:p>
      </dgm:t>
    </dgm:pt>
    <dgm:pt modelId="{669C1462-DECA-4732-B411-53EA778EAC59}" type="parTrans" cxnId="{86951C76-23C3-4ADA-9C19-554681412DDF}">
      <dgm:prSet/>
      <dgm:spPr/>
      <dgm:t>
        <a:bodyPr/>
        <a:lstStyle/>
        <a:p>
          <a:endParaRPr lang="en-US"/>
        </a:p>
      </dgm:t>
    </dgm:pt>
    <dgm:pt modelId="{7E5698A4-198B-48FD-8918-AD65449DFD88}" type="sibTrans" cxnId="{86951C76-23C3-4ADA-9C19-554681412DDF}">
      <dgm:prSet/>
      <dgm:spPr/>
      <dgm:t>
        <a:bodyPr/>
        <a:lstStyle/>
        <a:p>
          <a:endParaRPr lang="en-US"/>
        </a:p>
      </dgm:t>
    </dgm:pt>
    <dgm:pt modelId="{A935E3F1-38B1-4791-94C4-14754D60B4CC}" type="pres">
      <dgm:prSet presAssocID="{0ACBF56F-261C-4A02-9A30-28F420E6302B}" presName="root" presStyleCnt="0">
        <dgm:presLayoutVars>
          <dgm:dir/>
          <dgm:resizeHandles val="exact"/>
        </dgm:presLayoutVars>
      </dgm:prSet>
      <dgm:spPr/>
    </dgm:pt>
    <dgm:pt modelId="{E55D7B36-4055-4688-B30F-D42D1EADAF8A}" type="pres">
      <dgm:prSet presAssocID="{021A4798-36EC-4DFF-B037-9ADBBA1C5FAE}" presName="compNode" presStyleCnt="0"/>
      <dgm:spPr/>
    </dgm:pt>
    <dgm:pt modelId="{7456A3F4-7C08-4EF6-9985-97A3A5EFD6D6}" type="pres">
      <dgm:prSet presAssocID="{021A4798-36EC-4DFF-B037-9ADBBA1C5FAE}" presName="iconBgRect" presStyleLbl="bgShp" presStyleIdx="0" presStyleCnt="2"/>
      <dgm:spPr/>
    </dgm:pt>
    <dgm:pt modelId="{E0E58919-5D51-40A9-8779-92C8427762EA}" type="pres">
      <dgm:prSet presAssocID="{021A4798-36EC-4DFF-B037-9ADBBA1C5FA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59BA47C2-2DF8-44C2-82E9-0AB876CC7796}" type="pres">
      <dgm:prSet presAssocID="{021A4798-36EC-4DFF-B037-9ADBBA1C5FAE}" presName="spaceRect" presStyleCnt="0"/>
      <dgm:spPr/>
    </dgm:pt>
    <dgm:pt modelId="{8F48CAF4-F5FD-46AD-A737-B49B85AE18D9}" type="pres">
      <dgm:prSet presAssocID="{021A4798-36EC-4DFF-B037-9ADBBA1C5FAE}" presName="textRect" presStyleLbl="revTx" presStyleIdx="0" presStyleCnt="2">
        <dgm:presLayoutVars>
          <dgm:chMax val="1"/>
          <dgm:chPref val="1"/>
        </dgm:presLayoutVars>
      </dgm:prSet>
      <dgm:spPr/>
    </dgm:pt>
    <dgm:pt modelId="{5E922FEF-9C38-4E45-8E4D-830C8432A093}" type="pres">
      <dgm:prSet presAssocID="{00750D3B-DDB3-4682-B683-EC595F436A83}" presName="sibTrans" presStyleCnt="0"/>
      <dgm:spPr/>
    </dgm:pt>
    <dgm:pt modelId="{630C3508-E81E-4652-8466-82AF7BD129E5}" type="pres">
      <dgm:prSet presAssocID="{5A9069BB-C016-494F-9A2F-E7D6C53D03CD}" presName="compNode" presStyleCnt="0"/>
      <dgm:spPr/>
    </dgm:pt>
    <dgm:pt modelId="{EA5B0150-53A7-4A53-95F0-E5CE6B3638F2}" type="pres">
      <dgm:prSet presAssocID="{5A9069BB-C016-494F-9A2F-E7D6C53D03CD}" presName="iconBgRect" presStyleLbl="bgShp" presStyleIdx="1" presStyleCnt="2"/>
      <dgm:spPr/>
    </dgm:pt>
    <dgm:pt modelId="{666AC000-4B6C-4A0E-BD47-A9C1463EFBF2}" type="pres">
      <dgm:prSet presAssocID="{5A9069BB-C016-494F-9A2F-E7D6C53D03C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D248F060-3B6F-4508-B417-484FD0B55F83}" type="pres">
      <dgm:prSet presAssocID="{5A9069BB-C016-494F-9A2F-E7D6C53D03CD}" presName="spaceRect" presStyleCnt="0"/>
      <dgm:spPr/>
    </dgm:pt>
    <dgm:pt modelId="{E0AF6C30-D708-4750-A28C-91B7030AEA56}" type="pres">
      <dgm:prSet presAssocID="{5A9069BB-C016-494F-9A2F-E7D6C53D03C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4E6E2330-D387-41EB-80E7-AD8841E4DC49}" type="presOf" srcId="{0ACBF56F-261C-4A02-9A30-28F420E6302B}" destId="{A935E3F1-38B1-4791-94C4-14754D60B4CC}" srcOrd="0" destOrd="0" presId="urn:microsoft.com/office/officeart/2018/5/layout/IconCircleLabelList"/>
    <dgm:cxn modelId="{33C2DB5D-602A-4FF1-B19B-C63BC1DEE5F2}" type="presOf" srcId="{5A9069BB-C016-494F-9A2F-E7D6C53D03CD}" destId="{E0AF6C30-D708-4750-A28C-91B7030AEA56}" srcOrd="0" destOrd="0" presId="urn:microsoft.com/office/officeart/2018/5/layout/IconCircleLabelList"/>
    <dgm:cxn modelId="{86951C76-23C3-4ADA-9C19-554681412DDF}" srcId="{0ACBF56F-261C-4A02-9A30-28F420E6302B}" destId="{5A9069BB-C016-494F-9A2F-E7D6C53D03CD}" srcOrd="1" destOrd="0" parTransId="{669C1462-DECA-4732-B411-53EA778EAC59}" sibTransId="{7E5698A4-198B-48FD-8918-AD65449DFD88}"/>
    <dgm:cxn modelId="{F4CFB179-9A5A-4216-9D9A-556BBF9512B3}" type="presOf" srcId="{021A4798-36EC-4DFF-B037-9ADBBA1C5FAE}" destId="{8F48CAF4-F5FD-46AD-A737-B49B85AE18D9}" srcOrd="0" destOrd="0" presId="urn:microsoft.com/office/officeart/2018/5/layout/IconCircleLabelList"/>
    <dgm:cxn modelId="{E84BDBC6-B2E0-4F90-A10E-9BDBB7FD53B0}" srcId="{0ACBF56F-261C-4A02-9A30-28F420E6302B}" destId="{021A4798-36EC-4DFF-B037-9ADBBA1C5FAE}" srcOrd="0" destOrd="0" parTransId="{05871B8F-0051-4DB6-BD1C-EF13A193EC03}" sibTransId="{00750D3B-DDB3-4682-B683-EC595F436A83}"/>
    <dgm:cxn modelId="{FF197304-C4D6-4FB8-AE49-C162A12FDF46}" type="presParOf" srcId="{A935E3F1-38B1-4791-94C4-14754D60B4CC}" destId="{E55D7B36-4055-4688-B30F-D42D1EADAF8A}" srcOrd="0" destOrd="0" presId="urn:microsoft.com/office/officeart/2018/5/layout/IconCircleLabelList"/>
    <dgm:cxn modelId="{D57B52B5-AB62-4596-B4A9-C157F68D40FB}" type="presParOf" srcId="{E55D7B36-4055-4688-B30F-D42D1EADAF8A}" destId="{7456A3F4-7C08-4EF6-9985-97A3A5EFD6D6}" srcOrd="0" destOrd="0" presId="urn:microsoft.com/office/officeart/2018/5/layout/IconCircleLabelList"/>
    <dgm:cxn modelId="{56F1941D-DA19-4FB0-AF21-8A8A61429938}" type="presParOf" srcId="{E55D7B36-4055-4688-B30F-D42D1EADAF8A}" destId="{E0E58919-5D51-40A9-8779-92C8427762EA}" srcOrd="1" destOrd="0" presId="urn:microsoft.com/office/officeart/2018/5/layout/IconCircleLabelList"/>
    <dgm:cxn modelId="{171EE3FC-6F0C-40D7-98C9-6FE80546CB13}" type="presParOf" srcId="{E55D7B36-4055-4688-B30F-D42D1EADAF8A}" destId="{59BA47C2-2DF8-44C2-82E9-0AB876CC7796}" srcOrd="2" destOrd="0" presId="urn:microsoft.com/office/officeart/2018/5/layout/IconCircleLabelList"/>
    <dgm:cxn modelId="{8074D5F8-8644-443D-B19A-A8419795A496}" type="presParOf" srcId="{E55D7B36-4055-4688-B30F-D42D1EADAF8A}" destId="{8F48CAF4-F5FD-46AD-A737-B49B85AE18D9}" srcOrd="3" destOrd="0" presId="urn:microsoft.com/office/officeart/2018/5/layout/IconCircleLabelList"/>
    <dgm:cxn modelId="{D058141A-854A-4A74-AA6B-3D763D772C74}" type="presParOf" srcId="{A935E3F1-38B1-4791-94C4-14754D60B4CC}" destId="{5E922FEF-9C38-4E45-8E4D-830C8432A093}" srcOrd="1" destOrd="0" presId="urn:microsoft.com/office/officeart/2018/5/layout/IconCircleLabelList"/>
    <dgm:cxn modelId="{C9928756-77C8-4CD8-A49A-32BADBBEB70A}" type="presParOf" srcId="{A935E3F1-38B1-4791-94C4-14754D60B4CC}" destId="{630C3508-E81E-4652-8466-82AF7BD129E5}" srcOrd="2" destOrd="0" presId="urn:microsoft.com/office/officeart/2018/5/layout/IconCircleLabelList"/>
    <dgm:cxn modelId="{C56FA4B4-4178-4062-9AF0-18B8A657824C}" type="presParOf" srcId="{630C3508-E81E-4652-8466-82AF7BD129E5}" destId="{EA5B0150-53A7-4A53-95F0-E5CE6B3638F2}" srcOrd="0" destOrd="0" presId="urn:microsoft.com/office/officeart/2018/5/layout/IconCircleLabelList"/>
    <dgm:cxn modelId="{89B3BC90-B11B-41A9-BD6E-2A729EE26E96}" type="presParOf" srcId="{630C3508-E81E-4652-8466-82AF7BD129E5}" destId="{666AC000-4B6C-4A0E-BD47-A9C1463EFBF2}" srcOrd="1" destOrd="0" presId="urn:microsoft.com/office/officeart/2018/5/layout/IconCircleLabelList"/>
    <dgm:cxn modelId="{B2128A66-A436-452D-839F-6266C37CEB10}" type="presParOf" srcId="{630C3508-E81E-4652-8466-82AF7BD129E5}" destId="{D248F060-3B6F-4508-B417-484FD0B55F83}" srcOrd="2" destOrd="0" presId="urn:microsoft.com/office/officeart/2018/5/layout/IconCircleLabelList"/>
    <dgm:cxn modelId="{033496F0-7431-40FA-A413-CFFACA865857}" type="presParOf" srcId="{630C3508-E81E-4652-8466-82AF7BD129E5}" destId="{E0AF6C30-D708-4750-A28C-91B7030AEA5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79B40-7326-485D-9E2F-F4C4379784D7}">
      <dsp:nvSpPr>
        <dsp:cNvPr id="0" name=""/>
        <dsp:cNvSpPr/>
      </dsp:nvSpPr>
      <dsp:spPr>
        <a:xfrm>
          <a:off x="1238495" y="1677095"/>
          <a:ext cx="2426967" cy="2427087"/>
        </a:xfrm>
        <a:prstGeom prst="ellipse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  <a:ln w="28575" cap="flat" cmpd="sng" algn="ctr">
          <a:solidFill>
            <a:srgbClr val="FFFF00"/>
          </a:solidFill>
          <a:prstDash val="lgDash"/>
          <a:miter lim="800000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rPr>
            <a:t>PHA</a:t>
          </a:r>
        </a:p>
      </dsp:txBody>
      <dsp:txXfrm>
        <a:off x="1593916" y="2032534"/>
        <a:ext cx="1716125" cy="1716209"/>
      </dsp:txXfrm>
    </dsp:sp>
    <dsp:sp modelId="{3C563320-C33A-426C-8F8F-7FACF15A883C}">
      <dsp:nvSpPr>
        <dsp:cNvPr id="0" name=""/>
        <dsp:cNvSpPr/>
      </dsp:nvSpPr>
      <dsp:spPr>
        <a:xfrm>
          <a:off x="0" y="340645"/>
          <a:ext cx="4892366" cy="5099995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AFE0AC-DB2C-4D76-A25A-30C21F58A43E}">
      <dsp:nvSpPr>
        <dsp:cNvPr id="0" name=""/>
        <dsp:cNvSpPr/>
      </dsp:nvSpPr>
      <dsp:spPr>
        <a:xfrm>
          <a:off x="3602629" y="763201"/>
          <a:ext cx="1300135" cy="130049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7000" r="-2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8D34D0-8D45-4A5F-9B34-3E4E25C73D59}">
      <dsp:nvSpPr>
        <dsp:cNvPr id="0" name=""/>
        <dsp:cNvSpPr/>
      </dsp:nvSpPr>
      <dsp:spPr>
        <a:xfrm>
          <a:off x="5001134" y="791485"/>
          <a:ext cx="1740281" cy="1258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 dirty="0">
              <a:solidFill>
                <a:schemeClr val="tx1"/>
              </a:solidFill>
              <a:highlight>
                <a:srgbClr val="FFFF00"/>
              </a:highlight>
            </a:rPr>
            <a:t>Biodegradability</a:t>
          </a:r>
        </a:p>
      </dsp:txBody>
      <dsp:txXfrm>
        <a:off x="5001134" y="791485"/>
        <a:ext cx="1740281" cy="1258678"/>
      </dsp:txXfrm>
    </dsp:sp>
    <dsp:sp modelId="{B42025E6-C1EE-40E3-A442-2CE067656F40}">
      <dsp:nvSpPr>
        <dsp:cNvPr id="0" name=""/>
        <dsp:cNvSpPr/>
      </dsp:nvSpPr>
      <dsp:spPr>
        <a:xfrm>
          <a:off x="4085543" y="2240395"/>
          <a:ext cx="1300135" cy="130049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4000" b="-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8F5656-84ED-4B29-ABA6-317CD601DF3B}">
      <dsp:nvSpPr>
        <dsp:cNvPr id="0" name=""/>
        <dsp:cNvSpPr/>
      </dsp:nvSpPr>
      <dsp:spPr>
        <a:xfrm>
          <a:off x="5510891" y="2268444"/>
          <a:ext cx="1740281" cy="1258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 dirty="0">
              <a:highlight>
                <a:srgbClr val="FFFF00"/>
              </a:highlight>
            </a:rPr>
            <a:t>Non-toxicity</a:t>
          </a:r>
        </a:p>
      </dsp:txBody>
      <dsp:txXfrm>
        <a:off x="5510891" y="2268444"/>
        <a:ext cx="1740281" cy="1258678"/>
      </dsp:txXfrm>
    </dsp:sp>
    <dsp:sp modelId="{8AA57D3A-2B67-4BC5-AABA-6C684EFA8FDA}">
      <dsp:nvSpPr>
        <dsp:cNvPr id="0" name=""/>
        <dsp:cNvSpPr/>
      </dsp:nvSpPr>
      <dsp:spPr>
        <a:xfrm>
          <a:off x="3625590" y="3672576"/>
          <a:ext cx="1300135" cy="1300498"/>
        </a:xfrm>
        <a:prstGeom prst="ellipse">
          <a:avLst/>
        </a:prstGeom>
        <a:blipFill dpi="0" rotWithShape="1">
          <a:blip xmlns:r="http://schemas.openxmlformats.org/officeDocument/2006/relationships" r:embed="rId5"/>
          <a:srcRect/>
          <a:stretch>
            <a:fillRect l="-31840" r="-16704" b="-6103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942136A-0ECB-4D3B-AD90-F677E7F5F38B}">
      <dsp:nvSpPr>
        <dsp:cNvPr id="0" name=""/>
        <dsp:cNvSpPr/>
      </dsp:nvSpPr>
      <dsp:spPr>
        <a:xfrm>
          <a:off x="5001134" y="3777022"/>
          <a:ext cx="1740281" cy="12586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000" kern="1200" dirty="0">
              <a:highlight>
                <a:srgbClr val="FFFF00"/>
              </a:highlight>
            </a:rPr>
            <a:t>Superior Thermo-mechanical attributes</a:t>
          </a:r>
        </a:p>
      </dsp:txBody>
      <dsp:txXfrm>
        <a:off x="5001134" y="3777022"/>
        <a:ext cx="1740281" cy="125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6A3F4-7C08-4EF6-9985-97A3A5EFD6D6}">
      <dsp:nvSpPr>
        <dsp:cNvPr id="0" name=""/>
        <dsp:cNvSpPr/>
      </dsp:nvSpPr>
      <dsp:spPr>
        <a:xfrm>
          <a:off x="5306580" y="1468835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58919-5D51-40A9-8779-92C8427762EA}">
      <dsp:nvSpPr>
        <dsp:cNvPr id="0" name=""/>
        <dsp:cNvSpPr/>
      </dsp:nvSpPr>
      <dsp:spPr>
        <a:xfrm>
          <a:off x="5774580" y="1936835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8CAF4-F5FD-46AD-A737-B49B85AE18D9}">
      <dsp:nvSpPr>
        <dsp:cNvPr id="0" name=""/>
        <dsp:cNvSpPr/>
      </dsp:nvSpPr>
      <dsp:spPr>
        <a:xfrm>
          <a:off x="4604580" y="434883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900" kern="1200" dirty="0"/>
            <a:t>THANK YOU </a:t>
          </a:r>
        </a:p>
      </dsp:txBody>
      <dsp:txXfrm>
        <a:off x="4604580" y="4348835"/>
        <a:ext cx="3600000" cy="720000"/>
      </dsp:txXfrm>
    </dsp:sp>
    <dsp:sp modelId="{EA5B0150-53A7-4A53-95F0-E5CE6B3638F2}">
      <dsp:nvSpPr>
        <dsp:cNvPr id="0" name=""/>
        <dsp:cNvSpPr/>
      </dsp:nvSpPr>
      <dsp:spPr>
        <a:xfrm>
          <a:off x="9536580" y="1468835"/>
          <a:ext cx="2196000" cy="2196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AC000-4B6C-4A0E-BD47-A9C1463EFBF2}">
      <dsp:nvSpPr>
        <dsp:cNvPr id="0" name=""/>
        <dsp:cNvSpPr/>
      </dsp:nvSpPr>
      <dsp:spPr>
        <a:xfrm>
          <a:off x="10004580" y="1936835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F6C30-D708-4750-A28C-91B7030AEA56}">
      <dsp:nvSpPr>
        <dsp:cNvPr id="0" name=""/>
        <dsp:cNvSpPr/>
      </dsp:nvSpPr>
      <dsp:spPr>
        <a:xfrm>
          <a:off x="8834580" y="4348835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900" kern="1200" dirty="0"/>
            <a:t>ANY QUESTIONS?</a:t>
          </a:r>
        </a:p>
      </dsp:txBody>
      <dsp:txXfrm>
        <a:off x="8834580" y="4348835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F3456-A29E-41FE-BFB7-B24F24BEE47B}" type="datetimeFigureOut">
              <a:rPr lang="cs-CZ" smtClean="0"/>
              <a:t>11.05.2022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5B543-0236-4AEE-9F15-C7CF115048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2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5B543-0236-4AEE-9F15-C7CF1150485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7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6289" y="1750055"/>
            <a:ext cx="14257735" cy="3722887"/>
          </a:xfrm>
        </p:spPr>
        <p:txBody>
          <a:bodyPr anchor="b"/>
          <a:lstStyle>
            <a:lvl1pPr algn="ctr">
              <a:defRPr sz="93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6289" y="5616511"/>
            <a:ext cx="14257735" cy="2581762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866" indent="0" algn="ctr">
              <a:buNone/>
              <a:defRPr sz="3118"/>
            </a:lvl2pPr>
            <a:lvl3pPr marL="1425732" indent="0" algn="ctr">
              <a:buNone/>
              <a:defRPr sz="2807"/>
            </a:lvl3pPr>
            <a:lvl4pPr marL="2138599" indent="0" algn="ctr">
              <a:buNone/>
              <a:defRPr sz="2495"/>
            </a:lvl4pPr>
            <a:lvl5pPr marL="2851465" indent="0" algn="ctr">
              <a:buNone/>
              <a:defRPr sz="2495"/>
            </a:lvl5pPr>
            <a:lvl6pPr marL="3564331" indent="0" algn="ctr">
              <a:buNone/>
              <a:defRPr sz="2495"/>
            </a:lvl6pPr>
            <a:lvl7pPr marL="4277197" indent="0" algn="ctr">
              <a:buNone/>
              <a:defRPr sz="2495"/>
            </a:lvl7pPr>
            <a:lvl8pPr marL="4990064" indent="0" algn="ctr">
              <a:buNone/>
              <a:defRPr sz="2495"/>
            </a:lvl8pPr>
            <a:lvl9pPr marL="5702930" indent="0" algn="ctr">
              <a:buNone/>
              <a:defRPr sz="249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9E3FC-863E-483D-BECD-63DD7328AE11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69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8687-4B02-4147-B774-54888A059435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309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04255" y="569325"/>
            <a:ext cx="4099099" cy="9062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06959" y="569325"/>
            <a:ext cx="12059667" cy="9062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2198A-6DE4-45C4-B9F8-F57354FCE88A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63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40AD-DA5E-49EA-9527-8390846C4CF4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549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058" y="2665925"/>
            <a:ext cx="16396395" cy="4448157"/>
          </a:xfrm>
        </p:spPr>
        <p:txBody>
          <a:bodyPr anchor="b"/>
          <a:lstStyle>
            <a:lvl1pPr>
              <a:defRPr sz="935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7058" y="7156164"/>
            <a:ext cx="16396395" cy="2339180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1pPr>
            <a:lvl2pPr marL="712866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732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3pPr>
            <a:lvl4pPr marL="2138599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46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4331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7197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90064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93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4BD9-CF81-40F3-B35A-B14573FD494D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31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959" y="2846623"/>
            <a:ext cx="8079383" cy="6784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23971" y="2846623"/>
            <a:ext cx="8079383" cy="6784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27A01-2240-41A8-8D76-4C979ED60A08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570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35" y="569326"/>
            <a:ext cx="16396395" cy="2066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9436" y="2621369"/>
            <a:ext cx="8042253" cy="128469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866" indent="0">
              <a:buNone/>
              <a:defRPr sz="3118" b="1"/>
            </a:lvl2pPr>
            <a:lvl3pPr marL="1425732" indent="0">
              <a:buNone/>
              <a:defRPr sz="2807" b="1"/>
            </a:lvl3pPr>
            <a:lvl4pPr marL="2138599" indent="0">
              <a:buNone/>
              <a:defRPr sz="2495" b="1"/>
            </a:lvl4pPr>
            <a:lvl5pPr marL="2851465" indent="0">
              <a:buNone/>
              <a:defRPr sz="2495" b="1"/>
            </a:lvl5pPr>
            <a:lvl6pPr marL="3564331" indent="0">
              <a:buNone/>
              <a:defRPr sz="2495" b="1"/>
            </a:lvl6pPr>
            <a:lvl7pPr marL="4277197" indent="0">
              <a:buNone/>
              <a:defRPr sz="2495" b="1"/>
            </a:lvl7pPr>
            <a:lvl8pPr marL="4990064" indent="0">
              <a:buNone/>
              <a:defRPr sz="2495" b="1"/>
            </a:lvl8pPr>
            <a:lvl9pPr marL="5702930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9436" y="3906061"/>
            <a:ext cx="8042253" cy="5745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23971" y="2621369"/>
            <a:ext cx="8081859" cy="128469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866" indent="0">
              <a:buNone/>
              <a:defRPr sz="3118" b="1"/>
            </a:lvl2pPr>
            <a:lvl3pPr marL="1425732" indent="0">
              <a:buNone/>
              <a:defRPr sz="2807" b="1"/>
            </a:lvl3pPr>
            <a:lvl4pPr marL="2138599" indent="0">
              <a:buNone/>
              <a:defRPr sz="2495" b="1"/>
            </a:lvl4pPr>
            <a:lvl5pPr marL="2851465" indent="0">
              <a:buNone/>
              <a:defRPr sz="2495" b="1"/>
            </a:lvl5pPr>
            <a:lvl6pPr marL="3564331" indent="0">
              <a:buNone/>
              <a:defRPr sz="2495" b="1"/>
            </a:lvl6pPr>
            <a:lvl7pPr marL="4277197" indent="0">
              <a:buNone/>
              <a:defRPr sz="2495" b="1"/>
            </a:lvl7pPr>
            <a:lvl8pPr marL="4990064" indent="0">
              <a:buNone/>
              <a:defRPr sz="2495" b="1"/>
            </a:lvl8pPr>
            <a:lvl9pPr marL="5702930" indent="0">
              <a:buNone/>
              <a:defRPr sz="24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623971" y="3906061"/>
            <a:ext cx="8081859" cy="5745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C9C52-BB12-4997-8271-DA6E55D3B3C3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775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1051F-6FB2-4209-A9CF-F0FC5EA97C91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622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203E-04AF-452A-8317-2DBE1E5A7937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000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36" y="712893"/>
            <a:ext cx="6131320" cy="2495127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1859" y="1539652"/>
            <a:ext cx="9623971" cy="7599245"/>
          </a:xfrm>
        </p:spPr>
        <p:txBody>
          <a:bodyPr/>
          <a:lstStyle>
            <a:lvl1pPr>
              <a:defRPr sz="4989"/>
            </a:lvl1pPr>
            <a:lvl2pPr>
              <a:defRPr sz="4366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436" y="3208020"/>
            <a:ext cx="6131320" cy="5943254"/>
          </a:xfrm>
        </p:spPr>
        <p:txBody>
          <a:bodyPr/>
          <a:lstStyle>
            <a:lvl1pPr marL="0" indent="0">
              <a:buNone/>
              <a:defRPr sz="2495"/>
            </a:lvl1pPr>
            <a:lvl2pPr marL="712866" indent="0">
              <a:buNone/>
              <a:defRPr sz="2183"/>
            </a:lvl2pPr>
            <a:lvl3pPr marL="1425732" indent="0">
              <a:buNone/>
              <a:defRPr sz="1871"/>
            </a:lvl3pPr>
            <a:lvl4pPr marL="2138599" indent="0">
              <a:buNone/>
              <a:defRPr sz="1559"/>
            </a:lvl4pPr>
            <a:lvl5pPr marL="2851465" indent="0">
              <a:buNone/>
              <a:defRPr sz="1559"/>
            </a:lvl5pPr>
            <a:lvl6pPr marL="3564331" indent="0">
              <a:buNone/>
              <a:defRPr sz="1559"/>
            </a:lvl6pPr>
            <a:lvl7pPr marL="4277197" indent="0">
              <a:buNone/>
              <a:defRPr sz="1559"/>
            </a:lvl7pPr>
            <a:lvl8pPr marL="4990064" indent="0">
              <a:buNone/>
              <a:defRPr sz="1559"/>
            </a:lvl8pPr>
            <a:lvl9pPr marL="5702930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A63F-7386-4896-9D8F-6BB069DD1695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04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436" y="712893"/>
            <a:ext cx="6131320" cy="2495127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81859" y="1539652"/>
            <a:ext cx="9623971" cy="7599245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866" indent="0">
              <a:buNone/>
              <a:defRPr sz="4366"/>
            </a:lvl2pPr>
            <a:lvl3pPr marL="1425732" indent="0">
              <a:buNone/>
              <a:defRPr sz="3742"/>
            </a:lvl3pPr>
            <a:lvl4pPr marL="2138599" indent="0">
              <a:buNone/>
              <a:defRPr sz="3118"/>
            </a:lvl4pPr>
            <a:lvl5pPr marL="2851465" indent="0">
              <a:buNone/>
              <a:defRPr sz="3118"/>
            </a:lvl5pPr>
            <a:lvl6pPr marL="3564331" indent="0">
              <a:buNone/>
              <a:defRPr sz="3118"/>
            </a:lvl6pPr>
            <a:lvl7pPr marL="4277197" indent="0">
              <a:buNone/>
              <a:defRPr sz="3118"/>
            </a:lvl7pPr>
            <a:lvl8pPr marL="4990064" indent="0">
              <a:buNone/>
              <a:defRPr sz="3118"/>
            </a:lvl8pPr>
            <a:lvl9pPr marL="5702930" indent="0">
              <a:buNone/>
              <a:defRPr sz="311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09436" y="3208020"/>
            <a:ext cx="6131320" cy="5943254"/>
          </a:xfrm>
        </p:spPr>
        <p:txBody>
          <a:bodyPr/>
          <a:lstStyle>
            <a:lvl1pPr marL="0" indent="0">
              <a:buNone/>
              <a:defRPr sz="2495"/>
            </a:lvl1pPr>
            <a:lvl2pPr marL="712866" indent="0">
              <a:buNone/>
              <a:defRPr sz="2183"/>
            </a:lvl2pPr>
            <a:lvl3pPr marL="1425732" indent="0">
              <a:buNone/>
              <a:defRPr sz="1871"/>
            </a:lvl3pPr>
            <a:lvl4pPr marL="2138599" indent="0">
              <a:buNone/>
              <a:defRPr sz="1559"/>
            </a:lvl4pPr>
            <a:lvl5pPr marL="2851465" indent="0">
              <a:buNone/>
              <a:defRPr sz="1559"/>
            </a:lvl5pPr>
            <a:lvl6pPr marL="3564331" indent="0">
              <a:buNone/>
              <a:defRPr sz="1559"/>
            </a:lvl6pPr>
            <a:lvl7pPr marL="4277197" indent="0">
              <a:buNone/>
              <a:defRPr sz="1559"/>
            </a:lvl7pPr>
            <a:lvl8pPr marL="4990064" indent="0">
              <a:buNone/>
              <a:defRPr sz="1559"/>
            </a:lvl8pPr>
            <a:lvl9pPr marL="5702930" indent="0">
              <a:buNone/>
              <a:defRPr sz="15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8B40-28A0-4264-90D5-F017E10F7DEB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24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6959" y="569326"/>
            <a:ext cx="16396395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6959" y="2846623"/>
            <a:ext cx="16396395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6959" y="9911198"/>
            <a:ext cx="427732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326AF-7224-4CA3-86EF-A50CA672A0CD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97166" y="9911198"/>
            <a:ext cx="6415981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426034" y="9911198"/>
            <a:ext cx="4277320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60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/>
  <p:txStyles>
    <p:titleStyle>
      <a:lvl1pPr algn="l" defTabSz="1425732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33" indent="-356433" algn="l" defTabSz="1425732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6" kern="1200">
          <a:solidFill>
            <a:schemeClr val="tx1"/>
          </a:solidFill>
          <a:latin typeface="+mn-lt"/>
          <a:ea typeface="+mn-ea"/>
          <a:cs typeface="+mn-cs"/>
        </a:defRPr>
      </a:lvl1pPr>
      <a:lvl2pPr marL="1069299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2166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5032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3207898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920764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633631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5346497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6059363" indent="-356433" algn="l" defTabSz="14257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712866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425732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3pPr>
      <a:lvl4pPr marL="2138599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51465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64331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277197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990064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702930" algn="l" defTabSz="1425732" rtl="0" eaLnBrk="1" latinLnBrk="0" hangingPunct="1"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universetoday.com/110006/iss-nasa-and-us-national-security-dependent-on-russian-ukrainian-rocketry-amidst-crimean-crisis/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eedscientific.com/plastic-waste-statistic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arketsandmarkets.com/Market-Reports/pha-market-395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chart" Target="../charts/char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95502-65C6-482A-9B40-DDCB8DAA9D75}"/>
              </a:ext>
            </a:extLst>
          </p:cNvPr>
          <p:cNvGrpSpPr/>
          <p:nvPr/>
        </p:nvGrpSpPr>
        <p:grpSpPr>
          <a:xfrm>
            <a:off x="0" y="0"/>
            <a:ext cx="19010313" cy="1112119"/>
            <a:chOff x="-324644" y="2222500"/>
            <a:chExt cx="22261685" cy="130232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" name="object 2"/>
            <p:cNvSpPr/>
            <p:nvPr/>
          </p:nvSpPr>
          <p:spPr>
            <a:xfrm>
              <a:off x="-324644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highlight>
                  <a:srgbClr val="FFBF00"/>
                </a:highlight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16363156" y="2222500"/>
              <a:ext cx="5573885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highlight>
                  <a:srgbClr val="FFBF00"/>
                </a:highlight>
              </a:endParaRPr>
            </a:p>
          </p:txBody>
        </p:sp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3708B453-DDCE-42C1-9AB9-A8D5DDCA46AD}"/>
                </a:ext>
              </a:extLst>
            </p:cNvPr>
            <p:cNvSpPr/>
            <p:nvPr/>
          </p:nvSpPr>
          <p:spPr>
            <a:xfrm>
              <a:off x="52379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highlight>
                  <a:srgbClr val="FFBF00"/>
                </a:highlight>
              </a:endParaRPr>
            </a:p>
          </p:txBody>
        </p: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7D360C87-DA57-4F00-96B5-35199AD11657}"/>
                </a:ext>
              </a:extLst>
            </p:cNvPr>
            <p:cNvSpPr/>
            <p:nvPr/>
          </p:nvSpPr>
          <p:spPr>
            <a:xfrm>
              <a:off x="10800556" y="2222500"/>
              <a:ext cx="5600193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highlight>
                  <a:srgbClr val="FFBF00"/>
                </a:highlight>
              </a:endParaRPr>
            </a:p>
          </p:txBody>
        </p:sp>
      </p:grpSp>
      <p:sp>
        <p:nvSpPr>
          <p:cNvPr id="19" name="object 19"/>
          <p:cNvSpPr/>
          <p:nvPr/>
        </p:nvSpPr>
        <p:spPr>
          <a:xfrm flipV="1">
            <a:off x="5341668" y="3544940"/>
            <a:ext cx="7696200" cy="274319"/>
          </a:xfrm>
          <a:custGeom>
            <a:avLst/>
            <a:gdLst/>
            <a:ahLst/>
            <a:cxnLst/>
            <a:rect l="l" t="t" r="r" b="b"/>
            <a:pathLst>
              <a:path w="4686300">
                <a:moveTo>
                  <a:pt x="0" y="0"/>
                </a:moveTo>
                <a:lnTo>
                  <a:pt x="4686300" y="0"/>
                </a:lnTo>
              </a:path>
            </a:pathLst>
          </a:custGeom>
          <a:ln w="8466">
            <a:solidFill>
              <a:srgbClr val="002E8E"/>
            </a:solidFill>
          </a:ln>
        </p:spPr>
        <p:txBody>
          <a:bodyPr wrap="square" lIns="0" tIns="0" rIns="0" bIns="0" rtlCol="0"/>
          <a:lstStyle/>
          <a:p>
            <a:pPr algn="ctr"/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5245582" y="4127104"/>
            <a:ext cx="78883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50" marR="5080" indent="-133985" algn="ctr">
              <a:lnSpc>
                <a:spcPct val="100000"/>
              </a:lnSpc>
              <a:spcBef>
                <a:spcPts val="100"/>
              </a:spcBef>
            </a:pPr>
            <a:r>
              <a:rPr lang="en-US" sz="2800" b="1" spc="-5" dirty="0">
                <a:solidFill>
                  <a:schemeClr val="accent1">
                    <a:lumMod val="75000"/>
                  </a:schemeClr>
                </a:solidFill>
                <a:latin typeface="Quattrocento" panose="02020502030000000404" pitchFamily="18" charset="0"/>
                <a:cs typeface="Source Sans Pro Light"/>
              </a:rPr>
              <a:t>Presenter: Wageesha Sharma</a:t>
            </a:r>
            <a:r>
              <a:rPr lang="en-US" sz="2800" b="1" spc="-5" baseline="30000" dirty="0">
                <a:solidFill>
                  <a:schemeClr val="accent1">
                    <a:lumMod val="75000"/>
                  </a:schemeClr>
                </a:solidFill>
                <a:latin typeface="Quattrocento" panose="02020502030000000404" pitchFamily="18" charset="0"/>
                <a:cs typeface="Source Sans Pro Light"/>
              </a:rPr>
              <a:t>2</a:t>
            </a:r>
            <a:endParaRPr lang="en-US" sz="2800" b="1" baseline="30000" dirty="0">
              <a:solidFill>
                <a:schemeClr val="accent1">
                  <a:lumMod val="75000"/>
                </a:schemeClr>
              </a:solidFill>
              <a:latin typeface="Quattrocento" panose="02020502030000000404" pitchFamily="18" charset="0"/>
              <a:cs typeface="Source Sans Pro Ligh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30B5F-C0C2-4910-A8E4-3623232BB83A}"/>
              </a:ext>
            </a:extLst>
          </p:cNvPr>
          <p:cNvSpPr txBox="1"/>
          <p:nvPr/>
        </p:nvSpPr>
        <p:spPr>
          <a:xfrm>
            <a:off x="2499816" y="2213840"/>
            <a:ext cx="1303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dirty="0">
                <a:solidFill>
                  <a:schemeClr val="accent6">
                    <a:lumMod val="75000"/>
                  </a:schemeClr>
                </a:solidFill>
                <a:effectLst/>
                <a:latin typeface="Quattrocento" panose="02020502030000000404" pitchFamily="18" charset="0"/>
              </a:rPr>
              <a:t>Investigating the novel ISS </a:t>
            </a:r>
            <a:r>
              <a:rPr lang="en-US" sz="4400" b="1" i="1" dirty="0">
                <a:solidFill>
                  <a:schemeClr val="accent6">
                    <a:lumMod val="75000"/>
                  </a:schemeClr>
                </a:solidFill>
                <a:effectLst/>
                <a:latin typeface="Quattrocento" panose="02020502030000000404" pitchFamily="18" charset="0"/>
              </a:rPr>
              <a:t>Methylobacterium</a:t>
            </a:r>
            <a:r>
              <a:rPr lang="en-US" sz="4400" b="1" i="0" dirty="0">
                <a:solidFill>
                  <a:schemeClr val="accent6">
                    <a:lumMod val="75000"/>
                  </a:schemeClr>
                </a:solidFill>
                <a:effectLst/>
                <a:latin typeface="Quattrocento" panose="02020502030000000404" pitchFamily="18" charset="0"/>
              </a:rPr>
              <a:t> species for PHA biosynthesis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Quattrocento" panose="020205020300000004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28D2FF-C45F-48A1-8592-246EEA69E5D1}"/>
              </a:ext>
            </a:extLst>
          </p:cNvPr>
          <p:cNvSpPr txBox="1"/>
          <p:nvPr/>
        </p:nvSpPr>
        <p:spPr>
          <a:xfrm>
            <a:off x="0" y="7708900"/>
            <a:ext cx="19010313" cy="23622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22EAC5-9B70-421D-ABB4-389A1D821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99" y="7972333"/>
            <a:ext cx="2426786" cy="1835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2A095C-067F-470E-B227-CE8654B0A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3461" y="8006825"/>
            <a:ext cx="2971800" cy="17888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74D813-3E85-4334-891F-94A575B6F8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4956" y="7972333"/>
            <a:ext cx="2877561" cy="19463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26B1FE-BCE1-4B7E-95FD-FACC331FFC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9799" y="7731908"/>
            <a:ext cx="2667000" cy="22303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7DB2DE-16DD-44ED-9A5A-5979E5DE59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44" t="26889" r="5555" b="27778"/>
          <a:stretch/>
        </p:blipFill>
        <p:spPr>
          <a:xfrm>
            <a:off x="11333956" y="8030065"/>
            <a:ext cx="3244771" cy="1777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32A39176-0C48-4206-B43E-8D9C087A1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1156" y="10093570"/>
            <a:ext cx="4277320" cy="569325"/>
          </a:xfrm>
        </p:spPr>
        <p:txBody>
          <a:bodyPr/>
          <a:lstStyle/>
          <a:p>
            <a:fld id="{C6D2E938-3DF8-478F-972E-7C51C1B7A62B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5EF8239-999B-4AC4-BAEA-F0C8F731D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67878" y="10109870"/>
            <a:ext cx="4277320" cy="569325"/>
          </a:xfrm>
        </p:spPr>
        <p:txBody>
          <a:bodyPr/>
          <a:lstStyle/>
          <a:p>
            <a:fld id="{B6F15528-21DE-4FAA-801E-634DDDAF4B2B}" type="slidenum">
              <a:rPr lang="cs-CZ" smtClean="0"/>
              <a:t>1</a:t>
            </a:fld>
            <a:endParaRPr lang="cs-CZ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E65F1E-DBDC-4453-9A51-E375A66A4014}"/>
              </a:ext>
            </a:extLst>
          </p:cNvPr>
          <p:cNvSpPr txBox="1"/>
          <p:nvPr/>
        </p:nvSpPr>
        <p:spPr>
          <a:xfrm>
            <a:off x="2647156" y="4657270"/>
            <a:ext cx="13258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Co-authors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Dr. David Salem</a:t>
            </a:r>
            <a:r>
              <a:rPr lang="en-US" sz="2400" b="1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Dr. Nitin Singh</a:t>
            </a:r>
            <a:r>
              <a:rPr lang="en-US" sz="2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Dr. Kasthuri Venkateswaran</a:t>
            </a:r>
            <a:r>
              <a:rPr lang="en-US" sz="2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and Dr. Rajesh Sani</a:t>
            </a:r>
            <a:r>
              <a:rPr lang="en-US" sz="24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en-US" b="1" baseline="30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B3FFC0-ADD9-451B-BED2-30F0FED14FB7}"/>
              </a:ext>
            </a:extLst>
          </p:cNvPr>
          <p:cNvSpPr txBox="1"/>
          <p:nvPr/>
        </p:nvSpPr>
        <p:spPr>
          <a:xfrm>
            <a:off x="5245582" y="5727700"/>
            <a:ext cx="92125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NASA Jet Propulsion Laboratory, Pasadena, CA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CNAM-Bio Center and Chemical and Biological Engineering Department, SD Mines, Rapid city, SD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8DCF9E-C428-4DBC-ACA5-A19F21410D97}"/>
              </a:ext>
            </a:extLst>
          </p:cNvPr>
          <p:cNvSpPr txBox="1"/>
          <p:nvPr/>
        </p:nvSpPr>
        <p:spPr>
          <a:xfrm>
            <a:off x="2037556" y="289401"/>
            <a:ext cx="1516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Quattrocento" panose="02020502030000000404" pitchFamily="18" charset="0"/>
              </a:rPr>
              <a:t>Fourth Conference on Science at the Sanford Underground Research Facility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ECAECE-0D54-4010-B7FE-6FAB8B0E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10124075"/>
            <a:ext cx="4277320" cy="569325"/>
          </a:xfrm>
        </p:spPr>
        <p:txBody>
          <a:bodyPr/>
          <a:lstStyle/>
          <a:p>
            <a:fld id="{BD23203E-04AF-452A-8317-2DBE1E5A7937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3B93B8-C8AB-4B93-91AC-2E0AB730C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10</a:t>
            </a:fld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DD971-2264-4F8E-8EC3-81BA16B14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" y="0"/>
            <a:ext cx="19008976" cy="1109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CD0F14-701F-4E00-B9E6-F8EECDFD9DE9}"/>
              </a:ext>
            </a:extLst>
          </p:cNvPr>
          <p:cNvSpPr txBox="1"/>
          <p:nvPr/>
        </p:nvSpPr>
        <p:spPr>
          <a:xfrm>
            <a:off x="7828756" y="200841"/>
            <a:ext cx="96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Quattrocento" panose="02020502030000000404" pitchFamily="18" charset="0"/>
              </a:rPr>
              <a:t>REFERENCES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F83809-5684-419E-9650-66FBC13E1544}"/>
              </a:ext>
            </a:extLst>
          </p:cNvPr>
          <p:cNvSpPr txBox="1"/>
          <p:nvPr/>
        </p:nvSpPr>
        <p:spPr>
          <a:xfrm>
            <a:off x="1770856" y="1785897"/>
            <a:ext cx="15468600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222222"/>
                </a:solidFill>
                <a:effectLst/>
                <a:latin typeface="Quattrocento" panose="02020502030000000404" pitchFamily="18" charset="0"/>
              </a:rPr>
              <a:t>Sudesh, Kumar, H. Abe, and Yoshiharu Doi. "Synthesis, structure and properties of polyhydroxyalkanoates: biological polyesters." </a:t>
            </a:r>
            <a:r>
              <a:rPr lang="en-US" sz="2800" i="1" dirty="0">
                <a:solidFill>
                  <a:srgbClr val="222222"/>
                </a:solidFill>
                <a:effectLst/>
                <a:latin typeface="Quattrocento" panose="02020502030000000404" pitchFamily="18" charset="0"/>
              </a:rPr>
              <a:t>Progress in polymer science</a:t>
            </a:r>
            <a:r>
              <a:rPr lang="en-US" sz="2800" dirty="0">
                <a:solidFill>
                  <a:srgbClr val="222222"/>
                </a:solidFill>
                <a:effectLst/>
                <a:latin typeface="Quattrocento" panose="02020502030000000404" pitchFamily="18" charset="0"/>
              </a:rPr>
              <a:t> 25, no. 10 (2000): 1503-1555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222222"/>
              </a:solidFill>
              <a:latin typeface="Quattrocento" panose="020205020300000004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effectLst/>
                <a:latin typeface="Quattrocento" panose="02020502030000000404" pitchFamily="18" charset="0"/>
              </a:rPr>
              <a:t>Bijlani, Swati, Nitin K. Singh, V. V. Eedara, Appa Rao Podile, Christopher E. Mason, Clay CC Wang, and Kasthuri Venkateswaran. "Methylobacterium ajmalii sp. nov., isolated from the International Space Station." </a:t>
            </a:r>
            <a:r>
              <a:rPr lang="en-US" sz="2800" i="1" dirty="0">
                <a:effectLst/>
                <a:latin typeface="Quattrocento" panose="02020502030000000404" pitchFamily="18" charset="0"/>
              </a:rPr>
              <a:t>Frontiers in microbiology</a:t>
            </a:r>
            <a:r>
              <a:rPr lang="en-US" sz="2800" dirty="0">
                <a:effectLst/>
                <a:latin typeface="Quattrocento" panose="02020502030000000404" pitchFamily="18" charset="0"/>
              </a:rPr>
              <a:t> 12 (2021): 534.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800" dirty="0">
              <a:effectLst/>
              <a:latin typeface="Quattrocento" panose="020205020300000004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effectLst/>
                <a:latin typeface="Quattrocento" panose="02020502030000000404" pitchFamily="18" charset="0"/>
              </a:rPr>
              <a:t>Ilyas, R. A., S. M. Sapuan, Abudukeremu Kadier, Mohd Sahaid Kalil, Rushdan Ibrahim, M. S. N. Atikah, N. Mohd Nurazzi et al. "Properties and characterization of PLA, PHA, and other types of biopolymer composites." In </a:t>
            </a:r>
            <a:r>
              <a:rPr lang="en-US" sz="2800" i="1" dirty="0">
                <a:effectLst/>
                <a:latin typeface="Quattrocento" panose="02020502030000000404" pitchFamily="18" charset="0"/>
              </a:rPr>
              <a:t>Advanced Processing, Properties, and Applications of Starch and Other Bio-Based Polymers</a:t>
            </a:r>
            <a:r>
              <a:rPr lang="en-US" sz="2800" dirty="0">
                <a:effectLst/>
                <a:latin typeface="Quattrocento" panose="02020502030000000404" pitchFamily="18" charset="0"/>
              </a:rPr>
              <a:t>, pp. 111-138. Elsevier, 2020.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800" dirty="0">
              <a:latin typeface="Quattrocento" panose="020205020300000004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latin typeface="Quattrocento" panose="020205020300000004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https://seedscientific.com/plastic-waste-statistics/</a:t>
            </a:r>
            <a:endParaRPr lang="en-US" sz="2800" dirty="0">
              <a:latin typeface="Quattrocento" panose="020205020300000004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US" sz="2800" dirty="0">
              <a:latin typeface="Quattrocento" panose="020205020300000004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latin typeface="Quattrocento" panose="020205020300000004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https://www.marketsandmarkets.com/Market-Reports/pha-market-395.html</a:t>
            </a:r>
            <a:endParaRPr lang="en-US" sz="2800" dirty="0">
              <a:latin typeface="Quattrocento" panose="020205020300000004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endParaRPr lang="en-US" sz="2800" dirty="0">
              <a:latin typeface="Quattrocento" panose="020205020300000004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>
                <a:latin typeface="Quattrocento" panose="02020502030000000404" pitchFamily="18" charset="0"/>
              </a:rPr>
              <a:t>https://www.sdsoybean.org/topics/soy-uses/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1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10312" cy="10693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0"/>
            <a:ext cx="19010309" cy="2457322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674877" y="0"/>
            <a:ext cx="6335435" cy="2458035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76112" y="-8276114"/>
            <a:ext cx="2458088" cy="19010316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1BC318-B352-42DB-8788-B5885C46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86837" y="10066053"/>
            <a:ext cx="4277320" cy="569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BD23203E-04AF-452A-8317-2DBE1E5A7937}" type="datetime1"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 defTabSz="914400">
                <a:spcAft>
                  <a:spcPts val="600"/>
                </a:spcAft>
              </a:pPr>
              <a:t>5/11/2022</a:t>
            </a:fld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80321E-21C9-40D3-8C0F-ECADD47D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49900" y="10066053"/>
            <a:ext cx="698628" cy="569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6F15528-21DE-4FAA-801E-634DDDAF4B2B}" type="slidenum"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6" name="TextBox 3">
            <a:extLst>
              <a:ext uri="{FF2B5EF4-FFF2-40B4-BE49-F238E27FC236}">
                <a16:creationId xmlns:a16="http://schemas.microsoft.com/office/drawing/2014/main" id="{EB58F82E-61C4-2110-91E2-D19A8D3771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787875"/>
              </p:ext>
            </p:extLst>
          </p:nvPr>
        </p:nvGraphicFramePr>
        <p:xfrm>
          <a:off x="1004240" y="3294058"/>
          <a:ext cx="17039161" cy="6537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950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10312" cy="1069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1271314" y="1065604"/>
            <a:ext cx="16467683" cy="8426399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7B4610-0500-40D8-B26B-9B3D0733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6958" y="9911197"/>
            <a:ext cx="4277321" cy="5693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D23203E-04AF-452A-8317-2DBE1E5A7937}" type="datetime1">
              <a:rPr lang="en-US"/>
              <a:pPr>
                <a:spcAft>
                  <a:spcPts val="600"/>
                </a:spcAft>
              </a:pPr>
              <a:t>5/11/2022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DEAB6-9E15-4FAC-8454-714587C3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426033" y="9911197"/>
            <a:ext cx="4277320" cy="5693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cs-CZ"/>
              <a:pPr>
                <a:spcAft>
                  <a:spcPts val="600"/>
                </a:spcAft>
              </a:pPr>
              <a:t>2</a:t>
            </a:fld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CF21A-9ED2-4033-AC88-29FA9189E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56" y="1536700"/>
            <a:ext cx="14782800" cy="7467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59EC79A-6955-4E58-9093-E97CEA429218}"/>
              </a:ext>
            </a:extLst>
          </p:cNvPr>
          <p:cNvSpPr txBox="1"/>
          <p:nvPr/>
        </p:nvSpPr>
        <p:spPr>
          <a:xfrm>
            <a:off x="4856956" y="1910460"/>
            <a:ext cx="856907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Nearly 300 million tones of plastic waste are produced every year.</a:t>
            </a:r>
          </a:p>
          <a:p>
            <a:r>
              <a:rPr lang="en-US" sz="2400" dirty="0"/>
              <a:t>Plastic wastage is growing at an annual rate of 9%.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17EA1-C3C6-41D0-934D-091558B44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12" y="1469498"/>
            <a:ext cx="14935201" cy="77544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25E4B1E-2421-471A-B257-D4454AB322C3}"/>
              </a:ext>
            </a:extLst>
          </p:cNvPr>
          <p:cNvSpPr txBox="1"/>
          <p:nvPr/>
        </p:nvSpPr>
        <p:spPr>
          <a:xfrm>
            <a:off x="11574212" y="2806335"/>
            <a:ext cx="5008200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The US is the world’s top generator of plastic waste.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D05EFA-DBBE-4A21-BB71-EBFBD64A5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511" y="1498599"/>
            <a:ext cx="14935201" cy="76962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073795C-1550-45A3-B5FE-2137BC15D5DD}"/>
              </a:ext>
            </a:extLst>
          </p:cNvPr>
          <p:cNvSpPr txBox="1"/>
          <p:nvPr/>
        </p:nvSpPr>
        <p:spPr>
          <a:xfrm>
            <a:off x="2427901" y="1841500"/>
            <a:ext cx="764875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Around 70,000 microplastics are consumed by an average person each year</a:t>
            </a:r>
            <a:r>
              <a:rPr lang="en-US" dirty="0"/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9604F4-7612-4B6E-96AA-D2ADEA60B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702" y="1521128"/>
            <a:ext cx="15088908" cy="765114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BD34B55-E074-4925-853E-A730BE74A17C}"/>
              </a:ext>
            </a:extLst>
          </p:cNvPr>
          <p:cNvSpPr txBox="1"/>
          <p:nvPr/>
        </p:nvSpPr>
        <p:spPr>
          <a:xfrm>
            <a:off x="4676956" y="2373740"/>
            <a:ext cx="950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1 million marine animals die due to plastic pollution every year</a:t>
            </a:r>
            <a:r>
              <a:rPr lang="en-US" dirty="0"/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9F46F9A-3798-4FAE-8BEA-0E5CF58DC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368" y="1492026"/>
            <a:ext cx="15072241" cy="774651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06068D-C310-44D2-A3C7-86D0D59DB917}"/>
              </a:ext>
            </a:extLst>
          </p:cNvPr>
          <p:cNvSpPr txBox="1"/>
          <p:nvPr/>
        </p:nvSpPr>
        <p:spPr>
          <a:xfrm>
            <a:off x="2224633" y="7327900"/>
            <a:ext cx="112014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75% of all plastic produced has become waste.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It takes around 500-1,000 years for plastics to decompose.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About 91% of plastic is not recycled</a:t>
            </a:r>
          </a:p>
        </p:txBody>
      </p:sp>
    </p:spTree>
    <p:extLst>
      <p:ext uri="{BB962C8B-B14F-4D97-AF65-F5344CB8AC3E}">
        <p14:creationId xmlns:p14="http://schemas.microsoft.com/office/powerpoint/2010/main" val="7578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3" grpId="0" animBg="1"/>
      <p:bldP spid="38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C3D01-312B-4ECC-AFD1-4EB82594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40AD-DA5E-49EA-9527-8390846C4CF4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37CD5-35BB-489C-9035-A1AF5D2D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3</a:t>
            </a:fld>
            <a:endParaRPr lang="cs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7DB43-98A6-4C43-BC38-2AE0B933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" y="-64421"/>
            <a:ext cx="19008976" cy="11095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82F92-C6F4-41A7-B12C-E742B71E7111}"/>
              </a:ext>
            </a:extLst>
          </p:cNvPr>
          <p:cNvSpPr txBox="1"/>
          <p:nvPr/>
        </p:nvSpPr>
        <p:spPr>
          <a:xfrm>
            <a:off x="3942556" y="88900"/>
            <a:ext cx="1066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Quattrocento" panose="02020502030000000404" pitchFamily="18" charset="0"/>
              </a:rPr>
              <a:t>RESEARCH CONCEPT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3097C-6C75-4B48-9E70-7F41CE69EFBF}"/>
              </a:ext>
            </a:extLst>
          </p:cNvPr>
          <p:cNvSpPr txBox="1"/>
          <p:nvPr/>
        </p:nvSpPr>
        <p:spPr>
          <a:xfrm>
            <a:off x="665956" y="1170396"/>
            <a:ext cx="792480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70565D9-170C-4B2E-BA73-A19E48BF4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8150"/>
              </p:ext>
            </p:extLst>
          </p:nvPr>
        </p:nvGraphicFramePr>
        <p:xfrm>
          <a:off x="-781844" y="724380"/>
          <a:ext cx="7251173" cy="5781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Arrow: Bent 16">
            <a:extLst>
              <a:ext uri="{FF2B5EF4-FFF2-40B4-BE49-F238E27FC236}">
                <a16:creationId xmlns:a16="http://schemas.microsoft.com/office/drawing/2014/main" id="{6A56B1E1-4CA5-47EC-B8D7-8830E2A56CF5}"/>
              </a:ext>
            </a:extLst>
          </p:cNvPr>
          <p:cNvSpPr/>
          <p:nvPr/>
        </p:nvSpPr>
        <p:spPr>
          <a:xfrm flipV="1">
            <a:off x="1427956" y="5038778"/>
            <a:ext cx="1492597" cy="2102369"/>
          </a:xfrm>
          <a:prstGeom prst="ben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14B66A-8AA8-4BB1-BC34-AB913C94901F}"/>
              </a:ext>
            </a:extLst>
          </p:cNvPr>
          <p:cNvSpPr/>
          <p:nvPr/>
        </p:nvSpPr>
        <p:spPr>
          <a:xfrm>
            <a:off x="2950319" y="6184900"/>
            <a:ext cx="3087737" cy="26336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0C0"/>
            </a:solidFill>
            <a:prstDash val="sys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Quattrocento" panose="02020502030000000404" pitchFamily="18" charset="0"/>
              </a:rPr>
              <a:t>PHA Polymer Molecular Structure</a:t>
            </a:r>
          </a:p>
        </p:txBody>
      </p:sp>
      <p:pic>
        <p:nvPicPr>
          <p:cNvPr id="1026" name="Picture 2" descr="Polyhydroxyalkanoates - Wikipedia">
            <a:extLst>
              <a:ext uri="{FF2B5EF4-FFF2-40B4-BE49-F238E27FC236}">
                <a16:creationId xmlns:a16="http://schemas.microsoft.com/office/drawing/2014/main" id="{14928D60-5C93-4453-980C-15687BF55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7961858"/>
            <a:ext cx="2895600" cy="156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EB86967-90B3-45A5-B3B9-A4FD45A21192}"/>
              </a:ext>
            </a:extLst>
          </p:cNvPr>
          <p:cNvSpPr/>
          <p:nvPr/>
        </p:nvSpPr>
        <p:spPr>
          <a:xfrm rot="19061090" flipV="1">
            <a:off x="5258033" y="5496858"/>
            <a:ext cx="1780181" cy="49993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3DC179-6688-48F1-A6C2-4E81DFF25678}"/>
              </a:ext>
            </a:extLst>
          </p:cNvPr>
          <p:cNvSpPr txBox="1"/>
          <p:nvPr/>
        </p:nvSpPr>
        <p:spPr>
          <a:xfrm>
            <a:off x="6899030" y="9134163"/>
            <a:ext cx="2779288" cy="1168539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Composition of sub-unit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DBAA69-6DC7-4A8A-A0EC-87BAFB4D9F9A}"/>
              </a:ext>
            </a:extLst>
          </p:cNvPr>
          <p:cNvSpPr txBox="1"/>
          <p:nvPr/>
        </p:nvSpPr>
        <p:spPr>
          <a:xfrm>
            <a:off x="6787420" y="3491091"/>
            <a:ext cx="2517966" cy="220724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Microbial biosynthesis pathway employed 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2CFE5A7-5BB9-47C9-AAD7-7D38BD68106B}"/>
              </a:ext>
            </a:extLst>
          </p:cNvPr>
          <p:cNvSpPr/>
          <p:nvPr/>
        </p:nvSpPr>
        <p:spPr>
          <a:xfrm flipV="1">
            <a:off x="6067822" y="7099904"/>
            <a:ext cx="1222940" cy="49993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218F07FA-F981-41CD-8B6E-41BFC987517F}"/>
              </a:ext>
            </a:extLst>
          </p:cNvPr>
          <p:cNvSpPr/>
          <p:nvPr/>
        </p:nvSpPr>
        <p:spPr>
          <a:xfrm rot="2149701" flipV="1">
            <a:off x="5627806" y="8548076"/>
            <a:ext cx="1634867" cy="499932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8F93B0-D741-4BA2-A40D-F7A3EE60D918}"/>
              </a:ext>
            </a:extLst>
          </p:cNvPr>
          <p:cNvSpPr txBox="1"/>
          <p:nvPr/>
        </p:nvSpPr>
        <p:spPr>
          <a:xfrm>
            <a:off x="7447756" y="6182358"/>
            <a:ext cx="3547037" cy="220724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Substrate, bacterial species, culturing conditions 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6FC4627E-86E2-44F3-98C3-5BDCBE0CFEBC}"/>
              </a:ext>
            </a:extLst>
          </p:cNvPr>
          <p:cNvSpPr/>
          <p:nvPr/>
        </p:nvSpPr>
        <p:spPr>
          <a:xfrm>
            <a:off x="9184814" y="3546323"/>
            <a:ext cx="2536472" cy="6934200"/>
          </a:xfrm>
          <a:custGeom>
            <a:avLst/>
            <a:gdLst>
              <a:gd name="connsiteX0" fmla="*/ 0 w 872563"/>
              <a:gd name="connsiteY0" fmla="*/ 0 h 6934200"/>
              <a:gd name="connsiteX1" fmla="*/ 436282 w 872563"/>
              <a:gd name="connsiteY1" fmla="*/ 72711 h 6934200"/>
              <a:gd name="connsiteX2" fmla="*/ 436282 w 872563"/>
              <a:gd name="connsiteY2" fmla="*/ 3394389 h 6934200"/>
              <a:gd name="connsiteX3" fmla="*/ 872564 w 872563"/>
              <a:gd name="connsiteY3" fmla="*/ 3467100 h 6934200"/>
              <a:gd name="connsiteX4" fmla="*/ 436282 w 872563"/>
              <a:gd name="connsiteY4" fmla="*/ 3539811 h 6934200"/>
              <a:gd name="connsiteX5" fmla="*/ 436282 w 872563"/>
              <a:gd name="connsiteY5" fmla="*/ 6861489 h 6934200"/>
              <a:gd name="connsiteX6" fmla="*/ 0 w 872563"/>
              <a:gd name="connsiteY6" fmla="*/ 6934200 h 6934200"/>
              <a:gd name="connsiteX7" fmla="*/ 0 w 872563"/>
              <a:gd name="connsiteY7" fmla="*/ 0 h 6934200"/>
              <a:gd name="connsiteX0" fmla="*/ 0 w 872563"/>
              <a:gd name="connsiteY0" fmla="*/ 0 h 6934200"/>
              <a:gd name="connsiteX1" fmla="*/ 436282 w 872563"/>
              <a:gd name="connsiteY1" fmla="*/ 72711 h 6934200"/>
              <a:gd name="connsiteX2" fmla="*/ 436282 w 872563"/>
              <a:gd name="connsiteY2" fmla="*/ 3394389 h 6934200"/>
              <a:gd name="connsiteX3" fmla="*/ 872564 w 872563"/>
              <a:gd name="connsiteY3" fmla="*/ 3467100 h 6934200"/>
              <a:gd name="connsiteX4" fmla="*/ 436282 w 872563"/>
              <a:gd name="connsiteY4" fmla="*/ 3539811 h 6934200"/>
              <a:gd name="connsiteX5" fmla="*/ 436282 w 872563"/>
              <a:gd name="connsiteY5" fmla="*/ 6861489 h 6934200"/>
              <a:gd name="connsiteX6" fmla="*/ 0 w 872563"/>
              <a:gd name="connsiteY6" fmla="*/ 6934200 h 6934200"/>
              <a:gd name="connsiteX0" fmla="*/ 1663908 w 2536472"/>
              <a:gd name="connsiteY0" fmla="*/ 0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7" fmla="*/ 1663908 w 2536472"/>
              <a:gd name="connsiteY7" fmla="*/ 0 h 6934200"/>
              <a:gd name="connsiteX0" fmla="*/ 0 w 2536472"/>
              <a:gd name="connsiteY0" fmla="*/ 149902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0" fmla="*/ 1663908 w 2536472"/>
              <a:gd name="connsiteY0" fmla="*/ 0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7" fmla="*/ 1663908 w 2536472"/>
              <a:gd name="connsiteY7" fmla="*/ 0 h 6934200"/>
              <a:gd name="connsiteX0" fmla="*/ 0 w 2536472"/>
              <a:gd name="connsiteY0" fmla="*/ 149902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562131 w 2536472"/>
              <a:gd name="connsiteY6" fmla="*/ 6432030 h 6934200"/>
              <a:gd name="connsiteX0" fmla="*/ 1663908 w 2536472"/>
              <a:gd name="connsiteY0" fmla="*/ 0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7" fmla="*/ 1663908 w 2536472"/>
              <a:gd name="connsiteY7" fmla="*/ 0 h 6934200"/>
              <a:gd name="connsiteX0" fmla="*/ 0 w 2536472"/>
              <a:gd name="connsiteY0" fmla="*/ 149902 h 6934200"/>
              <a:gd name="connsiteX1" fmla="*/ 2115180 w 2536472"/>
              <a:gd name="connsiteY1" fmla="*/ 177642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562131 w 2536472"/>
              <a:gd name="connsiteY6" fmla="*/ 6432030 h 6934200"/>
              <a:gd name="connsiteX0" fmla="*/ 1663908 w 2536472"/>
              <a:gd name="connsiteY0" fmla="*/ 0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7" fmla="*/ 1663908 w 2536472"/>
              <a:gd name="connsiteY7" fmla="*/ 0 h 6934200"/>
              <a:gd name="connsiteX0" fmla="*/ 0 w 2536472"/>
              <a:gd name="connsiteY0" fmla="*/ 149902 h 6934200"/>
              <a:gd name="connsiteX1" fmla="*/ 2115180 w 2536472"/>
              <a:gd name="connsiteY1" fmla="*/ 177642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062714 w 2536472"/>
              <a:gd name="connsiteY5" fmla="*/ 6471745 h 6934200"/>
              <a:gd name="connsiteX6" fmla="*/ 562131 w 2536472"/>
              <a:gd name="connsiteY6" fmla="*/ 6432030 h 6934200"/>
              <a:gd name="connsiteX0" fmla="*/ 1663908 w 2536472"/>
              <a:gd name="connsiteY0" fmla="*/ 0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7" fmla="*/ 1663908 w 2536472"/>
              <a:gd name="connsiteY7" fmla="*/ 0 h 6934200"/>
              <a:gd name="connsiteX0" fmla="*/ 0 w 2536472"/>
              <a:gd name="connsiteY0" fmla="*/ 149902 h 6934200"/>
              <a:gd name="connsiteX1" fmla="*/ 2115180 w 2536472"/>
              <a:gd name="connsiteY1" fmla="*/ 177642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010249 w 2536472"/>
              <a:gd name="connsiteY5" fmla="*/ 6119476 h 6934200"/>
              <a:gd name="connsiteX6" fmla="*/ 562131 w 2536472"/>
              <a:gd name="connsiteY6" fmla="*/ 6432030 h 6934200"/>
              <a:gd name="connsiteX0" fmla="*/ 1663908 w 2536472"/>
              <a:gd name="connsiteY0" fmla="*/ 0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7" fmla="*/ 1663908 w 2536472"/>
              <a:gd name="connsiteY7" fmla="*/ 0 h 6934200"/>
              <a:gd name="connsiteX0" fmla="*/ 0 w 2536472"/>
              <a:gd name="connsiteY0" fmla="*/ 149902 h 6934200"/>
              <a:gd name="connsiteX1" fmla="*/ 2107685 w 2536472"/>
              <a:gd name="connsiteY1" fmla="*/ 859694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010249 w 2536472"/>
              <a:gd name="connsiteY5" fmla="*/ 6119476 h 6934200"/>
              <a:gd name="connsiteX6" fmla="*/ 562131 w 2536472"/>
              <a:gd name="connsiteY6" fmla="*/ 6432030 h 6934200"/>
              <a:gd name="connsiteX0" fmla="*/ 1663908 w 2536472"/>
              <a:gd name="connsiteY0" fmla="*/ 0 h 6934200"/>
              <a:gd name="connsiteX1" fmla="*/ 2100190 w 2536472"/>
              <a:gd name="connsiteY1" fmla="*/ 72711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100190 w 2536472"/>
              <a:gd name="connsiteY5" fmla="*/ 6861489 h 6934200"/>
              <a:gd name="connsiteX6" fmla="*/ 1663908 w 2536472"/>
              <a:gd name="connsiteY6" fmla="*/ 6934200 h 6934200"/>
              <a:gd name="connsiteX7" fmla="*/ 1663908 w 2536472"/>
              <a:gd name="connsiteY7" fmla="*/ 0 h 6934200"/>
              <a:gd name="connsiteX0" fmla="*/ 0 w 2536472"/>
              <a:gd name="connsiteY0" fmla="*/ 149902 h 6934200"/>
              <a:gd name="connsiteX1" fmla="*/ 2107685 w 2536472"/>
              <a:gd name="connsiteY1" fmla="*/ 859694 h 6934200"/>
              <a:gd name="connsiteX2" fmla="*/ 2100190 w 2536472"/>
              <a:gd name="connsiteY2" fmla="*/ 3394389 h 6934200"/>
              <a:gd name="connsiteX3" fmla="*/ 2536472 w 2536472"/>
              <a:gd name="connsiteY3" fmla="*/ 3467100 h 6934200"/>
              <a:gd name="connsiteX4" fmla="*/ 2100190 w 2536472"/>
              <a:gd name="connsiteY4" fmla="*/ 3539811 h 6934200"/>
              <a:gd name="connsiteX5" fmla="*/ 2032734 w 2536472"/>
              <a:gd name="connsiteY5" fmla="*/ 5512375 h 6934200"/>
              <a:gd name="connsiteX6" fmla="*/ 562131 w 2536472"/>
              <a:gd name="connsiteY6" fmla="*/ 6432030 h 693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6472" h="6934200" stroke="0" extrusionOk="0">
                <a:moveTo>
                  <a:pt x="1663908" y="0"/>
                </a:moveTo>
                <a:cubicBezTo>
                  <a:pt x="1904860" y="0"/>
                  <a:pt x="2100190" y="32554"/>
                  <a:pt x="2100190" y="72711"/>
                </a:cubicBezTo>
                <a:lnTo>
                  <a:pt x="2100190" y="3394389"/>
                </a:lnTo>
                <a:cubicBezTo>
                  <a:pt x="2100190" y="3434546"/>
                  <a:pt x="2295520" y="3467100"/>
                  <a:pt x="2536472" y="3467100"/>
                </a:cubicBezTo>
                <a:cubicBezTo>
                  <a:pt x="2295520" y="3467100"/>
                  <a:pt x="2100190" y="3499654"/>
                  <a:pt x="2100190" y="3539811"/>
                </a:cubicBezTo>
                <a:lnTo>
                  <a:pt x="2100190" y="6861489"/>
                </a:lnTo>
                <a:cubicBezTo>
                  <a:pt x="2100190" y="6901646"/>
                  <a:pt x="1904860" y="6934200"/>
                  <a:pt x="1663908" y="6934200"/>
                </a:cubicBezTo>
                <a:lnTo>
                  <a:pt x="1663908" y="0"/>
                </a:lnTo>
                <a:close/>
              </a:path>
              <a:path w="2536472" h="6934200" fill="none">
                <a:moveTo>
                  <a:pt x="0" y="149902"/>
                </a:moveTo>
                <a:cubicBezTo>
                  <a:pt x="240952" y="149902"/>
                  <a:pt x="2107685" y="819537"/>
                  <a:pt x="2107685" y="859694"/>
                </a:cubicBezTo>
                <a:cubicBezTo>
                  <a:pt x="2102688" y="1931943"/>
                  <a:pt x="2105187" y="2322140"/>
                  <a:pt x="2100190" y="3394389"/>
                </a:cubicBezTo>
                <a:cubicBezTo>
                  <a:pt x="2100190" y="3434546"/>
                  <a:pt x="2295520" y="3467100"/>
                  <a:pt x="2536472" y="3467100"/>
                </a:cubicBezTo>
                <a:cubicBezTo>
                  <a:pt x="2295520" y="3467100"/>
                  <a:pt x="2100190" y="3499654"/>
                  <a:pt x="2100190" y="3539811"/>
                </a:cubicBezTo>
                <a:lnTo>
                  <a:pt x="2032734" y="5512375"/>
                </a:lnTo>
                <a:cubicBezTo>
                  <a:pt x="2032734" y="5552532"/>
                  <a:pt x="803083" y="6432030"/>
                  <a:pt x="562131" y="6432030"/>
                </a:cubicBezTo>
              </a:path>
            </a:pathLst>
          </a:cu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158615-5464-49FD-92D0-18FC713D6562}"/>
              </a:ext>
            </a:extLst>
          </p:cNvPr>
          <p:cNvSpPr txBox="1"/>
          <p:nvPr/>
        </p:nvSpPr>
        <p:spPr>
          <a:xfrm>
            <a:off x="11607936" y="6383928"/>
            <a:ext cx="2051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2400" b="1" dirty="0">
                <a:latin typeface="Quattrocento" panose="02020502030000000404" pitchFamily="18" charset="0"/>
              </a:rPr>
              <a:t>POLYMER PROPERTIES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738BC8-64EF-411D-811F-D524C19CB2A5}"/>
              </a:ext>
            </a:extLst>
          </p:cNvPr>
          <p:cNvSpPr txBox="1"/>
          <p:nvPr/>
        </p:nvSpPr>
        <p:spPr>
          <a:xfrm>
            <a:off x="9678318" y="2711438"/>
            <a:ext cx="9339859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153043"/>
                </a:solidFill>
                <a:effectLst/>
                <a:latin typeface="Arial" panose="020B0604020202020204" pitchFamily="34" charset="0"/>
              </a:rPr>
              <a:t>Driver: Governments’ focus on green procurement policies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ADB547-B8B2-48D4-97B3-A8256A936549}"/>
              </a:ext>
            </a:extLst>
          </p:cNvPr>
          <p:cNvSpPr txBox="1"/>
          <p:nvPr/>
        </p:nvSpPr>
        <p:spPr>
          <a:xfrm>
            <a:off x="13238956" y="5641196"/>
            <a:ext cx="5779221" cy="400110"/>
          </a:xfrm>
          <a:prstGeom prst="rect">
            <a:avLst/>
          </a:prstGeom>
          <a:solidFill>
            <a:srgbClr val="FCDCF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Opportunities: Emergence of new raw materials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7650C9-059C-42D9-A7EE-204699B4981D}"/>
              </a:ext>
            </a:extLst>
          </p:cNvPr>
          <p:cNvSpPr txBox="1"/>
          <p:nvPr/>
        </p:nvSpPr>
        <p:spPr>
          <a:xfrm>
            <a:off x="11591170" y="3620285"/>
            <a:ext cx="7410241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Restraints: Higher price compared to conventional polymers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71F9A4-3B4A-433F-B184-CC2BC3DA57BD}"/>
              </a:ext>
            </a:extLst>
          </p:cNvPr>
          <p:cNvSpPr txBox="1"/>
          <p:nvPr/>
        </p:nvSpPr>
        <p:spPr>
          <a:xfrm>
            <a:off x="10063455" y="1459999"/>
            <a:ext cx="8325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C00000"/>
                </a:solidFill>
                <a:effectLst/>
                <a:latin typeface="Quattrocento" panose="02020502030000000404" pitchFamily="18" charset="0"/>
              </a:rPr>
              <a:t>PHA market size is projected to reach USD 121 million by 2025</a:t>
            </a:r>
            <a:endParaRPr lang="en-US" sz="2800" b="1" dirty="0">
              <a:solidFill>
                <a:srgbClr val="C00000"/>
              </a:solidFill>
              <a:latin typeface="Quattrocento" panose="020205020300000004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6E3DD-1EE6-4255-9235-186E8DE33E8E}"/>
              </a:ext>
            </a:extLst>
          </p:cNvPr>
          <p:cNvSpPr txBox="1"/>
          <p:nvPr/>
        </p:nvSpPr>
        <p:spPr>
          <a:xfrm>
            <a:off x="14116765" y="6751813"/>
            <a:ext cx="4563563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Quattrocento" panose="02020502030000000404" pitchFamily="18" charset="0"/>
              </a:rPr>
              <a:t>Research Interest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898D8F3-72F9-4ADA-9C2B-1574B932A1E9}"/>
              </a:ext>
            </a:extLst>
          </p:cNvPr>
          <p:cNvSpPr txBox="1"/>
          <p:nvPr/>
        </p:nvSpPr>
        <p:spPr>
          <a:xfrm>
            <a:off x="14116765" y="7465057"/>
            <a:ext cx="4563563" cy="2862322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Quattrocento" panose="02020502030000000404" pitchFamily="18" charset="0"/>
              </a:rPr>
              <a:t>To explore PHA producers with properties having desirable functionality. </a:t>
            </a:r>
          </a:p>
          <a:p>
            <a:pPr algn="just"/>
            <a:endParaRPr lang="en-US" sz="2000" b="1" dirty="0">
              <a:solidFill>
                <a:schemeClr val="accent5">
                  <a:lumMod val="50000"/>
                </a:schemeClr>
              </a:solidFill>
              <a:latin typeface="Quattrocento" panose="020205020300000004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Quattrocento" panose="02020502030000000404" pitchFamily="18" charset="0"/>
              </a:rPr>
              <a:t> To investigate the novel 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Quattrocento" panose="02020502030000000404" pitchFamily="18" charset="0"/>
              </a:rPr>
              <a:t>Methylobacterium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Quattrocento" panose="02020502030000000404" pitchFamily="18" charset="0"/>
              </a:rPr>
              <a:t> species isolated from </a:t>
            </a:r>
            <a:r>
              <a:rPr lang="en-US" sz="2000" b="1" dirty="0">
                <a:solidFill>
                  <a:srgbClr val="890F6C"/>
                </a:solidFill>
                <a:latin typeface="Quattrocento" panose="02020502030000000404" pitchFamily="18" charset="0"/>
              </a:rPr>
              <a:t>International Space Station (ISS)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Quattrocento" panose="02020502030000000404" pitchFamily="18" charset="0"/>
              </a:rPr>
              <a:t> for potential of PHA biosynthesis.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EF5D7B3-525E-4E0B-8770-6CA056B56513}"/>
              </a:ext>
            </a:extLst>
          </p:cNvPr>
          <p:cNvSpPr txBox="1"/>
          <p:nvPr/>
        </p:nvSpPr>
        <p:spPr>
          <a:xfrm>
            <a:off x="12400756" y="4611086"/>
            <a:ext cx="6617421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Challenges: Manufacturing technology still in its initial phase</a:t>
            </a:r>
          </a:p>
        </p:txBody>
      </p:sp>
    </p:spTree>
    <p:extLst>
      <p:ext uri="{BB962C8B-B14F-4D97-AF65-F5344CB8AC3E}">
        <p14:creationId xmlns:p14="http://schemas.microsoft.com/office/powerpoint/2010/main" val="1149763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  <p:bldP spid="28" grpId="0" animBg="1"/>
      <p:bldP spid="31" grpId="0" animBg="1"/>
      <p:bldP spid="32" grpId="0"/>
      <p:bldP spid="41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37176-86BA-4D6D-A7A4-C96C3FD76A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6959" y="9886423"/>
            <a:ext cx="4277320" cy="569325"/>
          </a:xfrm>
        </p:spPr>
        <p:txBody>
          <a:bodyPr/>
          <a:lstStyle/>
          <a:p>
            <a:fld id="{98ED40AD-DA5E-49EA-9527-8390846C4CF4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7DE40-ED35-481A-A688-2D9FF55D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</a:t>
            </a:fld>
            <a:endParaRPr lang="cs-CZ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CC49C-72B8-4C20-AA55-08E7CA366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" y="0"/>
            <a:ext cx="19008976" cy="1109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06B5B9-DAC2-41D9-9DE6-F2C1AFA09CCF}"/>
              </a:ext>
            </a:extLst>
          </p:cNvPr>
          <p:cNvSpPr txBox="1"/>
          <p:nvPr/>
        </p:nvSpPr>
        <p:spPr>
          <a:xfrm>
            <a:off x="5390356" y="200018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Quattrocento" panose="02020502030000000404" pitchFamily="18" charset="0"/>
              </a:rPr>
              <a:t>WHY ISS STRAINS?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BF629D3E-EB9C-4B38-AF13-40C499223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05" y="3968551"/>
            <a:ext cx="5867400" cy="80052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3">
              <a:lumMod val="75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251460" tIns="67056" rIns="251460" bIns="62849" anchor="ctr" anchorCtr="0"/>
          <a:lstStyle>
            <a:defPPr>
              <a:defRPr kern="1200" smtId="4294967295"/>
            </a:defPPr>
          </a:lstStyle>
          <a:p>
            <a:pPr defTabSz="4310862">
              <a:defRPr/>
            </a:pPr>
            <a:r>
              <a:rPr lang="en-US" sz="33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Screened Novel ISS Strains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184C8-AB01-4C97-A587-3BE018196FC0}"/>
              </a:ext>
            </a:extLst>
          </p:cNvPr>
          <p:cNvSpPr txBox="1"/>
          <p:nvPr/>
        </p:nvSpPr>
        <p:spPr>
          <a:xfrm>
            <a:off x="208756" y="4894576"/>
            <a:ext cx="7848600" cy="1420325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JC-0023 (IF7SW-B2):       </a:t>
            </a:r>
            <a:r>
              <a:rPr lang="en-US" sz="200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Methylobacterium ajmalii</a:t>
            </a:r>
            <a:endParaRPr lang="en-US" sz="200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JC-0089 (IIF4SW-B5):      </a:t>
            </a:r>
            <a:r>
              <a:rPr lang="en-US" sz="200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Methylobacterium ajmalii</a:t>
            </a:r>
            <a:endParaRPr lang="en-US" sz="200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JC-1176 (I1-R3):               </a:t>
            </a:r>
            <a:r>
              <a:rPr lang="en-US" sz="200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Methylorubrum rhodesianum</a:t>
            </a:r>
            <a:endParaRPr lang="en-US" sz="200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AA76521B-9C80-4A45-906E-22FA9592E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" y="2161598"/>
            <a:ext cx="5029200" cy="80052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1"/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251460" tIns="67056" rIns="251460" bIns="62849" anchor="ctr" anchorCtr="0"/>
          <a:lstStyle>
            <a:defPPr>
              <a:defRPr kern="1200" smtId="4294967295"/>
            </a:defPPr>
          </a:lstStyle>
          <a:p>
            <a:pPr defTabSz="4310862">
              <a:defRPr/>
            </a:pPr>
            <a:r>
              <a:rPr lang="en-US" sz="3300" b="1" dirty="0">
                <a:solidFill>
                  <a:schemeClr val="bg1"/>
                </a:solidFill>
                <a:latin typeface="Quattrocento" panose="02020802030000000404" pitchFamily="18" charset="0"/>
              </a:rPr>
              <a:t>Isolation Location</a:t>
            </a:r>
            <a:endParaRPr lang="en-US" sz="3300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F1263CF6-CA8D-42CF-BD3A-DCD1EABC5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4283" y="1468000"/>
            <a:ext cx="8584158" cy="80052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251460" tIns="67056" rIns="251460" bIns="62849" anchor="ctr" anchorCtr="0"/>
          <a:lstStyle>
            <a:defPPr>
              <a:defRPr kern="1200" smtId="4294967295"/>
            </a:defPPr>
          </a:lstStyle>
          <a:p>
            <a:pPr defTabSz="4310862">
              <a:defRPr/>
            </a:pPr>
            <a:r>
              <a:rPr lang="en-US" sz="33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Characteristics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51EF-544E-40DD-ABDE-FB7E70709877}"/>
              </a:ext>
            </a:extLst>
          </p:cNvPr>
          <p:cNvSpPr txBox="1"/>
          <p:nvPr/>
        </p:nvSpPr>
        <p:spPr>
          <a:xfrm>
            <a:off x="9904283" y="2552909"/>
            <a:ext cx="8458200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D40"/>
                </a:solidFill>
                <a:latin typeface="Georgia" panose="02040502050405020303" pitchFamily="18" charset="0"/>
              </a:rPr>
              <a:t>H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igher number of stress tolerance genes, especially the oxidative stress response factors under microgravity conditions</a:t>
            </a:r>
            <a:endParaRPr lang="en-US" sz="2000" dirty="0">
              <a:solidFill>
                <a:srgbClr val="3E3D40"/>
              </a:solidFill>
              <a:latin typeface="Quattrocento" panose="020205020300000004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E3D40"/>
              </a:solidFill>
              <a:latin typeface="Quattrocento" panose="020205020300000004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D40"/>
                </a:solidFill>
                <a:latin typeface="Quattrocento" panose="02020502030000000404" pitchFamily="18" charset="0"/>
              </a:rPr>
              <a:t>O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ptimum temperatures range: </a:t>
            </a:r>
            <a:r>
              <a:rPr lang="en-US" sz="2000" b="1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25 and 30°C 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(no growt</a:t>
            </a:r>
            <a:r>
              <a:rPr lang="en-US" sz="2000" dirty="0">
                <a:solidFill>
                  <a:srgbClr val="3E3D40"/>
                </a:solidFill>
                <a:latin typeface="Quattrocento" panose="02020502030000000404" pitchFamily="18" charset="0"/>
              </a:rPr>
              <a:t>h 7, 37 and 45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 °C); pH </a:t>
            </a:r>
            <a:r>
              <a:rPr lang="en-US" sz="2000" b="1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6.0 to 8.0.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3E3D40"/>
              </a:solidFill>
              <a:effectLst/>
              <a:latin typeface="Quattrocento" panose="020205020300000004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D40"/>
                </a:solidFill>
                <a:latin typeface="Quattrocento" panose="02020502030000000404" pitchFamily="18" charset="0"/>
              </a:rPr>
              <a:t> E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xhibited poor tolerance to salt </a:t>
            </a:r>
            <a:r>
              <a:rPr lang="en-US" sz="2000" b="1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(0 to 1%).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2000" b="1" i="0" dirty="0">
              <a:solidFill>
                <a:srgbClr val="3E3D40"/>
              </a:solidFill>
              <a:effectLst/>
              <a:latin typeface="Quattrocento" panose="02020502030000000404" pitchFamily="18" charset="0"/>
            </a:endParaRP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D40"/>
                </a:solidFill>
                <a:latin typeface="Quattrocento" panose="02020502030000000404" pitchFamily="18" charset="0"/>
              </a:rPr>
              <a:t>T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hree ISS strains were different from the closest genomic relative </a:t>
            </a:r>
            <a:r>
              <a:rPr lang="en-US" sz="2000" b="0" i="1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M. indicum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 in assimilating </a:t>
            </a:r>
            <a:r>
              <a:rPr lang="en-US" sz="2000" b="1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glucose, malic acid, maltose, mannitol, potassium gluconate, and trisodium citrate</a:t>
            </a:r>
            <a:r>
              <a:rPr lang="en-US" sz="2000" b="0" i="0" dirty="0">
                <a:solidFill>
                  <a:srgbClr val="3E3D40"/>
                </a:solidFill>
                <a:effectLst/>
                <a:latin typeface="Quattrocento" panose="02020502030000000404" pitchFamily="18" charset="0"/>
              </a:rPr>
              <a:t>.</a:t>
            </a:r>
            <a:endParaRPr lang="en-US" sz="2000" dirty="0">
              <a:effectLst/>
              <a:latin typeface="Quattrocento" panose="020205020300000004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904F8-703F-4446-B79B-D1FB20160914}"/>
              </a:ext>
            </a:extLst>
          </p:cNvPr>
          <p:cNvSpPr txBox="1"/>
          <p:nvPr/>
        </p:nvSpPr>
        <p:spPr>
          <a:xfrm>
            <a:off x="208756" y="3092434"/>
            <a:ext cx="7848600" cy="574516"/>
          </a:xfrm>
          <a:prstGeom prst="rect">
            <a:avLst/>
          </a:prstGeom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rgbClr val="3E3D40"/>
                </a:solidFill>
                <a:effectLst/>
                <a:latin typeface="Georgia" panose="02040502050405020303" pitchFamily="18" charset="0"/>
              </a:rPr>
              <a:t>International Space Station (ISS)</a:t>
            </a:r>
            <a:endParaRPr lang="en-US" sz="2383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D688DA-5F9C-48F5-908A-C0456337CED6}"/>
              </a:ext>
            </a:extLst>
          </p:cNvPr>
          <p:cNvSpPr txBox="1"/>
          <p:nvPr/>
        </p:nvSpPr>
        <p:spPr>
          <a:xfrm>
            <a:off x="195512" y="1218423"/>
            <a:ext cx="954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C00000"/>
                </a:solidFill>
                <a:latin typeface="Quattrocento" panose="02020502030000000404" pitchFamily="18" charset="0"/>
              </a:rPr>
              <a:t>Methylobacterium ajmalii </a:t>
            </a:r>
            <a:r>
              <a:rPr lang="en-US" sz="2400" b="1" dirty="0">
                <a:latin typeface="Quattrocento" panose="02020502030000000404" pitchFamily="18" charset="0"/>
              </a:rPr>
              <a:t>(</a:t>
            </a:r>
            <a:r>
              <a:rPr lang="en-US" sz="2400" b="1" dirty="0" err="1">
                <a:latin typeface="Quattrocento" panose="02020502030000000404" pitchFamily="18" charset="0"/>
              </a:rPr>
              <a:t>aj.ma’li.i</a:t>
            </a:r>
            <a:r>
              <a:rPr lang="en-US" sz="2400" b="1" dirty="0">
                <a:latin typeface="Quattrocento" panose="02020502030000000404" pitchFamily="18" charset="0"/>
              </a:rPr>
              <a:t>. N.L. gen. n. ajmalii named after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Quattrocento" panose="02020502030000000404" pitchFamily="18" charset="0"/>
              </a:rPr>
              <a:t>Ajmal Khan</a:t>
            </a:r>
            <a:r>
              <a:rPr lang="en-US" sz="2400" b="1" dirty="0">
                <a:latin typeface="Quattrocento" panose="02020502030000000404" pitchFamily="18" charset="0"/>
              </a:rPr>
              <a:t>, a renowned Indian scientist on biodiversity).</a:t>
            </a: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3C54F96A-A90C-4805-8FFA-0482A939E3DB}"/>
              </a:ext>
            </a:extLst>
          </p:cNvPr>
          <p:cNvSpPr/>
          <p:nvPr/>
        </p:nvSpPr>
        <p:spPr>
          <a:xfrm>
            <a:off x="195512" y="7556500"/>
            <a:ext cx="429729" cy="4572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5890825-40AF-46E3-900C-4E3F3C497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19981"/>
              </p:ext>
            </p:extLst>
          </p:nvPr>
        </p:nvGraphicFramePr>
        <p:xfrm>
          <a:off x="780256" y="6750963"/>
          <a:ext cx="17449800" cy="316918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1707399829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1554762942"/>
                    </a:ext>
                  </a:extLst>
                </a:gridCol>
                <a:gridCol w="3154680">
                  <a:extLst>
                    <a:ext uri="{9D8B030D-6E8A-4147-A177-3AD203B41FA5}">
                      <a16:colId xmlns:a16="http://schemas.microsoft.com/office/drawing/2014/main" val="418937777"/>
                    </a:ext>
                  </a:extLst>
                </a:gridCol>
                <a:gridCol w="3489960">
                  <a:extLst>
                    <a:ext uri="{9D8B030D-6E8A-4147-A177-3AD203B41FA5}">
                      <a16:colId xmlns:a16="http://schemas.microsoft.com/office/drawing/2014/main" val="1027291367"/>
                    </a:ext>
                  </a:extLst>
                </a:gridCol>
                <a:gridCol w="3489960">
                  <a:extLst>
                    <a:ext uri="{9D8B030D-6E8A-4147-A177-3AD203B41FA5}">
                      <a16:colId xmlns:a16="http://schemas.microsoft.com/office/drawing/2014/main" val="2918266418"/>
                    </a:ext>
                  </a:extLst>
                </a:gridCol>
              </a:tblGrid>
              <a:tr h="456467">
                <a:tc>
                  <a:txBody>
                    <a:bodyPr/>
                    <a:lstStyle/>
                    <a:p>
                      <a:r>
                        <a:rPr lang="en-US" sz="1800" dirty="0"/>
                        <a:t>Species/Strain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NCBI Accession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Isolation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Genome size(bp)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  G+C content(%)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383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i="1" dirty="0"/>
                        <a:t>Methylobacterium ajmalii </a:t>
                      </a:r>
                      <a:r>
                        <a:rPr lang="en-US" sz="2200" dirty="0"/>
                        <a:t>IF7SW-B2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JACWCTOOOOOOOOO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Lab 3 Overhead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6,802,552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71.07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86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42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1" dirty="0"/>
                        <a:t>Methylobacterium ajmalii </a:t>
                      </a:r>
                      <a:r>
                        <a:rPr lang="en-US" sz="2200" dirty="0"/>
                        <a:t>IIF1SW-B5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2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JACWCUOOOOOOOOO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Cupola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6,593,618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71.0.3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74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42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i="1" dirty="0"/>
                        <a:t>Methylobacterium ajmalii </a:t>
                      </a:r>
                      <a:r>
                        <a:rPr lang="en-US" sz="2200" dirty="0"/>
                        <a:t>IIF4SW-B5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2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JACWCVOOOOOOOOO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Dining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6,534,937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70.77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057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i="1" dirty="0"/>
                        <a:t>Methylorubrum rhodesium </a:t>
                      </a:r>
                      <a:r>
                        <a:rPr lang="en-US" sz="2200" dirty="0"/>
                        <a:t>I1-R3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4257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JACWCWOOOOOOOOO</a:t>
                      </a:r>
                    </a:p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HEPA Filter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6,159,250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68.96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61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8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  <p:bldP spid="20" grpId="0" animBg="1"/>
      <p:bldP spid="14" grpId="0" animBg="1"/>
      <p:bldP spid="15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DA0CF-4EC7-4CF2-BAD4-EF5C5C21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203E-04AF-452A-8317-2DBE1E5A7937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3CC76-A4EA-4F61-AA29-E0EAA74B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5</a:t>
            </a:fld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8E649-84FB-41A2-B66D-56AF80E84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" y="10242"/>
            <a:ext cx="19008976" cy="1109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08E60-84F1-46EB-9C42-E7438F27B662}"/>
              </a:ext>
            </a:extLst>
          </p:cNvPr>
          <p:cNvSpPr txBox="1"/>
          <p:nvPr/>
        </p:nvSpPr>
        <p:spPr>
          <a:xfrm>
            <a:off x="5390356" y="200018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Quattrocento" panose="02020502030000000404" pitchFamily="18" charset="0"/>
              </a:rPr>
              <a:t>CHOICE OF SUBSTRATE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3B9C71B7-BF37-45C5-BC9A-6F4F0F646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6" y="2121714"/>
            <a:ext cx="8077200" cy="80052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5">
              <a:lumMod val="75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251460" tIns="67056" rIns="251460" bIns="62849" anchor="ctr" anchorCtr="0"/>
          <a:lstStyle>
            <a:defPPr>
              <a:defRPr kern="1200" smtId="4294967295"/>
            </a:defPPr>
          </a:lstStyle>
          <a:p>
            <a:pPr defTabSz="4310862">
              <a:defRPr/>
            </a:pPr>
            <a:r>
              <a:rPr lang="en-US" sz="3300" b="1" dirty="0">
                <a:solidFill>
                  <a:schemeClr val="bg1"/>
                </a:solidFill>
                <a:latin typeface="Quattrocento" panose="02020802030000000404" pitchFamily="18" charset="0"/>
              </a:rPr>
              <a:t>Substrate</a:t>
            </a:r>
            <a:endParaRPr lang="en-US" sz="3300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A23FA8A9-1D23-48C7-929D-8740275A0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2112" y="2109910"/>
            <a:ext cx="8458200" cy="80052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5">
              <a:lumMod val="75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251460" tIns="67056" rIns="251460" bIns="62849" anchor="ctr" anchorCtr="0"/>
          <a:lstStyle>
            <a:defPPr>
              <a:defRPr kern="1200" smtId="4294967295"/>
            </a:defPPr>
          </a:lstStyle>
          <a:p>
            <a:pPr defTabSz="4310862">
              <a:defRPr/>
            </a:pPr>
            <a:r>
              <a:rPr lang="en-US" sz="33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Research Objectives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90D2C-83DA-4512-AD09-D23C00756E91}"/>
              </a:ext>
            </a:extLst>
          </p:cNvPr>
          <p:cNvSpPr txBox="1"/>
          <p:nvPr/>
        </p:nvSpPr>
        <p:spPr>
          <a:xfrm>
            <a:off x="9513020" y="3082650"/>
            <a:ext cx="8458200" cy="4528099"/>
          </a:xfrm>
          <a:prstGeom prst="rect">
            <a:avLst/>
          </a:prstGeom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Comprehensive 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in-silico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analysis of the whole genome sequences and metabolic pathways entailed in carbon source to PHA production.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Optimization of growth conditions for efficient substrate metabolism and PHA accumulation.</a:t>
            </a:r>
          </a:p>
          <a:p>
            <a:pPr marL="457200" indent="-4572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Molecular targeting of PHA synthase gene in the 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Methylobacterium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strains.</a:t>
            </a: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 extraction and characterization using biophysical techniques to determine physical, thermal, and mechanical properties.</a:t>
            </a: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Comparative data account analysis for ideal industrial candidate.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93C71-D983-4FA4-88FC-64E063A59117}"/>
              </a:ext>
            </a:extLst>
          </p:cNvPr>
          <p:cNvSpPr txBox="1"/>
          <p:nvPr/>
        </p:nvSpPr>
        <p:spPr>
          <a:xfrm>
            <a:off x="573556" y="2956620"/>
            <a:ext cx="8077200" cy="4528099"/>
          </a:xfrm>
          <a:prstGeom prst="rect">
            <a:avLst/>
          </a:prstGeom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14336" marR="0" lvl="0" indent="-31433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ttrocento" panose="02020502030000000404" pitchFamily="18" charset="0"/>
                <a:cs typeface="Arial"/>
              </a:rPr>
              <a:t> </a:t>
            </a:r>
            <a:r>
              <a:rPr kumimoji="0" lang="en-US" sz="2800" b="1" i="0" u="none" strike="sng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ttrocento" panose="02020502030000000404" pitchFamily="18" charset="0"/>
                <a:cs typeface="Arial"/>
              </a:rPr>
              <a:t>Methane Gas</a:t>
            </a:r>
            <a:r>
              <a:rPr kumimoji="0" lang="en-US" sz="2800" b="0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" panose="02020502030000000404" pitchFamily="18" charset="0"/>
                <a:cs typeface="Arial"/>
              </a:rPr>
              <a:t>: </a:t>
            </a:r>
            <a:r>
              <a:rPr kumimoji="0" lang="en-US" sz="2800" b="0" i="0" u="none" strike="sng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Quattrocento" panose="02020502030000000404" pitchFamily="18" charset="0"/>
                <a:cs typeface="Arial"/>
              </a:rPr>
              <a:t>No Methane monooxygenase found</a:t>
            </a:r>
          </a:p>
          <a:p>
            <a:pPr marL="314336" marR="0" lvl="0" indent="-31433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Quattrocento" panose="02020502030000000404" pitchFamily="18" charset="0"/>
                <a:cs typeface="Arial"/>
              </a:rPr>
              <a:t> </a:t>
            </a:r>
            <a:r>
              <a:rPr lang="en-US" sz="2800" b="1" dirty="0">
                <a:solidFill>
                  <a:schemeClr val="accent6"/>
                </a:solidFill>
                <a:latin typeface="Quattrocento" panose="02020502030000000404" pitchFamily="18" charset="0"/>
                <a:cs typeface="Arial"/>
              </a:rPr>
              <a:t>Methanol </a:t>
            </a:r>
            <a:r>
              <a:rPr lang="en-US" sz="2800" dirty="0">
                <a:solidFill>
                  <a:schemeClr val="accent6"/>
                </a:solidFill>
                <a:latin typeface="Quattrocento" panose="02020502030000000404" pitchFamily="18" charset="0"/>
                <a:cs typeface="Arial"/>
              </a:rPr>
              <a:t>: </a:t>
            </a:r>
            <a:r>
              <a:rPr lang="en-US" sz="2800" dirty="0">
                <a:solidFill>
                  <a:prstClr val="black"/>
                </a:solidFill>
                <a:latin typeface="Quattrocento" panose="02020502030000000404" pitchFamily="18" charset="0"/>
                <a:cs typeface="Arial"/>
              </a:rPr>
              <a:t>0.5% v/v optimized concentration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" panose="02020502030000000404" pitchFamily="18" charset="0"/>
                <a:cs typeface="Arial"/>
              </a:rPr>
              <a:t>     PHA production by </a:t>
            </a:r>
            <a:r>
              <a:rPr lang="en-US" sz="2800" b="1" dirty="0">
                <a:solidFill>
                  <a:prstClr val="black"/>
                </a:solidFill>
                <a:latin typeface="Quattrocento" panose="02020502030000000404" pitchFamily="18" charset="0"/>
                <a:cs typeface="Arial"/>
              </a:rPr>
              <a:t>Serine Pathway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ttrocento" panose="02020502030000000404" pitchFamily="18" charset="0"/>
              <a:cs typeface="Arial"/>
            </a:endParaRPr>
          </a:p>
          <a:p>
            <a:pPr marL="314336" marR="0" lvl="0" indent="-314336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Quattrocento" panose="02020502030000000404" pitchFamily="18" charset="0"/>
                <a:cs typeface="Arial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Quattrocento" panose="02020502030000000404" pitchFamily="18" charset="0"/>
                <a:cs typeface="Arial"/>
              </a:rPr>
              <a:t>Soyabean Oil </a:t>
            </a:r>
            <a:r>
              <a:rPr lang="en-US" sz="2800" dirty="0">
                <a:solidFill>
                  <a:prstClr val="black"/>
                </a:solidFill>
                <a:latin typeface="Quattrocento" panose="02020502030000000404" pitchFamily="18" charset="0"/>
                <a:cs typeface="Arial"/>
              </a:rPr>
              <a:t>: 7:3 (Oil :MM) optimized condition in emulsion form.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Quattrocento" panose="02020502030000000404" pitchFamily="18" charset="0"/>
                <a:cs typeface="Arial"/>
              </a:rPr>
              <a:t>    (Abundant carbon source in South Dakota)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attrocento" panose="02020502030000000404" pitchFamily="18" charset="0"/>
              <a:cs typeface="Arial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Quattrocento" panose="02020502030000000404" pitchFamily="18" charset="0"/>
                <a:cs typeface="Arial"/>
              </a:rPr>
              <a:t>    &gt; Consists of Fatty Acids, thus PHA production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attrocento" panose="02020502030000000404" pitchFamily="18" charset="0"/>
                <a:cs typeface="Arial"/>
              </a:rPr>
              <a:t>       by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Quattrocento" panose="02020502030000000404" pitchFamily="18" charset="0"/>
                <a:cs typeface="Arial"/>
              </a:rPr>
              <a:t>ß-Oxidation Pathway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B183907C-E320-4A6B-AF7D-70FE966C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2112" y="2121714"/>
            <a:ext cx="8458200" cy="800526"/>
          </a:xfrm>
          <a:prstGeom prst="snipRoundRect">
            <a:avLst>
              <a:gd name="adj1" fmla="val 0"/>
              <a:gd name="adj2" fmla="val 50000"/>
            </a:avLst>
          </a:prstGeom>
          <a:solidFill>
            <a:schemeClr val="accent5">
              <a:lumMod val="75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251460" tIns="67056" rIns="251460" bIns="62849" anchor="ctr" anchorCtr="0"/>
          <a:lstStyle>
            <a:defPPr>
              <a:defRPr kern="1200" smtId="4294967295"/>
            </a:defPPr>
          </a:lstStyle>
          <a:p>
            <a:pPr defTabSz="4310862">
              <a:defRPr/>
            </a:pPr>
            <a:r>
              <a:rPr lang="en-US" sz="3300" b="1" dirty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Research Objectives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B69A17-2918-4691-B6F1-B1BDA6E39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19" y="1297163"/>
            <a:ext cx="18267738" cy="875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37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AB2FD6-A478-47C8-99A1-8932D35B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56" y="10169045"/>
            <a:ext cx="4277320" cy="569325"/>
          </a:xfrm>
        </p:spPr>
        <p:txBody>
          <a:bodyPr/>
          <a:lstStyle/>
          <a:p>
            <a:fld id="{BD23203E-04AF-452A-8317-2DBE1E5A7937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25B40-DE9B-4B0D-A197-84EB94E2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534356" y="10214123"/>
            <a:ext cx="4277320" cy="569325"/>
          </a:xfrm>
        </p:spPr>
        <p:txBody>
          <a:bodyPr/>
          <a:lstStyle/>
          <a:p>
            <a:fld id="{B6F15528-21DE-4FAA-801E-634DDDAF4B2B}" type="slidenum">
              <a:rPr lang="cs-CZ" smtClean="0"/>
              <a:t>6</a:t>
            </a:fld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33F66-2636-47B5-8241-AF55E97DA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008976" cy="1109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F376BA-5992-4B55-9D12-D78651F7E039}"/>
              </a:ext>
            </a:extLst>
          </p:cNvPr>
          <p:cNvSpPr txBox="1"/>
          <p:nvPr/>
        </p:nvSpPr>
        <p:spPr>
          <a:xfrm>
            <a:off x="2799556" y="20001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Quattrocento" panose="02020502030000000404" pitchFamily="18" charset="0"/>
              </a:rPr>
              <a:t> METHODOLOGY &amp; RESULTS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295C05-7BEE-421F-99D9-99FA962C0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56" y="1276566"/>
            <a:ext cx="7162800" cy="8937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705BC3-CAE5-46E4-A139-A50E8D36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952" y="1460500"/>
            <a:ext cx="9378491" cy="3041580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B80E3BF4-28F0-40FB-B89C-9F0E4C6EED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823378"/>
              </p:ext>
            </p:extLst>
          </p:nvPr>
        </p:nvGraphicFramePr>
        <p:xfrm>
          <a:off x="8973350" y="4502080"/>
          <a:ext cx="4648200" cy="2245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EF778B1-6777-4D3B-BFF1-FEEB5FBE9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1550" y="4476680"/>
            <a:ext cx="4570406" cy="2165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7FEB08-8FCB-4241-8BBF-F284D2D1F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0474" y="6642101"/>
            <a:ext cx="928008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59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CBDB6-CD0E-4EE0-9C47-7AC0ECA8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203E-04AF-452A-8317-2DBE1E5A7937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CEEA0-E3FD-4614-B8CD-58AAB7344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7</a:t>
            </a:fld>
            <a:endParaRPr lang="cs-C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C7E01-D656-4A73-9756-7ED56CBC9171}"/>
              </a:ext>
            </a:extLst>
          </p:cNvPr>
          <p:cNvSpPr txBox="1"/>
          <p:nvPr/>
        </p:nvSpPr>
        <p:spPr>
          <a:xfrm>
            <a:off x="5009356" y="170063"/>
            <a:ext cx="982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Quattrocento" panose="02020502030000000404" pitchFamily="18" charset="0"/>
              </a:rPr>
              <a:t>METHODOLOGY &amp; RESULTS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5198B7-994B-46D6-954A-875098F6F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237" y="1121419"/>
            <a:ext cx="10707594" cy="8611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B0A2A3-BC5E-4379-9FE8-810C4648D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56" y="1470376"/>
            <a:ext cx="7485592" cy="823031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46607E-4039-4214-924E-CFB8996BB103}"/>
              </a:ext>
            </a:extLst>
          </p:cNvPr>
          <p:cNvSpPr txBox="1"/>
          <p:nvPr/>
        </p:nvSpPr>
        <p:spPr>
          <a:xfrm>
            <a:off x="0" y="0"/>
            <a:ext cx="1901031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Quattrocento" panose="02020502030000000404" pitchFamily="18" charset="0"/>
              </a:rPr>
              <a:t>METHODOLOGY &amp; RESULTS</a:t>
            </a:r>
          </a:p>
        </p:txBody>
      </p:sp>
    </p:spTree>
    <p:extLst>
      <p:ext uri="{BB962C8B-B14F-4D97-AF65-F5344CB8AC3E}">
        <p14:creationId xmlns:p14="http://schemas.microsoft.com/office/powerpoint/2010/main" val="3676231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17A871-8FB4-4195-A29A-41777D4CF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203E-04AF-452A-8317-2DBE1E5A7937}" type="datetime1">
              <a:rPr lang="en-US" smtClean="0"/>
              <a:t>5/11/2022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5EB45-69A5-4FD4-9E51-A8903A47E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8</a:t>
            </a:fld>
            <a:endParaRPr lang="cs-CZ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E616D5-32C3-4159-8208-FE8449DE1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325262"/>
              </p:ext>
            </p:extLst>
          </p:nvPr>
        </p:nvGraphicFramePr>
        <p:xfrm>
          <a:off x="361156" y="923330"/>
          <a:ext cx="18288000" cy="8987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108C5F1-7D46-4E54-A5A8-6AA2676660CF}"/>
              </a:ext>
            </a:extLst>
          </p:cNvPr>
          <p:cNvSpPr txBox="1"/>
          <p:nvPr/>
        </p:nvSpPr>
        <p:spPr>
          <a:xfrm>
            <a:off x="0" y="0"/>
            <a:ext cx="19010313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Quattrocento" panose="02020502030000000404" pitchFamily="18" charset="0"/>
              </a:rPr>
              <a:t>METHODOLOGY &amp; RESULTS</a:t>
            </a:r>
          </a:p>
        </p:txBody>
      </p:sp>
    </p:spTree>
    <p:extLst>
      <p:ext uri="{BB962C8B-B14F-4D97-AF65-F5344CB8AC3E}">
        <p14:creationId xmlns:p14="http://schemas.microsoft.com/office/powerpoint/2010/main" val="233214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10312" cy="106934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995651" y="996844"/>
            <a:ext cx="10693400" cy="8699713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13150" y="616269"/>
            <a:ext cx="9895385" cy="869447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383922" y="4395541"/>
            <a:ext cx="3901234" cy="8694474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62732" y="1329763"/>
            <a:ext cx="10693402" cy="803387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276605" y="1759651"/>
            <a:ext cx="6733354" cy="6733291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5A6A8-DBDA-4CCB-BAFF-58C43EB54ABF}"/>
              </a:ext>
            </a:extLst>
          </p:cNvPr>
          <p:cNvSpPr txBox="1"/>
          <p:nvPr/>
        </p:nvSpPr>
        <p:spPr>
          <a:xfrm>
            <a:off x="1288553" y="915059"/>
            <a:ext cx="6595762" cy="5281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35ED7C-7E65-4EF7-A8EB-9A26112F1B65}"/>
              </a:ext>
            </a:extLst>
          </p:cNvPr>
          <p:cNvSpPr txBox="1"/>
          <p:nvPr/>
        </p:nvSpPr>
        <p:spPr>
          <a:xfrm>
            <a:off x="10140015" y="1012707"/>
            <a:ext cx="7581745" cy="8647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/>
              <a:t>No methane assimilation capability observed. 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dirty="0"/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/>
              <a:t>Present study shows that the novel ISS strains are capable of metabolizing methanol and soyabean oil, and synthesizing PHA.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dirty="0"/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/>
              <a:t> The PHA extraction was successfully accomplished by the ultrasonication mediated solvent extraction method using chloroform and chilled ethanol, and di-methyl carbonate.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dirty="0"/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/>
              <a:t> Biomechanical studies validates that the extracted product is PHA, and characterized the  produced PHA as amorphous in nature.</a:t>
            </a:r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dirty="0"/>
          </a:p>
          <a:p>
            <a:pPr indent="-228600" algn="just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/>
              <a:t> Comparative account of all the studies will provide the ideal strains for industrial scaling up of the PHA biosynthesis process.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57FB73-3F96-4456-98E4-5EA101247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86837" y="10065690"/>
            <a:ext cx="4277320" cy="569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fld id="{BD23203E-04AF-452A-8317-2DBE1E5A7937}" type="datetime1"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 defTabSz="914400">
                <a:spcAft>
                  <a:spcPts val="600"/>
                </a:spcAft>
              </a:pPr>
              <a:t>5/11/2022</a:t>
            </a:fld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BAE1D-E558-41DA-B533-72EB6C0A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249900" y="10066053"/>
            <a:ext cx="698628" cy="5693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6F15528-21DE-4FAA-801E-634DDDAF4B2B}" type="slidenum">
              <a:rPr lang="en-US" sz="17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86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netic Fields - by Lifeliqe autor Michael Carter.pptx" id="{1CD8B0ED-503E-4F9D-BE1F-EA91A594AAD6}" vid="{DDA4976A-1FAE-4427-8059-0A415774D0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Magnetism Magnetic Fields</Template>
  <TotalTime>997</TotalTime>
  <Words>961</Words>
  <Application>Microsoft Office PowerPoint</Application>
  <PresentationFormat>Custom</PresentationFormat>
  <Paragraphs>153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Impact</vt:lpstr>
      <vt:lpstr>Quattrocento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Sharma, Wageesha - SDSMT Student</dc:creator>
  <cp:lastModifiedBy>Sharma, Wageesha - SDSMT Student</cp:lastModifiedBy>
  <cp:revision>13</cp:revision>
  <dcterms:created xsi:type="dcterms:W3CDTF">2022-05-10T15:09:07Z</dcterms:created>
  <dcterms:modified xsi:type="dcterms:W3CDTF">2022-05-11T14:34:48Z</dcterms:modified>
</cp:coreProperties>
</file>