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0" r:id="rId2"/>
    <p:sldId id="402" r:id="rId3"/>
    <p:sldId id="407" r:id="rId4"/>
    <p:sldId id="425" r:id="rId5"/>
    <p:sldId id="424" r:id="rId6"/>
    <p:sldId id="428" r:id="rId7"/>
    <p:sldId id="440" r:id="rId8"/>
    <p:sldId id="438" r:id="rId9"/>
    <p:sldId id="441" r:id="rId10"/>
    <p:sldId id="443" r:id="rId11"/>
    <p:sldId id="450" r:id="rId12"/>
    <p:sldId id="451" r:id="rId13"/>
    <p:sldId id="452" r:id="rId14"/>
    <p:sldId id="41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6192"/>
    <a:srgbClr val="AD0000"/>
    <a:srgbClr val="7F7F7F"/>
    <a:srgbClr val="BDD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41" autoAdjust="0"/>
    <p:restoredTop sz="90074" autoAdjust="0"/>
  </p:normalViewPr>
  <p:slideViewPr>
    <p:cSldViewPr snapToGrid="0">
      <p:cViewPr varScale="1">
        <p:scale>
          <a:sx n="82" d="100"/>
          <a:sy n="82" d="100"/>
        </p:scale>
        <p:origin x="4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04312588507503"/>
          <c:y val="7.972048866776392E-2"/>
          <c:w val="0.79137946600151154"/>
          <c:h val="0.70554808568299532"/>
        </c:manualLayout>
      </c:layout>
      <c:scatterChart>
        <c:scatterStyle val="smoothMarker"/>
        <c:varyColors val="0"/>
        <c:ser>
          <c:idx val="0"/>
          <c:order val="0"/>
          <c:tx>
            <c:v>Power(KW)</c:v>
          </c:tx>
          <c:spPr>
            <a:ln w="19050" cap="rnd">
              <a:solidFill>
                <a:srgbClr val="15161A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15161A"/>
                </a:solidFill>
              </a:ln>
              <a:effectLst/>
            </c:spPr>
          </c:marker>
          <c:xVal>
            <c:numRef>
              <c:f>Sheet2!$A$2:$A$23</c:f>
              <c:numCache>
                <c:formatCode>General</c:formatCode>
                <c:ptCount val="22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20.5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41</c:v>
                </c:pt>
                <c:pt idx="10">
                  <c:v>45</c:v>
                </c:pt>
                <c:pt idx="11">
                  <c:v>50</c:v>
                </c:pt>
                <c:pt idx="12">
                  <c:v>55</c:v>
                </c:pt>
                <c:pt idx="13">
                  <c:v>60</c:v>
                </c:pt>
                <c:pt idx="14">
                  <c:v>65</c:v>
                </c:pt>
                <c:pt idx="15">
                  <c:v>70</c:v>
                </c:pt>
                <c:pt idx="16">
                  <c:v>75</c:v>
                </c:pt>
                <c:pt idx="17">
                  <c:v>78</c:v>
                </c:pt>
                <c:pt idx="18">
                  <c:v>85</c:v>
                </c:pt>
                <c:pt idx="19">
                  <c:v>90</c:v>
                </c:pt>
                <c:pt idx="20">
                  <c:v>95</c:v>
                </c:pt>
                <c:pt idx="21">
                  <c:v>97</c:v>
                </c:pt>
              </c:numCache>
            </c:numRef>
          </c:xVal>
          <c:yVal>
            <c:numRef>
              <c:f>Sheet2!$E$2:$E$24</c:f>
              <c:numCache>
                <c:formatCode>General</c:formatCode>
                <c:ptCount val="23"/>
                <c:pt idx="0">
                  <c:v>8.64</c:v>
                </c:pt>
                <c:pt idx="1">
                  <c:v>8.64</c:v>
                </c:pt>
                <c:pt idx="2">
                  <c:v>8.64</c:v>
                </c:pt>
                <c:pt idx="3">
                  <c:v>8.64</c:v>
                </c:pt>
                <c:pt idx="4">
                  <c:v>8.6199999999999992</c:v>
                </c:pt>
                <c:pt idx="5">
                  <c:v>8.6</c:v>
                </c:pt>
                <c:pt idx="6">
                  <c:v>8.58</c:v>
                </c:pt>
                <c:pt idx="7">
                  <c:v>8.56</c:v>
                </c:pt>
                <c:pt idx="8">
                  <c:v>8.5399999999999991</c:v>
                </c:pt>
                <c:pt idx="9">
                  <c:v>8.7200000000000006</c:v>
                </c:pt>
                <c:pt idx="10">
                  <c:v>8.74</c:v>
                </c:pt>
                <c:pt idx="11">
                  <c:v>8.74</c:v>
                </c:pt>
                <c:pt idx="12">
                  <c:v>8.8000000000000007</c:v>
                </c:pt>
                <c:pt idx="13">
                  <c:v>8.8000000000000007</c:v>
                </c:pt>
                <c:pt idx="14">
                  <c:v>8.8000000000000007</c:v>
                </c:pt>
                <c:pt idx="15">
                  <c:v>8.8000000000000007</c:v>
                </c:pt>
                <c:pt idx="16">
                  <c:v>8.8000000000000007</c:v>
                </c:pt>
                <c:pt idx="17">
                  <c:v>8.8000000000000007</c:v>
                </c:pt>
                <c:pt idx="18">
                  <c:v>9</c:v>
                </c:pt>
                <c:pt idx="19">
                  <c:v>9.1999999999999993</c:v>
                </c:pt>
                <c:pt idx="20">
                  <c:v>9.3999999999999986</c:v>
                </c:pt>
                <c:pt idx="21">
                  <c:v>9.5999999999999979</c:v>
                </c:pt>
                <c:pt idx="22">
                  <c:v>9.7999999999999972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B59-412C-B43F-14B20F735A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7833848"/>
        <c:axId val="417835816"/>
      </c:scatterChart>
      <c:scatterChart>
        <c:scatterStyle val="smoothMarker"/>
        <c:varyColors val="0"/>
        <c:ser>
          <c:idx val="1"/>
          <c:order val="1"/>
          <c:tx>
            <c:v>Growth rate (gm/s)</c:v>
          </c:tx>
          <c:spPr>
            <a:ln w="19050" cap="rnd">
              <a:solidFill>
                <a:srgbClr val="B3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rgbClr val="B30000"/>
                </a:solidFill>
              </a:ln>
              <a:effectLst/>
            </c:spPr>
          </c:marker>
          <c:xVal>
            <c:numRef>
              <c:f>Sheet2!$A$2:$A$23</c:f>
              <c:numCache>
                <c:formatCode>General</c:formatCode>
                <c:ptCount val="22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20.5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41</c:v>
                </c:pt>
                <c:pt idx="10">
                  <c:v>45</c:v>
                </c:pt>
                <c:pt idx="11">
                  <c:v>50</c:v>
                </c:pt>
                <c:pt idx="12">
                  <c:v>55</c:v>
                </c:pt>
                <c:pt idx="13">
                  <c:v>60</c:v>
                </c:pt>
                <c:pt idx="14">
                  <c:v>65</c:v>
                </c:pt>
                <c:pt idx="15">
                  <c:v>70</c:v>
                </c:pt>
                <c:pt idx="16">
                  <c:v>75</c:v>
                </c:pt>
                <c:pt idx="17">
                  <c:v>78</c:v>
                </c:pt>
                <c:pt idx="18">
                  <c:v>85</c:v>
                </c:pt>
                <c:pt idx="19">
                  <c:v>90</c:v>
                </c:pt>
                <c:pt idx="20">
                  <c:v>95</c:v>
                </c:pt>
                <c:pt idx="21">
                  <c:v>97</c:v>
                </c:pt>
              </c:numCache>
            </c:numRef>
          </c:xVal>
          <c:yVal>
            <c:numRef>
              <c:f>Sheet2!$I$2:$I$24</c:f>
              <c:numCache>
                <c:formatCode>General</c:formatCode>
                <c:ptCount val="23"/>
                <c:pt idx="0">
                  <c:v>0</c:v>
                </c:pt>
                <c:pt idx="1">
                  <c:v>4.5555555555555549E-3</c:v>
                </c:pt>
                <c:pt idx="2">
                  <c:v>6.1111111111111114E-3</c:v>
                </c:pt>
                <c:pt idx="3">
                  <c:v>1.0311111111111111E-2</c:v>
                </c:pt>
                <c:pt idx="4">
                  <c:v>1.0694444444444446E-2</c:v>
                </c:pt>
                <c:pt idx="5">
                  <c:v>1.3888888888888888E-2</c:v>
                </c:pt>
                <c:pt idx="6">
                  <c:v>3.4500000000000003E-2</c:v>
                </c:pt>
                <c:pt idx="7">
                  <c:v>5.769444444444443E-2</c:v>
                </c:pt>
                <c:pt idx="8">
                  <c:v>0.13975000000000001</c:v>
                </c:pt>
                <c:pt idx="9">
                  <c:v>0.22916666666666666</c:v>
                </c:pt>
                <c:pt idx="10">
                  <c:v>0.2951388888888889</c:v>
                </c:pt>
                <c:pt idx="11">
                  <c:v>0.3611111111111111</c:v>
                </c:pt>
                <c:pt idx="12">
                  <c:v>0.4375</c:v>
                </c:pt>
                <c:pt idx="13">
                  <c:v>0.47916666666666669</c:v>
                </c:pt>
                <c:pt idx="14">
                  <c:v>0.45833333333333331</c:v>
                </c:pt>
                <c:pt idx="15">
                  <c:v>0.44444444444444442</c:v>
                </c:pt>
                <c:pt idx="16">
                  <c:v>0.43055555555555558</c:v>
                </c:pt>
                <c:pt idx="17">
                  <c:v>0.38194444444444442</c:v>
                </c:pt>
                <c:pt idx="18">
                  <c:v>0.4513888888888889</c:v>
                </c:pt>
                <c:pt idx="19">
                  <c:v>0.44444444444444442</c:v>
                </c:pt>
                <c:pt idx="20">
                  <c:v>0.41666666666666669</c:v>
                </c:pt>
                <c:pt idx="21">
                  <c:v>3.4722222222222224E-2</c:v>
                </c:pt>
                <c:pt idx="22">
                  <c:v>2.7777777777777776E-2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AB59-412C-B43F-14B20F735A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6036128"/>
        <c:axId val="476035800"/>
      </c:scatterChart>
      <c:valAx>
        <c:axId val="4178338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/>
                  <a:t>Position (mm)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7835816"/>
        <c:crosses val="autoZero"/>
        <c:crossBetween val="midCat"/>
        <c:majorUnit val="10"/>
      </c:valAx>
      <c:valAx>
        <c:axId val="41783581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/>
                  <a:t>Applied power (KW)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7833848"/>
        <c:crosses val="autoZero"/>
        <c:crossBetween val="midCat"/>
      </c:valAx>
      <c:valAx>
        <c:axId val="47603580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6036128"/>
        <c:crosses val="max"/>
        <c:crossBetween val="midCat"/>
      </c:valAx>
      <c:valAx>
        <c:axId val="4760361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60358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Sheet9!$Z$1</c:f>
              <c:strCache>
                <c:ptCount val="1"/>
                <c:pt idx="0">
                  <c:v>Diameter(Theor.)</c:v>
                </c:pt>
              </c:strCache>
            </c:strRef>
          </c:tx>
          <c:spPr>
            <a:ln w="19050" cap="rnd">
              <a:solidFill>
                <a:srgbClr val="06050A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50507"/>
              </a:solidFill>
              <a:ln w="9525">
                <a:solidFill>
                  <a:srgbClr val="06050A"/>
                </a:solidFill>
              </a:ln>
              <a:effectLst/>
            </c:spPr>
          </c:marker>
          <c:xVal>
            <c:numRef>
              <c:f>Sheet9!$Y$2:$Y$24</c:f>
              <c:numCache>
                <c:formatCode>General</c:formatCode>
                <c:ptCount val="23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20.5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41</c:v>
                </c:pt>
                <c:pt idx="10">
                  <c:v>45</c:v>
                </c:pt>
                <c:pt idx="11">
                  <c:v>50</c:v>
                </c:pt>
                <c:pt idx="12">
                  <c:v>55</c:v>
                </c:pt>
                <c:pt idx="13">
                  <c:v>60</c:v>
                </c:pt>
                <c:pt idx="14">
                  <c:v>65</c:v>
                </c:pt>
                <c:pt idx="15">
                  <c:v>70</c:v>
                </c:pt>
                <c:pt idx="16">
                  <c:v>75</c:v>
                </c:pt>
                <c:pt idx="17">
                  <c:v>78</c:v>
                </c:pt>
                <c:pt idx="18">
                  <c:v>85</c:v>
                </c:pt>
                <c:pt idx="19">
                  <c:v>90</c:v>
                </c:pt>
                <c:pt idx="20">
                  <c:v>95</c:v>
                </c:pt>
                <c:pt idx="21">
                  <c:v>97</c:v>
                </c:pt>
                <c:pt idx="22">
                  <c:v>99</c:v>
                </c:pt>
              </c:numCache>
            </c:numRef>
          </c:xVal>
          <c:yVal>
            <c:numRef>
              <c:f>Sheet9!$Z$2:$Z$24</c:f>
              <c:numCache>
                <c:formatCode>General</c:formatCode>
                <c:ptCount val="23"/>
                <c:pt idx="0">
                  <c:v>0</c:v>
                </c:pt>
                <c:pt idx="1">
                  <c:v>0.97183947210892652</c:v>
                </c:pt>
                <c:pt idx="2">
                  <c:v>1.1255996534659858</c:v>
                </c:pt>
                <c:pt idx="3">
                  <c:v>1.4620983738394555</c:v>
                </c:pt>
                <c:pt idx="4">
                  <c:v>1.8834884718711957</c:v>
                </c:pt>
                <c:pt idx="5">
                  <c:v>2.1464343200952407</c:v>
                </c:pt>
                <c:pt idx="6">
                  <c:v>3.3829330235106738</c:v>
                </c:pt>
                <c:pt idx="7">
                  <c:v>4.3747259258912674</c:v>
                </c:pt>
                <c:pt idx="8">
                  <c:v>5.8086304116787755</c:v>
                </c:pt>
                <c:pt idx="9">
                  <c:v>7.7188574247412056</c:v>
                </c:pt>
                <c:pt idx="10">
                  <c:v>8.89457331938865</c:v>
                </c:pt>
                <c:pt idx="11">
                  <c:v>9.9447104828108941</c:v>
                </c:pt>
                <c:pt idx="12">
                  <c:v>11.046832743514187</c:v>
                </c:pt>
                <c:pt idx="13">
                  <c:v>11.607447006497935</c:v>
                </c:pt>
                <c:pt idx="14">
                  <c:v>11.330326418466367</c:v>
                </c:pt>
                <c:pt idx="15">
                  <c:v>11.142066104887048</c:v>
                </c:pt>
                <c:pt idx="16">
                  <c:v>10.950840514581568</c:v>
                </c:pt>
                <c:pt idx="17">
                  <c:v>10.255996534659857</c:v>
                </c:pt>
                <c:pt idx="18">
                  <c:v>11.23655831680985</c:v>
                </c:pt>
                <c:pt idx="19">
                  <c:v>11.142066104887048</c:v>
                </c:pt>
                <c:pt idx="20">
                  <c:v>10.756504953194275</c:v>
                </c:pt>
                <c:pt idx="21">
                  <c:v>2.3938106497279414</c:v>
                </c:pt>
                <c:pt idx="22">
                  <c:v>2.035516526221762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508-4A88-806D-630432CD53DE}"/>
            </c:ext>
          </c:extLst>
        </c:ser>
        <c:ser>
          <c:idx val="1"/>
          <c:order val="1"/>
          <c:tx>
            <c:strRef>
              <c:f>Sheet9!$AA$1</c:f>
              <c:strCache>
                <c:ptCount val="1"/>
                <c:pt idx="0">
                  <c:v>Diameter (Mesrd.)</c:v>
                </c:pt>
              </c:strCache>
            </c:strRef>
          </c:tx>
          <c:spPr>
            <a:ln w="19050" cap="rnd">
              <a:solidFill>
                <a:srgbClr val="AE020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AD0000"/>
              </a:solidFill>
              <a:ln w="9525">
                <a:solidFill>
                  <a:srgbClr val="AE0202"/>
                </a:solidFill>
              </a:ln>
              <a:effectLst/>
            </c:spPr>
          </c:marker>
          <c:xVal>
            <c:numRef>
              <c:f>Sheet9!$Y$2:$Y$24</c:f>
              <c:numCache>
                <c:formatCode>General</c:formatCode>
                <c:ptCount val="23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20.5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41</c:v>
                </c:pt>
                <c:pt idx="10">
                  <c:v>45</c:v>
                </c:pt>
                <c:pt idx="11">
                  <c:v>50</c:v>
                </c:pt>
                <c:pt idx="12">
                  <c:v>55</c:v>
                </c:pt>
                <c:pt idx="13">
                  <c:v>60</c:v>
                </c:pt>
                <c:pt idx="14">
                  <c:v>65</c:v>
                </c:pt>
                <c:pt idx="15">
                  <c:v>70</c:v>
                </c:pt>
                <c:pt idx="16">
                  <c:v>75</c:v>
                </c:pt>
                <c:pt idx="17">
                  <c:v>78</c:v>
                </c:pt>
                <c:pt idx="18">
                  <c:v>85</c:v>
                </c:pt>
                <c:pt idx="19">
                  <c:v>90</c:v>
                </c:pt>
                <c:pt idx="20">
                  <c:v>95</c:v>
                </c:pt>
                <c:pt idx="21">
                  <c:v>97</c:v>
                </c:pt>
                <c:pt idx="22">
                  <c:v>99</c:v>
                </c:pt>
              </c:numCache>
            </c:numRef>
          </c:xVal>
          <c:yVal>
            <c:numRef>
              <c:f>Sheet9!$AA$2:$AA$24</c:f>
              <c:numCache>
                <c:formatCode>General</c:formatCode>
                <c:ptCount val="23"/>
                <c:pt idx="0">
                  <c:v>0</c:v>
                </c:pt>
                <c:pt idx="1">
                  <c:v>0.96</c:v>
                </c:pt>
                <c:pt idx="2">
                  <c:v>1.1000000000000001</c:v>
                </c:pt>
                <c:pt idx="3">
                  <c:v>1.4</c:v>
                </c:pt>
                <c:pt idx="4">
                  <c:v>1.8</c:v>
                </c:pt>
                <c:pt idx="5">
                  <c:v>2.1</c:v>
                </c:pt>
                <c:pt idx="6">
                  <c:v>3.3</c:v>
                </c:pt>
                <c:pt idx="7">
                  <c:v>4</c:v>
                </c:pt>
                <c:pt idx="8">
                  <c:v>5.5</c:v>
                </c:pt>
                <c:pt idx="9">
                  <c:v>7.5</c:v>
                </c:pt>
                <c:pt idx="10">
                  <c:v>8.5</c:v>
                </c:pt>
                <c:pt idx="11">
                  <c:v>9.5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9.6999999999999993</c:v>
                </c:pt>
                <c:pt idx="18">
                  <c:v>9.6999999999999993</c:v>
                </c:pt>
                <c:pt idx="19">
                  <c:v>10.6</c:v>
                </c:pt>
                <c:pt idx="20">
                  <c:v>10.6</c:v>
                </c:pt>
                <c:pt idx="21">
                  <c:v>2.2999999999999998</c:v>
                </c:pt>
                <c:pt idx="22">
                  <c:v>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1508-4A88-806D-630432CD53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7299616"/>
        <c:axId val="487297976"/>
      </c:scatterChart>
      <c:valAx>
        <c:axId val="4872996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/>
                  <a:t>Position (mm)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7297976"/>
        <c:crosses val="autoZero"/>
        <c:crossBetween val="midCat"/>
      </c:valAx>
      <c:valAx>
        <c:axId val="48729797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/>
                  <a:t>Diameter (cm)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72996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Band</a:t>
            </a:r>
            <a:r>
              <a:rPr lang="en-US" sz="2000" b="1" baseline="0" dirty="0">
                <a:latin typeface="Cambria" panose="02040503050406030204" pitchFamily="18" charset="0"/>
                <a:ea typeface="Cambria" panose="02040503050406030204" pitchFamily="18" charset="0"/>
              </a:rPr>
              <a:t> gap Vs Temperature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c:rich>
      </c:tx>
      <c:layout>
        <c:manualLayout>
          <c:xMode val="edge"/>
          <c:yMode val="edge"/>
          <c:x val="0.2907777777777778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552703188397029"/>
          <c:y val="0.1846477976428286"/>
          <c:w val="0.77458508311461072"/>
          <c:h val="0.5532709973753280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InSb!$B$1</c:f>
              <c:strCache>
                <c:ptCount val="1"/>
                <c:pt idx="0">
                  <c:v>E_g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numRef>
              <c:f>InSb!$A$2:$A$24</c:f>
              <c:numCache>
                <c:formatCode>General</c:formatCode>
                <c:ptCount val="23"/>
                <c:pt idx="0">
                  <c:v>0.1</c:v>
                </c:pt>
                <c:pt idx="1">
                  <c:v>1</c:v>
                </c:pt>
                <c:pt idx="2">
                  <c:v>15</c:v>
                </c:pt>
                <c:pt idx="3">
                  <c:v>29</c:v>
                </c:pt>
                <c:pt idx="4">
                  <c:v>43</c:v>
                </c:pt>
                <c:pt idx="5">
                  <c:v>57</c:v>
                </c:pt>
                <c:pt idx="6">
                  <c:v>71</c:v>
                </c:pt>
                <c:pt idx="7">
                  <c:v>85</c:v>
                </c:pt>
                <c:pt idx="8">
                  <c:v>99</c:v>
                </c:pt>
                <c:pt idx="9">
                  <c:v>113</c:v>
                </c:pt>
                <c:pt idx="10">
                  <c:v>127</c:v>
                </c:pt>
                <c:pt idx="11">
                  <c:v>141</c:v>
                </c:pt>
                <c:pt idx="12">
                  <c:v>155</c:v>
                </c:pt>
                <c:pt idx="13">
                  <c:v>169</c:v>
                </c:pt>
                <c:pt idx="14">
                  <c:v>183</c:v>
                </c:pt>
                <c:pt idx="15">
                  <c:v>197</c:v>
                </c:pt>
                <c:pt idx="16">
                  <c:v>211</c:v>
                </c:pt>
                <c:pt idx="17">
                  <c:v>225</c:v>
                </c:pt>
                <c:pt idx="18">
                  <c:v>239</c:v>
                </c:pt>
                <c:pt idx="19">
                  <c:v>253</c:v>
                </c:pt>
                <c:pt idx="20">
                  <c:v>267</c:v>
                </c:pt>
                <c:pt idx="21">
                  <c:v>281</c:v>
                </c:pt>
                <c:pt idx="22">
                  <c:v>299</c:v>
                </c:pt>
              </c:numCache>
            </c:numRef>
          </c:xVal>
          <c:yVal>
            <c:numRef>
              <c:f>InSb!$B$2:$B$24</c:f>
              <c:numCache>
                <c:formatCode>General</c:formatCode>
                <c:ptCount val="23"/>
                <c:pt idx="0">
                  <c:v>0.23999998800239952</c:v>
                </c:pt>
                <c:pt idx="1">
                  <c:v>0.23999880239520957</c:v>
                </c:pt>
                <c:pt idx="2">
                  <c:v>0.23973786407766989</c:v>
                </c:pt>
                <c:pt idx="3">
                  <c:v>0.2390461247637051</c:v>
                </c:pt>
                <c:pt idx="4">
                  <c:v>0.23795690607734807</c:v>
                </c:pt>
                <c:pt idx="5">
                  <c:v>0.23650017953321364</c:v>
                </c:pt>
                <c:pt idx="6">
                  <c:v>0.23470297723292469</c:v>
                </c:pt>
                <c:pt idx="7">
                  <c:v>0.23258974358974357</c:v>
                </c:pt>
                <c:pt idx="8">
                  <c:v>0.23018263772954925</c:v>
                </c:pt>
                <c:pt idx="9">
                  <c:v>0.22750179445350732</c:v>
                </c:pt>
                <c:pt idx="10">
                  <c:v>0.22456555023923444</c:v>
                </c:pt>
                <c:pt idx="11">
                  <c:v>0.221390639625585</c:v>
                </c:pt>
                <c:pt idx="12">
                  <c:v>0.21799236641221373</c:v>
                </c:pt>
                <c:pt idx="13">
                  <c:v>0.21438475336322868</c:v>
                </c:pt>
                <c:pt idx="14">
                  <c:v>0.21058067349926793</c:v>
                </c:pt>
                <c:pt idx="15">
                  <c:v>0.20659196556671447</c:v>
                </c:pt>
                <c:pt idx="16">
                  <c:v>0.20242953586497889</c:v>
                </c:pt>
                <c:pt idx="17">
                  <c:v>0.19810344827586207</c:v>
                </c:pt>
                <c:pt idx="18">
                  <c:v>0.19362300405953992</c:v>
                </c:pt>
                <c:pt idx="19">
                  <c:v>0.18899681274900398</c:v>
                </c:pt>
                <c:pt idx="20">
                  <c:v>0.18423285528031291</c:v>
                </c:pt>
                <c:pt idx="21">
                  <c:v>0.17933854033290653</c:v>
                </c:pt>
                <c:pt idx="22">
                  <c:v>0.17286533166458071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B648-4F44-81C5-AA6A347919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7005656"/>
        <c:axId val="497003688"/>
      </c:scatterChart>
      <c:valAx>
        <c:axId val="497005656"/>
        <c:scaling>
          <c:orientation val="minMax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Temperature</a:t>
                </a:r>
                <a:r>
                  <a:rPr lang="en-US" sz="1400" b="1" baseline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( K )</a:t>
                </a:r>
                <a:endParaRPr lang="en-US" sz="1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7003688"/>
        <c:crosses val="autoZero"/>
        <c:crossBetween val="midCat"/>
      </c:valAx>
      <c:valAx>
        <c:axId val="497003688"/>
        <c:scaling>
          <c:orientation val="minMax"/>
          <c:max val="0.30000000000000004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Energy Bandgap ( eV )</a:t>
                </a:r>
              </a:p>
            </c:rich>
          </c:tx>
          <c:layout>
            <c:manualLayout>
              <c:xMode val="edge"/>
              <c:yMode val="edge"/>
              <c:x val="1.6666666666666666E-2"/>
              <c:y val="0.2044677748614756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70056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C6D3C-6B3A-4153-9931-A2092DD793FA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0D144-285F-4AFF-81B3-86FD1262D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21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D54FB-0A1E-4918-A4D8-D9DA9A1491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608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0D144-285F-4AFF-81B3-86FD1262D9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420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0D144-285F-4AFF-81B3-86FD1262D9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30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0D144-285F-4AFF-81B3-86FD1262D9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4879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0D144-285F-4AFF-81B3-86FD1262D9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888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0D144-285F-4AFF-81B3-86FD1262D9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76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0D144-285F-4AFF-81B3-86FD1262D9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141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0D144-285F-4AFF-81B3-86FD1262D9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020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0D144-285F-4AFF-81B3-86FD1262D9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74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0D144-285F-4AFF-81B3-86FD1262D9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174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0D144-285F-4AFF-81B3-86FD1262D9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57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0D144-285F-4AFF-81B3-86FD1262D9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68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0D144-285F-4AFF-81B3-86FD1262D9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136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0D144-285F-4AFF-81B3-86FD1262D9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91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B30B6-AF98-4351-9A1A-42C450AD446A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E1C6-F870-424D-A8EE-B215B21E8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80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B30B6-AF98-4351-9A1A-42C450AD446A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E1C6-F870-424D-A8EE-B215B21E8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014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B30B6-AF98-4351-9A1A-42C450AD446A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E1C6-F870-424D-A8EE-B215B21E8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27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B30B6-AF98-4351-9A1A-42C450AD446A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E1C6-F870-424D-A8EE-B215B21E8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286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B30B6-AF98-4351-9A1A-42C450AD446A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E1C6-F870-424D-A8EE-B215B21E8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557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B30B6-AF98-4351-9A1A-42C450AD446A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E1C6-F870-424D-A8EE-B215B21E8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77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B30B6-AF98-4351-9A1A-42C450AD446A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E1C6-F870-424D-A8EE-B215B21E8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654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B30B6-AF98-4351-9A1A-42C450AD446A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E1C6-F870-424D-A8EE-B215B21E8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70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B30B6-AF98-4351-9A1A-42C450AD446A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E1C6-F870-424D-A8EE-B215B21E8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07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B30B6-AF98-4351-9A1A-42C450AD446A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E1C6-F870-424D-A8EE-B215B21E8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806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B30B6-AF98-4351-9A1A-42C450AD446A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E1C6-F870-424D-A8EE-B215B21E8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27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B30B6-AF98-4351-9A1A-42C450AD446A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3E1C6-F870-424D-A8EE-B215B21E8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20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1.png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5726" y="9331"/>
            <a:ext cx="6516761" cy="68664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273275" y="1055192"/>
            <a:ext cx="10472609" cy="180918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Development of high-resolution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InSb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 detectors at USD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27693" y="4033272"/>
            <a:ext cx="3864212" cy="45719"/>
          </a:xfrm>
          <a:prstGeom prst="rect">
            <a:avLst/>
          </a:prstGeom>
          <a:solidFill>
            <a:srgbClr val="AD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21972" y="4127746"/>
            <a:ext cx="17414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Presented By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668560" y="4675850"/>
            <a:ext cx="251049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Cambria" panose="02040503050406030204" pitchFamily="18" charset="0"/>
              </a:rPr>
              <a:t>Mathbar Singh Raut</a:t>
            </a:r>
          </a:p>
          <a:p>
            <a:r>
              <a:rPr lang="en-US" sz="2000" b="1" dirty="0" err="1">
                <a:latin typeface="Cambria" panose="02040503050406030204" pitchFamily="18" charset="0"/>
              </a:rPr>
              <a:t>Dongming</a:t>
            </a:r>
            <a:r>
              <a:rPr lang="en-US" sz="2000" b="1" dirty="0">
                <a:latin typeface="Cambria" panose="02040503050406030204" pitchFamily="18" charset="0"/>
              </a:rPr>
              <a:t> Mei</a:t>
            </a:r>
          </a:p>
          <a:p>
            <a:r>
              <a:rPr lang="en-US" sz="2000" b="1" dirty="0">
                <a:latin typeface="Cambria" panose="02040503050406030204" pitchFamily="18" charset="0"/>
              </a:rPr>
              <a:t>Sanjay Bhattarai</a:t>
            </a:r>
          </a:p>
          <a:p>
            <a:r>
              <a:rPr lang="en-US" sz="2000" b="1" dirty="0">
                <a:latin typeface="Cambria" panose="02040503050406030204" pitchFamily="18" charset="0"/>
              </a:rPr>
              <a:t>Hao Mei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794302" y="6067596"/>
            <a:ext cx="4330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 (University of South Dakota )</a:t>
            </a:r>
          </a:p>
        </p:txBody>
      </p:sp>
      <p:pic>
        <p:nvPicPr>
          <p:cNvPr id="20" name="Picture 2" descr="Image result for usd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321" y="131789"/>
            <a:ext cx="1207873" cy="76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 rot="5400000">
            <a:off x="5892835" y="438446"/>
            <a:ext cx="1055193" cy="178297"/>
          </a:xfrm>
          <a:prstGeom prst="rect">
            <a:avLst/>
          </a:prstGeom>
          <a:solidFill>
            <a:srgbClr val="AD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895227" y="3484771"/>
            <a:ext cx="17682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200" b="1" dirty="0">
                <a:latin typeface="Cambria" panose="02040503050406030204" pitchFamily="18" charset="0"/>
              </a:rPr>
              <a:t>Seminar</a:t>
            </a:r>
          </a:p>
        </p:txBody>
      </p:sp>
      <p:sp>
        <p:nvSpPr>
          <p:cNvPr id="18" name="Rectangle 17"/>
          <p:cNvSpPr/>
          <p:nvPr/>
        </p:nvSpPr>
        <p:spPr>
          <a:xfrm rot="16200000">
            <a:off x="4517421" y="4790837"/>
            <a:ext cx="4016320" cy="163395"/>
          </a:xfrm>
          <a:prstGeom prst="rect">
            <a:avLst/>
          </a:prstGeom>
          <a:solidFill>
            <a:srgbClr val="AD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7A178E6-2A0D-4532-90F8-954CD9AED8D6}"/>
              </a:ext>
            </a:extLst>
          </p:cNvPr>
          <p:cNvSpPr/>
          <p:nvPr/>
        </p:nvSpPr>
        <p:spPr>
          <a:xfrm>
            <a:off x="4273295" y="312294"/>
            <a:ext cx="25404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latin typeface="Cambria" panose="02040503050406030204" pitchFamily="18" charset="0"/>
              </a:rPr>
              <a:t>May 11, 2022</a:t>
            </a:r>
            <a:endParaRPr lang="en-US" b="1" i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919935-0EDB-4D1B-9514-BE0617A8D08D}"/>
              </a:ext>
            </a:extLst>
          </p:cNvPr>
          <p:cNvSpPr txBox="1"/>
          <p:nvPr/>
        </p:nvSpPr>
        <p:spPr>
          <a:xfrm>
            <a:off x="257096" y="4579114"/>
            <a:ext cx="33725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Supported By:</a:t>
            </a:r>
          </a:p>
          <a:p>
            <a:endParaRPr lang="en-US" b="0" i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NSF OISE-1743790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PIRE GEMADARC Collaboration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8EEEA2-64D3-4A9B-B9DF-F0C2CD4A04DB}"/>
              </a:ext>
            </a:extLst>
          </p:cNvPr>
          <p:cNvSpPr/>
          <p:nvPr/>
        </p:nvSpPr>
        <p:spPr>
          <a:xfrm>
            <a:off x="354794" y="5017920"/>
            <a:ext cx="1827967" cy="55525"/>
          </a:xfrm>
          <a:prstGeom prst="rect">
            <a:avLst/>
          </a:prstGeom>
          <a:solidFill>
            <a:srgbClr val="226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Logo guide">
            <a:extLst>
              <a:ext uri="{FF2B5EF4-FFF2-40B4-BE49-F238E27FC236}">
                <a16:creationId xmlns:a16="http://schemas.microsoft.com/office/drawing/2014/main" id="{24D715CA-580B-4908-8173-A5639099D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60" y="5963528"/>
            <a:ext cx="515658" cy="53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National Science Foundation logo">
            <a:extLst>
              <a:ext uri="{FF2B5EF4-FFF2-40B4-BE49-F238E27FC236}">
                <a16:creationId xmlns:a16="http://schemas.microsoft.com/office/drawing/2014/main" id="{CFDACDBA-F96A-448F-A9E7-4BAAE9513F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4" descr="NSF Logo | NSF - National Science Foundation">
            <a:extLst>
              <a:ext uri="{FF2B5EF4-FFF2-40B4-BE49-F238E27FC236}">
                <a16:creationId xmlns:a16="http://schemas.microsoft.com/office/drawing/2014/main" id="{9E84042D-B1A9-4DCE-BEB5-6C7373D3A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88" y="5933099"/>
            <a:ext cx="626097" cy="62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341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411A245-F6E0-469E-8DCC-7C911B1820A4}"/>
              </a:ext>
            </a:extLst>
          </p:cNvPr>
          <p:cNvSpPr/>
          <p:nvPr/>
        </p:nvSpPr>
        <p:spPr>
          <a:xfrm>
            <a:off x="8162731" y="6403400"/>
            <a:ext cx="4029269" cy="454600"/>
          </a:xfrm>
          <a:prstGeom prst="rect">
            <a:avLst/>
          </a:prstGeom>
          <a:solidFill>
            <a:srgbClr val="B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Mathbar Singh Raut</a:t>
            </a:r>
          </a:p>
          <a:p>
            <a:pPr algn="ctr"/>
            <a:r>
              <a:rPr lang="en-US" sz="1400" dirty="0"/>
              <a:t> </a:t>
            </a:r>
            <a:r>
              <a:rPr lang="en-US" sz="1400" dirty="0" err="1"/>
              <a:t>CoSSURF</a:t>
            </a:r>
            <a:r>
              <a:rPr lang="en-US" sz="1400" dirty="0"/>
              <a:t> Materials Science</a:t>
            </a:r>
          </a:p>
        </p:txBody>
      </p:sp>
      <p:sp>
        <p:nvSpPr>
          <p:cNvPr id="16" name="Flowchart: Data 15">
            <a:extLst>
              <a:ext uri="{FF2B5EF4-FFF2-40B4-BE49-F238E27FC236}">
                <a16:creationId xmlns:a16="http://schemas.microsoft.com/office/drawing/2014/main" id="{5B8376C6-4C9E-43A5-A8B1-3BDDE7F9B11C}"/>
              </a:ext>
            </a:extLst>
          </p:cNvPr>
          <p:cNvSpPr/>
          <p:nvPr/>
        </p:nvSpPr>
        <p:spPr>
          <a:xfrm>
            <a:off x="6176176" y="6403399"/>
            <a:ext cx="2786713" cy="454601"/>
          </a:xfrm>
          <a:prstGeom prst="flowChartInputOutpu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05/11/2022</a:t>
            </a:r>
          </a:p>
        </p:txBody>
      </p:sp>
      <p:pic>
        <p:nvPicPr>
          <p:cNvPr id="23" name="Picture 2" descr="Image result for usd logo">
            <a:extLst>
              <a:ext uri="{FF2B5EF4-FFF2-40B4-BE49-F238E27FC236}">
                <a16:creationId xmlns:a16="http://schemas.microsoft.com/office/drawing/2014/main" id="{075E4539-ED4F-480C-9B33-EE0B909E5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788" y="24621"/>
            <a:ext cx="1064712" cy="67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EFDB783-8C4B-4CE2-9467-BA3244B76CC5}"/>
              </a:ext>
            </a:extLst>
          </p:cNvPr>
          <p:cNvSpPr/>
          <p:nvPr/>
        </p:nvSpPr>
        <p:spPr>
          <a:xfrm>
            <a:off x="-1" y="0"/>
            <a:ext cx="7988301" cy="734518"/>
          </a:xfrm>
          <a:prstGeom prst="rect">
            <a:avLst/>
          </a:prstGeom>
          <a:solidFill>
            <a:srgbClr val="B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Garamond" panose="02020404030301010803" pitchFamily="18" charset="0"/>
                <a:ea typeface="Cambria" panose="02040503050406030204" pitchFamily="18" charset="0"/>
              </a:rPr>
              <a:t>A few challenges</a:t>
            </a:r>
            <a:endParaRPr lang="en-US" sz="3600" dirty="0">
              <a:latin typeface="Garamond" panose="02020404030301010803" pitchFamily="18" charset="0"/>
            </a:endParaRPr>
          </a:p>
        </p:txBody>
      </p:sp>
      <p:sp>
        <p:nvSpPr>
          <p:cNvPr id="37" name="Flowchart: Data 36">
            <a:extLst>
              <a:ext uri="{FF2B5EF4-FFF2-40B4-BE49-F238E27FC236}">
                <a16:creationId xmlns:a16="http://schemas.microsoft.com/office/drawing/2014/main" id="{12F3D065-516C-426C-8582-D72D726050A2}"/>
              </a:ext>
            </a:extLst>
          </p:cNvPr>
          <p:cNvSpPr/>
          <p:nvPr/>
        </p:nvSpPr>
        <p:spPr>
          <a:xfrm>
            <a:off x="7315200" y="0"/>
            <a:ext cx="2362200" cy="732990"/>
          </a:xfrm>
          <a:prstGeom prst="flowChartInputOutput">
            <a:avLst/>
          </a:prstGeom>
          <a:solidFill>
            <a:srgbClr val="B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9" name="Flowchart: Off-page Connector 28">
            <a:extLst>
              <a:ext uri="{FF2B5EF4-FFF2-40B4-BE49-F238E27FC236}">
                <a16:creationId xmlns:a16="http://schemas.microsoft.com/office/drawing/2014/main" id="{BFB8166C-07DD-4B32-89C0-22FB888C7C81}"/>
              </a:ext>
            </a:extLst>
          </p:cNvPr>
          <p:cNvSpPr/>
          <p:nvPr/>
        </p:nvSpPr>
        <p:spPr>
          <a:xfrm>
            <a:off x="96158" y="147222"/>
            <a:ext cx="654956" cy="734518"/>
          </a:xfrm>
          <a:prstGeom prst="flowChartOffpageConnector">
            <a:avLst/>
          </a:prstGeom>
          <a:solidFill>
            <a:schemeClr val="bg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49" name="Flowchart: Data 48">
            <a:extLst>
              <a:ext uri="{FF2B5EF4-FFF2-40B4-BE49-F238E27FC236}">
                <a16:creationId xmlns:a16="http://schemas.microsoft.com/office/drawing/2014/main" id="{ABC9962D-A85C-460A-A29D-2FD09C63ACBB}"/>
              </a:ext>
            </a:extLst>
          </p:cNvPr>
          <p:cNvSpPr/>
          <p:nvPr/>
        </p:nvSpPr>
        <p:spPr>
          <a:xfrm rot="2003437">
            <a:off x="9500037" y="-67926"/>
            <a:ext cx="82208" cy="848306"/>
          </a:xfrm>
          <a:prstGeom prst="flowChartInputOutpu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lowchart: Data 49">
            <a:extLst>
              <a:ext uri="{FF2B5EF4-FFF2-40B4-BE49-F238E27FC236}">
                <a16:creationId xmlns:a16="http://schemas.microsoft.com/office/drawing/2014/main" id="{9736A26C-359D-40F1-9E35-32767260408D}"/>
              </a:ext>
            </a:extLst>
          </p:cNvPr>
          <p:cNvSpPr/>
          <p:nvPr/>
        </p:nvSpPr>
        <p:spPr>
          <a:xfrm rot="2003437">
            <a:off x="9635715" y="-67926"/>
            <a:ext cx="82208" cy="848306"/>
          </a:xfrm>
          <a:prstGeom prst="flowChartInputOutpu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lowchart: Data 50">
            <a:extLst>
              <a:ext uri="{FF2B5EF4-FFF2-40B4-BE49-F238E27FC236}">
                <a16:creationId xmlns:a16="http://schemas.microsoft.com/office/drawing/2014/main" id="{17271A59-ED0D-4EBE-955E-7C7A74B489DD}"/>
              </a:ext>
            </a:extLst>
          </p:cNvPr>
          <p:cNvSpPr/>
          <p:nvPr/>
        </p:nvSpPr>
        <p:spPr>
          <a:xfrm rot="2003437">
            <a:off x="9791506" y="-67926"/>
            <a:ext cx="82208" cy="848306"/>
          </a:xfrm>
          <a:prstGeom prst="flowChartInputOutpu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CF5E49-1689-4617-B1F0-8CF686C9FA82}"/>
              </a:ext>
            </a:extLst>
          </p:cNvPr>
          <p:cNvSpPr txBox="1"/>
          <p:nvPr/>
        </p:nvSpPr>
        <p:spPr>
          <a:xfrm>
            <a:off x="96158" y="147222"/>
            <a:ext cx="654956" cy="102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5F688F7-9111-44D2-9A71-25E3F27827CB}"/>
                  </a:ext>
                </a:extLst>
              </p:cNvPr>
              <p:cNvSpPr txBox="1"/>
              <p:nvPr/>
            </p:nvSpPr>
            <p:spPr>
              <a:xfrm>
                <a:off x="333575" y="1478299"/>
                <a:ext cx="5974598" cy="12817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𝜼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𝑸</m:t>
                          </m:r>
                        </m:num>
                        <m:den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    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sub>
                          </m:sSub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𝒆𝒙𝒑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f>
                                <m:f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𝝀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𝒆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sub>
                          </m:sSub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𝒆𝒙𝒑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f>
                                <m:f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𝝀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𝒉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5F688F7-9111-44D2-9A71-25E3F2782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575" y="1478299"/>
                <a:ext cx="5974598" cy="12817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E358C9B7-78C5-4626-B422-BEB80574A36E}"/>
              </a:ext>
            </a:extLst>
          </p:cNvPr>
          <p:cNvSpPr txBox="1"/>
          <p:nvPr/>
        </p:nvSpPr>
        <p:spPr>
          <a:xfrm>
            <a:off x="423636" y="885303"/>
            <a:ext cx="5513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1. 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Problem of complete charge collection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3152221-6C02-42D4-96D4-731E6A70F813}"/>
                  </a:ext>
                </a:extLst>
              </p:cNvPr>
              <p:cNvSpPr txBox="1"/>
              <p:nvPr/>
            </p:nvSpPr>
            <p:spPr>
              <a:xfrm>
                <a:off x="1220022" y="3047111"/>
                <a:ext cx="1395895" cy="307777"/>
              </a:xfrm>
              <a:prstGeom prst="rect">
                <a:avLst/>
              </a:prstGeom>
              <a:noFill/>
              <a:ln>
                <a:solidFill>
                  <a:srgbClr val="A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3152221-6C02-42D4-96D4-731E6A70F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022" y="3047111"/>
                <a:ext cx="1395895" cy="307777"/>
              </a:xfrm>
              <a:prstGeom prst="rect">
                <a:avLst/>
              </a:prstGeom>
              <a:blipFill>
                <a:blip r:embed="rId5"/>
                <a:stretch>
                  <a:fillRect l="-3463" r="-3896" b="-21154"/>
                </a:stretch>
              </a:blipFill>
              <a:ln>
                <a:solidFill>
                  <a:srgbClr val="A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BB14D94-84C3-4E78-87A7-B851323CC2CA}"/>
                  </a:ext>
                </a:extLst>
              </p:cNvPr>
              <p:cNvSpPr txBox="1"/>
              <p:nvPr/>
            </p:nvSpPr>
            <p:spPr>
              <a:xfrm>
                <a:off x="4012748" y="3018838"/>
                <a:ext cx="1443985" cy="307777"/>
              </a:xfrm>
              <a:prstGeom prst="rect">
                <a:avLst/>
              </a:prstGeom>
              <a:noFill/>
              <a:ln>
                <a:solidFill>
                  <a:srgbClr val="A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sub>
                      </m:sSub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BB14D94-84C3-4E78-87A7-B851323CC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2748" y="3018838"/>
                <a:ext cx="1443985" cy="307777"/>
              </a:xfrm>
              <a:prstGeom prst="rect">
                <a:avLst/>
              </a:prstGeom>
              <a:blipFill>
                <a:blip r:embed="rId6"/>
                <a:stretch>
                  <a:fillRect l="-3347" r="-3766" b="-18868"/>
                </a:stretch>
              </a:blipFill>
              <a:ln>
                <a:solidFill>
                  <a:srgbClr val="A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E45B203-3FC5-4AC9-8717-2B1472A4C8C7}"/>
                  </a:ext>
                </a:extLst>
              </p:cNvPr>
              <p:cNvSpPr txBox="1"/>
              <p:nvPr/>
            </p:nvSpPr>
            <p:spPr>
              <a:xfrm>
                <a:off x="708991" y="4141387"/>
                <a:ext cx="5387009" cy="1693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sz="1600" dirty="0">
                    <a:latin typeface="Rockwell" panose="02060603020205020403" pitchFamily="18" charset="0"/>
                  </a:rPr>
                  <a:t>Slow hole mobility is the potential source of problem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sz="1600" dirty="0">
                    <a:latin typeface="Rockwell" panose="02060603020205020403" pitchFamily="18" charset="0"/>
                  </a:rPr>
                  <a:t>Resolution to be equal with Ge,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𝒉</m:t>
                            </m:r>
                          </m:sub>
                        </m:sSub>
                      </m:num>
                      <m:den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den>
                    </m:f>
                  </m:oMath>
                </a14:m>
                <a:r>
                  <a:rPr lang="en-US" sz="1600" dirty="0">
                    <a:latin typeface="Rockwell" panose="02060603020205020403" pitchFamily="18" charset="0"/>
                  </a:rPr>
                  <a:t>  requires &gt; 10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sz="1600" dirty="0">
                    <a:latin typeface="Rockwell" panose="02060603020205020403" pitchFamily="18" charset="0"/>
                  </a:rPr>
                  <a:t>Severe limitation on the size of high-quality detectors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E45B203-3FC5-4AC9-8717-2B1472A4C8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991" y="4141387"/>
                <a:ext cx="5387009" cy="1693862"/>
              </a:xfrm>
              <a:prstGeom prst="rect">
                <a:avLst/>
              </a:prstGeom>
              <a:blipFill>
                <a:blip r:embed="rId7"/>
                <a:stretch>
                  <a:fillRect l="-452" b="-3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30D4026-5551-4AD8-BF01-6F09B5054B20}"/>
              </a:ext>
            </a:extLst>
          </p:cNvPr>
          <p:cNvSpPr txBox="1"/>
          <p:nvPr/>
        </p:nvSpPr>
        <p:spPr>
          <a:xfrm>
            <a:off x="6419966" y="805484"/>
            <a:ext cx="5321182" cy="2940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2.  Problem of compensation</a:t>
            </a:r>
            <a:endParaRPr lang="en-US" sz="2000" b="1" dirty="0">
              <a:solidFill>
                <a:schemeClr val="bg2">
                  <a:lumMod val="25000"/>
                </a:schemeClr>
              </a:solidFill>
              <a:latin typeface="Rockwell" panose="02060603020205020403" pitchFamily="18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Rockwell" panose="02060603020205020403" pitchFamily="18" charset="0"/>
              </a:rPr>
              <a:t>In Ge, mobilities differ only by factor of 2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Rockwell" panose="02060603020205020403" pitchFamily="18" charset="0"/>
              </a:rPr>
              <a:t>Drifting in reasonable amount of time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Rockwell" panose="02060603020205020403" pitchFamily="18" charset="0"/>
              </a:rPr>
              <a:t>Drifting in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effectLst/>
                <a:latin typeface="Rockwell" panose="02060603020205020403" pitchFamily="18" charset="0"/>
              </a:rPr>
              <a:t>InSb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Rockwell" panose="02060603020205020403" pitchFamily="18" charset="0"/>
              </a:rPr>
              <a:t> is almost impossible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Rockwell" panose="02060603020205020403" pitchFamily="18" charset="0"/>
              </a:rPr>
              <a:t>Drifting n-type is necessary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Rockwell" panose="02060603020205020403" pitchFamily="18" charset="0"/>
              </a:rPr>
              <a:t>Smallest anion F- is many times larger than Li+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Rockwell" panose="02060603020205020403" pitchFamily="18" charset="0"/>
              </a:rPr>
              <a:t>Small band gap makes drifting at elevated temp. unfeasible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97B519-B8D6-4061-8D8B-7A3BA9DB807F}"/>
              </a:ext>
            </a:extLst>
          </p:cNvPr>
          <p:cNvSpPr txBox="1"/>
          <p:nvPr/>
        </p:nvSpPr>
        <p:spPr>
          <a:xfrm>
            <a:off x="6747444" y="4097514"/>
            <a:ext cx="5059966" cy="2012154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Rockwell" panose="02060603020205020403" pitchFamily="18" charset="0"/>
                <a:ea typeface="Cambria" panose="02040503050406030204" pitchFamily="18" charset="0"/>
              </a:rPr>
              <a:t>Factors to be controlled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>
                <a:latin typeface="Rockwell" panose="02060603020205020403" pitchFamily="18" charset="0"/>
                <a:ea typeface="Cambria" panose="02040503050406030204" pitchFamily="18" charset="0"/>
              </a:rPr>
              <a:t>Purity and stoichiometry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>
                <a:latin typeface="Rockwell" panose="02060603020205020403" pitchFamily="18" charset="0"/>
                <a:ea typeface="Cambria" panose="02040503050406030204" pitchFamily="18" charset="0"/>
              </a:rPr>
              <a:t>Dislocation density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>
                <a:latin typeface="Rockwell" panose="02060603020205020403" pitchFamily="18" charset="0"/>
                <a:ea typeface="Cambria" panose="02040503050406030204" pitchFamily="18" charset="0"/>
              </a:rPr>
              <a:t>Anisotropic dopant segregation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>
                <a:latin typeface="Rockwell" panose="02060603020205020403" pitchFamily="18" charset="0"/>
                <a:ea typeface="Cambria" panose="02040503050406030204" pitchFamily="18" charset="0"/>
              </a:rPr>
              <a:t>Growth striations</a:t>
            </a:r>
          </a:p>
        </p:txBody>
      </p:sp>
    </p:spTree>
    <p:extLst>
      <p:ext uri="{BB962C8B-B14F-4D97-AF65-F5344CB8AC3E}">
        <p14:creationId xmlns:p14="http://schemas.microsoft.com/office/powerpoint/2010/main" val="163031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411A245-F6E0-469E-8DCC-7C911B1820A4}"/>
              </a:ext>
            </a:extLst>
          </p:cNvPr>
          <p:cNvSpPr/>
          <p:nvPr/>
        </p:nvSpPr>
        <p:spPr>
          <a:xfrm>
            <a:off x="8162731" y="6403400"/>
            <a:ext cx="4029269" cy="454600"/>
          </a:xfrm>
          <a:prstGeom prst="rect">
            <a:avLst/>
          </a:prstGeom>
          <a:solidFill>
            <a:srgbClr val="B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Mathbar Singh Raut </a:t>
            </a:r>
          </a:p>
          <a:p>
            <a:pPr algn="ctr"/>
            <a:r>
              <a:rPr lang="en-US" sz="1400" dirty="0" err="1"/>
              <a:t>CoSSURF</a:t>
            </a:r>
            <a:r>
              <a:rPr lang="en-US" sz="1400" dirty="0"/>
              <a:t> Materials Science</a:t>
            </a:r>
          </a:p>
        </p:txBody>
      </p:sp>
      <p:sp>
        <p:nvSpPr>
          <p:cNvPr id="16" name="Flowchart: Data 15">
            <a:extLst>
              <a:ext uri="{FF2B5EF4-FFF2-40B4-BE49-F238E27FC236}">
                <a16:creationId xmlns:a16="http://schemas.microsoft.com/office/drawing/2014/main" id="{5B8376C6-4C9E-43A5-A8B1-3BDDE7F9B11C}"/>
              </a:ext>
            </a:extLst>
          </p:cNvPr>
          <p:cNvSpPr/>
          <p:nvPr/>
        </p:nvSpPr>
        <p:spPr>
          <a:xfrm>
            <a:off x="6176176" y="6403399"/>
            <a:ext cx="2786713" cy="454601"/>
          </a:xfrm>
          <a:prstGeom prst="flowChartInputOutpu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05/11/2022</a:t>
            </a:r>
          </a:p>
        </p:txBody>
      </p:sp>
      <p:pic>
        <p:nvPicPr>
          <p:cNvPr id="23" name="Picture 2" descr="Image result for usd logo">
            <a:extLst>
              <a:ext uri="{FF2B5EF4-FFF2-40B4-BE49-F238E27FC236}">
                <a16:creationId xmlns:a16="http://schemas.microsoft.com/office/drawing/2014/main" id="{075E4539-ED4F-480C-9B33-EE0B909E5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788" y="24621"/>
            <a:ext cx="1064712" cy="67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EFDB783-8C4B-4CE2-9467-BA3244B76CC5}"/>
              </a:ext>
            </a:extLst>
          </p:cNvPr>
          <p:cNvSpPr/>
          <p:nvPr/>
        </p:nvSpPr>
        <p:spPr>
          <a:xfrm>
            <a:off x="-1" y="0"/>
            <a:ext cx="7988301" cy="734518"/>
          </a:xfrm>
          <a:prstGeom prst="rect">
            <a:avLst/>
          </a:prstGeom>
          <a:solidFill>
            <a:srgbClr val="B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Garamond" panose="02020404030301010803" pitchFamily="18" charset="0"/>
                <a:ea typeface="Cambria" panose="02040503050406030204" pitchFamily="18" charset="0"/>
              </a:rPr>
              <a:t> Purity and stoichiometry</a:t>
            </a:r>
            <a:endParaRPr lang="en-US" sz="4000" dirty="0">
              <a:latin typeface="Garamond" panose="02020404030301010803" pitchFamily="18" charset="0"/>
            </a:endParaRPr>
          </a:p>
        </p:txBody>
      </p:sp>
      <p:sp>
        <p:nvSpPr>
          <p:cNvPr id="37" name="Flowchart: Data 36">
            <a:extLst>
              <a:ext uri="{FF2B5EF4-FFF2-40B4-BE49-F238E27FC236}">
                <a16:creationId xmlns:a16="http://schemas.microsoft.com/office/drawing/2014/main" id="{12F3D065-516C-426C-8582-D72D726050A2}"/>
              </a:ext>
            </a:extLst>
          </p:cNvPr>
          <p:cNvSpPr/>
          <p:nvPr/>
        </p:nvSpPr>
        <p:spPr>
          <a:xfrm>
            <a:off x="7315200" y="0"/>
            <a:ext cx="2362200" cy="732990"/>
          </a:xfrm>
          <a:prstGeom prst="flowChartInputOutput">
            <a:avLst/>
          </a:prstGeom>
          <a:solidFill>
            <a:srgbClr val="B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9" name="Flowchart: Off-page Connector 28">
            <a:extLst>
              <a:ext uri="{FF2B5EF4-FFF2-40B4-BE49-F238E27FC236}">
                <a16:creationId xmlns:a16="http://schemas.microsoft.com/office/drawing/2014/main" id="{BFB8166C-07DD-4B32-89C0-22FB888C7C81}"/>
              </a:ext>
            </a:extLst>
          </p:cNvPr>
          <p:cNvSpPr/>
          <p:nvPr/>
        </p:nvSpPr>
        <p:spPr>
          <a:xfrm>
            <a:off x="96158" y="147222"/>
            <a:ext cx="654956" cy="734518"/>
          </a:xfrm>
          <a:prstGeom prst="flowChartOffpageConnector">
            <a:avLst/>
          </a:prstGeom>
          <a:solidFill>
            <a:schemeClr val="bg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11</a:t>
            </a:r>
          </a:p>
        </p:txBody>
      </p:sp>
      <p:sp>
        <p:nvSpPr>
          <p:cNvPr id="49" name="Flowchart: Data 48">
            <a:extLst>
              <a:ext uri="{FF2B5EF4-FFF2-40B4-BE49-F238E27FC236}">
                <a16:creationId xmlns:a16="http://schemas.microsoft.com/office/drawing/2014/main" id="{ABC9962D-A85C-460A-A29D-2FD09C63ACBB}"/>
              </a:ext>
            </a:extLst>
          </p:cNvPr>
          <p:cNvSpPr/>
          <p:nvPr/>
        </p:nvSpPr>
        <p:spPr>
          <a:xfrm rot="2003437">
            <a:off x="9500037" y="-67926"/>
            <a:ext cx="82208" cy="848306"/>
          </a:xfrm>
          <a:prstGeom prst="flowChartInputOutpu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lowchart: Data 49">
            <a:extLst>
              <a:ext uri="{FF2B5EF4-FFF2-40B4-BE49-F238E27FC236}">
                <a16:creationId xmlns:a16="http://schemas.microsoft.com/office/drawing/2014/main" id="{9736A26C-359D-40F1-9E35-32767260408D}"/>
              </a:ext>
            </a:extLst>
          </p:cNvPr>
          <p:cNvSpPr/>
          <p:nvPr/>
        </p:nvSpPr>
        <p:spPr>
          <a:xfrm rot="2003437">
            <a:off x="9635715" y="-67926"/>
            <a:ext cx="82208" cy="848306"/>
          </a:xfrm>
          <a:prstGeom prst="flowChartInputOutpu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lowchart: Data 50">
            <a:extLst>
              <a:ext uri="{FF2B5EF4-FFF2-40B4-BE49-F238E27FC236}">
                <a16:creationId xmlns:a16="http://schemas.microsoft.com/office/drawing/2014/main" id="{17271A59-ED0D-4EBE-955E-7C7A74B489DD}"/>
              </a:ext>
            </a:extLst>
          </p:cNvPr>
          <p:cNvSpPr/>
          <p:nvPr/>
        </p:nvSpPr>
        <p:spPr>
          <a:xfrm rot="2003437">
            <a:off x="9791506" y="-67926"/>
            <a:ext cx="82208" cy="848306"/>
          </a:xfrm>
          <a:prstGeom prst="flowChartInputOutpu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B2C1442D-11AA-4F39-9694-9649DA16B38F}"/>
                  </a:ext>
                </a:extLst>
              </p:cNvPr>
              <p:cNvSpPr txBox="1"/>
              <p:nvPr/>
            </p:nvSpPr>
            <p:spPr>
              <a:xfrm>
                <a:off x="718457" y="797266"/>
                <a:ext cx="10877687" cy="55092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1600" dirty="0">
                    <a:latin typeface="Rockwell" panose="02060603020205020403" pitchFamily="18" charset="0"/>
                    <a:ea typeface="Cambria" panose="02040503050406030204" pitchFamily="18" charset="0"/>
                  </a:rPr>
                  <a:t>Impact both crystal quality and electrical properties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1600" dirty="0">
                    <a:latin typeface="Rockwell" panose="02060603020205020403" pitchFamily="18" charset="0"/>
                    <a:ea typeface="Cambria" panose="02040503050406030204" pitchFamily="18" charset="0"/>
                  </a:rPr>
                  <a:t>Key factors to control purity and stoichiometry</a:t>
                </a:r>
              </a:p>
              <a:p>
                <a:pPr marL="914400" lvl="1" indent="-45720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sz="1600" dirty="0">
                    <a:latin typeface="Rockwell" panose="02060603020205020403" pitchFamily="18" charset="0"/>
                    <a:ea typeface="Cambria" panose="02040503050406030204" pitchFamily="18" charset="0"/>
                  </a:rPr>
                  <a:t>Feedstock purity</a:t>
                </a:r>
              </a:p>
              <a:p>
                <a:pPr marL="1371600" lvl="2" indent="-45720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sz="1600" dirty="0">
                    <a:latin typeface="Rockwell" panose="02060603020205020403" pitchFamily="18" charset="0"/>
                    <a:ea typeface="Cambria" panose="02040503050406030204" pitchFamily="18" charset="0"/>
                  </a:rPr>
                  <a:t>Requires on the order of 5N to 7N purity </a:t>
                </a:r>
              </a:p>
              <a:p>
                <a:pPr marL="1371600" lvl="2" indent="-45720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sz="1600" dirty="0">
                    <a:latin typeface="Rockwell" panose="02060603020205020403" pitchFamily="18" charset="0"/>
                    <a:ea typeface="Cambria" panose="02040503050406030204" pitchFamily="18" charset="0"/>
                  </a:rPr>
                  <a:t>Zone refining: </a:t>
                </a:r>
              </a:p>
              <a:p>
                <a:pPr marL="1828800" lvl="3" indent="-45720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sz="1600" dirty="0">
                    <a:latin typeface="Rockwell" panose="02060603020205020403" pitchFamily="18" charset="0"/>
                    <a:ea typeface="Cambria" panose="02040503050406030204" pitchFamily="18" charset="0"/>
                  </a:rPr>
                  <a:t>Tellurium ( k = 0.9)  making  ZR very inefficient  </a:t>
                </a:r>
              </a:p>
              <a:p>
                <a:pPr marL="914400" lvl="1" indent="-45720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sz="1600" dirty="0">
                    <a:latin typeface="Rockwell" panose="02060603020205020403" pitchFamily="18" charset="0"/>
                    <a:ea typeface="Cambria" panose="02040503050406030204" pitchFamily="18" charset="0"/>
                  </a:rPr>
                  <a:t>Melt stoichiometry</a:t>
                </a:r>
              </a:p>
              <a:p>
                <a:pPr marL="1371600" lvl="2" indent="-45720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sz="1600" dirty="0">
                    <a:latin typeface="Rockwell" panose="02060603020205020403" pitchFamily="18" charset="0"/>
                    <a:ea typeface="Cambria" panose="02040503050406030204" pitchFamily="18" charset="0"/>
                  </a:rPr>
                  <a:t>Increased occurrence of twins</a:t>
                </a:r>
              </a:p>
              <a:p>
                <a:pPr marL="1371600" lvl="2" indent="-45720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sz="1600" dirty="0">
                    <a:latin typeface="Rockwell" panose="02060603020205020403" pitchFamily="18" charset="0"/>
                    <a:ea typeface="Cambria" panose="02040503050406030204" pitchFamily="18" charset="0"/>
                  </a:rPr>
                  <a:t>Under normal growth conditions, a small window exists, effects negligible even when ratio deviates slightly from 1:1</a:t>
                </a:r>
              </a:p>
              <a:p>
                <a:pPr marL="1371600" lvl="2" indent="-45720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sz="1600" dirty="0">
                    <a:latin typeface="Rockwell" panose="02060603020205020403" pitchFamily="18" charset="0"/>
                    <a:ea typeface="Cambria" panose="02040503050406030204" pitchFamily="18" charset="0"/>
                  </a:rPr>
                  <a:t>At any temperature &gt; absolute zero, there exists a finite equilibrium concentration of point defects ( vacancies, </a:t>
                </a:r>
                <a:r>
                  <a:rPr lang="en-US" sz="1600" dirty="0" err="1">
                    <a:latin typeface="Rockwell" panose="02060603020205020403" pitchFamily="18" charset="0"/>
                    <a:ea typeface="Cambria" panose="02040503050406030204" pitchFamily="18" charset="0"/>
                  </a:rPr>
                  <a:t>antisites</a:t>
                </a:r>
                <a:r>
                  <a:rPr lang="en-US" sz="1600" dirty="0">
                    <a:latin typeface="Rockwell" panose="02060603020205020403" pitchFamily="18" charset="0"/>
                    <a:ea typeface="Cambria" panose="02040503050406030204" pitchFamily="18" charset="0"/>
                  </a:rPr>
                  <a:t> and self-interstitials)</a:t>
                </a:r>
              </a:p>
              <a:p>
                <a:pPr marL="1371600" lvl="2" indent="-45720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sz="1600" dirty="0">
                    <a:latin typeface="Rockwell" panose="02060603020205020403" pitchFamily="18" charset="0"/>
                    <a:ea typeface="Cambria" panose="02040503050406030204" pitchFamily="18" charset="0"/>
                  </a:rPr>
                  <a:t>Point defects increase the configurational entropy which decreases the free energy of the crystal</a:t>
                </a:r>
              </a:p>
              <a:p>
                <a:pPr marL="1371600" lvl="2" indent="-45720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sz="1600" dirty="0">
                    <a:latin typeface="Rockwell" panose="02060603020205020403" pitchFamily="18" charset="0"/>
                    <a:ea typeface="Cambria" panose="02040503050406030204" pitchFamily="18" charset="0"/>
                  </a:rPr>
                  <a:t>The deviation for </a:t>
                </a:r>
                <a:r>
                  <a:rPr lang="en-US" sz="1600" dirty="0" err="1">
                    <a:latin typeface="Rockwell" panose="02060603020205020403" pitchFamily="18" charset="0"/>
                    <a:ea typeface="Cambria" panose="02040503050406030204" pitchFamily="18" charset="0"/>
                  </a:rPr>
                  <a:t>InSb</a:t>
                </a:r>
                <a:r>
                  <a:rPr lang="en-US" sz="1600" dirty="0">
                    <a:latin typeface="Rockwell" panose="02060603020205020403" pitchFamily="18" charset="0"/>
                    <a:ea typeface="Cambria" panose="02040503050406030204" pitchFamily="18" charset="0"/>
                  </a:rPr>
                  <a:t> in the max. range of (0.5-1)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18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sz="1600" dirty="0">
                    <a:latin typeface="Rockwell" panose="02060603020205020403" pitchFamily="18" charset="0"/>
                    <a:ea typeface="Cambria" panose="02040503050406030204" pitchFamily="18" charset="0"/>
                  </a:rPr>
                  <a:t> indium excess</a:t>
                </a:r>
              </a:p>
              <a:p>
                <a:pPr lvl="1"/>
                <a:endParaRPr lang="en-US" sz="1600" dirty="0">
                  <a:latin typeface="Rockwell" panose="02060603020205020403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B2C1442D-11AA-4F39-9694-9649DA16B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57" y="797266"/>
                <a:ext cx="10877687" cy="5509200"/>
              </a:xfrm>
              <a:prstGeom prst="rect">
                <a:avLst/>
              </a:prstGeom>
              <a:blipFill>
                <a:blip r:embed="rId4"/>
                <a:stretch>
                  <a:fillRect l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EBCF5E49-1689-4617-B1F0-8CF686C9FA82}"/>
              </a:ext>
            </a:extLst>
          </p:cNvPr>
          <p:cNvSpPr txBox="1"/>
          <p:nvPr/>
        </p:nvSpPr>
        <p:spPr>
          <a:xfrm>
            <a:off x="96158" y="147222"/>
            <a:ext cx="654956" cy="102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76260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411A245-F6E0-469E-8DCC-7C911B1820A4}"/>
              </a:ext>
            </a:extLst>
          </p:cNvPr>
          <p:cNvSpPr/>
          <p:nvPr/>
        </p:nvSpPr>
        <p:spPr>
          <a:xfrm>
            <a:off x="8162731" y="6403400"/>
            <a:ext cx="4029269" cy="454600"/>
          </a:xfrm>
          <a:prstGeom prst="rect">
            <a:avLst/>
          </a:prstGeom>
          <a:solidFill>
            <a:srgbClr val="B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Mathbar Singh Raut </a:t>
            </a:r>
          </a:p>
          <a:p>
            <a:pPr algn="ctr"/>
            <a:r>
              <a:rPr lang="en-US" sz="1400" dirty="0" err="1"/>
              <a:t>CoSSURF</a:t>
            </a:r>
            <a:r>
              <a:rPr lang="en-US" sz="1400" dirty="0"/>
              <a:t> Materials Science</a:t>
            </a:r>
          </a:p>
        </p:txBody>
      </p:sp>
      <p:sp>
        <p:nvSpPr>
          <p:cNvPr id="16" name="Flowchart: Data 15">
            <a:extLst>
              <a:ext uri="{FF2B5EF4-FFF2-40B4-BE49-F238E27FC236}">
                <a16:creationId xmlns:a16="http://schemas.microsoft.com/office/drawing/2014/main" id="{5B8376C6-4C9E-43A5-A8B1-3BDDE7F9B11C}"/>
              </a:ext>
            </a:extLst>
          </p:cNvPr>
          <p:cNvSpPr/>
          <p:nvPr/>
        </p:nvSpPr>
        <p:spPr>
          <a:xfrm>
            <a:off x="6176176" y="6403399"/>
            <a:ext cx="2786713" cy="454601"/>
          </a:xfrm>
          <a:prstGeom prst="flowChartInputOutpu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05/11/2022</a:t>
            </a:r>
          </a:p>
        </p:txBody>
      </p:sp>
      <p:pic>
        <p:nvPicPr>
          <p:cNvPr id="23" name="Picture 2" descr="Image result for usd logo">
            <a:extLst>
              <a:ext uri="{FF2B5EF4-FFF2-40B4-BE49-F238E27FC236}">
                <a16:creationId xmlns:a16="http://schemas.microsoft.com/office/drawing/2014/main" id="{075E4539-ED4F-480C-9B33-EE0B909E5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788" y="24621"/>
            <a:ext cx="1064712" cy="67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EFDB783-8C4B-4CE2-9467-BA3244B76CC5}"/>
              </a:ext>
            </a:extLst>
          </p:cNvPr>
          <p:cNvSpPr/>
          <p:nvPr/>
        </p:nvSpPr>
        <p:spPr>
          <a:xfrm>
            <a:off x="-1" y="0"/>
            <a:ext cx="7988301" cy="734518"/>
          </a:xfrm>
          <a:prstGeom prst="rect">
            <a:avLst/>
          </a:prstGeom>
          <a:solidFill>
            <a:srgbClr val="B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Cambria" panose="02040503050406030204" pitchFamily="18" charset="0"/>
                <a:ea typeface="Cambria" panose="02040503050406030204" pitchFamily="18" charset="0"/>
              </a:rPr>
              <a:t>Purity and Stoichiometry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Flowchart: Data 36">
            <a:extLst>
              <a:ext uri="{FF2B5EF4-FFF2-40B4-BE49-F238E27FC236}">
                <a16:creationId xmlns:a16="http://schemas.microsoft.com/office/drawing/2014/main" id="{12F3D065-516C-426C-8582-D72D726050A2}"/>
              </a:ext>
            </a:extLst>
          </p:cNvPr>
          <p:cNvSpPr/>
          <p:nvPr/>
        </p:nvSpPr>
        <p:spPr>
          <a:xfrm>
            <a:off x="7315200" y="0"/>
            <a:ext cx="2362200" cy="732990"/>
          </a:xfrm>
          <a:prstGeom prst="flowChartInputOutput">
            <a:avLst/>
          </a:prstGeom>
          <a:solidFill>
            <a:srgbClr val="B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9" name="Flowchart: Off-page Connector 28">
            <a:extLst>
              <a:ext uri="{FF2B5EF4-FFF2-40B4-BE49-F238E27FC236}">
                <a16:creationId xmlns:a16="http://schemas.microsoft.com/office/drawing/2014/main" id="{BFB8166C-07DD-4B32-89C0-22FB888C7C81}"/>
              </a:ext>
            </a:extLst>
          </p:cNvPr>
          <p:cNvSpPr/>
          <p:nvPr/>
        </p:nvSpPr>
        <p:spPr>
          <a:xfrm>
            <a:off x="96158" y="147222"/>
            <a:ext cx="654956" cy="734518"/>
          </a:xfrm>
          <a:prstGeom prst="flowChartOffpageConnector">
            <a:avLst/>
          </a:prstGeom>
          <a:solidFill>
            <a:schemeClr val="bg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49" name="Flowchart: Data 48">
            <a:extLst>
              <a:ext uri="{FF2B5EF4-FFF2-40B4-BE49-F238E27FC236}">
                <a16:creationId xmlns:a16="http://schemas.microsoft.com/office/drawing/2014/main" id="{ABC9962D-A85C-460A-A29D-2FD09C63ACBB}"/>
              </a:ext>
            </a:extLst>
          </p:cNvPr>
          <p:cNvSpPr/>
          <p:nvPr/>
        </p:nvSpPr>
        <p:spPr>
          <a:xfrm rot="2003437">
            <a:off x="9500037" y="-67926"/>
            <a:ext cx="82208" cy="848306"/>
          </a:xfrm>
          <a:prstGeom prst="flowChartInputOutpu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lowchart: Data 49">
            <a:extLst>
              <a:ext uri="{FF2B5EF4-FFF2-40B4-BE49-F238E27FC236}">
                <a16:creationId xmlns:a16="http://schemas.microsoft.com/office/drawing/2014/main" id="{9736A26C-359D-40F1-9E35-32767260408D}"/>
              </a:ext>
            </a:extLst>
          </p:cNvPr>
          <p:cNvSpPr/>
          <p:nvPr/>
        </p:nvSpPr>
        <p:spPr>
          <a:xfrm rot="2003437">
            <a:off x="9635715" y="-67926"/>
            <a:ext cx="82208" cy="848306"/>
          </a:xfrm>
          <a:prstGeom prst="flowChartInputOutpu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lowchart: Data 50">
            <a:extLst>
              <a:ext uri="{FF2B5EF4-FFF2-40B4-BE49-F238E27FC236}">
                <a16:creationId xmlns:a16="http://schemas.microsoft.com/office/drawing/2014/main" id="{17271A59-ED0D-4EBE-955E-7C7A74B489DD}"/>
              </a:ext>
            </a:extLst>
          </p:cNvPr>
          <p:cNvSpPr/>
          <p:nvPr/>
        </p:nvSpPr>
        <p:spPr>
          <a:xfrm rot="2003437">
            <a:off x="9791506" y="-67926"/>
            <a:ext cx="82208" cy="848306"/>
          </a:xfrm>
          <a:prstGeom prst="flowChartInputOutpu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2C1442D-11AA-4F39-9694-9649DA16B38F}"/>
              </a:ext>
            </a:extLst>
          </p:cNvPr>
          <p:cNvSpPr txBox="1"/>
          <p:nvPr/>
        </p:nvSpPr>
        <p:spPr>
          <a:xfrm>
            <a:off x="744203" y="1028962"/>
            <a:ext cx="10877687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endParaRPr lang="en-US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CF5E49-1689-4617-B1F0-8CF686C9FA82}"/>
              </a:ext>
            </a:extLst>
          </p:cNvPr>
          <p:cNvSpPr txBox="1"/>
          <p:nvPr/>
        </p:nvSpPr>
        <p:spPr>
          <a:xfrm>
            <a:off x="96158" y="147222"/>
            <a:ext cx="654956" cy="102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endParaRPr lang="en-US" sz="20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64EBBED-C2D9-4FC0-A9AC-F7875AB4C2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8841" y="1252808"/>
            <a:ext cx="7239553" cy="36648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C3C8AB8-F0FB-4422-8F0C-B87B61916160}"/>
                  </a:ext>
                </a:extLst>
              </p:cNvPr>
              <p:cNvSpPr txBox="1"/>
              <p:nvPr/>
            </p:nvSpPr>
            <p:spPr>
              <a:xfrm>
                <a:off x="454566" y="1168248"/>
                <a:ext cx="4642179" cy="4678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2000" b="1" dirty="0">
                    <a:latin typeface="Garamond" panose="02020404030301010803" pitchFamily="18" charset="0"/>
                    <a:ea typeface="Cambria" panose="02040503050406030204" pitchFamily="18" charset="0"/>
                  </a:rPr>
                  <a:t>Sb evaporation rate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sz="1600" dirty="0">
                    <a:latin typeface="Rockwell" panose="02060603020205020403" pitchFamily="18" charset="0"/>
                    <a:ea typeface="Cambria" panose="02040503050406030204" pitchFamily="18" charset="0"/>
                  </a:rPr>
                  <a:t>High relative vapor pressure of Sb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sz="1600" dirty="0">
                    <a:latin typeface="Rockwell" panose="02060603020205020403" pitchFamily="18" charset="0"/>
                    <a:ea typeface="Cambria" panose="02040503050406030204" pitchFamily="18" charset="0"/>
                  </a:rPr>
                  <a:t>At the melting point of </a:t>
                </a:r>
                <a:r>
                  <a:rPr lang="en-US" sz="1600" dirty="0" err="1">
                    <a:latin typeface="Rockwell" panose="02060603020205020403" pitchFamily="18" charset="0"/>
                    <a:ea typeface="Cambria" panose="02040503050406030204" pitchFamily="18" charset="0"/>
                  </a:rPr>
                  <a:t>InSb</a:t>
                </a:r>
                <a:r>
                  <a:rPr lang="en-US" sz="1600" dirty="0">
                    <a:latin typeface="Rockwell" panose="02060603020205020403" pitchFamily="18" charset="0"/>
                    <a:ea typeface="Cambria" panose="02040503050406030204" pitchFamily="18" charset="0"/>
                  </a:rPr>
                  <a:t> ( 800 K ), indium and antimony have vapor pressures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−8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𝑎𝑛𝑑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sz="1600" dirty="0">
                    <a:latin typeface="Rockwell" panose="02060603020205020403" pitchFamily="18" charset="0"/>
                    <a:ea typeface="Cambria" panose="02040503050406030204" pitchFamily="18" charset="0"/>
                  </a:rPr>
                  <a:t> torr</a:t>
                </a:r>
              </a:p>
              <a:p>
                <a:pPr lvl="1"/>
                <a:endParaRPr lang="en-US" sz="1600" dirty="0">
                  <a:latin typeface="Rockwell" panose="02060603020205020403" pitchFamily="18" charset="0"/>
                  <a:ea typeface="Cambria" panose="020405030504060302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2000" b="1" dirty="0">
                    <a:latin typeface="Garamond" panose="02020404030301010803" pitchFamily="18" charset="0"/>
                    <a:ea typeface="Cambria" panose="02040503050406030204" pitchFamily="18" charset="0"/>
                  </a:rPr>
                  <a:t>Precautions or control measures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800100" lvl="1" indent="-342900">
                  <a:buBlip>
                    <a:blip r:embed="rId5"/>
                  </a:buBlip>
                </a:pPr>
                <a:r>
                  <a:rPr lang="en-US" sz="1600" dirty="0">
                    <a:latin typeface="Rockwell" panose="02060603020205020403" pitchFamily="18" charset="0"/>
                    <a:ea typeface="Cambria" panose="02040503050406030204" pitchFamily="18" charset="0"/>
                  </a:rPr>
                  <a:t>Should be grown in limited timeframe</a:t>
                </a:r>
              </a:p>
              <a:p>
                <a:pPr marL="800100" lvl="1" indent="-342900">
                  <a:buBlip>
                    <a:blip r:embed="rId5"/>
                  </a:buBlip>
                </a:pPr>
                <a:r>
                  <a:rPr lang="en-US" sz="1600" dirty="0">
                    <a:latin typeface="Rockwell" panose="02060603020205020403" pitchFamily="18" charset="0"/>
                    <a:ea typeface="Cambria" panose="02040503050406030204" pitchFamily="18" charset="0"/>
                  </a:rPr>
                  <a:t>Heating the furnace walls to prevent condensation</a:t>
                </a:r>
              </a:p>
              <a:p>
                <a:pPr marL="800100" lvl="1" indent="-342900">
                  <a:buBlip>
                    <a:blip r:embed="rId5"/>
                  </a:buBlip>
                </a:pPr>
                <a:r>
                  <a:rPr lang="en-US" sz="1600" dirty="0">
                    <a:latin typeface="Rockwell" panose="02060603020205020403" pitchFamily="18" charset="0"/>
                    <a:ea typeface="Cambria" panose="02040503050406030204" pitchFamily="18" charset="0"/>
                  </a:rPr>
                  <a:t>Controlling gas pressure and flow rate in the chamber</a:t>
                </a:r>
              </a:p>
              <a:p>
                <a:pPr marL="800100" lvl="1" indent="-342900">
                  <a:buBlip>
                    <a:blip r:embed="rId5"/>
                  </a:buBlip>
                </a:pPr>
                <a:r>
                  <a:rPr lang="en-US" sz="1600" dirty="0">
                    <a:latin typeface="Rockwell" panose="02060603020205020403" pitchFamily="18" charset="0"/>
                    <a:ea typeface="Cambria" panose="02040503050406030204" pitchFamily="18" charset="0"/>
                  </a:rPr>
                  <a:t>Avoiding overheating at initial meltdown</a:t>
                </a:r>
              </a:p>
              <a:p>
                <a:pPr marL="800100" lvl="1" indent="-342900">
                  <a:buBlip>
                    <a:blip r:embed="rId5"/>
                  </a:buBlip>
                </a:pPr>
                <a:r>
                  <a:rPr lang="en-US" sz="1600" dirty="0">
                    <a:latin typeface="Rockwell" panose="02060603020205020403" pitchFamily="18" charset="0"/>
                    <a:ea typeface="Cambria" panose="02040503050406030204" pitchFamily="18" charset="0"/>
                  </a:rPr>
                  <a:t>Sb evaporation rate increases exponentially with T, so the temp. set-point should not be over shot	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C3C8AB8-F0FB-4422-8F0C-B87B619161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66" y="1168248"/>
                <a:ext cx="4642179" cy="4678204"/>
              </a:xfrm>
              <a:prstGeom prst="rect">
                <a:avLst/>
              </a:prstGeom>
              <a:blipFill>
                <a:blip r:embed="rId6"/>
                <a:stretch>
                  <a:fillRect l="-1183" t="-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146031C9-8D74-48AE-BA36-C1198283EB20}"/>
              </a:ext>
            </a:extLst>
          </p:cNvPr>
          <p:cNvSpPr txBox="1"/>
          <p:nvPr/>
        </p:nvSpPr>
        <p:spPr>
          <a:xfrm>
            <a:off x="5659821" y="5269684"/>
            <a:ext cx="59194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Gill Sans MT" panose="020B0502020104020203" pitchFamily="34" charset="0"/>
              </a:rPr>
              <a:t>Figure: (a) Equilibrium phase diagram of </a:t>
            </a:r>
            <a:r>
              <a:rPr lang="en-US" sz="1200" dirty="0" err="1">
                <a:latin typeface="Gill Sans MT" panose="020B0502020104020203" pitchFamily="34" charset="0"/>
              </a:rPr>
              <a:t>InSb</a:t>
            </a:r>
            <a:r>
              <a:rPr lang="en-US" sz="1200" dirty="0">
                <a:latin typeface="Gill Sans MT" panose="020B0502020104020203" pitchFamily="34" charset="0"/>
              </a:rPr>
              <a:t> with (b) magnification of the </a:t>
            </a:r>
            <a:r>
              <a:rPr lang="el-GR" sz="1200" dirty="0"/>
              <a:t>α</a:t>
            </a:r>
            <a:r>
              <a:rPr lang="en-US" sz="1200" dirty="0">
                <a:latin typeface="Gill Sans MT" panose="020B0502020104020203" pitchFamily="34" charset="0"/>
              </a:rPr>
              <a:t>-</a:t>
            </a:r>
            <a:r>
              <a:rPr lang="en-US" sz="1200" dirty="0" err="1">
                <a:latin typeface="Gill Sans MT" panose="020B0502020104020203" pitchFamily="34" charset="0"/>
              </a:rPr>
              <a:t>InSb</a:t>
            </a:r>
            <a:r>
              <a:rPr lang="en-US" sz="1200" dirty="0">
                <a:latin typeface="Gill Sans MT" panose="020B0502020104020203" pitchFamily="34" charset="0"/>
              </a:rPr>
              <a:t> solidus line</a:t>
            </a:r>
          </a:p>
        </p:txBody>
      </p:sp>
    </p:spTree>
    <p:extLst>
      <p:ext uri="{BB962C8B-B14F-4D97-AF65-F5344CB8AC3E}">
        <p14:creationId xmlns:p14="http://schemas.microsoft.com/office/powerpoint/2010/main" val="3301181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411A245-F6E0-469E-8DCC-7C911B1820A4}"/>
              </a:ext>
            </a:extLst>
          </p:cNvPr>
          <p:cNvSpPr/>
          <p:nvPr/>
        </p:nvSpPr>
        <p:spPr>
          <a:xfrm>
            <a:off x="8162731" y="6403400"/>
            <a:ext cx="4029269" cy="454600"/>
          </a:xfrm>
          <a:prstGeom prst="rect">
            <a:avLst/>
          </a:prstGeom>
          <a:solidFill>
            <a:srgbClr val="B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Mathbar Singh Raut</a:t>
            </a:r>
          </a:p>
          <a:p>
            <a:pPr algn="ctr"/>
            <a:r>
              <a:rPr lang="en-US" sz="1400" dirty="0"/>
              <a:t> </a:t>
            </a:r>
            <a:r>
              <a:rPr lang="en-US" sz="1400" dirty="0" err="1"/>
              <a:t>CoSSURF</a:t>
            </a:r>
            <a:r>
              <a:rPr lang="en-US" sz="1400" dirty="0"/>
              <a:t> Materials Science</a:t>
            </a:r>
          </a:p>
        </p:txBody>
      </p:sp>
      <p:sp>
        <p:nvSpPr>
          <p:cNvPr id="16" name="Flowchart: Data 15">
            <a:extLst>
              <a:ext uri="{FF2B5EF4-FFF2-40B4-BE49-F238E27FC236}">
                <a16:creationId xmlns:a16="http://schemas.microsoft.com/office/drawing/2014/main" id="{5B8376C6-4C9E-43A5-A8B1-3BDDE7F9B11C}"/>
              </a:ext>
            </a:extLst>
          </p:cNvPr>
          <p:cNvSpPr/>
          <p:nvPr/>
        </p:nvSpPr>
        <p:spPr>
          <a:xfrm>
            <a:off x="6176176" y="6403399"/>
            <a:ext cx="2786713" cy="454601"/>
          </a:xfrm>
          <a:prstGeom prst="flowChartInputOutpu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05/11/2022</a:t>
            </a:r>
          </a:p>
        </p:txBody>
      </p:sp>
      <p:pic>
        <p:nvPicPr>
          <p:cNvPr id="23" name="Picture 2" descr="Image result for usd logo">
            <a:extLst>
              <a:ext uri="{FF2B5EF4-FFF2-40B4-BE49-F238E27FC236}">
                <a16:creationId xmlns:a16="http://schemas.microsoft.com/office/drawing/2014/main" id="{075E4539-ED4F-480C-9B33-EE0B909E5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788" y="24621"/>
            <a:ext cx="1064712" cy="67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EFDB783-8C4B-4CE2-9467-BA3244B76CC5}"/>
              </a:ext>
            </a:extLst>
          </p:cNvPr>
          <p:cNvSpPr/>
          <p:nvPr/>
        </p:nvSpPr>
        <p:spPr>
          <a:xfrm>
            <a:off x="-1" y="0"/>
            <a:ext cx="7988301" cy="734518"/>
          </a:xfrm>
          <a:prstGeom prst="rect">
            <a:avLst/>
          </a:prstGeom>
          <a:solidFill>
            <a:srgbClr val="B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Garamond" panose="02020404030301010803" pitchFamily="18" charset="0"/>
                <a:ea typeface="Cambria" panose="02040503050406030204" pitchFamily="18" charset="0"/>
              </a:rPr>
              <a:t>Dislocation</a:t>
            </a:r>
            <a:endParaRPr lang="en-US" sz="4000" dirty="0">
              <a:latin typeface="Garamond" panose="02020404030301010803" pitchFamily="18" charset="0"/>
            </a:endParaRPr>
          </a:p>
        </p:txBody>
      </p:sp>
      <p:sp>
        <p:nvSpPr>
          <p:cNvPr id="37" name="Flowchart: Data 36">
            <a:extLst>
              <a:ext uri="{FF2B5EF4-FFF2-40B4-BE49-F238E27FC236}">
                <a16:creationId xmlns:a16="http://schemas.microsoft.com/office/drawing/2014/main" id="{12F3D065-516C-426C-8582-D72D726050A2}"/>
              </a:ext>
            </a:extLst>
          </p:cNvPr>
          <p:cNvSpPr/>
          <p:nvPr/>
        </p:nvSpPr>
        <p:spPr>
          <a:xfrm>
            <a:off x="7315200" y="0"/>
            <a:ext cx="2362200" cy="732990"/>
          </a:xfrm>
          <a:prstGeom prst="flowChartInputOutput">
            <a:avLst/>
          </a:prstGeom>
          <a:solidFill>
            <a:srgbClr val="B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9" name="Flowchart: Off-page Connector 28">
            <a:extLst>
              <a:ext uri="{FF2B5EF4-FFF2-40B4-BE49-F238E27FC236}">
                <a16:creationId xmlns:a16="http://schemas.microsoft.com/office/drawing/2014/main" id="{BFB8166C-07DD-4B32-89C0-22FB888C7C81}"/>
              </a:ext>
            </a:extLst>
          </p:cNvPr>
          <p:cNvSpPr/>
          <p:nvPr/>
        </p:nvSpPr>
        <p:spPr>
          <a:xfrm>
            <a:off x="96158" y="147222"/>
            <a:ext cx="654956" cy="734518"/>
          </a:xfrm>
          <a:prstGeom prst="flowChartOffpageConnector">
            <a:avLst/>
          </a:prstGeom>
          <a:solidFill>
            <a:schemeClr val="bg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13</a:t>
            </a:r>
          </a:p>
        </p:txBody>
      </p:sp>
      <p:sp>
        <p:nvSpPr>
          <p:cNvPr id="49" name="Flowchart: Data 48">
            <a:extLst>
              <a:ext uri="{FF2B5EF4-FFF2-40B4-BE49-F238E27FC236}">
                <a16:creationId xmlns:a16="http://schemas.microsoft.com/office/drawing/2014/main" id="{ABC9962D-A85C-460A-A29D-2FD09C63ACBB}"/>
              </a:ext>
            </a:extLst>
          </p:cNvPr>
          <p:cNvSpPr/>
          <p:nvPr/>
        </p:nvSpPr>
        <p:spPr>
          <a:xfrm rot="2003437">
            <a:off x="9500037" y="-67926"/>
            <a:ext cx="82208" cy="848306"/>
          </a:xfrm>
          <a:prstGeom prst="flowChartInputOutpu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lowchart: Data 49">
            <a:extLst>
              <a:ext uri="{FF2B5EF4-FFF2-40B4-BE49-F238E27FC236}">
                <a16:creationId xmlns:a16="http://schemas.microsoft.com/office/drawing/2014/main" id="{9736A26C-359D-40F1-9E35-32767260408D}"/>
              </a:ext>
            </a:extLst>
          </p:cNvPr>
          <p:cNvSpPr/>
          <p:nvPr/>
        </p:nvSpPr>
        <p:spPr>
          <a:xfrm rot="2003437">
            <a:off x="9635715" y="-67926"/>
            <a:ext cx="82208" cy="848306"/>
          </a:xfrm>
          <a:prstGeom prst="flowChartInputOutpu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lowchart: Data 50">
            <a:extLst>
              <a:ext uri="{FF2B5EF4-FFF2-40B4-BE49-F238E27FC236}">
                <a16:creationId xmlns:a16="http://schemas.microsoft.com/office/drawing/2014/main" id="{17271A59-ED0D-4EBE-955E-7C7A74B489DD}"/>
              </a:ext>
            </a:extLst>
          </p:cNvPr>
          <p:cNvSpPr/>
          <p:nvPr/>
        </p:nvSpPr>
        <p:spPr>
          <a:xfrm rot="2003437">
            <a:off x="9791506" y="-67926"/>
            <a:ext cx="82208" cy="848306"/>
          </a:xfrm>
          <a:prstGeom prst="flowChartInputOutpu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2C1442D-11AA-4F39-9694-9649DA16B38F}"/>
              </a:ext>
            </a:extLst>
          </p:cNvPr>
          <p:cNvSpPr txBox="1"/>
          <p:nvPr/>
        </p:nvSpPr>
        <p:spPr>
          <a:xfrm>
            <a:off x="419800" y="1131023"/>
            <a:ext cx="11512752" cy="3464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Rockwell" panose="02060603020205020403" pitchFamily="18" charset="0"/>
              </a:rPr>
              <a:t>Defect formation energy is much lower compared to Si and Ge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Rockwell" panose="02060603020205020403" pitchFamily="18" charset="0"/>
              </a:rPr>
              <a:t>Edge or screw-type or both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Rockwell" panose="02060603020205020403" pitchFamily="18" charset="0"/>
              </a:rPr>
              <a:t>Adversely affect charge transport within the materials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Rockwell" panose="02060603020205020403" pitchFamily="18" charset="0"/>
              </a:rPr>
              <a:t>Produce dangling atomic bonds and strain fields that scatter and/or trap charge carriers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Rockwell" panose="02060603020205020403" pitchFamily="18" charset="0"/>
              </a:rPr>
              <a:t>Effectively reduces the charge carrier mobility and lifetime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Rockwell" panose="02060603020205020403" pitchFamily="18" charset="0"/>
              </a:rPr>
              <a:t>Creates higher resistance in detector junctions, poor signal to noise ratio, and inconsistent detector response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Rockwell" panose="02060603020205020403" pitchFamily="18" charset="0"/>
              </a:rPr>
              <a:t>The first highly likely chance for dislocation formation occurs when the seed is dipped into the melt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CF5E49-1689-4617-B1F0-8CF686C9FA82}"/>
              </a:ext>
            </a:extLst>
          </p:cNvPr>
          <p:cNvSpPr txBox="1"/>
          <p:nvPr/>
        </p:nvSpPr>
        <p:spPr>
          <a:xfrm>
            <a:off x="96158" y="147222"/>
            <a:ext cx="654956" cy="102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endParaRPr lang="en-US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C20F64-A2A8-40F1-B935-E5C3F3F6F69E}"/>
              </a:ext>
            </a:extLst>
          </p:cNvPr>
          <p:cNvSpPr txBox="1"/>
          <p:nvPr/>
        </p:nvSpPr>
        <p:spPr>
          <a:xfrm>
            <a:off x="466530" y="4909032"/>
            <a:ext cx="9710835" cy="1527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Largest sources: 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/>
              <a:t>Stress on the crystal from thermal gradients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/>
              <a:t>Impurities at the growth interface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Relatively poor thermal conductivity </a:t>
            </a:r>
            <a:r>
              <a:rPr lang="en-US" dirty="0">
                <a:sym typeface="Wingdings" panose="05000000000000000000" pitchFamily="2" charset="2"/>
              </a:rPr>
              <a:t> outside of the crystal will cool faster creating thermal stress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007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411A245-F6E0-469E-8DCC-7C911B1820A4}"/>
              </a:ext>
            </a:extLst>
          </p:cNvPr>
          <p:cNvSpPr/>
          <p:nvPr/>
        </p:nvSpPr>
        <p:spPr>
          <a:xfrm>
            <a:off x="8162731" y="6403400"/>
            <a:ext cx="4029269" cy="454600"/>
          </a:xfrm>
          <a:prstGeom prst="rect">
            <a:avLst/>
          </a:prstGeom>
          <a:solidFill>
            <a:srgbClr val="B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Mathbar Singh Raut                                                                                                        </a:t>
            </a:r>
            <a:r>
              <a:rPr lang="en-US" sz="1400" dirty="0" err="1"/>
              <a:t>CoSSURF</a:t>
            </a:r>
            <a:r>
              <a:rPr lang="en-US" sz="1400" dirty="0"/>
              <a:t> Materials Science</a:t>
            </a:r>
          </a:p>
        </p:txBody>
      </p:sp>
      <p:sp>
        <p:nvSpPr>
          <p:cNvPr id="16" name="Flowchart: Data 15">
            <a:extLst>
              <a:ext uri="{FF2B5EF4-FFF2-40B4-BE49-F238E27FC236}">
                <a16:creationId xmlns:a16="http://schemas.microsoft.com/office/drawing/2014/main" id="{5B8376C6-4C9E-43A5-A8B1-3BDDE7F9B11C}"/>
              </a:ext>
            </a:extLst>
          </p:cNvPr>
          <p:cNvSpPr/>
          <p:nvPr/>
        </p:nvSpPr>
        <p:spPr>
          <a:xfrm>
            <a:off x="6176176" y="6403399"/>
            <a:ext cx="2786713" cy="454601"/>
          </a:xfrm>
          <a:prstGeom prst="flowChartInputOutpu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05/11/2022</a:t>
            </a:r>
          </a:p>
        </p:txBody>
      </p:sp>
      <p:pic>
        <p:nvPicPr>
          <p:cNvPr id="23" name="Picture 2" descr="Image result for usd logo">
            <a:extLst>
              <a:ext uri="{FF2B5EF4-FFF2-40B4-BE49-F238E27FC236}">
                <a16:creationId xmlns:a16="http://schemas.microsoft.com/office/drawing/2014/main" id="{075E4539-ED4F-480C-9B33-EE0B909E5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788" y="24621"/>
            <a:ext cx="1064712" cy="67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EFDB783-8C4B-4CE2-9467-BA3244B76CC5}"/>
              </a:ext>
            </a:extLst>
          </p:cNvPr>
          <p:cNvSpPr/>
          <p:nvPr/>
        </p:nvSpPr>
        <p:spPr>
          <a:xfrm>
            <a:off x="-1" y="0"/>
            <a:ext cx="7988301" cy="734518"/>
          </a:xfrm>
          <a:prstGeom prst="rect">
            <a:avLst/>
          </a:prstGeom>
          <a:solidFill>
            <a:srgbClr val="B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Garamond" panose="02020404030301010803" pitchFamily="18" charset="0"/>
            </a:endParaRPr>
          </a:p>
        </p:txBody>
      </p:sp>
      <p:sp>
        <p:nvSpPr>
          <p:cNvPr id="37" name="Flowchart: Data 36">
            <a:extLst>
              <a:ext uri="{FF2B5EF4-FFF2-40B4-BE49-F238E27FC236}">
                <a16:creationId xmlns:a16="http://schemas.microsoft.com/office/drawing/2014/main" id="{12F3D065-516C-426C-8582-D72D726050A2}"/>
              </a:ext>
            </a:extLst>
          </p:cNvPr>
          <p:cNvSpPr/>
          <p:nvPr/>
        </p:nvSpPr>
        <p:spPr>
          <a:xfrm>
            <a:off x="7315200" y="0"/>
            <a:ext cx="2362200" cy="732990"/>
          </a:xfrm>
          <a:prstGeom prst="flowChartInputOutput">
            <a:avLst/>
          </a:prstGeom>
          <a:solidFill>
            <a:srgbClr val="B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9" name="Flowchart: Off-page Connector 28">
            <a:extLst>
              <a:ext uri="{FF2B5EF4-FFF2-40B4-BE49-F238E27FC236}">
                <a16:creationId xmlns:a16="http://schemas.microsoft.com/office/drawing/2014/main" id="{BFB8166C-07DD-4B32-89C0-22FB888C7C81}"/>
              </a:ext>
            </a:extLst>
          </p:cNvPr>
          <p:cNvSpPr/>
          <p:nvPr/>
        </p:nvSpPr>
        <p:spPr>
          <a:xfrm>
            <a:off x="96158" y="147222"/>
            <a:ext cx="654956" cy="734518"/>
          </a:xfrm>
          <a:prstGeom prst="flowChartOffpageConnector">
            <a:avLst/>
          </a:prstGeom>
          <a:solidFill>
            <a:schemeClr val="bg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14</a:t>
            </a:r>
          </a:p>
        </p:txBody>
      </p:sp>
      <p:sp>
        <p:nvSpPr>
          <p:cNvPr id="49" name="Flowchart: Data 48">
            <a:extLst>
              <a:ext uri="{FF2B5EF4-FFF2-40B4-BE49-F238E27FC236}">
                <a16:creationId xmlns:a16="http://schemas.microsoft.com/office/drawing/2014/main" id="{ABC9962D-A85C-460A-A29D-2FD09C63ACBB}"/>
              </a:ext>
            </a:extLst>
          </p:cNvPr>
          <p:cNvSpPr/>
          <p:nvPr/>
        </p:nvSpPr>
        <p:spPr>
          <a:xfrm rot="2003437">
            <a:off x="9500037" y="-67926"/>
            <a:ext cx="82208" cy="848306"/>
          </a:xfrm>
          <a:prstGeom prst="flowChartInputOutpu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lowchart: Data 49">
            <a:extLst>
              <a:ext uri="{FF2B5EF4-FFF2-40B4-BE49-F238E27FC236}">
                <a16:creationId xmlns:a16="http://schemas.microsoft.com/office/drawing/2014/main" id="{9736A26C-359D-40F1-9E35-32767260408D}"/>
              </a:ext>
            </a:extLst>
          </p:cNvPr>
          <p:cNvSpPr/>
          <p:nvPr/>
        </p:nvSpPr>
        <p:spPr>
          <a:xfrm rot="2003437">
            <a:off x="9635715" y="-67926"/>
            <a:ext cx="82208" cy="848306"/>
          </a:xfrm>
          <a:prstGeom prst="flowChartInputOutpu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lowchart: Data 50">
            <a:extLst>
              <a:ext uri="{FF2B5EF4-FFF2-40B4-BE49-F238E27FC236}">
                <a16:creationId xmlns:a16="http://schemas.microsoft.com/office/drawing/2014/main" id="{17271A59-ED0D-4EBE-955E-7C7A74B489DD}"/>
              </a:ext>
            </a:extLst>
          </p:cNvPr>
          <p:cNvSpPr/>
          <p:nvPr/>
        </p:nvSpPr>
        <p:spPr>
          <a:xfrm rot="2003437">
            <a:off x="9791506" y="-67926"/>
            <a:ext cx="82208" cy="848306"/>
          </a:xfrm>
          <a:prstGeom prst="flowChartInputOutpu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2C1442D-11AA-4F39-9694-9649DA16B38F}"/>
              </a:ext>
            </a:extLst>
          </p:cNvPr>
          <p:cNvSpPr txBox="1"/>
          <p:nvPr/>
        </p:nvSpPr>
        <p:spPr>
          <a:xfrm>
            <a:off x="744203" y="1028962"/>
            <a:ext cx="10877687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6000" b="1" dirty="0">
                <a:latin typeface="Garamond" panose="02020404030301010803" pitchFamily="18" charset="0"/>
              </a:rPr>
              <a:t>Thank you 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CF5E49-1689-4617-B1F0-8CF686C9FA82}"/>
              </a:ext>
            </a:extLst>
          </p:cNvPr>
          <p:cNvSpPr txBox="1"/>
          <p:nvPr/>
        </p:nvSpPr>
        <p:spPr>
          <a:xfrm>
            <a:off x="96158" y="147222"/>
            <a:ext cx="654956" cy="102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endParaRPr lang="en-US" sz="20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B472863-AD28-4E33-A9F9-5D81D35C5C6F}"/>
              </a:ext>
            </a:extLst>
          </p:cNvPr>
          <p:cNvGrpSpPr/>
          <p:nvPr/>
        </p:nvGrpSpPr>
        <p:grpSpPr>
          <a:xfrm>
            <a:off x="5214801" y="3714989"/>
            <a:ext cx="2100399" cy="236529"/>
            <a:chOff x="2573202" y="4157229"/>
            <a:chExt cx="2100399" cy="23652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9714847-8F7C-415D-A70C-5EFD5C18B083}"/>
                </a:ext>
              </a:extLst>
            </p:cNvPr>
            <p:cNvSpPr/>
            <p:nvPr/>
          </p:nvSpPr>
          <p:spPr>
            <a:xfrm rot="5400000">
              <a:off x="2731158" y="4009622"/>
              <a:ext cx="226180" cy="542092"/>
            </a:xfrm>
            <a:prstGeom prst="rect">
              <a:avLst/>
            </a:prstGeom>
            <a:solidFill>
              <a:srgbClr val="7671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CC074B2-88CA-44B4-B5A4-C8674666EA27}"/>
                </a:ext>
              </a:extLst>
            </p:cNvPr>
            <p:cNvSpPr/>
            <p:nvPr/>
          </p:nvSpPr>
          <p:spPr>
            <a:xfrm rot="5400000">
              <a:off x="3465417" y="3999273"/>
              <a:ext cx="226180" cy="54209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32C001A-3DA2-44E8-A379-5C29CB1940FB}"/>
                </a:ext>
              </a:extLst>
            </p:cNvPr>
            <p:cNvSpPr/>
            <p:nvPr/>
          </p:nvSpPr>
          <p:spPr>
            <a:xfrm rot="5400000">
              <a:off x="4289465" y="4009622"/>
              <a:ext cx="226179" cy="542092"/>
            </a:xfrm>
            <a:prstGeom prst="rect">
              <a:avLst/>
            </a:prstGeom>
            <a:solidFill>
              <a:srgbClr val="7671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4EB80A1-FD93-40D4-B609-FDF7FBA390FB}"/>
              </a:ext>
            </a:extLst>
          </p:cNvPr>
          <p:cNvSpPr txBox="1"/>
          <p:nvPr/>
        </p:nvSpPr>
        <p:spPr>
          <a:xfrm>
            <a:off x="7508022" y="5121152"/>
            <a:ext cx="41138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Rockwell" panose="02060603020205020403" pitchFamily="18" charset="0"/>
              </a:rPr>
              <a:t>Questions ???</a:t>
            </a:r>
          </a:p>
        </p:txBody>
      </p:sp>
    </p:spTree>
    <p:extLst>
      <p:ext uri="{BB962C8B-B14F-4D97-AF65-F5344CB8AC3E}">
        <p14:creationId xmlns:p14="http://schemas.microsoft.com/office/powerpoint/2010/main" val="167263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411A245-F6E0-469E-8DCC-7C911B1820A4}"/>
              </a:ext>
            </a:extLst>
          </p:cNvPr>
          <p:cNvSpPr/>
          <p:nvPr/>
        </p:nvSpPr>
        <p:spPr>
          <a:xfrm>
            <a:off x="8162731" y="6403400"/>
            <a:ext cx="4029269" cy="454600"/>
          </a:xfrm>
          <a:prstGeom prst="rect">
            <a:avLst/>
          </a:prstGeom>
          <a:solidFill>
            <a:srgbClr val="B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Mathbar Singh Raut </a:t>
            </a:r>
          </a:p>
          <a:p>
            <a:pPr algn="ctr"/>
            <a:r>
              <a:rPr lang="en-US" sz="1400" dirty="0" err="1"/>
              <a:t>CoSSURF</a:t>
            </a:r>
            <a:r>
              <a:rPr lang="en-US" sz="1400" dirty="0"/>
              <a:t> Materials Science</a:t>
            </a:r>
          </a:p>
        </p:txBody>
      </p:sp>
      <p:sp>
        <p:nvSpPr>
          <p:cNvPr id="16" name="Flowchart: Data 15">
            <a:extLst>
              <a:ext uri="{FF2B5EF4-FFF2-40B4-BE49-F238E27FC236}">
                <a16:creationId xmlns:a16="http://schemas.microsoft.com/office/drawing/2014/main" id="{5B8376C6-4C9E-43A5-A8B1-3BDDE7F9B11C}"/>
              </a:ext>
            </a:extLst>
          </p:cNvPr>
          <p:cNvSpPr/>
          <p:nvPr/>
        </p:nvSpPr>
        <p:spPr>
          <a:xfrm>
            <a:off x="6176176" y="6403399"/>
            <a:ext cx="2786713" cy="454601"/>
          </a:xfrm>
          <a:prstGeom prst="flowChartInputOutpu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05/11/2022</a:t>
            </a:r>
          </a:p>
        </p:txBody>
      </p:sp>
      <p:pic>
        <p:nvPicPr>
          <p:cNvPr id="23" name="Picture 2" descr="Image result for usd logo">
            <a:extLst>
              <a:ext uri="{FF2B5EF4-FFF2-40B4-BE49-F238E27FC236}">
                <a16:creationId xmlns:a16="http://schemas.microsoft.com/office/drawing/2014/main" id="{075E4539-ED4F-480C-9B33-EE0B909E5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788" y="24621"/>
            <a:ext cx="1064712" cy="67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EFDB783-8C4B-4CE2-9467-BA3244B76CC5}"/>
              </a:ext>
            </a:extLst>
          </p:cNvPr>
          <p:cNvSpPr/>
          <p:nvPr/>
        </p:nvSpPr>
        <p:spPr>
          <a:xfrm>
            <a:off x="-1" y="0"/>
            <a:ext cx="7988301" cy="734518"/>
          </a:xfrm>
          <a:prstGeom prst="rect">
            <a:avLst/>
          </a:prstGeom>
          <a:solidFill>
            <a:srgbClr val="B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Garamond" panose="02020404030301010803" pitchFamily="18" charset="0"/>
                <a:ea typeface="Cambria" panose="02040503050406030204" pitchFamily="18" charset="0"/>
              </a:rPr>
              <a:t>Outline</a:t>
            </a:r>
            <a:endParaRPr lang="en-US" sz="3600" dirty="0">
              <a:latin typeface="Garamond" panose="02020404030301010803" pitchFamily="18" charset="0"/>
            </a:endParaRPr>
          </a:p>
        </p:txBody>
      </p:sp>
      <p:sp>
        <p:nvSpPr>
          <p:cNvPr id="37" name="Flowchart: Data 36">
            <a:extLst>
              <a:ext uri="{FF2B5EF4-FFF2-40B4-BE49-F238E27FC236}">
                <a16:creationId xmlns:a16="http://schemas.microsoft.com/office/drawing/2014/main" id="{12F3D065-516C-426C-8582-D72D726050A2}"/>
              </a:ext>
            </a:extLst>
          </p:cNvPr>
          <p:cNvSpPr/>
          <p:nvPr/>
        </p:nvSpPr>
        <p:spPr>
          <a:xfrm>
            <a:off x="7315200" y="0"/>
            <a:ext cx="2362200" cy="732990"/>
          </a:xfrm>
          <a:prstGeom prst="flowChartInputOutput">
            <a:avLst/>
          </a:prstGeom>
          <a:solidFill>
            <a:srgbClr val="B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9" name="Flowchart: Off-page Connector 28">
            <a:extLst>
              <a:ext uri="{FF2B5EF4-FFF2-40B4-BE49-F238E27FC236}">
                <a16:creationId xmlns:a16="http://schemas.microsoft.com/office/drawing/2014/main" id="{BFB8166C-07DD-4B32-89C0-22FB888C7C81}"/>
              </a:ext>
            </a:extLst>
          </p:cNvPr>
          <p:cNvSpPr/>
          <p:nvPr/>
        </p:nvSpPr>
        <p:spPr>
          <a:xfrm>
            <a:off x="96158" y="147222"/>
            <a:ext cx="654956" cy="734518"/>
          </a:xfrm>
          <a:prstGeom prst="flowChartOffpageConnector">
            <a:avLst/>
          </a:prstGeom>
          <a:solidFill>
            <a:schemeClr val="bg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02</a:t>
            </a:r>
          </a:p>
        </p:txBody>
      </p:sp>
      <p:sp>
        <p:nvSpPr>
          <p:cNvPr id="49" name="Flowchart: Data 48">
            <a:extLst>
              <a:ext uri="{FF2B5EF4-FFF2-40B4-BE49-F238E27FC236}">
                <a16:creationId xmlns:a16="http://schemas.microsoft.com/office/drawing/2014/main" id="{ABC9962D-A85C-460A-A29D-2FD09C63ACBB}"/>
              </a:ext>
            </a:extLst>
          </p:cNvPr>
          <p:cNvSpPr/>
          <p:nvPr/>
        </p:nvSpPr>
        <p:spPr>
          <a:xfrm rot="2003437">
            <a:off x="9500037" y="-67926"/>
            <a:ext cx="82208" cy="848306"/>
          </a:xfrm>
          <a:prstGeom prst="flowChartInputOutpu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lowchart: Data 49">
            <a:extLst>
              <a:ext uri="{FF2B5EF4-FFF2-40B4-BE49-F238E27FC236}">
                <a16:creationId xmlns:a16="http://schemas.microsoft.com/office/drawing/2014/main" id="{9736A26C-359D-40F1-9E35-32767260408D}"/>
              </a:ext>
            </a:extLst>
          </p:cNvPr>
          <p:cNvSpPr/>
          <p:nvPr/>
        </p:nvSpPr>
        <p:spPr>
          <a:xfrm rot="2003437">
            <a:off x="9635715" y="-67926"/>
            <a:ext cx="82208" cy="848306"/>
          </a:xfrm>
          <a:prstGeom prst="flowChartInputOutpu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lowchart: Data 50">
            <a:extLst>
              <a:ext uri="{FF2B5EF4-FFF2-40B4-BE49-F238E27FC236}">
                <a16:creationId xmlns:a16="http://schemas.microsoft.com/office/drawing/2014/main" id="{17271A59-ED0D-4EBE-955E-7C7A74B489DD}"/>
              </a:ext>
            </a:extLst>
          </p:cNvPr>
          <p:cNvSpPr/>
          <p:nvPr/>
        </p:nvSpPr>
        <p:spPr>
          <a:xfrm rot="2003437">
            <a:off x="9791506" y="-67926"/>
            <a:ext cx="82208" cy="848306"/>
          </a:xfrm>
          <a:prstGeom prst="flowChartInputOutpu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2C1442D-11AA-4F39-9694-9649DA16B38F}"/>
              </a:ext>
            </a:extLst>
          </p:cNvPr>
          <p:cNvSpPr txBox="1"/>
          <p:nvPr/>
        </p:nvSpPr>
        <p:spPr>
          <a:xfrm>
            <a:off x="423637" y="1028962"/>
            <a:ext cx="5752539" cy="52014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latin typeface="Rockwell" panose="02060603020205020403" pitchFamily="18" charset="0"/>
              </a:rPr>
              <a:t>Introduction and Motivation</a:t>
            </a:r>
          </a:p>
          <a:p>
            <a:r>
              <a:rPr lang="en-US" sz="2000" dirty="0">
                <a:latin typeface="Rockwell" panose="02060603020205020403" pitchFamily="18" charset="0"/>
              </a:rPr>
              <a:t>	</a:t>
            </a:r>
            <a:r>
              <a:rPr lang="en-US" sz="2000" dirty="0" err="1">
                <a:latin typeface="Rockwell" panose="02060603020205020403" pitchFamily="18" charset="0"/>
              </a:rPr>
              <a:t>Czochralski</a:t>
            </a:r>
            <a:r>
              <a:rPr lang="en-US" sz="2000" dirty="0">
                <a:latin typeface="Rockwell" panose="02060603020205020403" pitchFamily="18" charset="0"/>
              </a:rPr>
              <a:t> method</a:t>
            </a:r>
          </a:p>
          <a:p>
            <a:r>
              <a:rPr lang="en-US" sz="2000" dirty="0">
                <a:latin typeface="Rockwell" panose="02060603020205020403" pitchFamily="18" charset="0"/>
              </a:rPr>
              <a:t>	Ge crystal growth at USD</a:t>
            </a:r>
          </a:p>
          <a:p>
            <a:endParaRPr lang="en-US" sz="2000" dirty="0">
              <a:latin typeface="Rockwell" panose="02060603020205020403" pitchFamily="18" charset="0"/>
            </a:endParaRPr>
          </a:p>
          <a:p>
            <a:r>
              <a:rPr lang="en-US" sz="2400" dirty="0">
                <a:latin typeface="Rockwell" panose="02060603020205020403" pitchFamily="18" charset="0"/>
              </a:rPr>
              <a:t>Indium Antimonide Crystal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Gill Sans MT" panose="020B0502020104020203" pitchFamily="34" charset="0"/>
              </a:rPr>
              <a:t>Introduction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Gill Sans MT" panose="020B0502020104020203" pitchFamily="34" charset="0"/>
              </a:rPr>
              <a:t>Comparison with Ge crystal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Gill Sans MT" panose="020B0502020104020203" pitchFamily="34" charset="0"/>
              </a:rPr>
              <a:t>Crystal growth parameters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Gill Sans MT" panose="020B0502020104020203" pitchFamily="34" charset="0"/>
              </a:rPr>
              <a:t>Crystal Characterization</a:t>
            </a:r>
          </a:p>
          <a:p>
            <a:pPr lvl="2"/>
            <a:endParaRPr lang="en-US" sz="2000" dirty="0">
              <a:latin typeface="Rockwell" panose="02060603020205020403" pitchFamily="18" charset="0"/>
            </a:endParaRPr>
          </a:p>
          <a:p>
            <a:r>
              <a:rPr lang="en-US" sz="2400" dirty="0" err="1">
                <a:latin typeface="Rockwell" panose="02060603020205020403" pitchFamily="18" charset="0"/>
              </a:rPr>
              <a:t>InSb</a:t>
            </a:r>
            <a:r>
              <a:rPr lang="en-US" sz="2400" dirty="0">
                <a:latin typeface="Rockwell" panose="02060603020205020403" pitchFamily="18" charset="0"/>
              </a:rPr>
              <a:t> Crystal Growth </a:t>
            </a:r>
            <a:r>
              <a:rPr lang="en-US" sz="2400" dirty="0" err="1">
                <a:latin typeface="Rockwell" panose="02060603020205020403" pitchFamily="18" charset="0"/>
              </a:rPr>
              <a:t>Chalanges</a:t>
            </a:r>
            <a:endParaRPr lang="en-US" sz="2400" dirty="0">
              <a:latin typeface="Rockwell" panose="02060603020205020403" pitchFamily="18" charset="0"/>
            </a:endParaRP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Gill Sans MT" panose="020B0502020104020203" pitchFamily="34" charset="0"/>
              </a:rPr>
              <a:t>Purity</a:t>
            </a:r>
            <a:r>
              <a:rPr lang="en-US" sz="2000" dirty="0">
                <a:latin typeface="Rockwell" panose="02060603020205020403" pitchFamily="18" charset="0"/>
              </a:rPr>
              <a:t> and Stoichiometry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Rockwell" panose="02060603020205020403" pitchFamily="18" charset="0"/>
              </a:rPr>
              <a:t>Dislocation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Rockwell" panose="02060603020205020403" pitchFamily="18" charset="0"/>
              </a:rPr>
              <a:t>Dopant segregation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Rockwell" panose="02060603020205020403" pitchFamily="18" charset="0"/>
              </a:rPr>
              <a:t>Striation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endParaRPr lang="en-US" sz="2000" dirty="0">
              <a:latin typeface="Gill Sans MT" panose="020B0502020104020203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AC704B2-8138-4169-9B3A-BC602C2FF16A}"/>
              </a:ext>
            </a:extLst>
          </p:cNvPr>
          <p:cNvSpPr txBox="1"/>
          <p:nvPr/>
        </p:nvSpPr>
        <p:spPr>
          <a:xfrm>
            <a:off x="96158" y="147222"/>
            <a:ext cx="654956" cy="102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03022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411A245-F6E0-469E-8DCC-7C911B1820A4}"/>
              </a:ext>
            </a:extLst>
          </p:cNvPr>
          <p:cNvSpPr/>
          <p:nvPr/>
        </p:nvSpPr>
        <p:spPr>
          <a:xfrm>
            <a:off x="8162731" y="6403400"/>
            <a:ext cx="4029269" cy="454600"/>
          </a:xfrm>
          <a:prstGeom prst="rect">
            <a:avLst/>
          </a:prstGeom>
          <a:solidFill>
            <a:srgbClr val="B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Mathbar Singh Raut </a:t>
            </a:r>
          </a:p>
          <a:p>
            <a:pPr algn="ctr"/>
            <a:r>
              <a:rPr lang="en-US" sz="1400" dirty="0" err="1"/>
              <a:t>CoSSURF</a:t>
            </a:r>
            <a:r>
              <a:rPr lang="en-US" sz="1400" dirty="0"/>
              <a:t> Materials Science</a:t>
            </a:r>
          </a:p>
        </p:txBody>
      </p:sp>
      <p:sp>
        <p:nvSpPr>
          <p:cNvPr id="16" name="Flowchart: Data 15">
            <a:extLst>
              <a:ext uri="{FF2B5EF4-FFF2-40B4-BE49-F238E27FC236}">
                <a16:creationId xmlns:a16="http://schemas.microsoft.com/office/drawing/2014/main" id="{5B8376C6-4C9E-43A5-A8B1-3BDDE7F9B11C}"/>
              </a:ext>
            </a:extLst>
          </p:cNvPr>
          <p:cNvSpPr/>
          <p:nvPr/>
        </p:nvSpPr>
        <p:spPr>
          <a:xfrm>
            <a:off x="6176176" y="6403399"/>
            <a:ext cx="2786713" cy="454601"/>
          </a:xfrm>
          <a:prstGeom prst="flowChartInputOutpu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05/11/2022</a:t>
            </a:r>
          </a:p>
        </p:txBody>
      </p:sp>
      <p:pic>
        <p:nvPicPr>
          <p:cNvPr id="23" name="Picture 2" descr="Image result for usd logo">
            <a:extLst>
              <a:ext uri="{FF2B5EF4-FFF2-40B4-BE49-F238E27FC236}">
                <a16:creationId xmlns:a16="http://schemas.microsoft.com/office/drawing/2014/main" id="{075E4539-ED4F-480C-9B33-EE0B909E5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788" y="24621"/>
            <a:ext cx="1064712" cy="67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EFDB783-8C4B-4CE2-9467-BA3244B76CC5}"/>
              </a:ext>
            </a:extLst>
          </p:cNvPr>
          <p:cNvSpPr/>
          <p:nvPr/>
        </p:nvSpPr>
        <p:spPr>
          <a:xfrm>
            <a:off x="-1" y="0"/>
            <a:ext cx="7988301" cy="734518"/>
          </a:xfrm>
          <a:prstGeom prst="rect">
            <a:avLst/>
          </a:prstGeom>
          <a:solidFill>
            <a:srgbClr val="B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Garamond" panose="02020404030301010803" pitchFamily="18" charset="0"/>
                <a:ea typeface="Cambria" panose="02040503050406030204" pitchFamily="18" charset="0"/>
              </a:rPr>
              <a:t>CZ method</a:t>
            </a:r>
          </a:p>
        </p:txBody>
      </p:sp>
      <p:sp>
        <p:nvSpPr>
          <p:cNvPr id="37" name="Flowchart: Data 36">
            <a:extLst>
              <a:ext uri="{FF2B5EF4-FFF2-40B4-BE49-F238E27FC236}">
                <a16:creationId xmlns:a16="http://schemas.microsoft.com/office/drawing/2014/main" id="{12F3D065-516C-426C-8582-D72D726050A2}"/>
              </a:ext>
            </a:extLst>
          </p:cNvPr>
          <p:cNvSpPr/>
          <p:nvPr/>
        </p:nvSpPr>
        <p:spPr>
          <a:xfrm>
            <a:off x="7315200" y="0"/>
            <a:ext cx="2362200" cy="732990"/>
          </a:xfrm>
          <a:prstGeom prst="flowChartInputOutput">
            <a:avLst/>
          </a:prstGeom>
          <a:solidFill>
            <a:srgbClr val="B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9" name="Flowchart: Off-page Connector 28">
            <a:extLst>
              <a:ext uri="{FF2B5EF4-FFF2-40B4-BE49-F238E27FC236}">
                <a16:creationId xmlns:a16="http://schemas.microsoft.com/office/drawing/2014/main" id="{BFB8166C-07DD-4B32-89C0-22FB888C7C81}"/>
              </a:ext>
            </a:extLst>
          </p:cNvPr>
          <p:cNvSpPr/>
          <p:nvPr/>
        </p:nvSpPr>
        <p:spPr>
          <a:xfrm>
            <a:off x="96158" y="147222"/>
            <a:ext cx="654956" cy="734518"/>
          </a:xfrm>
          <a:prstGeom prst="flowChartOffpageConnector">
            <a:avLst/>
          </a:prstGeom>
          <a:solidFill>
            <a:schemeClr val="bg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03</a:t>
            </a:r>
          </a:p>
        </p:txBody>
      </p:sp>
      <p:sp>
        <p:nvSpPr>
          <p:cNvPr id="49" name="Flowchart: Data 48">
            <a:extLst>
              <a:ext uri="{FF2B5EF4-FFF2-40B4-BE49-F238E27FC236}">
                <a16:creationId xmlns:a16="http://schemas.microsoft.com/office/drawing/2014/main" id="{ABC9962D-A85C-460A-A29D-2FD09C63ACBB}"/>
              </a:ext>
            </a:extLst>
          </p:cNvPr>
          <p:cNvSpPr/>
          <p:nvPr/>
        </p:nvSpPr>
        <p:spPr>
          <a:xfrm rot="2003437">
            <a:off x="9500037" y="-67926"/>
            <a:ext cx="82208" cy="848306"/>
          </a:xfrm>
          <a:prstGeom prst="flowChartInputOutpu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lowchart: Data 49">
            <a:extLst>
              <a:ext uri="{FF2B5EF4-FFF2-40B4-BE49-F238E27FC236}">
                <a16:creationId xmlns:a16="http://schemas.microsoft.com/office/drawing/2014/main" id="{9736A26C-359D-40F1-9E35-32767260408D}"/>
              </a:ext>
            </a:extLst>
          </p:cNvPr>
          <p:cNvSpPr/>
          <p:nvPr/>
        </p:nvSpPr>
        <p:spPr>
          <a:xfrm rot="2003437">
            <a:off x="9635715" y="-67926"/>
            <a:ext cx="82208" cy="848306"/>
          </a:xfrm>
          <a:prstGeom prst="flowChartInputOutpu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lowchart: Data 50">
            <a:extLst>
              <a:ext uri="{FF2B5EF4-FFF2-40B4-BE49-F238E27FC236}">
                <a16:creationId xmlns:a16="http://schemas.microsoft.com/office/drawing/2014/main" id="{17271A59-ED0D-4EBE-955E-7C7A74B489DD}"/>
              </a:ext>
            </a:extLst>
          </p:cNvPr>
          <p:cNvSpPr/>
          <p:nvPr/>
        </p:nvSpPr>
        <p:spPr>
          <a:xfrm rot="2003437">
            <a:off x="9791506" y="-67926"/>
            <a:ext cx="82208" cy="848306"/>
          </a:xfrm>
          <a:prstGeom prst="flowChartInputOutpu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B2C1442D-11AA-4F39-9694-9649DA16B38F}"/>
                  </a:ext>
                </a:extLst>
              </p:cNvPr>
              <p:cNvSpPr txBox="1"/>
              <p:nvPr/>
            </p:nvSpPr>
            <p:spPr>
              <a:xfrm>
                <a:off x="325714" y="4071251"/>
                <a:ext cx="7739095" cy="218098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200000"/>
                  </a:lnSpc>
                  <a:buFont typeface="Wingdings" panose="05000000000000000000" pitchFamily="2" charset="2"/>
                  <a:buChar char="§"/>
                </a:pPr>
                <a:r>
                  <a:rPr lang="en-US" sz="1400" dirty="0">
                    <a:latin typeface="Rockwell" panose="02060603020205020403" pitchFamily="18" charset="0"/>
                  </a:rPr>
                  <a:t>CZ method achieves much lower around 500 EPD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en-US" sz="1400" dirty="0">
                  <a:latin typeface="Rockwell" panose="02060603020205020403" pitchFamily="18" charset="0"/>
                </a:endParaRPr>
              </a:p>
              <a:p>
                <a:pPr marL="342900" indent="-342900">
                  <a:lnSpc>
                    <a:spcPct val="200000"/>
                  </a:lnSpc>
                  <a:buFont typeface="Wingdings" panose="05000000000000000000" pitchFamily="2" charset="2"/>
                  <a:buChar char="§"/>
                </a:pPr>
                <a:r>
                  <a:rPr lang="en-US" sz="1400" dirty="0">
                    <a:latin typeface="Rockwell" panose="02060603020205020403" pitchFamily="18" charset="0"/>
                  </a:rPr>
                  <a:t> Seed crystal ((100) Ge) is dipped into the molten Ge </a:t>
                </a:r>
              </a:p>
              <a:p>
                <a:pPr marL="342900" indent="-342900">
                  <a:lnSpc>
                    <a:spcPct val="200000"/>
                  </a:lnSpc>
                  <a:buFont typeface="Wingdings" panose="05000000000000000000" pitchFamily="2" charset="2"/>
                  <a:buChar char="§"/>
                </a:pPr>
                <a:r>
                  <a:rPr lang="en-US" sz="1400" dirty="0">
                    <a:latin typeface="Rockwell" panose="02060603020205020403" pitchFamily="18" charset="0"/>
                  </a:rPr>
                  <a:t>Withdraw slowly, while maintaining the temperature of melt just above the melting point.</a:t>
                </a:r>
              </a:p>
              <a:p>
                <a:pPr marL="342900" indent="-342900">
                  <a:lnSpc>
                    <a:spcPct val="200000"/>
                  </a:lnSpc>
                  <a:buFont typeface="Wingdings" panose="05000000000000000000" pitchFamily="2" charset="2"/>
                  <a:buChar char="§"/>
                </a:pPr>
                <a:r>
                  <a:rPr lang="en-US" sz="1400" dirty="0">
                    <a:latin typeface="Rockwell" panose="02060603020205020403" pitchFamily="18" charset="0"/>
                  </a:rPr>
                  <a:t>The rate of crystal pulling and temperature ( via power supply) of melt are adjusted to control the growth of the crystal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B2C1442D-11AA-4F39-9694-9649DA16B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714" y="4071251"/>
                <a:ext cx="7739095" cy="2180982"/>
              </a:xfrm>
              <a:prstGeom prst="rect">
                <a:avLst/>
              </a:prstGeom>
              <a:blipFill>
                <a:blip r:embed="rId4"/>
                <a:stretch>
                  <a:fillRect l="-79" b="-1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EBCF5E49-1689-4617-B1F0-8CF686C9FA82}"/>
              </a:ext>
            </a:extLst>
          </p:cNvPr>
          <p:cNvSpPr txBox="1"/>
          <p:nvPr/>
        </p:nvSpPr>
        <p:spPr>
          <a:xfrm>
            <a:off x="96158" y="147222"/>
            <a:ext cx="654956" cy="102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endParaRPr lang="en-US" sz="20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61DB393-77AA-4B82-9458-38B44211B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757" r="10205"/>
          <a:stretch/>
        </p:blipFill>
        <p:spPr>
          <a:xfrm>
            <a:off x="8198910" y="1027834"/>
            <a:ext cx="3477803" cy="49068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3AA89DE-70F2-4367-BE63-6050409BDA26}"/>
                  </a:ext>
                </a:extLst>
              </p:cNvPr>
              <p:cNvSpPr txBox="1"/>
              <p:nvPr/>
            </p:nvSpPr>
            <p:spPr>
              <a:xfrm>
                <a:off x="392764" y="1129085"/>
                <a:ext cx="6194648" cy="22857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200" dirty="0">
                    <a:latin typeface="Rockwell" panose="02060603020205020403" pitchFamily="18" charset="0"/>
                  </a:rPr>
                  <a:t>Depletion depth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1200" dirty="0">
                    <a:latin typeface="Rockwell" panose="02060603020205020403" pitchFamily="18" charset="0"/>
                  </a:rPr>
                  <a:t> of planar detector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200" dirty="0">
                  <a:latin typeface="Rockwell" panose="02060603020205020403" pitchFamily="18" charset="0"/>
                </a:endParaRPr>
              </a:p>
              <a:p>
                <a:r>
                  <a:rPr lang="en-US" sz="1200" b="0" dirty="0">
                    <a:latin typeface="Rockwell" panose="02060603020205020403" pitchFamily="18" charset="0"/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en-US" sz="1200" b="1" i="0" smtClean="0">
                        <a:latin typeface="Cambria Math" panose="02040503050406030204" pitchFamily="18" charset="0"/>
                      </a:rPr>
                      <m:t>𝐝</m:t>
                    </m:r>
                    <m:r>
                      <a:rPr lang="en-US" sz="1200" b="1" i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2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2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12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𝐕</m:t>
                            </m:r>
                          </m:e>
                          <m:sub>
                            <m:r>
                              <a:rPr lang="en-US" sz="12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12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sz="12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𝐞𝐍</m:t>
                        </m:r>
                      </m:e>
                    </m:rad>
                  </m:oMath>
                </a14:m>
                <a:endParaRPr lang="en-US" sz="1200" b="1" dirty="0">
                  <a:latin typeface="Rockwell" panose="02060603020205020403" pitchFamily="18" charset="0"/>
                </a:endParaRPr>
              </a:p>
              <a:p>
                <a:endParaRPr lang="en-US" sz="1200" dirty="0">
                  <a:latin typeface="Rockwell" panose="02060603020205020403" pitchFamily="18" charset="0"/>
                </a:endParaRPr>
              </a:p>
              <a:p>
                <a:pPr lvl="1"/>
                <a:r>
                  <a:rPr lang="en-US" sz="1200" dirty="0">
                    <a:latin typeface="Rockwell" panose="02060603020205020403" pitchFamily="18" charset="0"/>
                  </a:rPr>
                  <a:t>where,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200" dirty="0">
                    <a:latin typeface="Rockwell" panose="02060603020205020403" pitchFamily="18" charset="0"/>
                  </a:rPr>
                  <a:t> is the applied bias voltage, N is the net impurity concentration in the crystal,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1200" dirty="0">
                    <a:latin typeface="Rockwell" panose="02060603020205020403" pitchFamily="18" charset="0"/>
                  </a:rPr>
                  <a:t> is the charge of electron and </a:t>
                </a:r>
                <a14:m>
                  <m:oMath xmlns:m="http://schemas.openxmlformats.org/officeDocument/2006/math">
                    <m:r>
                      <a:rPr lang="en-US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>
                    <a:latin typeface="Rockwell" panose="02060603020205020403" pitchFamily="18" charset="0"/>
                  </a:rPr>
                  <a:t>is the dielectric constant of Ge. </a:t>
                </a:r>
              </a:p>
              <a:p>
                <a:endParaRPr lang="en-US" sz="1200" dirty="0">
                  <a:latin typeface="Rockwell" panose="02060603020205020403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200" dirty="0">
                    <a:latin typeface="Rockwell" panose="02060603020205020403" pitchFamily="18" charset="0"/>
                  </a:rPr>
                  <a:t>Net Impurity Concentration should be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~10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1200" dirty="0">
                    <a:latin typeface="Rockwell" panose="02060603020205020403" pitchFamily="18" charset="0"/>
                  </a:rPr>
                  <a:t> for full depletion of a ~cm thick detector.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200" dirty="0">
                    <a:latin typeface="Rockwell" panose="02060603020205020403" pitchFamily="18" charset="0"/>
                  </a:rPr>
                  <a:t>Dislocation density  300-10000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200" dirty="0">
                  <a:latin typeface="Rockwell" panose="02060603020205020403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200" dirty="0">
                    <a:latin typeface="Rockwell" panose="02060603020205020403" pitchFamily="18" charset="0"/>
                  </a:rPr>
                  <a:t>Homogenous Impurity concentration along the detector</a:t>
                </a:r>
                <a:r>
                  <a:rPr lang="en-US" sz="2000" dirty="0">
                    <a:latin typeface="Rockwell" panose="02060603020205020403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3AA89DE-70F2-4367-BE63-6050409BD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764" y="1129085"/>
                <a:ext cx="6194648" cy="2285754"/>
              </a:xfrm>
              <a:prstGeom prst="rect">
                <a:avLst/>
              </a:prstGeom>
              <a:blipFill>
                <a:blip r:embed="rId6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6857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411A245-F6E0-469E-8DCC-7C911B1820A4}"/>
              </a:ext>
            </a:extLst>
          </p:cNvPr>
          <p:cNvSpPr/>
          <p:nvPr/>
        </p:nvSpPr>
        <p:spPr>
          <a:xfrm>
            <a:off x="8162731" y="6403400"/>
            <a:ext cx="4029269" cy="454600"/>
          </a:xfrm>
          <a:prstGeom prst="rect">
            <a:avLst/>
          </a:prstGeom>
          <a:solidFill>
            <a:srgbClr val="B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Mathbar Singh Raut </a:t>
            </a:r>
          </a:p>
          <a:p>
            <a:pPr algn="ctr"/>
            <a:r>
              <a:rPr lang="en-US" sz="1400" dirty="0" err="1"/>
              <a:t>CoSSURF</a:t>
            </a:r>
            <a:r>
              <a:rPr lang="en-US" sz="1400" dirty="0"/>
              <a:t> Materials Science</a:t>
            </a:r>
          </a:p>
        </p:txBody>
      </p:sp>
      <p:sp>
        <p:nvSpPr>
          <p:cNvPr id="16" name="Flowchart: Data 15">
            <a:extLst>
              <a:ext uri="{FF2B5EF4-FFF2-40B4-BE49-F238E27FC236}">
                <a16:creationId xmlns:a16="http://schemas.microsoft.com/office/drawing/2014/main" id="{5B8376C6-4C9E-43A5-A8B1-3BDDE7F9B11C}"/>
              </a:ext>
            </a:extLst>
          </p:cNvPr>
          <p:cNvSpPr/>
          <p:nvPr/>
        </p:nvSpPr>
        <p:spPr>
          <a:xfrm>
            <a:off x="6176176" y="6403399"/>
            <a:ext cx="2786713" cy="454601"/>
          </a:xfrm>
          <a:prstGeom prst="flowChartInputOutpu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05/11/2022</a:t>
            </a:r>
          </a:p>
        </p:txBody>
      </p:sp>
      <p:pic>
        <p:nvPicPr>
          <p:cNvPr id="23" name="Picture 2" descr="Image result for usd logo">
            <a:extLst>
              <a:ext uri="{FF2B5EF4-FFF2-40B4-BE49-F238E27FC236}">
                <a16:creationId xmlns:a16="http://schemas.microsoft.com/office/drawing/2014/main" id="{075E4539-ED4F-480C-9B33-EE0B909E5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788" y="24621"/>
            <a:ext cx="1064712" cy="67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EFDB783-8C4B-4CE2-9467-BA3244B76CC5}"/>
              </a:ext>
            </a:extLst>
          </p:cNvPr>
          <p:cNvSpPr/>
          <p:nvPr/>
        </p:nvSpPr>
        <p:spPr>
          <a:xfrm>
            <a:off x="-1" y="0"/>
            <a:ext cx="7988301" cy="734518"/>
          </a:xfrm>
          <a:prstGeom prst="rect">
            <a:avLst/>
          </a:prstGeom>
          <a:solidFill>
            <a:srgbClr val="B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Garamond" panose="02020404030301010803" pitchFamily="18" charset="0"/>
                <a:ea typeface="Cambria" panose="02040503050406030204" pitchFamily="18" charset="0"/>
              </a:rPr>
              <a:t>Melting</a:t>
            </a:r>
            <a:endParaRPr lang="en-US" sz="4000" dirty="0">
              <a:latin typeface="Garamond" panose="02020404030301010803" pitchFamily="18" charset="0"/>
            </a:endParaRPr>
          </a:p>
        </p:txBody>
      </p:sp>
      <p:sp>
        <p:nvSpPr>
          <p:cNvPr id="37" name="Flowchart: Data 36">
            <a:extLst>
              <a:ext uri="{FF2B5EF4-FFF2-40B4-BE49-F238E27FC236}">
                <a16:creationId xmlns:a16="http://schemas.microsoft.com/office/drawing/2014/main" id="{12F3D065-516C-426C-8582-D72D726050A2}"/>
              </a:ext>
            </a:extLst>
          </p:cNvPr>
          <p:cNvSpPr/>
          <p:nvPr/>
        </p:nvSpPr>
        <p:spPr>
          <a:xfrm>
            <a:off x="7315200" y="0"/>
            <a:ext cx="2362200" cy="732990"/>
          </a:xfrm>
          <a:prstGeom prst="flowChartInputOutput">
            <a:avLst/>
          </a:prstGeom>
          <a:solidFill>
            <a:srgbClr val="B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9" name="Flowchart: Off-page Connector 28">
            <a:extLst>
              <a:ext uri="{FF2B5EF4-FFF2-40B4-BE49-F238E27FC236}">
                <a16:creationId xmlns:a16="http://schemas.microsoft.com/office/drawing/2014/main" id="{BFB8166C-07DD-4B32-89C0-22FB888C7C81}"/>
              </a:ext>
            </a:extLst>
          </p:cNvPr>
          <p:cNvSpPr/>
          <p:nvPr/>
        </p:nvSpPr>
        <p:spPr>
          <a:xfrm>
            <a:off x="96158" y="147222"/>
            <a:ext cx="654956" cy="734518"/>
          </a:xfrm>
          <a:prstGeom prst="flowChartOffpageConnector">
            <a:avLst/>
          </a:prstGeom>
          <a:solidFill>
            <a:schemeClr val="bg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04</a:t>
            </a:r>
          </a:p>
        </p:txBody>
      </p:sp>
      <p:sp>
        <p:nvSpPr>
          <p:cNvPr id="49" name="Flowchart: Data 48">
            <a:extLst>
              <a:ext uri="{FF2B5EF4-FFF2-40B4-BE49-F238E27FC236}">
                <a16:creationId xmlns:a16="http://schemas.microsoft.com/office/drawing/2014/main" id="{ABC9962D-A85C-460A-A29D-2FD09C63ACBB}"/>
              </a:ext>
            </a:extLst>
          </p:cNvPr>
          <p:cNvSpPr/>
          <p:nvPr/>
        </p:nvSpPr>
        <p:spPr>
          <a:xfrm rot="2003437">
            <a:off x="9500037" y="-67926"/>
            <a:ext cx="82208" cy="848306"/>
          </a:xfrm>
          <a:prstGeom prst="flowChartInputOutpu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lowchart: Data 49">
            <a:extLst>
              <a:ext uri="{FF2B5EF4-FFF2-40B4-BE49-F238E27FC236}">
                <a16:creationId xmlns:a16="http://schemas.microsoft.com/office/drawing/2014/main" id="{9736A26C-359D-40F1-9E35-32767260408D}"/>
              </a:ext>
            </a:extLst>
          </p:cNvPr>
          <p:cNvSpPr/>
          <p:nvPr/>
        </p:nvSpPr>
        <p:spPr>
          <a:xfrm rot="2003437">
            <a:off x="9635715" y="-67926"/>
            <a:ext cx="82208" cy="848306"/>
          </a:xfrm>
          <a:prstGeom prst="flowChartInputOutpu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lowchart: Data 50">
            <a:extLst>
              <a:ext uri="{FF2B5EF4-FFF2-40B4-BE49-F238E27FC236}">
                <a16:creationId xmlns:a16="http://schemas.microsoft.com/office/drawing/2014/main" id="{17271A59-ED0D-4EBE-955E-7C7A74B489DD}"/>
              </a:ext>
            </a:extLst>
          </p:cNvPr>
          <p:cNvSpPr/>
          <p:nvPr/>
        </p:nvSpPr>
        <p:spPr>
          <a:xfrm rot="2003437">
            <a:off x="9791506" y="-67926"/>
            <a:ext cx="82208" cy="848306"/>
          </a:xfrm>
          <a:prstGeom prst="flowChartInputOutpu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B2C1442D-11AA-4F39-9694-9649DA16B38F}"/>
                  </a:ext>
                </a:extLst>
              </p:cNvPr>
              <p:cNvSpPr txBox="1"/>
              <p:nvPr/>
            </p:nvSpPr>
            <p:spPr>
              <a:xfrm>
                <a:off x="423636" y="4519935"/>
                <a:ext cx="5672364" cy="188346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latin typeface="Rockwell" panose="02060603020205020403" pitchFamily="18" charset="0"/>
                  </a:rPr>
                  <a:t>Power supply of 11 KW with a current of 104 A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latin typeface="Rockwell" panose="02060603020205020403" pitchFamily="18" charset="0"/>
                  </a:rPr>
                  <a:t>Takes 2-2.5 hours to melt 3.5 Kg Ge (melting point 937.4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sz="2000" dirty="0">
                    <a:latin typeface="Rockwell" panose="02060603020205020403" pitchFamily="18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B2C1442D-11AA-4F39-9694-9649DA16B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636" y="4519935"/>
                <a:ext cx="5672364" cy="1883464"/>
              </a:xfrm>
              <a:prstGeom prst="rect">
                <a:avLst/>
              </a:prstGeom>
              <a:blipFill>
                <a:blip r:embed="rId4"/>
                <a:stretch>
                  <a:fillRect l="-967" r="-1611" b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EBCF5E49-1689-4617-B1F0-8CF686C9FA82}"/>
              </a:ext>
            </a:extLst>
          </p:cNvPr>
          <p:cNvSpPr txBox="1"/>
          <p:nvPr/>
        </p:nvSpPr>
        <p:spPr>
          <a:xfrm>
            <a:off x="96158" y="147222"/>
            <a:ext cx="654956" cy="102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endParaRPr lang="en-US" sz="2000" dirty="0"/>
          </a:p>
        </p:txBody>
      </p:sp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35CAC490-7FB5-47C9-A22A-9F80EEDD5F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26" y="881740"/>
            <a:ext cx="4428489" cy="310829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D1131C1-F2D7-46BE-89E5-CDC1109116A8}"/>
              </a:ext>
            </a:extLst>
          </p:cNvPr>
          <p:cNvSpPr txBox="1"/>
          <p:nvPr/>
        </p:nvSpPr>
        <p:spPr>
          <a:xfrm>
            <a:off x="1151478" y="3855675"/>
            <a:ext cx="4045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Gill Sans MT" panose="020B0502020104020203" pitchFamily="34" charset="0"/>
              </a:rPr>
              <a:t>Image: Simulation of our furnace by using CENOS induction heating software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B31337-2F9D-4974-B676-750B72999936}"/>
              </a:ext>
            </a:extLst>
          </p:cNvPr>
          <p:cNvSpPr txBox="1"/>
          <p:nvPr/>
        </p:nvSpPr>
        <p:spPr>
          <a:xfrm>
            <a:off x="7389822" y="5288101"/>
            <a:ext cx="376713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Gill Sans MT" panose="020B0502020104020203" pitchFamily="34" charset="0"/>
              </a:rPr>
              <a:t>Fig: Simulation results very close to real melting process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9FAD17F-A3CD-4310-8C3A-334462EA09DC}"/>
              </a:ext>
            </a:extLst>
          </p:cNvPr>
          <p:cNvGrpSpPr/>
          <p:nvPr/>
        </p:nvGrpSpPr>
        <p:grpSpPr>
          <a:xfrm>
            <a:off x="6309788" y="1327369"/>
            <a:ext cx="4965786" cy="3676432"/>
            <a:chOff x="6093983" y="1702855"/>
            <a:chExt cx="5089641" cy="3222020"/>
          </a:xfrm>
        </p:grpSpPr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EBF6B2E1-586C-4BEE-901B-AAF12647A5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7916" y="1702855"/>
              <a:ext cx="4785708" cy="2809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F8D0675-4E01-41F7-AF33-C73567086794}"/>
                </a:ext>
              </a:extLst>
            </p:cNvPr>
            <p:cNvSpPr txBox="1"/>
            <p:nvPr/>
          </p:nvSpPr>
          <p:spPr>
            <a:xfrm>
              <a:off x="8469085" y="4647876"/>
              <a:ext cx="878341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Gill Sans MT" panose="020B0502020104020203" pitchFamily="34" charset="0"/>
                </a:rPr>
                <a:t>Time ( s )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62B5457-842A-4705-A8B2-C0DAF91E702A}"/>
                </a:ext>
              </a:extLst>
            </p:cNvPr>
            <p:cNvSpPr txBox="1"/>
            <p:nvPr/>
          </p:nvSpPr>
          <p:spPr>
            <a:xfrm rot="16200000">
              <a:off x="5548000" y="2972620"/>
              <a:ext cx="1368965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Gill Sans MT" panose="020B0502020104020203" pitchFamily="34" charset="0"/>
                </a:rPr>
                <a:t>Temperature ( C 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7210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411A245-F6E0-469E-8DCC-7C911B1820A4}"/>
              </a:ext>
            </a:extLst>
          </p:cNvPr>
          <p:cNvSpPr/>
          <p:nvPr/>
        </p:nvSpPr>
        <p:spPr>
          <a:xfrm>
            <a:off x="8162731" y="6403400"/>
            <a:ext cx="4029269" cy="454600"/>
          </a:xfrm>
          <a:prstGeom prst="rect">
            <a:avLst/>
          </a:prstGeom>
          <a:solidFill>
            <a:srgbClr val="B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Mathbar Singh Raut </a:t>
            </a:r>
          </a:p>
          <a:p>
            <a:pPr algn="ctr"/>
            <a:r>
              <a:rPr lang="en-US" sz="1400" dirty="0" err="1"/>
              <a:t>CoSSURF</a:t>
            </a:r>
            <a:r>
              <a:rPr lang="en-US" sz="1400" dirty="0"/>
              <a:t> Materials Science</a:t>
            </a:r>
          </a:p>
        </p:txBody>
      </p:sp>
      <p:sp>
        <p:nvSpPr>
          <p:cNvPr id="16" name="Flowchart: Data 15">
            <a:extLst>
              <a:ext uri="{FF2B5EF4-FFF2-40B4-BE49-F238E27FC236}">
                <a16:creationId xmlns:a16="http://schemas.microsoft.com/office/drawing/2014/main" id="{5B8376C6-4C9E-43A5-A8B1-3BDDE7F9B11C}"/>
              </a:ext>
            </a:extLst>
          </p:cNvPr>
          <p:cNvSpPr/>
          <p:nvPr/>
        </p:nvSpPr>
        <p:spPr>
          <a:xfrm>
            <a:off x="6176176" y="6403399"/>
            <a:ext cx="2786713" cy="454601"/>
          </a:xfrm>
          <a:prstGeom prst="flowChartInputOutpu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05/11/2022</a:t>
            </a:r>
          </a:p>
        </p:txBody>
      </p:sp>
      <p:pic>
        <p:nvPicPr>
          <p:cNvPr id="23" name="Picture 2" descr="Image result for usd logo">
            <a:extLst>
              <a:ext uri="{FF2B5EF4-FFF2-40B4-BE49-F238E27FC236}">
                <a16:creationId xmlns:a16="http://schemas.microsoft.com/office/drawing/2014/main" id="{075E4539-ED4F-480C-9B33-EE0B909E5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788" y="24621"/>
            <a:ext cx="1064712" cy="67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EFDB783-8C4B-4CE2-9467-BA3244B76CC5}"/>
              </a:ext>
            </a:extLst>
          </p:cNvPr>
          <p:cNvSpPr/>
          <p:nvPr/>
        </p:nvSpPr>
        <p:spPr>
          <a:xfrm>
            <a:off x="-1" y="0"/>
            <a:ext cx="7988301" cy="734518"/>
          </a:xfrm>
          <a:prstGeom prst="rect">
            <a:avLst/>
          </a:prstGeom>
          <a:solidFill>
            <a:srgbClr val="B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Garamond" panose="02020404030301010803" pitchFamily="18" charset="0"/>
                <a:ea typeface="Cambria" panose="02040503050406030204" pitchFamily="18" charset="0"/>
              </a:rPr>
              <a:t>Crystal Growth at USD</a:t>
            </a:r>
            <a:endParaRPr lang="en-US" sz="4000" dirty="0">
              <a:latin typeface="Garamond" panose="02020404030301010803" pitchFamily="18" charset="0"/>
            </a:endParaRPr>
          </a:p>
        </p:txBody>
      </p:sp>
      <p:sp>
        <p:nvSpPr>
          <p:cNvPr id="37" name="Flowchart: Data 36">
            <a:extLst>
              <a:ext uri="{FF2B5EF4-FFF2-40B4-BE49-F238E27FC236}">
                <a16:creationId xmlns:a16="http://schemas.microsoft.com/office/drawing/2014/main" id="{12F3D065-516C-426C-8582-D72D726050A2}"/>
              </a:ext>
            </a:extLst>
          </p:cNvPr>
          <p:cNvSpPr/>
          <p:nvPr/>
        </p:nvSpPr>
        <p:spPr>
          <a:xfrm>
            <a:off x="7315200" y="0"/>
            <a:ext cx="2362200" cy="732990"/>
          </a:xfrm>
          <a:prstGeom prst="flowChartInputOutput">
            <a:avLst/>
          </a:prstGeom>
          <a:solidFill>
            <a:srgbClr val="B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9" name="Flowchart: Off-page Connector 28">
            <a:extLst>
              <a:ext uri="{FF2B5EF4-FFF2-40B4-BE49-F238E27FC236}">
                <a16:creationId xmlns:a16="http://schemas.microsoft.com/office/drawing/2014/main" id="{BFB8166C-07DD-4B32-89C0-22FB888C7C81}"/>
              </a:ext>
            </a:extLst>
          </p:cNvPr>
          <p:cNvSpPr/>
          <p:nvPr/>
        </p:nvSpPr>
        <p:spPr>
          <a:xfrm>
            <a:off x="96158" y="147222"/>
            <a:ext cx="654956" cy="734518"/>
          </a:xfrm>
          <a:prstGeom prst="flowChartOffpageConnector">
            <a:avLst/>
          </a:prstGeom>
          <a:solidFill>
            <a:schemeClr val="bg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05</a:t>
            </a:r>
          </a:p>
        </p:txBody>
      </p:sp>
      <p:sp>
        <p:nvSpPr>
          <p:cNvPr id="49" name="Flowchart: Data 48">
            <a:extLst>
              <a:ext uri="{FF2B5EF4-FFF2-40B4-BE49-F238E27FC236}">
                <a16:creationId xmlns:a16="http://schemas.microsoft.com/office/drawing/2014/main" id="{ABC9962D-A85C-460A-A29D-2FD09C63ACBB}"/>
              </a:ext>
            </a:extLst>
          </p:cNvPr>
          <p:cNvSpPr/>
          <p:nvPr/>
        </p:nvSpPr>
        <p:spPr>
          <a:xfrm rot="2003437">
            <a:off x="9500037" y="-67926"/>
            <a:ext cx="82208" cy="848306"/>
          </a:xfrm>
          <a:prstGeom prst="flowChartInputOutpu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lowchart: Data 49">
            <a:extLst>
              <a:ext uri="{FF2B5EF4-FFF2-40B4-BE49-F238E27FC236}">
                <a16:creationId xmlns:a16="http://schemas.microsoft.com/office/drawing/2014/main" id="{9736A26C-359D-40F1-9E35-32767260408D}"/>
              </a:ext>
            </a:extLst>
          </p:cNvPr>
          <p:cNvSpPr/>
          <p:nvPr/>
        </p:nvSpPr>
        <p:spPr>
          <a:xfrm rot="2003437">
            <a:off x="9635715" y="-67926"/>
            <a:ext cx="82208" cy="848306"/>
          </a:xfrm>
          <a:prstGeom prst="flowChartInputOutpu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lowchart: Data 50">
            <a:extLst>
              <a:ext uri="{FF2B5EF4-FFF2-40B4-BE49-F238E27FC236}">
                <a16:creationId xmlns:a16="http://schemas.microsoft.com/office/drawing/2014/main" id="{17271A59-ED0D-4EBE-955E-7C7A74B489DD}"/>
              </a:ext>
            </a:extLst>
          </p:cNvPr>
          <p:cNvSpPr/>
          <p:nvPr/>
        </p:nvSpPr>
        <p:spPr>
          <a:xfrm rot="2003437">
            <a:off x="9791506" y="-67926"/>
            <a:ext cx="82208" cy="848306"/>
          </a:xfrm>
          <a:prstGeom prst="flowChartInputOutpu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CF5E49-1689-4617-B1F0-8CF686C9FA82}"/>
              </a:ext>
            </a:extLst>
          </p:cNvPr>
          <p:cNvSpPr txBox="1"/>
          <p:nvPr/>
        </p:nvSpPr>
        <p:spPr>
          <a:xfrm>
            <a:off x="96158" y="147222"/>
            <a:ext cx="654956" cy="102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2EE00BF-530A-4E2D-B28A-AC5EFC4EB2B3}"/>
                  </a:ext>
                </a:extLst>
              </p:cNvPr>
              <p:cNvSpPr txBox="1"/>
              <p:nvPr/>
            </p:nvSpPr>
            <p:spPr>
              <a:xfrm rot="10800000" flipH="1" flipV="1">
                <a:off x="6542289" y="4196944"/>
                <a:ext cx="5586211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Rockwell" panose="02060603020205020403" pitchFamily="18" charset="0"/>
                  </a:rPr>
                  <a:t>Material preparation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Rockwell" panose="02060603020205020403" pitchFamily="18" charset="0"/>
                  </a:rPr>
                  <a:t>ZR ingots of concentration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sz="1600" dirty="0">
                    <a:latin typeface="Rockwell" panose="02060603020205020403" pitchFamily="18" charset="0"/>
                  </a:rPr>
                  <a:t> are etched with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1 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𝐻𝐹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:3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𝐻𝑁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600" dirty="0">
                    <a:latin typeface="Rockwell" panose="02060603020205020403" pitchFamily="18" charset="0"/>
                  </a:rPr>
                  <a:t> etchant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Rockwell" panose="02060603020205020403" pitchFamily="18" charset="0"/>
                  </a:rPr>
                  <a:t>Dried with compressed nitrogen gas</a:t>
                </a:r>
              </a:p>
              <a:p>
                <a:endParaRPr lang="en-US" sz="1600" dirty="0">
                  <a:latin typeface="Rockwell" panose="02060603020205020403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Rockwell" panose="02060603020205020403" pitchFamily="18" charset="0"/>
                  </a:rPr>
                  <a:t>Crucible cleaning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Rockwell" panose="02060603020205020403" pitchFamily="18" charset="0"/>
                  </a:rPr>
                  <a:t>Deep cleaned by same etchant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1600" dirty="0">
                  <a:latin typeface="Rockwell" panose="02060603020205020403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2EE00BF-530A-4E2D-B28A-AC5EFC4EB2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H="1" flipV="1">
                <a:off x="6542289" y="4196944"/>
                <a:ext cx="5586211" cy="2062103"/>
              </a:xfrm>
              <a:prstGeom prst="rect">
                <a:avLst/>
              </a:prstGeom>
              <a:blipFill>
                <a:blip r:embed="rId4"/>
                <a:stretch>
                  <a:fillRect l="-436" t="-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 descr="Diagram&#10;&#10;Description automatically generated">
            <a:extLst>
              <a:ext uri="{FF2B5EF4-FFF2-40B4-BE49-F238E27FC236}">
                <a16:creationId xmlns:a16="http://schemas.microsoft.com/office/drawing/2014/main" id="{865AB870-F942-44F1-919E-4F276B8005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179" y="1122608"/>
            <a:ext cx="3802424" cy="2967471"/>
          </a:xfrm>
          <a:prstGeom prst="rect">
            <a:avLst/>
          </a:prstGeom>
        </p:spPr>
      </p:pic>
      <p:pic>
        <p:nvPicPr>
          <p:cNvPr id="22" name="Picture 21" descr="A picture containing indoor, cluttered&#10;&#10;Description automatically generated">
            <a:extLst>
              <a:ext uri="{FF2B5EF4-FFF2-40B4-BE49-F238E27FC236}">
                <a16:creationId xmlns:a16="http://schemas.microsoft.com/office/drawing/2014/main" id="{AA24B807-84BD-4051-A711-E1410A83015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"/>
          <a:stretch/>
        </p:blipFill>
        <p:spPr>
          <a:xfrm>
            <a:off x="423636" y="1122608"/>
            <a:ext cx="6118653" cy="40391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D8D14FE-BDC8-4144-B281-589371B3AB7B}"/>
              </a:ext>
            </a:extLst>
          </p:cNvPr>
          <p:cNvSpPr txBox="1"/>
          <p:nvPr/>
        </p:nvSpPr>
        <p:spPr>
          <a:xfrm>
            <a:off x="1674328" y="5427615"/>
            <a:ext cx="4501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Gill Sans MT" panose="020B0502020104020203" pitchFamily="34" charset="0"/>
              </a:rPr>
              <a:t>Image: Crystal growth facility at USD</a:t>
            </a:r>
          </a:p>
        </p:txBody>
      </p:sp>
    </p:spTree>
    <p:extLst>
      <p:ext uri="{BB962C8B-B14F-4D97-AF65-F5344CB8AC3E}">
        <p14:creationId xmlns:p14="http://schemas.microsoft.com/office/powerpoint/2010/main" val="346748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411A245-F6E0-469E-8DCC-7C911B1820A4}"/>
              </a:ext>
            </a:extLst>
          </p:cNvPr>
          <p:cNvSpPr/>
          <p:nvPr/>
        </p:nvSpPr>
        <p:spPr>
          <a:xfrm>
            <a:off x="8162731" y="6403400"/>
            <a:ext cx="4029269" cy="454600"/>
          </a:xfrm>
          <a:prstGeom prst="rect">
            <a:avLst/>
          </a:prstGeom>
          <a:solidFill>
            <a:srgbClr val="B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Mathbar Singh Raut</a:t>
            </a:r>
          </a:p>
          <a:p>
            <a:pPr algn="ctr"/>
            <a:r>
              <a:rPr lang="en-US" sz="1400" dirty="0"/>
              <a:t> </a:t>
            </a:r>
            <a:r>
              <a:rPr lang="en-US" sz="1400" dirty="0" err="1"/>
              <a:t>CoSSURF</a:t>
            </a:r>
            <a:r>
              <a:rPr lang="en-US" sz="1400" dirty="0"/>
              <a:t> Materials Science</a:t>
            </a:r>
          </a:p>
        </p:txBody>
      </p:sp>
      <p:sp>
        <p:nvSpPr>
          <p:cNvPr id="16" name="Flowchart: Data 15">
            <a:extLst>
              <a:ext uri="{FF2B5EF4-FFF2-40B4-BE49-F238E27FC236}">
                <a16:creationId xmlns:a16="http://schemas.microsoft.com/office/drawing/2014/main" id="{5B8376C6-4C9E-43A5-A8B1-3BDDE7F9B11C}"/>
              </a:ext>
            </a:extLst>
          </p:cNvPr>
          <p:cNvSpPr/>
          <p:nvPr/>
        </p:nvSpPr>
        <p:spPr>
          <a:xfrm>
            <a:off x="6176176" y="6403399"/>
            <a:ext cx="2786713" cy="454601"/>
          </a:xfrm>
          <a:prstGeom prst="flowChartInputOutpu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05/11/2022</a:t>
            </a:r>
          </a:p>
        </p:txBody>
      </p:sp>
      <p:pic>
        <p:nvPicPr>
          <p:cNvPr id="23" name="Picture 2" descr="Image result for usd logo">
            <a:extLst>
              <a:ext uri="{FF2B5EF4-FFF2-40B4-BE49-F238E27FC236}">
                <a16:creationId xmlns:a16="http://schemas.microsoft.com/office/drawing/2014/main" id="{075E4539-ED4F-480C-9B33-EE0B909E5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788" y="24621"/>
            <a:ext cx="1064712" cy="67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EFDB783-8C4B-4CE2-9467-BA3244B76CC5}"/>
              </a:ext>
            </a:extLst>
          </p:cNvPr>
          <p:cNvSpPr/>
          <p:nvPr/>
        </p:nvSpPr>
        <p:spPr>
          <a:xfrm>
            <a:off x="-1" y="0"/>
            <a:ext cx="7988301" cy="734518"/>
          </a:xfrm>
          <a:prstGeom prst="rect">
            <a:avLst/>
          </a:prstGeom>
          <a:solidFill>
            <a:srgbClr val="B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Garamond" panose="02020404030301010803" pitchFamily="18" charset="0"/>
                <a:ea typeface="Cambria" panose="02040503050406030204" pitchFamily="18" charset="0"/>
              </a:rPr>
              <a:t>Diameter Control</a:t>
            </a:r>
            <a:endParaRPr lang="en-US" sz="4000" dirty="0">
              <a:latin typeface="Garamond" panose="02020404030301010803" pitchFamily="18" charset="0"/>
            </a:endParaRPr>
          </a:p>
        </p:txBody>
      </p:sp>
      <p:sp>
        <p:nvSpPr>
          <p:cNvPr id="37" name="Flowchart: Data 36">
            <a:extLst>
              <a:ext uri="{FF2B5EF4-FFF2-40B4-BE49-F238E27FC236}">
                <a16:creationId xmlns:a16="http://schemas.microsoft.com/office/drawing/2014/main" id="{12F3D065-516C-426C-8582-D72D726050A2}"/>
              </a:ext>
            </a:extLst>
          </p:cNvPr>
          <p:cNvSpPr/>
          <p:nvPr/>
        </p:nvSpPr>
        <p:spPr>
          <a:xfrm>
            <a:off x="7315200" y="0"/>
            <a:ext cx="2362200" cy="732990"/>
          </a:xfrm>
          <a:prstGeom prst="flowChartInputOutput">
            <a:avLst/>
          </a:prstGeom>
          <a:solidFill>
            <a:srgbClr val="B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9" name="Flowchart: Data 48">
            <a:extLst>
              <a:ext uri="{FF2B5EF4-FFF2-40B4-BE49-F238E27FC236}">
                <a16:creationId xmlns:a16="http://schemas.microsoft.com/office/drawing/2014/main" id="{ABC9962D-A85C-460A-A29D-2FD09C63ACBB}"/>
              </a:ext>
            </a:extLst>
          </p:cNvPr>
          <p:cNvSpPr/>
          <p:nvPr/>
        </p:nvSpPr>
        <p:spPr>
          <a:xfrm rot="2003437">
            <a:off x="9500037" y="-67926"/>
            <a:ext cx="82208" cy="848306"/>
          </a:xfrm>
          <a:prstGeom prst="flowChartInputOutpu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lowchart: Data 49">
            <a:extLst>
              <a:ext uri="{FF2B5EF4-FFF2-40B4-BE49-F238E27FC236}">
                <a16:creationId xmlns:a16="http://schemas.microsoft.com/office/drawing/2014/main" id="{9736A26C-359D-40F1-9E35-32767260408D}"/>
              </a:ext>
            </a:extLst>
          </p:cNvPr>
          <p:cNvSpPr/>
          <p:nvPr/>
        </p:nvSpPr>
        <p:spPr>
          <a:xfrm rot="2003437">
            <a:off x="9635715" y="-67926"/>
            <a:ext cx="82208" cy="848306"/>
          </a:xfrm>
          <a:prstGeom prst="flowChartInputOutpu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lowchart: Data 50">
            <a:extLst>
              <a:ext uri="{FF2B5EF4-FFF2-40B4-BE49-F238E27FC236}">
                <a16:creationId xmlns:a16="http://schemas.microsoft.com/office/drawing/2014/main" id="{17271A59-ED0D-4EBE-955E-7C7A74B489DD}"/>
              </a:ext>
            </a:extLst>
          </p:cNvPr>
          <p:cNvSpPr/>
          <p:nvPr/>
        </p:nvSpPr>
        <p:spPr>
          <a:xfrm rot="2003437">
            <a:off x="9791506" y="-67926"/>
            <a:ext cx="82208" cy="848306"/>
          </a:xfrm>
          <a:prstGeom prst="flowChartInputOutpu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B2C1442D-11AA-4F39-9694-9649DA16B38F}"/>
                  </a:ext>
                </a:extLst>
              </p:cNvPr>
              <p:cNvSpPr txBox="1"/>
              <p:nvPr/>
            </p:nvSpPr>
            <p:spPr>
              <a:xfrm>
                <a:off x="515454" y="1262281"/>
                <a:ext cx="5951764" cy="331642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Rockwell" panose="02060603020205020403" pitchFamily="18" charset="0"/>
                  </a:rPr>
                  <a:t>The diameter (D) of the crystal is given by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>
                  <a:latin typeface="Rockwell" panose="02060603020205020403" pitchFamily="18" charset="0"/>
                </a:endParaRPr>
              </a:p>
              <a:p>
                <a:r>
                  <a:rPr lang="en-US" sz="2000" b="1" dirty="0"/>
                  <a:t>             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   </m:t>
                    </m:r>
                    <m:rad>
                      <m:radPr>
                        <m:degHide m:val="on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𝒅𝒘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𝒅𝒕</m:t>
                            </m:r>
                          </m:den>
                        </m:f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/(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𝝆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+(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𝒅𝒘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𝒅𝒕</m:t>
                            </m:r>
                          </m:den>
                        </m:f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𝝆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rad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𝝆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𝒍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2000" b="1" dirty="0">
                  <a:ea typeface="Cambria Math" panose="02040503050406030204" pitchFamily="18" charset="0"/>
                </a:endParaRPr>
              </a:p>
              <a:p>
                <a:endParaRPr lang="en-US" sz="2000" b="1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𝑑𝑤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sz="2000" dirty="0">
                    <a:latin typeface="Rockwell" panose="02060603020205020403" pitchFamily="18" charset="0"/>
                  </a:rPr>
                  <a:t>= Rate of change of weight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Rockwell" panose="02060603020205020403" pitchFamily="18" charset="0"/>
                  </a:rPr>
                  <a:t>=  Pull rate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000" dirty="0">
                    <a:latin typeface="Rockwell" panose="02060603020205020403" pitchFamily="18" charset="0"/>
                  </a:rPr>
                  <a:t>= Crucible radius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dirty="0">
                    <a:latin typeface="Rockwell" panose="02060603020205020403" pitchFamily="18" charset="0"/>
                  </a:rPr>
                  <a:t>= Density of solid Ge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sz="2000" dirty="0">
                    <a:latin typeface="Rockwell" panose="02060603020205020403" pitchFamily="18" charset="0"/>
                  </a:rPr>
                  <a:t>= Density of liquid Ge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B2C1442D-11AA-4F39-9694-9649DA16B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454" y="1262281"/>
                <a:ext cx="5951764" cy="3316421"/>
              </a:xfrm>
              <a:prstGeom prst="rect">
                <a:avLst/>
              </a:prstGeom>
              <a:blipFill>
                <a:blip r:embed="rId4"/>
                <a:stretch>
                  <a:fillRect l="-922" t="-919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5B0CA031-8A39-4532-BB1A-D936B48E926B}"/>
              </a:ext>
            </a:extLst>
          </p:cNvPr>
          <p:cNvGraphicFramePr>
            <a:graphicFrameLocks/>
          </p:cNvGraphicFramePr>
          <p:nvPr/>
        </p:nvGraphicFramePr>
        <p:xfrm>
          <a:off x="7582763" y="3621017"/>
          <a:ext cx="3916755" cy="2687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B2C72207-1DCE-47B0-9866-97B9320EFE24}"/>
              </a:ext>
            </a:extLst>
          </p:cNvPr>
          <p:cNvGraphicFramePr>
            <a:graphicFrameLocks/>
          </p:cNvGraphicFramePr>
          <p:nvPr/>
        </p:nvGraphicFramePr>
        <p:xfrm>
          <a:off x="7632648" y="1262281"/>
          <a:ext cx="4352485" cy="2200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0" name="Picture 2">
            <a:extLst>
              <a:ext uri="{FF2B5EF4-FFF2-40B4-BE49-F238E27FC236}">
                <a16:creationId xmlns:a16="http://schemas.microsoft.com/office/drawing/2014/main" id="{CBAE17F3-7A6F-41C1-8657-0A793638C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641" y="4697819"/>
            <a:ext cx="2679975" cy="187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Flowchart: Off-page Connector 20">
            <a:extLst>
              <a:ext uri="{FF2B5EF4-FFF2-40B4-BE49-F238E27FC236}">
                <a16:creationId xmlns:a16="http://schemas.microsoft.com/office/drawing/2014/main" id="{827EEA72-2968-44E5-AF3E-F241556A6F5A}"/>
              </a:ext>
            </a:extLst>
          </p:cNvPr>
          <p:cNvSpPr/>
          <p:nvPr/>
        </p:nvSpPr>
        <p:spPr>
          <a:xfrm>
            <a:off x="248558" y="299622"/>
            <a:ext cx="654956" cy="734518"/>
          </a:xfrm>
          <a:prstGeom prst="flowChartOffpageConnector">
            <a:avLst/>
          </a:prstGeom>
          <a:solidFill>
            <a:schemeClr val="bg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C1D9C81-49DF-4715-B06D-97C28434846E}"/>
              </a:ext>
            </a:extLst>
          </p:cNvPr>
          <p:cNvSpPr txBox="1"/>
          <p:nvPr/>
        </p:nvSpPr>
        <p:spPr>
          <a:xfrm>
            <a:off x="248558" y="299622"/>
            <a:ext cx="654956" cy="102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4585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411A245-F6E0-469E-8DCC-7C911B1820A4}"/>
              </a:ext>
            </a:extLst>
          </p:cNvPr>
          <p:cNvSpPr/>
          <p:nvPr/>
        </p:nvSpPr>
        <p:spPr>
          <a:xfrm>
            <a:off x="8162731" y="6403400"/>
            <a:ext cx="4029269" cy="454600"/>
          </a:xfrm>
          <a:prstGeom prst="rect">
            <a:avLst/>
          </a:prstGeom>
          <a:solidFill>
            <a:srgbClr val="B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Mathbar Singh Raut</a:t>
            </a:r>
          </a:p>
          <a:p>
            <a:pPr algn="ctr"/>
            <a:r>
              <a:rPr lang="en-US" sz="1400" dirty="0" err="1"/>
              <a:t>CoSSURF</a:t>
            </a:r>
            <a:r>
              <a:rPr lang="en-US" sz="1400" dirty="0"/>
              <a:t> Materials Science</a:t>
            </a:r>
          </a:p>
        </p:txBody>
      </p:sp>
      <p:sp>
        <p:nvSpPr>
          <p:cNvPr id="16" name="Flowchart: Data 15">
            <a:extLst>
              <a:ext uri="{FF2B5EF4-FFF2-40B4-BE49-F238E27FC236}">
                <a16:creationId xmlns:a16="http://schemas.microsoft.com/office/drawing/2014/main" id="{5B8376C6-4C9E-43A5-A8B1-3BDDE7F9B11C}"/>
              </a:ext>
            </a:extLst>
          </p:cNvPr>
          <p:cNvSpPr/>
          <p:nvPr/>
        </p:nvSpPr>
        <p:spPr>
          <a:xfrm>
            <a:off x="6176176" y="6403399"/>
            <a:ext cx="2786713" cy="454601"/>
          </a:xfrm>
          <a:prstGeom prst="flowChartInputOutpu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05/11/2022</a:t>
            </a:r>
          </a:p>
        </p:txBody>
      </p:sp>
      <p:pic>
        <p:nvPicPr>
          <p:cNvPr id="23" name="Picture 2" descr="Image result for usd logo">
            <a:extLst>
              <a:ext uri="{FF2B5EF4-FFF2-40B4-BE49-F238E27FC236}">
                <a16:creationId xmlns:a16="http://schemas.microsoft.com/office/drawing/2014/main" id="{075E4539-ED4F-480C-9B33-EE0B909E5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788" y="24621"/>
            <a:ext cx="1064712" cy="67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EFDB783-8C4B-4CE2-9467-BA3244B76CC5}"/>
              </a:ext>
            </a:extLst>
          </p:cNvPr>
          <p:cNvSpPr/>
          <p:nvPr/>
        </p:nvSpPr>
        <p:spPr>
          <a:xfrm>
            <a:off x="-1" y="0"/>
            <a:ext cx="7988301" cy="734518"/>
          </a:xfrm>
          <a:prstGeom prst="rect">
            <a:avLst/>
          </a:prstGeom>
          <a:solidFill>
            <a:srgbClr val="B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Garamond" panose="02020404030301010803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Garamond" panose="02020404030301010803" pitchFamily="18" charset="0"/>
                <a:ea typeface="Cambria" panose="02040503050406030204" pitchFamily="18" charset="0"/>
              </a:rPr>
              <a:t>InSb</a:t>
            </a:r>
            <a:r>
              <a:rPr lang="en-US" sz="3600" b="1" dirty="0">
                <a:latin typeface="Garamond" panose="02020404030301010803" pitchFamily="18" charset="0"/>
                <a:ea typeface="Cambria" panose="02040503050406030204" pitchFamily="18" charset="0"/>
              </a:rPr>
              <a:t>: an introduction</a:t>
            </a:r>
            <a:endParaRPr lang="en-US" sz="3600" dirty="0">
              <a:latin typeface="Garamond" panose="02020404030301010803" pitchFamily="18" charset="0"/>
            </a:endParaRPr>
          </a:p>
        </p:txBody>
      </p:sp>
      <p:sp>
        <p:nvSpPr>
          <p:cNvPr id="37" name="Flowchart: Data 36">
            <a:extLst>
              <a:ext uri="{FF2B5EF4-FFF2-40B4-BE49-F238E27FC236}">
                <a16:creationId xmlns:a16="http://schemas.microsoft.com/office/drawing/2014/main" id="{12F3D065-516C-426C-8582-D72D726050A2}"/>
              </a:ext>
            </a:extLst>
          </p:cNvPr>
          <p:cNvSpPr/>
          <p:nvPr/>
        </p:nvSpPr>
        <p:spPr>
          <a:xfrm>
            <a:off x="7315200" y="0"/>
            <a:ext cx="2362200" cy="732990"/>
          </a:xfrm>
          <a:prstGeom prst="flowChartInputOutput">
            <a:avLst/>
          </a:prstGeom>
          <a:solidFill>
            <a:srgbClr val="B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9" name="Flowchart: Off-page Connector 28">
            <a:extLst>
              <a:ext uri="{FF2B5EF4-FFF2-40B4-BE49-F238E27FC236}">
                <a16:creationId xmlns:a16="http://schemas.microsoft.com/office/drawing/2014/main" id="{BFB8166C-07DD-4B32-89C0-22FB888C7C81}"/>
              </a:ext>
            </a:extLst>
          </p:cNvPr>
          <p:cNvSpPr/>
          <p:nvPr/>
        </p:nvSpPr>
        <p:spPr>
          <a:xfrm>
            <a:off x="96158" y="147222"/>
            <a:ext cx="654956" cy="734518"/>
          </a:xfrm>
          <a:prstGeom prst="flowChartOffpageConnector">
            <a:avLst/>
          </a:prstGeom>
          <a:solidFill>
            <a:schemeClr val="bg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07</a:t>
            </a:r>
          </a:p>
        </p:txBody>
      </p:sp>
      <p:sp>
        <p:nvSpPr>
          <p:cNvPr id="49" name="Flowchart: Data 48">
            <a:extLst>
              <a:ext uri="{FF2B5EF4-FFF2-40B4-BE49-F238E27FC236}">
                <a16:creationId xmlns:a16="http://schemas.microsoft.com/office/drawing/2014/main" id="{ABC9962D-A85C-460A-A29D-2FD09C63ACBB}"/>
              </a:ext>
            </a:extLst>
          </p:cNvPr>
          <p:cNvSpPr/>
          <p:nvPr/>
        </p:nvSpPr>
        <p:spPr>
          <a:xfrm rot="2003437">
            <a:off x="9500037" y="-67926"/>
            <a:ext cx="82208" cy="848306"/>
          </a:xfrm>
          <a:prstGeom prst="flowChartInputOutpu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lowchart: Data 49">
            <a:extLst>
              <a:ext uri="{FF2B5EF4-FFF2-40B4-BE49-F238E27FC236}">
                <a16:creationId xmlns:a16="http://schemas.microsoft.com/office/drawing/2014/main" id="{9736A26C-359D-40F1-9E35-32767260408D}"/>
              </a:ext>
            </a:extLst>
          </p:cNvPr>
          <p:cNvSpPr/>
          <p:nvPr/>
        </p:nvSpPr>
        <p:spPr>
          <a:xfrm rot="2003437">
            <a:off x="9635715" y="-67926"/>
            <a:ext cx="82208" cy="848306"/>
          </a:xfrm>
          <a:prstGeom prst="flowChartInputOutpu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lowchart: Data 50">
            <a:extLst>
              <a:ext uri="{FF2B5EF4-FFF2-40B4-BE49-F238E27FC236}">
                <a16:creationId xmlns:a16="http://schemas.microsoft.com/office/drawing/2014/main" id="{17271A59-ED0D-4EBE-955E-7C7A74B489DD}"/>
              </a:ext>
            </a:extLst>
          </p:cNvPr>
          <p:cNvSpPr/>
          <p:nvPr/>
        </p:nvSpPr>
        <p:spPr>
          <a:xfrm rot="2003437">
            <a:off x="9791506" y="-67926"/>
            <a:ext cx="82208" cy="848306"/>
          </a:xfrm>
          <a:prstGeom prst="flowChartInputOutpu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2C1442D-11AA-4F39-9694-9649DA16B38F}"/>
              </a:ext>
            </a:extLst>
          </p:cNvPr>
          <p:cNvSpPr txBox="1"/>
          <p:nvPr/>
        </p:nvSpPr>
        <p:spPr>
          <a:xfrm>
            <a:off x="423636" y="989051"/>
            <a:ext cx="6951997" cy="3464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1600" dirty="0" err="1">
                <a:latin typeface="Rockwell" panose="02060603020205020403" pitchFamily="18" charset="0"/>
              </a:rPr>
              <a:t>InSb</a:t>
            </a:r>
            <a:r>
              <a:rPr lang="en-US" sz="1600" dirty="0">
                <a:latin typeface="Rockwell" panose="02060603020205020403" pitchFamily="18" charset="0"/>
              </a:rPr>
              <a:t> is a zincblende III-V semiconductor widely used in infrared imaging and magnetic field sensing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Rockwell" panose="02060603020205020403" pitchFamily="18" charset="0"/>
              </a:rPr>
              <a:t>Highly sensitive mid-wave infrared sensing (3-5 </a:t>
            </a:r>
            <a:r>
              <a:rPr lang="en-US" sz="1600" dirty="0" err="1">
                <a:latin typeface="Rockwell" panose="02060603020205020403" pitchFamily="18" charset="0"/>
              </a:rPr>
              <a:t>μm</a:t>
            </a:r>
            <a:r>
              <a:rPr lang="en-US" sz="1600" dirty="0">
                <a:latin typeface="Rockwell" panose="02060603020205020403" pitchFamily="18" charset="0"/>
              </a:rPr>
              <a:t>)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Rockwell" panose="02060603020205020403" pitchFamily="18" charset="0"/>
              </a:rPr>
              <a:t>Inherently weaker bond strength, soft and high electron mobility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Rockwell" panose="02060603020205020403" pitchFamily="18" charset="0"/>
              <a:ea typeface="Cambria" panose="02040503050406030204" pitchFamily="18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  <a:ea typeface="Cambria" panose="02040503050406030204" pitchFamily="18" charset="0"/>
              </a:rPr>
              <a:t>Dark-grey silvery metal pieces or powder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  <a:ea typeface="Cambria" panose="02040503050406030204" pitchFamily="18" charset="0"/>
              </a:rPr>
              <a:t>Above 500 </a:t>
            </a:r>
            <a:r>
              <a:rPr lang="en-US" sz="1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  <a:ea typeface="Cambria" panose="02040503050406030204" pitchFamily="18" charset="0"/>
              </a:rPr>
              <a:t>0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  <a:ea typeface="Cambria" panose="02040503050406030204" pitchFamily="18" charset="0"/>
              </a:rPr>
              <a:t>C, antimony and antimony oxide vapor liberate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  <a:ea typeface="Cambria" panose="02040503050406030204" pitchFamily="18" charset="0"/>
              </a:rPr>
              <a:t>Narrow bandgap of 0.17 eV at 300 K and 0.23 eV at 80 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CF5E49-1689-4617-B1F0-8CF686C9FA82}"/>
              </a:ext>
            </a:extLst>
          </p:cNvPr>
          <p:cNvSpPr txBox="1"/>
          <p:nvPr/>
        </p:nvSpPr>
        <p:spPr>
          <a:xfrm>
            <a:off x="96158" y="147222"/>
            <a:ext cx="654956" cy="102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endParaRPr lang="en-US" sz="2000" dirty="0"/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F424ECF9-DBF2-42E6-99F8-ACDC3E28F898}"/>
              </a:ext>
            </a:extLst>
          </p:cNvPr>
          <p:cNvGraphicFramePr>
            <a:graphicFrameLocks/>
          </p:cNvGraphicFramePr>
          <p:nvPr/>
        </p:nvGraphicFramePr>
        <p:xfrm>
          <a:off x="7473113" y="1833295"/>
          <a:ext cx="4407411" cy="3191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FA2E4CDB-2C69-4A89-8780-9EC939CF54BC}"/>
              </a:ext>
            </a:extLst>
          </p:cNvPr>
          <p:cNvSpPr txBox="1"/>
          <p:nvPr/>
        </p:nvSpPr>
        <p:spPr>
          <a:xfrm>
            <a:off x="7720479" y="5081618"/>
            <a:ext cx="422426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05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Ref : Littler, C. L., D. G. Seller, </a:t>
            </a:r>
            <a:r>
              <a:rPr lang="en-US" sz="105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Appl. Phys. Lett.</a:t>
            </a:r>
            <a:r>
              <a:rPr lang="en-US" sz="105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46,10 (1985) 986-988.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EFA0F23-9860-48DE-A34B-6841FA4F1D4C}"/>
                  </a:ext>
                </a:extLst>
              </p:cNvPr>
              <p:cNvSpPr txBox="1"/>
              <p:nvPr/>
            </p:nvSpPr>
            <p:spPr>
              <a:xfrm>
                <a:off x="1529038" y="4798216"/>
                <a:ext cx="4300502" cy="1605183"/>
              </a:xfrm>
              <a:prstGeom prst="rect">
                <a:avLst/>
              </a:prstGeom>
              <a:noFill/>
              <a:ln>
                <a:solidFill>
                  <a:srgbClr val="B30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400" dirty="0">
                    <a:solidFill>
                      <a:schemeClr val="bg2">
                        <a:lumMod val="25000"/>
                      </a:schemeClr>
                    </a:solidFill>
                    <a:effectLst/>
                    <a:latin typeface="Rockwell" panose="02060603020205020403" pitchFamily="18" charset="0"/>
                    <a:ea typeface="Cambria" panose="02040503050406030204" pitchFamily="18" charset="0"/>
                  </a:rPr>
                  <a:t>Breakdown Field       = 1000 V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sz="1400" b="0" i="1" dirty="0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 dirty="0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400" i="1" dirty="0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1400" dirty="0">
                  <a:solidFill>
                    <a:schemeClr val="bg2">
                      <a:lumMod val="25000"/>
                    </a:schemeClr>
                  </a:solidFill>
                  <a:effectLst/>
                  <a:latin typeface="Rockwell" panose="02060603020205020403" pitchFamily="18" charset="0"/>
                  <a:ea typeface="Cambria" panose="02040503050406030204" pitchFamily="18" charset="0"/>
                </a:endParaRPr>
              </a:p>
              <a:p>
                <a:r>
                  <a:rPr lang="en-US" sz="1400" dirty="0">
                    <a:solidFill>
                      <a:schemeClr val="bg2">
                        <a:lumMod val="25000"/>
                      </a:schemeClr>
                    </a:solidFill>
                    <a:effectLst/>
                    <a:latin typeface="Rockwell" panose="02060603020205020403" pitchFamily="18" charset="0"/>
                    <a:ea typeface="Cambria" panose="02040503050406030204" pitchFamily="18" charset="0"/>
                  </a:rPr>
                  <a:t>Mobility electrons     </a:t>
                </a:r>
                <a:r>
                  <a:rPr lang="en-US" sz="1400" dirty="0">
                    <a:solidFill>
                      <a:schemeClr val="bg2">
                        <a:lumMod val="25000"/>
                      </a:schemeClr>
                    </a:solidFill>
                    <a:effectLst/>
                    <a:latin typeface="Rockwell" panose="02060603020205020403" pitchFamily="18" charset="0"/>
                    <a:ea typeface="Cambria" panose="02040503050406030204" pitchFamily="18" charset="0"/>
                    <a:sym typeface="Symbol" panose="05050102010706020507" pitchFamily="18" charset="2"/>
                  </a:rPr>
                  <a:t>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7.7×1</m:t>
                    </m:r>
                    <m:sSup>
                      <m:sSupPr>
                        <m:ctrlPr>
                          <a:rPr lang="en-US" sz="140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0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4</m:t>
                        </m:r>
                      </m:sup>
                    </m:sSup>
                    <m:r>
                      <a:rPr lang="en-US" sz="1400" b="0" i="1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sz="1400" b="0" i="1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𝑐</m:t>
                    </m:r>
                    <m:sSup>
                      <m:sSupPr>
                        <m:ctrlPr>
                          <a:rPr lang="en-US" sz="140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𝑚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140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𝑉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sz="140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−1</m:t>
                        </m:r>
                      </m:sup>
                    </m:sSup>
                  </m:oMath>
                </a14:m>
                <a:endParaRPr lang="en-US" sz="1400" dirty="0">
                  <a:solidFill>
                    <a:schemeClr val="bg2">
                      <a:lumMod val="25000"/>
                    </a:schemeClr>
                  </a:solidFill>
                  <a:effectLst/>
                  <a:latin typeface="Rockwell" panose="02060603020205020403" pitchFamily="18" charset="0"/>
                  <a:ea typeface="Cambria" panose="02040503050406030204" pitchFamily="18" charset="0"/>
                </a:endParaRPr>
              </a:p>
              <a:p>
                <a:r>
                  <a:rPr lang="en-US" sz="1400" dirty="0">
                    <a:solidFill>
                      <a:schemeClr val="bg2">
                        <a:lumMod val="25000"/>
                      </a:schemeClr>
                    </a:solidFill>
                    <a:latin typeface="Rockwell" panose="02060603020205020403" pitchFamily="18" charset="0"/>
                    <a:ea typeface="Cambria" panose="02040503050406030204" pitchFamily="18" charset="0"/>
                  </a:rPr>
                  <a:t>Mobility Holes             </a:t>
                </a:r>
                <a:r>
                  <a:rPr lang="en-US" sz="1400" dirty="0">
                    <a:solidFill>
                      <a:schemeClr val="bg2">
                        <a:lumMod val="25000"/>
                      </a:schemeClr>
                    </a:solidFill>
                    <a:effectLst/>
                    <a:latin typeface="Rockwell" panose="02060603020205020403" pitchFamily="18" charset="0"/>
                    <a:ea typeface="Cambria" panose="02040503050406030204" pitchFamily="18" charset="0"/>
                    <a:sym typeface="Symbol" panose="05050102010706020507" pitchFamily="18" charset="2"/>
                  </a:rPr>
                  <a:t>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850</m:t>
                    </m:r>
                    <m:r>
                      <a:rPr lang="en-US" sz="1400" b="0" i="1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sz="1400" b="0" i="1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𝑐</m:t>
                    </m:r>
                    <m:sSup>
                      <m:sSupPr>
                        <m:ctrlPr>
                          <a:rPr lang="en-US" sz="140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𝑚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140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𝑉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sz="140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−1</m:t>
                        </m:r>
                      </m:sup>
                    </m:sSup>
                  </m:oMath>
                </a14:m>
                <a:endParaRPr lang="en-US" sz="1400" dirty="0">
                  <a:solidFill>
                    <a:schemeClr val="bg2">
                      <a:lumMod val="25000"/>
                    </a:schemeClr>
                  </a:solidFill>
                  <a:effectLst/>
                  <a:latin typeface="Rockwell" panose="02060603020205020403" pitchFamily="18" charset="0"/>
                  <a:ea typeface="Cambria" panose="02040503050406030204" pitchFamily="18" charset="0"/>
                </a:endParaRPr>
              </a:p>
              <a:p>
                <a:r>
                  <a:rPr lang="en-US" sz="1400" dirty="0">
                    <a:solidFill>
                      <a:schemeClr val="bg2">
                        <a:lumMod val="25000"/>
                      </a:schemeClr>
                    </a:solidFill>
                    <a:latin typeface="Rockwell" panose="02060603020205020403" pitchFamily="18" charset="0"/>
                    <a:ea typeface="Cambria" panose="02040503050406030204" pitchFamily="18" charset="0"/>
                  </a:rPr>
                  <a:t>Diffusion </a:t>
                </a:r>
                <a:r>
                  <a:rPr lang="en-US" sz="1400" dirty="0" err="1">
                    <a:solidFill>
                      <a:schemeClr val="bg2">
                        <a:lumMod val="25000"/>
                      </a:schemeClr>
                    </a:solidFill>
                    <a:latin typeface="Rockwell" panose="02060603020205020403" pitchFamily="18" charset="0"/>
                    <a:ea typeface="Cambria" panose="02040503050406030204" pitchFamily="18" charset="0"/>
                  </a:rPr>
                  <a:t>coeff</a:t>
                </a:r>
                <a:r>
                  <a:rPr lang="en-US" sz="1400" dirty="0">
                    <a:solidFill>
                      <a:schemeClr val="bg2">
                        <a:lumMod val="25000"/>
                      </a:schemeClr>
                    </a:solidFill>
                    <a:latin typeface="Rockwell" panose="02060603020205020403" pitchFamily="18" charset="0"/>
                    <a:ea typeface="Cambria" panose="02040503050406030204" pitchFamily="18" charset="0"/>
                  </a:rPr>
                  <a:t>.(e)       </a:t>
                </a:r>
                <a:r>
                  <a:rPr lang="en-US" sz="1400" dirty="0">
                    <a:solidFill>
                      <a:schemeClr val="bg2">
                        <a:lumMod val="25000"/>
                      </a:schemeClr>
                    </a:solidFill>
                    <a:effectLst/>
                    <a:latin typeface="Rockwell" panose="02060603020205020403" pitchFamily="18" charset="0"/>
                    <a:ea typeface="Cambria" panose="02040503050406030204" pitchFamily="18" charset="0"/>
                    <a:sym typeface="Symbol" panose="05050102010706020507" pitchFamily="18" charset="2"/>
                  </a:rPr>
                  <a:t>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2×</m:t>
                    </m:r>
                    <m:sSup>
                      <m:sSupPr>
                        <m:ctrlPr>
                          <a:rPr lang="en-US" sz="140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10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3</m:t>
                        </m:r>
                      </m:sup>
                    </m:sSup>
                    <m:r>
                      <a:rPr lang="en-US" sz="1400" b="0" i="1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sz="1400" b="0" i="1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𝑐</m:t>
                    </m:r>
                    <m:sSup>
                      <m:sSupPr>
                        <m:ctrlPr>
                          <a:rPr lang="en-US" sz="140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𝑚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140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−1</m:t>
                        </m:r>
                      </m:sup>
                    </m:sSup>
                  </m:oMath>
                </a14:m>
                <a:endParaRPr lang="en-US" sz="1400" dirty="0">
                  <a:solidFill>
                    <a:schemeClr val="bg2">
                      <a:lumMod val="25000"/>
                    </a:schemeClr>
                  </a:solidFill>
                  <a:effectLst/>
                  <a:latin typeface="Rockwell" panose="02060603020205020403" pitchFamily="18" charset="0"/>
                  <a:ea typeface="Cambria" panose="02040503050406030204" pitchFamily="18" charset="0"/>
                </a:endParaRPr>
              </a:p>
              <a:p>
                <a:r>
                  <a:rPr lang="en-US" sz="1400" dirty="0">
                    <a:solidFill>
                      <a:schemeClr val="bg2">
                        <a:lumMod val="25000"/>
                      </a:schemeClr>
                    </a:solidFill>
                    <a:latin typeface="Rockwell" panose="02060603020205020403" pitchFamily="18" charset="0"/>
                    <a:ea typeface="Cambria" panose="02040503050406030204" pitchFamily="18" charset="0"/>
                  </a:rPr>
                  <a:t>Diffusion </a:t>
                </a:r>
                <a:r>
                  <a:rPr lang="en-US" sz="1400" dirty="0" err="1">
                    <a:solidFill>
                      <a:schemeClr val="bg2">
                        <a:lumMod val="25000"/>
                      </a:schemeClr>
                    </a:solidFill>
                    <a:latin typeface="Rockwell" panose="02060603020205020403" pitchFamily="18" charset="0"/>
                    <a:ea typeface="Cambria" panose="02040503050406030204" pitchFamily="18" charset="0"/>
                  </a:rPr>
                  <a:t>coeff</a:t>
                </a:r>
                <a:r>
                  <a:rPr lang="en-US" sz="1400" dirty="0">
                    <a:solidFill>
                      <a:schemeClr val="bg2">
                        <a:lumMod val="25000"/>
                      </a:schemeClr>
                    </a:solidFill>
                    <a:latin typeface="Rockwell" panose="02060603020205020403" pitchFamily="18" charset="0"/>
                    <a:ea typeface="Cambria" panose="02040503050406030204" pitchFamily="18" charset="0"/>
                  </a:rPr>
                  <a:t>.(h)       </a:t>
                </a:r>
                <a:r>
                  <a:rPr lang="en-US" sz="1400" dirty="0">
                    <a:solidFill>
                      <a:schemeClr val="bg2">
                        <a:lumMod val="25000"/>
                      </a:schemeClr>
                    </a:solidFill>
                    <a:effectLst/>
                    <a:latin typeface="Rockwell" panose="02060603020205020403" pitchFamily="18" charset="0"/>
                    <a:ea typeface="Cambria" panose="02040503050406030204" pitchFamily="18" charset="0"/>
                    <a:sym typeface="Symbol" panose="05050102010706020507" pitchFamily="18" charset="2"/>
                  </a:rPr>
                  <a:t>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22</m:t>
                    </m:r>
                    <m:r>
                      <a:rPr lang="en-US" sz="1400" b="0" i="1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sz="1400" b="0" i="1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𝑐</m:t>
                    </m:r>
                    <m:sSup>
                      <m:sSupPr>
                        <m:ctrlPr>
                          <a:rPr lang="en-US" sz="140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𝑚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140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−1</m:t>
                        </m:r>
                      </m:sup>
                    </m:sSup>
                  </m:oMath>
                </a14:m>
                <a:endParaRPr lang="en-US" sz="1400" dirty="0">
                  <a:solidFill>
                    <a:schemeClr val="bg2">
                      <a:lumMod val="25000"/>
                    </a:schemeClr>
                  </a:solidFill>
                  <a:effectLst/>
                  <a:latin typeface="Rockwell" panose="02060603020205020403" pitchFamily="18" charset="0"/>
                  <a:ea typeface="Cambria" panose="02040503050406030204" pitchFamily="18" charset="0"/>
                </a:endParaRPr>
              </a:p>
              <a:p>
                <a:r>
                  <a:rPr lang="en-US" sz="1400" dirty="0">
                    <a:solidFill>
                      <a:schemeClr val="bg2">
                        <a:lumMod val="25000"/>
                      </a:schemeClr>
                    </a:solidFill>
                    <a:latin typeface="Rockwell" panose="02060603020205020403" pitchFamily="18" charset="0"/>
                    <a:ea typeface="Cambria" panose="02040503050406030204" pitchFamily="18" charset="0"/>
                  </a:rPr>
                  <a:t>Thermal Velocity(e)    = </a:t>
                </a:r>
                <a:r>
                  <a:rPr lang="en-US" sz="1400" dirty="0">
                    <a:solidFill>
                      <a:schemeClr val="bg2">
                        <a:lumMod val="25000"/>
                      </a:schemeClr>
                    </a:solidFill>
                    <a:effectLst/>
                    <a:latin typeface="Rockwell" panose="02060603020205020403" pitchFamily="18" charset="0"/>
                    <a:ea typeface="Cambria" panose="020405030504060302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9.8×</m:t>
                    </m:r>
                    <m:sSup>
                      <m:sSupPr>
                        <m:ctrlPr>
                          <a:rPr lang="en-US" sz="140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10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5</m:t>
                        </m:r>
                      </m:sup>
                    </m:sSup>
                    <m:r>
                      <a:rPr lang="en-US" sz="1400" b="0" i="1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sSup>
                      <m:sSupPr>
                        <m:ctrlPr>
                          <a:rPr lang="en-US" sz="140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𝑚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sz="140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−1</m:t>
                        </m:r>
                      </m:sup>
                    </m:sSup>
                  </m:oMath>
                </a14:m>
                <a:endParaRPr lang="en-US" sz="1400" dirty="0">
                  <a:solidFill>
                    <a:schemeClr val="bg2">
                      <a:lumMod val="25000"/>
                    </a:schemeClr>
                  </a:solidFill>
                  <a:effectLst/>
                  <a:latin typeface="Rockwell" panose="02060603020205020403" pitchFamily="18" charset="0"/>
                  <a:ea typeface="Cambria" panose="02040503050406030204" pitchFamily="18" charset="0"/>
                  <a:sym typeface="Symbol" panose="05050102010706020507" pitchFamily="18" charset="2"/>
                </a:endParaRPr>
              </a:p>
              <a:p>
                <a:r>
                  <a:rPr lang="en-US" sz="1400" dirty="0">
                    <a:solidFill>
                      <a:schemeClr val="bg2">
                        <a:lumMod val="25000"/>
                      </a:schemeClr>
                    </a:solidFill>
                    <a:effectLst/>
                    <a:latin typeface="Rockwell" panose="02060603020205020403" pitchFamily="18" charset="0"/>
                    <a:ea typeface="Cambria" panose="02040503050406030204" pitchFamily="18" charset="0"/>
                  </a:rPr>
                  <a:t>Thermal velocity(h)    </a:t>
                </a:r>
                <a:r>
                  <a:rPr lang="en-US" sz="1400" dirty="0">
                    <a:solidFill>
                      <a:schemeClr val="bg2">
                        <a:lumMod val="25000"/>
                      </a:schemeClr>
                    </a:solidFill>
                    <a:effectLst/>
                    <a:latin typeface="Rockwell" panose="02060603020205020403" pitchFamily="18" charset="0"/>
                    <a:ea typeface="Cambria" panose="02040503050406030204" pitchFamily="18" charset="0"/>
                    <a:sym typeface="Symbol" panose="05050102010706020507" pitchFamily="18" charset="2"/>
                  </a:rPr>
                  <a:t>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1.8×</m:t>
                    </m:r>
                    <m:sSup>
                      <m:sSupPr>
                        <m:ctrlPr>
                          <a:rPr lang="en-US" sz="140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10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5</m:t>
                        </m:r>
                      </m:sup>
                    </m:sSup>
                    <m:r>
                      <a:rPr lang="en-US" sz="1400" b="0" i="1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sz="1400" b="0" i="1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𝑐</m:t>
                    </m:r>
                    <m:sSup>
                      <m:sSupPr>
                        <m:ctrlPr>
                          <a:rPr lang="en-US" sz="140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𝑚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sz="140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−1</m:t>
                        </m:r>
                      </m:sup>
                    </m:sSup>
                  </m:oMath>
                </a14:m>
                <a:endParaRPr lang="en-US" sz="1400" dirty="0">
                  <a:latin typeface="Rockwell" panose="02060603020205020403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EFA0F23-9860-48DE-A34B-6841FA4F1D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038" y="4798216"/>
                <a:ext cx="4300502" cy="1605183"/>
              </a:xfrm>
              <a:prstGeom prst="rect">
                <a:avLst/>
              </a:prstGeom>
              <a:blipFill>
                <a:blip r:embed="rId5"/>
                <a:stretch>
                  <a:fillRect l="-283" t="-377" b="-3019"/>
                </a:stretch>
              </a:blipFill>
              <a:ln>
                <a:solidFill>
                  <a:srgbClr val="B3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8344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411A245-F6E0-469E-8DCC-7C911B1820A4}"/>
              </a:ext>
            </a:extLst>
          </p:cNvPr>
          <p:cNvSpPr/>
          <p:nvPr/>
        </p:nvSpPr>
        <p:spPr>
          <a:xfrm>
            <a:off x="8162731" y="6403400"/>
            <a:ext cx="4029269" cy="454600"/>
          </a:xfrm>
          <a:prstGeom prst="rect">
            <a:avLst/>
          </a:prstGeom>
          <a:solidFill>
            <a:srgbClr val="B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Mathbar Singh Raut</a:t>
            </a:r>
          </a:p>
          <a:p>
            <a:pPr algn="ctr"/>
            <a:r>
              <a:rPr lang="en-US" sz="1400" dirty="0"/>
              <a:t> </a:t>
            </a:r>
            <a:r>
              <a:rPr lang="en-US" sz="1400" dirty="0" err="1"/>
              <a:t>CoSSURF</a:t>
            </a:r>
            <a:r>
              <a:rPr lang="en-US" sz="1400" dirty="0"/>
              <a:t> Materials Science</a:t>
            </a:r>
          </a:p>
        </p:txBody>
      </p:sp>
      <p:sp>
        <p:nvSpPr>
          <p:cNvPr id="16" name="Flowchart: Data 15">
            <a:extLst>
              <a:ext uri="{FF2B5EF4-FFF2-40B4-BE49-F238E27FC236}">
                <a16:creationId xmlns:a16="http://schemas.microsoft.com/office/drawing/2014/main" id="{5B8376C6-4C9E-43A5-A8B1-3BDDE7F9B11C}"/>
              </a:ext>
            </a:extLst>
          </p:cNvPr>
          <p:cNvSpPr/>
          <p:nvPr/>
        </p:nvSpPr>
        <p:spPr>
          <a:xfrm>
            <a:off x="6176176" y="6403399"/>
            <a:ext cx="2786713" cy="454601"/>
          </a:xfrm>
          <a:prstGeom prst="flowChartInputOutpu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05/11/2022</a:t>
            </a:r>
          </a:p>
        </p:txBody>
      </p:sp>
      <p:pic>
        <p:nvPicPr>
          <p:cNvPr id="23" name="Picture 2" descr="Image result for usd logo">
            <a:extLst>
              <a:ext uri="{FF2B5EF4-FFF2-40B4-BE49-F238E27FC236}">
                <a16:creationId xmlns:a16="http://schemas.microsoft.com/office/drawing/2014/main" id="{075E4539-ED4F-480C-9B33-EE0B909E5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788" y="24621"/>
            <a:ext cx="1064712" cy="67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EFDB783-8C4B-4CE2-9467-BA3244B76CC5}"/>
              </a:ext>
            </a:extLst>
          </p:cNvPr>
          <p:cNvSpPr/>
          <p:nvPr/>
        </p:nvSpPr>
        <p:spPr>
          <a:xfrm>
            <a:off x="-1" y="0"/>
            <a:ext cx="7988301" cy="734518"/>
          </a:xfrm>
          <a:prstGeom prst="rect">
            <a:avLst/>
          </a:prstGeom>
          <a:solidFill>
            <a:srgbClr val="B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Garamond" panose="02020404030301010803" pitchFamily="18" charset="0"/>
                <a:ea typeface="Cambria" panose="02040503050406030204" pitchFamily="18" charset="0"/>
              </a:rPr>
              <a:t>Energy resolution</a:t>
            </a:r>
            <a:endParaRPr lang="en-US" sz="3600" dirty="0">
              <a:latin typeface="Garamond" panose="02020404030301010803" pitchFamily="18" charset="0"/>
            </a:endParaRPr>
          </a:p>
        </p:txBody>
      </p:sp>
      <p:sp>
        <p:nvSpPr>
          <p:cNvPr id="37" name="Flowchart: Data 36">
            <a:extLst>
              <a:ext uri="{FF2B5EF4-FFF2-40B4-BE49-F238E27FC236}">
                <a16:creationId xmlns:a16="http://schemas.microsoft.com/office/drawing/2014/main" id="{12F3D065-516C-426C-8582-D72D726050A2}"/>
              </a:ext>
            </a:extLst>
          </p:cNvPr>
          <p:cNvSpPr/>
          <p:nvPr/>
        </p:nvSpPr>
        <p:spPr>
          <a:xfrm>
            <a:off x="7315200" y="0"/>
            <a:ext cx="2362200" cy="732990"/>
          </a:xfrm>
          <a:prstGeom prst="flowChartInputOutput">
            <a:avLst/>
          </a:prstGeom>
          <a:solidFill>
            <a:srgbClr val="B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9" name="Flowchart: Off-page Connector 28">
            <a:extLst>
              <a:ext uri="{FF2B5EF4-FFF2-40B4-BE49-F238E27FC236}">
                <a16:creationId xmlns:a16="http://schemas.microsoft.com/office/drawing/2014/main" id="{BFB8166C-07DD-4B32-89C0-22FB888C7C81}"/>
              </a:ext>
            </a:extLst>
          </p:cNvPr>
          <p:cNvSpPr/>
          <p:nvPr/>
        </p:nvSpPr>
        <p:spPr>
          <a:xfrm>
            <a:off x="96158" y="147222"/>
            <a:ext cx="654956" cy="734518"/>
          </a:xfrm>
          <a:prstGeom prst="flowChartOffpageConnector">
            <a:avLst/>
          </a:prstGeom>
          <a:solidFill>
            <a:schemeClr val="bg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08</a:t>
            </a:r>
          </a:p>
        </p:txBody>
      </p:sp>
      <p:sp>
        <p:nvSpPr>
          <p:cNvPr id="49" name="Flowchart: Data 48">
            <a:extLst>
              <a:ext uri="{FF2B5EF4-FFF2-40B4-BE49-F238E27FC236}">
                <a16:creationId xmlns:a16="http://schemas.microsoft.com/office/drawing/2014/main" id="{ABC9962D-A85C-460A-A29D-2FD09C63ACBB}"/>
              </a:ext>
            </a:extLst>
          </p:cNvPr>
          <p:cNvSpPr/>
          <p:nvPr/>
        </p:nvSpPr>
        <p:spPr>
          <a:xfrm rot="2003437">
            <a:off x="9500037" y="-67926"/>
            <a:ext cx="82208" cy="848306"/>
          </a:xfrm>
          <a:prstGeom prst="flowChartInputOutpu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lowchart: Data 49">
            <a:extLst>
              <a:ext uri="{FF2B5EF4-FFF2-40B4-BE49-F238E27FC236}">
                <a16:creationId xmlns:a16="http://schemas.microsoft.com/office/drawing/2014/main" id="{9736A26C-359D-40F1-9E35-32767260408D}"/>
              </a:ext>
            </a:extLst>
          </p:cNvPr>
          <p:cNvSpPr/>
          <p:nvPr/>
        </p:nvSpPr>
        <p:spPr>
          <a:xfrm rot="2003437">
            <a:off x="9635715" y="-67926"/>
            <a:ext cx="82208" cy="848306"/>
          </a:xfrm>
          <a:prstGeom prst="flowChartInputOutpu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lowchart: Data 50">
            <a:extLst>
              <a:ext uri="{FF2B5EF4-FFF2-40B4-BE49-F238E27FC236}">
                <a16:creationId xmlns:a16="http://schemas.microsoft.com/office/drawing/2014/main" id="{17271A59-ED0D-4EBE-955E-7C7A74B489DD}"/>
              </a:ext>
            </a:extLst>
          </p:cNvPr>
          <p:cNvSpPr/>
          <p:nvPr/>
        </p:nvSpPr>
        <p:spPr>
          <a:xfrm rot="2003437">
            <a:off x="9791506" y="-67926"/>
            <a:ext cx="82208" cy="848306"/>
          </a:xfrm>
          <a:prstGeom prst="flowChartInputOutpu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2C1442D-11AA-4F39-9694-9649DA16B38F}"/>
              </a:ext>
            </a:extLst>
          </p:cNvPr>
          <p:cNvSpPr txBox="1"/>
          <p:nvPr/>
        </p:nvSpPr>
        <p:spPr>
          <a:xfrm>
            <a:off x="423637" y="1459230"/>
            <a:ext cx="4102064" cy="32278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Rockwell" panose="02060603020205020403" pitchFamily="18" charset="0"/>
                <a:ea typeface="Cambria" panose="02040503050406030204" pitchFamily="18" charset="0"/>
                <a:sym typeface="Symbol" panose="05050102010706020507" pitchFamily="18" charset="2"/>
              </a:rPr>
              <a:t>Efficiency per mole at least 9.3 times of Ge as photoelectric effect varies with Z</a:t>
            </a:r>
            <a:r>
              <a:rPr lang="en-US" baseline="30000" dirty="0">
                <a:solidFill>
                  <a:schemeClr val="bg2">
                    <a:lumMod val="25000"/>
                  </a:schemeClr>
                </a:solidFill>
                <a:latin typeface="Rockwell" panose="02060603020205020403" pitchFamily="18" charset="0"/>
                <a:ea typeface="Cambria" panose="02040503050406030204" pitchFamily="18" charset="0"/>
                <a:sym typeface="Symbol" panose="05050102010706020507" pitchFamily="18" charset="2"/>
              </a:rPr>
              <a:t>5</a:t>
            </a:r>
          </a:p>
          <a:p>
            <a:pPr>
              <a:lnSpc>
                <a:spcPct val="150000"/>
              </a:lnSpc>
            </a:pPr>
            <a:endParaRPr lang="en-US" baseline="30000" dirty="0">
              <a:solidFill>
                <a:schemeClr val="bg2">
                  <a:lumMod val="25000"/>
                </a:schemeClr>
              </a:solidFill>
              <a:latin typeface="Rockwell" panose="02060603020205020403" pitchFamily="18" charset="0"/>
              <a:ea typeface="Cambria" panose="02040503050406030204" pitchFamily="18" charset="0"/>
              <a:sym typeface="Symbol" panose="05050102010706020507" pitchFamily="18" charset="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Rockwell" panose="02060603020205020403" pitchFamily="18" charset="0"/>
                <a:ea typeface="Cambria" panose="02040503050406030204" pitchFamily="18" charset="0"/>
                <a:sym typeface="Symbol" panose="05050102010706020507" pitchFamily="18" charset="2"/>
              </a:rPr>
              <a:t>Single event Compton scattering scales as Z, i.e.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Rockwell" panose="02060603020205020403" pitchFamily="18" charset="0"/>
                <a:ea typeface="Cambria" panose="02040503050406030204" pitchFamily="18" charset="0"/>
                <a:sym typeface="Symbol" panose="05050102010706020507" pitchFamily="18" charset="2"/>
              </a:rPr>
              <a:t>InSb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Rockwell" panose="02060603020205020403" pitchFamily="18" charset="0"/>
                <a:ea typeface="Cambria" panose="02040503050406030204" pitchFamily="18" charset="0"/>
                <a:sym typeface="Symbol" panose="05050102010706020507" pitchFamily="18" charset="2"/>
              </a:rPr>
              <a:t> would have Peak-to-Compton ratio 6 times better than 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CF5E49-1689-4617-B1F0-8CF686C9FA82}"/>
              </a:ext>
            </a:extLst>
          </p:cNvPr>
          <p:cNvSpPr txBox="1"/>
          <p:nvPr/>
        </p:nvSpPr>
        <p:spPr>
          <a:xfrm>
            <a:off x="96158" y="147222"/>
            <a:ext cx="654956" cy="102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F3A4EDE-4B81-463F-ADE9-E1C39DCB4EB4}"/>
                  </a:ext>
                </a:extLst>
              </p:cNvPr>
              <p:cNvSpPr txBox="1"/>
              <p:nvPr/>
            </p:nvSpPr>
            <p:spPr>
              <a:xfrm>
                <a:off x="6594192" y="1412563"/>
                <a:ext cx="3137077" cy="639599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𝟑𝟓𝟓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𝝐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𝜸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F3A4EDE-4B81-463F-ADE9-E1C39DCB4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4192" y="1412563"/>
                <a:ext cx="3137077" cy="6395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3AF188C-C05F-4B95-87F9-C18279C1ABA4}"/>
                  </a:ext>
                </a:extLst>
              </p:cNvPr>
              <p:cNvSpPr txBox="1"/>
              <p:nvPr/>
            </p:nvSpPr>
            <p:spPr>
              <a:xfrm>
                <a:off x="5076383" y="2476982"/>
                <a:ext cx="6691980" cy="3715825"/>
              </a:xfrm>
              <a:prstGeom prst="rect">
                <a:avLst/>
              </a:prstGeom>
              <a:solidFill>
                <a:srgbClr val="F2F2F2"/>
              </a:solidFill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dirty="0">
                    <a:latin typeface="Rockwell" panose="02060603020205020403" pitchFamily="18" charset="0"/>
                  </a:rPr>
                  <a:t>F  </a:t>
                </a:r>
                <a:r>
                  <a:rPr lang="en-US" dirty="0">
                    <a:latin typeface="Rockwell" panose="02060603020205020403" pitchFamily="18" charset="0"/>
                    <a:sym typeface="Wingdings" panose="05000000000000000000" pitchFamily="2" charset="2"/>
                  </a:rPr>
                  <a:t></a:t>
                </a:r>
                <a:r>
                  <a:rPr lang="en-US" dirty="0">
                    <a:latin typeface="Rockwell" panose="02060603020205020403" pitchFamily="18" charset="0"/>
                  </a:rPr>
                  <a:t>     is Fano factor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𝜸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>
                    <a:latin typeface="Rockwell" panose="02060603020205020403" pitchFamily="18" charset="0"/>
                    <a:sym typeface="Wingdings" panose="05000000000000000000" pitchFamily="2" charset="2"/>
                  </a:rPr>
                  <a:t> </a:t>
                </a:r>
                <a:r>
                  <a:rPr lang="en-US" dirty="0">
                    <a:latin typeface="Rockwell" panose="02060603020205020403" pitchFamily="18" charset="0"/>
                  </a:rPr>
                  <a:t> is the gamma energy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𝝐</m:t>
                    </m:r>
                  </m:oMath>
                </a14:m>
                <a:r>
                  <a:rPr lang="en-US" dirty="0">
                    <a:latin typeface="Rockwell" panose="02060603020205020403" pitchFamily="18" charset="0"/>
                    <a:sym typeface="Wingdings" panose="05000000000000000000" pitchFamily="2" charset="2"/>
                  </a:rPr>
                  <a:t>  </a:t>
                </a:r>
                <a:r>
                  <a:rPr lang="en-US" dirty="0">
                    <a:latin typeface="Rockwell" panose="02060603020205020403" pitchFamily="18" charset="0"/>
                  </a:rPr>
                  <a:t>     is the average energy needed to form an electron-hole pair</a:t>
                </a:r>
              </a:p>
              <a:p>
                <a:r>
                  <a:rPr lang="en-US" dirty="0">
                    <a:latin typeface="Rockwell" panose="02060603020205020403" pitchFamily="18" charset="0"/>
                  </a:rPr>
                  <a:t> 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dirty="0">
                  <a:latin typeface="Rockwell" panose="02060603020205020403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𝝐</m:t>
                    </m:r>
                  </m:oMath>
                </a14:m>
                <a:r>
                  <a:rPr lang="en-US" dirty="0">
                    <a:latin typeface="Rockwell" panose="02060603020205020403" pitchFamily="18" charset="0"/>
                  </a:rPr>
                  <a:t> scales with the band gap and Fano factor comparable to Ge </a:t>
                </a:r>
                <a:r>
                  <a:rPr lang="en-US" dirty="0">
                    <a:latin typeface="Rockwell" panose="02060603020205020403" pitchFamily="18" charset="0"/>
                    <a:sym typeface="Wingdings" panose="05000000000000000000" pitchFamily="2" charset="2"/>
                  </a:rPr>
                  <a:t> yields resolution for </a:t>
                </a:r>
                <a:r>
                  <a:rPr lang="en-US" dirty="0" err="1">
                    <a:latin typeface="Rockwell" panose="02060603020205020403" pitchFamily="18" charset="0"/>
                    <a:sym typeface="Wingdings" panose="05000000000000000000" pitchFamily="2" charset="2"/>
                  </a:rPr>
                  <a:t>InSb</a:t>
                </a:r>
                <a:r>
                  <a:rPr lang="en-US" dirty="0">
                    <a:latin typeface="Rockwell" panose="02060603020205020403" pitchFamily="18" charset="0"/>
                    <a:sym typeface="Wingdings" panose="05000000000000000000" pitchFamily="2" charset="2"/>
                  </a:rPr>
                  <a:t> better than that of Ge at least by factor of 2.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dirty="0">
                  <a:latin typeface="Rockwell" panose="02060603020205020403" pitchFamily="18" charset="0"/>
                  <a:sym typeface="Wingdings" panose="05000000000000000000" pitchFamily="2" charset="2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dirty="0">
                    <a:latin typeface="Rockwell" panose="02060603020205020403" pitchFamily="18" charset="0"/>
                    <a:sym typeface="Wingdings" panose="05000000000000000000" pitchFamily="2" charset="2"/>
                  </a:rPr>
                  <a:t>Peak-to-Compton ratio  12 times better than Ge.</a:t>
                </a:r>
              </a:p>
              <a:p>
                <a:endParaRPr lang="en-US" dirty="0">
                  <a:latin typeface="Rockwell" panose="02060603020205020403" pitchFamily="18" charset="0"/>
                </a:endParaRPr>
              </a:p>
              <a:p>
                <a:endParaRPr lang="en-US" dirty="0">
                  <a:latin typeface="Rockwell" panose="02060603020205020403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3AF188C-C05F-4B95-87F9-C18279C1AB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383" y="2476982"/>
                <a:ext cx="6691980" cy="3715825"/>
              </a:xfrm>
              <a:prstGeom prst="rect">
                <a:avLst/>
              </a:prstGeom>
              <a:blipFill>
                <a:blip r:embed="rId5"/>
                <a:stretch>
                  <a:fillRect l="-638" t="-820" r="-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5894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411A245-F6E0-469E-8DCC-7C911B1820A4}"/>
              </a:ext>
            </a:extLst>
          </p:cNvPr>
          <p:cNvSpPr/>
          <p:nvPr/>
        </p:nvSpPr>
        <p:spPr>
          <a:xfrm>
            <a:off x="8162731" y="6403400"/>
            <a:ext cx="4029269" cy="454600"/>
          </a:xfrm>
          <a:prstGeom prst="rect">
            <a:avLst/>
          </a:prstGeom>
          <a:solidFill>
            <a:srgbClr val="B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Mathbar Singh Raut </a:t>
            </a:r>
          </a:p>
          <a:p>
            <a:pPr algn="ctr"/>
            <a:r>
              <a:rPr lang="en-US" sz="1400" dirty="0" err="1"/>
              <a:t>CoSSURF</a:t>
            </a:r>
            <a:r>
              <a:rPr lang="en-US" sz="1400" dirty="0"/>
              <a:t> Materials Science</a:t>
            </a:r>
          </a:p>
        </p:txBody>
      </p:sp>
      <p:sp>
        <p:nvSpPr>
          <p:cNvPr id="16" name="Flowchart: Data 15">
            <a:extLst>
              <a:ext uri="{FF2B5EF4-FFF2-40B4-BE49-F238E27FC236}">
                <a16:creationId xmlns:a16="http://schemas.microsoft.com/office/drawing/2014/main" id="{5B8376C6-4C9E-43A5-A8B1-3BDDE7F9B11C}"/>
              </a:ext>
            </a:extLst>
          </p:cNvPr>
          <p:cNvSpPr/>
          <p:nvPr/>
        </p:nvSpPr>
        <p:spPr>
          <a:xfrm>
            <a:off x="6176176" y="6403399"/>
            <a:ext cx="2786713" cy="454601"/>
          </a:xfrm>
          <a:prstGeom prst="flowChartInputOutpu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05/11/2022</a:t>
            </a:r>
          </a:p>
        </p:txBody>
      </p:sp>
      <p:pic>
        <p:nvPicPr>
          <p:cNvPr id="23" name="Picture 2" descr="Image result for usd logo">
            <a:extLst>
              <a:ext uri="{FF2B5EF4-FFF2-40B4-BE49-F238E27FC236}">
                <a16:creationId xmlns:a16="http://schemas.microsoft.com/office/drawing/2014/main" id="{075E4539-ED4F-480C-9B33-EE0B909E5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788" y="24621"/>
            <a:ext cx="1064712" cy="67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EFDB783-8C4B-4CE2-9467-BA3244B76CC5}"/>
              </a:ext>
            </a:extLst>
          </p:cNvPr>
          <p:cNvSpPr/>
          <p:nvPr/>
        </p:nvSpPr>
        <p:spPr>
          <a:xfrm>
            <a:off x="-1" y="0"/>
            <a:ext cx="7988301" cy="734518"/>
          </a:xfrm>
          <a:prstGeom prst="rect">
            <a:avLst/>
          </a:prstGeom>
          <a:solidFill>
            <a:srgbClr val="B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Garamond" panose="02020404030301010803" pitchFamily="18" charset="0"/>
                <a:ea typeface="Cambria" panose="02040503050406030204" pitchFamily="18" charset="0"/>
              </a:rPr>
              <a:t>       </a:t>
            </a:r>
            <a:r>
              <a:rPr lang="en-US" sz="3600" b="1" dirty="0" err="1">
                <a:latin typeface="Garamond" panose="02020404030301010803" pitchFamily="18" charset="0"/>
                <a:ea typeface="Cambria" panose="02040503050406030204" pitchFamily="18" charset="0"/>
              </a:rPr>
              <a:t>InSb</a:t>
            </a:r>
            <a:r>
              <a:rPr lang="en-US" sz="3600" b="1" dirty="0">
                <a:latin typeface="Garamond" panose="02020404030301010803" pitchFamily="18" charset="0"/>
                <a:ea typeface="Cambria" panose="02040503050406030204" pitchFamily="18" charset="0"/>
              </a:rPr>
              <a:t> crystal growth parameters</a:t>
            </a:r>
            <a:endParaRPr lang="en-US" sz="3600" dirty="0">
              <a:latin typeface="Garamond" panose="02020404030301010803" pitchFamily="18" charset="0"/>
            </a:endParaRPr>
          </a:p>
        </p:txBody>
      </p:sp>
      <p:sp>
        <p:nvSpPr>
          <p:cNvPr id="37" name="Flowchart: Data 36">
            <a:extLst>
              <a:ext uri="{FF2B5EF4-FFF2-40B4-BE49-F238E27FC236}">
                <a16:creationId xmlns:a16="http://schemas.microsoft.com/office/drawing/2014/main" id="{12F3D065-516C-426C-8582-D72D726050A2}"/>
              </a:ext>
            </a:extLst>
          </p:cNvPr>
          <p:cNvSpPr/>
          <p:nvPr/>
        </p:nvSpPr>
        <p:spPr>
          <a:xfrm>
            <a:off x="7315200" y="0"/>
            <a:ext cx="2362200" cy="732990"/>
          </a:xfrm>
          <a:prstGeom prst="flowChartInputOutput">
            <a:avLst/>
          </a:prstGeom>
          <a:solidFill>
            <a:srgbClr val="B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9" name="Flowchart: Off-page Connector 28">
            <a:extLst>
              <a:ext uri="{FF2B5EF4-FFF2-40B4-BE49-F238E27FC236}">
                <a16:creationId xmlns:a16="http://schemas.microsoft.com/office/drawing/2014/main" id="{BFB8166C-07DD-4B32-89C0-22FB888C7C81}"/>
              </a:ext>
            </a:extLst>
          </p:cNvPr>
          <p:cNvSpPr/>
          <p:nvPr/>
        </p:nvSpPr>
        <p:spPr>
          <a:xfrm>
            <a:off x="96158" y="147222"/>
            <a:ext cx="654956" cy="734518"/>
          </a:xfrm>
          <a:prstGeom prst="flowChartOffpageConnector">
            <a:avLst/>
          </a:prstGeom>
          <a:solidFill>
            <a:schemeClr val="bg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09</a:t>
            </a:r>
          </a:p>
        </p:txBody>
      </p:sp>
      <p:sp>
        <p:nvSpPr>
          <p:cNvPr id="49" name="Flowchart: Data 48">
            <a:extLst>
              <a:ext uri="{FF2B5EF4-FFF2-40B4-BE49-F238E27FC236}">
                <a16:creationId xmlns:a16="http://schemas.microsoft.com/office/drawing/2014/main" id="{ABC9962D-A85C-460A-A29D-2FD09C63ACBB}"/>
              </a:ext>
            </a:extLst>
          </p:cNvPr>
          <p:cNvSpPr/>
          <p:nvPr/>
        </p:nvSpPr>
        <p:spPr>
          <a:xfrm rot="2003437">
            <a:off x="9500037" y="-67926"/>
            <a:ext cx="82208" cy="848306"/>
          </a:xfrm>
          <a:prstGeom prst="flowChartInputOutpu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lowchart: Data 49">
            <a:extLst>
              <a:ext uri="{FF2B5EF4-FFF2-40B4-BE49-F238E27FC236}">
                <a16:creationId xmlns:a16="http://schemas.microsoft.com/office/drawing/2014/main" id="{9736A26C-359D-40F1-9E35-32767260408D}"/>
              </a:ext>
            </a:extLst>
          </p:cNvPr>
          <p:cNvSpPr/>
          <p:nvPr/>
        </p:nvSpPr>
        <p:spPr>
          <a:xfrm rot="2003437">
            <a:off x="9635715" y="-67926"/>
            <a:ext cx="82208" cy="848306"/>
          </a:xfrm>
          <a:prstGeom prst="flowChartInputOutpu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lowchart: Data 50">
            <a:extLst>
              <a:ext uri="{FF2B5EF4-FFF2-40B4-BE49-F238E27FC236}">
                <a16:creationId xmlns:a16="http://schemas.microsoft.com/office/drawing/2014/main" id="{17271A59-ED0D-4EBE-955E-7C7A74B489DD}"/>
              </a:ext>
            </a:extLst>
          </p:cNvPr>
          <p:cNvSpPr/>
          <p:nvPr/>
        </p:nvSpPr>
        <p:spPr>
          <a:xfrm rot="2003437">
            <a:off x="9791506" y="-67926"/>
            <a:ext cx="82208" cy="848306"/>
          </a:xfrm>
          <a:prstGeom prst="flowChartInputOutpu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2C1442D-11AA-4F39-9694-9649DA16B38F}"/>
              </a:ext>
            </a:extLst>
          </p:cNvPr>
          <p:cNvSpPr txBox="1"/>
          <p:nvPr/>
        </p:nvSpPr>
        <p:spPr>
          <a:xfrm>
            <a:off x="423636" y="1408307"/>
            <a:ext cx="5516362" cy="48013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Rockwell" panose="02060603020205020403" pitchFamily="18" charset="0"/>
                <a:ea typeface="Cambria" panose="02040503050406030204" pitchFamily="18" charset="0"/>
              </a:rPr>
              <a:t>The chamber walls of the CZ growth system </a:t>
            </a:r>
          </a:p>
          <a:p>
            <a:r>
              <a:rPr lang="en-US" dirty="0">
                <a:latin typeface="Rockwell" panose="02060603020205020403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      quartz tube of 7.0 cm diameter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>
              <a:latin typeface="Rockwell" panose="02060603020205020403" pitchFamily="18" charset="0"/>
              <a:ea typeface="Cambria" panose="02040503050406030204" pitchFamily="18" charset="0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Rockwell" panose="02060603020205020403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An inner quartz tube of 5.0 cm diameter  to control temperature gradient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>
              <a:latin typeface="Rockwell" panose="02060603020205020403" pitchFamily="18" charset="0"/>
              <a:ea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Rockwell" panose="02060603020205020403" pitchFamily="18" charset="0"/>
                <a:ea typeface="Cambria" panose="02040503050406030204" pitchFamily="18" charset="0"/>
              </a:rPr>
              <a:t>Graphite crucible used = 3.8 cm in diameter </a:t>
            </a:r>
            <a:r>
              <a:rPr lang="en-US" dirty="0">
                <a:latin typeface="Rockwell" panose="02060603020205020403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mounted on third quartz tube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>
              <a:latin typeface="Rockwell" panose="02060603020205020403" pitchFamily="18" charset="0"/>
              <a:ea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Rockwell" panose="02060603020205020403" pitchFamily="18" charset="0"/>
                <a:ea typeface="Cambria" panose="02040503050406030204" pitchFamily="18" charset="0"/>
              </a:rPr>
              <a:t>Growth atmosphere = hydrogen flux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Rockwell" panose="02060603020205020403" pitchFamily="18" charset="0"/>
                <a:ea typeface="Cambria" panose="02040503050406030204" pitchFamily="18" charset="0"/>
              </a:rPr>
              <a:t>Flux = 3.5 </a:t>
            </a:r>
            <a:r>
              <a:rPr lang="en-US" dirty="0" err="1">
                <a:latin typeface="Rockwell" panose="02060603020205020403" pitchFamily="18" charset="0"/>
                <a:ea typeface="Cambria" panose="02040503050406030204" pitchFamily="18" charset="0"/>
              </a:rPr>
              <a:t>ltr</a:t>
            </a:r>
            <a:r>
              <a:rPr lang="en-US" dirty="0">
                <a:latin typeface="Rockwell" panose="02060603020205020403" pitchFamily="18" charset="0"/>
                <a:ea typeface="Cambria" panose="02040503050406030204" pitchFamily="18" charset="0"/>
              </a:rPr>
              <a:t>/min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>
              <a:latin typeface="Rockwell" panose="02060603020205020403" pitchFamily="18" charset="0"/>
              <a:ea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Rockwell" panose="02060603020205020403" pitchFamily="18" charset="0"/>
                <a:ea typeface="Cambria" panose="02040503050406030204" pitchFamily="18" charset="0"/>
              </a:rPr>
              <a:t>Pulling speed = 2.0 cm/</a:t>
            </a:r>
            <a:r>
              <a:rPr lang="en-US" dirty="0" err="1">
                <a:latin typeface="Rockwell" panose="02060603020205020403" pitchFamily="18" charset="0"/>
                <a:ea typeface="Cambria" panose="02040503050406030204" pitchFamily="18" charset="0"/>
              </a:rPr>
              <a:t>hrs</a:t>
            </a:r>
            <a:endParaRPr lang="en-US" dirty="0">
              <a:latin typeface="Rockwell" panose="02060603020205020403" pitchFamily="18" charset="0"/>
              <a:ea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Rockwell" panose="02060603020205020403" pitchFamily="18" charset="0"/>
                <a:ea typeface="Cambria" panose="02040503050406030204" pitchFamily="18" charset="0"/>
              </a:rPr>
              <a:t>Rotational speed = 20 rev/min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>
              <a:latin typeface="Rockwell" panose="02060603020205020403" pitchFamily="18" charset="0"/>
              <a:ea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Rockwell" panose="02060603020205020403" pitchFamily="18" charset="0"/>
                <a:ea typeface="Cambria" panose="02040503050406030204" pitchFamily="18" charset="0"/>
              </a:rPr>
              <a:t>Heated about 1 hour to 700 </a:t>
            </a:r>
            <a:r>
              <a:rPr lang="en-US" baseline="30000" dirty="0">
                <a:latin typeface="Rockwell" panose="02060603020205020403" pitchFamily="18" charset="0"/>
                <a:ea typeface="Cambria" panose="02040503050406030204" pitchFamily="18" charset="0"/>
              </a:rPr>
              <a:t>0</a:t>
            </a:r>
            <a:r>
              <a:rPr lang="en-US" dirty="0">
                <a:latin typeface="Rockwell" panose="02060603020205020403" pitchFamily="18" charset="0"/>
                <a:ea typeface="Cambria" panose="02040503050406030204" pitchFamily="18" charset="0"/>
              </a:rPr>
              <a:t>C to get melt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>
              <a:latin typeface="Rockwell" panose="02060603020205020403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CF5E49-1689-4617-B1F0-8CF686C9FA82}"/>
              </a:ext>
            </a:extLst>
          </p:cNvPr>
          <p:cNvSpPr txBox="1"/>
          <p:nvPr/>
        </p:nvSpPr>
        <p:spPr>
          <a:xfrm>
            <a:off x="96158" y="147222"/>
            <a:ext cx="654956" cy="102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endParaRPr lang="en-US" sz="20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57F1346-C7B6-45EE-B069-4209013858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6176" y="997082"/>
            <a:ext cx="5652466" cy="14809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2B860EF-B890-435E-9722-E8C6F1378D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6249" y="2947456"/>
            <a:ext cx="4171248" cy="26070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862E924-BE11-403F-B171-5F616D675B4A}"/>
              </a:ext>
            </a:extLst>
          </p:cNvPr>
          <p:cNvSpPr txBox="1"/>
          <p:nvPr/>
        </p:nvSpPr>
        <p:spPr>
          <a:xfrm>
            <a:off x="7158228" y="5701943"/>
            <a:ext cx="40292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Gill Sans MT" panose="020B0502020104020203" pitchFamily="34" charset="0"/>
              </a:rPr>
              <a:t>Image : Metallographic picture of an </a:t>
            </a:r>
            <a:r>
              <a:rPr lang="en-US" sz="1200" dirty="0" err="1">
                <a:latin typeface="Gill Sans MT" panose="020B0502020104020203" pitchFamily="34" charset="0"/>
              </a:rPr>
              <a:t>InSb</a:t>
            </a:r>
            <a:r>
              <a:rPr lang="en-US" sz="1200" dirty="0">
                <a:latin typeface="Gill Sans MT" panose="020B0502020104020203" pitchFamily="34" charset="0"/>
              </a:rPr>
              <a:t> ingot polycrystalline</a:t>
            </a:r>
          </a:p>
        </p:txBody>
      </p:sp>
    </p:spTree>
    <p:extLst>
      <p:ext uri="{BB962C8B-B14F-4D97-AF65-F5344CB8AC3E}">
        <p14:creationId xmlns:p14="http://schemas.microsoft.com/office/powerpoint/2010/main" val="2154116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4525</TotalTime>
  <Words>1342</Words>
  <Application>Microsoft Office PowerPoint</Application>
  <PresentationFormat>Widescreen</PresentationFormat>
  <Paragraphs>243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Cambria Math</vt:lpstr>
      <vt:lpstr>Garamond</vt:lpstr>
      <vt:lpstr>Gill Sans MT</vt:lpstr>
      <vt:lpstr>Rockwell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Raut, Mathbar Singh</cp:lastModifiedBy>
  <cp:revision>285</cp:revision>
  <dcterms:created xsi:type="dcterms:W3CDTF">2019-04-12T17:17:18Z</dcterms:created>
  <dcterms:modified xsi:type="dcterms:W3CDTF">2022-05-11T17:47:33Z</dcterms:modified>
</cp:coreProperties>
</file>