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30" r:id="rId2"/>
    <p:sldId id="277" r:id="rId3"/>
    <p:sldId id="278" r:id="rId4"/>
    <p:sldId id="258" r:id="rId5"/>
    <p:sldId id="279" r:id="rId6"/>
    <p:sldId id="283" r:id="rId7"/>
    <p:sldId id="280" r:id="rId8"/>
    <p:sldId id="332" r:id="rId9"/>
    <p:sldId id="335" r:id="rId10"/>
    <p:sldId id="340" r:id="rId11"/>
    <p:sldId id="339" r:id="rId12"/>
    <p:sldId id="333" r:id="rId13"/>
    <p:sldId id="343" r:id="rId14"/>
    <p:sldId id="344" r:id="rId15"/>
    <p:sldId id="342" r:id="rId16"/>
    <p:sldId id="34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 showGuides="1">
      <p:cViewPr varScale="1">
        <p:scale>
          <a:sx n="77" d="100"/>
          <a:sy n="77" d="100"/>
        </p:scale>
        <p:origin x="88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Dark</a:t>
            </a:r>
            <a:r>
              <a:rPr lang="en-US" baseline="0"/>
              <a:t> Photon Flux: 0.1 eV , K= 10^-10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Sheet14!$B$1</c:f>
              <c:strCache>
                <c:ptCount val="1"/>
                <c:pt idx="0">
                  <c:v>flux (trans)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Sheet14!$A$2:$A$38</c:f>
              <c:numCache>
                <c:formatCode>General</c:formatCode>
                <c:ptCount val="37"/>
                <c:pt idx="0">
                  <c:v>10.199999999999999</c:v>
                </c:pt>
                <c:pt idx="1">
                  <c:v>21.2</c:v>
                </c:pt>
                <c:pt idx="2">
                  <c:v>30.5</c:v>
                </c:pt>
                <c:pt idx="3">
                  <c:v>49.3</c:v>
                </c:pt>
                <c:pt idx="4">
                  <c:v>72.400000000000006</c:v>
                </c:pt>
                <c:pt idx="5">
                  <c:v>91.5</c:v>
                </c:pt>
                <c:pt idx="6">
                  <c:v>108.5</c:v>
                </c:pt>
                <c:pt idx="7">
                  <c:v>114</c:v>
                </c:pt>
                <c:pt idx="8">
                  <c:v>132.80000000000001</c:v>
                </c:pt>
                <c:pt idx="9">
                  <c:v>151.1</c:v>
                </c:pt>
                <c:pt idx="10">
                  <c:v>183.3</c:v>
                </c:pt>
                <c:pt idx="11">
                  <c:v>192.6</c:v>
                </c:pt>
                <c:pt idx="12">
                  <c:v>220.1</c:v>
                </c:pt>
                <c:pt idx="13">
                  <c:v>277</c:v>
                </c:pt>
                <c:pt idx="14">
                  <c:v>311.7</c:v>
                </c:pt>
                <c:pt idx="15">
                  <c:v>392.4</c:v>
                </c:pt>
                <c:pt idx="16">
                  <c:v>452.2</c:v>
                </c:pt>
                <c:pt idx="17">
                  <c:v>511.3</c:v>
                </c:pt>
                <c:pt idx="18">
                  <c:v>524.9</c:v>
                </c:pt>
                <c:pt idx="19">
                  <c:v>572.79999999999995</c:v>
                </c:pt>
                <c:pt idx="20">
                  <c:v>637.4</c:v>
                </c:pt>
                <c:pt idx="21">
                  <c:v>676.8</c:v>
                </c:pt>
                <c:pt idx="22">
                  <c:v>705</c:v>
                </c:pt>
                <c:pt idx="23">
                  <c:v>776.2</c:v>
                </c:pt>
                <c:pt idx="24">
                  <c:v>851.5</c:v>
                </c:pt>
                <c:pt idx="25">
                  <c:v>929.7</c:v>
                </c:pt>
                <c:pt idx="26">
                  <c:v>1011.7</c:v>
                </c:pt>
                <c:pt idx="27">
                  <c:v>1041</c:v>
                </c:pt>
                <c:pt idx="28">
                  <c:v>1188</c:v>
                </c:pt>
                <c:pt idx="29">
                  <c:v>1253.5999999999999</c:v>
                </c:pt>
                <c:pt idx="30">
                  <c:v>1486.7</c:v>
                </c:pt>
                <c:pt idx="31">
                  <c:v>1740</c:v>
                </c:pt>
                <c:pt idx="32">
                  <c:v>2042</c:v>
                </c:pt>
                <c:pt idx="33">
                  <c:v>2293.1999999999998</c:v>
                </c:pt>
                <c:pt idx="34">
                  <c:v>2622.2</c:v>
                </c:pt>
                <c:pt idx="35">
                  <c:v>2984.3</c:v>
                </c:pt>
                <c:pt idx="36">
                  <c:v>3681</c:v>
                </c:pt>
              </c:numCache>
            </c:numRef>
          </c:xVal>
          <c:yVal>
            <c:numRef>
              <c:f>Sheet14!$B$2:$B$38</c:f>
              <c:numCache>
                <c:formatCode>0.00E+00</c:formatCode>
                <c:ptCount val="37"/>
                <c:pt idx="0">
                  <c:v>23044702548.208099</c:v>
                </c:pt>
                <c:pt idx="1">
                  <c:v>2584082882.9826398</c:v>
                </c:pt>
                <c:pt idx="2">
                  <c:v>868338040.94237196</c:v>
                </c:pt>
                <c:pt idx="3">
                  <c:v>204826703.15191099</c:v>
                </c:pt>
                <c:pt idx="4">
                  <c:v>64103775.380729303</c:v>
                </c:pt>
                <c:pt idx="5">
                  <c:v>31473472.1840089</c:v>
                </c:pt>
                <c:pt idx="6">
                  <c:v>18712220.3093707</c:v>
                </c:pt>
                <c:pt idx="7">
                  <c:v>16085083.803933701</c:v>
                </c:pt>
                <c:pt idx="8">
                  <c:v>10070187.730870901</c:v>
                </c:pt>
                <c:pt idx="9">
                  <c:v>6765234.8502878202</c:v>
                </c:pt>
                <c:pt idx="10">
                  <c:v>3717731.85345993</c:v>
                </c:pt>
                <c:pt idx="11">
                  <c:v>3186702.5593073498</c:v>
                </c:pt>
                <c:pt idx="12">
                  <c:v>2099320.4704159601</c:v>
                </c:pt>
                <c:pt idx="13">
                  <c:v>1015887.89864912</c:v>
                </c:pt>
                <c:pt idx="14">
                  <c:v>697164.92474890768</c:v>
                </c:pt>
                <c:pt idx="15">
                  <c:v>331378.86715436488</c:v>
                </c:pt>
                <c:pt idx="16">
                  <c:v>208066.2230414993</c:v>
                </c:pt>
                <c:pt idx="17">
                  <c:v>138324.5776469048</c:v>
                </c:pt>
                <c:pt idx="18">
                  <c:v>126679.4495591762</c:v>
                </c:pt>
                <c:pt idx="19">
                  <c:v>94368.339061907405</c:v>
                </c:pt>
                <c:pt idx="20">
                  <c:v>65537.180654674085</c:v>
                </c:pt>
                <c:pt idx="21">
                  <c:v>53289.489533465443</c:v>
                </c:pt>
                <c:pt idx="22">
                  <c:v>46244.693230781377</c:v>
                </c:pt>
                <c:pt idx="23">
                  <c:v>32995.677680752749</c:v>
                </c:pt>
                <c:pt idx="24">
                  <c:v>23728.451214871831</c:v>
                </c:pt>
                <c:pt idx="25">
                  <c:v>17270.287639856058</c:v>
                </c:pt>
                <c:pt idx="26">
                  <c:v>12661.05058483273</c:v>
                </c:pt>
                <c:pt idx="27">
                  <c:v>11387.5847431408</c:v>
                </c:pt>
                <c:pt idx="28">
                  <c:v>6916.4124217400458</c:v>
                </c:pt>
                <c:pt idx="29">
                  <c:v>5623.0287748082128</c:v>
                </c:pt>
                <c:pt idx="30">
                  <c:v>2863.8382674373051</c:v>
                </c:pt>
                <c:pt idx="31">
                  <c:v>1495.412495837011</c:v>
                </c:pt>
                <c:pt idx="32">
                  <c:v>748.0801701547615</c:v>
                </c:pt>
                <c:pt idx="33">
                  <c:v>442.45839758507378</c:v>
                </c:pt>
                <c:pt idx="34">
                  <c:v>234.58815340245781</c:v>
                </c:pt>
                <c:pt idx="35">
                  <c:v>123.1891466283748</c:v>
                </c:pt>
                <c:pt idx="36">
                  <c:v>40.077567210678957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592-4EC0-8670-013427EDA912}"/>
            </c:ext>
          </c:extLst>
        </c:ser>
        <c:ser>
          <c:idx val="1"/>
          <c:order val="1"/>
          <c:tx>
            <c:strRef>
              <c:f>Sheet14!$C$1</c:f>
              <c:strCache>
                <c:ptCount val="1"/>
                <c:pt idx="0">
                  <c:v>flux (long)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Sheet14!$A$2:$A$38</c:f>
              <c:numCache>
                <c:formatCode>General</c:formatCode>
                <c:ptCount val="37"/>
                <c:pt idx="0">
                  <c:v>10.199999999999999</c:v>
                </c:pt>
                <c:pt idx="1">
                  <c:v>21.2</c:v>
                </c:pt>
                <c:pt idx="2">
                  <c:v>30.5</c:v>
                </c:pt>
                <c:pt idx="3">
                  <c:v>49.3</c:v>
                </c:pt>
                <c:pt idx="4">
                  <c:v>72.400000000000006</c:v>
                </c:pt>
                <c:pt idx="5">
                  <c:v>91.5</c:v>
                </c:pt>
                <c:pt idx="6">
                  <c:v>108.5</c:v>
                </c:pt>
                <c:pt idx="7">
                  <c:v>114</c:v>
                </c:pt>
                <c:pt idx="8">
                  <c:v>132.80000000000001</c:v>
                </c:pt>
                <c:pt idx="9">
                  <c:v>151.1</c:v>
                </c:pt>
                <c:pt idx="10">
                  <c:v>183.3</c:v>
                </c:pt>
                <c:pt idx="11">
                  <c:v>192.6</c:v>
                </c:pt>
                <c:pt idx="12">
                  <c:v>220.1</c:v>
                </c:pt>
                <c:pt idx="13">
                  <c:v>277</c:v>
                </c:pt>
                <c:pt idx="14">
                  <c:v>311.7</c:v>
                </c:pt>
                <c:pt idx="15">
                  <c:v>392.4</c:v>
                </c:pt>
                <c:pt idx="16">
                  <c:v>452.2</c:v>
                </c:pt>
                <c:pt idx="17">
                  <c:v>511.3</c:v>
                </c:pt>
                <c:pt idx="18">
                  <c:v>524.9</c:v>
                </c:pt>
                <c:pt idx="19">
                  <c:v>572.79999999999995</c:v>
                </c:pt>
                <c:pt idx="20">
                  <c:v>637.4</c:v>
                </c:pt>
                <c:pt idx="21">
                  <c:v>676.8</c:v>
                </c:pt>
                <c:pt idx="22">
                  <c:v>705</c:v>
                </c:pt>
                <c:pt idx="23">
                  <c:v>776.2</c:v>
                </c:pt>
                <c:pt idx="24">
                  <c:v>851.5</c:v>
                </c:pt>
                <c:pt idx="25">
                  <c:v>929.7</c:v>
                </c:pt>
                <c:pt idx="26">
                  <c:v>1011.7</c:v>
                </c:pt>
                <c:pt idx="27">
                  <c:v>1041</c:v>
                </c:pt>
                <c:pt idx="28">
                  <c:v>1188</c:v>
                </c:pt>
                <c:pt idx="29">
                  <c:v>1253.5999999999999</c:v>
                </c:pt>
                <c:pt idx="30">
                  <c:v>1486.7</c:v>
                </c:pt>
                <c:pt idx="31">
                  <c:v>1740</c:v>
                </c:pt>
                <c:pt idx="32">
                  <c:v>2042</c:v>
                </c:pt>
                <c:pt idx="33">
                  <c:v>2293.1999999999998</c:v>
                </c:pt>
                <c:pt idx="34">
                  <c:v>2622.2</c:v>
                </c:pt>
                <c:pt idx="35">
                  <c:v>2984.3</c:v>
                </c:pt>
                <c:pt idx="36">
                  <c:v>3681</c:v>
                </c:pt>
              </c:numCache>
            </c:numRef>
          </c:xVal>
          <c:yVal>
            <c:numRef>
              <c:f>Sheet14!$C$2:$C$38</c:f>
              <c:numCache>
                <c:formatCode>General</c:formatCode>
                <c:ptCount val="37"/>
                <c:pt idx="0">
                  <c:v>165392303883.5</c:v>
                </c:pt>
                <c:pt idx="1">
                  <c:v>19567724070466.801</c:v>
                </c:pt>
                <c:pt idx="2">
                  <c:v>55034106487257.102</c:v>
                </c:pt>
                <c:pt idx="3">
                  <c:v>52425586896616.5</c:v>
                </c:pt>
                <c:pt idx="4">
                  <c:v>49339359928412.5</c:v>
                </c:pt>
                <c:pt idx="5">
                  <c:v>46886077612021.5</c:v>
                </c:pt>
                <c:pt idx="6">
                  <c:v>35567615590977</c:v>
                </c:pt>
                <c:pt idx="7">
                  <c:v>35037446144512.602</c:v>
                </c:pt>
                <c:pt idx="8">
                  <c:v>33268628865201.398</c:v>
                </c:pt>
                <c:pt idx="9">
                  <c:v>31610779230663.801</c:v>
                </c:pt>
                <c:pt idx="10">
                  <c:v>7727063585221.5</c:v>
                </c:pt>
                <c:pt idx="11">
                  <c:v>6682875390467</c:v>
                </c:pt>
                <c:pt idx="12">
                  <c:v>646728302534.95105</c:v>
                </c:pt>
                <c:pt idx="13">
                  <c:v>201567013317.233</c:v>
                </c:pt>
                <c:pt idx="14">
                  <c:v>100436218927.826</c:v>
                </c:pt>
                <c:pt idx="15">
                  <c:v>21037416579.665199</c:v>
                </c:pt>
                <c:pt idx="16">
                  <c:v>10943610012.6036</c:v>
                </c:pt>
                <c:pt idx="17">
                  <c:v>6345993847.4070597</c:v>
                </c:pt>
                <c:pt idx="18">
                  <c:v>5652867869.8343697</c:v>
                </c:pt>
                <c:pt idx="19">
                  <c:v>3849323879.4106202</c:v>
                </c:pt>
                <c:pt idx="20">
                  <c:v>2403764923.3027201</c:v>
                </c:pt>
                <c:pt idx="21">
                  <c:v>1843718463.5550699</c:v>
                </c:pt>
                <c:pt idx="22">
                  <c:v>1538323021.7744401</c:v>
                </c:pt>
                <c:pt idx="23">
                  <c:v>1001710438.95578</c:v>
                </c:pt>
                <c:pt idx="24">
                  <c:v>660658720.61864102</c:v>
                </c:pt>
                <c:pt idx="25">
                  <c:v>443485214.28249902</c:v>
                </c:pt>
                <c:pt idx="26">
                  <c:v>301115410.28969198</c:v>
                </c:pt>
                <c:pt idx="27">
                  <c:v>263966143.39457899</c:v>
                </c:pt>
                <c:pt idx="28">
                  <c:v>142608707.01854801</c:v>
                </c:pt>
                <c:pt idx="29">
                  <c:v>110635766.482189</c:v>
                </c:pt>
                <c:pt idx="30">
                  <c:v>48730077.278684899</c:v>
                </c:pt>
                <c:pt idx="31">
                  <c:v>22366806.738585498</c:v>
                </c:pt>
                <c:pt idx="32">
                  <c:v>9869628.5939753205</c:v>
                </c:pt>
                <c:pt idx="33">
                  <c:v>5351996.7927596597</c:v>
                </c:pt>
                <c:pt idx="34">
                  <c:v>2579365.0418885499</c:v>
                </c:pt>
                <c:pt idx="35">
                  <c:v>1242391.9877495801</c:v>
                </c:pt>
                <c:pt idx="36">
                  <c:v>350319.34591935348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592-4EC0-8670-013427EDA9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0578512"/>
        <c:axId val="1660581984"/>
      </c:scatterChart>
      <c:valAx>
        <c:axId val="1660578512"/>
        <c:scaling>
          <c:logBase val="10"/>
          <c:orientation val="minMax"/>
          <c:min val="1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4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40" baseline="0"/>
                  <a:t>Dark Photon Energy (eV)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4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0581984"/>
        <c:crosses val="autoZero"/>
        <c:crossBetween val="midCat"/>
      </c:valAx>
      <c:valAx>
        <c:axId val="1660581984"/>
        <c:scaling>
          <c:logBase val="10"/>
          <c:orientation val="minMax"/>
          <c:max val="1E+18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7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70" baseline="0"/>
                  <a:t>Flux  (ev^-1s^-1cm^-2)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7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05785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Sheet15!$N$1</c:f>
              <c:strCache>
                <c:ptCount val="1"/>
                <c:pt idx="0">
                  <c:v>Event(day^-1kg^-1kev^-1)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Sheet15!$A$2:$A$37</c:f>
              <c:numCache>
                <c:formatCode>General</c:formatCode>
                <c:ptCount val="36"/>
                <c:pt idx="0">
                  <c:v>10.199999999999999</c:v>
                </c:pt>
                <c:pt idx="1">
                  <c:v>21.2</c:v>
                </c:pt>
                <c:pt idx="2">
                  <c:v>30.5</c:v>
                </c:pt>
                <c:pt idx="3">
                  <c:v>49.3</c:v>
                </c:pt>
                <c:pt idx="4">
                  <c:v>72.400000000000006</c:v>
                </c:pt>
                <c:pt idx="5">
                  <c:v>91.5</c:v>
                </c:pt>
                <c:pt idx="6">
                  <c:v>108.5</c:v>
                </c:pt>
                <c:pt idx="7">
                  <c:v>114</c:v>
                </c:pt>
                <c:pt idx="8">
                  <c:v>132.80000000000001</c:v>
                </c:pt>
                <c:pt idx="9">
                  <c:v>151.1</c:v>
                </c:pt>
                <c:pt idx="10">
                  <c:v>183.3</c:v>
                </c:pt>
                <c:pt idx="11">
                  <c:v>192.6</c:v>
                </c:pt>
                <c:pt idx="12">
                  <c:v>220.1</c:v>
                </c:pt>
                <c:pt idx="13">
                  <c:v>277</c:v>
                </c:pt>
                <c:pt idx="14">
                  <c:v>311.7</c:v>
                </c:pt>
                <c:pt idx="15">
                  <c:v>392.4</c:v>
                </c:pt>
                <c:pt idx="16">
                  <c:v>452.2</c:v>
                </c:pt>
                <c:pt idx="17">
                  <c:v>511.3</c:v>
                </c:pt>
                <c:pt idx="18">
                  <c:v>524.9</c:v>
                </c:pt>
                <c:pt idx="19">
                  <c:v>572.79999999999995</c:v>
                </c:pt>
                <c:pt idx="20">
                  <c:v>637.4</c:v>
                </c:pt>
                <c:pt idx="21">
                  <c:v>676.8</c:v>
                </c:pt>
                <c:pt idx="22">
                  <c:v>705</c:v>
                </c:pt>
                <c:pt idx="23">
                  <c:v>776.2</c:v>
                </c:pt>
                <c:pt idx="24">
                  <c:v>851.5</c:v>
                </c:pt>
                <c:pt idx="25">
                  <c:v>929.7</c:v>
                </c:pt>
                <c:pt idx="26">
                  <c:v>1011.7</c:v>
                </c:pt>
                <c:pt idx="27">
                  <c:v>1041</c:v>
                </c:pt>
                <c:pt idx="28">
                  <c:v>1188</c:v>
                </c:pt>
                <c:pt idx="29">
                  <c:v>1253.5999999999999</c:v>
                </c:pt>
                <c:pt idx="30">
                  <c:v>1300</c:v>
                </c:pt>
                <c:pt idx="31">
                  <c:v>1486.7</c:v>
                </c:pt>
                <c:pt idx="32">
                  <c:v>1740</c:v>
                </c:pt>
                <c:pt idx="33">
                  <c:v>2042</c:v>
                </c:pt>
                <c:pt idx="34">
                  <c:v>2293.1999999999998</c:v>
                </c:pt>
                <c:pt idx="35">
                  <c:v>2622.2</c:v>
                </c:pt>
              </c:numCache>
            </c:numRef>
          </c:xVal>
          <c:yVal>
            <c:numRef>
              <c:f>Sheet15!$N$2:$N$37</c:f>
              <c:numCache>
                <c:formatCode>General</c:formatCode>
                <c:ptCount val="36"/>
                <c:pt idx="0">
                  <c:v>1982671.5284716</c:v>
                </c:pt>
                <c:pt idx="1">
                  <c:v>65949.036343450498</c:v>
                </c:pt>
                <c:pt idx="2">
                  <c:v>40283.53533016031</c:v>
                </c:pt>
                <c:pt idx="3">
                  <c:v>13558.3863196618</c:v>
                </c:pt>
                <c:pt idx="4">
                  <c:v>7292.7647653983568</c:v>
                </c:pt>
                <c:pt idx="5">
                  <c:v>4234.9050124588803</c:v>
                </c:pt>
                <c:pt idx="6">
                  <c:v>2412.512319984643</c:v>
                </c:pt>
                <c:pt idx="7">
                  <c:v>2130.575147510061</c:v>
                </c:pt>
                <c:pt idx="8">
                  <c:v>1428.533481264054</c:v>
                </c:pt>
                <c:pt idx="9">
                  <c:v>995.13489636557279</c:v>
                </c:pt>
                <c:pt idx="10">
                  <c:v>256.59699823070309</c:v>
                </c:pt>
                <c:pt idx="11">
                  <c:v>206.20865850152279</c:v>
                </c:pt>
                <c:pt idx="12">
                  <c:v>79.360770406245976</c:v>
                </c:pt>
                <c:pt idx="13">
                  <c:v>28.053014058542281</c:v>
                </c:pt>
                <c:pt idx="14">
                  <c:v>15.27612543341421</c:v>
                </c:pt>
                <c:pt idx="15">
                  <c:v>4.751153071177785</c:v>
                </c:pt>
                <c:pt idx="16">
                  <c:v>2.2608041990162162</c:v>
                </c:pt>
                <c:pt idx="17">
                  <c:v>1.1418254454471151</c:v>
                </c:pt>
                <c:pt idx="18">
                  <c:v>0.98662142933808294</c:v>
                </c:pt>
                <c:pt idx="19">
                  <c:v>0.604660087887125</c:v>
                </c:pt>
                <c:pt idx="20">
                  <c:v>0.32499306571404901</c:v>
                </c:pt>
                <c:pt idx="21">
                  <c:v>0.22889788691362001</c:v>
                </c:pt>
                <c:pt idx="22">
                  <c:v>0.17991301264582901</c:v>
                </c:pt>
                <c:pt idx="23">
                  <c:v>0.10108747187396901</c:v>
                </c:pt>
                <c:pt idx="24">
                  <c:v>5.7578008617149498E-2</c:v>
                </c:pt>
                <c:pt idx="25">
                  <c:v>3.32849518378956E-2</c:v>
                </c:pt>
                <c:pt idx="26">
                  <c:v>1.99339347563154E-2</c:v>
                </c:pt>
                <c:pt idx="27">
                  <c:v>1.6752973897678901E-2</c:v>
                </c:pt>
                <c:pt idx="28">
                  <c:v>7.67547584109185E-3</c:v>
                </c:pt>
                <c:pt idx="29">
                  <c:v>3.67628808213196E-2</c:v>
                </c:pt>
                <c:pt idx="30">
                  <c:v>1.7244933061379E-2</c:v>
                </c:pt>
                <c:pt idx="31">
                  <c:v>7.3193735183758003E-3</c:v>
                </c:pt>
                <c:pt idx="32">
                  <c:v>2.52889537276211E-3</c:v>
                </c:pt>
                <c:pt idx="33">
                  <c:v>1.0009491809581E-3</c:v>
                </c:pt>
                <c:pt idx="34">
                  <c:v>3.9549633711133999E-4</c:v>
                </c:pt>
                <c:pt idx="35">
                  <c:v>1.4622752808952799E-4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17D-4BD5-929A-56A9A3511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6211152"/>
        <c:axId val="1686167008"/>
      </c:scatterChart>
      <c:valAx>
        <c:axId val="16862111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50" baseline="0"/>
                  <a:t>Dark Photon energy (eV)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6167008"/>
        <c:crossesAt val="1E-4"/>
        <c:crossBetween val="midCat"/>
      </c:valAx>
      <c:valAx>
        <c:axId val="1686167008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6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60" baseline="0"/>
                  <a:t>Event rate (Kg^-1s^-1kev^-1)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6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62111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B26BE-2B20-406D-A8C4-2AB38B775D5C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CE9B4-BE68-48E4-9BAE-892AA7700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5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85230-FA7B-4045-BB2E-5C521655A7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9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1FAD0-06E4-4573-B4C4-98FD300B8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231D8-2CD3-453B-8BF2-2BCFD743E0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DCD60-C116-429A-BDED-6B9E71B64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5A2-09C2-4D32-AF46-02959FAACE69}" type="datetime1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64EFC-C941-475D-8364-1D958FC00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ECDC7-F604-4C1D-8AFA-9F8983B79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803A-410E-4986-9C5B-93F9EA552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63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E531A-66E9-4A82-B621-A74751A65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D6A9E-CB42-41CC-94DF-0BEF69F02C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A28EA-65C6-4D40-85C2-A31941541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49B3B-A1A2-4E87-961F-90FA53C32B9F}" type="datetime1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2923C-9240-49F2-99A0-E45C488EE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790B6-B708-40B3-B409-C2F46B05D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803A-410E-4986-9C5B-93F9EA552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49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88478B-AB03-441B-A374-F9AA5B655C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FCF6E1-CDF2-426E-B853-172B40750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60879-C1DB-40CE-807E-D211521B5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CE4B-52D8-4253-91B0-FFDBEBF7A080}" type="datetime1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8EAD3-158B-4787-9126-524A4C70A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97130-5254-4F11-A53A-7FB4066FD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803A-410E-4986-9C5B-93F9EA552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9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B8464-49F7-4769-9CA9-AF8A1CB13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F8109-2114-4F21-A273-4D66CDCEB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3801C-22D7-4D6C-AC2B-5DF8FD6B1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1F61-BE86-4861-9F67-A66B19CA9862}" type="datetime1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8F6A6-73AF-4B17-972B-99344B4E4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DE778-2494-4496-B4EA-8D858674C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803A-410E-4986-9C5B-93F9EA552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38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1B440-2FE4-4EA0-B248-9C908F775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9E22B-B7F8-4EBC-85D5-7C3689058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C1335-3AD4-42BD-AC75-5822091E4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8CD4-6007-43DB-BB9E-D39D8B9A046A}" type="datetime1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34B26-06B4-4024-8037-2F73FAC95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9AE23-D66E-4E53-AFC9-003F3A36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803A-410E-4986-9C5B-93F9EA552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47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16E80-68F9-4292-B27D-590C7F0AE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88580-5D51-49EC-95F4-05922F2F2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717503-BADE-4FE2-BC76-69848E280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852EA-7477-4C62-B099-99D6FA5AB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FD77-4E1C-416E-91CD-E65962DBD666}" type="datetime1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3A5773-DC08-4CCC-B363-9D9B1980F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C5C275-A9B6-4DFA-B2EE-154A831B6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803A-410E-4986-9C5B-93F9EA552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AE0C6-5851-4988-AADB-7DFC3C90D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E57A7-36E0-4646-88D0-8465D7F9B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0A1ADF-A579-4902-BE86-FEA1756E0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069E6C-4519-4280-A638-586BE31058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251D6C-7CBA-405D-A06D-EF6B164E4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14FFAD-87CC-45D7-B76A-BEB6583C3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B6EB-F2D7-4866-AF40-9B11EBB955E5}" type="datetime1">
              <a:rPr lang="en-US" smtClean="0"/>
              <a:t>5/11/2022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63B104-5BB6-4A78-912C-04D1D6CFF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9648A8-2F9D-4945-9FD7-80FC06B71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803A-410E-4986-9C5B-93F9EA552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9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DA3E7-416E-4034-B689-C2DE7A3AB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99D78D-690B-4865-909C-2203A740B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A8B5-0279-4410-8254-4A71A271CE77}" type="datetime1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65574C-BCE7-4EFD-9821-2DB053D6E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E47830-9A58-40DD-B870-6BBAF6641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803A-410E-4986-9C5B-93F9EA552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27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6DE954-4A87-47A4-8B5D-0CD0C72F6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F754-705F-4E8D-A8E8-5C9B1000CA58}" type="datetime1">
              <a:rPr lang="en-US" smtClean="0"/>
              <a:t>5/11/2022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985863-96F9-4462-AFB2-40767DE8E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FDCE7-0F70-42BE-9427-84FA45959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rgbClr val="FF0000"/>
                </a:solidFill>
              </a:defRPr>
            </a:lvl1pPr>
          </a:lstStyle>
          <a:p>
            <a:fld id="{FF9A803A-410E-4986-9C5B-93F9EA552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BB923-8E34-4D42-A9AA-5E79E6D17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88F04-4411-4DA1-ACC6-B26CB6398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354D6E-B99E-40A8-87AF-3D4240673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FFDF39-06DA-4584-941E-681843FA0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EDDB-805B-44FF-A058-FBC0DBE76A5C}" type="datetime1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51BEBD-A71E-4C5B-9D78-21D781955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FE215B-6A51-4AA5-9E92-E9E4A391C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803A-410E-4986-9C5B-93F9EA552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6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A7F5A-880C-421E-B800-5335E4720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85D978-2AF6-497F-9503-F9FD848128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4526CF-833B-4BD5-99F8-21B8F0180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7971AD-7A62-4E49-B1A3-AA2B8CCDB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FAFC-DFF8-4EEA-B88E-88AE70A6D6B2}" type="datetime1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21D62-5650-4A1F-8D16-D63019DAD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A88E63-1BA8-4759-8F47-3B61CC465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803A-410E-4986-9C5B-93F9EA552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68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621E78-2E03-4279-896F-07B2B6FCB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1468E-BE53-478D-9400-B53DCF46D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70668-8CB0-4AFD-9A81-E097C7AB1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35DDE-92E3-4741-A2D3-C55EBE3F68B7}" type="datetime1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B9310-8FAB-4217-81A9-2C8CF7079D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A9A03-56E7-4579-BBE3-2A2BC15C0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A803A-410E-4986-9C5B-93F9EA552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4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398DE7-62B1-4E59-9486-A922201862CC}"/>
              </a:ext>
            </a:extLst>
          </p:cNvPr>
          <p:cNvSpPr txBox="1"/>
          <p:nvPr/>
        </p:nvSpPr>
        <p:spPr>
          <a:xfrm flipH="1">
            <a:off x="2149642" y="535297"/>
            <a:ext cx="881949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Search for Dark Photons Utilizing Advanced Germanium Detectors</a:t>
            </a:r>
            <a:endParaRPr lang="en-US" sz="4000" b="1" i="0">
              <a:effectLst/>
              <a:latin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</a:rPr>
              <a:t>                 </a:t>
            </a:r>
          </a:p>
          <a:p>
            <a:r>
              <a:rPr lang="en-US">
                <a:latin typeface="Arial" panose="020B0604020202020204" pitchFamily="34" charset="0"/>
              </a:rPr>
              <a:t>                           </a:t>
            </a:r>
          </a:p>
          <a:p>
            <a:r>
              <a:rPr lang="en-US">
                <a:latin typeface="Arial" panose="020B0604020202020204" pitchFamily="34" charset="0"/>
              </a:rPr>
              <a:t>                       </a:t>
            </a:r>
          </a:p>
          <a:p>
            <a:r>
              <a:rPr lang="en-US">
                <a:latin typeface="Arial" panose="020B0604020202020204" pitchFamily="34" charset="0"/>
              </a:rPr>
              <a:t>                        </a:t>
            </a:r>
            <a:r>
              <a:rPr lang="en-US" b="1">
                <a:latin typeface="Arial" panose="020B0604020202020204" pitchFamily="34" charset="0"/>
              </a:rPr>
              <a:t>Sanjay Bhattarai , Dongming Mei</a:t>
            </a:r>
          </a:p>
          <a:p>
            <a:endParaRPr lang="en-US" b="1">
              <a:latin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</a:rPr>
              <a:t>                      UNIVERSITY OF SOUTH DAKOTA</a:t>
            </a:r>
            <a:endParaRPr lang="en-US" b="1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DFB7D1-6AB7-4724-A55C-F2B4BB184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94" y="-18853"/>
            <a:ext cx="1434289" cy="1440692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E049A7-7038-407E-AFE9-19928F790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741" y="83986"/>
            <a:ext cx="2778375" cy="9026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09CC90-E957-4ABF-ACF4-D70E920DDE42}"/>
              </a:ext>
            </a:extLst>
          </p:cNvPr>
          <p:cNvSpPr txBox="1"/>
          <p:nvPr/>
        </p:nvSpPr>
        <p:spPr>
          <a:xfrm>
            <a:off x="2631440" y="412247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This work is done under the collaboration PIRE-GEMADARC. It was sponsored by NSF OISE-1743790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76DFC6-55EB-4F7B-BA47-838E4BB1B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2652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61"/>
    </mc:Choice>
    <mc:Fallback xmlns="">
      <p:transition spd="slow" advTm="2586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80C74-E3B3-4B66-9C68-DC21614346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b="1"/>
              <a:t>Ionization probability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B5D97DE-DA79-4BBD-87B4-ADC27FD63A9C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470650" y="1868488"/>
            <a:ext cx="5721350" cy="4321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5A9AB02-AE36-4DED-B57E-645D4EEC6C28}"/>
                  </a:ext>
                </a:extLst>
              </p:cNvPr>
              <p:cNvSpPr/>
              <p:nvPr/>
            </p:nvSpPr>
            <p:spPr>
              <a:xfrm>
                <a:off x="419831" y="1690688"/>
                <a:ext cx="5519056" cy="16492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/>
                  <a:t>The probability for a neutral acceptor state to be ionized in a p-type detector is </a:t>
                </a:r>
              </a:p>
              <a:p>
                <a:endParaRPr lang="en-US" sz="200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)=1−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1+4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)/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5A9AB02-AE36-4DED-B57E-645D4EEC6C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31" y="1690688"/>
                <a:ext cx="5519056" cy="1649298"/>
              </a:xfrm>
              <a:prstGeom prst="rect">
                <a:avLst/>
              </a:prstGeom>
              <a:blipFill>
                <a:blip r:embed="rId3"/>
                <a:stretch>
                  <a:fillRect l="-994" t="-1845" r="-1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C3762D-B352-4531-A476-D5835A676C1B}"/>
                  </a:ext>
                </a:extLst>
              </p:cNvPr>
              <p:cNvSpPr txBox="1"/>
              <p:nvPr/>
            </p:nvSpPr>
            <p:spPr>
              <a:xfrm>
                <a:off x="482881" y="3227358"/>
                <a:ext cx="5721888" cy="3099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2000"/>
                  <a:t>= Fermi energy level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𝑘𝑇𝑙𝑛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𝑘𝑇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3/2</m:t>
                        </m:r>
                      </m:sup>
                    </m:sSup>
                  </m:oMath>
                </a14:m>
                <a:endParaRPr lang="en-US" sz="200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∗=</m:t>
                    </m:r>
                  </m:oMath>
                </a14:m>
                <a:r>
                  <a:rPr lang="en-US" sz="2000"/>
                  <a:t>effective mass of hole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1+4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⁡[(−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)/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2000"/>
              </a:p>
              <a:p>
                <a:r>
                  <a:rPr lang="en-US" sz="200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sz="2000"/>
                  <a:t>= Phonon Energy</a:t>
                </a:r>
              </a:p>
              <a:p>
                <a:endParaRPr lang="en-US" sz="2000" b="1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C3762D-B352-4531-A476-D5835A676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81" y="3227358"/>
                <a:ext cx="5721888" cy="3099310"/>
              </a:xfrm>
              <a:prstGeom prst="rect">
                <a:avLst/>
              </a:prstGeom>
              <a:blipFill>
                <a:blip r:embed="rId4"/>
                <a:stretch>
                  <a:fillRect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B5FEB1-A8ED-46FF-A8D8-0591B5ED9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F31C-56BE-4487-9625-E593D7B903B1}" type="slidenum">
              <a:rPr lang="en-US" sz="2000" smtClean="0"/>
              <a:t>10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68049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44"/>
    </mc:Choice>
    <mc:Fallback xmlns="">
      <p:transition spd="slow" advTm="974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EAAAE-4224-4316-B331-2DD828BB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Absorption probability of phonon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6728AD-F053-4DF8-8487-916D136DDD9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914400" y="1891298"/>
                <a:ext cx="5438274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/>
                  <a:t> The ionization or excitation cross section of both over-charged and neutral impurities=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=5×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/>
              </a:p>
              <a:p>
                <a:r>
                  <a:rPr lang="en-US" sz="2400"/>
                  <a:t>Absorption probability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/>
                  <a:t> is given by </a:t>
                </a:r>
              </a:p>
              <a:p>
                <a:pPr marL="0" indent="0">
                  <a:buNone/>
                </a:pPr>
                <a:r>
                  <a:rPr lang="en-US" sz="240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/>
                  <a:t>=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endParaRPr lang="en-US" sz="2400"/>
              </a:p>
              <a:p>
                <a:pPr marL="0" indent="0">
                  <a:buNone/>
                </a:pPr>
                <a:r>
                  <a:rPr lang="en-US" sz="2400"/>
                  <a:t>  where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endParaRPr lang="en-US" sz="2400"/>
              </a:p>
              <a:p>
                <a:pPr marL="0" indent="0">
                  <a:buNone/>
                </a:pPr>
                <a:r>
                  <a:rPr lang="en-US" sz="2400"/>
                  <a:t>d=average distance diffused before anharmonic decay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6728AD-F053-4DF8-8487-916D136DDD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914400" y="1891298"/>
                <a:ext cx="5438274" cy="4351338"/>
              </a:xfrm>
              <a:blipFill>
                <a:blip r:embed="rId2"/>
                <a:stretch>
                  <a:fillRect l="-168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53C21D-3931-491A-ABE6-207C5F49F8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1891298"/>
            <a:ext cx="4919850" cy="422974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B5D51-5148-43C8-9370-7EE6428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F31C-56BE-4487-9625-E593D7B903B1}" type="slidenum">
              <a:rPr lang="en-US" sz="2000" smtClean="0">
                <a:solidFill>
                  <a:srgbClr val="FF0000"/>
                </a:solidFill>
              </a:rPr>
              <a:t>11</a:t>
            </a:fld>
            <a:endParaRPr lang="en-US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0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11"/>
    </mc:Choice>
    <mc:Fallback xmlns="">
      <p:transition spd="slow" advTm="931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EC9AB0-825C-40F0-A186-1FD694500261}"/>
                  </a:ext>
                </a:extLst>
              </p:cNvPr>
              <p:cNvSpPr txBox="1"/>
              <p:nvPr/>
            </p:nvSpPr>
            <p:spPr>
              <a:xfrm>
                <a:off x="213099" y="1317336"/>
                <a:ext cx="6094428" cy="5874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/>
                  <a:t>The number of charge carriers created by the ionization or excitation of impurities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𝑐𝑎𝑟𝑟𝑖𝑒𝑟𝑠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/>
                  <a:t>For ith phonon with ionization probabaility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/>
                  <a:t>and absorption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𝒄𝒂𝒓𝒓𝒊𝒆𝒓𝒔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𝑬</m:t>
                                        </m:r>
                                      </m:e>
                                      <m:sub>
                                        <m: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𝒕𝒉𝒓𝒆𝒔𝒉𝒐𝒍𝒅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𝟎𝟐𝟔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b="1"/>
                  <a:t> (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sup>
                    </m:sSup>
                  </m:oMath>
                </a14:m>
                <a:r>
                  <a:rPr lang="en-US" sz="2400" b="1"/>
                  <a:t>) (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𝒆𝒙𝒑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⁡[(−</m:t>
                        </m:r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sub>
                            </m:s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sub>
                            </m:sSub>
                          </m:e>
                        </m:d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b>
                                </m:s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)/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𝒌𝑻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</m:oMath>
                </a14:m>
                <a:r>
                  <a:rPr lang="en-US" sz="240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𝑘𝑇𝑙𝑛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𝑘𝑇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3/2</m:t>
                        </m:r>
                      </m:sup>
                    </m:sSup>
                  </m:oMath>
                </a14:m>
                <a:endParaRPr lang="en-US" sz="240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∗=</m:t>
                    </m:r>
                  </m:oMath>
                </a14:m>
                <a:r>
                  <a:rPr lang="en-US" sz="2400"/>
                  <a:t>effective mass of hole=0.29m</a:t>
                </a:r>
                <a:r>
                  <a:rPr lang="en-US" sz="2400" baseline="-25000"/>
                  <a:t>e </a:t>
                </a:r>
              </a:p>
              <a:p>
                <a:pPr marL="0" indent="0">
                  <a:buNone/>
                </a:pPr>
                <a:endParaRPr lang="en-US" sz="2400"/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EC9AB0-825C-40F0-A186-1FD694500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99" y="1317336"/>
                <a:ext cx="6094428" cy="5874942"/>
              </a:xfrm>
              <a:prstGeom prst="rect">
                <a:avLst/>
              </a:prstGeom>
              <a:blipFill>
                <a:blip r:embed="rId2"/>
                <a:stretch>
                  <a:fillRect l="-1400" t="-830" r="-1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04C5EAB-2487-4381-9068-19DDD211195E}"/>
              </a:ext>
            </a:extLst>
          </p:cNvPr>
          <p:cNvSpPr txBox="1"/>
          <p:nvPr/>
        </p:nvSpPr>
        <p:spPr>
          <a:xfrm>
            <a:off x="1578832" y="270191"/>
            <a:ext cx="5319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Number of charge carriers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97BED2-9CEC-4AC0-A64A-55C844AFB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41" y="1624676"/>
            <a:ext cx="6035859" cy="451542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52215-5A4D-4B21-97C3-3740ED997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F31C-56BE-4487-9625-E593D7B903B1}" type="slidenum">
              <a:rPr lang="en-US" sz="2000" smtClean="0"/>
              <a:t>12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81460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4"/>
    </mc:Choice>
    <mc:Fallback xmlns="">
      <p:transition spd="slow" advTm="176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7948B7D2-B9D6-4512-BAAB-98B723DE9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526" y="375255"/>
            <a:ext cx="4343400" cy="2952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845B56-C84D-4038-B706-705515E84F53}"/>
              </a:ext>
            </a:extLst>
          </p:cNvPr>
          <p:cNvSpPr txBox="1"/>
          <p:nvPr/>
        </p:nvSpPr>
        <p:spPr>
          <a:xfrm>
            <a:off x="89452" y="1639956"/>
            <a:ext cx="45918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At high electric field and low temperature we can achieve internal charge amplification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At low temperature , detector not required to deplete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913482-61F0-41DF-9A9E-F3B9D83FF28A}"/>
              </a:ext>
            </a:extLst>
          </p:cNvPr>
          <p:cNvSpPr txBox="1"/>
          <p:nvPr/>
        </p:nvSpPr>
        <p:spPr>
          <a:xfrm>
            <a:off x="134178" y="621958"/>
            <a:ext cx="5032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 </a:t>
            </a:r>
            <a:r>
              <a:rPr lang="en-US" sz="2400" b="1"/>
              <a:t>HPGe detector at low temperature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12971E-BA6C-44C0-AA3C-02A5682EEEE6}"/>
                  </a:ext>
                </a:extLst>
              </p:cNvPr>
              <p:cNvSpPr txBox="1"/>
              <p:nvPr/>
            </p:nvSpPr>
            <p:spPr>
              <a:xfrm>
                <a:off x="1638129" y="5536095"/>
                <a:ext cx="308113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Plots Source: Rajendra Pant’s experiment with detector of impurity concentration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12971E-BA6C-44C0-AA3C-02A5682EE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129" y="5536095"/>
                <a:ext cx="3081131" cy="1200329"/>
              </a:xfrm>
              <a:prstGeom prst="rect">
                <a:avLst/>
              </a:prstGeom>
              <a:blipFill>
                <a:blip r:embed="rId4"/>
                <a:stretch>
                  <a:fillRect l="-1782" t="-2538" b="-3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No description available.">
            <a:extLst>
              <a:ext uri="{FF2B5EF4-FFF2-40B4-BE49-F238E27FC236}">
                <a16:creationId xmlns:a16="http://schemas.microsoft.com/office/drawing/2014/main" id="{9BA83693-E2F0-49FE-935C-53701091C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109" y="4082706"/>
            <a:ext cx="5181600" cy="240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0DA2BA-6790-46DA-8508-D7528EB3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803A-410E-4986-9C5B-93F9EA5528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1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94"/>
    </mc:Choice>
    <mc:Fallback xmlns="">
      <p:transition spd="slow" advTm="2099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A59E09-64CC-43E1-853E-8C091CDAFB9A}"/>
              </a:ext>
            </a:extLst>
          </p:cNvPr>
          <p:cNvSpPr txBox="1"/>
          <p:nvPr/>
        </p:nvSpPr>
        <p:spPr>
          <a:xfrm>
            <a:off x="1083365" y="1500957"/>
            <a:ext cx="6490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Future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088707-F8C2-4793-A3EE-53E877299431}"/>
                  </a:ext>
                </a:extLst>
              </p:cNvPr>
              <p:cNvSpPr txBox="1"/>
              <p:nvPr/>
            </p:nvSpPr>
            <p:spPr>
              <a:xfrm>
                <a:off x="1192696" y="2494721"/>
                <a:ext cx="4144617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/>
                  <a:t>Fabricate two planar detectors; a p-type and n–type each with impurity level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~10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/>
                  <a:t>Higher the impurity higher the phonons.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/>
                  <a:t> Test at low tempearutre, depletion not required.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/>
                  <a:t>Fabrictae point contact detector , test at high field and low temperature to observe internal charge amplification.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088707-F8C2-4793-A3EE-53E877299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696" y="2494721"/>
                <a:ext cx="4144617" cy="3477875"/>
              </a:xfrm>
              <a:prstGeom prst="rect">
                <a:avLst/>
              </a:prstGeom>
              <a:blipFill>
                <a:blip r:embed="rId2"/>
                <a:stretch>
                  <a:fillRect l="-1324" t="-876" r="-2059" b="-2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D44C346-961D-4D3A-ACC5-305D907C0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30" y="3017004"/>
            <a:ext cx="3021496" cy="3564836"/>
          </a:xfrm>
          <a:prstGeom prst="rect">
            <a:avLst/>
          </a:prstGeom>
        </p:spPr>
      </p:pic>
      <p:pic>
        <p:nvPicPr>
          <p:cNvPr id="7" name="Picture 6" descr="A picture containing wooden, wood&#10;&#10;Description automatically generated">
            <a:extLst>
              <a:ext uri="{FF2B5EF4-FFF2-40B4-BE49-F238E27FC236}">
                <a16:creationId xmlns:a16="http://schemas.microsoft.com/office/drawing/2014/main" id="{8B65182C-644A-418D-848B-C71E656BE5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336" y="-19879"/>
            <a:ext cx="2581690" cy="280283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AB5F7-13D7-4871-851F-A6061462F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803A-410E-4986-9C5B-93F9EA5528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2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93"/>
    </mc:Choice>
    <mc:Fallback xmlns="">
      <p:transition spd="slow" advTm="849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EEAC9-C3CF-4B36-944D-26E402D7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Conclusion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DA2675-29F9-4927-8390-774348E3A1F2}"/>
              </a:ext>
            </a:extLst>
          </p:cNvPr>
          <p:cNvSpPr txBox="1"/>
          <p:nvPr/>
        </p:nvSpPr>
        <p:spPr>
          <a:xfrm>
            <a:off x="1076960" y="2286000"/>
            <a:ext cx="89814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Low mass solar dark photon </a:t>
            </a:r>
            <a:r>
              <a:rPr lang="en-US" sz="2400" dirty="0"/>
              <a:t>can be detected using advanced germanium detector of </a:t>
            </a:r>
            <a:r>
              <a:rPr lang="en-US" sz="2400"/>
              <a:t>threshold 0.1 eV</a:t>
            </a:r>
            <a:r>
              <a:rPr lang="en-US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Background study for the project yet to be studied.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Crystal growth and zone refining yields the high purity germanium of desired impurities ; detector yet to be fabricated.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161F1-98AE-477B-87D9-963C4A6E6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F31C-56BE-4487-9625-E593D7B903B1}" type="slidenum">
              <a:rPr lang="en-US" sz="2000" smtClean="0">
                <a:solidFill>
                  <a:srgbClr val="FF0000"/>
                </a:solidFill>
              </a:rPr>
              <a:t>15</a:t>
            </a:fld>
            <a:endParaRPr lang="en-US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3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6"/>
    </mc:Choice>
    <mc:Fallback xmlns="">
      <p:transition spd="slow" advTm="112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D4965C-0211-4EC6-A2BE-23F7850ABABC}"/>
              </a:ext>
            </a:extLst>
          </p:cNvPr>
          <p:cNvSpPr txBox="1"/>
          <p:nvPr/>
        </p:nvSpPr>
        <p:spPr>
          <a:xfrm>
            <a:off x="2126974" y="2425148"/>
            <a:ext cx="35366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THANK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0B7759-C03A-49F2-A3C0-9FE5B726E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803A-410E-4986-9C5B-93F9EA5528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1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0"/>
    </mc:Choice>
    <mc:Fallback xmlns="">
      <p:transition spd="slow" advTm="209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07850B-A870-419E-913A-E1ADC8B10BAE}"/>
              </a:ext>
            </a:extLst>
          </p:cNvPr>
          <p:cNvSpPr txBox="1"/>
          <p:nvPr/>
        </p:nvSpPr>
        <p:spPr>
          <a:xfrm>
            <a:off x="3685591" y="550506"/>
            <a:ext cx="1984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Motivations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D3A015-BB3B-43D2-8584-B5C3063642D3}"/>
              </a:ext>
            </a:extLst>
          </p:cNvPr>
          <p:cNvSpPr txBox="1"/>
          <p:nvPr/>
        </p:nvSpPr>
        <p:spPr>
          <a:xfrm>
            <a:off x="1605205" y="1842710"/>
            <a:ext cx="777473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Research and development of advanced germanium detector with low energy threshold for low mass dark photon detection.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Utilizing home-grown crystals at USD to develop new Ge detectors with internal charge amplification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Use a low-energy threshold to optimize the number of events.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2D8D0A-BD6E-4436-BDFE-A6022412E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803A-410E-4986-9C5B-93F9EA5528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2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21"/>
    </mc:Choice>
    <mc:Fallback xmlns="">
      <p:transition spd="slow" advTm="3412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0D8D9B-C632-4281-8CC3-6F429C3058C9}"/>
                  </a:ext>
                </a:extLst>
              </p:cNvPr>
              <p:cNvSpPr txBox="1"/>
              <p:nvPr/>
            </p:nvSpPr>
            <p:spPr>
              <a:xfrm>
                <a:off x="496111" y="2206892"/>
                <a:ext cx="5428035" cy="4262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/>
                  <a:t>U (1) gauge symmetry mediated by a massive spin-1 boson called a “dark photon”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/>
                  <a:t>Kinetically Mix with Standard Model (SM) Photon by a small coupling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/>
                  <a:t> through a Lagrangian term: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p>
                      </m:sSubSup>
                    </m:oMath>
                  </m:oMathPara>
                </a14:m>
                <a:endParaRPr lang="en-US" b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b>
                    </m:sSub>
                  </m:oMath>
                </a14:m>
                <a:r>
                  <a:rPr lang="en-US" b="0">
                    <a:ea typeface="Cambria Math" panose="02040503050406030204" pitchFamily="18" charset="0"/>
                  </a:rPr>
                  <a:t>= Field strength of SM photon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p>
                    </m:sSubSup>
                  </m:oMath>
                </a14:m>
                <a:r>
                  <a:rPr lang="en-US" b="0">
                    <a:ea typeface="Cambria Math" panose="02040503050406030204" pitchFamily="18" charset="0"/>
                  </a:rPr>
                  <a:t>=  Field strength of dark photon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/>
                  <a:t>Through this mixing, the dark photon would couple to electromagnetically-charged SM particles analogously to the SM photon.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/>
                  <a:t>May have very small mass unlike ordinary photon.</a:t>
                </a:r>
              </a:p>
              <a:p>
                <a:endParaRPr lang="en-US"/>
              </a:p>
              <a:p>
                <a:endParaRPr lang="en-US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0D8D9B-C632-4281-8CC3-6F429C305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11" y="2206892"/>
                <a:ext cx="5428035" cy="4262064"/>
              </a:xfrm>
              <a:prstGeom prst="rect">
                <a:avLst/>
              </a:prstGeom>
              <a:blipFill>
                <a:blip r:embed="rId2"/>
                <a:stretch>
                  <a:fillRect l="-673" t="-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FA03C6E-5F92-4A1A-8D00-5ADFF31E0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Introduction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6DBF809-6975-4FC5-82B7-98514911B4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67854" y="2107030"/>
            <a:ext cx="5181600" cy="1334654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C74F36-165F-4DE3-BEE6-632DD07F6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253331"/>
            <a:ext cx="5181600" cy="4351338"/>
          </a:xfrm>
        </p:spPr>
        <p:txBody>
          <a:bodyPr/>
          <a:lstStyle/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DAD3AD-16C6-4201-8767-8E7C0A51B0B5}"/>
              </a:ext>
            </a:extLst>
          </p:cNvPr>
          <p:cNvSpPr txBox="1"/>
          <p:nvPr/>
        </p:nvSpPr>
        <p:spPr>
          <a:xfrm>
            <a:off x="6267854" y="3599846"/>
            <a:ext cx="60944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/>
              <a:t>FIGURE: </a:t>
            </a:r>
            <a:r>
              <a:rPr lang="en-US"/>
              <a:t>Example of a one-loop diagram that could create a kinetic mixing. In this case, the massive particle M has both electromagnetic and dark charge.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93248-0E87-4BB3-8A8E-8C639A56D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803A-410E-4986-9C5B-93F9EA552803}" type="slidenum">
              <a:rPr lang="en-US" sz="1800" smtClean="0">
                <a:solidFill>
                  <a:srgbClr val="FF0000"/>
                </a:solidFill>
              </a:rPr>
              <a:t>3</a:t>
            </a:fld>
            <a:endParaRPr lang="en-US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29"/>
    </mc:Choice>
    <mc:Fallback xmlns="">
      <p:transition spd="slow" advTm="2512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FFB58-2EF5-45DE-BD08-F3AE1B210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Detection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6A64E-7CEF-4722-8EC4-C6FE999BC47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Since neither the mass of the dark photon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nor its coupling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known a priori, each experiment’s design is tailored to search for it in a specific range in the mass vs. coupling parameter space.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6A64E-7CEF-4722-8EC4-C6FE999BC4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882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D5299-50C8-4667-82A5-A349834F7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9164" y="1825625"/>
            <a:ext cx="4104589" cy="34810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Sources and Characteristics:</a:t>
            </a:r>
          </a:p>
          <a:p>
            <a:r>
              <a:rPr lang="en-US" dirty="0"/>
              <a:t>Astrophysical sources</a:t>
            </a:r>
            <a:r>
              <a:rPr lang="en-US"/>
              <a:t>: Sun </a:t>
            </a:r>
            <a:r>
              <a:rPr lang="en-US" dirty="0"/>
              <a:t>is the main source. Dark Halo is another source. </a:t>
            </a:r>
          </a:p>
          <a:p>
            <a:r>
              <a:rPr lang="en-US" dirty="0"/>
              <a:t>Difference in flux between dark halo and solar sources.</a:t>
            </a:r>
          </a:p>
          <a:p>
            <a:r>
              <a:rPr lang="en-US" dirty="0"/>
              <a:t>Abundance in flux from the Sun.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E2A28F-E57C-4F1B-AAB6-15EF3955ACAE}"/>
              </a:ext>
            </a:extLst>
          </p:cNvPr>
          <p:cNvSpPr txBox="1"/>
          <p:nvPr/>
        </p:nvSpPr>
        <p:spPr>
          <a:xfrm>
            <a:off x="914400" y="4562573"/>
            <a:ext cx="36198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We propose the direct detection technique using advanced </a:t>
            </a:r>
            <a:r>
              <a:rPr lang="en-US" sz="2400" b="1" dirty="0" err="1"/>
              <a:t>HPGe</a:t>
            </a:r>
            <a:r>
              <a:rPr lang="en-US" sz="2400" b="1" dirty="0"/>
              <a:t> detectors with internal charge amplification.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009A4-6BCC-49A7-9142-238F38BC9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803A-410E-4986-9C5B-93F9EA552803}" type="slidenum">
              <a:rPr lang="en-US" sz="1800" smtClean="0">
                <a:solidFill>
                  <a:srgbClr val="FF0000"/>
                </a:solidFill>
              </a:rPr>
              <a:t>4</a:t>
            </a:fld>
            <a:endParaRPr lang="en-US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7"/>
    </mc:Choice>
    <mc:Fallback xmlns="">
      <p:transition spd="slow" advTm="241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98A802-330C-48E9-9D5B-34C7C5735771}"/>
              </a:ext>
            </a:extLst>
          </p:cNvPr>
          <p:cNvSpPr txBox="1"/>
          <p:nvPr/>
        </p:nvSpPr>
        <p:spPr>
          <a:xfrm>
            <a:off x="1267325" y="753978"/>
            <a:ext cx="7347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Solar Dark Photons Flux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1B11BC-9D2B-4872-AC91-5EEF880D7933}"/>
                  </a:ext>
                </a:extLst>
              </p:cNvPr>
              <p:cNvSpPr txBox="1"/>
              <p:nvPr/>
            </p:nvSpPr>
            <p:spPr>
              <a:xfrm>
                <a:off x="196770" y="1367034"/>
                <a:ext cx="12123567" cy="549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For transverse dark photons</a:t>
                </a:r>
              </a:p>
              <a:p>
                <a:r>
                  <a:rPr lang="en-US" dirty="0"/>
                  <a:t>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= 0.1eV,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Flux=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𝑑𝑤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=2.7×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28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−2.98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𝑒𝑥𝑝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en-US" dirty="0"/>
                  <a:t> 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𝑘𝑒𝑉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longitudinal dark photons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&lt;300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𝑒𝑉</m:t>
                    </m:r>
                  </m:oMath>
                </a14:m>
                <a:r>
                  <a:rPr lang="en-US" dirty="0"/>
                  <a:t>);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𝑅𝑒𝑠𝑜𝑛𝑎𝑐𝑒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𝑓𝑟𝑒𝑞𝑢𝑒𝑛𝑐𝑦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Flux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𝑑𝑤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∅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</m:num>
                      <m:den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𝑑𝑟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−1)</m:t>
                        </m:r>
                      </m:den>
                    </m:f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&gt;300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𝑒𝑉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𝑑𝑤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5.7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/1.7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71B11BC-9D2B-4872-AC91-5EEF880D7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70" y="1367034"/>
                <a:ext cx="12123567" cy="5498685"/>
              </a:xfrm>
              <a:prstGeom prst="rect">
                <a:avLst/>
              </a:prstGeom>
              <a:blipFill rotWithShape="0">
                <a:blip r:embed="rId2"/>
                <a:stretch>
                  <a:fillRect l="-402" t="-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255238E-17FF-4D46-A44F-85568F101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108" y="669001"/>
            <a:ext cx="6042555" cy="315379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3FB0E8F-3903-4092-B837-A4735E950E6C}"/>
              </a:ext>
            </a:extLst>
          </p:cNvPr>
          <p:cNvCxnSpPr>
            <a:cxnSpLocks/>
          </p:cNvCxnSpPr>
          <p:nvPr/>
        </p:nvCxnSpPr>
        <p:spPr>
          <a:xfrm flipV="1">
            <a:off x="1978807" y="3822798"/>
            <a:ext cx="316484" cy="333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1DE8229-887D-4E97-B81E-AF9C7118D722}"/>
              </a:ext>
            </a:extLst>
          </p:cNvPr>
          <p:cNvCxnSpPr>
            <a:cxnSpLocks/>
          </p:cNvCxnSpPr>
          <p:nvPr/>
        </p:nvCxnSpPr>
        <p:spPr>
          <a:xfrm flipH="1" flipV="1">
            <a:off x="2493062" y="4854587"/>
            <a:ext cx="536713" cy="407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F2B755C-A365-4200-BB4F-E6564551B305}"/>
              </a:ext>
            </a:extLst>
          </p:cNvPr>
          <p:cNvSpPr txBox="1"/>
          <p:nvPr/>
        </p:nvSpPr>
        <p:spPr>
          <a:xfrm>
            <a:off x="2246062" y="3638132"/>
            <a:ext cx="2694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Radial cordinate inside sun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4FFDB0-337D-4F90-8007-32605918D0CD}"/>
              </a:ext>
            </a:extLst>
          </p:cNvPr>
          <p:cNvSpPr txBox="1"/>
          <p:nvPr/>
        </p:nvSpPr>
        <p:spPr>
          <a:xfrm>
            <a:off x="2969294" y="5177158"/>
            <a:ext cx="1508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Temperature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310058D-D788-45EC-9F47-FBFBB28DD94B}"/>
                  </a:ext>
                </a:extLst>
              </p:cNvPr>
              <p:cNvSpPr txBox="1"/>
              <p:nvPr/>
            </p:nvSpPr>
            <p:spPr>
              <a:xfrm>
                <a:off x="6562439" y="3886399"/>
                <a:ext cx="5598695" cy="1371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Figure : Values of solar parameters  for this work ; temperature T (blue), radial coordinate r (pink),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</m:oMath>
                </a14:m>
                <a:r>
                  <a:rPr lang="en-US" dirty="0"/>
                  <a:t>(brown) normalized to their largest values 1350 eV,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6.96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5.8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310058D-D788-45EC-9F47-FBFBB28DD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439" y="3886399"/>
                <a:ext cx="5598695" cy="1371401"/>
              </a:xfrm>
              <a:prstGeom prst="rect">
                <a:avLst/>
              </a:prstGeom>
              <a:blipFill rotWithShape="0">
                <a:blip r:embed="rId4"/>
                <a:stretch>
                  <a:fillRect l="-980" t="-2667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2F98FBF1-C624-4AA8-947B-465EB2DA747B}"/>
              </a:ext>
            </a:extLst>
          </p:cNvPr>
          <p:cNvSpPr txBox="1"/>
          <p:nvPr/>
        </p:nvSpPr>
        <p:spPr>
          <a:xfrm>
            <a:off x="6967124" y="5423380"/>
            <a:ext cx="39686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Ref:  J. </a:t>
            </a:r>
            <a:r>
              <a:rPr lang="en-US" sz="1000" dirty="0"/>
              <a:t>Redondo, J. </a:t>
            </a:r>
            <a:r>
              <a:rPr lang="en-US" sz="1000" dirty="0" err="1"/>
              <a:t>Cosmol</a:t>
            </a:r>
            <a:r>
              <a:rPr lang="en-US" sz="1000" dirty="0"/>
              <a:t>. </a:t>
            </a:r>
            <a:r>
              <a:rPr lang="en-US" sz="1000" dirty="0" err="1"/>
              <a:t>Astropart</a:t>
            </a:r>
            <a:r>
              <a:rPr lang="en-US" sz="1000" dirty="0"/>
              <a:t>. Phys. 07 (2008) 008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27668-250C-4199-8B11-9927A374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803A-410E-4986-9C5B-93F9EA5528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1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51"/>
    </mc:Choice>
    <mc:Fallback xmlns="">
      <p:transition spd="slow" advTm="1205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2C2DFD8-0FA7-4E71-AA98-0B3E5114EF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8013194"/>
              </p:ext>
            </p:extLst>
          </p:nvPr>
        </p:nvGraphicFramePr>
        <p:xfrm>
          <a:off x="768220" y="807098"/>
          <a:ext cx="5696747" cy="3716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04E6340-EA51-49EC-9E8B-FA3FD3EB4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007" y="807098"/>
            <a:ext cx="4586012" cy="41338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2F324A-E7F0-4474-B853-0B7C4E0F2938}"/>
              </a:ext>
            </a:extLst>
          </p:cNvPr>
          <p:cNvSpPr txBox="1"/>
          <p:nvPr/>
        </p:nvSpPr>
        <p:spPr>
          <a:xfrm>
            <a:off x="7748833" y="5401558"/>
            <a:ext cx="3450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Ref: H. An, M. Pospelov, and J. Pradler, Phys. Lett. B 725, 190 (2013)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66663E-F055-4811-99CD-5FCA1BA10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803A-410E-4986-9C5B-93F9EA5528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3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1"/>
    </mc:Choice>
    <mc:Fallback xmlns="">
      <p:transition spd="slow" advTm="233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AA83F3A-3371-449C-AA65-392A6B9509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6325582"/>
              </p:ext>
            </p:extLst>
          </p:nvPr>
        </p:nvGraphicFramePr>
        <p:xfrm>
          <a:off x="7042484" y="115780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3E7BA6-4186-4D89-BAAF-BC31E83D97A6}"/>
                  </a:ext>
                </a:extLst>
              </p:cNvPr>
              <p:cNvSpPr txBox="1"/>
              <p:nvPr/>
            </p:nvSpPr>
            <p:spPr>
              <a:xfrm>
                <a:off x="577517" y="1571889"/>
                <a:ext cx="6615136" cy="2965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/>
                  <a:t>For detector of mass M and volume V</a:t>
                </a:r>
              </a:p>
              <a:p>
                <a:r>
                  <a:rPr lang="en-US"/>
                  <a:t>Event rate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×{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𝑓𝑙𝑢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𝑎𝑏𝑠𝑜𝑟𝑝𝑡𝑖𝑜𝑛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𝑟𝑎𝑡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𝑓𝑙𝑢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𝑎𝑏𝑠𝑜𝑟𝑝𝑡𝑖𝑜𝑛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𝑟𝑎𝑡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endParaRPr lang="en-US"/>
              </a:p>
              <a:p>
                <a:endParaRPr lang="en-US"/>
              </a:p>
              <a:p>
                <a:r>
                  <a:rPr lang="en-US"/>
                  <a:t>Here,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𝑎𝑏𝑠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∈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  </m:t>
                        </m:r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𝑎𝑏𝑠</m:t>
                        </m:r>
                      </m:sub>
                    </m:sSub>
                  </m:oMath>
                </a14:m>
                <a:endParaRPr lang="en-US"/>
              </a:p>
              <a:p>
                <a:endParaRPr lang="en-US"/>
              </a:p>
              <a:p>
                <a:r>
                  <a:rPr lang="en-US"/>
                  <a:t>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𝑎𝑏𝑠</m:t>
                        </m:r>
                      </m:sub>
                    </m:sSub>
                  </m:oMath>
                </a14:m>
                <a:r>
                  <a:rPr lang="en-US"/>
                  <a:t> is  photoabsorption cross-section,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is atomic density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 is the velocity of dark photons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3E7BA6-4186-4D89-BAAF-BC31E83D9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17" y="1571889"/>
                <a:ext cx="6615136" cy="2965107"/>
              </a:xfrm>
              <a:prstGeom prst="rect">
                <a:avLst/>
              </a:prstGeom>
              <a:blipFill>
                <a:blip r:embed="rId3"/>
                <a:stretch>
                  <a:fillRect l="-829" t="-1235" r="-276"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A0AD04A-886A-4D10-8846-16E02CFDD585}"/>
              </a:ext>
            </a:extLst>
          </p:cNvPr>
          <p:cNvSpPr txBox="1"/>
          <p:nvPr/>
        </p:nvSpPr>
        <p:spPr>
          <a:xfrm>
            <a:off x="1331495" y="481263"/>
            <a:ext cx="421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Event rate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7252AE-BDBC-494C-A921-CBED12896A0B}"/>
              </a:ext>
            </a:extLst>
          </p:cNvPr>
          <p:cNvSpPr txBox="1"/>
          <p:nvPr/>
        </p:nvSpPr>
        <p:spPr>
          <a:xfrm>
            <a:off x="497802" y="4639780"/>
            <a:ext cx="5052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Ref:  B. L. Henke, E. M. Gullikson and J. C. Davis, Atom. Data Nucl. Data Tabl. 54, no. 2, 181 (1993).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4316FB-0FA6-40D5-947F-8600DBFE6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803A-410E-4986-9C5B-93F9EA5528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8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2"/>
    </mc:Choice>
    <mc:Fallback xmlns="">
      <p:transition spd="slow" advTm="1400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B5E11-74D9-4BCA-92B1-F8554CE8461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Phonon impurity interaction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3026E-90E5-4666-B9AA-CED7E0137987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Phonons with energy 0.037eV and 0.026eV can ionize or excite impurities to produce charge carriers.(ionization energy of impurities~0.01eV)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F05BAD4-68E8-48F5-8EA3-09DA29C66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921" y="1290598"/>
            <a:ext cx="5000625" cy="10700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94FDB0-2C24-4850-9F25-459D5A9CA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300446"/>
            <a:ext cx="5133975" cy="2952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52C915-32A9-41BE-9A75-29BE2D0B1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0589" y="3776821"/>
            <a:ext cx="2733675" cy="1257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F93131-529B-4615-AC0D-BBAF01217D15}"/>
                  </a:ext>
                </a:extLst>
              </p:cNvPr>
              <p:cNvSpPr txBox="1"/>
              <p:nvPr/>
            </p:nvSpPr>
            <p:spPr>
              <a:xfrm>
                <a:off x="432079" y="5034121"/>
                <a:ext cx="5508538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Neutral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donors</m:t>
                      </m:r>
                    </m:oMath>
                  </m:oMathPara>
                </a14:m>
                <a:endParaRPr lang="en-US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Neutral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acceptors</m:t>
                      </m:r>
                    </m:oMath>
                  </m:oMathPara>
                </a14:m>
                <a:endParaRPr lang="en-US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𝑒𝑛𝑒𝑟𝑔𝑦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𝑎𝑏𝑠𝑜𝑟𝑏𝑒𝑑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𝑛𝑒𝑢𝑡𝑟𝑎𝑙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𝑑𝑜𝑛𝑜𝑟𝑠</m:t>
                      </m:r>
                    </m:oMath>
                  </m:oMathPara>
                </a14:m>
                <a:endParaRPr lang="en-US" b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b="0">
                    <a:ea typeface="Cambria Math" panose="02040503050406030204" pitchFamily="18" charset="0"/>
                  </a:rPr>
                  <a:t>=energy absorbed by neutral acceptors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0">
                    <a:ea typeface="Cambria Math" panose="02040503050406030204" pitchFamily="18" charset="0"/>
                  </a:rPr>
                  <a:t>Daughter donor charged impurity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/>
                  <a:t>Daughter acceptor charged impurity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F93131-529B-4615-AC0D-BBAF01217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79" y="5034121"/>
                <a:ext cx="5508538" cy="20313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AC7F472-A16C-4732-99D6-D04C33E62D46}"/>
              </a:ext>
            </a:extLst>
          </p:cNvPr>
          <p:cNvSpPr txBox="1"/>
          <p:nvPr/>
        </p:nvSpPr>
        <p:spPr>
          <a:xfrm>
            <a:off x="6251385" y="5292546"/>
            <a:ext cx="4070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At low temperatures (~4k), impurities freezes to neutral impurities ,scattering of phonons is dominated by these neutral impurities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FA6ED-33A7-4814-B65D-B9771E668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F31C-56BE-4487-9625-E593D7B903B1}" type="slidenum">
              <a:rPr lang="en-US" sz="2000" smtClean="0"/>
              <a:t>8</a:t>
            </a:fld>
            <a:endParaRPr lang="en-US" sz="20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5B1A70-DF6D-4755-829A-7E731B5EAD01}"/>
              </a:ext>
            </a:extLst>
          </p:cNvPr>
          <p:cNvSpPr txBox="1"/>
          <p:nvPr/>
        </p:nvSpPr>
        <p:spPr>
          <a:xfrm>
            <a:off x="6306986" y="6363103"/>
            <a:ext cx="6096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>
                <a:effectLst/>
                <a:latin typeface="Arial" panose="020B0604020202020204" pitchFamily="34" charset="0"/>
              </a:rPr>
              <a:t>D.-M. Mei, G.-J. Wang, H. Mei, G. Yang, J. Liu, M. Wag-ner, R. Panth, K. Kooi, Y.-Y. Yang, and W.-Z. Wei, TheEuropean Physical Journal C78, 187 (2018</a:t>
            </a:r>
            <a:r>
              <a:rPr lang="en-US" b="0" i="0">
                <a:effectLst/>
                <a:latin typeface="Arial" panose="020B0604020202020204" pitchFamily="34" charset="0"/>
              </a:rPr>
              <a:t>).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3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78"/>
    </mc:Choice>
    <mc:Fallback xmlns="">
      <p:transition spd="slow" advTm="1967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195DF-F4A8-4B74-A5BF-7AB868AF1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Proposed detector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05BB62-A602-4EAF-849E-CA271C544AC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35564"/>
                <a:ext cx="5181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000"/>
                  <a:t>Multistrip planar Ge detector of mass about 1 Kg with impurity level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1−3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/>
                  <a:t>  and has a dimension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×7×3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/>
                  <a:t>.</a:t>
                </a:r>
              </a:p>
              <a:p>
                <a:r>
                  <a:rPr lang="en-US" sz="2000"/>
                  <a:t>Ge crystal that guarantees a uniform distribution of impurities to provide a homogeneous electric field near the anode</a:t>
                </a:r>
              </a:p>
              <a:p>
                <a:r>
                  <a:rPr lang="en-US" sz="2000"/>
                  <a:t>Guarantee reliable cooling of the crystal, since the critical electric field and amplification factor depend on the free path of charge carriers, which in turn depend on the temperature.</a:t>
                </a:r>
              </a:p>
              <a:p>
                <a:r>
                  <a:rPr lang="en-US" sz="2000"/>
                  <a:t>Amplifaction factor of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1000</m:t>
                    </m:r>
                  </m:oMath>
                </a14:m>
                <a:endParaRPr lang="en-US" sz="20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05BB62-A602-4EAF-849E-CA271C544A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35564"/>
                <a:ext cx="5181600" cy="4351338"/>
              </a:xfrm>
              <a:blipFill>
                <a:blip r:embed="rId2"/>
                <a:stretch>
                  <a:fillRect l="-1059" t="-1401" r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DFE0F8-5F98-4F79-83BB-E957F924E1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57042" y="1813388"/>
            <a:ext cx="5181600" cy="327098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E19AE-8226-4EEF-BAFA-3CE8CAB2F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F31C-56BE-4487-9625-E593D7B903B1}" type="slidenum">
              <a:rPr lang="en-US" sz="2000" smtClean="0">
                <a:solidFill>
                  <a:srgbClr val="FF0000"/>
                </a:solidFill>
              </a:rPr>
              <a:t>9</a:t>
            </a:fld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0D0A57-8ADA-46D1-889B-C3F3834084D5}"/>
              </a:ext>
            </a:extLst>
          </p:cNvPr>
          <p:cNvSpPr txBox="1"/>
          <p:nvPr/>
        </p:nvSpPr>
        <p:spPr>
          <a:xfrm>
            <a:off x="7741920" y="5445760"/>
            <a:ext cx="2854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1. Anode strips</a:t>
            </a:r>
          </a:p>
          <a:p>
            <a:r>
              <a:rPr lang="en-US"/>
              <a:t>2. Cathode</a:t>
            </a:r>
          </a:p>
          <a:p>
            <a:r>
              <a:rPr lang="en-US"/>
              <a:t>3. Guard electrodes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F0ACD8-65DB-4654-B5B2-1C779711EF58}"/>
              </a:ext>
            </a:extLst>
          </p:cNvPr>
          <p:cNvSpPr txBox="1"/>
          <p:nvPr/>
        </p:nvSpPr>
        <p:spPr>
          <a:xfrm>
            <a:off x="5286762" y="6235067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/>
              <a:t>A. S. Starostin and A. G. Beda, Phys. Atom. Nucl. 63 (2000) 1297-1300, arXiv:hepex/0002063v1.</a:t>
            </a:r>
          </a:p>
        </p:txBody>
      </p:sp>
    </p:spTree>
    <p:extLst>
      <p:ext uri="{BB962C8B-B14F-4D97-AF65-F5344CB8AC3E}">
        <p14:creationId xmlns:p14="http://schemas.microsoft.com/office/powerpoint/2010/main" val="379979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54"/>
    </mc:Choice>
    <mc:Fallback xmlns="">
      <p:transition spd="slow" advTm="20754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1224</Words>
  <Application>Microsoft Office PowerPoint</Application>
  <PresentationFormat>Widescreen</PresentationFormat>
  <Paragraphs>139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Introduction</vt:lpstr>
      <vt:lpstr>Detection</vt:lpstr>
      <vt:lpstr>PowerPoint Presentation</vt:lpstr>
      <vt:lpstr>PowerPoint Presentation</vt:lpstr>
      <vt:lpstr>PowerPoint Presentation</vt:lpstr>
      <vt:lpstr>PowerPoint Presentation</vt:lpstr>
      <vt:lpstr>Proposed detector</vt:lpstr>
      <vt:lpstr>Ionization probability</vt:lpstr>
      <vt:lpstr>Absorption probability of phonon</vt:lpstr>
      <vt:lpstr>PowerPoint Presentation</vt:lpstr>
      <vt:lpstr>PowerPoint Presentation</vt:lpstr>
      <vt:lpstr>PowerPoint Presentation</vt:lpstr>
      <vt:lpstr>Conclusion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sanjay</dc:creator>
  <cp:lastModifiedBy>sanjay</cp:lastModifiedBy>
  <cp:revision>24</cp:revision>
  <dcterms:created xsi:type="dcterms:W3CDTF">2021-10-07T22:54:53Z</dcterms:created>
  <dcterms:modified xsi:type="dcterms:W3CDTF">2022-05-11T19:04:26Z</dcterms:modified>
</cp:coreProperties>
</file>