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3" r:id="rId3"/>
    <p:sldId id="337" r:id="rId4"/>
    <p:sldId id="338" r:id="rId5"/>
    <p:sldId id="351" r:id="rId6"/>
    <p:sldId id="491" r:id="rId7"/>
    <p:sldId id="352" r:id="rId8"/>
    <p:sldId id="480" r:id="rId9"/>
    <p:sldId id="490" r:id="rId10"/>
    <p:sldId id="446" r:id="rId11"/>
    <p:sldId id="465" r:id="rId12"/>
    <p:sldId id="466" r:id="rId13"/>
    <p:sldId id="362" r:id="rId14"/>
    <p:sldId id="3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43"/>
  </p:normalViewPr>
  <p:slideViewPr>
    <p:cSldViewPr snapToGrid="0" snapToObjects="1">
      <p:cViewPr varScale="1">
        <p:scale>
          <a:sx n="112" d="100"/>
          <a:sy n="112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1D349-8ADA-8F45-876F-329763739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686F5-3592-EC42-8401-C8373E716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73096-E1B4-C441-A06D-A762FE831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BBC25-B0E0-D846-BEB9-09FEFB4B8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A8A6D-353E-E944-B567-F1AFCE3C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0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C7082-0D9B-8A4C-848E-AFF17C6B3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2B5EBB-897F-244D-98AB-DFDCECD71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AD40E-3C26-1E46-A5FF-2E4AE9C95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6253C-BDB4-8C4C-AC3E-75C3268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CB49A-20DC-F049-8D7B-076503CB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2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E12A6A-A36C-5541-B776-D3A2AE6DC7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15D4B-A858-ED4A-B2DC-39D859DCD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50993-6231-6447-BE1F-44C16FCFB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29E23-8F5B-0C4C-8677-776908D33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E4676-40D8-3940-BA7D-FFA3FCD5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1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889A5-C021-D540-B086-B1B462CB7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108BD-1522-AF4F-8EDC-4F259DACC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7B338-C2C9-AB45-95D7-844C07A0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B92EF-99F3-5B4D-9878-2AC0A55C1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C2EB0-3624-FC43-BC34-3B4BFD35D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39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A4F48-0D2B-B746-9139-27D89127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070C8-7F44-2543-9897-D1A7BF1F0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CE430-520A-3D43-A248-1641D35E2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F41BB-DA9E-FD48-8F43-2B0C3CA51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DEC3A-2DEA-CE43-9F6F-3B3132830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60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8D147-B8D3-234A-A753-2C90CB11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2792-419D-334E-B7CE-1D22EA1AC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270556-A63B-C745-B977-2CBA46B18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DA5C6-3172-1B43-915F-C50C5DDCB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5/11/22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7B49E-7C55-0E46-9556-E10D42463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72C7E-0F4F-E948-B938-A0F53FAA5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1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390C4-24B8-944C-AC7D-F921E9B2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9DE91-8385-D745-B5A1-FEE10D104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FA8A6-14FC-E84B-ADA9-72E8F45BD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9DD6FC-0AE9-F841-9CF0-4C701F1A1A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035CAA-FC9B-5242-B784-B1FA54B52B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C204A9-DF36-214C-AB9D-B77C807A4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5/11/22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E3F623-FBCE-CE40-B18C-61EB2C6F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085C9F-50C5-954C-AA44-A7FA906E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60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09A58-19E9-E346-9981-A7BF7A223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6B6C9-B2B0-8442-A8AE-B86E3A8C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5/11/22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EC09A3-A9B5-254D-B292-A4340EE1F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EFD657-CB3D-0548-9FFD-271A8F45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08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6D1F71-7DB6-8440-905C-7E38DEFD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5/11/22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C3D430-E8CA-8245-B0A5-665AC9724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82386-D9E9-E24E-8171-39061F90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95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A9242-EEFF-5244-BD6F-7559780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87128-EFFA-ED4A-8FFE-92EA570B0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5FB6F-7B9C-A64C-B600-F682A858B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8CA89-D8BE-014A-BBA3-B12782C2B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5/11/22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13162-4175-C949-8337-631EE4FAF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8D052-2175-1A4C-BE8C-24F9FB911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74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19519-1358-7744-BDA4-B71DCDD49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BA1198-3BDC-1646-88B3-985B988B5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60DB3-AD46-3443-B409-0C2980442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3B762-FDD9-4842-BFED-88389E4D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5366-DBF1-EC41-AEB6-19C9EDE7A71D}" type="datetimeFigureOut">
              <a:rPr lang="en-US" smtClean="0"/>
              <a:t>5/11/22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45678-ED3B-9840-8FAF-31C05EC94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055DC-0DD3-3643-8974-01A4D3BD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7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2E9ACF-EE7A-134E-92DA-5DD04BEB3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76F94-AA82-524C-B9E6-C6EE1D8E7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203EB-D7D9-4049-AE3A-73EC02453A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45366-DBF1-EC41-AEB6-19C9EDE7A71D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9C2EA-9A27-C147-975B-BBAB9FA271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CD19F-2857-5342-9F84-EAFD50144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321DD-144F-8B4A-8B6F-E9965685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8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7.tiff"/><Relationship Id="rId5" Type="http://schemas.openxmlformats.org/officeDocument/2006/relationships/image" Target="../media/image20.png"/><Relationship Id="rId10" Type="http://schemas.openxmlformats.org/officeDocument/2006/relationships/image" Target="../media/image46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37.png"/><Relationship Id="rId3" Type="http://schemas.openxmlformats.org/officeDocument/2006/relationships/image" Target="../media/image60.png"/><Relationship Id="rId7" Type="http://schemas.openxmlformats.org/officeDocument/2006/relationships/image" Target="../media/image230.png"/><Relationship Id="rId12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5.png"/><Relationship Id="rId5" Type="http://schemas.openxmlformats.org/officeDocument/2006/relationships/image" Target="../media/image23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27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144EBA-70AF-E543-9B19-99A9D4629382}"/>
              </a:ext>
            </a:extLst>
          </p:cNvPr>
          <p:cNvSpPr txBox="1"/>
          <p:nvPr/>
        </p:nvSpPr>
        <p:spPr>
          <a:xfrm>
            <a:off x="902054" y="1084500"/>
            <a:ext cx="99922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3366"/>
                </a:solidFill>
                <a:effectLst/>
                <a:latin typeface="Times" pitchFamily="2" charset="0"/>
              </a:rPr>
              <a:t>Time-Dependent Impact Ionization in a Large-Size Ge Detector Made from a Crystal Grown at USD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8DF51E-AC36-574B-A77C-8CD28211EB9F}"/>
              </a:ext>
            </a:extLst>
          </p:cNvPr>
          <p:cNvSpPr txBox="1"/>
          <p:nvPr/>
        </p:nvSpPr>
        <p:spPr>
          <a:xfrm>
            <a:off x="902054" y="3175612"/>
            <a:ext cx="103878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7030A0"/>
                </a:solidFill>
                <a:effectLst/>
                <a:latin typeface="Times" pitchFamily="2" charset="0"/>
              </a:rPr>
              <a:t>Pramod </a:t>
            </a:r>
            <a:r>
              <a:rPr lang="en-US" sz="2000" b="1" dirty="0">
                <a:solidFill>
                  <a:srgbClr val="7030A0"/>
                </a:solidFill>
                <a:latin typeface="Times" pitchFamily="2" charset="0"/>
              </a:rPr>
              <a:t>Acharya (University of South Dakota), </a:t>
            </a:r>
            <a:r>
              <a:rPr lang="en-US" sz="2000" b="1" i="0" dirty="0">
                <a:solidFill>
                  <a:srgbClr val="7030A0"/>
                </a:solidFill>
                <a:effectLst/>
                <a:latin typeface="Times" pitchFamily="2" charset="0"/>
              </a:rPr>
              <a:t>Matthew </a:t>
            </a:r>
            <a:r>
              <a:rPr lang="en-US" sz="2000" b="1" dirty="0">
                <a:solidFill>
                  <a:srgbClr val="7030A0"/>
                </a:solidFill>
                <a:latin typeface="Times" pitchFamily="2" charset="0"/>
              </a:rPr>
              <a:t>Fritts (University of Minnesota), </a:t>
            </a:r>
            <a:r>
              <a:rPr lang="en-US" sz="2000" b="1" i="0" dirty="0">
                <a:solidFill>
                  <a:srgbClr val="7030A0"/>
                </a:solidFill>
                <a:effectLst/>
                <a:latin typeface="Times" pitchFamily="2" charset="0"/>
              </a:rPr>
              <a:t>Dongming </a:t>
            </a:r>
            <a:r>
              <a:rPr lang="en-US" sz="2000" b="1" dirty="0">
                <a:solidFill>
                  <a:srgbClr val="7030A0"/>
                </a:solidFill>
                <a:latin typeface="Times" pitchFamily="2" charset="0"/>
              </a:rPr>
              <a:t>Mei (University of South Dakota), </a:t>
            </a:r>
          </a:p>
          <a:p>
            <a:pPr algn="ctr"/>
            <a:r>
              <a:rPr lang="en-US" sz="2000" b="1" i="0" dirty="0">
                <a:solidFill>
                  <a:srgbClr val="7030A0"/>
                </a:solidFill>
                <a:effectLst/>
                <a:latin typeface="Times" pitchFamily="2" charset="0"/>
              </a:rPr>
              <a:t>Vuk </a:t>
            </a:r>
            <a:r>
              <a:rPr lang="en-US" sz="2000" b="1" dirty="0">
                <a:solidFill>
                  <a:srgbClr val="7030A0"/>
                </a:solidFill>
                <a:latin typeface="Times" pitchFamily="2" charset="0"/>
              </a:rPr>
              <a:t>Mandic(University of Minnesota)</a:t>
            </a:r>
            <a:br>
              <a:rPr lang="en-US" sz="2000" b="1" i="0" dirty="0">
                <a:solidFill>
                  <a:srgbClr val="7030A0"/>
                </a:solidFill>
                <a:effectLst/>
                <a:latin typeface="Times" pitchFamily="2" charset="0"/>
              </a:rPr>
            </a:br>
            <a:endParaRPr lang="en-US" sz="2000" b="1" i="0" dirty="0">
              <a:solidFill>
                <a:srgbClr val="7030A0"/>
              </a:solidFill>
              <a:effectLst/>
              <a:latin typeface="Times" pitchFamily="2" charset="0"/>
            </a:endParaRPr>
          </a:p>
        </p:txBody>
      </p:sp>
      <p:pic>
        <p:nvPicPr>
          <p:cNvPr id="5" name="Picture 4" descr="University Logos | USD">
            <a:extLst>
              <a:ext uri="{FF2B5EF4-FFF2-40B4-BE49-F238E27FC236}">
                <a16:creationId xmlns:a16="http://schemas.microsoft.com/office/drawing/2014/main" id="{1CC9A61A-6C87-A149-A65F-20AED157B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0" y="5289238"/>
            <a:ext cx="2258055" cy="143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IRE-GEMADARC | Neutrino Day">
            <a:extLst>
              <a:ext uri="{FF2B5EF4-FFF2-40B4-BE49-F238E27FC236}">
                <a16:creationId xmlns:a16="http://schemas.microsoft.com/office/drawing/2014/main" id="{6439F580-33C8-2C4C-9F98-08D6FABD0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819" y="5532510"/>
            <a:ext cx="2458181" cy="132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D750E9-3439-0C41-9BD5-1135E4AC9453}"/>
              </a:ext>
            </a:extLst>
          </p:cNvPr>
          <p:cNvSpPr txBox="1"/>
          <p:nvPr/>
        </p:nvSpPr>
        <p:spPr>
          <a:xfrm>
            <a:off x="2915149" y="6383988"/>
            <a:ext cx="63617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i="0" dirty="0">
                <a:solidFill>
                  <a:srgbClr val="001E4E"/>
                </a:solidFill>
                <a:effectLst/>
                <a:latin typeface="Times" pitchFamily="2" charset="0"/>
              </a:rPr>
              <a:t>2022 Conference on Science at Sanford Underground Research Facility</a:t>
            </a:r>
          </a:p>
        </p:txBody>
      </p:sp>
    </p:spTree>
    <p:extLst>
      <p:ext uri="{BB962C8B-B14F-4D97-AF65-F5344CB8AC3E}">
        <p14:creationId xmlns:p14="http://schemas.microsoft.com/office/powerpoint/2010/main" val="3617400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0FEB25-22E8-7949-B04E-15288B88A48B}"/>
              </a:ext>
            </a:extLst>
          </p:cNvPr>
          <p:cNvSpPr txBox="1"/>
          <p:nvPr/>
        </p:nvSpPr>
        <p:spPr>
          <a:xfrm>
            <a:off x="5296483" y="104649"/>
            <a:ext cx="1231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RUN-67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97ED9-336A-4846-A813-97FE674AA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29" y="246457"/>
            <a:ext cx="4679733" cy="31851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22B36A-2A46-CD4C-BC35-28AFA53F19FC}"/>
              </a:ext>
            </a:extLst>
          </p:cNvPr>
          <p:cNvSpPr txBox="1"/>
          <p:nvPr/>
        </p:nvSpPr>
        <p:spPr>
          <a:xfrm>
            <a:off x="2297630" y="-3780"/>
            <a:ext cx="682752" cy="37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4.5 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D2408-AB1C-2B41-9073-123E545DA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54" y="3602620"/>
            <a:ext cx="4693129" cy="3262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C2D1D2-4F83-FB46-A206-FE7284BB1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070" y="424155"/>
            <a:ext cx="4695926" cy="3178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D9962D-93A7-1F44-B664-367D60732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073" y="3548228"/>
            <a:ext cx="4682530" cy="324334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923096-7454-604F-9D03-D5FCDF4E6992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898783" y="504759"/>
            <a:ext cx="13396" cy="6360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B187F33-207D-0C43-A78E-5083CDDF8887}"/>
              </a:ext>
            </a:extLst>
          </p:cNvPr>
          <p:cNvSpPr txBox="1"/>
          <p:nvPr/>
        </p:nvSpPr>
        <p:spPr>
          <a:xfrm>
            <a:off x="9148288" y="22362"/>
            <a:ext cx="682752" cy="37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5.5 V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F0B4CC-8C0D-704D-B207-3D4D5AC341A3}"/>
              </a:ext>
            </a:extLst>
          </p:cNvPr>
          <p:cNvSpPr/>
          <p:nvPr/>
        </p:nvSpPr>
        <p:spPr>
          <a:xfrm>
            <a:off x="11407698" y="6300438"/>
            <a:ext cx="784302" cy="5575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70589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910C2B-EAC8-D045-B2F8-BCD1C3DB9744}"/>
                  </a:ext>
                </a:extLst>
              </p:cNvPr>
              <p:cNvSpPr txBox="1"/>
              <p:nvPr/>
            </p:nvSpPr>
            <p:spPr>
              <a:xfrm>
                <a:off x="2210981" y="745823"/>
                <a:ext cx="6335486" cy="5788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[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d>
                        <m:dPr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⁡(−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910C2B-EAC8-D045-B2F8-BCD1C3DB9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981" y="745823"/>
                <a:ext cx="6335486" cy="578876"/>
              </a:xfrm>
              <a:prstGeom prst="rect">
                <a:avLst/>
              </a:prstGeom>
              <a:blipFill>
                <a:blip r:embed="rId2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E7ED9B0-5447-4846-8FFE-813E7D17F41E}"/>
                  </a:ext>
                </a:extLst>
              </p:cNvPr>
              <p:cNvSpPr txBox="1"/>
              <p:nvPr/>
            </p:nvSpPr>
            <p:spPr>
              <a:xfrm>
                <a:off x="9110162" y="839502"/>
                <a:ext cx="1741714" cy="3915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=60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𝑘𝑒𝑉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E7ED9B0-5447-4846-8FFE-813E7D17F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0162" y="839502"/>
                <a:ext cx="1741714" cy="391517"/>
              </a:xfrm>
              <a:prstGeom prst="rect">
                <a:avLst/>
              </a:prstGeom>
              <a:blipFill>
                <a:blip r:embed="rId3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9F7E9F1C-9E00-4045-9F00-ECD70BC94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044976"/>
              </p:ext>
            </p:extLst>
          </p:nvPr>
        </p:nvGraphicFramePr>
        <p:xfrm>
          <a:off x="1649821" y="1936563"/>
          <a:ext cx="9202055" cy="391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868">
                  <a:extLst>
                    <a:ext uri="{9D8B030D-6E8A-4147-A177-3AD203B41FA5}">
                      <a16:colId xmlns:a16="http://schemas.microsoft.com/office/drawing/2014/main" val="1477115808"/>
                    </a:ext>
                  </a:extLst>
                </a:gridCol>
                <a:gridCol w="878713">
                  <a:extLst>
                    <a:ext uri="{9D8B030D-6E8A-4147-A177-3AD203B41FA5}">
                      <a16:colId xmlns:a16="http://schemas.microsoft.com/office/drawing/2014/main" val="4012939212"/>
                    </a:ext>
                  </a:extLst>
                </a:gridCol>
                <a:gridCol w="1175314">
                  <a:extLst>
                    <a:ext uri="{9D8B030D-6E8A-4147-A177-3AD203B41FA5}">
                      <a16:colId xmlns:a16="http://schemas.microsoft.com/office/drawing/2014/main" val="5263705"/>
                    </a:ext>
                  </a:extLst>
                </a:gridCol>
                <a:gridCol w="1337790">
                  <a:extLst>
                    <a:ext uri="{9D8B030D-6E8A-4147-A177-3AD203B41FA5}">
                      <a16:colId xmlns:a16="http://schemas.microsoft.com/office/drawing/2014/main" val="2123984455"/>
                    </a:ext>
                  </a:extLst>
                </a:gridCol>
                <a:gridCol w="1337790">
                  <a:extLst>
                    <a:ext uri="{9D8B030D-6E8A-4147-A177-3AD203B41FA5}">
                      <a16:colId xmlns:a16="http://schemas.microsoft.com/office/drawing/2014/main" val="1117327132"/>
                    </a:ext>
                  </a:extLst>
                </a:gridCol>
                <a:gridCol w="1337790">
                  <a:extLst>
                    <a:ext uri="{9D8B030D-6E8A-4147-A177-3AD203B41FA5}">
                      <a16:colId xmlns:a16="http://schemas.microsoft.com/office/drawing/2014/main" val="1403063387"/>
                    </a:ext>
                  </a:extLst>
                </a:gridCol>
                <a:gridCol w="1337790">
                  <a:extLst>
                    <a:ext uri="{9D8B030D-6E8A-4147-A177-3AD203B41FA5}">
                      <a16:colId xmlns:a16="http://schemas.microsoft.com/office/drawing/2014/main" val="38283137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Bias (V)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650696"/>
                  </a:ext>
                </a:extLst>
              </a:tr>
              <a:tr h="178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Menlo" panose="020B0609030804020204" pitchFamily="49" charset="0"/>
                        </a:rPr>
                        <a:t>07180325_1634</a:t>
                      </a:r>
                    </a:p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  <a:latin typeface="Courier" pitchFamily="2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0.02755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0.2058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0.008349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99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Menlo" panose="020B0609030804020204" pitchFamily="49" charset="0"/>
                        </a:rPr>
                        <a:t>07180326_1709</a:t>
                      </a:r>
                    </a:p>
                    <a:p>
                      <a:pPr algn="l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  <a:latin typeface="Courier" pitchFamily="2" charset="0"/>
                        </a:rPr>
                        <a:t>1.08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0.03008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0.2233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0.01872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025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Menlo" panose="020B0609030804020204" pitchFamily="49" charset="0"/>
                        </a:rPr>
                        <a:t>07180325_1734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0.009859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0.3692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0.0203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Menlo" panose="020B0609030804020204" pitchFamily="49" charset="0"/>
                        </a:rPr>
                        <a:t>07180326_1840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0.01024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1.783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0.3776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0.02523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306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Menlo" panose="020B0609030804020204" pitchFamily="49" charset="0"/>
                        </a:rPr>
                        <a:t>07180326_2011</a:t>
                      </a:r>
                    </a:p>
                    <a:p>
                      <a:pPr algn="l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0.003844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3.517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0.03004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993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Menlo" panose="020B0609030804020204" pitchFamily="49" charset="0"/>
                        </a:rPr>
                        <a:t>07180323_2043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1.41/1.45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0.0006928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0.8265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0.04591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61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Menlo" panose="020B0609030804020204" pitchFamily="49" charset="0"/>
                        </a:rPr>
                        <a:t>07180322_2133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0.0004281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1.213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0.04828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06932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348979C-3BCC-9142-8A01-8A13310481DF}"/>
              </a:ext>
            </a:extLst>
          </p:cNvPr>
          <p:cNvSpPr txBox="1"/>
          <p:nvPr/>
        </p:nvSpPr>
        <p:spPr>
          <a:xfrm>
            <a:off x="5378724" y="243177"/>
            <a:ext cx="1341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Times" pitchFamily="2" charset="0"/>
              </a:rPr>
              <a:t>Run-67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9EDD02-0E44-4949-BAA3-67DE88D58B4A}"/>
              </a:ext>
            </a:extLst>
          </p:cNvPr>
          <p:cNvSpPr/>
          <p:nvPr/>
        </p:nvSpPr>
        <p:spPr>
          <a:xfrm>
            <a:off x="11407698" y="6300438"/>
            <a:ext cx="784302" cy="5575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10433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F59C39-B5CF-4048-83CB-0E7D476D97EC}"/>
                  </a:ext>
                </a:extLst>
              </p:cNvPr>
              <p:cNvSpPr txBox="1"/>
              <p:nvPr/>
            </p:nvSpPr>
            <p:spPr>
              <a:xfrm>
                <a:off x="7431024" y="2029147"/>
                <a:ext cx="4255008" cy="3685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" pitchFamily="2" charset="0"/>
                  </a:rPr>
                  <a:t>	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latin typeface="Times" pitchFamily="2" charset="0"/>
                  </a:rPr>
                  <a:t> Exp(-0.52)= 0.6065= 60%</a:t>
                </a:r>
              </a:p>
              <a:p>
                <a:endParaRPr lang="en-US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=0.37</m:t>
                      </m:r>
                    </m:oMath>
                  </m:oMathPara>
                </a14:m>
                <a:endParaRPr lang="en-US" b="0" dirty="0">
                  <a:latin typeface="Times" pitchFamily="2" charset="0"/>
                </a:endParaRPr>
              </a:p>
              <a:p>
                <a:endParaRPr lang="en-US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0.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b="0" dirty="0">
                  <a:latin typeface="Times" pitchFamily="2" charset="0"/>
                </a:endParaRPr>
              </a:p>
              <a:p>
                <a:endParaRPr lang="en-US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0.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3×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×2×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×2×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0" dirty="0">
                  <a:latin typeface="Times" pitchFamily="2" charset="0"/>
                </a:endParaRPr>
              </a:p>
              <a:p>
                <a:endParaRPr lang="en-US" dirty="0">
                  <a:latin typeface="Times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dirty="0">
                  <a:latin typeface="Times" pitchFamily="2" charset="0"/>
                </a:endParaRPr>
              </a:p>
              <a:p>
                <a:endParaRPr lang="en-US" dirty="0">
                  <a:latin typeface="Times" pitchFamily="2" charset="0"/>
                </a:endParaRPr>
              </a:p>
              <a:p>
                <a:endParaRPr lang="en-US" b="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F59C39-B5CF-4048-83CB-0E7D476D9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1024" y="2029147"/>
                <a:ext cx="4255008" cy="3685945"/>
              </a:xfrm>
              <a:prstGeom prst="rect">
                <a:avLst/>
              </a:prstGeom>
              <a:blipFill>
                <a:blip r:embed="rId2"/>
                <a:stretch>
                  <a:fillRect t="-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A49A041-BC32-0049-9903-4BDD71CBC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507" y="838608"/>
            <a:ext cx="5420958" cy="45629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FACD50-173D-3940-B4F8-A0A081099297}"/>
              </a:ext>
            </a:extLst>
          </p:cNvPr>
          <p:cNvSpPr/>
          <p:nvPr/>
        </p:nvSpPr>
        <p:spPr>
          <a:xfrm>
            <a:off x="11407698" y="6300438"/>
            <a:ext cx="784302" cy="5575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1203F4-FEE1-524F-BA42-1FCD1FFA2DD9}"/>
                  </a:ext>
                </a:extLst>
              </p:cNvPr>
              <p:cNvSpPr txBox="1"/>
              <p:nvPr/>
            </p:nvSpPr>
            <p:spPr>
              <a:xfrm>
                <a:off x="7376943" y="783329"/>
                <a:ext cx="42071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1203F4-FEE1-524F-BA42-1FCD1FFA2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6943" y="783329"/>
                <a:ext cx="4207150" cy="369332"/>
              </a:xfrm>
              <a:prstGeom prst="rect">
                <a:avLst/>
              </a:prstGeom>
              <a:blipFill>
                <a:blip r:embed="rId4"/>
                <a:stretch>
                  <a:fillRect t="-3333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457B3BC-1E93-914C-9795-ED2EE445D594}"/>
                  </a:ext>
                </a:extLst>
              </p:cNvPr>
              <p:cNvSpPr txBox="1"/>
              <p:nvPr/>
            </p:nvSpPr>
            <p:spPr>
              <a:xfrm>
                <a:off x="204680" y="5638433"/>
                <a:ext cx="117826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" pitchFamily="2" charset="0"/>
                  </a:rPr>
                  <a:t>Fig: Shows the plot to calculate the charge collection efficiency (CCE)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Times" pitchFamily="2" charset="0"/>
                  </a:rPr>
                  <a:t>, and impact ionization scattering cross-section,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457B3BC-1E93-914C-9795-ED2EE445D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80" y="5638433"/>
                <a:ext cx="11782640" cy="369332"/>
              </a:xfrm>
              <a:prstGeom prst="rect">
                <a:avLst/>
              </a:prstGeom>
              <a:blipFill>
                <a:blip r:embed="rId5"/>
                <a:stretch>
                  <a:fillRect l="-431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0F1760-2FA8-A84E-AADB-E599A84B4B2B}"/>
                  </a:ext>
                </a:extLst>
              </p:cNvPr>
              <p:cNvSpPr txBox="1"/>
              <p:nvPr/>
            </p:nvSpPr>
            <p:spPr>
              <a:xfrm>
                <a:off x="282222" y="6275656"/>
                <a:ext cx="10905067" cy="3340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Times" pitchFamily="2" charset="0"/>
                  </a:rPr>
                  <a:t>Impact ionization cross sections </a:t>
                </a:r>
                <a14:m>
                  <m:oMath xmlns:m="http://schemas.openxmlformats.org/officeDocument/2006/math"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1400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−13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1400">
                        <a:latin typeface="Times" pitchFamily="2" charset="0"/>
                      </a:rPr>
                      <m:t>Phipps</m:t>
                    </m:r>
                    <m:r>
                      <m:rPr>
                        <m:nor/>
                      </m:rPr>
                      <a:rPr lang="en-US" sz="1400">
                        <a:latin typeface="Times" pitchFamily="2" charset="0"/>
                      </a:rPr>
                      <m:t>, </m:t>
                    </m:r>
                    <m:r>
                      <m:rPr>
                        <m:nor/>
                      </m:rPr>
                      <a:rPr lang="en-US" sz="1400">
                        <a:latin typeface="Times" pitchFamily="2" charset="0"/>
                      </a:rPr>
                      <m:t>A</m:t>
                    </m:r>
                    <m:r>
                      <m:rPr>
                        <m:nor/>
                      </m:rPr>
                      <a:rPr lang="en-US" sz="1400">
                        <a:latin typeface="Times" pitchFamily="2" charset="0"/>
                      </a:rPr>
                      <m:t>. </m:t>
                    </m:r>
                    <m:r>
                      <m:rPr>
                        <m:nor/>
                      </m:rPr>
                      <a:rPr lang="en-US" sz="1400">
                        <a:latin typeface="Times" pitchFamily="2" charset="0"/>
                      </a:rPr>
                      <m:t>T</m:t>
                    </m:r>
                    <m:r>
                      <m:rPr>
                        <m:nor/>
                      </m:rPr>
                      <a:rPr lang="en-US" sz="1400">
                        <a:latin typeface="Times" pitchFamily="2" charset="0"/>
                      </a:rPr>
                      <m:t>. </m:t>
                    </m:r>
                    <m:r>
                      <m:rPr>
                        <m:nor/>
                      </m:rPr>
                      <a:rPr lang="en-US" sz="1400">
                        <a:latin typeface="Times" pitchFamily="2" charset="0"/>
                      </a:rPr>
                      <m:t>J</m:t>
                    </m:r>
                    <m:r>
                      <m:rPr>
                        <m:nor/>
                      </m:rPr>
                      <a:rPr lang="en-US" sz="1400">
                        <a:latin typeface="Times" pitchFamily="2" charset="0"/>
                      </a:rPr>
                      <m:t>. (2016), </m:t>
                    </m:r>
                    <m:r>
                      <m:rPr>
                        <m:nor/>
                      </m:rPr>
                      <a:rPr lang="en-US" sz="1400" i="1">
                        <a:latin typeface="Times" pitchFamily="2" charset="0"/>
                      </a:rPr>
                      <m:t>Ionization</m:t>
                    </m:r>
                    <m:r>
                      <m:rPr>
                        <m:nor/>
                      </m:rPr>
                      <a:rPr lang="en-US" sz="1400" i="1">
                        <a:latin typeface="Times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i="1">
                        <a:latin typeface="Times" pitchFamily="2" charset="0"/>
                      </a:rPr>
                      <m:t>collection</m:t>
                    </m:r>
                    <m:r>
                      <m:rPr>
                        <m:nor/>
                      </m:rPr>
                      <a:rPr lang="en-US" sz="1400" i="1">
                        <a:latin typeface="Times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i="1">
                        <a:latin typeface="Times" pitchFamily="2" charset="0"/>
                      </a:rPr>
                      <m:t>in</m:t>
                    </m:r>
                    <m:r>
                      <m:rPr>
                        <m:nor/>
                      </m:rPr>
                      <a:rPr lang="en-US" sz="1400" i="1">
                        <a:latin typeface="Times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i="1">
                        <a:latin typeface="Times" pitchFamily="2" charset="0"/>
                      </a:rPr>
                      <m:t>detectors</m:t>
                    </m:r>
                    <m:r>
                      <m:rPr>
                        <m:nor/>
                      </m:rPr>
                      <a:rPr lang="en-US" sz="1400" i="1">
                        <a:latin typeface="Times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i="1">
                        <a:latin typeface="Times" pitchFamily="2" charset="0"/>
                      </a:rPr>
                      <m:t>of</m:t>
                    </m:r>
                    <m:r>
                      <m:rPr>
                        <m:nor/>
                      </m:rPr>
                      <a:rPr lang="en-US" sz="1400" i="1">
                        <a:latin typeface="Times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i="1">
                        <a:latin typeface="Times" pitchFamily="2" charset="0"/>
                      </a:rPr>
                      <m:t>the</m:t>
                    </m:r>
                    <m:r>
                      <m:rPr>
                        <m:nor/>
                      </m:rPr>
                      <a:rPr lang="en-US" sz="1400" i="1">
                        <a:latin typeface="Times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i="1">
                        <a:latin typeface="Times" pitchFamily="2" charset="0"/>
                      </a:rPr>
                      <m:t>cryogenic</m:t>
                    </m:r>
                    <m:r>
                      <m:rPr>
                        <m:nor/>
                      </m:rPr>
                      <a:rPr lang="en-US" sz="1400" i="1">
                        <a:latin typeface="Times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i="1">
                        <a:latin typeface="Times" pitchFamily="2" charset="0"/>
                      </a:rPr>
                      <m:t>dark</m:t>
                    </m:r>
                    <m:r>
                      <m:rPr>
                        <m:nor/>
                      </m:rPr>
                      <a:rPr lang="en-US" sz="1400" i="1">
                        <a:latin typeface="Times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i="1">
                        <a:latin typeface="Times" pitchFamily="2" charset="0"/>
                      </a:rPr>
                      <m:t>matter</m:t>
                    </m:r>
                    <m:r>
                      <m:rPr>
                        <m:nor/>
                      </m:rPr>
                      <a:rPr lang="en-US" sz="1400" i="1">
                        <a:latin typeface="Times" pitchFamily="2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i="1">
                        <a:latin typeface="Times" pitchFamily="2" charset="0"/>
                      </a:rPr>
                      <m:t>search</m:t>
                    </m:r>
                    <m:r>
                      <m:rPr>
                        <m:nor/>
                      </m:rPr>
                      <a:rPr lang="en-US" sz="1400" b="0" i="0" smtClean="0">
                        <a:latin typeface="Times" pitchFamily="2" charset="0"/>
                      </a:rPr>
                      <m:t>.</m:t>
                    </m:r>
                  </m:oMath>
                </a14:m>
                <a:endParaRPr lang="en-US" sz="14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0F1760-2FA8-A84E-AADB-E599A84B4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22" y="6275656"/>
                <a:ext cx="10905067" cy="334066"/>
              </a:xfrm>
              <a:prstGeom prst="rect">
                <a:avLst/>
              </a:prstGeom>
              <a:blipFill>
                <a:blip r:embed="rId6"/>
                <a:stretch>
                  <a:fillRect l="-233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715011A-E9DD-7C49-968F-F2A43B621414}"/>
              </a:ext>
            </a:extLst>
          </p:cNvPr>
          <p:cNvSpPr txBox="1"/>
          <p:nvPr/>
        </p:nvSpPr>
        <p:spPr>
          <a:xfrm>
            <a:off x="4268370" y="143240"/>
            <a:ext cx="2932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" pitchFamily="2" charset="0"/>
              </a:rPr>
              <a:t>Preliminary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AABF64-2159-924E-8682-5EF6BC83FBC4}"/>
                  </a:ext>
                </a:extLst>
              </p:cNvPr>
              <p:cNvSpPr txBox="1"/>
              <p:nvPr/>
            </p:nvSpPr>
            <p:spPr>
              <a:xfrm>
                <a:off x="7310145" y="1456485"/>
                <a:ext cx="43870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𝐸𝑡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AABF64-2159-924E-8682-5EF6BC83F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145" y="1456485"/>
                <a:ext cx="4387038" cy="369332"/>
              </a:xfrm>
              <a:prstGeom prst="rect">
                <a:avLst/>
              </a:prstGeom>
              <a:blipFill>
                <a:blip r:embed="rId7"/>
                <a:stretch>
                  <a:fillRect l="-288" t="-6667" r="-28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26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C86E1-5B3F-3845-8607-DB76A1A1BD71}"/>
              </a:ext>
            </a:extLst>
          </p:cNvPr>
          <p:cNvSpPr txBox="1"/>
          <p:nvPr/>
        </p:nvSpPr>
        <p:spPr>
          <a:xfrm>
            <a:off x="4759287" y="154236"/>
            <a:ext cx="1586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rgbClr val="7030A0"/>
                </a:solidFill>
                <a:latin typeface="Times" pitchFamily="2" charset="0"/>
              </a:rPr>
              <a:t>Conclusion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F67E9E-B6C3-084F-8D54-5DBD99BE9654}"/>
              </a:ext>
            </a:extLst>
          </p:cNvPr>
          <p:cNvSpPr/>
          <p:nvPr/>
        </p:nvSpPr>
        <p:spPr>
          <a:xfrm>
            <a:off x="139547" y="896290"/>
            <a:ext cx="1191290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>
              <a:solidFill>
                <a:srgbClr val="212529"/>
              </a:solidFill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latin typeface="Times" pitchFamily="2" charset="0"/>
              </a:rPr>
              <a:t>We determined that electrons are more trapped in a p-type detector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200" dirty="0"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2200" dirty="0"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2200" dirty="0"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2200" dirty="0"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latin typeface="Times" pitchFamily="2" charset="0"/>
              </a:rPr>
              <a:t>We observed impact ionization in both run-67 and run-74. This unique phenomenon can be utilized to understand the detector’s performance for dark matter search.</a:t>
            </a:r>
          </a:p>
          <a:p>
            <a:endParaRPr lang="en-US" sz="2200" dirty="0"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2200" dirty="0"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2200" dirty="0"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2200" dirty="0">
              <a:latin typeface="Times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latin typeface="Times" pitchFamily="2" charset="0"/>
              </a:rPr>
              <a:t>Study will be carried out in details: Charge breakdown, Charge collection efficiency, Energy resolution, Charge trapping length, and binding energy of charged state.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7407AD-5E97-1F4E-89E1-DA593F713B4D}"/>
              </a:ext>
            </a:extLst>
          </p:cNvPr>
          <p:cNvSpPr/>
          <p:nvPr/>
        </p:nvSpPr>
        <p:spPr>
          <a:xfrm>
            <a:off x="11407698" y="6300438"/>
            <a:ext cx="784302" cy="5575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39A0EA-0F72-854B-9CD9-6A4EA4E5DFAC}"/>
              </a:ext>
            </a:extLst>
          </p:cNvPr>
          <p:cNvSpPr txBox="1"/>
          <p:nvPr/>
        </p:nvSpPr>
        <p:spPr>
          <a:xfrm>
            <a:off x="2915149" y="6383988"/>
            <a:ext cx="63617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i="0" dirty="0">
                <a:solidFill>
                  <a:srgbClr val="001E4E"/>
                </a:solidFill>
                <a:effectLst/>
                <a:latin typeface="Times" pitchFamily="2" charset="0"/>
              </a:rPr>
              <a:t>2022 Conference on Science at Sanford Underground Research Facility</a:t>
            </a:r>
          </a:p>
        </p:txBody>
      </p:sp>
    </p:spTree>
    <p:extLst>
      <p:ext uri="{BB962C8B-B14F-4D97-AF65-F5344CB8AC3E}">
        <p14:creationId xmlns:p14="http://schemas.microsoft.com/office/powerpoint/2010/main" val="1180443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DC82EC-50CE-E044-9CA1-184FEDC6431B}"/>
              </a:ext>
            </a:extLst>
          </p:cNvPr>
          <p:cNvSpPr txBox="1"/>
          <p:nvPr/>
        </p:nvSpPr>
        <p:spPr>
          <a:xfrm>
            <a:off x="4296942" y="444132"/>
            <a:ext cx="2609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79366-4A8D-7A4D-AC03-35D6A3573E86}"/>
              </a:ext>
            </a:extLst>
          </p:cNvPr>
          <p:cNvSpPr txBox="1"/>
          <p:nvPr/>
        </p:nvSpPr>
        <p:spPr>
          <a:xfrm rot="18324926">
            <a:off x="4133368" y="2537180"/>
            <a:ext cx="29365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6"/>
                </a:solidFill>
                <a:latin typeface="Times" pitchFamily="2" charset="0"/>
              </a:rPr>
              <a:t>Questions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561168-2352-8B42-BF62-C6F93E680BB2}"/>
              </a:ext>
            </a:extLst>
          </p:cNvPr>
          <p:cNvSpPr txBox="1"/>
          <p:nvPr/>
        </p:nvSpPr>
        <p:spPr>
          <a:xfrm>
            <a:off x="131956" y="4667609"/>
            <a:ext cx="1192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" pitchFamily="2" charset="0"/>
              </a:rPr>
              <a:t>This work is supported by NSF OISE -1743790 and the PIRE-GEMADARC collaboration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40A535-BC03-7A44-BF76-D7D279135A84}"/>
              </a:ext>
            </a:extLst>
          </p:cNvPr>
          <p:cNvSpPr txBox="1"/>
          <p:nvPr/>
        </p:nvSpPr>
        <p:spPr>
          <a:xfrm>
            <a:off x="2850996" y="6204741"/>
            <a:ext cx="6378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" pitchFamily="2" charset="0"/>
              </a:rPr>
              <a:t>Thankful to the UMN K100 lab for the facilities </a:t>
            </a:r>
          </a:p>
        </p:txBody>
      </p:sp>
    </p:spTree>
    <p:extLst>
      <p:ext uri="{BB962C8B-B14F-4D97-AF65-F5344CB8AC3E}">
        <p14:creationId xmlns:p14="http://schemas.microsoft.com/office/powerpoint/2010/main" val="3755037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F303FE-149B-354F-B87E-63F9FFE16D17}"/>
              </a:ext>
            </a:extLst>
          </p:cNvPr>
          <p:cNvSpPr/>
          <p:nvPr/>
        </p:nvSpPr>
        <p:spPr>
          <a:xfrm>
            <a:off x="257060" y="975903"/>
            <a:ext cx="1167787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" pitchFamily="2" charset="0"/>
              </a:rPr>
              <a:t>Test USD grown  crystals if suitable for detector use</a:t>
            </a: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Crystal is intended for cryogenic detectors, specifically Super-CDMS-style dark matter detectors.</a:t>
            </a: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 Test the charge performance:</a:t>
            </a:r>
          </a:p>
          <a:p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Times" pitchFamily="2" charset="0"/>
              </a:rPr>
              <a:t>Charge collection efficiency (as function of bias)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Times" pitchFamily="2" charset="0"/>
              </a:rPr>
              <a:t>Time dependent impact ionization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Times" pitchFamily="2" charset="0"/>
              </a:rPr>
              <a:t>Impact ionization scattering cross-section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Times" pitchFamily="2" charset="0"/>
              </a:rPr>
              <a:t>Maximum bias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C4A320-3F45-DE40-9CFA-D324AB55E49F}"/>
              </a:ext>
            </a:extLst>
          </p:cNvPr>
          <p:cNvSpPr txBox="1"/>
          <p:nvPr/>
        </p:nvSpPr>
        <p:spPr>
          <a:xfrm>
            <a:off x="4847422" y="286438"/>
            <a:ext cx="16211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rgbClr val="7030A0"/>
                </a:solidFill>
                <a:latin typeface="Times" pitchFamily="2" charset="0"/>
              </a:rPr>
              <a:t>Motivation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4CC1EC-C2FF-AC4F-8E78-94853F641D18}"/>
              </a:ext>
            </a:extLst>
          </p:cNvPr>
          <p:cNvSpPr/>
          <p:nvPr/>
        </p:nvSpPr>
        <p:spPr>
          <a:xfrm>
            <a:off x="11407698" y="6300438"/>
            <a:ext cx="784302" cy="5575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253D2-E7AB-D743-B028-E2280DA99179}"/>
              </a:ext>
            </a:extLst>
          </p:cNvPr>
          <p:cNvSpPr txBox="1"/>
          <p:nvPr/>
        </p:nvSpPr>
        <p:spPr>
          <a:xfrm>
            <a:off x="2915149" y="6383988"/>
            <a:ext cx="63617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i="0" dirty="0">
                <a:solidFill>
                  <a:srgbClr val="001E4E"/>
                </a:solidFill>
                <a:effectLst/>
                <a:latin typeface="Times" pitchFamily="2" charset="0"/>
              </a:rPr>
              <a:t>2022 Conference on Science at Sanford Underground Research Facility</a:t>
            </a:r>
          </a:p>
        </p:txBody>
      </p:sp>
    </p:spTree>
    <p:extLst>
      <p:ext uri="{BB962C8B-B14F-4D97-AF65-F5344CB8AC3E}">
        <p14:creationId xmlns:p14="http://schemas.microsoft.com/office/powerpoint/2010/main" val="1963079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C998F5-6326-C646-A70A-48247B6F2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036" y="363967"/>
            <a:ext cx="3594248" cy="31486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041FEC-B031-AA4F-A871-FDF2B864293E}"/>
              </a:ext>
            </a:extLst>
          </p:cNvPr>
          <p:cNvSpPr/>
          <p:nvPr/>
        </p:nvSpPr>
        <p:spPr>
          <a:xfrm>
            <a:off x="0" y="3818240"/>
            <a:ext cx="70516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" pitchFamily="2" charset="0"/>
              </a:rPr>
              <a:t>USD1: 100 mm diameter, 33.8 mm thickness (SNOLAB size) </a:t>
            </a: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r>
              <a:rPr lang="en-US" sz="2000" dirty="0">
                <a:latin typeface="Times" pitchFamily="2" charset="0"/>
              </a:rPr>
              <a:t>• 4 concentric charge channels on one side, and bias electrode on opposite side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22902B-B009-0F41-9C45-BFA64197D631}"/>
              </a:ext>
            </a:extLst>
          </p:cNvPr>
          <p:cNvSpPr/>
          <p:nvPr/>
        </p:nvSpPr>
        <p:spPr>
          <a:xfrm>
            <a:off x="3229720" y="179419"/>
            <a:ext cx="30010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u="sng" dirty="0">
                <a:solidFill>
                  <a:srgbClr val="7030A0"/>
                </a:solidFill>
                <a:latin typeface="Times" pitchFamily="2" charset="0"/>
              </a:rPr>
              <a:t>USD  detector “USD1”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97AFD6-2C3C-F54B-B100-FB0DF505E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920" y="3579412"/>
            <a:ext cx="4702364" cy="26310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1C4B0F-F980-4D4A-AFF6-A0A8D0AB9DFB}"/>
              </a:ext>
            </a:extLst>
          </p:cNvPr>
          <p:cNvSpPr/>
          <p:nvPr/>
        </p:nvSpPr>
        <p:spPr>
          <a:xfrm>
            <a:off x="-1" y="846201"/>
            <a:ext cx="8626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Times" pitchFamily="2" charset="0"/>
              </a:rPr>
              <a:t>Ge crystal (2014) used in USD1 fabricated by Dongming Mei's group at USD  </a:t>
            </a:r>
            <a:br>
              <a:rPr lang="en-US" sz="2000" b="0" i="0" dirty="0">
                <a:solidFill>
                  <a:srgbClr val="000000"/>
                </a:solidFill>
                <a:effectLst/>
                <a:latin typeface="Times" pitchFamily="2" charset="0"/>
              </a:rPr>
            </a:br>
            <a:endParaRPr lang="en-US" sz="2000" b="0" i="0" dirty="0">
              <a:solidFill>
                <a:srgbClr val="000000"/>
              </a:solidFill>
              <a:effectLst/>
              <a:latin typeface="Times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4E9D5-E98B-6F45-B5BB-F04A317A28BC}"/>
              </a:ext>
            </a:extLst>
          </p:cNvPr>
          <p:cNvSpPr/>
          <p:nvPr/>
        </p:nvSpPr>
        <p:spPr>
          <a:xfrm>
            <a:off x="2555793" y="1347094"/>
            <a:ext cx="16289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Net Impurity</a:t>
            </a:r>
            <a:endParaRPr lang="en-US" sz="2000" b="1" dirty="0">
              <a:solidFill>
                <a:srgbClr val="000000"/>
              </a:solidFill>
              <a:latin typeface="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1D90512-195A-9547-AAFE-32265BBDBD2C}"/>
                  </a:ext>
                </a:extLst>
              </p:cNvPr>
              <p:cNvSpPr/>
              <p:nvPr/>
            </p:nvSpPr>
            <p:spPr>
              <a:xfrm>
                <a:off x="2130651" y="1991710"/>
                <a:ext cx="342662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2×10</m:t>
                          </m:r>
                        </m:e>
                        <m:sup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b="0" u="none" strike="noStrike" dirty="0">
                  <a:solidFill>
                    <a:srgbClr val="000000"/>
                  </a:solidFill>
                  <a:effectLst/>
                  <a:latin typeface="Times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5−7.5</m:t>
                          </m:r>
                        </m:e>
                      </m:d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b="0" u="none" strike="noStrike" dirty="0">
                  <a:solidFill>
                    <a:srgbClr val="000000"/>
                  </a:solidFill>
                  <a:effectLst/>
                  <a:latin typeface="Times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1−3.5</m:t>
                          </m:r>
                        </m:e>
                      </m:d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b="0" u="none" strike="noStrike" dirty="0">
                  <a:solidFill>
                    <a:srgbClr val="000000"/>
                  </a:solidFill>
                  <a:effectLst/>
                  <a:latin typeface="Times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≈ 4×</m:t>
                      </m:r>
                      <m:sSup>
                        <m:sSup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1D90512-195A-9547-AAFE-32265BBDBD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651" y="1991710"/>
                <a:ext cx="3426627" cy="1200329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E9D758C-BB42-A846-A302-16ADC50DC9EB}"/>
              </a:ext>
            </a:extLst>
          </p:cNvPr>
          <p:cNvSpPr/>
          <p:nvPr/>
        </p:nvSpPr>
        <p:spPr>
          <a:xfrm>
            <a:off x="11407698" y="6300438"/>
            <a:ext cx="784302" cy="5575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7909EB-AAC0-1948-A55A-1E2C5CFFAB90}"/>
              </a:ext>
            </a:extLst>
          </p:cNvPr>
          <p:cNvSpPr/>
          <p:nvPr/>
        </p:nvSpPr>
        <p:spPr>
          <a:xfrm>
            <a:off x="6230734" y="1837473"/>
            <a:ext cx="1389963" cy="308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82F006-C217-A44F-AE66-F11EAEEC3DB2}"/>
              </a:ext>
            </a:extLst>
          </p:cNvPr>
          <p:cNvCxnSpPr>
            <a:cxnSpLocks/>
          </p:cNvCxnSpPr>
          <p:nvPr/>
        </p:nvCxnSpPr>
        <p:spPr>
          <a:xfrm>
            <a:off x="6230734" y="2002727"/>
            <a:ext cx="0" cy="690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A353D8-E8F4-DB43-9D1E-8044E2237BA1}"/>
              </a:ext>
            </a:extLst>
          </p:cNvPr>
          <p:cNvCxnSpPr>
            <a:cxnSpLocks/>
          </p:cNvCxnSpPr>
          <p:nvPr/>
        </p:nvCxnSpPr>
        <p:spPr>
          <a:xfrm>
            <a:off x="7620697" y="1991158"/>
            <a:ext cx="0" cy="690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6F2350AF-6835-7E4C-9D2C-0BBE28263A8A}"/>
              </a:ext>
            </a:extLst>
          </p:cNvPr>
          <p:cNvSpPr/>
          <p:nvPr/>
        </p:nvSpPr>
        <p:spPr>
          <a:xfrm>
            <a:off x="6241748" y="2635631"/>
            <a:ext cx="1389961" cy="113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114812-FFE7-0046-9784-55C776295378}"/>
              </a:ext>
            </a:extLst>
          </p:cNvPr>
          <p:cNvSpPr txBox="1"/>
          <p:nvPr/>
        </p:nvSpPr>
        <p:spPr>
          <a:xfrm>
            <a:off x="6727664" y="1530753"/>
            <a:ext cx="647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110C21-984B-4342-8B5C-85601A557BDE}"/>
              </a:ext>
            </a:extLst>
          </p:cNvPr>
          <p:cNvSpPr txBox="1"/>
          <p:nvPr/>
        </p:nvSpPr>
        <p:spPr>
          <a:xfrm>
            <a:off x="6727664" y="2700808"/>
            <a:ext cx="647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AAE8D2-5216-604E-A312-2F4F55A14309}"/>
              </a:ext>
            </a:extLst>
          </p:cNvPr>
          <p:cNvSpPr txBox="1"/>
          <p:nvPr/>
        </p:nvSpPr>
        <p:spPr>
          <a:xfrm>
            <a:off x="2402194" y="6473196"/>
            <a:ext cx="63617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i="0" dirty="0">
                <a:solidFill>
                  <a:srgbClr val="001E4E"/>
                </a:solidFill>
                <a:effectLst/>
                <a:latin typeface="Times" pitchFamily="2" charset="0"/>
              </a:rPr>
              <a:t>2022 Conference on Science at Sanford Underground Research Facility</a:t>
            </a:r>
          </a:p>
        </p:txBody>
      </p:sp>
    </p:spTree>
    <p:extLst>
      <p:ext uri="{BB962C8B-B14F-4D97-AF65-F5344CB8AC3E}">
        <p14:creationId xmlns:p14="http://schemas.microsoft.com/office/powerpoint/2010/main" val="1957861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7DF002-504F-D045-903C-286E91122C13}"/>
              </a:ext>
            </a:extLst>
          </p:cNvPr>
          <p:cNvSpPr/>
          <p:nvPr/>
        </p:nvSpPr>
        <p:spPr>
          <a:xfrm>
            <a:off x="3117783" y="46072"/>
            <a:ext cx="21016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u="sng" dirty="0">
                <a:solidFill>
                  <a:srgbClr val="7030A0"/>
                </a:solidFill>
                <a:latin typeface="Times" pitchFamily="2" charset="0"/>
              </a:rPr>
              <a:t>Testing at UMN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C54E19-6DA7-6948-B8D8-A871E954A020}"/>
              </a:ext>
            </a:extLst>
          </p:cNvPr>
          <p:cNvSpPr/>
          <p:nvPr/>
        </p:nvSpPr>
        <p:spPr>
          <a:xfrm>
            <a:off x="25751" y="640035"/>
            <a:ext cx="79250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latin typeface="Times" pitchFamily="2" charset="0"/>
              </a:rPr>
              <a:t>Movable Am-241 source top of the detector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latin typeface="Times" pitchFamily="2" charset="0"/>
              </a:rPr>
              <a:t>A lead collimator allows </a:t>
            </a:r>
            <a:r>
              <a:rPr lang="en-US" sz="2000" i="0" dirty="0">
                <a:effectLst/>
                <a:latin typeface="Times" pitchFamily="2" charset="0"/>
              </a:rPr>
              <a:t>60keV gammas through the detectors. 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000" i="0" dirty="0">
              <a:effectLst/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2000" i="0" dirty="0">
              <a:effectLst/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i="0" dirty="0">
                <a:effectLst/>
                <a:latin typeface="Times" pitchFamily="2" charset="0"/>
              </a:rPr>
              <a:t>Alphas from the sources are blocked by the source encapsulation.</a:t>
            </a: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latin typeface="Times" pitchFamily="2" charset="0"/>
              </a:rPr>
              <a:t>Base temperature around 50 mK in dilution refrigerator</a:t>
            </a: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latin typeface="Times" pitchFamily="2" charset="0"/>
              </a:rPr>
              <a:t>Ground side of the detector- Uniform Al electrode rather than a grid. This may have impacted the ability to neutralize the detector with LEDs.</a:t>
            </a:r>
          </a:p>
          <a:p>
            <a:endParaRPr lang="en-US" sz="2000" dirty="0">
              <a:latin typeface="Times" pitchFamily="2" charset="0"/>
            </a:endParaRPr>
          </a:p>
          <a:p>
            <a:endParaRPr lang="en-US" sz="2000" dirty="0">
              <a:latin typeface="Times" pitchFamily="2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latin typeface="Times" pitchFamily="2" charset="0"/>
              </a:rPr>
              <a:t>Purpose: characterize charge performance for this crystal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000" dirty="0">
              <a:latin typeface="Time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8EBF33-A11D-3044-941A-3767108A6700}"/>
              </a:ext>
            </a:extLst>
          </p:cNvPr>
          <p:cNvSpPr txBox="1"/>
          <p:nvPr/>
        </p:nvSpPr>
        <p:spPr>
          <a:xfrm>
            <a:off x="1614482" y="6508407"/>
            <a:ext cx="937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Times" pitchFamily="2" charset="0"/>
              </a:rPr>
              <a:t>Figure: Shows the orientation of the  Am-241 source </a:t>
            </a:r>
            <a:r>
              <a:rPr lang="en-US" dirty="0">
                <a:latin typeface="Times" pitchFamily="2" charset="0"/>
              </a:rPr>
              <a:t>mover</a:t>
            </a:r>
            <a:r>
              <a:rPr lang="en-US" b="0" i="0" dirty="0">
                <a:effectLst/>
                <a:latin typeface="Times" pitchFamily="2" charset="0"/>
              </a:rPr>
              <a:t> before it was installed on the detector</a:t>
            </a:r>
            <a:endParaRPr lang="en-US" dirty="0">
              <a:latin typeface="Times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F42ADB-5A1B-D44D-A1F4-AF948A02C39C}"/>
              </a:ext>
            </a:extLst>
          </p:cNvPr>
          <p:cNvSpPr/>
          <p:nvPr/>
        </p:nvSpPr>
        <p:spPr>
          <a:xfrm>
            <a:off x="11407698" y="6300438"/>
            <a:ext cx="784302" cy="5575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3</a:t>
            </a: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1917CEB5-2B34-CE47-BA81-C6AB4460C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820" y="1717678"/>
            <a:ext cx="4204278" cy="35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15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302DDB-2E2F-8C42-A76D-AFB362D45EC2}"/>
              </a:ext>
            </a:extLst>
          </p:cNvPr>
          <p:cNvSpPr txBox="1"/>
          <p:nvPr/>
        </p:nvSpPr>
        <p:spPr>
          <a:xfrm>
            <a:off x="143238" y="1504140"/>
            <a:ext cx="7160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Evidence of impact ionization must involve impurity states, namely charged state	        and neutral states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2B8799-BB65-C04D-B9B8-673A327D4AF4}"/>
              </a:ext>
            </a:extLst>
          </p:cNvPr>
          <p:cNvSpPr txBox="1"/>
          <p:nvPr/>
        </p:nvSpPr>
        <p:spPr>
          <a:xfrm>
            <a:off x="4322494" y="33106"/>
            <a:ext cx="24903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u="sng" dirty="0">
                <a:solidFill>
                  <a:srgbClr val="7030A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Impact Ionization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29E7C9-3666-5A47-A324-9C39D5B11600}"/>
              </a:ext>
            </a:extLst>
          </p:cNvPr>
          <p:cNvSpPr txBox="1"/>
          <p:nvPr/>
        </p:nvSpPr>
        <p:spPr>
          <a:xfrm>
            <a:off x="236962" y="650046"/>
            <a:ext cx="117626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" pitchFamily="2" charset="0"/>
              </a:rPr>
              <a:t>Free charge carriers gain enough energy to produce additional free carriers through interactions with either impurity atoms or the crystal lattice itself.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053A19-A188-BF48-BEE5-BEA21C3427BB}"/>
                  </a:ext>
                </a:extLst>
              </p:cNvPr>
              <p:cNvSpPr txBox="1"/>
              <p:nvPr/>
            </p:nvSpPr>
            <p:spPr>
              <a:xfrm>
                <a:off x="1682700" y="1837195"/>
                <a:ext cx="7175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053A19-A188-BF48-BEE5-BEA21C342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700" y="1837195"/>
                <a:ext cx="717569" cy="276999"/>
              </a:xfrm>
              <a:prstGeom prst="rect">
                <a:avLst/>
              </a:prstGeom>
              <a:blipFill>
                <a:blip r:embed="rId2"/>
                <a:stretch>
                  <a:fillRect l="-6897" r="-1724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8899E3-F450-3448-9916-6667B90BB472}"/>
                  </a:ext>
                </a:extLst>
              </p:cNvPr>
              <p:cNvSpPr txBox="1"/>
              <p:nvPr/>
            </p:nvSpPr>
            <p:spPr>
              <a:xfrm>
                <a:off x="4266049" y="1828471"/>
                <a:ext cx="83792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8899E3-F450-3448-9916-6667B90BB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049" y="1828471"/>
                <a:ext cx="837922" cy="276999"/>
              </a:xfrm>
              <a:prstGeom prst="rect">
                <a:avLst/>
              </a:prstGeom>
              <a:blipFill>
                <a:blip r:embed="rId3"/>
                <a:stretch>
                  <a:fillRect l="-7576" t="-9091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E4B5E1BC-091D-EF44-A7A8-2A010F4D243F}"/>
              </a:ext>
            </a:extLst>
          </p:cNvPr>
          <p:cNvSpPr txBox="1"/>
          <p:nvPr/>
        </p:nvSpPr>
        <p:spPr>
          <a:xfrm>
            <a:off x="67528" y="2556528"/>
            <a:ext cx="2467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At t=0: Equilibrium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B15F602-5D69-394C-8BE0-D3D48A2345EE}"/>
                  </a:ext>
                </a:extLst>
              </p:cNvPr>
              <p:cNvSpPr txBox="1"/>
              <p:nvPr/>
            </p:nvSpPr>
            <p:spPr>
              <a:xfrm>
                <a:off x="3563587" y="2484195"/>
                <a:ext cx="4578241" cy="279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=0→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charge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neutralization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B15F602-5D69-394C-8BE0-D3D48A234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587" y="2484195"/>
                <a:ext cx="4578241" cy="279051"/>
              </a:xfrm>
              <a:prstGeom prst="rect">
                <a:avLst/>
              </a:prstGeom>
              <a:blipFill>
                <a:blip r:embed="rId4"/>
                <a:stretch>
                  <a:fillRect l="-829" t="-8696" r="-829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93768D-3B4E-F942-8BF0-B1B8B803AC65}"/>
                  </a:ext>
                </a:extLst>
              </p:cNvPr>
              <p:cNvSpPr txBox="1"/>
              <p:nvPr/>
            </p:nvSpPr>
            <p:spPr>
              <a:xfrm>
                <a:off x="-27912" y="3175164"/>
                <a:ext cx="88744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𝑓𝑟𝑒𝑒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h𝑜𝑙𝑒𝑠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h𝑜𝑙𝑒𝑠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𝑏𝑜𝑢𝑛𝑑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𝑡𝑜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𝑡h𝑒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𝑎𝑡𝑜𝑚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𝐷𝑒𝑛𝑠𝑖𝑡𝑖𝑒𝑠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𝑎𝑐𝑐𝑒𝑝𝑡𝑜𝑟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𝑖𝑚𝑝𝑢𝑟𝑖𝑡𝑖𝑒𝑠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93768D-3B4E-F942-8BF0-B1B8B803A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7912" y="3175164"/>
                <a:ext cx="8874417" cy="276999"/>
              </a:xfrm>
              <a:prstGeom prst="rect">
                <a:avLst/>
              </a:prstGeom>
              <a:blipFill>
                <a:blip r:embed="rId5"/>
                <a:stretch>
                  <a:fillRect t="-9091" r="-143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DB5C7DC-0AD9-2B43-A392-F59D93DFD1E3}"/>
                  </a:ext>
                </a:extLst>
              </p:cNvPr>
              <p:cNvSpPr txBox="1"/>
              <p:nvPr/>
            </p:nvSpPr>
            <p:spPr>
              <a:xfrm>
                <a:off x="0" y="3866133"/>
                <a:ext cx="55147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similarly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unionized</m:t>
                      </m:r>
                      <m:r>
                        <m:rPr>
                          <m:nor/>
                        </m:rPr>
                        <a:rPr lang="en-US" b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smtClean="0">
                          <a:latin typeface="Cambria Math" panose="02040503050406030204" pitchFamily="18" charset="0"/>
                        </a:rPr>
                        <m:t>donor</m:t>
                      </m:r>
                      <m:r>
                        <m:rPr>
                          <m:nor/>
                        </m:rPr>
                        <a:rPr lang="en-US" b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electron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DB5C7DC-0AD9-2B43-A392-F59D93DFD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66133"/>
                <a:ext cx="5514778" cy="276999"/>
              </a:xfrm>
              <a:prstGeom prst="rect">
                <a:avLst/>
              </a:prstGeom>
              <a:blipFill>
                <a:blip r:embed="rId6"/>
                <a:stretch>
                  <a:fillRect t="-8696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B7B8D70-8C57-4D4B-AEED-E7A86D037F82}"/>
                  </a:ext>
                </a:extLst>
              </p:cNvPr>
              <p:cNvSpPr txBox="1"/>
              <p:nvPr/>
            </p:nvSpPr>
            <p:spPr>
              <a:xfrm>
                <a:off x="0" y="4320137"/>
                <a:ext cx="28861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&amp;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B7B8D70-8C57-4D4B-AEED-E7A86D037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320137"/>
                <a:ext cx="2886111" cy="276999"/>
              </a:xfrm>
              <a:prstGeom prst="rect">
                <a:avLst/>
              </a:prstGeom>
              <a:blipFill>
                <a:blip r:embed="rId7"/>
                <a:stretch>
                  <a:fillRect t="-9091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EC6FA41-9C01-2443-8690-16C614CAC662}"/>
                  </a:ext>
                </a:extLst>
              </p:cNvPr>
              <p:cNvSpPr txBox="1"/>
              <p:nvPr/>
            </p:nvSpPr>
            <p:spPr>
              <a:xfrm>
                <a:off x="112271" y="4831186"/>
                <a:ext cx="31244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EC6FA41-9C01-2443-8690-16C614CAC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1" y="4831186"/>
                <a:ext cx="3124445" cy="276999"/>
              </a:xfrm>
              <a:prstGeom prst="rect">
                <a:avLst/>
              </a:prstGeom>
              <a:blipFill>
                <a:blip r:embed="rId8"/>
                <a:stretch>
                  <a:fillRect l="-1215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Brace 33">
            <a:extLst>
              <a:ext uri="{FF2B5EF4-FFF2-40B4-BE49-F238E27FC236}">
                <a16:creationId xmlns:a16="http://schemas.microsoft.com/office/drawing/2014/main" id="{9C796D3D-82F0-6D4D-8AF7-DA59D582B240}"/>
              </a:ext>
            </a:extLst>
          </p:cNvPr>
          <p:cNvSpPr/>
          <p:nvPr/>
        </p:nvSpPr>
        <p:spPr>
          <a:xfrm rot="5400000">
            <a:off x="1584206" y="4988298"/>
            <a:ext cx="224594" cy="604120"/>
          </a:xfrm>
          <a:prstGeom prst="rightBrac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1C34F0-EB1A-FD46-88F3-7D5374EE006D}"/>
              </a:ext>
            </a:extLst>
          </p:cNvPr>
          <p:cNvSpPr txBox="1"/>
          <p:nvPr/>
        </p:nvSpPr>
        <p:spPr>
          <a:xfrm>
            <a:off x="1529849" y="5348161"/>
            <a:ext cx="46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EEEEC25-FAC5-9142-B9D9-F47294ABE00D}"/>
                  </a:ext>
                </a:extLst>
              </p:cNvPr>
              <p:cNvSpPr txBox="1"/>
              <p:nvPr/>
            </p:nvSpPr>
            <p:spPr>
              <a:xfrm>
                <a:off x="67528" y="5762635"/>
                <a:ext cx="89361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===(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𝑏𝑜𝑢𝑛𝑑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&amp;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𝑇h𝑖𝑠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𝑟𝑒𝑝𝑟𝑒𝑠𝑒𝑛𝑡𝑠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𝑑𝑖𝑝𝑜𝑙𝑒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𝑑𝑒𝑛𝑠𝑖𝑡𝑖𝑒𝑠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𝑙𝑜𝑤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𝑡𝑒𝑚𝑝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EEEEC25-FAC5-9142-B9D9-F47294ABE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8" y="5762635"/>
                <a:ext cx="8936164" cy="276999"/>
              </a:xfrm>
              <a:prstGeom prst="rect">
                <a:avLst/>
              </a:prstGeom>
              <a:blipFill>
                <a:blip r:embed="rId9"/>
                <a:stretch>
                  <a:fillRect l="-142" t="-434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3D4D5E2-0AB6-BE49-A11B-14BD8411754D}"/>
                  </a:ext>
                </a:extLst>
              </p:cNvPr>
              <p:cNvSpPr txBox="1"/>
              <p:nvPr/>
            </p:nvSpPr>
            <p:spPr>
              <a:xfrm>
                <a:off x="143238" y="6293389"/>
                <a:ext cx="7815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" pitchFamily="2" charset="0"/>
                  </a:rPr>
                  <a:t>Density of detector state=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3D4D5E2-0AB6-BE49-A11B-14BD84117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38" y="6293389"/>
                <a:ext cx="7815072" cy="369332"/>
              </a:xfrm>
              <a:prstGeom prst="rect">
                <a:avLst/>
              </a:prstGeom>
              <a:blipFill>
                <a:blip r:embed="rId10"/>
                <a:stretch>
                  <a:fillRect l="-487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9C716EEF-D141-2B44-9BDD-9D745D05B91F}"/>
              </a:ext>
            </a:extLst>
          </p:cNvPr>
          <p:cNvSpPr/>
          <p:nvPr/>
        </p:nvSpPr>
        <p:spPr>
          <a:xfrm>
            <a:off x="11407698" y="6300438"/>
            <a:ext cx="784302" cy="5575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60230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AB1861-FC53-774A-99F1-8AFC375FB032}"/>
                  </a:ext>
                </a:extLst>
              </p:cNvPr>
              <p:cNvSpPr txBox="1"/>
              <p:nvPr/>
            </p:nvSpPr>
            <p:spPr>
              <a:xfrm>
                <a:off x="1628742" y="143454"/>
                <a:ext cx="591481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" pitchFamily="2" charset="0"/>
                  </a:rPr>
                  <a:t>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sz="2000" dirty="0">
                    <a:latin typeface="Times" pitchFamily="2" charset="0"/>
                  </a:rPr>
                  <a:t> : Prolong ionization, i.e. at Operational mode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AB1861-FC53-774A-99F1-8AFC375FB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742" y="143454"/>
                <a:ext cx="5914813" cy="400110"/>
              </a:xfrm>
              <a:prstGeom prst="rect">
                <a:avLst/>
              </a:prstGeom>
              <a:blipFill>
                <a:blip r:embed="rId2"/>
                <a:stretch>
                  <a:fillRect l="-1073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027EC75-A81D-F545-9CEC-9A37932E5BDC}"/>
              </a:ext>
            </a:extLst>
          </p:cNvPr>
          <p:cNvSpPr txBox="1"/>
          <p:nvPr/>
        </p:nvSpPr>
        <p:spPr>
          <a:xfrm>
            <a:off x="1740963" y="1573883"/>
            <a:ext cx="220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For p-type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7568F-3659-9D4B-8B91-97DD950D9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194" y="926591"/>
            <a:ext cx="5230368" cy="49754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27C47B-15F2-0B43-8AC2-1F53C62F9A0B}"/>
                  </a:ext>
                </a:extLst>
              </p:cNvPr>
              <p:cNvSpPr txBox="1"/>
              <p:nvPr/>
            </p:nvSpPr>
            <p:spPr>
              <a:xfrm>
                <a:off x="417649" y="2426737"/>
                <a:ext cx="48533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→2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𝐼𝑚𝑝𝑎𝑐𝑡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𝑖𝑜𝑛𝑖𝑧𝑎𝑡𝑖𝑜𝑛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27C47B-15F2-0B43-8AC2-1F53C62F9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49" y="2426737"/>
                <a:ext cx="4853380" cy="276999"/>
              </a:xfrm>
              <a:prstGeom prst="rect">
                <a:avLst/>
              </a:prstGeom>
              <a:blipFill>
                <a:blip r:embed="rId4"/>
                <a:stretch>
                  <a:fillRect l="-783" t="-8696" r="-1305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1C9F03-88FB-AF42-87A9-D82241C1E32C}"/>
                  </a:ext>
                </a:extLst>
              </p:cNvPr>
              <p:cNvSpPr txBox="1"/>
              <p:nvPr/>
            </p:nvSpPr>
            <p:spPr>
              <a:xfrm>
                <a:off x="283720" y="3310355"/>
                <a:ext cx="54742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" pitchFamily="2" charset="0"/>
                  </a:rPr>
                  <a:t>Can be seen growth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−∗</m:t>
                        </m:r>
                      </m:sup>
                    </m:sSup>
                  </m:oMath>
                </a14:m>
                <a:r>
                  <a:rPr lang="en-US" dirty="0">
                    <a:latin typeface="Times" pitchFamily="2" charset="0"/>
                  </a:rPr>
                  <a:t> as a function of time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1C9F03-88FB-AF42-87A9-D82241C1E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20" y="3310355"/>
                <a:ext cx="5474208" cy="369332"/>
              </a:xfrm>
              <a:prstGeom prst="rect">
                <a:avLst/>
              </a:prstGeom>
              <a:blipFill>
                <a:blip r:embed="rId5"/>
                <a:stretch>
                  <a:fillRect l="-926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8F8307-02AB-3F4A-A5DD-C8A0CAB36C1F}"/>
                  </a:ext>
                </a:extLst>
              </p:cNvPr>
              <p:cNvSpPr txBox="1"/>
              <p:nvPr/>
            </p:nvSpPr>
            <p:spPr>
              <a:xfrm>
                <a:off x="140070" y="4459725"/>
                <a:ext cx="57577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𝐿𝑜𝑠𝑠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𝑛𝑒𝑢𝑡𝑟𝑎𝑙𝑖𝑧𝑎𝑡𝑖𝑜𝑛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𝑡𝑟𝑎𝑝𝑝𝑖𝑛𝑔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8F8307-02AB-3F4A-A5DD-C8A0CAB36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70" y="4459725"/>
                <a:ext cx="5757730" cy="276999"/>
              </a:xfrm>
              <a:prstGeom prst="rect">
                <a:avLst/>
              </a:prstGeom>
              <a:blipFill>
                <a:blip r:embed="rId6"/>
                <a:stretch>
                  <a:fillRect l="-661" t="-9091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BA1C7B-5F50-D640-89CD-C46C1901400E}"/>
                  </a:ext>
                </a:extLst>
              </p:cNvPr>
              <p:cNvSpPr txBox="1"/>
              <p:nvPr/>
            </p:nvSpPr>
            <p:spPr>
              <a:xfrm>
                <a:off x="1628742" y="774487"/>
                <a:ext cx="463794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𝑏𝑎𝑐𝑘𝑔𝑟𝑜𝑢𝑛𝑑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BA1C7B-5F50-D640-89CD-C46C19014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742" y="774487"/>
                <a:ext cx="4637946" cy="369332"/>
              </a:xfrm>
              <a:prstGeom prst="rect">
                <a:avLst/>
              </a:prstGeom>
              <a:blipFill>
                <a:blip r:embed="rId10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03D9A26-451A-484B-B5C2-1CF49C534C68}"/>
              </a:ext>
            </a:extLst>
          </p:cNvPr>
          <p:cNvSpPr txBox="1"/>
          <p:nvPr/>
        </p:nvSpPr>
        <p:spPr>
          <a:xfrm>
            <a:off x="6779983" y="2973535"/>
            <a:ext cx="1002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Times" pitchFamily="2" charset="0"/>
              </a:rPr>
              <a:t>-ve ion state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1209FA-A57C-FA4A-A8BA-3CB2D7D454D3}"/>
              </a:ext>
            </a:extLst>
          </p:cNvPr>
          <p:cNvSpPr txBox="1"/>
          <p:nvPr/>
        </p:nvSpPr>
        <p:spPr>
          <a:xfrm>
            <a:off x="6810756" y="1237261"/>
            <a:ext cx="1002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Times" pitchFamily="2" charset="0"/>
              </a:rPr>
              <a:t>+ve ion state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8FC8FBA-3D75-0943-AECE-0B599DBD4F37}"/>
              </a:ext>
            </a:extLst>
          </p:cNvPr>
          <p:cNvSpPr/>
          <p:nvPr/>
        </p:nvSpPr>
        <p:spPr>
          <a:xfrm>
            <a:off x="7281569" y="3262862"/>
            <a:ext cx="448159" cy="833650"/>
          </a:xfrm>
          <a:prstGeom prst="leftBrac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98EA03-30F3-C04C-BF03-2EDF4A91461A}"/>
              </a:ext>
            </a:extLst>
          </p:cNvPr>
          <p:cNvSpPr txBox="1"/>
          <p:nvPr/>
        </p:nvSpPr>
        <p:spPr>
          <a:xfrm>
            <a:off x="6595872" y="3331464"/>
            <a:ext cx="1053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Onsager radius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3AE7C8-0AAB-1F41-A327-3523C889DFAF}"/>
              </a:ext>
            </a:extLst>
          </p:cNvPr>
          <p:cNvSpPr txBox="1"/>
          <p:nvPr/>
        </p:nvSpPr>
        <p:spPr>
          <a:xfrm>
            <a:off x="6595872" y="4560999"/>
            <a:ext cx="5596128" cy="13976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371B9C-42BF-7D4D-A832-A5A677E98552}"/>
              </a:ext>
            </a:extLst>
          </p:cNvPr>
          <p:cNvSpPr txBox="1"/>
          <p:nvPr/>
        </p:nvSpPr>
        <p:spPr>
          <a:xfrm>
            <a:off x="5300692" y="5201211"/>
            <a:ext cx="70267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</a:rPr>
              <a:t>Fig. Formation of cluster dipole states in an n-type (upper) and a p-type (lower) Ge detector operated at low temperatures, where ⃗p and ⃗q are the corresponding dipole moments.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3D4F2A-A0BD-604E-BA06-204BF5D9C1F0}"/>
              </a:ext>
            </a:extLst>
          </p:cNvPr>
          <p:cNvSpPr/>
          <p:nvPr/>
        </p:nvSpPr>
        <p:spPr>
          <a:xfrm>
            <a:off x="11407698" y="6311455"/>
            <a:ext cx="784302" cy="5575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3C9BF3E-7F51-714D-96C1-7EE784F528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791899">
            <a:off x="5517643" y="3356927"/>
            <a:ext cx="1626104" cy="46675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B3C01C8-4389-2A4E-AE9D-FCA094FDF20A}"/>
              </a:ext>
            </a:extLst>
          </p:cNvPr>
          <p:cNvSpPr txBox="1"/>
          <p:nvPr/>
        </p:nvSpPr>
        <p:spPr>
          <a:xfrm>
            <a:off x="23698" y="6505996"/>
            <a:ext cx="32839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arxiv.org</a:t>
            </a:r>
            <a:r>
              <a:rPr lang="en-US" sz="1600" dirty="0"/>
              <a:t>/pdf/2203.15904.pdf</a:t>
            </a:r>
          </a:p>
        </p:txBody>
      </p:sp>
    </p:spTree>
    <p:extLst>
      <p:ext uri="{BB962C8B-B14F-4D97-AF65-F5344CB8AC3E}">
        <p14:creationId xmlns:p14="http://schemas.microsoft.com/office/powerpoint/2010/main" val="1041331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C07E8EB-71B2-7242-8F8C-8EAB08756E7E}"/>
              </a:ext>
            </a:extLst>
          </p:cNvPr>
          <p:cNvSpPr txBox="1"/>
          <p:nvPr/>
        </p:nvSpPr>
        <p:spPr>
          <a:xfrm>
            <a:off x="92134" y="4455482"/>
            <a:ext cx="11919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" pitchFamily="2" charset="0"/>
              </a:rPr>
              <a:t>Fig: Shows the time-dependent impact ionization for Am-241, 60 keV. At certain biases </a:t>
            </a:r>
            <a:r>
              <a:rPr lang="en-US" dirty="0">
                <a:latin typeface="Times" pitchFamily="2" charset="0"/>
              </a:rPr>
              <a:t>charge collection efficiency</a:t>
            </a:r>
            <a:r>
              <a:rPr lang="en-US" sz="1800" dirty="0">
                <a:latin typeface="Times" pitchFamily="2" charset="0"/>
              </a:rPr>
              <a:t> starts near 100% then rises steadily above 100%, apparently due to impact ionization.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0989C2-08FC-7B4B-BAEE-5315E9FBEF9C}"/>
              </a:ext>
            </a:extLst>
          </p:cNvPr>
          <p:cNvSpPr txBox="1"/>
          <p:nvPr/>
        </p:nvSpPr>
        <p:spPr>
          <a:xfrm>
            <a:off x="3351143" y="60837"/>
            <a:ext cx="54472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>
                <a:solidFill>
                  <a:srgbClr val="7030A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Experimental Results – Run 67 &amp; Run 74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9D5EBF-0B9F-D644-BE1A-CC17A9CF1FF5}"/>
              </a:ext>
            </a:extLst>
          </p:cNvPr>
          <p:cNvSpPr txBox="1"/>
          <p:nvPr/>
        </p:nvSpPr>
        <p:spPr>
          <a:xfrm>
            <a:off x="-22302" y="5109195"/>
            <a:ext cx="1219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Impact ionization is only seen when the side with the Am-241 source has positive bias, thus it's a hole-drift phenomenon.</a:t>
            </a:r>
            <a:br>
              <a:rPr lang="en-US" dirty="0">
                <a:latin typeface="Times" pitchFamily="2" charset="0"/>
              </a:rPr>
            </a:br>
            <a:endParaRPr lang="en-US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C</a:t>
            </a:r>
            <a:r>
              <a:rPr lang="en-US" sz="1800" dirty="0">
                <a:latin typeface="Times" pitchFamily="2" charset="0"/>
              </a:rPr>
              <a:t>harge collection efficiency (CCE) starts to fall off at some </a:t>
            </a:r>
            <a:r>
              <a:rPr lang="en-US" dirty="0">
                <a:latin typeface="Times" pitchFamily="2" charset="0"/>
              </a:rPr>
              <a:t>point. This is attributed to loss of neutralization. Space charge builds up in the detector producing new trapping centers, which eventually degrade CCE</a:t>
            </a:r>
          </a:p>
          <a:p>
            <a:endParaRPr lang="en-US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Detector neutralization can be restored by removing bias and LED flashing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06D7D9-9811-F549-85C3-EEB22A79D4E0}"/>
              </a:ext>
            </a:extLst>
          </p:cNvPr>
          <p:cNvSpPr/>
          <p:nvPr/>
        </p:nvSpPr>
        <p:spPr>
          <a:xfrm>
            <a:off x="11407698" y="6300438"/>
            <a:ext cx="784302" cy="5575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FDE634-7D75-FD43-954D-DD2A17048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665" y="765817"/>
            <a:ext cx="5310130" cy="36624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6F8C7C-E3E6-DA43-85B6-BEA7B6AF5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61" y="697600"/>
            <a:ext cx="5601776" cy="370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55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E586F3-E58D-174F-9077-E499C7BC4EC3}"/>
                  </a:ext>
                </a:extLst>
              </p:cNvPr>
              <p:cNvSpPr txBox="1"/>
              <p:nvPr/>
            </p:nvSpPr>
            <p:spPr>
              <a:xfrm>
                <a:off x="2283210" y="858894"/>
                <a:ext cx="6335486" cy="5788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[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d>
                        <m:dPr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⁡(−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E586F3-E58D-174F-9077-E499C7BC4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3210" y="858894"/>
                <a:ext cx="6335486" cy="578876"/>
              </a:xfrm>
              <a:prstGeom prst="rect">
                <a:avLst/>
              </a:prstGeom>
              <a:blipFill>
                <a:blip r:embed="rId2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29E503-0C53-B541-AD21-FA6FC561E490}"/>
                  </a:ext>
                </a:extLst>
              </p:cNvPr>
              <p:cNvSpPr txBox="1"/>
              <p:nvPr/>
            </p:nvSpPr>
            <p:spPr>
              <a:xfrm>
                <a:off x="8782500" y="2705365"/>
                <a:ext cx="14142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29E503-0C53-B541-AD21-FA6FC561E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2500" y="2705365"/>
                <a:ext cx="1414272" cy="36933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395432-F507-B443-9B0E-9B81FB380E10}"/>
                  </a:ext>
                </a:extLst>
              </p:cNvPr>
              <p:cNvSpPr txBox="1"/>
              <p:nvPr/>
            </p:nvSpPr>
            <p:spPr>
              <a:xfrm>
                <a:off x="281157" y="3355419"/>
                <a:ext cx="974750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𝑓𝑟𝑎𝑐𝑡𝑖𝑜𝑛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𝑐h𝑎𝑟𝑔𝑒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𝑐𝑎𝑟𝑟𝑖𝑒𝑟𝑠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𝑢𝑛𝑑𝑒𝑟𝑔𝑜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𝑖𝑚𝑝𝑎𝑐𝑡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𝑖𝑜𝑛𝑖𝑧𝑎𝑡𝑖𝑜𝑛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𝑢𝑛𝑑𝑒𝑟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𝑑𝑖𝑝𝑜𝑙𝑒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𝑐𝑙𝑢𝑠𝑡𝑒𝑟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395432-F507-B443-9B0E-9B81FB380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57" y="3355419"/>
                <a:ext cx="9747504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9B9B28-B717-CC42-8363-196625AB5479}"/>
                  </a:ext>
                </a:extLst>
              </p:cNvPr>
              <p:cNvSpPr txBox="1"/>
              <p:nvPr/>
            </p:nvSpPr>
            <p:spPr>
              <a:xfrm>
                <a:off x="560832" y="4768698"/>
                <a:ext cx="36210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𝐷𝑒𝑐𝑟𝑒𝑎𝑠𝑖𝑛𝑔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9B9B28-B717-CC42-8363-196625AB5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32" y="4768698"/>
                <a:ext cx="3621024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C3E0D5-8243-AA4C-ABCB-1A22C7E5F2D8}"/>
                  </a:ext>
                </a:extLst>
              </p:cNvPr>
              <p:cNvSpPr txBox="1"/>
              <p:nvPr/>
            </p:nvSpPr>
            <p:spPr>
              <a:xfrm>
                <a:off x="463119" y="5531923"/>
                <a:ext cx="48963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𝑟𝑒𝑝𝑟𝑒𝑠𝑒𝑛𝑡𝑠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𝑙𝑜𝑠𝑠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𝑛𝑒𝑢𝑡𝑟𝑎𝑙𝑖𝑧𝑎𝑡𝑖𝑜𝑛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C3E0D5-8243-AA4C-ABCB-1A22C7E5F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19" y="5531923"/>
                <a:ext cx="4896395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E2BA3A-6ACB-0E4D-AE84-BA961B52D51A}"/>
                  </a:ext>
                </a:extLst>
              </p:cNvPr>
              <p:cNvSpPr txBox="1"/>
              <p:nvPr/>
            </p:nvSpPr>
            <p:spPr>
              <a:xfrm>
                <a:off x="374984" y="4005473"/>
                <a:ext cx="28041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−∗</m:t>
                          </m:r>
                        </m:sup>
                      </m:sSub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E2BA3A-6ACB-0E4D-AE84-BA961B52D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984" y="4005473"/>
                <a:ext cx="2804160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56DD99C-DCDB-9845-B277-FD2A249CF6C1}"/>
              </a:ext>
            </a:extLst>
          </p:cNvPr>
          <p:cNvSpPr txBox="1"/>
          <p:nvPr/>
        </p:nvSpPr>
        <p:spPr>
          <a:xfrm>
            <a:off x="3179144" y="140985"/>
            <a:ext cx="4966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Times" pitchFamily="2" charset="0"/>
              </a:rPr>
              <a:t>A Model to explain Impact Ionization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AA0802-DCBC-604A-AD3A-330D1D0F8344}"/>
                  </a:ext>
                </a:extLst>
              </p:cNvPr>
              <p:cNvSpPr txBox="1"/>
              <p:nvPr/>
            </p:nvSpPr>
            <p:spPr>
              <a:xfrm>
                <a:off x="784114" y="2011814"/>
                <a:ext cx="33563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⁡(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AA0802-DCBC-604A-AD3A-330D1D0F8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114" y="2011814"/>
                <a:ext cx="3356392" cy="307777"/>
              </a:xfrm>
              <a:prstGeom prst="rect">
                <a:avLst/>
              </a:prstGeom>
              <a:blipFill>
                <a:blip r:embed="rId8"/>
                <a:stretch>
                  <a:fillRect t="-80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6EBE7F-064C-0E49-BAD1-9F4992131E97}"/>
                  </a:ext>
                </a:extLst>
              </p:cNvPr>
              <p:cNvSpPr txBox="1"/>
              <p:nvPr/>
            </p:nvSpPr>
            <p:spPr>
              <a:xfrm>
                <a:off x="6836587" y="1911556"/>
                <a:ext cx="1741714" cy="3915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=60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𝑘𝑒𝑉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6EBE7F-064C-0E49-BAD1-9F4992131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587" y="1911556"/>
                <a:ext cx="1741714" cy="391517"/>
              </a:xfrm>
              <a:prstGeom prst="rect">
                <a:avLst/>
              </a:prstGeom>
              <a:blipFill>
                <a:blip r:embed="rId9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A5475036-15D1-8041-8AB8-3918CC432076}"/>
              </a:ext>
            </a:extLst>
          </p:cNvPr>
          <p:cNvSpPr/>
          <p:nvPr/>
        </p:nvSpPr>
        <p:spPr>
          <a:xfrm>
            <a:off x="11407698" y="6300438"/>
            <a:ext cx="784302" cy="5575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8E168EC-4C8D-414A-9A33-8A152BF9E1F7}"/>
                  </a:ext>
                </a:extLst>
              </p:cNvPr>
              <p:cNvSpPr txBox="1"/>
              <p:nvPr/>
            </p:nvSpPr>
            <p:spPr>
              <a:xfrm>
                <a:off x="616213" y="2776860"/>
                <a:ext cx="46728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𝐶h𝑎𝑟𝑔𝑒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𝑐𝑜𝑙𝑙𝑒𝑐𝑡𝑖𝑜𝑛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𝑒𝑓𝑓𝑖𝑐𝑖𝑒𝑛𝑐𝑦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8E168EC-4C8D-414A-9A33-8A152BF9E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3" y="2776860"/>
                <a:ext cx="4672829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5559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23B8BF5-81D4-A24F-8DC6-F353AE6747A8}"/>
                  </a:ext>
                </a:extLst>
              </p:cNvPr>
              <p:cNvSpPr txBox="1"/>
              <p:nvPr/>
            </p:nvSpPr>
            <p:spPr>
              <a:xfrm>
                <a:off x="2333571" y="675102"/>
                <a:ext cx="2996619" cy="5843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𝑑𝑛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23B8BF5-81D4-A24F-8DC6-F353AE674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571" y="675102"/>
                <a:ext cx="2996619" cy="584327"/>
              </a:xfrm>
              <a:prstGeom prst="rect">
                <a:avLst/>
              </a:prstGeom>
              <a:blipFill>
                <a:blip r:embed="rId2"/>
                <a:stretch>
                  <a:fillRect t="-2128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435351D-5481-7043-BEE3-2EAFE75E8F65}"/>
              </a:ext>
            </a:extLst>
          </p:cNvPr>
          <p:cNvSpPr txBox="1"/>
          <p:nvPr/>
        </p:nvSpPr>
        <p:spPr>
          <a:xfrm>
            <a:off x="614499" y="1499616"/>
            <a:ext cx="5779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gives the no. of charge created per event drifting 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BF37F2-624B-9446-B9E5-1FBEE1AF12D9}"/>
              </a:ext>
            </a:extLst>
          </p:cNvPr>
          <p:cNvSpPr txBox="1"/>
          <p:nvPr/>
        </p:nvSpPr>
        <p:spPr>
          <a:xfrm>
            <a:off x="1621536" y="65584"/>
            <a:ext cx="28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Initial drifting charges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F587F3-D037-C64C-9D0D-3ACC8EAD5185}"/>
              </a:ext>
            </a:extLst>
          </p:cNvPr>
          <p:cNvSpPr txBox="1"/>
          <p:nvPr/>
        </p:nvSpPr>
        <p:spPr>
          <a:xfrm>
            <a:off x="5596128" y="34802"/>
            <a:ext cx="2670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Trapping center densities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EDA05D-3C84-944C-B806-DA845230F150}"/>
                  </a:ext>
                </a:extLst>
              </p:cNvPr>
              <p:cNvSpPr txBox="1"/>
              <p:nvPr/>
            </p:nvSpPr>
            <p:spPr>
              <a:xfrm>
                <a:off x="6393507" y="730492"/>
                <a:ext cx="26700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𝑑𝑟𝑖𝑓𝑡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𝑣𝑒𝑙𝑜𝑐𝑖𝑡𝑦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EDA05D-3C84-944C-B806-DA845230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3507" y="730492"/>
                <a:ext cx="2670047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2FBF46-9278-3C4D-AA34-77F929974637}"/>
                  </a:ext>
                </a:extLst>
              </p:cNvPr>
              <p:cNvSpPr txBox="1"/>
              <p:nvPr/>
            </p:nvSpPr>
            <p:spPr>
              <a:xfrm>
                <a:off x="6393507" y="1383208"/>
                <a:ext cx="56448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𝐼𝑚𝑝𝑎𝑐𝑡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𝑖𝑜𝑛𝑖𝑧𝑎𝑡𝑖𝑜𝑛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𝑠𝑐𝑎𝑡𝑡𝑒𝑟𝑖𝑛𝑔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𝑐𝑟𝑜𝑠𝑠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𝑠𝑒𝑐𝑡𝑖𝑜𝑛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2FBF46-9278-3C4D-AA34-77F929974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3507" y="1383208"/>
                <a:ext cx="5644896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AA9EE5F-8F00-2D4F-8E00-1332FB0FFBE4}"/>
              </a:ext>
            </a:extLst>
          </p:cNvPr>
          <p:cNvCxnSpPr/>
          <p:nvPr/>
        </p:nvCxnSpPr>
        <p:spPr>
          <a:xfrm flipV="1">
            <a:off x="3909931" y="396181"/>
            <a:ext cx="1853184" cy="569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011FCC-DBCB-CF40-BA3D-582F5114881C}"/>
              </a:ext>
            </a:extLst>
          </p:cNvPr>
          <p:cNvCxnSpPr>
            <a:cxnSpLocks/>
          </p:cNvCxnSpPr>
          <p:nvPr/>
        </p:nvCxnSpPr>
        <p:spPr>
          <a:xfrm flipH="1" flipV="1">
            <a:off x="2799997" y="386625"/>
            <a:ext cx="524146" cy="528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E4B888B-561F-2C46-B4C2-188C62452FE2}"/>
                  </a:ext>
                </a:extLst>
              </p:cNvPr>
              <p:cNvSpPr txBox="1"/>
              <p:nvPr/>
            </p:nvSpPr>
            <p:spPr>
              <a:xfrm>
                <a:off x="290922" y="2249868"/>
                <a:ext cx="2996619" cy="5843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𝑑𝑛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E4B888B-561F-2C46-B4C2-188C62452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22" y="2249868"/>
                <a:ext cx="2996619" cy="584327"/>
              </a:xfrm>
              <a:prstGeom prst="rect">
                <a:avLst/>
              </a:prstGeom>
              <a:blipFill>
                <a:blip r:embed="rId5"/>
                <a:stretch>
                  <a:fillRect t="-2128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5A36AB1-5EF1-124D-A614-EF3E2193F1DB}"/>
              </a:ext>
            </a:extLst>
          </p:cNvPr>
          <p:cNvSpPr txBox="1"/>
          <p:nvPr/>
        </p:nvSpPr>
        <p:spPr>
          <a:xfrm>
            <a:off x="4647058" y="2362560"/>
            <a:ext cx="1282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Integrating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5FC27A1-5ADE-C644-A99B-584CDD88D8CC}"/>
                  </a:ext>
                </a:extLst>
              </p:cNvPr>
              <p:cNvSpPr txBox="1"/>
              <p:nvPr/>
            </p:nvSpPr>
            <p:spPr>
              <a:xfrm>
                <a:off x="282920" y="3215115"/>
                <a:ext cx="299661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)=(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5FC27A1-5ADE-C644-A99B-584CDD88D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920" y="3215115"/>
                <a:ext cx="2996619" cy="307777"/>
              </a:xfrm>
              <a:prstGeom prst="rect">
                <a:avLst/>
              </a:prstGeom>
              <a:blipFill>
                <a:blip r:embed="rId6"/>
                <a:stretch>
                  <a:fillRect t="-3846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D7431FA-90E4-8E43-931A-9C40D4570F2C}"/>
                  </a:ext>
                </a:extLst>
              </p:cNvPr>
              <p:cNvSpPr txBox="1"/>
              <p:nvPr/>
            </p:nvSpPr>
            <p:spPr>
              <a:xfrm>
                <a:off x="4120896" y="3261509"/>
                <a:ext cx="741273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⁡(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000" b="0" smtClean="0">
                          <a:latin typeface="Times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>
                          <a:latin typeface="Times" pitchFamily="2" charset="0"/>
                        </a:rPr>
                        <m:t>this</m:t>
                      </m:r>
                      <m:r>
                        <m:rPr>
                          <m:nor/>
                        </m:rPr>
                        <a:rPr lang="en-US" sz="2000">
                          <a:latin typeface="Times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>
                          <a:latin typeface="Times" pitchFamily="2" charset="0"/>
                        </a:rPr>
                        <m:t>yields</m:t>
                      </m:r>
                      <m:r>
                        <m:rPr>
                          <m:nor/>
                        </m:rPr>
                        <a:rPr lang="en-US" sz="2000">
                          <a:latin typeface="Times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>
                          <a:latin typeface="Times" pitchFamily="2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US" sz="2000">
                          <a:latin typeface="Times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>
                          <a:latin typeface="Times" pitchFamily="2" charset="0"/>
                        </a:rPr>
                        <m:t>equation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2000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D7431FA-90E4-8E43-931A-9C40D4570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896" y="3261509"/>
                <a:ext cx="7412736" cy="307777"/>
              </a:xfrm>
              <a:prstGeom prst="rect">
                <a:avLst/>
              </a:prstGeom>
              <a:blipFill>
                <a:blip r:embed="rId7"/>
                <a:stretch>
                  <a:fillRect t="-11538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36FD09F-35F4-0E49-8C2B-0CA54B96886C}"/>
                  </a:ext>
                </a:extLst>
              </p:cNvPr>
              <p:cNvSpPr txBox="1"/>
              <p:nvPr/>
            </p:nvSpPr>
            <p:spPr>
              <a:xfrm>
                <a:off x="290922" y="4278342"/>
                <a:ext cx="33563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⁡(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36FD09F-35F4-0E49-8C2B-0CA54B968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22" y="4278342"/>
                <a:ext cx="3356392" cy="307777"/>
              </a:xfrm>
              <a:prstGeom prst="rect">
                <a:avLst/>
              </a:prstGeom>
              <a:blipFill>
                <a:blip r:embed="rId8"/>
                <a:stretch>
                  <a:fillRect t="-400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2F8ECB3-B7CF-0C49-9104-ECF37E040A98}"/>
                  </a:ext>
                </a:extLst>
              </p:cNvPr>
              <p:cNvSpPr txBox="1"/>
              <p:nvPr/>
            </p:nvSpPr>
            <p:spPr>
              <a:xfrm>
                <a:off x="5327491" y="4278342"/>
                <a:ext cx="4207150" cy="369332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2F8ECB3-B7CF-0C49-9104-ECF37E040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491" y="4278342"/>
                <a:ext cx="4207150" cy="369332"/>
              </a:xfrm>
              <a:prstGeom prst="rect">
                <a:avLst/>
              </a:prstGeom>
              <a:blipFill>
                <a:blip r:embed="rId9"/>
                <a:stretch>
                  <a:fillRect t="-3226" b="-35484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0E64D0-D2F5-CA46-98E9-BE7A62184D35}"/>
                  </a:ext>
                </a:extLst>
              </p:cNvPr>
              <p:cNvSpPr txBox="1"/>
              <p:nvPr/>
            </p:nvSpPr>
            <p:spPr>
              <a:xfrm>
                <a:off x="9651164" y="780743"/>
                <a:ext cx="11509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0E64D0-D2F5-CA46-98E9-BE7A62184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164" y="780743"/>
                <a:ext cx="1150947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43676F-B5A8-0347-A7CD-C2901B2AE585}"/>
                  </a:ext>
                </a:extLst>
              </p:cNvPr>
              <p:cNvSpPr txBox="1"/>
              <p:nvPr/>
            </p:nvSpPr>
            <p:spPr>
              <a:xfrm>
                <a:off x="262728" y="5243589"/>
                <a:ext cx="46728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𝐶h𝑎𝑟𝑔𝑒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𝑐𝑜𝑙𝑙𝑒𝑐𝑡𝑖𝑜𝑛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𝑒𝑓𝑓𝑖𝑐𝑖𝑒𝑛𝑐𝑦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𝑎𝑡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43676F-B5A8-0347-A7CD-C2901B2AE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28" y="5243589"/>
                <a:ext cx="4672829" cy="369332"/>
              </a:xfrm>
              <a:prstGeom prst="rect">
                <a:avLst/>
              </a:prstGeom>
              <a:blipFill>
                <a:blip r:embed="rId11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587FC5-1217-4744-8978-253726CE5751}"/>
              </a:ext>
            </a:extLst>
          </p:cNvPr>
          <p:cNvCxnSpPr>
            <a:cxnSpLocks/>
          </p:cNvCxnSpPr>
          <p:nvPr/>
        </p:nvCxnSpPr>
        <p:spPr>
          <a:xfrm flipH="1">
            <a:off x="6864510" y="4611527"/>
            <a:ext cx="428028" cy="5587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83B488B-EB55-6D4E-BFF0-5451453A865E}"/>
                  </a:ext>
                </a:extLst>
              </p:cNvPr>
              <p:cNvSpPr txBox="1"/>
              <p:nvPr/>
            </p:nvSpPr>
            <p:spPr>
              <a:xfrm>
                <a:off x="5311880" y="5170268"/>
                <a:ext cx="35332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" pitchFamily="2" charset="0"/>
                  </a:rPr>
                  <a:t>dipole density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>
                    <a:latin typeface="Times" pitchFamily="2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83B488B-EB55-6D4E-BFF0-5451453A8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880" y="5170268"/>
                <a:ext cx="3533286" cy="369332"/>
              </a:xfrm>
              <a:prstGeom prst="rect">
                <a:avLst/>
              </a:prstGeom>
              <a:blipFill>
                <a:blip r:embed="rId12"/>
                <a:stretch>
                  <a:fillRect l="-143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48541DF-AABA-9640-968A-A51A85CF3205}"/>
                  </a:ext>
                </a:extLst>
              </p:cNvPr>
              <p:cNvSpPr txBox="1"/>
              <p:nvPr/>
            </p:nvSpPr>
            <p:spPr>
              <a:xfrm>
                <a:off x="262728" y="5937484"/>
                <a:ext cx="327953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𝐴𝑣𝑒𝑟𝑎𝑔𝑒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𝑑𝑟𝑓𝑖𝑡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𝑡𝑖𝑚𝑒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48541DF-AABA-9640-968A-A51A85CF3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28" y="5937484"/>
                <a:ext cx="3279539" cy="369332"/>
              </a:xfrm>
              <a:prstGeom prst="rect">
                <a:avLst/>
              </a:prstGeom>
              <a:blipFill>
                <a:blip r:embed="rId1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4FD10F-F42E-CD4A-8730-137939CFE4FB}"/>
                  </a:ext>
                </a:extLst>
              </p:cNvPr>
              <p:cNvSpPr txBox="1"/>
              <p:nvPr/>
            </p:nvSpPr>
            <p:spPr>
              <a:xfrm>
                <a:off x="5122117" y="5798054"/>
                <a:ext cx="3912811" cy="6481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𝐴𝑣𝑒𝑟𝑎𝑔𝑒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𝑑𝑟𝑖𝑓𝑡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𝑚𝑜𝑏𝑖𝑙𝑖𝑡𝑦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=3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𝑉𝑠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4FD10F-F42E-CD4A-8730-137939CFE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117" y="5798054"/>
                <a:ext cx="3912811" cy="648191"/>
              </a:xfrm>
              <a:prstGeom prst="rect">
                <a:avLst/>
              </a:prstGeom>
              <a:blipFill>
                <a:blip r:embed="rId14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AF43650D-7363-E046-AD3E-6B73FDD262FD}"/>
              </a:ext>
            </a:extLst>
          </p:cNvPr>
          <p:cNvSpPr/>
          <p:nvPr/>
        </p:nvSpPr>
        <p:spPr>
          <a:xfrm>
            <a:off x="11407698" y="6300438"/>
            <a:ext cx="784302" cy="5575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17044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12435</TotalTime>
  <Words>1249</Words>
  <Application>Microsoft Macintosh PowerPoint</Application>
  <PresentationFormat>Widescreen</PresentationFormat>
  <Paragraphs>220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Courier</vt:lpstr>
      <vt:lpstr>Courier New</vt:lpstr>
      <vt:lpstr>Menlo</vt:lpstr>
      <vt:lpstr>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Pramod Acharya</dc:creator>
  <cp:lastModifiedBy>Pramod Acharya</cp:lastModifiedBy>
  <cp:revision>33</cp:revision>
  <dcterms:created xsi:type="dcterms:W3CDTF">2022-03-31T19:44:50Z</dcterms:created>
  <dcterms:modified xsi:type="dcterms:W3CDTF">2022-05-11T22:02:06Z</dcterms:modified>
</cp:coreProperties>
</file>