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18"/>
  </p:notesMasterIdLst>
  <p:handoutMasterIdLst>
    <p:handoutMasterId r:id="rId19"/>
  </p:handoutMasterIdLst>
  <p:sldIdLst>
    <p:sldId id="278" r:id="rId4"/>
    <p:sldId id="325" r:id="rId5"/>
    <p:sldId id="338" r:id="rId6"/>
    <p:sldId id="438" r:id="rId7"/>
    <p:sldId id="496" r:id="rId8"/>
    <p:sldId id="259" r:id="rId9"/>
    <p:sldId id="500" r:id="rId10"/>
    <p:sldId id="267" r:id="rId11"/>
    <p:sldId id="502" r:id="rId12"/>
    <p:sldId id="501" r:id="rId13"/>
    <p:sldId id="333" r:id="rId14"/>
    <p:sldId id="342" r:id="rId15"/>
    <p:sldId id="322" r:id="rId16"/>
    <p:sldId id="29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5759D"/>
    <a:srgbClr val="4A94C2"/>
    <a:srgbClr val="2C6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1" d="100"/>
          <a:sy n="81"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hao.mei\Downloads\Detector%20Grade%20Crystal%20Inventory%20(1).xlsx%20FINAL.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Detector%20Grade%20Crystal%20Inventory%20(1).xlsx%20FINAL.xlsx" TargetMode="External"/><Relationship Id="rId4" Type="http://schemas.openxmlformats.org/officeDocument/2006/relationships/themeOverride" Target="../theme/themeOverride1.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'[Detector Grade Crystal Inventory (1).xlsx FINAL.xlsx]Sheet1'!$E$2:$E$29</cx:f>
        <cx:lvl ptCount="28" formatCode="General">
          <cx:pt idx="0">8.9000000000000004</cx:pt>
          <cx:pt idx="1">6.7000000000000002</cx:pt>
          <cx:pt idx="2">7.2000000000000002</cx:pt>
          <cx:pt idx="3">7.5999999999999996</cx:pt>
          <cx:pt idx="4">8.4000000000000004</cx:pt>
          <cx:pt idx="5">8</cx:pt>
          <cx:pt idx="6">9.0999999999999996</cx:pt>
          <cx:pt idx="7">9.3000000000000007</cx:pt>
          <cx:pt idx="8">8.4000000000000004</cx:pt>
          <cx:pt idx="9">7.9000000000000004</cx:pt>
          <cx:pt idx="10">8.3000000000000007</cx:pt>
          <cx:pt idx="11">6.9000000000000004</cx:pt>
          <cx:pt idx="12">6.2000000000000002</cx:pt>
          <cx:pt idx="13">8.8000000000000007</cx:pt>
          <cx:pt idx="14">9.8000000000000007</cx:pt>
          <cx:pt idx="15">11.4</cx:pt>
          <cx:pt idx="16">8.1999999999999993</cx:pt>
          <cx:pt idx="17">10</cx:pt>
          <cx:pt idx="18">7.5999999999999996</cx:pt>
          <cx:pt idx="19">8</cx:pt>
          <cx:pt idx="20">7.7999999999999998</cx:pt>
          <cx:pt idx="21">10.1</cx:pt>
          <cx:pt idx="22">8.8000000000000007</cx:pt>
          <cx:pt idx="23">10.5</cx:pt>
          <cx:pt idx="24">8.9000000000000004</cx:pt>
          <cx:pt idx="25">7.5</cx:pt>
          <cx:pt idx="26">9.0999999999999996</cx:pt>
          <cx:pt idx="27">9</cx:pt>
        </cx:lvl>
      </cx:numDim>
    </cx:data>
  </cx:chartData>
  <cx:chart>
    <cx:title pos="t" align="ctr" overlay="0">
      <cx:tx>
        <cx:txData>
          <cx:v>Size of Detector-grade Crystals</cx:v>
        </cx:txData>
      </cx:tx>
      <cx:txPr>
        <a:bodyPr spcFirstLastPara="1" vertOverflow="ellipsis" wrap="square" lIns="0" tIns="0" rIns="0" bIns="0" anchor="ctr" anchorCtr="1"/>
        <a:lstStyle/>
        <a:p>
          <a:pPr algn="ctr">
            <a:defRPr/>
          </a:pPr>
          <a:r>
            <a:rPr lang="en-US" dirty="0"/>
            <a:t>Size of Detector-grade Crystals</a:t>
          </a:r>
        </a:p>
      </cx:txPr>
    </cx:title>
    <cx:plotArea>
      <cx:plotAreaRegion>
        <cx:series layoutId="clusteredColumn" uniqueId="{835A5D3F-1615-47C1-B033-0F181B7F2D73}">
          <cx:tx>
            <cx:txData>
              <cx:f>'[Detector Grade Crystal Inventory (1).xlsx FINAL.xlsx]Sheet1'!$E$1</cx:f>
              <cx:v/>
            </cx:txData>
          </cx:tx>
          <cx:dataId val="0"/>
          <cx:layoutPr>
            <cx:binning intervalClosed="r" underflow="auto" overflow="auto">
              <cx:binSize val="1.3999999999999999"/>
            </cx:binning>
          </cx:layoutPr>
        </cx:series>
      </cx:plotAreaRegion>
      <cx:axis id="0">
        <cx:catScaling gapWidth="0"/>
        <cx:title>
          <cx:tx>
            <cx:rich>
              <a:bodyPr spcFirstLastPara="1" vertOverflow="ellipsis" wrap="square" lIns="0" tIns="0" rIns="0" bIns="0" anchor="ctr" anchorCtr="1"/>
              <a:lstStyle/>
              <a:p>
                <a:pPr algn="ctr">
                  <a:defRPr/>
                </a:pPr>
                <a:r>
                  <a:rPr lang="en-US" sz="1200" dirty="0"/>
                  <a:t>Diameter of crystal</a:t>
                </a:r>
                <a:r>
                  <a:rPr lang="zh-CN" altLang="en-US" sz="1200" dirty="0"/>
                  <a:t>（</a:t>
                </a:r>
                <a:r>
                  <a:rPr lang="en-US" altLang="zh-CN" sz="1200" dirty="0"/>
                  <a:t>cm</a:t>
                </a:r>
                <a:r>
                  <a:rPr lang="zh-CN" altLang="en-US" sz="1200" dirty="0"/>
                  <a:t>）</a:t>
                </a:r>
                <a:endParaRPr lang="en-US" sz="1200" dirty="0"/>
              </a:p>
            </cx:rich>
          </cx:tx>
        </cx:title>
        <cx:tickLabels/>
      </cx:axis>
      <cx:axis id="1">
        <cx:valScaling/>
        <cx:title>
          <cx:tx>
            <cx:txData>
              <cx:v> Number of crystals</cx:v>
            </cx:txData>
          </cx:tx>
          <cx:txPr>
            <a:bodyPr spcFirstLastPara="1" vertOverflow="ellipsis" wrap="square" lIns="0" tIns="0" rIns="0" bIns="0" anchor="ctr" anchorCtr="1"/>
            <a:lstStyle/>
            <a:p>
              <a:pPr algn="ctr">
                <a:defRPr/>
              </a:pPr>
              <a:r>
                <a:rPr lang="en-US" dirty="0"/>
                <a:t> Number of crystals</a:t>
              </a:r>
            </a:p>
          </cx:txPr>
        </cx:title>
        <cx:majorGridlines/>
        <cx:tickLabels/>
      </cx:axis>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Sheet1!$B$2:$B$29</cx:f>
        <cx:lvl ptCount="28" formatCode="General">
          <cx:pt idx="0">920</cx:pt>
          <cx:pt idx="1">173</cx:pt>
          <cx:pt idx="2">1137</cx:pt>
          <cx:pt idx="3">1365</cx:pt>
          <cx:pt idx="4">1294</cx:pt>
          <cx:pt idx="5">269</cx:pt>
          <cx:pt idx="6">522</cx:pt>
          <cx:pt idx="7">1368</cx:pt>
          <cx:pt idx="8">690</cx:pt>
          <cx:pt idx="9">956</cx:pt>
          <cx:pt idx="10">529</cx:pt>
          <cx:pt idx="11">1062</cx:pt>
          <cx:pt idx="12">547</cx:pt>
          <cx:pt idx="13">1220</cx:pt>
          <cx:pt idx="14">895</cx:pt>
          <cx:pt idx="15">1131</cx:pt>
          <cx:pt idx="16">1197</cx:pt>
          <cx:pt idx="17">2247</cx:pt>
          <cx:pt idx="18">976</cx:pt>
          <cx:pt idx="19">802</cx:pt>
          <cx:pt idx="20">454</cx:pt>
          <cx:pt idx="21">428</cx:pt>
          <cx:pt idx="22">350</cx:pt>
          <cx:pt idx="23">897</cx:pt>
          <cx:pt idx="24">330</cx:pt>
          <cx:pt idx="25">495.5</cx:pt>
          <cx:pt idx="26">450</cx:pt>
          <cx:pt idx="27">591</cx:pt>
        </cx:lvl>
      </cx:numDim>
    </cx:data>
  </cx:chartData>
  <cx:chart>
    <cx:title pos="t" align="ctr" overlay="0">
      <cx:tx>
        <cx:txData>
          <cx:v>Mass of Detector-grade Crystals</cx:v>
        </cx:txData>
      </cx:tx>
      <cx:txPr>
        <a:bodyPr spcFirstLastPara="1" vertOverflow="ellipsis" wrap="square" lIns="0" tIns="0" rIns="0" bIns="0" anchor="ctr" anchorCtr="1"/>
        <a:lstStyle/>
        <a:p>
          <a:pPr algn="ctr">
            <a:defRPr/>
          </a:pPr>
          <a:r>
            <a:rPr lang="en-US" dirty="0"/>
            <a:t>Mass of Detector-grade Crystals</a:t>
          </a:r>
        </a:p>
      </cx:txPr>
    </cx:title>
    <cx:plotArea>
      <cx:plotAreaRegion>
        <cx:plotSurface>
          <cx:spPr>
            <a:noFill/>
            <a:effectLst>
              <a:outerShdw blurRad="50800" dist="50800" dir="5400000" algn="ctr" rotWithShape="0">
                <a:schemeClr val="bg1"/>
              </a:outerShdw>
            </a:effectLst>
          </cx:spPr>
        </cx:plotSurface>
        <cx:series layoutId="clusteredColumn" uniqueId="{54553780-BA9D-4D28-ACD4-D6B163C4F1F7}">
          <cx:tx>
            <cx:txData>
              <cx:f>Sheet1!$B$1</cx:f>
              <cx:v>Weight(g)</cx:v>
            </cx:txData>
          </cx:tx>
          <cx:dataId val="0"/>
          <cx:layoutPr>
            <cx:binning intervalClosed="r" underflow="0" overflow="3000">
              <cx:binSize val="527"/>
            </cx:binning>
          </cx:layoutPr>
        </cx:series>
      </cx:plotAreaRegion>
      <cx:axis id="0">
        <cx:catScaling gapWidth="0"/>
        <cx:title>
          <cx:tx>
            <cx:txData>
              <cx:v>Mass of crystal (g)</cx:v>
            </cx:txData>
          </cx:tx>
          <cx:txPr>
            <a:bodyPr spcFirstLastPara="1" vertOverflow="ellipsis" wrap="square" lIns="0" tIns="0" rIns="0" bIns="0" anchor="ctr" anchorCtr="1"/>
            <a:lstStyle/>
            <a:p>
              <a:pPr algn="ctr">
                <a:defRPr/>
              </a:pPr>
              <a:r>
                <a:rPr lang="en-US" sz="1200" dirty="0"/>
                <a:t>Mass of crystal (g)</a:t>
              </a:r>
            </a:p>
          </cx:txPr>
        </cx:title>
        <cx:tickLabels/>
      </cx:axis>
      <cx:axis id="1">
        <cx:valScaling/>
        <cx:title>
          <cx:tx>
            <cx:txData>
              <cx:v>Number of crystals</cx:v>
            </cx:txData>
          </cx:tx>
          <cx:txPr>
            <a:bodyPr spcFirstLastPara="1" vertOverflow="ellipsis" wrap="square" lIns="0" tIns="0" rIns="0" bIns="0" anchor="ctr" anchorCtr="1"/>
            <a:lstStyle/>
            <a:p>
              <a:pPr algn="ctr">
                <a:defRPr/>
              </a:pPr>
              <a:r>
                <a:rPr lang="en-US"/>
                <a:t>Number of crystals</a:t>
              </a:r>
            </a:p>
          </cx:txPr>
        </cx:title>
        <cx:majorGridlines/>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F5C3E9-1AD5-4E17-B724-D4FAAB0BB2DE}" type="datetimeFigureOut">
              <a:rPr lang="en-US" smtClean="0"/>
              <a:t>5/11/2022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DF6805A-E7D8-48D3-9C50-31B3E733A0E2}" type="slidenum">
              <a:rPr lang="en-US" smtClean="0"/>
              <a:t>‹#›</a:t>
            </a:fld>
            <a:endParaRPr lang="en-US"/>
          </a:p>
        </p:txBody>
      </p:sp>
    </p:spTree>
    <p:extLst>
      <p:ext uri="{BB962C8B-B14F-4D97-AF65-F5344CB8AC3E}">
        <p14:creationId xmlns:p14="http://schemas.microsoft.com/office/powerpoint/2010/main" val="17506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918EE2-4AF6-407B-9579-C3C4D03F65E7}" type="datetimeFigureOut">
              <a:rPr lang="en-US" smtClean="0"/>
              <a:t>5/11/2022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3C7614-D26C-4664-8F00-580B00E13E43}" type="slidenum">
              <a:rPr lang="en-US" smtClean="0"/>
              <a:t>‹#›</a:t>
            </a:fld>
            <a:endParaRPr lang="en-US"/>
          </a:p>
        </p:txBody>
      </p:sp>
    </p:spTree>
    <p:extLst>
      <p:ext uri="{BB962C8B-B14F-4D97-AF65-F5344CB8AC3E}">
        <p14:creationId xmlns:p14="http://schemas.microsoft.com/office/powerpoint/2010/main" val="169509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C7614-D26C-4664-8F00-580B00E13E43}" type="slidenum">
              <a:rPr lang="en-US" smtClean="0"/>
              <a:t>1</a:t>
            </a:fld>
            <a:endParaRPr lang="en-US"/>
          </a:p>
        </p:txBody>
      </p:sp>
    </p:spTree>
    <p:extLst>
      <p:ext uri="{BB962C8B-B14F-4D97-AF65-F5344CB8AC3E}">
        <p14:creationId xmlns:p14="http://schemas.microsoft.com/office/powerpoint/2010/main" val="274931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C7614-D26C-4664-8F00-580B00E13E43}" type="slidenum">
              <a:rPr lang="en-US" smtClean="0"/>
              <a:t>2</a:t>
            </a:fld>
            <a:endParaRPr lang="en-US"/>
          </a:p>
        </p:txBody>
      </p:sp>
    </p:spTree>
    <p:extLst>
      <p:ext uri="{BB962C8B-B14F-4D97-AF65-F5344CB8AC3E}">
        <p14:creationId xmlns:p14="http://schemas.microsoft.com/office/powerpoint/2010/main" val="203518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C7614-D26C-4664-8F00-580B00E13E43}" type="slidenum">
              <a:rPr lang="en-US" smtClean="0"/>
              <a:t>13</a:t>
            </a:fld>
            <a:endParaRPr lang="en-US"/>
          </a:p>
        </p:txBody>
      </p:sp>
    </p:spTree>
    <p:extLst>
      <p:ext uri="{BB962C8B-B14F-4D97-AF65-F5344CB8AC3E}">
        <p14:creationId xmlns:p14="http://schemas.microsoft.com/office/powerpoint/2010/main" val="365070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C7614-D26C-4664-8F00-580B00E13E43}" type="slidenum">
              <a:rPr lang="en-US" smtClean="0"/>
              <a:t>14</a:t>
            </a:fld>
            <a:endParaRPr lang="en-US"/>
          </a:p>
        </p:txBody>
      </p:sp>
    </p:spTree>
    <p:extLst>
      <p:ext uri="{BB962C8B-B14F-4D97-AF65-F5344CB8AC3E}">
        <p14:creationId xmlns:p14="http://schemas.microsoft.com/office/powerpoint/2010/main" val="85502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12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893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5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83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7011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5460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718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11/05/2020</a:t>
            </a:r>
          </a:p>
        </p:txBody>
      </p:sp>
      <p:sp>
        <p:nvSpPr>
          <p:cNvPr id="8" name="Footer Placeholder 7"/>
          <p:cNvSpPr>
            <a:spLocks noGrp="1"/>
          </p:cNvSpPr>
          <p:nvPr>
            <p:ph type="ftr" sz="quarter" idx="11"/>
          </p:nvPr>
        </p:nvSpPr>
        <p:spPr/>
        <p:txBody>
          <a:bodyPr/>
          <a:lstStyle/>
          <a:p>
            <a:r>
              <a:rPr lang="en-US"/>
              <a:t>Hao Mei             CoSSURF</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00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11/05/2020</a:t>
            </a:r>
          </a:p>
        </p:txBody>
      </p:sp>
      <p:sp>
        <p:nvSpPr>
          <p:cNvPr id="4" name="Footer Placeholder 3"/>
          <p:cNvSpPr>
            <a:spLocks noGrp="1"/>
          </p:cNvSpPr>
          <p:nvPr>
            <p:ph type="ftr" sz="quarter" idx="11"/>
          </p:nvPr>
        </p:nvSpPr>
        <p:spPr/>
        <p:txBody>
          <a:bodyPr/>
          <a:lstStyle/>
          <a:p>
            <a:r>
              <a:rPr lang="en-US"/>
              <a:t>Hao Mei             CoSSURF</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93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11/05/2020</a:t>
            </a:r>
          </a:p>
        </p:txBody>
      </p:sp>
      <p:sp>
        <p:nvSpPr>
          <p:cNvPr id="3" name="Footer Placeholder 2"/>
          <p:cNvSpPr>
            <a:spLocks noGrp="1"/>
          </p:cNvSpPr>
          <p:nvPr>
            <p:ph type="ftr" sz="quarter" idx="11"/>
          </p:nvPr>
        </p:nvSpPr>
        <p:spPr/>
        <p:txBody>
          <a:bodyPr/>
          <a:lstStyle/>
          <a:p>
            <a:r>
              <a:rPr lang="en-US"/>
              <a:t>Hao Mei             CoSSURF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586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06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947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9058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19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310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32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4843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0951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14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11/05/2020</a:t>
            </a:r>
          </a:p>
        </p:txBody>
      </p:sp>
      <p:sp>
        <p:nvSpPr>
          <p:cNvPr id="8" name="Footer Placeholder 7"/>
          <p:cNvSpPr>
            <a:spLocks noGrp="1"/>
          </p:cNvSpPr>
          <p:nvPr>
            <p:ph type="ftr" sz="quarter" idx="11"/>
          </p:nvPr>
        </p:nvSpPr>
        <p:spPr/>
        <p:txBody>
          <a:bodyPr/>
          <a:lstStyle/>
          <a:p>
            <a:r>
              <a:rPr lang="en-US"/>
              <a:t>Hao Mei             CoSSURF</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719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11/05/2020</a:t>
            </a:r>
          </a:p>
        </p:txBody>
      </p:sp>
      <p:sp>
        <p:nvSpPr>
          <p:cNvPr id="4" name="Footer Placeholder 3"/>
          <p:cNvSpPr>
            <a:spLocks noGrp="1"/>
          </p:cNvSpPr>
          <p:nvPr>
            <p:ph type="ftr" sz="quarter" idx="11"/>
          </p:nvPr>
        </p:nvSpPr>
        <p:spPr/>
        <p:txBody>
          <a:bodyPr/>
          <a:lstStyle/>
          <a:p>
            <a:r>
              <a:rPr lang="en-US"/>
              <a:t>Hao Mei             CoSSURF</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61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11/05/2020</a:t>
            </a:r>
          </a:p>
        </p:txBody>
      </p:sp>
      <p:sp>
        <p:nvSpPr>
          <p:cNvPr id="3" name="Footer Placeholder 2"/>
          <p:cNvSpPr>
            <a:spLocks noGrp="1"/>
          </p:cNvSpPr>
          <p:nvPr>
            <p:ph type="ftr" sz="quarter" idx="11"/>
          </p:nvPr>
        </p:nvSpPr>
        <p:spPr/>
        <p:txBody>
          <a:bodyPr/>
          <a:lstStyle/>
          <a:p>
            <a:r>
              <a:rPr lang="en-US"/>
              <a:t>Hao Mei             CoSSURF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9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73267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169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902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30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11/05/2020</a:t>
            </a:r>
          </a:p>
        </p:txBody>
      </p:sp>
      <p:sp>
        <p:nvSpPr>
          <p:cNvPr id="5" name="Footer Placeholder 4"/>
          <p:cNvSpPr>
            <a:spLocks noGrp="1"/>
          </p:cNvSpPr>
          <p:nvPr>
            <p:ph type="ftr" sz="quarter" idx="11"/>
          </p:nvPr>
        </p:nvSpPr>
        <p:spPr/>
        <p:txBody>
          <a:bodyPr/>
          <a:lstStyle/>
          <a:p>
            <a:r>
              <a:rPr lang="en-US"/>
              <a:t>Hao Mei             CoSSURF</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247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74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11/05/2020</a:t>
            </a:r>
          </a:p>
        </p:txBody>
      </p:sp>
      <p:sp>
        <p:nvSpPr>
          <p:cNvPr id="8" name="Footer Placeholder 7"/>
          <p:cNvSpPr>
            <a:spLocks noGrp="1"/>
          </p:cNvSpPr>
          <p:nvPr>
            <p:ph type="ftr" sz="quarter" idx="11"/>
          </p:nvPr>
        </p:nvSpPr>
        <p:spPr/>
        <p:txBody>
          <a:bodyPr/>
          <a:lstStyle/>
          <a:p>
            <a:r>
              <a:rPr lang="en-US"/>
              <a:t>Hao Mei             CoSSURF</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11/05/2020</a:t>
            </a:r>
          </a:p>
        </p:txBody>
      </p:sp>
      <p:sp>
        <p:nvSpPr>
          <p:cNvPr id="4" name="Footer Placeholder 3"/>
          <p:cNvSpPr>
            <a:spLocks noGrp="1"/>
          </p:cNvSpPr>
          <p:nvPr>
            <p:ph type="ftr" sz="quarter" idx="11"/>
          </p:nvPr>
        </p:nvSpPr>
        <p:spPr/>
        <p:txBody>
          <a:bodyPr/>
          <a:lstStyle/>
          <a:p>
            <a:r>
              <a:rPr lang="en-US"/>
              <a:t>Hao Mei             CoSSURF</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399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11/05/2020</a:t>
            </a:r>
          </a:p>
        </p:txBody>
      </p:sp>
      <p:sp>
        <p:nvSpPr>
          <p:cNvPr id="3" name="Footer Placeholder 2"/>
          <p:cNvSpPr>
            <a:spLocks noGrp="1"/>
          </p:cNvSpPr>
          <p:nvPr>
            <p:ph type="ftr" sz="quarter" idx="11"/>
          </p:nvPr>
        </p:nvSpPr>
        <p:spPr/>
        <p:txBody>
          <a:bodyPr/>
          <a:lstStyle/>
          <a:p>
            <a:r>
              <a:rPr lang="en-US"/>
              <a:t>Hao Mei             CoSSURF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55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39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11/05/2020</a:t>
            </a:r>
          </a:p>
        </p:txBody>
      </p:sp>
      <p:sp>
        <p:nvSpPr>
          <p:cNvPr id="6" name="Footer Placeholder 5"/>
          <p:cNvSpPr>
            <a:spLocks noGrp="1"/>
          </p:cNvSpPr>
          <p:nvPr>
            <p:ph type="ftr" sz="quarter" idx="11"/>
          </p:nvPr>
        </p:nvSpPr>
        <p:spPr/>
        <p:txBody>
          <a:bodyPr/>
          <a:lstStyle/>
          <a:p>
            <a:r>
              <a:rPr lang="en-US"/>
              <a:t>Hao Mei             CoSSURF</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708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en-US"/>
              <a:t>11/05/2020</a:t>
            </a: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a:t>Hao Mei             CoSSURF</a:t>
            </a: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890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en-US"/>
              <a:t>11/05/2020</a:t>
            </a: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a:t>Hao Mei             CoSSURF</a:t>
            </a: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94188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en-US"/>
              <a:t>11/05/2020</a:t>
            </a: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a:t>Hao Mei             CoSSURF</a:t>
            </a: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14365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80.png"/><Relationship Id="rId7" Type="http://schemas.microsoft.com/office/2014/relationships/chartEx" Target="../charts/chartEx2.xml"/><Relationship Id="rId2" Type="http://schemas.microsoft.com/office/2014/relationships/chartEx" Target="../charts/chartEx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249" y="2453782"/>
            <a:ext cx="8210958" cy="1950435"/>
          </a:xfrm>
        </p:spPr>
        <p:txBody>
          <a:bodyPr>
            <a:noAutofit/>
          </a:bodyPr>
          <a:lstStyle/>
          <a:p>
            <a:pPr algn="ctr"/>
            <a:r>
              <a:rPr lang="en-US" sz="4400" b="1" cap="none" dirty="0"/>
              <a:t>HP-Ge Crystal Growth at USD</a:t>
            </a:r>
            <a:br>
              <a:rPr lang="en-US" sz="3600" b="1" dirty="0"/>
            </a:br>
            <a:br>
              <a:rPr lang="en-US" sz="3600" b="1" cap="none" dirty="0"/>
            </a:br>
            <a:endParaRPr lang="en-US" sz="3600" b="1" cap="none" dirty="0"/>
          </a:p>
        </p:txBody>
      </p:sp>
      <p:sp>
        <p:nvSpPr>
          <p:cNvPr id="3" name="Subtitle 2"/>
          <p:cNvSpPr>
            <a:spLocks noGrp="1"/>
          </p:cNvSpPr>
          <p:nvPr>
            <p:ph type="subTitle" idx="1"/>
          </p:nvPr>
        </p:nvSpPr>
        <p:spPr>
          <a:xfrm>
            <a:off x="2361460" y="3538270"/>
            <a:ext cx="8016536" cy="1726784"/>
          </a:xfrm>
        </p:spPr>
        <p:txBody>
          <a:bodyPr>
            <a:noAutofit/>
          </a:bodyPr>
          <a:lstStyle/>
          <a:p>
            <a:pPr algn="ctr"/>
            <a:r>
              <a:rPr lang="en-US" sz="1800" b="1" dirty="0">
                <a:solidFill>
                  <a:schemeClr val="tx1">
                    <a:lumMod val="95000"/>
                    <a:lumOff val="5000"/>
                  </a:schemeClr>
                </a:solidFill>
              </a:rPr>
              <a:t>Hao Mei</a:t>
            </a:r>
            <a:r>
              <a:rPr lang="en-US" sz="1800" dirty="0">
                <a:solidFill>
                  <a:schemeClr val="tx1">
                    <a:lumMod val="95000"/>
                    <a:lumOff val="5000"/>
                  </a:schemeClr>
                </a:solidFill>
              </a:rPr>
              <a:t>, Sanjay Bhattarai, Mathbar Raut, </a:t>
            </a:r>
          </a:p>
          <a:p>
            <a:pPr algn="ctr"/>
            <a:r>
              <a:rPr lang="en-US" sz="1800" dirty="0">
                <a:solidFill>
                  <a:schemeClr val="tx1">
                    <a:lumMod val="95000"/>
                    <a:lumOff val="5000"/>
                  </a:schemeClr>
                </a:solidFill>
              </a:rPr>
              <a:t>and Dongming Mei</a:t>
            </a:r>
            <a:endParaRPr lang="en-US" sz="1800" b="1" dirty="0">
              <a:solidFill>
                <a:schemeClr val="tx1">
                  <a:lumMod val="95000"/>
                  <a:lumOff val="5000"/>
                </a:schemeClr>
              </a:solidFill>
            </a:endParaRPr>
          </a:p>
          <a:p>
            <a:pPr algn="ctr"/>
            <a:r>
              <a:rPr lang="en-US" sz="1800" dirty="0">
                <a:solidFill>
                  <a:srgbClr val="0070C0"/>
                </a:solidFill>
              </a:rPr>
              <a:t>The University of South Dakota</a:t>
            </a:r>
          </a:p>
          <a:p>
            <a:pPr algn="ctr"/>
            <a:r>
              <a:rPr lang="en-US" sz="1800" dirty="0">
                <a:solidFill>
                  <a:srgbClr val="0070C0"/>
                </a:solidFill>
              </a:rPr>
              <a:t>May 11, 2022</a:t>
            </a:r>
          </a:p>
          <a:p>
            <a:pPr algn="ct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6750" y="5048898"/>
            <a:ext cx="2756541" cy="17511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25224"/>
            <a:ext cx="4484654" cy="1523898"/>
          </a:xfrm>
          <a:prstGeom prst="rect">
            <a:avLst/>
          </a:prstGeom>
        </p:spPr>
      </p:pic>
    </p:spTree>
    <p:extLst>
      <p:ext uri="{BB962C8B-B14F-4D97-AF65-F5344CB8AC3E}">
        <p14:creationId xmlns:p14="http://schemas.microsoft.com/office/powerpoint/2010/main" val="187486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6A14-CF98-9472-6583-11D574F71324}"/>
              </a:ext>
            </a:extLst>
          </p:cNvPr>
          <p:cNvSpPr>
            <a:spLocks noGrp="1"/>
          </p:cNvSpPr>
          <p:nvPr>
            <p:ph type="title"/>
          </p:nvPr>
        </p:nvSpPr>
        <p:spPr>
          <a:xfrm>
            <a:off x="3657600" y="311157"/>
            <a:ext cx="10972800" cy="990600"/>
          </a:xfrm>
        </p:spPr>
        <p:txBody>
          <a:bodyPr/>
          <a:lstStyle/>
          <a:p>
            <a:r>
              <a:rPr lang="en-US" b="1" dirty="0"/>
              <a:t>Crystal Growth at USD</a:t>
            </a:r>
            <a:endParaRPr lang="en-US" dirty="0"/>
          </a:p>
        </p:txBody>
      </p:sp>
      <p:sp>
        <p:nvSpPr>
          <p:cNvPr id="4" name="Footer Placeholder 3">
            <a:extLst>
              <a:ext uri="{FF2B5EF4-FFF2-40B4-BE49-F238E27FC236}">
                <a16:creationId xmlns:a16="http://schemas.microsoft.com/office/drawing/2014/main" id="{9991661A-54D7-91E3-90FE-963238DD5046}"/>
              </a:ext>
            </a:extLst>
          </p:cNvPr>
          <p:cNvSpPr>
            <a:spLocks noGrp="1"/>
          </p:cNvSpPr>
          <p:nvPr>
            <p:ph type="ftr" sz="quarter" idx="11"/>
          </p:nvPr>
        </p:nvSpPr>
        <p:spPr/>
        <p:txBody>
          <a:bodyPr/>
          <a:lstStyle/>
          <a:p>
            <a:r>
              <a:rPr lang="en-US"/>
              <a:t>Hao Mei             CoSSURF</a:t>
            </a:r>
          </a:p>
        </p:txBody>
      </p:sp>
      <p:sp>
        <p:nvSpPr>
          <p:cNvPr id="6" name="TextBox 5">
            <a:extLst>
              <a:ext uri="{FF2B5EF4-FFF2-40B4-BE49-F238E27FC236}">
                <a16:creationId xmlns:a16="http://schemas.microsoft.com/office/drawing/2014/main" id="{DC463146-D8FA-20A5-6390-C382BD855138}"/>
              </a:ext>
            </a:extLst>
          </p:cNvPr>
          <p:cNvSpPr txBox="1"/>
          <p:nvPr/>
        </p:nvSpPr>
        <p:spPr>
          <a:xfrm>
            <a:off x="3048000" y="3246643"/>
            <a:ext cx="6096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6EFE0927-ACB1-FFF7-C072-2467234B5927}"/>
              </a:ext>
            </a:extLst>
          </p:cNvPr>
          <p:cNvSpPr txBox="1"/>
          <p:nvPr/>
        </p:nvSpPr>
        <p:spPr>
          <a:xfrm>
            <a:off x="3048000" y="3246643"/>
            <a:ext cx="6096000" cy="369332"/>
          </a:xfrm>
          <a:prstGeom prst="rect">
            <a:avLst/>
          </a:prstGeom>
          <a:noFill/>
        </p:spPr>
        <p:txBody>
          <a:bodyPr wrap="square">
            <a:spAutoFit/>
          </a:bodyPr>
          <a:lstStyle/>
          <a:p>
            <a:endParaRPr lang="en-US" dirty="0"/>
          </a:p>
        </p:txBody>
      </p:sp>
      <p:pic>
        <p:nvPicPr>
          <p:cNvPr id="1026" name="Picture 2">
            <a:extLst>
              <a:ext uri="{FF2B5EF4-FFF2-40B4-BE49-F238E27FC236}">
                <a16:creationId xmlns:a16="http://schemas.microsoft.com/office/drawing/2014/main" id="{CC047868-4084-61EB-85C1-5E743AF81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715" y="4027633"/>
            <a:ext cx="3372436" cy="25994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65D7FE6-7F62-611C-42F0-1467B44935E9}"/>
              </a:ext>
            </a:extLst>
          </p:cNvPr>
          <p:cNvSpPr txBox="1"/>
          <p:nvPr/>
        </p:nvSpPr>
        <p:spPr>
          <a:xfrm>
            <a:off x="9047151" y="4358536"/>
            <a:ext cx="2969956" cy="2492990"/>
          </a:xfrm>
          <a:prstGeom prst="rect">
            <a:avLst/>
          </a:prstGeom>
          <a:noFill/>
        </p:spPr>
        <p:txBody>
          <a:bodyPr wrap="square">
            <a:spAutoFit/>
          </a:bodyPr>
          <a:lstStyle/>
          <a:p>
            <a:pPr marL="285750" indent="-285750" rtl="0">
              <a:spcBef>
                <a:spcPts val="0"/>
              </a:spcBef>
              <a:spcAft>
                <a:spcPts val="0"/>
              </a:spcAft>
              <a:buFont typeface="Wingdings" panose="05000000000000000000" pitchFamily="2" charset="2"/>
              <a:buChar char="§"/>
            </a:pPr>
            <a:r>
              <a:rPr lang="en-US" sz="2400" b="0" i="0" u="none" strike="noStrike" dirty="0">
                <a:solidFill>
                  <a:srgbClr val="000000"/>
                </a:solidFill>
                <a:effectLst/>
                <a:latin typeface="Calibri" panose="020F0502020204030204" pitchFamily="34" charset="0"/>
                <a:cs typeface="Calibri" panose="020F0502020204030204" pitchFamily="34" charset="0"/>
              </a:rPr>
              <a:t>Mass: 1929g</a:t>
            </a:r>
            <a:endParaRPr lang="en-US" sz="2400" b="0" dirty="0">
              <a:effectLst/>
              <a:latin typeface="Calibri" panose="020F0502020204030204" pitchFamily="34" charset="0"/>
              <a:cs typeface="Calibri" panose="020F0502020204030204" pitchFamily="34" charset="0"/>
            </a:endParaRPr>
          </a:p>
          <a:p>
            <a:pPr marL="285750" indent="-285750" rtl="0">
              <a:spcBef>
                <a:spcPts val="0"/>
              </a:spcBef>
              <a:spcAft>
                <a:spcPts val="0"/>
              </a:spcAft>
              <a:buFont typeface="Wingdings" panose="05000000000000000000" pitchFamily="2" charset="2"/>
              <a:buChar char="§"/>
            </a:pPr>
            <a:r>
              <a:rPr lang="en-US" sz="2400" b="0" i="0" u="none" strike="noStrike" dirty="0">
                <a:solidFill>
                  <a:srgbClr val="000000"/>
                </a:solidFill>
                <a:effectLst/>
                <a:latin typeface="Calibri" panose="020F0502020204030204" pitchFamily="34" charset="0"/>
                <a:cs typeface="Calibri" panose="020F0502020204030204" pitchFamily="34" charset="0"/>
              </a:rPr>
              <a:t>Diameter: 11.1cm(bottom) 9.6cm(top)</a:t>
            </a:r>
            <a:endParaRPr lang="en-US" sz="2400" b="0" dirty="0">
              <a:effectLst/>
              <a:latin typeface="Calibri" panose="020F0502020204030204" pitchFamily="34" charset="0"/>
              <a:cs typeface="Calibri" panose="020F0502020204030204" pitchFamily="34" charset="0"/>
            </a:endParaRPr>
          </a:p>
          <a:p>
            <a:pPr marL="285750" indent="-285750" rtl="0">
              <a:spcBef>
                <a:spcPts val="0"/>
              </a:spcBef>
              <a:spcAft>
                <a:spcPts val="0"/>
              </a:spcAft>
              <a:buFont typeface="Wingdings" panose="05000000000000000000" pitchFamily="2" charset="2"/>
              <a:buChar char="§"/>
            </a:pPr>
            <a:r>
              <a:rPr lang="en-US" sz="2400" b="0" i="0" u="none" strike="noStrike" dirty="0">
                <a:solidFill>
                  <a:srgbClr val="000000"/>
                </a:solidFill>
                <a:effectLst/>
                <a:latin typeface="Calibri" panose="020F0502020204030204" pitchFamily="34" charset="0"/>
                <a:cs typeface="Calibri" panose="020F0502020204030204" pitchFamily="34" charset="0"/>
              </a:rPr>
              <a:t>Thickness: 4.0cm</a:t>
            </a:r>
            <a:endParaRPr lang="en-US" sz="2400" b="0" dirty="0">
              <a:effectLst/>
              <a:latin typeface="Calibri" panose="020F0502020204030204" pitchFamily="34" charset="0"/>
              <a:cs typeface="Calibri" panose="020F0502020204030204" pitchFamily="34" charset="0"/>
            </a:endParaRPr>
          </a:p>
          <a:p>
            <a:br>
              <a:rPr lang="en-US" dirty="0"/>
            </a:br>
            <a:endParaRPr lang="en-US" dirty="0"/>
          </a:p>
        </p:txBody>
      </p:sp>
      <p:sp>
        <p:nvSpPr>
          <p:cNvPr id="16" name="TextBox 15">
            <a:extLst>
              <a:ext uri="{FF2B5EF4-FFF2-40B4-BE49-F238E27FC236}">
                <a16:creationId xmlns:a16="http://schemas.microsoft.com/office/drawing/2014/main" id="{52E7A7FB-9343-225D-62EC-8355AEAA3A41}"/>
              </a:ext>
            </a:extLst>
          </p:cNvPr>
          <p:cNvSpPr txBox="1"/>
          <p:nvPr/>
        </p:nvSpPr>
        <p:spPr>
          <a:xfrm>
            <a:off x="37708" y="5593130"/>
            <a:ext cx="5422769"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schemeClr val="tx1">
                    <a:lumMod val="95000"/>
                    <a:lumOff val="5000"/>
                  </a:schemeClr>
                </a:solidFill>
              </a:rPr>
              <a:t>Crystal on 04-07-2022C with a mass of 5398g. The detector grade region is at 20-55%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location along the axial direction</a:t>
            </a:r>
            <a:r>
              <a:rPr lang="en-US" sz="1600" dirty="0">
                <a:solidFill>
                  <a:schemeClr val="tx1">
                    <a:lumMod val="95000"/>
                    <a:lumOff val="5000"/>
                  </a:schemeClr>
                </a:solidFill>
              </a:rPr>
              <a:t>.</a:t>
            </a:r>
          </a:p>
        </p:txBody>
      </p:sp>
      <mc:AlternateContent xmlns:mc="http://schemas.openxmlformats.org/markup-compatibility/2006" xmlns:a14="http://schemas.microsoft.com/office/drawing/2010/main">
        <mc:Choice Requires="a14">
          <p:graphicFrame>
            <p:nvGraphicFramePr>
              <p:cNvPr id="17" name="Table 21">
                <a:extLst>
                  <a:ext uri="{FF2B5EF4-FFF2-40B4-BE49-F238E27FC236}">
                    <a16:creationId xmlns:a16="http://schemas.microsoft.com/office/drawing/2014/main" id="{CF982487-3627-E500-C984-DE9AD0BEB266}"/>
                  </a:ext>
                </a:extLst>
              </p:cNvPr>
              <p:cNvGraphicFramePr>
                <a:graphicFrameLocks noGrp="1"/>
              </p:cNvGraphicFramePr>
              <p:nvPr>
                <p:extLst>
                  <p:ext uri="{D42A27DB-BD31-4B8C-83A1-F6EECF244321}">
                    <p14:modId xmlns:p14="http://schemas.microsoft.com/office/powerpoint/2010/main" val="3234888526"/>
                  </p:ext>
                </p:extLst>
              </p:nvPr>
            </p:nvGraphicFramePr>
            <p:xfrm>
              <a:off x="5601294" y="1378516"/>
              <a:ext cx="6524718" cy="2468880"/>
            </p:xfrm>
            <a:graphic>
              <a:graphicData uri="http://schemas.openxmlformats.org/drawingml/2006/table">
                <a:tbl>
                  <a:tblPr firstRow="1" bandRow="1">
                    <a:tableStyleId>{5C22544A-7EE6-4342-B048-85BDC9FD1C3A}</a:tableStyleId>
                  </a:tblPr>
                  <a:tblGrid>
                    <a:gridCol w="1228551">
                      <a:extLst>
                        <a:ext uri="{9D8B030D-6E8A-4147-A177-3AD203B41FA5}">
                          <a16:colId xmlns:a16="http://schemas.microsoft.com/office/drawing/2014/main" val="4876848"/>
                        </a:ext>
                      </a:extLst>
                    </a:gridCol>
                    <a:gridCol w="2026050">
                      <a:extLst>
                        <a:ext uri="{9D8B030D-6E8A-4147-A177-3AD203B41FA5}">
                          <a16:colId xmlns:a16="http://schemas.microsoft.com/office/drawing/2014/main" val="1564641392"/>
                        </a:ext>
                      </a:extLst>
                    </a:gridCol>
                    <a:gridCol w="1711264">
                      <a:extLst>
                        <a:ext uri="{9D8B030D-6E8A-4147-A177-3AD203B41FA5}">
                          <a16:colId xmlns:a16="http://schemas.microsoft.com/office/drawing/2014/main" val="2691473179"/>
                        </a:ext>
                      </a:extLst>
                    </a:gridCol>
                    <a:gridCol w="1558853">
                      <a:extLst>
                        <a:ext uri="{9D8B030D-6E8A-4147-A177-3AD203B41FA5}">
                          <a16:colId xmlns:a16="http://schemas.microsoft.com/office/drawing/2014/main" val="320695860"/>
                        </a:ext>
                      </a:extLst>
                    </a:gridCol>
                  </a:tblGrid>
                  <a:tr h="449013">
                    <a:tc>
                      <a:txBody>
                        <a:bodyPr/>
                        <a:lstStyle/>
                        <a:p>
                          <a:r>
                            <a:rPr lang="en-US" sz="1600" dirty="0"/>
                            <a:t>Position</a:t>
                          </a:r>
                        </a:p>
                      </a:txBody>
                      <a:tcPr/>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Concentration</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a:rPr lang="en-US" sz="1600" b="0" i="1" u="none" strike="noStrike" smtClean="0">
                                  <a:solidFill>
                                    <a:srgbClr val="000000"/>
                                  </a:solidFill>
                                  <a:effectLst/>
                                  <a:latin typeface="Cambria Math" panose="02040503050406030204" pitchFamily="18" charset="0"/>
                                </a:rPr>
                                <m:t>𝑐</m:t>
                              </m:r>
                              <m:sSup>
                                <m:sSupPr>
                                  <m:ctrlPr>
                                    <a:rPr lang="en-US" sz="1600" b="0" i="1" u="none" strike="noStrike" smtClean="0">
                                      <a:solidFill>
                                        <a:srgbClr val="000000"/>
                                      </a:solidFill>
                                      <a:effectLst/>
                                      <a:latin typeface="Cambria Math" panose="02040503050406030204" pitchFamily="18" charset="0"/>
                                    </a:rPr>
                                  </m:ctrlPr>
                                </m:sSupPr>
                                <m:e>
                                  <m:r>
                                    <a:rPr lang="en-US" sz="1600" b="0" i="1" u="none" strike="noStrike" smtClean="0">
                                      <a:solidFill>
                                        <a:srgbClr val="000000"/>
                                      </a:solidFill>
                                      <a:effectLst/>
                                      <a:latin typeface="Cambria Math" panose="02040503050406030204" pitchFamily="18" charset="0"/>
                                    </a:rPr>
                                    <m:t>𝑚</m:t>
                                  </m:r>
                                </m:e>
                                <m:sup>
                                  <m:r>
                                    <a:rPr lang="en-US" sz="1600" b="0" i="1" u="none" strike="noStrike" smtClean="0">
                                      <a:solidFill>
                                        <a:srgbClr val="000000"/>
                                      </a:solidFill>
                                      <a:effectLst/>
                                      <a:latin typeface="Cambria Math" panose="02040503050406030204" pitchFamily="18" charset="0"/>
                                    </a:rPr>
                                    <m:t>3</m:t>
                                  </m:r>
                                </m:sup>
                              </m:sSup>
                              <m:r>
                                <a:rPr lang="en-US" sz="1600" b="0" i="1" u="none" strike="noStrike" smtClean="0">
                                  <a:solidFill>
                                    <a:srgbClr val="000000"/>
                                  </a:solidFill>
                                  <a:effectLst/>
                                  <a:latin typeface="Cambria Math" panose="02040503050406030204" pitchFamily="18" charset="0"/>
                                </a:rPr>
                                <m:t>)</m:t>
                              </m:r>
                            </m:oMath>
                          </a14:m>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Mobility</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a:rPr lang="en-US" sz="1600" b="0" i="1" u="none" strike="noStrike" smtClean="0">
                                  <a:solidFill>
                                    <a:srgbClr val="000000"/>
                                  </a:solidFill>
                                  <a:effectLst/>
                                  <a:latin typeface="Cambria Math" panose="02040503050406030204" pitchFamily="18" charset="0"/>
                                </a:rPr>
                                <m:t>𝑐</m:t>
                              </m:r>
                              <m:sSup>
                                <m:sSupPr>
                                  <m:ctrlPr>
                                    <a:rPr lang="en-US" sz="1600" b="0" i="1" u="none" strike="noStrike" smtClean="0">
                                      <a:solidFill>
                                        <a:srgbClr val="000000"/>
                                      </a:solidFill>
                                      <a:effectLst/>
                                      <a:latin typeface="Cambria Math" panose="02040503050406030204" pitchFamily="18" charset="0"/>
                                    </a:rPr>
                                  </m:ctrlPr>
                                </m:sSupPr>
                                <m:e>
                                  <m:r>
                                    <a:rPr lang="en-US" sz="1600" b="0" i="1" u="none" strike="noStrike" smtClean="0">
                                      <a:solidFill>
                                        <a:srgbClr val="000000"/>
                                      </a:solidFill>
                                      <a:effectLst/>
                                      <a:latin typeface="Cambria Math" panose="02040503050406030204" pitchFamily="18" charset="0"/>
                                    </a:rPr>
                                    <m:t>𝑚</m:t>
                                  </m:r>
                                </m:e>
                                <m:sup>
                                  <m:r>
                                    <a:rPr lang="en-US" sz="1600" b="0" i="1" u="none" strike="noStrike" smtClean="0">
                                      <a:solidFill>
                                        <a:srgbClr val="000000"/>
                                      </a:solidFill>
                                      <a:effectLst/>
                                      <a:latin typeface="Cambria Math" panose="02040503050406030204" pitchFamily="18" charset="0"/>
                                    </a:rPr>
                                    <m:t>2</m:t>
                                  </m:r>
                                </m:sup>
                              </m:sSup>
                              <m:r>
                                <a:rPr lang="en-US" sz="1600" b="0" i="1" u="none" strike="noStrike" smtClean="0">
                                  <a:solidFill>
                                    <a:srgbClr val="000000"/>
                                  </a:solidFill>
                                  <a:effectLst/>
                                  <a:latin typeface="Cambria Math" panose="02040503050406030204" pitchFamily="18" charset="0"/>
                                </a:rPr>
                                <m:t>/</m:t>
                              </m:r>
                              <m:r>
                                <a:rPr lang="en-US" sz="1600" b="0" i="1" u="none" strike="noStrike" smtClean="0">
                                  <a:solidFill>
                                    <a:srgbClr val="000000"/>
                                  </a:solidFill>
                                  <a:effectLst/>
                                  <a:latin typeface="Cambria Math" panose="02040503050406030204" pitchFamily="18" charset="0"/>
                                </a:rPr>
                                <m:t>𝑉𝑠</m:t>
                              </m:r>
                              <m:r>
                                <a:rPr lang="en-US" sz="1600" b="0" i="1" u="none" strike="noStrike" smtClean="0">
                                  <a:solidFill>
                                    <a:srgbClr val="000000"/>
                                  </a:solidFill>
                                  <a:effectLst/>
                                  <a:latin typeface="Cambria Math" panose="02040503050406030204" pitchFamily="18" charset="0"/>
                                </a:rPr>
                                <m:t>)</m:t>
                              </m:r>
                            </m:oMath>
                          </a14:m>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Resistivity</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m:rPr>
                                  <m:sty m:val="p"/>
                                </m:rPr>
                                <a:rPr lang="el-GR" sz="1600" b="0" i="1" u="none" strike="noStrike" smtClean="0">
                                  <a:solidFill>
                                    <a:srgbClr val="000000"/>
                                  </a:solidFill>
                                  <a:effectLst/>
                                  <a:latin typeface="Cambria Math" panose="02040503050406030204" pitchFamily="18" charset="0"/>
                                </a:rPr>
                                <m:t>Ω</m:t>
                              </m:r>
                              <m:r>
                                <a:rPr lang="en-US" sz="1600" b="0" i="1" u="none" strike="noStrike" smtClean="0">
                                  <a:solidFill>
                                    <a:srgbClr val="000000"/>
                                  </a:solidFill>
                                  <a:effectLst/>
                                  <a:latin typeface="Cambria Math" panose="02040503050406030204" pitchFamily="18" charset="0"/>
                                </a:rPr>
                                <m:t>𝑐𝑚</m:t>
                              </m:r>
                              <m:r>
                                <a:rPr lang="en-US" sz="1600" b="0" i="1" u="none" strike="noStrike" smtClean="0">
                                  <a:solidFill>
                                    <a:srgbClr val="000000"/>
                                  </a:solidFill>
                                  <a:effectLst/>
                                  <a:latin typeface="Cambria Math" panose="02040503050406030204" pitchFamily="18" charset="0"/>
                                </a:rPr>
                                <m:t>) </m:t>
                              </m:r>
                            </m:oMath>
                          </a14:m>
                          <a:endParaRPr lang="en-US" sz="1600" b="0" i="0" u="none" strike="noStrike" dirty="0">
                            <a:solidFill>
                              <a:srgbClr val="000000"/>
                            </a:solidFill>
                            <a:effectLst/>
                            <a:latin typeface="Arial" panose="020B0604020202020204" pitchFamily="34" charset="0"/>
                          </a:endParaRPr>
                        </a:p>
                      </a:txBody>
                      <a:tcPr marL="63500" marR="63500" marT="63500" marB="63500"/>
                    </a:tc>
                    <a:extLst>
                      <a:ext uri="{0D108BD9-81ED-4DB2-BD59-A6C34878D82A}">
                        <a16:rowId xmlns:a16="http://schemas.microsoft.com/office/drawing/2014/main" val="2378231688"/>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Neck</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extLst>
                      <a:ext uri="{0D108BD9-81ED-4DB2-BD59-A6C34878D82A}">
                        <a16:rowId xmlns:a16="http://schemas.microsoft.com/office/drawing/2014/main" val="1805819112"/>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1.34~5.22E10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2.38~4.49E4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3.11E3~1.57E4</a:t>
                          </a:r>
                          <a:endParaRPr lang="en-US" sz="1600" dirty="0">
                            <a:effectLst/>
                          </a:endParaRPr>
                        </a:p>
                      </a:txBody>
                      <a:tcPr marL="63500" marR="63500" marT="63500" marB="63500"/>
                    </a:tc>
                    <a:extLst>
                      <a:ext uri="{0D108BD9-81ED-4DB2-BD59-A6C34878D82A}">
                        <a16:rowId xmlns:a16="http://schemas.microsoft.com/office/drawing/2014/main" val="1454007556"/>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-5.21~-7.27E10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2.43~2.98E4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3.53~4.02E3</a:t>
                          </a:r>
                          <a:endParaRPr lang="en-US" sz="1600" dirty="0">
                            <a:effectLst/>
                          </a:endParaRPr>
                        </a:p>
                      </a:txBody>
                      <a:tcPr marL="63500" marR="63500" marT="63500" marB="63500"/>
                    </a:tc>
                    <a:extLst>
                      <a:ext uri="{0D108BD9-81ED-4DB2-BD59-A6C34878D82A}">
                        <a16:rowId xmlns:a16="http://schemas.microsoft.com/office/drawing/2014/main" val="428184297"/>
                      </a:ext>
                    </a:extLst>
                  </a:tr>
                  <a:tr h="299688">
                    <a:tc>
                      <a:txBody>
                        <a:bodyPr/>
                        <a:lstStyle/>
                        <a:p>
                          <a:pPr rtl="0" fontAlgn="t">
                            <a:spcBef>
                              <a:spcPts val="0"/>
                            </a:spcBef>
                            <a:spcAft>
                              <a:spcPts val="0"/>
                            </a:spcAft>
                          </a:pPr>
                          <a:r>
                            <a:rPr lang="en-US" sz="1600" dirty="0">
                              <a:effectLst/>
                            </a:rPr>
                            <a:t>S3</a:t>
                          </a: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-1.60~-2.42E11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2.34~3.22E4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1.21E3</a:t>
                          </a:r>
                          <a:endParaRPr lang="en-US" sz="1600" dirty="0">
                            <a:effectLst/>
                          </a:endParaRPr>
                        </a:p>
                      </a:txBody>
                      <a:tcPr marL="63500" marR="63500" marT="63500" marB="63500"/>
                    </a:tc>
                    <a:extLst>
                      <a:ext uri="{0D108BD9-81ED-4DB2-BD59-A6C34878D82A}">
                        <a16:rowId xmlns:a16="http://schemas.microsoft.com/office/drawing/2014/main" val="174095481"/>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Tail</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-8.69E12</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1.63E4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4.41E1</a:t>
                          </a:r>
                          <a:endParaRPr lang="en-US" sz="1600" dirty="0">
                            <a:effectLst/>
                          </a:endParaRPr>
                        </a:p>
                      </a:txBody>
                      <a:tcPr marL="63500" marR="63500" marT="63500" marB="63500"/>
                    </a:tc>
                    <a:extLst>
                      <a:ext uri="{0D108BD9-81ED-4DB2-BD59-A6C34878D82A}">
                        <a16:rowId xmlns:a16="http://schemas.microsoft.com/office/drawing/2014/main" val="3299261805"/>
                      </a:ext>
                    </a:extLst>
                  </a:tr>
                </a:tbl>
              </a:graphicData>
            </a:graphic>
          </p:graphicFrame>
        </mc:Choice>
        <mc:Fallback xmlns="">
          <p:graphicFrame>
            <p:nvGraphicFramePr>
              <p:cNvPr id="17" name="Table 21">
                <a:extLst>
                  <a:ext uri="{FF2B5EF4-FFF2-40B4-BE49-F238E27FC236}">
                    <a16:creationId xmlns:a16="http://schemas.microsoft.com/office/drawing/2014/main" id="{CF982487-3627-E500-C984-DE9AD0BEB266}"/>
                  </a:ext>
                </a:extLst>
              </p:cNvPr>
              <p:cNvGraphicFramePr>
                <a:graphicFrameLocks noGrp="1"/>
              </p:cNvGraphicFramePr>
              <p:nvPr>
                <p:extLst>
                  <p:ext uri="{D42A27DB-BD31-4B8C-83A1-F6EECF244321}">
                    <p14:modId xmlns:p14="http://schemas.microsoft.com/office/powerpoint/2010/main" val="3234888526"/>
                  </p:ext>
                </p:extLst>
              </p:nvPr>
            </p:nvGraphicFramePr>
            <p:xfrm>
              <a:off x="5601294" y="1378516"/>
              <a:ext cx="6524718" cy="2468880"/>
            </p:xfrm>
            <a:graphic>
              <a:graphicData uri="http://schemas.openxmlformats.org/drawingml/2006/table">
                <a:tbl>
                  <a:tblPr firstRow="1" bandRow="1">
                    <a:tableStyleId>{5C22544A-7EE6-4342-B048-85BDC9FD1C3A}</a:tableStyleId>
                  </a:tblPr>
                  <a:tblGrid>
                    <a:gridCol w="1228551">
                      <a:extLst>
                        <a:ext uri="{9D8B030D-6E8A-4147-A177-3AD203B41FA5}">
                          <a16:colId xmlns:a16="http://schemas.microsoft.com/office/drawing/2014/main" val="4876848"/>
                        </a:ext>
                      </a:extLst>
                    </a:gridCol>
                    <a:gridCol w="2026050">
                      <a:extLst>
                        <a:ext uri="{9D8B030D-6E8A-4147-A177-3AD203B41FA5}">
                          <a16:colId xmlns:a16="http://schemas.microsoft.com/office/drawing/2014/main" val="1564641392"/>
                        </a:ext>
                      </a:extLst>
                    </a:gridCol>
                    <a:gridCol w="1711264">
                      <a:extLst>
                        <a:ext uri="{9D8B030D-6E8A-4147-A177-3AD203B41FA5}">
                          <a16:colId xmlns:a16="http://schemas.microsoft.com/office/drawing/2014/main" val="2691473179"/>
                        </a:ext>
                      </a:extLst>
                    </a:gridCol>
                    <a:gridCol w="1558853">
                      <a:extLst>
                        <a:ext uri="{9D8B030D-6E8A-4147-A177-3AD203B41FA5}">
                          <a16:colId xmlns:a16="http://schemas.microsoft.com/office/drawing/2014/main" val="320695860"/>
                        </a:ext>
                      </a:extLst>
                    </a:gridCol>
                  </a:tblGrid>
                  <a:tr h="614680">
                    <a:tc>
                      <a:txBody>
                        <a:bodyPr/>
                        <a:lstStyle/>
                        <a:p>
                          <a:r>
                            <a:rPr lang="en-US" sz="1600" dirty="0"/>
                            <a:t>Position</a:t>
                          </a:r>
                        </a:p>
                      </a:txBody>
                      <a:tcPr/>
                    </a:tc>
                    <a:tc>
                      <a:txBody>
                        <a:bodyPr/>
                        <a:lstStyle/>
                        <a:p>
                          <a:endParaRPr lang="en-US"/>
                        </a:p>
                      </a:txBody>
                      <a:tcPr marL="63500" marR="63500" marT="63500" marB="63500">
                        <a:blipFill>
                          <a:blip r:embed="rId3"/>
                          <a:stretch>
                            <a:fillRect l="-60961" t="-2970" r="-162462" b="-310891"/>
                          </a:stretch>
                        </a:blipFill>
                      </a:tcPr>
                    </a:tc>
                    <a:tc>
                      <a:txBody>
                        <a:bodyPr/>
                        <a:lstStyle/>
                        <a:p>
                          <a:endParaRPr lang="en-US"/>
                        </a:p>
                      </a:txBody>
                      <a:tcPr marL="63500" marR="63500" marT="63500" marB="63500">
                        <a:blipFill>
                          <a:blip r:embed="rId3"/>
                          <a:stretch>
                            <a:fillRect l="-190747" t="-2970" r="-92527" b="-310891"/>
                          </a:stretch>
                        </a:blipFill>
                      </a:tcPr>
                    </a:tc>
                    <a:tc>
                      <a:txBody>
                        <a:bodyPr/>
                        <a:lstStyle/>
                        <a:p>
                          <a:endParaRPr lang="en-US"/>
                        </a:p>
                      </a:txBody>
                      <a:tcPr marL="63500" marR="63500" marT="63500" marB="63500">
                        <a:blipFill>
                          <a:blip r:embed="rId3"/>
                          <a:stretch>
                            <a:fillRect l="-319141" t="-2970" r="-1563" b="-310891"/>
                          </a:stretch>
                        </a:blipFill>
                      </a:tcPr>
                    </a:tc>
                    <a:extLst>
                      <a:ext uri="{0D108BD9-81ED-4DB2-BD59-A6C34878D82A}">
                        <a16:rowId xmlns:a16="http://schemas.microsoft.com/office/drawing/2014/main" val="2378231688"/>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Neck</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extLst>
                      <a:ext uri="{0D108BD9-81ED-4DB2-BD59-A6C34878D82A}">
                        <a16:rowId xmlns:a16="http://schemas.microsoft.com/office/drawing/2014/main" val="1805819112"/>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1.34~5.22E10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2.38~4.49E4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3.11E3~1.57E4</a:t>
                          </a:r>
                          <a:endParaRPr lang="en-US" sz="1600" dirty="0">
                            <a:effectLst/>
                          </a:endParaRPr>
                        </a:p>
                      </a:txBody>
                      <a:tcPr marL="63500" marR="63500" marT="63500" marB="63500"/>
                    </a:tc>
                    <a:extLst>
                      <a:ext uri="{0D108BD9-81ED-4DB2-BD59-A6C34878D82A}">
                        <a16:rowId xmlns:a16="http://schemas.microsoft.com/office/drawing/2014/main" val="1454007556"/>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-5.21~-7.27E10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2.43~2.98E4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3.53~4.02E3</a:t>
                          </a:r>
                          <a:endParaRPr lang="en-US" sz="1600" dirty="0">
                            <a:effectLst/>
                          </a:endParaRPr>
                        </a:p>
                      </a:txBody>
                      <a:tcPr marL="63500" marR="63500" marT="63500" marB="63500"/>
                    </a:tc>
                    <a:extLst>
                      <a:ext uri="{0D108BD9-81ED-4DB2-BD59-A6C34878D82A}">
                        <a16:rowId xmlns:a16="http://schemas.microsoft.com/office/drawing/2014/main" val="428184297"/>
                      </a:ext>
                    </a:extLst>
                  </a:tr>
                  <a:tr h="370840">
                    <a:tc>
                      <a:txBody>
                        <a:bodyPr/>
                        <a:lstStyle/>
                        <a:p>
                          <a:pPr rtl="0" fontAlgn="t">
                            <a:spcBef>
                              <a:spcPts val="0"/>
                            </a:spcBef>
                            <a:spcAft>
                              <a:spcPts val="0"/>
                            </a:spcAft>
                          </a:pPr>
                          <a:r>
                            <a:rPr lang="en-US" sz="1600" dirty="0">
                              <a:effectLst/>
                            </a:rPr>
                            <a:t>S3</a:t>
                          </a: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-1.60~-2.42E11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2.34~3.22E4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1.21E3</a:t>
                          </a:r>
                          <a:endParaRPr lang="en-US" sz="1600" dirty="0">
                            <a:effectLst/>
                          </a:endParaRPr>
                        </a:p>
                      </a:txBody>
                      <a:tcPr marL="63500" marR="63500" marT="63500" marB="63500"/>
                    </a:tc>
                    <a:extLst>
                      <a:ext uri="{0D108BD9-81ED-4DB2-BD59-A6C34878D82A}">
                        <a16:rowId xmlns:a16="http://schemas.microsoft.com/office/drawing/2014/main" val="174095481"/>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Tail</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-8.69E12</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1.63E4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4.41E1</a:t>
                          </a:r>
                          <a:endParaRPr lang="en-US" sz="1600" dirty="0">
                            <a:effectLst/>
                          </a:endParaRPr>
                        </a:p>
                      </a:txBody>
                      <a:tcPr marL="63500" marR="63500" marT="63500" marB="63500"/>
                    </a:tc>
                    <a:extLst>
                      <a:ext uri="{0D108BD9-81ED-4DB2-BD59-A6C34878D82A}">
                        <a16:rowId xmlns:a16="http://schemas.microsoft.com/office/drawing/2014/main" val="3299261805"/>
                      </a:ext>
                    </a:extLst>
                  </a:tr>
                </a:tbl>
              </a:graphicData>
            </a:graphic>
          </p:graphicFrame>
        </mc:Fallback>
      </mc:AlternateContent>
      <p:pic>
        <p:nvPicPr>
          <p:cNvPr id="5" name="Picture 4">
            <a:extLst>
              <a:ext uri="{FF2B5EF4-FFF2-40B4-BE49-F238E27FC236}">
                <a16:creationId xmlns:a16="http://schemas.microsoft.com/office/drawing/2014/main" id="{81A72E70-B242-7869-6229-4A819D8673F2}"/>
              </a:ext>
            </a:extLst>
          </p:cNvPr>
          <p:cNvPicPr>
            <a:picLocks noChangeAspect="1"/>
          </p:cNvPicPr>
          <p:nvPr/>
        </p:nvPicPr>
        <p:blipFill>
          <a:blip r:embed="rId4"/>
          <a:stretch>
            <a:fillRect/>
          </a:stretch>
        </p:blipFill>
        <p:spPr>
          <a:xfrm>
            <a:off x="37708" y="1355618"/>
            <a:ext cx="5455695" cy="4132459"/>
          </a:xfrm>
          <a:prstGeom prst="rect">
            <a:avLst/>
          </a:prstGeom>
        </p:spPr>
      </p:pic>
    </p:spTree>
    <p:extLst>
      <p:ext uri="{BB962C8B-B14F-4D97-AF65-F5344CB8AC3E}">
        <p14:creationId xmlns:p14="http://schemas.microsoft.com/office/powerpoint/2010/main" val="316874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4E-3BFE-497C-89CB-F809FDD52F9C}"/>
              </a:ext>
            </a:extLst>
          </p:cNvPr>
          <p:cNvSpPr>
            <a:spLocks noGrp="1"/>
          </p:cNvSpPr>
          <p:nvPr>
            <p:ph type="title"/>
          </p:nvPr>
        </p:nvSpPr>
        <p:spPr>
          <a:xfrm>
            <a:off x="2039566" y="306222"/>
            <a:ext cx="10972800" cy="990600"/>
          </a:xfrm>
        </p:spPr>
        <p:txBody>
          <a:bodyPr/>
          <a:lstStyle/>
          <a:p>
            <a:r>
              <a:rPr lang="en-US" b="1" dirty="0"/>
              <a:t>Detector-Grade Crystals Summary</a:t>
            </a:r>
          </a:p>
        </p:txBody>
      </p:sp>
      <p:sp>
        <p:nvSpPr>
          <p:cNvPr id="3" name="Content Placeholder 2">
            <a:extLst>
              <a:ext uri="{FF2B5EF4-FFF2-40B4-BE49-F238E27FC236}">
                <a16:creationId xmlns:a16="http://schemas.microsoft.com/office/drawing/2014/main" id="{BB0D1C7B-861C-489F-87F9-74540402DE3F}"/>
              </a:ext>
            </a:extLst>
          </p:cNvPr>
          <p:cNvSpPr>
            <a:spLocks noGrp="1"/>
          </p:cNvSpPr>
          <p:nvPr>
            <p:ph idx="1"/>
          </p:nvPr>
        </p:nvSpPr>
        <p:spPr>
          <a:xfrm>
            <a:off x="5378355" y="1376464"/>
            <a:ext cx="6683564" cy="4876800"/>
          </a:xfrm>
        </p:spPr>
        <p:txBody>
          <a:bodyPr>
            <a:normAutofit/>
          </a:bodyPr>
          <a:lstStyle/>
          <a:p>
            <a:r>
              <a:rPr lang="en-US" dirty="0"/>
              <a:t>31.9kg detector grade crystals at USD:</a:t>
            </a:r>
          </a:p>
        </p:txBody>
      </p:sp>
      <mc:AlternateContent xmlns:mc="http://schemas.openxmlformats.org/markup-compatibility/2006" xmlns:cx1="http://schemas.microsoft.com/office/drawing/2015/9/8/chartex">
        <mc:Choice Requires="cx1">
          <p:graphicFrame>
            <p:nvGraphicFramePr>
              <p:cNvPr id="14" name="Chart 13"/>
              <p:cNvGraphicFramePr/>
              <p:nvPr>
                <p:extLst>
                  <p:ext uri="{D42A27DB-BD31-4B8C-83A1-F6EECF244321}">
                    <p14:modId xmlns:p14="http://schemas.microsoft.com/office/powerpoint/2010/main" val="2338716759"/>
                  </p:ext>
                </p:extLst>
              </p:nvPr>
            </p:nvGraphicFramePr>
            <p:xfrm>
              <a:off x="609600" y="4119664"/>
              <a:ext cx="4572000" cy="27432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4" name="Chart 13"/>
              <p:cNvPicPr>
                <a:picLocks noGrp="1" noRot="1" noChangeAspect="1" noMove="1" noResize="1" noEditPoints="1" noAdjustHandles="1" noChangeArrowheads="1" noChangeShapeType="1"/>
              </p:cNvPicPr>
              <p:nvPr/>
            </p:nvPicPr>
            <p:blipFill>
              <a:blip r:embed="rId3"/>
              <a:stretch>
                <a:fillRect/>
              </a:stretch>
            </p:blipFill>
            <p:spPr>
              <a:xfrm>
                <a:off x="609600" y="4119664"/>
                <a:ext cx="4572000" cy="2743200"/>
              </a:xfrm>
              <a:prstGeom prst="rect">
                <a:avLst/>
              </a:prstGeom>
            </p:spPr>
          </p:pic>
        </mc:Fallback>
      </mc:AlternateContent>
      <mc:AlternateContent xmlns:mc="http://schemas.openxmlformats.org/markup-compatibility/2006" xmlns:a14="http://schemas.microsoft.com/office/drawing/2010/main">
        <mc:Choice Requires="a14">
          <p:sp>
            <p:nvSpPr>
              <p:cNvPr id="16" name="Rectangle 15"/>
              <p:cNvSpPr/>
              <p:nvPr/>
            </p:nvSpPr>
            <p:spPr>
              <a:xfrm>
                <a:off x="5107022" y="1852960"/>
                <a:ext cx="6475378" cy="1477328"/>
              </a:xfrm>
              <a:prstGeom prst="rect">
                <a:avLst/>
              </a:prstGeom>
            </p:spPr>
            <p:txBody>
              <a:bodyPr wrap="square">
                <a:spAutoFit/>
              </a:bodyPr>
              <a:lstStyle/>
              <a:p>
                <a:pPr marL="742950" lvl="1" indent="-285750">
                  <a:buFont typeface="Arial" panose="020B0604020202020204" pitchFamily="34" charset="0"/>
                  <a:buChar char="•"/>
                </a:pPr>
                <a:r>
                  <a:rPr lang="en-US" dirty="0"/>
                  <a:t>39 detector grade crystals. 3 detector grade crystals (2928g) this year so far.</a:t>
                </a:r>
              </a:p>
              <a:p>
                <a:pPr marL="742950" lvl="1" indent="-285750">
                  <a:buFont typeface="Arial" panose="020B0604020202020204" pitchFamily="34" charset="0"/>
                  <a:buChar char="•"/>
                </a:pPr>
                <a:r>
                  <a:rPr lang="en-US" dirty="0"/>
                  <a:t>Impurity level: </a:t>
                </a:r>
                <a14:m>
                  <m:oMath xmlns:m="http://schemas.openxmlformats.org/officeDocument/2006/math">
                    <m:r>
                      <a:rPr lang="en-US" b="0" i="1" smtClean="0">
                        <a:latin typeface="Cambria Math" panose="02040503050406030204" pitchFamily="18" charset="0"/>
                      </a:rPr>
                      <m:t>3.77</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~7×</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3</m:t>
                        </m:r>
                      </m:sup>
                    </m:sSup>
                  </m:oMath>
                </a14:m>
                <a:r>
                  <a:rPr lang="en-US" dirty="0"/>
                  <a:t>.</a:t>
                </a:r>
              </a:p>
              <a:p>
                <a:pPr marL="742950" lvl="1" indent="-285750">
                  <a:buFont typeface="Arial" panose="020B0604020202020204" pitchFamily="34" charset="0"/>
                  <a:buChar char="•"/>
                </a:pPr>
                <a:r>
                  <a:rPr lang="en-US" dirty="0"/>
                  <a:t>Average diameter: 8.5 cm.</a:t>
                </a:r>
              </a:p>
              <a:p>
                <a:pPr marL="742950" lvl="1" indent="-285750">
                  <a:buFont typeface="Arial" panose="020B0604020202020204" pitchFamily="34" charset="0"/>
                  <a:buChar char="•"/>
                </a:pPr>
                <a:r>
                  <a:rPr lang="en-US" dirty="0"/>
                  <a:t>Average thickness: 2.5 cm.</a:t>
                </a:r>
              </a:p>
            </p:txBody>
          </p:sp>
        </mc:Choice>
        <mc:Fallback xmlns="">
          <p:sp>
            <p:nvSpPr>
              <p:cNvPr id="16" name="Rectangle 15"/>
              <p:cNvSpPr>
                <a:spLocks noRot="1" noChangeAspect="1" noMove="1" noResize="1" noEditPoints="1" noAdjustHandles="1" noChangeArrowheads="1" noChangeShapeType="1" noTextEdit="1"/>
              </p:cNvSpPr>
              <p:nvPr/>
            </p:nvSpPr>
            <p:spPr>
              <a:xfrm>
                <a:off x="5107022" y="1852960"/>
                <a:ext cx="6475378" cy="1477328"/>
              </a:xfrm>
              <a:prstGeom prst="rect">
                <a:avLst/>
              </a:prstGeom>
              <a:blipFill>
                <a:blip r:embed="rId4"/>
                <a:stretch>
                  <a:fillRect t="-2479"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625607" y="3978762"/>
                <a:ext cx="2561077" cy="1938288"/>
              </a:xfrm>
              <a:prstGeom prst="rect">
                <a:avLst/>
              </a:prstGeom>
              <a:noFill/>
            </p:spPr>
            <p:txBody>
              <a:bodyPr wrap="square" rtlCol="0">
                <a:spAutoFit/>
              </a:bodyPr>
              <a:lstStyle/>
              <a:p>
                <a:pPr marL="285750" indent="-285750">
                  <a:buFont typeface="Wingdings" panose="05000000000000000000" pitchFamily="2" charset="2"/>
                  <a:buChar char="§"/>
                </a:pPr>
                <a:r>
                  <a:rPr lang="en-US" dirty="0"/>
                  <a:t>Mass: 2247g</a:t>
                </a:r>
              </a:p>
              <a:p>
                <a:pPr marL="285750" indent="-285750">
                  <a:buFont typeface="Wingdings" panose="05000000000000000000" pitchFamily="2" charset="2"/>
                  <a:buChar char="§"/>
                </a:pPr>
                <a:r>
                  <a:rPr lang="en-US" dirty="0"/>
                  <a:t>Diameter: 10cm</a:t>
                </a:r>
              </a:p>
              <a:p>
                <a:pPr marL="285750" indent="-285750">
                  <a:buFont typeface="Wingdings" panose="05000000000000000000" pitchFamily="2" charset="2"/>
                  <a:buChar char="§"/>
                </a:pPr>
                <a:r>
                  <a:rPr lang="en-US" dirty="0"/>
                  <a:t>Thickness: 5.4cm</a:t>
                </a:r>
              </a:p>
              <a:p>
                <a:pPr marL="285750" indent="-285750">
                  <a:buFont typeface="Wingdings" panose="05000000000000000000" pitchFamily="2" charset="2"/>
                  <a:buChar char="§"/>
                </a:pPr>
                <a:r>
                  <a:rPr lang="en-US" dirty="0"/>
                  <a:t>Impurity Level:</a:t>
                </a:r>
                <a:endParaRPr lang="en-US" sz="16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2.06×</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10</m:t>
                          </m:r>
                        </m:sup>
                      </m:s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𝑡𝑜𝑝</m:t>
                      </m:r>
                      <m:r>
                        <a:rPr lang="en-US" sz="1600" i="1">
                          <a:latin typeface="Cambria Math" panose="02040503050406030204" pitchFamily="18" charset="0"/>
                          <a:ea typeface="Cambria Math" panose="02040503050406030204" pitchFamily="18" charset="0"/>
                        </a:rPr>
                        <m:t>)~2.68×</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10</m:t>
                          </m:r>
                        </m:sup>
                      </m:s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𝑐</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𝑚</m:t>
                          </m:r>
                        </m:e>
                        <m:sup>
                          <m:r>
                            <a:rPr lang="en-US" sz="1600" i="1">
                              <a:latin typeface="Cambria Math" panose="02040503050406030204" pitchFamily="18" charset="0"/>
                              <a:ea typeface="Cambria Math" panose="02040503050406030204" pitchFamily="18" charset="0"/>
                            </a:rPr>
                            <m:t>3</m:t>
                          </m:r>
                        </m:sup>
                      </m:sSup>
                      <m:r>
                        <m:rPr>
                          <m:nor/>
                        </m:rPr>
                        <a:rPr lang="en-US" sz="1600" i="1" dirty="0">
                          <a:latin typeface="Cambria Math" panose="02040503050406030204" pitchFamily="18" charset="0"/>
                          <a:ea typeface="Cambria Math" panose="02040503050406030204" pitchFamily="18" charset="0"/>
                        </a:rPr>
                        <m:t>(</m:t>
                      </m:r>
                      <m:r>
                        <m:rPr>
                          <m:nor/>
                        </m:rPr>
                        <a:rPr lang="en-US" sz="1600" i="1" dirty="0">
                          <a:latin typeface="Cambria Math" panose="02040503050406030204" pitchFamily="18" charset="0"/>
                          <a:ea typeface="Cambria Math" panose="02040503050406030204" pitchFamily="18" charset="0"/>
                        </a:rPr>
                        <m:t>bottom</m:t>
                      </m:r>
                      <m:r>
                        <m:rPr>
                          <m:nor/>
                        </m:rPr>
                        <a:rPr lang="en-US" sz="1600" i="1" dirty="0">
                          <a:latin typeface="Cambria Math" panose="02040503050406030204" pitchFamily="18" charset="0"/>
                          <a:ea typeface="Cambria Math" panose="02040503050406030204" pitchFamily="18" charset="0"/>
                        </a:rPr>
                        <m:t>)</m:t>
                      </m:r>
                    </m:oMath>
                  </m:oMathPara>
                </a14:m>
                <a:endParaRPr lang="en-US" sz="1600" i="1" dirty="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625607" y="3978762"/>
                <a:ext cx="2561077" cy="1938288"/>
              </a:xfrm>
              <a:prstGeom prst="rect">
                <a:avLst/>
              </a:prstGeom>
              <a:blipFill>
                <a:blip r:embed="rId5"/>
                <a:stretch>
                  <a:fillRect l="-1429" t="-1887"/>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5665456" y="3496458"/>
            <a:ext cx="3835386" cy="3178689"/>
          </a:xfrm>
          <a:prstGeom prst="rect">
            <a:avLst/>
          </a:prstGeom>
        </p:spPr>
      </p:pic>
      <p:sp>
        <p:nvSpPr>
          <p:cNvPr id="6" name="Footer Placeholder 5"/>
          <p:cNvSpPr>
            <a:spLocks noGrp="1"/>
          </p:cNvSpPr>
          <p:nvPr>
            <p:ph type="ftr" sz="quarter" idx="11"/>
          </p:nvPr>
        </p:nvSpPr>
        <p:spPr/>
        <p:txBody>
          <a:bodyPr/>
          <a:lstStyle/>
          <a:p>
            <a:r>
              <a:rPr lang="en-US"/>
              <a:t>Hao Mei             CoSSURF</a:t>
            </a: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B779FBFD-4E18-4ECC-B870-6F1A508869E4}"/>
                  </a:ext>
                </a:extLst>
              </p:cNvPr>
              <p:cNvGraphicFramePr/>
              <p:nvPr>
                <p:extLst>
                  <p:ext uri="{D42A27DB-BD31-4B8C-83A1-F6EECF244321}">
                    <p14:modId xmlns:p14="http://schemas.microsoft.com/office/powerpoint/2010/main" val="3210381905"/>
                  </p:ext>
                </p:extLst>
              </p:nvPr>
            </p:nvGraphicFramePr>
            <p:xfrm>
              <a:off x="609600" y="1376464"/>
              <a:ext cx="4572000" cy="27432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3" name="Chart 12">
                <a:extLst>
                  <a:ext uri="{FF2B5EF4-FFF2-40B4-BE49-F238E27FC236}">
                    <a16:creationId xmlns:a16="http://schemas.microsoft.com/office/drawing/2014/main" id="{B779FBFD-4E18-4ECC-B870-6F1A508869E4}"/>
                  </a:ext>
                </a:extLst>
              </p:cNvPr>
              <p:cNvPicPr>
                <a:picLocks noGrp="1" noRot="1" noChangeAspect="1" noMove="1" noResize="1" noEditPoints="1" noAdjustHandles="1" noChangeArrowheads="1" noChangeShapeType="1"/>
              </p:cNvPicPr>
              <p:nvPr/>
            </p:nvPicPr>
            <p:blipFill>
              <a:blip r:embed="rId8"/>
              <a:stretch>
                <a:fillRect/>
              </a:stretch>
            </p:blipFill>
            <p:spPr>
              <a:xfrm>
                <a:off x="609600" y="1376464"/>
                <a:ext cx="4572000" cy="2743200"/>
              </a:xfrm>
              <a:prstGeom prst="rect">
                <a:avLst/>
              </a:prstGeom>
            </p:spPr>
          </p:pic>
        </mc:Fallback>
      </mc:AlternateContent>
      <p:sp>
        <p:nvSpPr>
          <p:cNvPr id="8" name="TextBox 7">
            <a:extLst>
              <a:ext uri="{FF2B5EF4-FFF2-40B4-BE49-F238E27FC236}">
                <a16:creationId xmlns:a16="http://schemas.microsoft.com/office/drawing/2014/main" id="{EEBE4837-56EE-4A89-A4E9-64519FFFD85A}"/>
              </a:ext>
            </a:extLst>
          </p:cNvPr>
          <p:cNvSpPr txBox="1"/>
          <p:nvPr/>
        </p:nvSpPr>
        <p:spPr>
          <a:xfrm>
            <a:off x="2493392" y="2738336"/>
            <a:ext cx="563419" cy="307777"/>
          </a:xfrm>
          <a:prstGeom prst="rect">
            <a:avLst/>
          </a:prstGeom>
          <a:noFill/>
        </p:spPr>
        <p:txBody>
          <a:bodyPr wrap="square" rtlCol="0">
            <a:spAutoFit/>
          </a:bodyPr>
          <a:lstStyle/>
          <a:p>
            <a:r>
              <a:rPr lang="en-US" sz="1400" dirty="0">
                <a:solidFill>
                  <a:srgbClr val="002060"/>
                </a:solidFill>
              </a:rPr>
              <a:t>11</a:t>
            </a:r>
          </a:p>
        </p:txBody>
      </p:sp>
      <p:sp>
        <p:nvSpPr>
          <p:cNvPr id="18" name="TextBox 17">
            <a:extLst>
              <a:ext uri="{FF2B5EF4-FFF2-40B4-BE49-F238E27FC236}">
                <a16:creationId xmlns:a16="http://schemas.microsoft.com/office/drawing/2014/main" id="{B0431DE3-32E3-4E46-8229-E2BFD4BFEC09}"/>
              </a:ext>
            </a:extLst>
          </p:cNvPr>
          <p:cNvSpPr txBox="1"/>
          <p:nvPr/>
        </p:nvSpPr>
        <p:spPr>
          <a:xfrm>
            <a:off x="4405887" y="3342570"/>
            <a:ext cx="6505574" cy="307777"/>
          </a:xfrm>
          <a:prstGeom prst="rect">
            <a:avLst/>
          </a:prstGeom>
          <a:noFill/>
        </p:spPr>
        <p:txBody>
          <a:bodyPr wrap="square">
            <a:spAutoFit/>
          </a:bodyPr>
          <a:lstStyle/>
          <a:p>
            <a:r>
              <a:rPr lang="en-US" sz="1400" dirty="0">
                <a:solidFill>
                  <a:srgbClr val="002060"/>
                </a:solidFill>
              </a:rPr>
              <a:t>3</a:t>
            </a:r>
          </a:p>
        </p:txBody>
      </p:sp>
      <p:sp>
        <p:nvSpPr>
          <p:cNvPr id="19" name="TextBox 18">
            <a:extLst>
              <a:ext uri="{FF2B5EF4-FFF2-40B4-BE49-F238E27FC236}">
                <a16:creationId xmlns:a16="http://schemas.microsoft.com/office/drawing/2014/main" id="{F0A5C9D5-AAF3-48FC-B8D7-5FAD076ACDDD}"/>
              </a:ext>
            </a:extLst>
          </p:cNvPr>
          <p:cNvSpPr txBox="1"/>
          <p:nvPr/>
        </p:nvSpPr>
        <p:spPr>
          <a:xfrm>
            <a:off x="3529082" y="3309714"/>
            <a:ext cx="563419" cy="307777"/>
          </a:xfrm>
          <a:prstGeom prst="rect">
            <a:avLst/>
          </a:prstGeom>
          <a:noFill/>
        </p:spPr>
        <p:txBody>
          <a:bodyPr wrap="square" rtlCol="0">
            <a:spAutoFit/>
          </a:bodyPr>
          <a:lstStyle/>
          <a:p>
            <a:r>
              <a:rPr lang="en-US" sz="1400" dirty="0">
                <a:solidFill>
                  <a:srgbClr val="002060"/>
                </a:solidFill>
              </a:rPr>
              <a:t>4</a:t>
            </a:r>
          </a:p>
        </p:txBody>
      </p:sp>
      <p:sp>
        <p:nvSpPr>
          <p:cNvPr id="20" name="TextBox 19">
            <a:extLst>
              <a:ext uri="{FF2B5EF4-FFF2-40B4-BE49-F238E27FC236}">
                <a16:creationId xmlns:a16="http://schemas.microsoft.com/office/drawing/2014/main" id="{A590EAB8-7BDB-4EAD-B99B-BDD6B87293D4}"/>
              </a:ext>
            </a:extLst>
          </p:cNvPr>
          <p:cNvSpPr txBox="1"/>
          <p:nvPr/>
        </p:nvSpPr>
        <p:spPr>
          <a:xfrm>
            <a:off x="1479473" y="2608563"/>
            <a:ext cx="563419" cy="307777"/>
          </a:xfrm>
          <a:prstGeom prst="rect">
            <a:avLst/>
          </a:prstGeom>
          <a:noFill/>
        </p:spPr>
        <p:txBody>
          <a:bodyPr wrap="square" rtlCol="0">
            <a:spAutoFit/>
          </a:bodyPr>
          <a:lstStyle/>
          <a:p>
            <a:r>
              <a:rPr lang="en-US" sz="1400" dirty="0">
                <a:solidFill>
                  <a:srgbClr val="002060"/>
                </a:solidFill>
              </a:rPr>
              <a:t>21</a:t>
            </a:r>
          </a:p>
        </p:txBody>
      </p:sp>
      <p:sp>
        <p:nvSpPr>
          <p:cNvPr id="21" name="TextBox 20">
            <a:extLst>
              <a:ext uri="{FF2B5EF4-FFF2-40B4-BE49-F238E27FC236}">
                <a16:creationId xmlns:a16="http://schemas.microsoft.com/office/drawing/2014/main" id="{231816F8-8E99-42C9-A6D0-BE76484E360D}"/>
              </a:ext>
            </a:extLst>
          </p:cNvPr>
          <p:cNvSpPr txBox="1"/>
          <p:nvPr/>
        </p:nvSpPr>
        <p:spPr>
          <a:xfrm>
            <a:off x="1476147" y="5491465"/>
            <a:ext cx="563419" cy="307777"/>
          </a:xfrm>
          <a:prstGeom prst="rect">
            <a:avLst/>
          </a:prstGeom>
          <a:noFill/>
        </p:spPr>
        <p:txBody>
          <a:bodyPr wrap="square" rtlCol="0">
            <a:spAutoFit/>
          </a:bodyPr>
          <a:lstStyle/>
          <a:p>
            <a:r>
              <a:rPr lang="en-US" sz="1400" dirty="0">
                <a:solidFill>
                  <a:srgbClr val="002060"/>
                </a:solidFill>
              </a:rPr>
              <a:t>6</a:t>
            </a:r>
          </a:p>
        </p:txBody>
      </p:sp>
      <p:sp>
        <p:nvSpPr>
          <p:cNvPr id="22" name="TextBox 21">
            <a:extLst>
              <a:ext uri="{FF2B5EF4-FFF2-40B4-BE49-F238E27FC236}">
                <a16:creationId xmlns:a16="http://schemas.microsoft.com/office/drawing/2014/main" id="{CF00D147-BE9A-45C7-A13A-D6A8997B426D}"/>
              </a:ext>
            </a:extLst>
          </p:cNvPr>
          <p:cNvSpPr txBox="1"/>
          <p:nvPr/>
        </p:nvSpPr>
        <p:spPr>
          <a:xfrm>
            <a:off x="2378624" y="5268567"/>
            <a:ext cx="563419" cy="307777"/>
          </a:xfrm>
          <a:prstGeom prst="rect">
            <a:avLst/>
          </a:prstGeom>
          <a:noFill/>
        </p:spPr>
        <p:txBody>
          <a:bodyPr wrap="square" rtlCol="0">
            <a:spAutoFit/>
          </a:bodyPr>
          <a:lstStyle/>
          <a:p>
            <a:r>
              <a:rPr lang="en-US" sz="1400" dirty="0">
                <a:solidFill>
                  <a:srgbClr val="002060"/>
                </a:solidFill>
              </a:rPr>
              <a:t>22</a:t>
            </a:r>
          </a:p>
        </p:txBody>
      </p:sp>
      <p:sp>
        <p:nvSpPr>
          <p:cNvPr id="23" name="TextBox 22">
            <a:extLst>
              <a:ext uri="{FF2B5EF4-FFF2-40B4-BE49-F238E27FC236}">
                <a16:creationId xmlns:a16="http://schemas.microsoft.com/office/drawing/2014/main" id="{1F1DF338-6F66-4052-BA11-9B6FAF2A5F3E}"/>
              </a:ext>
            </a:extLst>
          </p:cNvPr>
          <p:cNvSpPr txBox="1"/>
          <p:nvPr/>
        </p:nvSpPr>
        <p:spPr>
          <a:xfrm>
            <a:off x="3415891" y="5763162"/>
            <a:ext cx="563419" cy="307777"/>
          </a:xfrm>
          <a:prstGeom prst="rect">
            <a:avLst/>
          </a:prstGeom>
          <a:noFill/>
        </p:spPr>
        <p:txBody>
          <a:bodyPr wrap="square" rtlCol="0">
            <a:spAutoFit/>
          </a:bodyPr>
          <a:lstStyle/>
          <a:p>
            <a:r>
              <a:rPr lang="en-US" sz="1400" dirty="0">
                <a:solidFill>
                  <a:srgbClr val="002060"/>
                </a:solidFill>
              </a:rPr>
              <a:t>6</a:t>
            </a:r>
          </a:p>
        </p:txBody>
      </p:sp>
      <p:sp>
        <p:nvSpPr>
          <p:cNvPr id="24" name="TextBox 23">
            <a:extLst>
              <a:ext uri="{FF2B5EF4-FFF2-40B4-BE49-F238E27FC236}">
                <a16:creationId xmlns:a16="http://schemas.microsoft.com/office/drawing/2014/main" id="{41382A35-A2CC-4949-9C5A-E84EEFBB3C2F}"/>
              </a:ext>
            </a:extLst>
          </p:cNvPr>
          <p:cNvSpPr txBox="1"/>
          <p:nvPr/>
        </p:nvSpPr>
        <p:spPr>
          <a:xfrm>
            <a:off x="4401512" y="6085770"/>
            <a:ext cx="563419" cy="307777"/>
          </a:xfrm>
          <a:prstGeom prst="rect">
            <a:avLst/>
          </a:prstGeom>
          <a:noFill/>
        </p:spPr>
        <p:txBody>
          <a:bodyPr wrap="square" rtlCol="0">
            <a:spAutoFit/>
          </a:bodyPr>
          <a:lstStyle/>
          <a:p>
            <a:r>
              <a:rPr lang="en-US" sz="1400" dirty="0">
                <a:solidFill>
                  <a:srgbClr val="002060"/>
                </a:solidFill>
              </a:rPr>
              <a:t>5</a:t>
            </a:r>
          </a:p>
        </p:txBody>
      </p:sp>
    </p:spTree>
    <p:extLst>
      <p:ext uri="{BB962C8B-B14F-4D97-AF65-F5344CB8AC3E}">
        <p14:creationId xmlns:p14="http://schemas.microsoft.com/office/powerpoint/2010/main" val="451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0613CAA-70A3-4E7C-86DF-E1BAD803FE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Hao Mei             CoSSURF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6D23C21F-BB03-426F-9AB6-AB223CD2082E}"/>
              </a:ext>
            </a:extLst>
          </p:cNvPr>
          <p:cNvSpPr>
            <a:spLocks noGrp="1"/>
          </p:cNvSpPr>
          <p:nvPr>
            <p:ph type="title"/>
          </p:nvPr>
        </p:nvSpPr>
        <p:spPr>
          <a:xfrm>
            <a:off x="769856" y="182880"/>
            <a:ext cx="10972800" cy="990600"/>
          </a:xfrm>
        </p:spPr>
        <p:txBody>
          <a:bodyPr/>
          <a:lstStyle/>
          <a:p>
            <a:pPr algn="ctr"/>
            <a:r>
              <a:rPr lang="en-US" b="1" dirty="0"/>
              <a:t>Energy Spectrum of Cs-137 </a:t>
            </a:r>
          </a:p>
        </p:txBody>
      </p:sp>
      <p:pic>
        <p:nvPicPr>
          <p:cNvPr id="8" name="Picture 7">
            <a:extLst>
              <a:ext uri="{FF2B5EF4-FFF2-40B4-BE49-F238E27FC236}">
                <a16:creationId xmlns:a16="http://schemas.microsoft.com/office/drawing/2014/main" id="{767E050F-CAD3-4113-A051-5C25E55FB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38" y="1367699"/>
            <a:ext cx="10667835" cy="4374537"/>
          </a:xfrm>
          <a:prstGeom prst="rect">
            <a:avLst/>
          </a:prstGeom>
        </p:spPr>
      </p:pic>
      <p:sp>
        <p:nvSpPr>
          <p:cNvPr id="9" name="TextBox 8">
            <a:extLst>
              <a:ext uri="{FF2B5EF4-FFF2-40B4-BE49-F238E27FC236}">
                <a16:creationId xmlns:a16="http://schemas.microsoft.com/office/drawing/2014/main" id="{374E7290-2499-4C66-BD0C-A260BF404A37}"/>
              </a:ext>
            </a:extLst>
          </p:cNvPr>
          <p:cNvSpPr txBox="1"/>
          <p:nvPr/>
        </p:nvSpPr>
        <p:spPr>
          <a:xfrm>
            <a:off x="1985657" y="5936456"/>
            <a:ext cx="9045964"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Energy spectrum from a Cs-137 source measured with the detector USD-R03. The source was positioned facing the detector top. The bias voltage of -2500 V was applied to the bottom electrical contact on the detector while the signals were measured from the top. </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8307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Conclusions</a:t>
            </a:r>
          </a:p>
        </p:txBody>
      </p:sp>
      <p:sp>
        <p:nvSpPr>
          <p:cNvPr id="3" name="Content Placeholder 2"/>
          <p:cNvSpPr>
            <a:spLocks noGrp="1"/>
          </p:cNvSpPr>
          <p:nvPr>
            <p:ph idx="1"/>
          </p:nvPr>
        </p:nvSpPr>
        <p:spPr>
          <a:xfrm>
            <a:off x="609600" y="1383632"/>
            <a:ext cx="10972800" cy="4876800"/>
          </a:xfrm>
        </p:spPr>
        <p:txBody>
          <a:bodyPr>
            <a:normAutofit lnSpcReduction="10000"/>
          </a:bodyPr>
          <a:lstStyle/>
          <a:p>
            <a:endParaRPr lang="en-US" dirty="0"/>
          </a:p>
          <a:p>
            <a:r>
              <a:rPr lang="en-US" dirty="0"/>
              <a:t>At USD, we have successfully built a production chain that can purify the Ge raw materials, grow detector-grade HP-Ge crystals, and fabricate them into Ge detectors.</a:t>
            </a:r>
          </a:p>
          <a:p>
            <a:endParaRPr lang="en-US" dirty="0"/>
          </a:p>
          <a:p>
            <a:r>
              <a:rPr lang="en-US" dirty="0"/>
              <a:t>A well-controlled segregation method and thermal field are used to control the distribution of impurities during crystal growth to meet the requirements for detector-grade Ge crystals. </a:t>
            </a:r>
          </a:p>
          <a:p>
            <a:endParaRPr lang="en-US" dirty="0"/>
          </a:p>
          <a:p>
            <a:pPr marL="182880" lvl="1"/>
            <a:r>
              <a:rPr lang="en-US" sz="2400" dirty="0"/>
              <a:t>We are investigating some essential parameters to improve the quality of the crystal;</a:t>
            </a:r>
            <a:r>
              <a:rPr lang="en-US" sz="2800" dirty="0"/>
              <a:t> </a:t>
            </a:r>
            <a:r>
              <a:rPr lang="en-US" sz="2400" dirty="0"/>
              <a:t>we will continue to investigate and develop the influential parameters for the entire HP-Ge development chain.</a:t>
            </a:r>
          </a:p>
          <a:p>
            <a:pPr marL="182880" lvl="1"/>
            <a:endParaRPr lang="en-US" sz="2400" dirty="0"/>
          </a:p>
          <a:p>
            <a:pPr marL="0" indent="0">
              <a:buNone/>
            </a:pPr>
            <a:endParaRPr lang="en-US" dirty="0"/>
          </a:p>
        </p:txBody>
      </p:sp>
      <p:sp>
        <p:nvSpPr>
          <p:cNvPr id="5" name="Footer Placeholder 4"/>
          <p:cNvSpPr>
            <a:spLocks noGrp="1"/>
          </p:cNvSpPr>
          <p:nvPr>
            <p:ph type="ftr" sz="quarter" idx="11"/>
          </p:nvPr>
        </p:nvSpPr>
        <p:spPr/>
        <p:txBody>
          <a:bodyPr/>
          <a:lstStyle/>
          <a:p>
            <a:r>
              <a:rPr lang="en-US"/>
              <a:t>Hao Mei             CoSSURF</a:t>
            </a:r>
          </a:p>
        </p:txBody>
      </p:sp>
    </p:spTree>
    <p:extLst>
      <p:ext uri="{BB962C8B-B14F-4D97-AF65-F5344CB8AC3E}">
        <p14:creationId xmlns:p14="http://schemas.microsoft.com/office/powerpoint/2010/main" val="149765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2478146"/>
            <a:ext cx="9144000" cy="1938992"/>
          </a:xfrm>
          <a:prstGeom prst="rect">
            <a:avLst/>
          </a:prstGeom>
          <a:noFill/>
        </p:spPr>
        <p:txBody>
          <a:bodyPr wrap="square" rtlCol="0">
            <a:spAutoFit/>
          </a:bodyPr>
          <a:lstStyle/>
          <a:p>
            <a:pPr algn="ctr"/>
            <a:r>
              <a:rPr lang="en-US" sz="6000" b="1" dirty="0">
                <a:solidFill>
                  <a:srgbClr val="FF0000"/>
                </a:solidFill>
              </a:rPr>
              <a:t>Thanks!</a:t>
            </a:r>
          </a:p>
          <a:p>
            <a:pPr algn="ctr"/>
            <a:r>
              <a:rPr lang="en-US" sz="6000" b="1" dirty="0">
                <a:solidFill>
                  <a:srgbClr val="FF0000"/>
                </a:solidFill>
              </a:rPr>
              <a:t>                   </a:t>
            </a:r>
            <a:endParaRPr lang="en-US" sz="2400" b="1" dirty="0">
              <a:solidFill>
                <a:srgbClr val="FF0000"/>
              </a:solidFill>
            </a:endParaRPr>
          </a:p>
        </p:txBody>
      </p:sp>
      <p:sp>
        <p:nvSpPr>
          <p:cNvPr id="3" name="Footer Placeholder 2"/>
          <p:cNvSpPr>
            <a:spLocks noGrp="1"/>
          </p:cNvSpPr>
          <p:nvPr>
            <p:ph type="ftr" sz="quarter" idx="11"/>
          </p:nvPr>
        </p:nvSpPr>
        <p:spPr/>
        <p:txBody>
          <a:bodyPr/>
          <a:lstStyle/>
          <a:p>
            <a:r>
              <a:rPr lang="en-US"/>
              <a:t>Hao Mei             CoSSURF</a:t>
            </a:r>
          </a:p>
        </p:txBody>
      </p:sp>
    </p:spTree>
    <p:extLst>
      <p:ext uri="{BB962C8B-B14F-4D97-AF65-F5344CB8AC3E}">
        <p14:creationId xmlns:p14="http://schemas.microsoft.com/office/powerpoint/2010/main" val="12398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61819" y="417785"/>
            <a:ext cx="10972800" cy="990600"/>
          </a:xfrm>
        </p:spPr>
        <p:txBody>
          <a:bodyPr>
            <a:normAutofit/>
          </a:bodyPr>
          <a:lstStyle/>
          <a:p>
            <a:pPr algn="ctr"/>
            <a:r>
              <a:rPr lang="en-US" b="1" dirty="0"/>
              <a:t>Motivation</a:t>
            </a:r>
          </a:p>
        </p:txBody>
      </p:sp>
      <p:sp>
        <p:nvSpPr>
          <p:cNvPr id="5" name="Footer Placeholder 4"/>
          <p:cNvSpPr>
            <a:spLocks noGrp="1"/>
          </p:cNvSpPr>
          <p:nvPr>
            <p:ph type="ftr" sz="quarter" idx="11"/>
          </p:nvPr>
        </p:nvSpPr>
        <p:spPr/>
        <p:txBody>
          <a:bodyPr/>
          <a:lstStyle/>
          <a:p>
            <a:r>
              <a:rPr lang="en-US"/>
              <a:t>Hao Mei             CoSSURF</a:t>
            </a:r>
          </a:p>
        </p:txBody>
      </p:sp>
      <mc:AlternateContent xmlns:mc="http://schemas.openxmlformats.org/markup-compatibility/2006" xmlns:a14="http://schemas.microsoft.com/office/drawing/2010/main">
        <mc:Choice Requires="a14">
          <p:sp>
            <p:nvSpPr>
              <p:cNvPr id="2" name="Rectangle 1"/>
              <p:cNvSpPr/>
              <p:nvPr/>
            </p:nvSpPr>
            <p:spPr>
              <a:xfrm>
                <a:off x="6448291" y="2346276"/>
                <a:ext cx="5743709" cy="4770537"/>
              </a:xfrm>
              <a:prstGeom prst="rect">
                <a:avLst/>
              </a:prstGeom>
            </p:spPr>
            <p:txBody>
              <a:bodyPr wrap="square">
                <a:spAutoFit/>
              </a:bodyPr>
              <a:lstStyle/>
              <a:p>
                <a:pPr marL="285750" indent="-285750">
                  <a:buFont typeface="Wingdings" panose="05000000000000000000" pitchFamily="2" charset="2"/>
                  <a:buChar char="§"/>
                </a:pPr>
                <a:r>
                  <a:rPr lang="en-US" sz="2800" dirty="0">
                    <a:latin typeface="Calibri" panose="020F0502020204030204" pitchFamily="34" charset="0"/>
                    <a:cs typeface="Calibri" panose="020F0502020204030204" pitchFamily="34" charset="0"/>
                  </a:rPr>
                  <a:t>Mobility</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a:t>
                </a:r>
                <a:r>
                  <a:rPr lang="en-US" altLang="zh-CN" sz="2000" dirty="0">
                    <a:latin typeface="Calibri" panose="020F0502020204030204" pitchFamily="34" charset="0"/>
                    <a:cs typeface="Calibri" panose="020F0502020204030204" pitchFamily="34" charset="0"/>
                  </a:rPr>
                  <a:t>etector grade requires </a:t>
                </a:r>
                <a14:m>
                  <m:oMath xmlns:m="http://schemas.openxmlformats.org/officeDocument/2006/math">
                    <m:r>
                      <a:rPr lang="en-US" altLang="zh-CN" sz="2000" b="1">
                        <a:solidFill>
                          <a:srgbClr val="C00000"/>
                        </a:solidFill>
                        <a:latin typeface="Cambria Math" panose="02040503050406030204" pitchFamily="18" charset="0"/>
                      </a:rPr>
                      <m:t>&gt;35000 </m:t>
                    </m:r>
                    <m:r>
                      <a:rPr lang="en-US" altLang="zh-CN" sz="2000" b="1">
                        <a:solidFill>
                          <a:srgbClr val="C00000"/>
                        </a:solidFill>
                        <a:latin typeface="Cambria Math" panose="02040503050406030204" pitchFamily="18" charset="0"/>
                      </a:rPr>
                      <m:t>𝑐</m:t>
                    </m:r>
                    <m:sSup>
                      <m:sSupPr>
                        <m:ctrlPr>
                          <a:rPr lang="en-US" altLang="zh-CN" sz="2000" b="1" i="1">
                            <a:solidFill>
                              <a:srgbClr val="C00000"/>
                            </a:solidFill>
                            <a:latin typeface="Cambria Math" panose="02040503050406030204" pitchFamily="18" charset="0"/>
                          </a:rPr>
                        </m:ctrlPr>
                      </m:sSupPr>
                      <m:e>
                        <m:r>
                          <a:rPr lang="en-US" altLang="zh-CN" sz="2000" b="1">
                            <a:solidFill>
                              <a:srgbClr val="C00000"/>
                            </a:solidFill>
                            <a:latin typeface="Cambria Math" panose="02040503050406030204" pitchFamily="18" charset="0"/>
                          </a:rPr>
                          <m:t>𝑚</m:t>
                        </m:r>
                      </m:e>
                      <m:sup>
                        <m:r>
                          <a:rPr lang="en-US" altLang="zh-CN" sz="2000" b="1">
                            <a:solidFill>
                              <a:srgbClr val="C00000"/>
                            </a:solidFill>
                            <a:latin typeface="Cambria Math" panose="02040503050406030204" pitchFamily="18" charset="0"/>
                          </a:rPr>
                          <m:t>2</m:t>
                        </m:r>
                      </m:sup>
                    </m:sSup>
                    <m:r>
                      <a:rPr lang="en-US" altLang="zh-CN" sz="2000" b="1">
                        <a:solidFill>
                          <a:srgbClr val="C00000"/>
                        </a:solidFill>
                        <a:latin typeface="Cambria Math" panose="02040503050406030204" pitchFamily="18" charset="0"/>
                      </a:rPr>
                      <m:t>/</m:t>
                    </m:r>
                    <m:r>
                      <a:rPr lang="en-US" altLang="zh-CN" sz="2000" b="1">
                        <a:solidFill>
                          <a:srgbClr val="C00000"/>
                        </a:solidFill>
                        <a:latin typeface="Cambria Math" panose="02040503050406030204" pitchFamily="18" charset="0"/>
                      </a:rPr>
                      <m:t>𝑉</m:t>
                    </m:r>
                    <m:r>
                      <a:rPr lang="en-US" altLang="zh-CN" sz="2000" b="1">
                        <a:solidFill>
                          <a:srgbClr val="C00000"/>
                        </a:solidFill>
                        <a:latin typeface="Cambria Math" panose="02040503050406030204" pitchFamily="18" charset="0"/>
                      </a:rPr>
                      <m:t>∙</m:t>
                    </m:r>
                    <m:r>
                      <a:rPr lang="en-US" altLang="zh-CN" sz="2000" b="1">
                        <a:solidFill>
                          <a:srgbClr val="C00000"/>
                        </a:solidFill>
                        <a:latin typeface="Cambria Math" panose="02040503050406030204" pitchFamily="18" charset="0"/>
                      </a:rPr>
                      <m:t>𝑠</m:t>
                    </m:r>
                  </m:oMath>
                </a14:m>
                <a:r>
                  <a:rPr lang="en-US" sz="2000"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2800" dirty="0">
                    <a:latin typeface="Calibri" panose="020F0502020204030204" pitchFamily="34" charset="0"/>
                    <a:cs typeface="Calibri" panose="020F0502020204030204" pitchFamily="34" charset="0"/>
                  </a:rPr>
                  <a:t>Impurity</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Less than </a:t>
                </a:r>
                <a14:m>
                  <m:oMath xmlns:m="http://schemas.openxmlformats.org/officeDocument/2006/math">
                    <m:r>
                      <a:rPr lang="en-US" sz="2000" b="1">
                        <a:solidFill>
                          <a:srgbClr val="C00000"/>
                        </a:solidFill>
                        <a:latin typeface="Cambria Math" panose="02040503050406030204" pitchFamily="18" charset="0"/>
                      </a:rPr>
                      <m:t>3×</m:t>
                    </m:r>
                    <m:sSup>
                      <m:sSupPr>
                        <m:ctrlPr>
                          <a:rPr lang="en-US" sz="2000" b="1" i="1">
                            <a:solidFill>
                              <a:srgbClr val="C00000"/>
                            </a:solidFill>
                            <a:latin typeface="Cambria Math" panose="02040503050406030204" pitchFamily="18" charset="0"/>
                          </a:rPr>
                        </m:ctrlPr>
                      </m:sSupPr>
                      <m:e>
                        <m:r>
                          <a:rPr lang="en-US" sz="2000" b="1">
                            <a:solidFill>
                              <a:srgbClr val="C00000"/>
                            </a:solidFill>
                            <a:latin typeface="Cambria Math" panose="02040503050406030204" pitchFamily="18" charset="0"/>
                          </a:rPr>
                          <m:t>10</m:t>
                        </m:r>
                      </m:e>
                      <m:sup>
                        <m:r>
                          <a:rPr lang="en-US" sz="2000" b="1">
                            <a:solidFill>
                              <a:srgbClr val="C00000"/>
                            </a:solidFill>
                            <a:latin typeface="Cambria Math" panose="02040503050406030204" pitchFamily="18" charset="0"/>
                          </a:rPr>
                          <m:t>10</m:t>
                        </m:r>
                      </m:sup>
                    </m:sSup>
                    <m:r>
                      <a:rPr lang="en-US" sz="2000" b="1">
                        <a:solidFill>
                          <a:srgbClr val="C00000"/>
                        </a:solidFill>
                        <a:latin typeface="Cambria Math" panose="02040503050406030204" pitchFamily="18" charset="0"/>
                      </a:rPr>
                      <m:t>/</m:t>
                    </m:r>
                    <m:r>
                      <a:rPr lang="en-US" sz="2000" b="1">
                        <a:solidFill>
                          <a:srgbClr val="C00000"/>
                        </a:solidFill>
                        <a:latin typeface="Cambria Math" panose="02040503050406030204" pitchFamily="18" charset="0"/>
                      </a:rPr>
                      <m:t>𝑐</m:t>
                    </m:r>
                    <m:sSup>
                      <m:sSupPr>
                        <m:ctrlPr>
                          <a:rPr lang="en-US" sz="2000" b="1" i="1">
                            <a:solidFill>
                              <a:srgbClr val="C00000"/>
                            </a:solidFill>
                            <a:latin typeface="Cambria Math" panose="02040503050406030204" pitchFamily="18" charset="0"/>
                          </a:rPr>
                        </m:ctrlPr>
                      </m:sSupPr>
                      <m:e>
                        <m:r>
                          <a:rPr lang="en-US" sz="2000" b="1">
                            <a:solidFill>
                              <a:srgbClr val="C00000"/>
                            </a:solidFill>
                            <a:latin typeface="Cambria Math" panose="02040503050406030204" pitchFamily="18" charset="0"/>
                          </a:rPr>
                          <m:t>𝑚</m:t>
                        </m:r>
                      </m:e>
                      <m:sup>
                        <m:r>
                          <a:rPr lang="en-US" sz="2000" b="1">
                            <a:solidFill>
                              <a:srgbClr val="C00000"/>
                            </a:solidFill>
                            <a:latin typeface="Cambria Math" panose="02040503050406030204" pitchFamily="18" charset="0"/>
                          </a:rPr>
                          <m:t>3</m:t>
                        </m:r>
                      </m:sup>
                    </m:sSup>
                  </m:oMath>
                </a14:m>
                <a:r>
                  <a:rPr lang="en-US" sz="2000"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2800" dirty="0">
                    <a:latin typeface="Calibri" panose="020F0502020204030204" pitchFamily="34" charset="0"/>
                    <a:cs typeface="Calibri" panose="020F0502020204030204" pitchFamily="34" charset="0"/>
                  </a:rPr>
                  <a:t>Dislocation density </a:t>
                </a:r>
              </a:p>
              <a:p>
                <a:pPr marL="742950" lvl="1" indent="-285750">
                  <a:buClr>
                    <a:schemeClr val="tx1"/>
                  </a:buClr>
                  <a:buFont typeface="Arial" panose="020B0604020202020204" pitchFamily="34" charset="0"/>
                  <a:buChar char="•"/>
                </a:pPr>
                <a14:m>
                  <m:oMath xmlns:m="http://schemas.openxmlformats.org/officeDocument/2006/math">
                    <m:r>
                      <a:rPr lang="en-US" sz="2000" b="1" smtClean="0">
                        <a:solidFill>
                          <a:srgbClr val="C00000"/>
                        </a:solidFill>
                        <a:latin typeface="Cambria Math" panose="02040503050406030204" pitchFamily="18" charset="0"/>
                      </a:rPr>
                      <m:t>300−10000/</m:t>
                    </m:r>
                    <m:r>
                      <a:rPr lang="en-US" sz="2000" b="1" smtClean="0">
                        <a:solidFill>
                          <a:srgbClr val="C00000"/>
                        </a:solidFill>
                        <a:latin typeface="Cambria Math" panose="02040503050406030204" pitchFamily="18" charset="0"/>
                      </a:rPr>
                      <m:t>𝑐</m:t>
                    </m:r>
                    <m:sSup>
                      <m:sSupPr>
                        <m:ctrlPr>
                          <a:rPr lang="en-US" sz="2000" b="1" i="1">
                            <a:solidFill>
                              <a:srgbClr val="C00000"/>
                            </a:solidFill>
                            <a:latin typeface="Cambria Math" panose="02040503050406030204" pitchFamily="18" charset="0"/>
                          </a:rPr>
                        </m:ctrlPr>
                      </m:sSupPr>
                      <m:e>
                        <m:r>
                          <a:rPr lang="en-US" sz="2000" b="1">
                            <a:solidFill>
                              <a:srgbClr val="C00000"/>
                            </a:solidFill>
                            <a:latin typeface="Cambria Math" panose="02040503050406030204" pitchFamily="18" charset="0"/>
                          </a:rPr>
                          <m:t>𝑚</m:t>
                        </m:r>
                      </m:e>
                      <m:sup>
                        <m:r>
                          <a:rPr lang="en-US" sz="2000" b="1">
                            <a:solidFill>
                              <a:srgbClr val="C00000"/>
                            </a:solidFill>
                            <a:latin typeface="Cambria Math" panose="02040503050406030204" pitchFamily="18" charset="0"/>
                          </a:rPr>
                          <m:t>2</m:t>
                        </m:r>
                      </m:sup>
                    </m:sSup>
                  </m:oMath>
                </a14:m>
                <a:r>
                  <a:rPr lang="en-US" sz="2000" dirty="0">
                    <a:latin typeface="Calibri" panose="020F0502020204030204" pitchFamily="34" charset="0"/>
                    <a:cs typeface="Calibri" panose="020F0502020204030204" pitchFamily="34" charset="0"/>
                  </a:rPr>
                  <a:t>.</a:t>
                </a:r>
              </a:p>
              <a:p>
                <a:pPr marL="742950" lvl="1" indent="-285750">
                  <a:buClr>
                    <a:schemeClr val="tx1"/>
                  </a:buCl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2800" dirty="0">
                    <a:latin typeface="Calibri" panose="020F0502020204030204" pitchFamily="34" charset="0"/>
                    <a:cs typeface="Calibri" panose="020F0502020204030204" pitchFamily="34" charset="0"/>
                  </a:rPr>
                  <a:t>Sizes </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5 to 10 cm in diameter.</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1 to 7 cm in length.</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48291" y="2346276"/>
                <a:ext cx="5743709" cy="4770537"/>
              </a:xfrm>
              <a:prstGeom prst="rect">
                <a:avLst/>
              </a:prstGeom>
              <a:blipFill>
                <a:blip r:embed="rId3"/>
                <a:stretch>
                  <a:fillRect l="-1911" t="-1279"/>
                </a:stretch>
              </a:blipFill>
            </p:spPr>
            <p:txBody>
              <a:bodyPr/>
              <a:lstStyle/>
              <a:p>
                <a:r>
                  <a:rPr lang="en-US">
                    <a:noFill/>
                  </a:rPr>
                  <a:t> </a:t>
                </a:r>
              </a:p>
            </p:txBody>
          </p:sp>
        </mc:Fallback>
      </mc:AlternateContent>
      <p:sp>
        <p:nvSpPr>
          <p:cNvPr id="3" name="TextBox 2"/>
          <p:cNvSpPr txBox="1"/>
          <p:nvPr/>
        </p:nvSpPr>
        <p:spPr>
          <a:xfrm>
            <a:off x="7843470" y="1584943"/>
            <a:ext cx="3561348" cy="584775"/>
          </a:xfrm>
          <a:prstGeom prst="rect">
            <a:avLst/>
          </a:prstGeom>
          <a:noFill/>
        </p:spPr>
        <p:txBody>
          <a:bodyPr wrap="square" rtlCol="0">
            <a:spAutoFit/>
          </a:bodyPr>
          <a:lstStyle/>
          <a:p>
            <a:r>
              <a:rPr lang="en-US" sz="3200" b="1" dirty="0"/>
              <a:t>Requirements</a:t>
            </a:r>
          </a:p>
        </p:txBody>
      </p:sp>
      <p:pic>
        <p:nvPicPr>
          <p:cNvPr id="16" name="Picture 15">
            <a:extLst>
              <a:ext uri="{FF2B5EF4-FFF2-40B4-BE49-F238E27FC236}">
                <a16:creationId xmlns:a16="http://schemas.microsoft.com/office/drawing/2014/main" id="{55041824-3290-4F90-8D8D-74D699B3A3BC}"/>
              </a:ext>
            </a:extLst>
          </p:cNvPr>
          <p:cNvPicPr>
            <a:picLocks noChangeAspect="1"/>
          </p:cNvPicPr>
          <p:nvPr/>
        </p:nvPicPr>
        <p:blipFill>
          <a:blip r:embed="rId4"/>
          <a:stretch>
            <a:fillRect/>
          </a:stretch>
        </p:blipFill>
        <p:spPr>
          <a:xfrm>
            <a:off x="439480" y="1584943"/>
            <a:ext cx="5373917" cy="4954080"/>
          </a:xfrm>
          <a:prstGeom prst="rect">
            <a:avLst/>
          </a:prstGeom>
        </p:spPr>
      </p:pic>
    </p:spTree>
    <p:extLst>
      <p:ext uri="{BB962C8B-B14F-4D97-AF65-F5344CB8AC3E}">
        <p14:creationId xmlns:p14="http://schemas.microsoft.com/office/powerpoint/2010/main" val="73486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990600"/>
          </a:xfrm>
        </p:spPr>
        <p:txBody>
          <a:bodyPr/>
          <a:lstStyle/>
          <a:p>
            <a:pPr algn="ctr"/>
            <a:r>
              <a:rPr lang="en-US" b="1" dirty="0"/>
              <a:t>Crystal Growth</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54" y="1190407"/>
            <a:ext cx="5169916" cy="5124679"/>
          </a:xfrm>
          <a:prstGeom prst="rect">
            <a:avLst/>
          </a:prstGeom>
        </p:spPr>
      </p:pic>
      <p:sp>
        <p:nvSpPr>
          <p:cNvPr id="5" name="Footer Placeholder 4"/>
          <p:cNvSpPr>
            <a:spLocks noGrp="1"/>
          </p:cNvSpPr>
          <p:nvPr>
            <p:ph type="ftr" sz="quarter" idx="11"/>
          </p:nvPr>
        </p:nvSpPr>
        <p:spPr/>
        <p:txBody>
          <a:bodyPr/>
          <a:lstStyle/>
          <a:p>
            <a:r>
              <a:rPr lang="en-US"/>
              <a:t>Hao Mei             CoSSURF</a:t>
            </a:r>
          </a:p>
        </p:txBody>
      </p:sp>
      <p:sp>
        <p:nvSpPr>
          <p:cNvPr id="8" name="Rectangle 7"/>
          <p:cNvSpPr/>
          <p:nvPr/>
        </p:nvSpPr>
        <p:spPr>
          <a:xfrm>
            <a:off x="2216868" y="6408825"/>
            <a:ext cx="2355132" cy="307777"/>
          </a:xfrm>
          <a:prstGeom prst="rect">
            <a:avLst/>
          </a:prstGeom>
        </p:spPr>
        <p:txBody>
          <a:bodyPr wrap="none">
            <a:spAutoFit/>
          </a:bodyPr>
          <a:lstStyle/>
          <a:p>
            <a:pPr marL="285750" indent="-285750">
              <a:buFont typeface="Wingdings" panose="05000000000000000000" pitchFamily="2" charset="2"/>
              <a:buChar char="Ø"/>
            </a:pPr>
            <a:r>
              <a:rPr lang="en-US" sz="1400" dirty="0"/>
              <a:t>Crystal Growth Process</a:t>
            </a:r>
          </a:p>
        </p:txBody>
      </p:sp>
      <p:sp>
        <p:nvSpPr>
          <p:cNvPr id="3" name="Rectangle 2"/>
          <p:cNvSpPr/>
          <p:nvPr/>
        </p:nvSpPr>
        <p:spPr>
          <a:xfrm>
            <a:off x="6496668" y="4531389"/>
            <a:ext cx="5482895" cy="2031325"/>
          </a:xfrm>
          <a:prstGeom prst="rect">
            <a:avLst/>
          </a:prstGeom>
        </p:spPr>
        <p:txBody>
          <a:bodyPr wrap="square">
            <a:spAutoFit/>
          </a:bodyPr>
          <a:lstStyle/>
          <a:p>
            <a:pPr marL="285750" indent="-285750">
              <a:buClr>
                <a:srgbClr val="C00000"/>
              </a:buClr>
              <a:buFont typeface="Wingdings" panose="05000000000000000000" pitchFamily="2" charset="2"/>
              <a:buChar char="Ø"/>
            </a:pPr>
            <a:r>
              <a:rPr lang="en-US" dirty="0"/>
              <a:t>A precisely cut seed crystal is dipped into the molten Ge and withdrawn slowly, while maintaining the temperature of the melt just above the melting point. </a:t>
            </a:r>
          </a:p>
          <a:p>
            <a:pPr marL="285750" indent="-285750">
              <a:buClr>
                <a:srgbClr val="C00000"/>
              </a:buClr>
              <a:buFont typeface="Wingdings" panose="05000000000000000000" pitchFamily="2" charset="2"/>
              <a:buChar char="q"/>
            </a:pPr>
            <a:endParaRPr lang="en-US" dirty="0"/>
          </a:p>
          <a:p>
            <a:pPr marL="285750" indent="-285750">
              <a:buClr>
                <a:srgbClr val="C00000"/>
              </a:buClr>
              <a:buFont typeface="Wingdings" panose="05000000000000000000" pitchFamily="2" charset="2"/>
              <a:buChar char="Ø"/>
            </a:pPr>
            <a:r>
              <a:rPr lang="en-US" dirty="0"/>
              <a:t>The rate of crystal pulling, and the thermal field are adjusted to control the growth of the crystal. </a:t>
            </a:r>
          </a:p>
        </p:txBody>
      </p:sp>
      <p:sp>
        <p:nvSpPr>
          <p:cNvPr id="15" name="TextBox 14"/>
          <p:cNvSpPr txBox="1"/>
          <p:nvPr/>
        </p:nvSpPr>
        <p:spPr>
          <a:xfrm>
            <a:off x="7851595" y="4102174"/>
            <a:ext cx="3019605"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Crystal</a:t>
            </a:r>
            <a:r>
              <a:rPr lang="en-US" altLang="zh-CN" sz="1400" dirty="0"/>
              <a:t> growth facility at USD</a:t>
            </a:r>
            <a:endParaRPr lang="en-US" sz="1400" dirty="0"/>
          </a:p>
        </p:txBody>
      </p:sp>
      <p:pic>
        <p:nvPicPr>
          <p:cNvPr id="11" name="Content Placeholder 3">
            <a:extLst>
              <a:ext uri="{FF2B5EF4-FFF2-40B4-BE49-F238E27FC236}">
                <a16:creationId xmlns:a16="http://schemas.microsoft.com/office/drawing/2014/main" id="{6C3FEC90-8D21-481A-B37C-F9A707D2C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662" y="1115957"/>
            <a:ext cx="4279485" cy="2864780"/>
          </a:xfrm>
          <a:prstGeom prst="rect">
            <a:avLst/>
          </a:prstGeom>
        </p:spPr>
      </p:pic>
    </p:spTree>
    <p:extLst>
      <p:ext uri="{BB962C8B-B14F-4D97-AF65-F5344CB8AC3E}">
        <p14:creationId xmlns:p14="http://schemas.microsoft.com/office/powerpoint/2010/main" val="4005138914"/>
      </p:ext>
    </p:extLst>
  </p:cSld>
  <p:clrMapOvr>
    <a:masterClrMapping/>
  </p:clrMapOvr>
  <mc:AlternateContent xmlns:mc="http://schemas.openxmlformats.org/markup-compatibility/2006" xmlns:p14="http://schemas.microsoft.com/office/powerpoint/2010/main">
    <mc:Choice Requires="p14">
      <p:transition spd="slow" p14:dur="2000" advTm="140"/>
    </mc:Choice>
    <mc:Fallback xmlns="">
      <p:transition spd="slow" advTm="1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1" cy="990600"/>
          </a:xfrm>
        </p:spPr>
        <p:txBody>
          <a:bodyPr/>
          <a:lstStyle/>
          <a:p>
            <a:pPr algn="ctr"/>
            <a:r>
              <a:rPr lang="en-US" b="1" dirty="0"/>
              <a:t>Hall Effect Measurement</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603" y="1015828"/>
            <a:ext cx="6295748" cy="388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a:t>Hao Mei             CoSSURF</a:t>
            </a:r>
            <a:endParaRPr lang="en-US" dirty="0"/>
          </a:p>
        </p:txBody>
      </p:sp>
      <p:sp>
        <p:nvSpPr>
          <p:cNvPr id="3" name="TextBox 2"/>
          <p:cNvSpPr txBox="1"/>
          <p:nvPr/>
        </p:nvSpPr>
        <p:spPr>
          <a:xfrm>
            <a:off x="757013" y="4990346"/>
            <a:ext cx="5652664"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Van der Pauw Hall effect measurement system </a:t>
            </a:r>
          </a:p>
        </p:txBody>
      </p:sp>
      <mc:AlternateContent xmlns:mc="http://schemas.openxmlformats.org/markup-compatibility/2006">
        <mc:Choice xmlns:a14="http://schemas.microsoft.com/office/drawing/2010/main" Requires="a14">
          <p:sp>
            <p:nvSpPr>
              <p:cNvPr id="7" name="TextBox 6"/>
              <p:cNvSpPr txBox="1"/>
              <p:nvPr/>
            </p:nvSpPr>
            <p:spPr>
              <a:xfrm>
                <a:off x="9125527" y="3797139"/>
                <a:ext cx="3059237"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The four corners of the sample are scratched by ohmic contacts. Depends on the conductivity type of the crystal, the contacts are different.</a:t>
                </a:r>
                <a14:m>
                  <m:oMath xmlns:m="http://schemas.openxmlformats.org/officeDocument/2006/math">
                    <m:r>
                      <a:rPr lang="en-US" i="1"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m:t>
                        </m:r>
                      </m:e>
                    </m:d>
                  </m:oMath>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9125527" y="3797139"/>
                <a:ext cx="3059237" cy="1754326"/>
              </a:xfrm>
              <a:prstGeom prst="rect">
                <a:avLst/>
              </a:prstGeom>
              <a:blipFill>
                <a:blip r:embed="rId3"/>
                <a:stretch>
                  <a:fillRect l="-1394" t="-2083" r="-2789" b="-4514"/>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803C017A-A45B-4327-8887-394742068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820" y="3677640"/>
            <a:ext cx="1879378" cy="3074371"/>
          </a:xfrm>
          <a:prstGeom prst="rect">
            <a:avLst/>
          </a:prstGeom>
        </p:spPr>
      </p:pic>
      <p:pic>
        <p:nvPicPr>
          <p:cNvPr id="21" name="Picture 20">
            <a:extLst>
              <a:ext uri="{FF2B5EF4-FFF2-40B4-BE49-F238E27FC236}">
                <a16:creationId xmlns:a16="http://schemas.microsoft.com/office/drawing/2014/main" id="{35669F0F-A59F-478A-AE4E-8DC558CC1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8367" y="1015828"/>
            <a:ext cx="2587391" cy="2542112"/>
          </a:xfrm>
          <a:prstGeom prst="rect">
            <a:avLst/>
          </a:prstGeom>
        </p:spPr>
      </p:pic>
      <p:sp>
        <p:nvSpPr>
          <p:cNvPr id="22" name="Rectangle 21">
            <a:extLst>
              <a:ext uri="{FF2B5EF4-FFF2-40B4-BE49-F238E27FC236}">
                <a16:creationId xmlns:a16="http://schemas.microsoft.com/office/drawing/2014/main" id="{688BC750-57DA-4791-B324-88397D8A3912}"/>
              </a:ext>
            </a:extLst>
          </p:cNvPr>
          <p:cNvSpPr/>
          <p:nvPr/>
        </p:nvSpPr>
        <p:spPr>
          <a:xfrm>
            <a:off x="9809227" y="1583534"/>
            <a:ext cx="2526935" cy="1477328"/>
          </a:xfrm>
          <a:prstGeom prst="rect">
            <a:avLst/>
          </a:prstGeom>
        </p:spPr>
        <p:txBody>
          <a:bodyPr wrap="square">
            <a:spAutoFit/>
          </a:bodyPr>
          <a:lstStyle/>
          <a:p>
            <a:pPr marL="285750" indent="-285750">
              <a:buFont typeface="Wingdings" panose="05000000000000000000" pitchFamily="2" charset="2"/>
              <a:buChar char="Ø"/>
            </a:pPr>
            <a:r>
              <a:rPr lang="en-US" dirty="0"/>
              <a:t>Schematic diagram showing the location of the samples cut from the wafers.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23F33C0-9213-48F8-BE9D-9552CDF4B381}"/>
                  </a:ext>
                </a:extLst>
              </p:cNvPr>
              <p:cNvSpPr txBox="1"/>
              <p:nvPr/>
            </p:nvSpPr>
            <p:spPr>
              <a:xfrm>
                <a:off x="9391677" y="5159535"/>
                <a:ext cx="2526935" cy="1107996"/>
              </a:xfrm>
              <a:prstGeom prst="rect">
                <a:avLst/>
              </a:prstGeom>
              <a:noFill/>
            </p:spPr>
            <p:txBody>
              <a:bodyPr wrap="square" rtlCol="0">
                <a:spAutoFit/>
              </a:bodyPr>
              <a:lstStyle/>
              <a:p>
                <a:endParaRPr lang="en-US" dirty="0"/>
              </a:p>
              <a:p>
                <a:endParaRPr lang="en-US" sz="1200" dirty="0">
                  <a:solidFill>
                    <a:srgbClr val="CC0000"/>
                  </a:solidFill>
                </a:endParaRPr>
              </a:p>
              <a:p>
                <a14:m>
                  <m:oMath xmlns:m="http://schemas.openxmlformats.org/officeDocument/2006/math">
                    <m:d>
                      <m:dPr>
                        <m:begChr m:val="["/>
                        <m:endChr m:val="]"/>
                        <m:ctrlPr>
                          <a:rPr lang="en-US" sz="1200" i="1" smtClean="0">
                            <a:solidFill>
                              <a:srgbClr val="CC0000"/>
                            </a:solidFill>
                            <a:latin typeface="Cambria Math" panose="02040503050406030204" pitchFamily="18" charset="0"/>
                          </a:rPr>
                        </m:ctrlPr>
                      </m:dPr>
                      <m:e>
                        <m:r>
                          <a:rPr lang="en-US" sz="1200" b="0" i="1" smtClean="0">
                            <a:solidFill>
                              <a:srgbClr val="CC0000"/>
                            </a:solidFill>
                            <a:latin typeface="Cambria Math" panose="02040503050406030204" pitchFamily="18" charset="0"/>
                          </a:rPr>
                          <m:t>1</m:t>
                        </m:r>
                      </m:e>
                    </m:d>
                    <m:r>
                      <a:rPr lang="en-US" sz="1200" b="0" i="1" smtClean="0">
                        <a:solidFill>
                          <a:srgbClr val="CC0000"/>
                        </a:solidFill>
                        <a:latin typeface="Cambria Math" panose="02040503050406030204" pitchFamily="18" charset="0"/>
                      </a:rPr>
                      <m:t>. </m:t>
                    </m:r>
                  </m:oMath>
                </a14:m>
                <a:r>
                  <a:rPr lang="en-US" sz="1200" b="0" i="1" dirty="0">
                    <a:solidFill>
                      <a:srgbClr val="CC0000"/>
                    </a:solidFill>
                    <a:effectLst/>
                    <a:latin typeface="-apple-system"/>
                  </a:rPr>
                  <a:t>M.-S. Raut, et al., Journal of Instrumentation, Volume 15, October 2020</a:t>
                </a:r>
                <a:endParaRPr lang="en-US" sz="1200" i="1" dirty="0">
                  <a:solidFill>
                    <a:srgbClr val="CC0000"/>
                  </a:solidFill>
                </a:endParaRPr>
              </a:p>
            </p:txBody>
          </p:sp>
        </mc:Choice>
        <mc:Fallback>
          <p:sp>
            <p:nvSpPr>
              <p:cNvPr id="9" name="TextBox 8">
                <a:extLst>
                  <a:ext uri="{FF2B5EF4-FFF2-40B4-BE49-F238E27FC236}">
                    <a16:creationId xmlns:a16="http://schemas.microsoft.com/office/drawing/2014/main" id="{623F33C0-9213-48F8-BE9D-9552CDF4B381}"/>
                  </a:ext>
                </a:extLst>
              </p:cNvPr>
              <p:cNvSpPr txBox="1">
                <a:spLocks noRot="1" noChangeAspect="1" noMove="1" noResize="1" noEditPoints="1" noAdjustHandles="1" noChangeArrowheads="1" noChangeShapeType="1" noTextEdit="1"/>
              </p:cNvSpPr>
              <p:nvPr/>
            </p:nvSpPr>
            <p:spPr>
              <a:xfrm>
                <a:off x="9391677" y="5159535"/>
                <a:ext cx="2526935" cy="1107996"/>
              </a:xfrm>
              <a:prstGeom prst="rect">
                <a:avLst/>
              </a:prstGeom>
              <a:blipFill>
                <a:blip r:embed="rId6"/>
                <a:stretch>
                  <a:fillRect l="-242"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DE384C-F8B3-4557-8236-1D68B8892321}"/>
                  </a:ext>
                </a:extLst>
              </p:cNvPr>
              <p:cNvSpPr txBox="1"/>
              <p:nvPr/>
            </p:nvSpPr>
            <p:spPr>
              <a:xfrm>
                <a:off x="1040963" y="5362508"/>
                <a:ext cx="5760104" cy="1810047"/>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dirty="0"/>
                  <a:t>Resistivity </a:t>
                </a:r>
                <a14:m>
                  <m:oMath xmlns:m="http://schemas.openxmlformats.org/officeDocument/2006/math">
                    <m:r>
                      <a:rPr lang="en-US" sz="1600">
                        <a:latin typeface="Cambria Math"/>
                      </a:rPr>
                      <m:t>𝜌</m:t>
                    </m:r>
                    <m:r>
                      <a:rPr lang="en-US" sz="1600">
                        <a:latin typeface="Cambria Math"/>
                      </a:rPr>
                      <m:t>=</m:t>
                    </m:r>
                    <m:sSub>
                      <m:sSubPr>
                        <m:ctrlPr>
                          <a:rPr lang="en-US" sz="1600" i="1">
                            <a:latin typeface="Cambria Math" panose="02040503050406030204" pitchFamily="18" charset="0"/>
                          </a:rPr>
                        </m:ctrlPr>
                      </m:sSubPr>
                      <m:e>
                        <m:r>
                          <a:rPr lang="en-US" sz="1600">
                            <a:latin typeface="Cambria Math"/>
                          </a:rPr>
                          <m:t>𝑅</m:t>
                        </m:r>
                      </m:e>
                      <m:sub>
                        <m:r>
                          <a:rPr lang="en-US" sz="1600">
                            <a:latin typeface="Cambria Math"/>
                          </a:rPr>
                          <m:t>𝑠</m:t>
                        </m:r>
                      </m:sub>
                    </m:sSub>
                    <m:r>
                      <a:rPr lang="en-US" sz="1600">
                        <a:latin typeface="Cambria Math"/>
                      </a:rPr>
                      <m:t>∙</m:t>
                    </m:r>
                    <m:r>
                      <m:rPr>
                        <m:sty m:val="p"/>
                      </m:rPr>
                      <a:rPr lang="en-US" sz="1600">
                        <a:latin typeface="Cambria Math"/>
                      </a:rPr>
                      <m:t>d</m:t>
                    </m:r>
                  </m:oMath>
                </a14:m>
                <a:endParaRPr lang="en-US" sz="1600" dirty="0"/>
              </a:p>
              <a:p>
                <a:pPr marL="285750" indent="-285750">
                  <a:buClr>
                    <a:srgbClr val="C00000"/>
                  </a:buClr>
                  <a:buFont typeface="Wingdings" panose="05000000000000000000" pitchFamily="2" charset="2"/>
                  <a:buChar char="q"/>
                </a:pPr>
                <a:r>
                  <a:rPr lang="en-US" sz="1600" dirty="0"/>
                  <a:t>Hall Voltage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𝑉</m:t>
                        </m:r>
                      </m:e>
                      <m:sub>
                        <m:r>
                          <a:rPr lang="en-US" sz="1600" i="1">
                            <a:latin typeface="Cambria Math"/>
                          </a:rPr>
                          <m:t>𝐻</m:t>
                        </m:r>
                      </m:sub>
                    </m:sSub>
                    <m:r>
                      <a:rPr lang="en-US" sz="1600" i="1">
                        <a:latin typeface="Cambria Math"/>
                      </a:rPr>
                      <m:t>=−</m:t>
                    </m:r>
                    <m:f>
                      <m:fPr>
                        <m:ctrlPr>
                          <a:rPr lang="en-US" sz="1600" i="1">
                            <a:latin typeface="Cambria Math" panose="02040503050406030204" pitchFamily="18" charset="0"/>
                          </a:rPr>
                        </m:ctrlPr>
                      </m:fPr>
                      <m:num>
                        <m:r>
                          <a:rPr lang="en-US" sz="1600" i="1">
                            <a:latin typeface="Cambria Math"/>
                          </a:rPr>
                          <m:t>𝐼𝐵𝑤</m:t>
                        </m:r>
                      </m:num>
                      <m:den>
                        <m:r>
                          <a:rPr lang="en-US" sz="1600" i="1">
                            <a:latin typeface="Cambria Math"/>
                          </a:rPr>
                          <m:t>𝑛𝑞</m:t>
                        </m:r>
                        <m:r>
                          <m:rPr>
                            <m:sty m:val="p"/>
                          </m:rPr>
                          <a:rPr lang="en-US" altLang="zh-CN" sz="1600" i="1">
                            <a:latin typeface="Cambria Math" panose="02040503050406030204" pitchFamily="18" charset="0"/>
                          </a:rPr>
                          <m:t>d</m:t>
                        </m:r>
                        <m:r>
                          <a:rPr lang="en-US" sz="1600" i="1">
                            <a:latin typeface="Cambria Math"/>
                          </a:rPr>
                          <m:t>𝑤</m:t>
                        </m:r>
                      </m:den>
                    </m:f>
                    <m:r>
                      <a:rPr lang="en-US" sz="1600" i="1">
                        <a:latin typeface="Cambria Math"/>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a:rPr>
                              <m:t>1</m:t>
                            </m:r>
                          </m:num>
                          <m:den>
                            <m:r>
                              <a:rPr lang="en-US" sz="1600" i="1">
                                <a:latin typeface="Cambria Math"/>
                              </a:rPr>
                              <m:t>𝑛𝑞</m:t>
                            </m:r>
                          </m:den>
                        </m:f>
                      </m:e>
                    </m:d>
                    <m:f>
                      <m:fPr>
                        <m:ctrlPr>
                          <a:rPr lang="en-US" sz="1600" i="1">
                            <a:latin typeface="Cambria Math" panose="02040503050406030204" pitchFamily="18" charset="0"/>
                          </a:rPr>
                        </m:ctrlPr>
                      </m:fPr>
                      <m:num>
                        <m:r>
                          <a:rPr lang="en-US" sz="1600" i="1">
                            <a:latin typeface="Cambria Math"/>
                          </a:rPr>
                          <m:t>𝐼𝐵</m:t>
                        </m:r>
                      </m:num>
                      <m:den>
                        <m:r>
                          <a:rPr lang="en-US" sz="1600" i="1">
                            <a:latin typeface="Cambria Math"/>
                          </a:rPr>
                          <m:t>𝑑</m:t>
                        </m:r>
                      </m:den>
                    </m:f>
                  </m:oMath>
                </a14:m>
                <a:endParaRPr lang="en-US" sz="1600" dirty="0"/>
              </a:p>
              <a:p>
                <a:pPr marL="285750" indent="-285750">
                  <a:buClr>
                    <a:srgbClr val="C00000"/>
                  </a:buClr>
                  <a:buFont typeface="Wingdings" panose="05000000000000000000" pitchFamily="2" charset="2"/>
                  <a:buChar char="q"/>
                </a:pPr>
                <a:r>
                  <a:rPr lang="en-US" sz="1600" dirty="0"/>
                  <a:t>Hall Mobility </a:t>
                </a:r>
                <a14:m>
                  <m:oMath xmlns:m="http://schemas.openxmlformats.org/officeDocument/2006/math">
                    <m:r>
                      <a:rPr lang="en-US" sz="1600">
                        <a:latin typeface="Cambria Math"/>
                      </a:rPr>
                      <m:t>𝜇</m:t>
                    </m:r>
                    <m:r>
                      <a:rPr lang="en-US" sz="1600">
                        <a:latin typeface="Cambria Math"/>
                      </a:rPr>
                      <m:t>=</m:t>
                    </m:r>
                    <m:f>
                      <m:fPr>
                        <m:ctrlPr>
                          <a:rPr lang="en-US" sz="1600" i="1">
                            <a:latin typeface="Cambria Math" panose="02040503050406030204" pitchFamily="18" charset="0"/>
                          </a:rPr>
                        </m:ctrlPr>
                      </m:fPr>
                      <m:num>
                        <m:r>
                          <a:rPr lang="en-US" sz="1600">
                            <a:latin typeface="Cambria Math"/>
                          </a:rPr>
                          <m:t>1</m:t>
                        </m:r>
                      </m:num>
                      <m:den>
                        <m:r>
                          <a:rPr lang="en-US" sz="1600">
                            <a:latin typeface="Cambria Math"/>
                          </a:rPr>
                          <m:t>𝑞𝑛</m:t>
                        </m:r>
                        <m:r>
                          <a:rPr lang="en-US" sz="1600">
                            <a:latin typeface="Cambria Math"/>
                          </a:rPr>
                          <m:t>𝜌</m:t>
                        </m:r>
                      </m:den>
                    </m:f>
                    <m:r>
                      <a:rPr lang="en-US" sz="1600">
                        <a:latin typeface="Cambria Math"/>
                      </a:rPr>
                      <m:t>=</m:t>
                    </m:r>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a:latin typeface="Cambria Math"/>
                                  </a:rPr>
                                  <m:t>𝑉</m:t>
                                </m:r>
                              </m:e>
                              <m:sub>
                                <m:r>
                                  <a:rPr lang="en-US" sz="1600">
                                    <a:latin typeface="Cambria Math"/>
                                  </a:rPr>
                                  <m:t>𝐻</m:t>
                                </m:r>
                              </m:sub>
                            </m:sSub>
                            <m:r>
                              <a:rPr lang="en-US" sz="1600" i="1">
                                <a:latin typeface="Cambria Math"/>
                              </a:rPr>
                              <m:t>𝑑</m:t>
                            </m:r>
                          </m:e>
                        </m:d>
                      </m:num>
                      <m:den>
                        <m:r>
                          <a:rPr lang="en-US" sz="1600">
                            <a:latin typeface="Cambria Math"/>
                          </a:rPr>
                          <m:t>𝐼𝐵</m:t>
                        </m:r>
                        <m:r>
                          <a:rPr lang="en-US" sz="1600">
                            <a:latin typeface="Cambria Math"/>
                          </a:rPr>
                          <m:t>𝜌</m:t>
                        </m:r>
                      </m:den>
                    </m:f>
                  </m:oMath>
                </a14:m>
                <a:endParaRPr lang="en-US" sz="1600" dirty="0"/>
              </a:p>
              <a:p>
                <a:pPr marL="285750" indent="-285750">
                  <a:buClr>
                    <a:srgbClr val="C00000"/>
                  </a:buClr>
                  <a:buFont typeface="Wingdings" panose="05000000000000000000" pitchFamily="2" charset="2"/>
                  <a:buChar char="q"/>
                </a:pPr>
                <a:r>
                  <a:rPr lang="en-US" sz="1600" dirty="0"/>
                  <a:t>Carrier Concentration: </a:t>
                </a:r>
                <a14:m>
                  <m:oMath xmlns:m="http://schemas.openxmlformats.org/officeDocument/2006/math">
                    <m:r>
                      <a:rPr lang="en-US" sz="1600" i="1">
                        <a:latin typeface="Cambria Math"/>
                      </a:rPr>
                      <m:t>𝑛</m:t>
                    </m:r>
                    <m:r>
                      <a:rPr lang="en-US" sz="1600" i="1">
                        <a:latin typeface="Cambria Math"/>
                      </a:rPr>
                      <m:t>=−</m:t>
                    </m:r>
                    <m:f>
                      <m:fPr>
                        <m:ctrlPr>
                          <a:rPr lang="en-US" sz="1600" i="1">
                            <a:latin typeface="Cambria Math" panose="02040503050406030204" pitchFamily="18" charset="0"/>
                          </a:rPr>
                        </m:ctrlPr>
                      </m:fPr>
                      <m:num>
                        <m:r>
                          <a:rPr lang="en-US" sz="1600" i="1">
                            <a:latin typeface="Cambria Math"/>
                          </a:rPr>
                          <m:t>𝐼</m:t>
                        </m:r>
                        <m:r>
                          <a:rPr lang="en-US" sz="1600" i="1">
                            <a:latin typeface="Cambria Math" panose="02040503050406030204" pitchFamily="18" charset="0"/>
                          </a:rPr>
                          <m:t>𝐵</m:t>
                        </m:r>
                      </m:num>
                      <m:den>
                        <m:r>
                          <a:rPr lang="en-US" sz="1600" i="1">
                            <a:latin typeface="Cambria Math"/>
                          </a:rPr>
                          <m:t>𝑞𝑡</m:t>
                        </m:r>
                        <m:sSub>
                          <m:sSubPr>
                            <m:ctrlPr>
                              <a:rPr lang="en-US" sz="1600" i="1">
                                <a:latin typeface="Cambria Math" panose="02040503050406030204" pitchFamily="18" charset="0"/>
                              </a:rPr>
                            </m:ctrlPr>
                          </m:sSubPr>
                          <m:e>
                            <m:r>
                              <a:rPr lang="en-US" sz="1600" i="1">
                                <a:latin typeface="Cambria Math"/>
                              </a:rPr>
                              <m:t>𝑉</m:t>
                            </m:r>
                          </m:e>
                          <m:sub>
                            <m:r>
                              <a:rPr lang="en-US" sz="1600" i="1">
                                <a:latin typeface="Cambria Math"/>
                              </a:rPr>
                              <m:t>𝐻</m:t>
                            </m:r>
                          </m:sub>
                        </m:sSub>
                      </m:den>
                    </m:f>
                  </m:oMath>
                </a14:m>
                <a:endParaRPr lang="en-US" sz="1600" dirty="0"/>
              </a:p>
              <a:p>
                <a:pPr marL="285750" indent="-285750">
                  <a:buClr>
                    <a:srgbClr val="C00000"/>
                  </a:buClr>
                  <a:buFont typeface="Wingdings" panose="05000000000000000000" pitchFamily="2" charset="2"/>
                  <a:buChar char="q"/>
                </a:pPr>
                <a:endParaRPr lang="en-US" sz="2000" dirty="0"/>
              </a:p>
            </p:txBody>
          </p:sp>
        </mc:Choice>
        <mc:Fallback xmlns="">
          <p:sp>
            <p:nvSpPr>
              <p:cNvPr id="10" name="TextBox 9">
                <a:extLst>
                  <a:ext uri="{FF2B5EF4-FFF2-40B4-BE49-F238E27FC236}">
                    <a16:creationId xmlns:a16="http://schemas.microsoft.com/office/drawing/2014/main" id="{01DE384C-F8B3-4557-8236-1D68B8892321}"/>
                  </a:ext>
                </a:extLst>
              </p:cNvPr>
              <p:cNvSpPr txBox="1">
                <a:spLocks noRot="1" noChangeAspect="1" noMove="1" noResize="1" noEditPoints="1" noAdjustHandles="1" noChangeArrowheads="1" noChangeShapeType="1" noTextEdit="1"/>
              </p:cNvSpPr>
              <p:nvPr/>
            </p:nvSpPr>
            <p:spPr>
              <a:xfrm>
                <a:off x="1040963" y="5362508"/>
                <a:ext cx="5760104" cy="1810047"/>
              </a:xfrm>
              <a:prstGeom prst="rect">
                <a:avLst/>
              </a:prstGeom>
              <a:blipFill>
                <a:blip r:embed="rId7"/>
                <a:stretch>
                  <a:fillRect l="-423" t="-1010"/>
                </a:stretch>
              </a:blipFill>
            </p:spPr>
            <p:txBody>
              <a:bodyPr/>
              <a:lstStyle/>
              <a:p>
                <a:r>
                  <a:rPr lang="en-US">
                    <a:noFill/>
                  </a:rPr>
                  <a:t> </a:t>
                </a:r>
              </a:p>
            </p:txBody>
          </p:sp>
        </mc:Fallback>
      </mc:AlternateContent>
    </p:spTree>
    <p:extLst>
      <p:ext uri="{BB962C8B-B14F-4D97-AF65-F5344CB8AC3E}">
        <p14:creationId xmlns:p14="http://schemas.microsoft.com/office/powerpoint/2010/main" val="1444014397"/>
      </p:ext>
    </p:extLst>
  </p:cSld>
  <p:clrMapOvr>
    <a:masterClrMapping/>
  </p:clrMapOvr>
  <mc:AlternateContent xmlns:mc="http://schemas.openxmlformats.org/markup-compatibility/2006" xmlns:p14="http://schemas.microsoft.com/office/powerpoint/2010/main">
    <mc:Choice Requires="p14">
      <p:transition spd="slow" p14:dur="2000" advTm="138"/>
    </mc:Choice>
    <mc:Fallback xmlns="">
      <p:transition spd="slow" advTm="1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7664"/>
            <a:ext cx="9144000" cy="915336"/>
          </a:xfrm>
        </p:spPr>
        <p:txBody>
          <a:bodyPr/>
          <a:lstStyle/>
          <a:p>
            <a:pPr algn="ctr"/>
            <a:r>
              <a:rPr lang="en-US" b="1" dirty="0"/>
              <a:t>Dislocation Measurement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7" y="1172226"/>
            <a:ext cx="2960766" cy="2217801"/>
          </a:xfrm>
          <a:prstGeom prst="rect">
            <a:avLst/>
          </a:prstGeom>
        </p:spPr>
      </p:pic>
      <p:grpSp>
        <p:nvGrpSpPr>
          <p:cNvPr id="23" name="Group 22"/>
          <p:cNvGrpSpPr/>
          <p:nvPr/>
        </p:nvGrpSpPr>
        <p:grpSpPr>
          <a:xfrm>
            <a:off x="6342495" y="1273266"/>
            <a:ext cx="4086819" cy="2232869"/>
            <a:chOff x="5105400" y="1209189"/>
            <a:chExt cx="3870347" cy="2582782"/>
          </a:xfrm>
        </p:grpSpPr>
        <p:sp>
          <p:nvSpPr>
            <p:cNvPr id="7" name="Freeform 6"/>
            <p:cNvSpPr/>
            <p:nvPr/>
          </p:nvSpPr>
          <p:spPr>
            <a:xfrm>
              <a:off x="5105400" y="1209189"/>
              <a:ext cx="1614239" cy="968543"/>
            </a:xfrm>
            <a:custGeom>
              <a:avLst/>
              <a:gdLst>
                <a:gd name="connsiteX0" fmla="*/ 0 w 1614239"/>
                <a:gd name="connsiteY0" fmla="*/ 96854 h 968543"/>
                <a:gd name="connsiteX1" fmla="*/ 96854 w 1614239"/>
                <a:gd name="connsiteY1" fmla="*/ 0 h 968543"/>
                <a:gd name="connsiteX2" fmla="*/ 1517385 w 1614239"/>
                <a:gd name="connsiteY2" fmla="*/ 0 h 968543"/>
                <a:gd name="connsiteX3" fmla="*/ 1614239 w 1614239"/>
                <a:gd name="connsiteY3" fmla="*/ 96854 h 968543"/>
                <a:gd name="connsiteX4" fmla="*/ 1614239 w 1614239"/>
                <a:gd name="connsiteY4" fmla="*/ 871689 h 968543"/>
                <a:gd name="connsiteX5" fmla="*/ 1517385 w 1614239"/>
                <a:gd name="connsiteY5" fmla="*/ 968543 h 968543"/>
                <a:gd name="connsiteX6" fmla="*/ 96854 w 1614239"/>
                <a:gd name="connsiteY6" fmla="*/ 968543 h 968543"/>
                <a:gd name="connsiteX7" fmla="*/ 0 w 1614239"/>
                <a:gd name="connsiteY7" fmla="*/ 871689 h 968543"/>
                <a:gd name="connsiteX8" fmla="*/ 0 w 1614239"/>
                <a:gd name="connsiteY8" fmla="*/ 96854 h 9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39" h="968543">
                  <a:moveTo>
                    <a:pt x="0" y="96854"/>
                  </a:moveTo>
                  <a:cubicBezTo>
                    <a:pt x="0" y="43363"/>
                    <a:pt x="43363" y="0"/>
                    <a:pt x="96854" y="0"/>
                  </a:cubicBezTo>
                  <a:lnTo>
                    <a:pt x="1517385" y="0"/>
                  </a:lnTo>
                  <a:cubicBezTo>
                    <a:pt x="1570876" y="0"/>
                    <a:pt x="1614239" y="43363"/>
                    <a:pt x="1614239" y="96854"/>
                  </a:cubicBezTo>
                  <a:lnTo>
                    <a:pt x="1614239" y="871689"/>
                  </a:lnTo>
                  <a:cubicBezTo>
                    <a:pt x="1614239" y="925180"/>
                    <a:pt x="1570876" y="968543"/>
                    <a:pt x="1517385" y="968543"/>
                  </a:cubicBezTo>
                  <a:lnTo>
                    <a:pt x="96854" y="968543"/>
                  </a:lnTo>
                  <a:cubicBezTo>
                    <a:pt x="43363" y="968543"/>
                    <a:pt x="0" y="925180"/>
                    <a:pt x="0" y="871689"/>
                  </a:cubicBezTo>
                  <a:lnTo>
                    <a:pt x="0" y="96854"/>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378" tIns="108378" rIns="108378" bIns="10837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a:ea typeface="+mn-ea"/>
                  <a:cs typeface="+mn-cs"/>
                </a:rPr>
                <a:t>Cutting</a:t>
              </a:r>
            </a:p>
          </p:txBody>
        </p:sp>
        <p:sp>
          <p:nvSpPr>
            <p:cNvPr id="9" name="Freeform 8"/>
            <p:cNvSpPr/>
            <p:nvPr/>
          </p:nvSpPr>
          <p:spPr>
            <a:xfrm>
              <a:off x="6861693" y="1493295"/>
              <a:ext cx="342218" cy="400331"/>
            </a:xfrm>
            <a:custGeom>
              <a:avLst/>
              <a:gdLst>
                <a:gd name="connsiteX0" fmla="*/ 0 w 342218"/>
                <a:gd name="connsiteY0" fmla="*/ 80066 h 400331"/>
                <a:gd name="connsiteX1" fmla="*/ 171109 w 342218"/>
                <a:gd name="connsiteY1" fmla="*/ 80066 h 400331"/>
                <a:gd name="connsiteX2" fmla="*/ 171109 w 342218"/>
                <a:gd name="connsiteY2" fmla="*/ 0 h 400331"/>
                <a:gd name="connsiteX3" fmla="*/ 342218 w 342218"/>
                <a:gd name="connsiteY3" fmla="*/ 200166 h 400331"/>
                <a:gd name="connsiteX4" fmla="*/ 171109 w 342218"/>
                <a:gd name="connsiteY4" fmla="*/ 400331 h 400331"/>
                <a:gd name="connsiteX5" fmla="*/ 171109 w 342218"/>
                <a:gd name="connsiteY5" fmla="*/ 320265 h 400331"/>
                <a:gd name="connsiteX6" fmla="*/ 0 w 342218"/>
                <a:gd name="connsiteY6" fmla="*/ 320265 h 400331"/>
                <a:gd name="connsiteX7" fmla="*/ 0 w 342218"/>
                <a:gd name="connsiteY7" fmla="*/ 80066 h 40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218" h="400331">
                  <a:moveTo>
                    <a:pt x="0" y="80066"/>
                  </a:moveTo>
                  <a:lnTo>
                    <a:pt x="171109" y="80066"/>
                  </a:lnTo>
                  <a:lnTo>
                    <a:pt x="171109" y="0"/>
                  </a:lnTo>
                  <a:lnTo>
                    <a:pt x="342218" y="200166"/>
                  </a:lnTo>
                  <a:lnTo>
                    <a:pt x="171109" y="400331"/>
                  </a:lnTo>
                  <a:lnTo>
                    <a:pt x="171109" y="320265"/>
                  </a:lnTo>
                  <a:lnTo>
                    <a:pt x="0" y="320265"/>
                  </a:lnTo>
                  <a:lnTo>
                    <a:pt x="0" y="80066"/>
                  </a:lnTo>
                  <a:close/>
                </a:path>
              </a:pathLst>
            </a:custGeom>
            <a:solidFill>
              <a:srgbClr val="0070C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80066" rIns="102665" bIns="8006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Arial"/>
                <a:ea typeface="+mn-ea"/>
                <a:cs typeface="+mn-cs"/>
              </a:endParaRPr>
            </a:p>
          </p:txBody>
        </p:sp>
        <p:sp>
          <p:nvSpPr>
            <p:cNvPr id="11" name="Freeform 10"/>
            <p:cNvSpPr/>
            <p:nvPr/>
          </p:nvSpPr>
          <p:spPr>
            <a:xfrm>
              <a:off x="7345965" y="1220322"/>
              <a:ext cx="1614239" cy="968543"/>
            </a:xfrm>
            <a:custGeom>
              <a:avLst/>
              <a:gdLst>
                <a:gd name="connsiteX0" fmla="*/ 0 w 1614239"/>
                <a:gd name="connsiteY0" fmla="*/ 96854 h 968543"/>
                <a:gd name="connsiteX1" fmla="*/ 96854 w 1614239"/>
                <a:gd name="connsiteY1" fmla="*/ 0 h 968543"/>
                <a:gd name="connsiteX2" fmla="*/ 1517385 w 1614239"/>
                <a:gd name="connsiteY2" fmla="*/ 0 h 968543"/>
                <a:gd name="connsiteX3" fmla="*/ 1614239 w 1614239"/>
                <a:gd name="connsiteY3" fmla="*/ 96854 h 968543"/>
                <a:gd name="connsiteX4" fmla="*/ 1614239 w 1614239"/>
                <a:gd name="connsiteY4" fmla="*/ 871689 h 968543"/>
                <a:gd name="connsiteX5" fmla="*/ 1517385 w 1614239"/>
                <a:gd name="connsiteY5" fmla="*/ 968543 h 968543"/>
                <a:gd name="connsiteX6" fmla="*/ 96854 w 1614239"/>
                <a:gd name="connsiteY6" fmla="*/ 968543 h 968543"/>
                <a:gd name="connsiteX7" fmla="*/ 0 w 1614239"/>
                <a:gd name="connsiteY7" fmla="*/ 871689 h 968543"/>
                <a:gd name="connsiteX8" fmla="*/ 0 w 1614239"/>
                <a:gd name="connsiteY8" fmla="*/ 96854 h 9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39" h="968543">
                  <a:moveTo>
                    <a:pt x="0" y="96854"/>
                  </a:moveTo>
                  <a:cubicBezTo>
                    <a:pt x="0" y="43363"/>
                    <a:pt x="43363" y="0"/>
                    <a:pt x="96854" y="0"/>
                  </a:cubicBezTo>
                  <a:lnTo>
                    <a:pt x="1517385" y="0"/>
                  </a:lnTo>
                  <a:cubicBezTo>
                    <a:pt x="1570876" y="0"/>
                    <a:pt x="1614239" y="43363"/>
                    <a:pt x="1614239" y="96854"/>
                  </a:cubicBezTo>
                  <a:lnTo>
                    <a:pt x="1614239" y="871689"/>
                  </a:lnTo>
                  <a:cubicBezTo>
                    <a:pt x="1614239" y="925180"/>
                    <a:pt x="1570876" y="968543"/>
                    <a:pt x="1517385" y="968543"/>
                  </a:cubicBezTo>
                  <a:lnTo>
                    <a:pt x="96854" y="968543"/>
                  </a:lnTo>
                  <a:cubicBezTo>
                    <a:pt x="43363" y="968543"/>
                    <a:pt x="0" y="925180"/>
                    <a:pt x="0" y="871689"/>
                  </a:cubicBezTo>
                  <a:lnTo>
                    <a:pt x="0" y="96854"/>
                  </a:lnTo>
                  <a:close/>
                </a:path>
              </a:pathLst>
            </a:custGeom>
            <a:solidFill>
              <a:srgbClr val="0070C0"/>
            </a:solidFill>
          </p:spPr>
          <p:style>
            <a:lnRef idx="2">
              <a:schemeClr val="lt1">
                <a:hueOff val="0"/>
                <a:satOff val="0"/>
                <a:lumOff val="0"/>
                <a:alphaOff val="0"/>
              </a:schemeClr>
            </a:lnRef>
            <a:fillRef idx="1">
              <a:schemeClr val="accent2">
                <a:hueOff val="222378"/>
                <a:satOff val="0"/>
                <a:lumOff val="11667"/>
                <a:alphaOff val="0"/>
              </a:schemeClr>
            </a:fillRef>
            <a:effectRef idx="0">
              <a:schemeClr val="accent2">
                <a:hueOff val="222378"/>
                <a:satOff val="0"/>
                <a:lumOff val="11667"/>
                <a:alphaOff val="0"/>
              </a:schemeClr>
            </a:effectRef>
            <a:fontRef idx="minor">
              <a:schemeClr val="lt1"/>
            </a:fontRef>
          </p:style>
          <p:txBody>
            <a:bodyPr spcFirstLastPara="0" vert="horz" wrap="square" lIns="108378" tIns="108378" rIns="108378" bIns="10837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a:ea typeface="+mn-ea"/>
                  <a:cs typeface="+mn-cs"/>
                </a:rPr>
                <a:t>Polishing</a:t>
              </a:r>
            </a:p>
          </p:txBody>
        </p:sp>
        <p:sp>
          <p:nvSpPr>
            <p:cNvPr id="12" name="Freeform 11"/>
            <p:cNvSpPr/>
            <p:nvPr/>
          </p:nvSpPr>
          <p:spPr>
            <a:xfrm>
              <a:off x="6881064" y="3107534"/>
              <a:ext cx="342219" cy="400332"/>
            </a:xfrm>
            <a:custGeom>
              <a:avLst/>
              <a:gdLst>
                <a:gd name="connsiteX0" fmla="*/ 0 w 342218"/>
                <a:gd name="connsiteY0" fmla="*/ 80066 h 400331"/>
                <a:gd name="connsiteX1" fmla="*/ 171109 w 342218"/>
                <a:gd name="connsiteY1" fmla="*/ 80066 h 400331"/>
                <a:gd name="connsiteX2" fmla="*/ 171109 w 342218"/>
                <a:gd name="connsiteY2" fmla="*/ 0 h 400331"/>
                <a:gd name="connsiteX3" fmla="*/ 342218 w 342218"/>
                <a:gd name="connsiteY3" fmla="*/ 200166 h 400331"/>
                <a:gd name="connsiteX4" fmla="*/ 171109 w 342218"/>
                <a:gd name="connsiteY4" fmla="*/ 400331 h 400331"/>
                <a:gd name="connsiteX5" fmla="*/ 171109 w 342218"/>
                <a:gd name="connsiteY5" fmla="*/ 320265 h 400331"/>
                <a:gd name="connsiteX6" fmla="*/ 0 w 342218"/>
                <a:gd name="connsiteY6" fmla="*/ 320265 h 400331"/>
                <a:gd name="connsiteX7" fmla="*/ 0 w 342218"/>
                <a:gd name="connsiteY7" fmla="*/ 80066 h 40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218" h="400331">
                  <a:moveTo>
                    <a:pt x="342218" y="320265"/>
                  </a:moveTo>
                  <a:lnTo>
                    <a:pt x="171109" y="320265"/>
                  </a:lnTo>
                  <a:lnTo>
                    <a:pt x="171109" y="400331"/>
                  </a:lnTo>
                  <a:lnTo>
                    <a:pt x="0" y="200165"/>
                  </a:lnTo>
                  <a:lnTo>
                    <a:pt x="171109" y="0"/>
                  </a:lnTo>
                  <a:lnTo>
                    <a:pt x="171109" y="80066"/>
                  </a:lnTo>
                  <a:lnTo>
                    <a:pt x="342218" y="80066"/>
                  </a:lnTo>
                  <a:lnTo>
                    <a:pt x="342218" y="320265"/>
                  </a:lnTo>
                  <a:close/>
                </a:path>
              </a:pathLst>
            </a:custGeom>
            <a:solidFill>
              <a:srgbClr val="0070C0"/>
            </a:solidFill>
          </p:spPr>
          <p:style>
            <a:lnRef idx="0">
              <a:schemeClr val="lt1">
                <a:hueOff val="0"/>
                <a:satOff val="0"/>
                <a:lumOff val="0"/>
                <a:alphaOff val="0"/>
              </a:schemeClr>
            </a:lnRef>
            <a:fillRef idx="1">
              <a:schemeClr val="accent2">
                <a:hueOff val="296504"/>
                <a:satOff val="0"/>
                <a:lumOff val="15556"/>
                <a:alphaOff val="0"/>
              </a:schemeClr>
            </a:fillRef>
            <a:effectRef idx="0">
              <a:schemeClr val="accent2">
                <a:hueOff val="296504"/>
                <a:satOff val="0"/>
                <a:lumOff val="15556"/>
                <a:alphaOff val="0"/>
              </a:schemeClr>
            </a:effectRef>
            <a:fontRef idx="minor">
              <a:schemeClr val="lt1"/>
            </a:fontRef>
          </p:style>
          <p:txBody>
            <a:bodyPr spcFirstLastPara="0" vert="horz" wrap="square" lIns="102665" tIns="80067" rIns="1" bIns="8006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12"/>
            <p:cNvSpPr/>
            <p:nvPr/>
          </p:nvSpPr>
          <p:spPr>
            <a:xfrm>
              <a:off x="7361508" y="2823428"/>
              <a:ext cx="1614239" cy="968543"/>
            </a:xfrm>
            <a:custGeom>
              <a:avLst/>
              <a:gdLst>
                <a:gd name="connsiteX0" fmla="*/ 0 w 1614239"/>
                <a:gd name="connsiteY0" fmla="*/ 96854 h 968543"/>
                <a:gd name="connsiteX1" fmla="*/ 96854 w 1614239"/>
                <a:gd name="connsiteY1" fmla="*/ 0 h 968543"/>
                <a:gd name="connsiteX2" fmla="*/ 1517385 w 1614239"/>
                <a:gd name="connsiteY2" fmla="*/ 0 h 968543"/>
                <a:gd name="connsiteX3" fmla="*/ 1614239 w 1614239"/>
                <a:gd name="connsiteY3" fmla="*/ 96854 h 968543"/>
                <a:gd name="connsiteX4" fmla="*/ 1614239 w 1614239"/>
                <a:gd name="connsiteY4" fmla="*/ 871689 h 968543"/>
                <a:gd name="connsiteX5" fmla="*/ 1517385 w 1614239"/>
                <a:gd name="connsiteY5" fmla="*/ 968543 h 968543"/>
                <a:gd name="connsiteX6" fmla="*/ 96854 w 1614239"/>
                <a:gd name="connsiteY6" fmla="*/ 968543 h 968543"/>
                <a:gd name="connsiteX7" fmla="*/ 0 w 1614239"/>
                <a:gd name="connsiteY7" fmla="*/ 871689 h 968543"/>
                <a:gd name="connsiteX8" fmla="*/ 0 w 1614239"/>
                <a:gd name="connsiteY8" fmla="*/ 96854 h 9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39" h="968543">
                  <a:moveTo>
                    <a:pt x="0" y="96854"/>
                  </a:moveTo>
                  <a:cubicBezTo>
                    <a:pt x="0" y="43363"/>
                    <a:pt x="43363" y="0"/>
                    <a:pt x="96854" y="0"/>
                  </a:cubicBezTo>
                  <a:lnTo>
                    <a:pt x="1517385" y="0"/>
                  </a:lnTo>
                  <a:cubicBezTo>
                    <a:pt x="1570876" y="0"/>
                    <a:pt x="1614239" y="43363"/>
                    <a:pt x="1614239" y="96854"/>
                  </a:cubicBezTo>
                  <a:lnTo>
                    <a:pt x="1614239" y="871689"/>
                  </a:lnTo>
                  <a:cubicBezTo>
                    <a:pt x="1614239" y="925180"/>
                    <a:pt x="1570876" y="968543"/>
                    <a:pt x="1517385" y="968543"/>
                  </a:cubicBezTo>
                  <a:lnTo>
                    <a:pt x="96854" y="968543"/>
                  </a:lnTo>
                  <a:cubicBezTo>
                    <a:pt x="43363" y="968543"/>
                    <a:pt x="0" y="925180"/>
                    <a:pt x="0" y="871689"/>
                  </a:cubicBezTo>
                  <a:lnTo>
                    <a:pt x="0" y="96854"/>
                  </a:lnTo>
                  <a:close/>
                </a:path>
              </a:pathLst>
            </a:custGeom>
            <a:solidFill>
              <a:srgbClr val="0070C0"/>
            </a:solidFill>
          </p:spPr>
          <p:style>
            <a:lnRef idx="2">
              <a:schemeClr val="lt1">
                <a:hueOff val="0"/>
                <a:satOff val="0"/>
                <a:lumOff val="0"/>
                <a:alphaOff val="0"/>
              </a:schemeClr>
            </a:lnRef>
            <a:fillRef idx="1">
              <a:schemeClr val="accent2">
                <a:hueOff val="333567"/>
                <a:satOff val="0"/>
                <a:lumOff val="17500"/>
                <a:alphaOff val="0"/>
              </a:schemeClr>
            </a:fillRef>
            <a:effectRef idx="0">
              <a:schemeClr val="accent2">
                <a:hueOff val="333567"/>
                <a:satOff val="0"/>
                <a:lumOff val="17500"/>
                <a:alphaOff val="0"/>
              </a:schemeClr>
            </a:effectRef>
            <a:fontRef idx="minor">
              <a:schemeClr val="lt1"/>
            </a:fontRef>
          </p:style>
          <p:txBody>
            <a:bodyPr spcFirstLastPara="0" vert="horz" wrap="square" lIns="108378" tIns="108378" rIns="108378" bIns="10837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Etching1</a:t>
              </a: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HNO3:HF=3:1</a:t>
              </a: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483" y="3957970"/>
            <a:ext cx="4046357" cy="253216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134" y="3898038"/>
            <a:ext cx="4012485" cy="2668302"/>
          </a:xfrm>
          <a:prstGeom prst="rect">
            <a:avLst/>
          </a:prstGeom>
        </p:spPr>
      </p:pic>
      <p:sp>
        <p:nvSpPr>
          <p:cNvPr id="3" name="TextBox 2"/>
          <p:cNvSpPr txBox="1"/>
          <p:nvPr/>
        </p:nvSpPr>
        <p:spPr>
          <a:xfrm>
            <a:off x="824884" y="3444579"/>
            <a:ext cx="5271116"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Dislocations observation under microscope</a:t>
            </a:r>
          </a:p>
        </p:txBody>
      </p:sp>
      <p:sp>
        <p:nvSpPr>
          <p:cNvPr id="18" name="Freeform 17"/>
          <p:cNvSpPr/>
          <p:nvPr/>
        </p:nvSpPr>
        <p:spPr>
          <a:xfrm rot="5400000">
            <a:off x="9339061" y="2189536"/>
            <a:ext cx="342218" cy="400331"/>
          </a:xfrm>
          <a:custGeom>
            <a:avLst/>
            <a:gdLst>
              <a:gd name="connsiteX0" fmla="*/ 0 w 342218"/>
              <a:gd name="connsiteY0" fmla="*/ 80066 h 400331"/>
              <a:gd name="connsiteX1" fmla="*/ 171109 w 342218"/>
              <a:gd name="connsiteY1" fmla="*/ 80066 h 400331"/>
              <a:gd name="connsiteX2" fmla="*/ 171109 w 342218"/>
              <a:gd name="connsiteY2" fmla="*/ 0 h 400331"/>
              <a:gd name="connsiteX3" fmla="*/ 342218 w 342218"/>
              <a:gd name="connsiteY3" fmla="*/ 200166 h 400331"/>
              <a:gd name="connsiteX4" fmla="*/ 171109 w 342218"/>
              <a:gd name="connsiteY4" fmla="*/ 400331 h 400331"/>
              <a:gd name="connsiteX5" fmla="*/ 171109 w 342218"/>
              <a:gd name="connsiteY5" fmla="*/ 320265 h 400331"/>
              <a:gd name="connsiteX6" fmla="*/ 0 w 342218"/>
              <a:gd name="connsiteY6" fmla="*/ 320265 h 400331"/>
              <a:gd name="connsiteX7" fmla="*/ 0 w 342218"/>
              <a:gd name="connsiteY7" fmla="*/ 80066 h 40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218" h="400331">
                <a:moveTo>
                  <a:pt x="0" y="80066"/>
                </a:moveTo>
                <a:lnTo>
                  <a:pt x="171109" y="80066"/>
                </a:lnTo>
                <a:lnTo>
                  <a:pt x="171109" y="0"/>
                </a:lnTo>
                <a:lnTo>
                  <a:pt x="342218" y="200166"/>
                </a:lnTo>
                <a:lnTo>
                  <a:pt x="171109" y="400331"/>
                </a:lnTo>
                <a:lnTo>
                  <a:pt x="171109" y="320265"/>
                </a:lnTo>
                <a:lnTo>
                  <a:pt x="0" y="320265"/>
                </a:lnTo>
                <a:lnTo>
                  <a:pt x="0" y="80066"/>
                </a:lnTo>
                <a:close/>
              </a:path>
            </a:pathLst>
          </a:custGeom>
          <a:solidFill>
            <a:srgbClr val="0070C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80066" rIns="102665" bIns="8006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p:cNvSpPr txBox="1"/>
          <p:nvPr/>
        </p:nvSpPr>
        <p:spPr>
          <a:xfrm>
            <a:off x="2733114" y="6556715"/>
            <a:ext cx="76962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Full view of the dislocation distribution on the whole slice</a:t>
            </a:r>
          </a:p>
        </p:txBody>
      </p:sp>
      <p:sp>
        <p:nvSpPr>
          <p:cNvPr id="20" name="Freeform 12">
            <a:extLst>
              <a:ext uri="{FF2B5EF4-FFF2-40B4-BE49-F238E27FC236}">
                <a16:creationId xmlns:a16="http://schemas.microsoft.com/office/drawing/2014/main" id="{0ED73E98-676B-4A4A-BB6B-7C0D5E5943D1}"/>
              </a:ext>
            </a:extLst>
          </p:cNvPr>
          <p:cNvSpPr/>
          <p:nvPr/>
        </p:nvSpPr>
        <p:spPr>
          <a:xfrm>
            <a:off x="6366995" y="2678536"/>
            <a:ext cx="1704525" cy="837326"/>
          </a:xfrm>
          <a:custGeom>
            <a:avLst/>
            <a:gdLst>
              <a:gd name="connsiteX0" fmla="*/ 0 w 1614239"/>
              <a:gd name="connsiteY0" fmla="*/ 96854 h 968543"/>
              <a:gd name="connsiteX1" fmla="*/ 96854 w 1614239"/>
              <a:gd name="connsiteY1" fmla="*/ 0 h 968543"/>
              <a:gd name="connsiteX2" fmla="*/ 1517385 w 1614239"/>
              <a:gd name="connsiteY2" fmla="*/ 0 h 968543"/>
              <a:gd name="connsiteX3" fmla="*/ 1614239 w 1614239"/>
              <a:gd name="connsiteY3" fmla="*/ 96854 h 968543"/>
              <a:gd name="connsiteX4" fmla="*/ 1614239 w 1614239"/>
              <a:gd name="connsiteY4" fmla="*/ 871689 h 968543"/>
              <a:gd name="connsiteX5" fmla="*/ 1517385 w 1614239"/>
              <a:gd name="connsiteY5" fmla="*/ 968543 h 968543"/>
              <a:gd name="connsiteX6" fmla="*/ 96854 w 1614239"/>
              <a:gd name="connsiteY6" fmla="*/ 968543 h 968543"/>
              <a:gd name="connsiteX7" fmla="*/ 0 w 1614239"/>
              <a:gd name="connsiteY7" fmla="*/ 871689 h 968543"/>
              <a:gd name="connsiteX8" fmla="*/ 0 w 1614239"/>
              <a:gd name="connsiteY8" fmla="*/ 96854 h 9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39" h="968543">
                <a:moveTo>
                  <a:pt x="0" y="96854"/>
                </a:moveTo>
                <a:cubicBezTo>
                  <a:pt x="0" y="43363"/>
                  <a:pt x="43363" y="0"/>
                  <a:pt x="96854" y="0"/>
                </a:cubicBezTo>
                <a:lnTo>
                  <a:pt x="1517385" y="0"/>
                </a:lnTo>
                <a:cubicBezTo>
                  <a:pt x="1570876" y="0"/>
                  <a:pt x="1614239" y="43363"/>
                  <a:pt x="1614239" y="96854"/>
                </a:cubicBezTo>
                <a:lnTo>
                  <a:pt x="1614239" y="871689"/>
                </a:lnTo>
                <a:cubicBezTo>
                  <a:pt x="1614239" y="925180"/>
                  <a:pt x="1570876" y="968543"/>
                  <a:pt x="1517385" y="968543"/>
                </a:cubicBezTo>
                <a:lnTo>
                  <a:pt x="96854" y="968543"/>
                </a:lnTo>
                <a:cubicBezTo>
                  <a:pt x="43363" y="968543"/>
                  <a:pt x="0" y="925180"/>
                  <a:pt x="0" y="871689"/>
                </a:cubicBezTo>
                <a:lnTo>
                  <a:pt x="0" y="96854"/>
                </a:lnTo>
                <a:close/>
              </a:path>
            </a:pathLst>
          </a:custGeom>
          <a:solidFill>
            <a:srgbClr val="0070C0"/>
          </a:solidFill>
        </p:spPr>
        <p:style>
          <a:lnRef idx="2">
            <a:schemeClr val="lt1">
              <a:hueOff val="0"/>
              <a:satOff val="0"/>
              <a:lumOff val="0"/>
              <a:alphaOff val="0"/>
            </a:schemeClr>
          </a:lnRef>
          <a:fillRef idx="1">
            <a:schemeClr val="accent2">
              <a:hueOff val="333567"/>
              <a:satOff val="0"/>
              <a:lumOff val="17500"/>
              <a:alphaOff val="0"/>
            </a:schemeClr>
          </a:fillRef>
          <a:effectRef idx="0">
            <a:schemeClr val="accent2">
              <a:hueOff val="333567"/>
              <a:satOff val="0"/>
              <a:lumOff val="17500"/>
              <a:alphaOff val="0"/>
            </a:schemeClr>
          </a:effectRef>
          <a:fontRef idx="minor">
            <a:schemeClr val="lt1"/>
          </a:fontRef>
        </p:style>
        <p:txBody>
          <a:bodyPr spcFirstLastPara="0" vert="horz" wrap="square" lIns="108378" tIns="108378" rIns="108378" bIns="10837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Etching2 </a:t>
            </a: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HF: HNO3:Acetic acid=5:10:11 with 30 mg iodine</a:t>
            </a:r>
          </a:p>
        </p:txBody>
      </p:sp>
      <p:pic>
        <p:nvPicPr>
          <p:cNvPr id="24" name="Picture 23">
            <a:extLst>
              <a:ext uri="{FF2B5EF4-FFF2-40B4-BE49-F238E27FC236}">
                <a16:creationId xmlns:a16="http://schemas.microsoft.com/office/drawing/2014/main" id="{8E954DC4-FD06-412B-861F-8D5B741EC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383" y="1168254"/>
            <a:ext cx="2962363" cy="2221773"/>
          </a:xfrm>
          <a:prstGeom prst="rect">
            <a:avLst/>
          </a:prstGeom>
        </p:spPr>
      </p:pic>
      <p:pic>
        <p:nvPicPr>
          <p:cNvPr id="10" name="Picture 9">
            <a:extLst>
              <a:ext uri="{FF2B5EF4-FFF2-40B4-BE49-F238E27FC236}">
                <a16:creationId xmlns:a16="http://schemas.microsoft.com/office/drawing/2014/main" id="{4278EFC4-A155-464A-9C0E-77807C3DDB2E}"/>
              </a:ext>
            </a:extLst>
          </p:cNvPr>
          <p:cNvPicPr>
            <a:picLocks noChangeAspect="1"/>
          </p:cNvPicPr>
          <p:nvPr/>
        </p:nvPicPr>
        <p:blipFill>
          <a:blip r:embed="rId6"/>
          <a:stretch>
            <a:fillRect/>
          </a:stretch>
        </p:blipFill>
        <p:spPr>
          <a:xfrm>
            <a:off x="10530322" y="1321462"/>
            <a:ext cx="1539373" cy="2088061"/>
          </a:xfrm>
          <a:prstGeom prst="rect">
            <a:avLst/>
          </a:prstGeom>
        </p:spPr>
      </p:pic>
      <p:sp>
        <p:nvSpPr>
          <p:cNvPr id="15" name="Footer Placeholder 14">
            <a:extLst>
              <a:ext uri="{FF2B5EF4-FFF2-40B4-BE49-F238E27FC236}">
                <a16:creationId xmlns:a16="http://schemas.microsoft.com/office/drawing/2014/main" id="{6AA13AF1-1B87-9859-7578-88A87A46132D}"/>
              </a:ext>
            </a:extLst>
          </p:cNvPr>
          <p:cNvSpPr>
            <a:spLocks noGrp="1"/>
          </p:cNvSpPr>
          <p:nvPr>
            <p:ph type="ftr" sz="quarter" idx="11"/>
          </p:nvPr>
        </p:nvSpPr>
        <p:spPr/>
        <p:txBody>
          <a:bodyPr/>
          <a:lstStyle/>
          <a:p>
            <a:r>
              <a:rPr lang="en-US"/>
              <a:t>Hao Mei             CoSSURF</a:t>
            </a:r>
          </a:p>
        </p:txBody>
      </p:sp>
      <p:sp>
        <p:nvSpPr>
          <p:cNvPr id="16" name="TextBox 15">
            <a:extLst>
              <a:ext uri="{FF2B5EF4-FFF2-40B4-BE49-F238E27FC236}">
                <a16:creationId xmlns:a16="http://schemas.microsoft.com/office/drawing/2014/main" id="{4324A1FC-FE83-0756-A408-115086BB3A18}"/>
              </a:ext>
            </a:extLst>
          </p:cNvPr>
          <p:cNvSpPr txBox="1"/>
          <p:nvPr/>
        </p:nvSpPr>
        <p:spPr>
          <a:xfrm>
            <a:off x="2570856" y="3117552"/>
            <a:ext cx="480291" cy="261610"/>
          </a:xfrm>
          <a:prstGeom prst="rect">
            <a:avLst/>
          </a:prstGeom>
          <a:noFill/>
        </p:spPr>
        <p:txBody>
          <a:bodyPr wrap="square" rtlCol="0">
            <a:spAutoFit/>
          </a:bodyPr>
          <a:lstStyle/>
          <a:p>
            <a:r>
              <a:rPr lang="en-US" sz="1100" dirty="0"/>
              <a:t>10X</a:t>
            </a:r>
          </a:p>
        </p:txBody>
      </p:sp>
      <p:sp>
        <p:nvSpPr>
          <p:cNvPr id="25" name="TextBox 24">
            <a:extLst>
              <a:ext uri="{FF2B5EF4-FFF2-40B4-BE49-F238E27FC236}">
                <a16:creationId xmlns:a16="http://schemas.microsoft.com/office/drawing/2014/main" id="{83DA379D-F6A8-F5C1-548C-F0E131CD80C5}"/>
              </a:ext>
            </a:extLst>
          </p:cNvPr>
          <p:cNvSpPr txBox="1"/>
          <p:nvPr/>
        </p:nvSpPr>
        <p:spPr>
          <a:xfrm>
            <a:off x="5578386" y="3129715"/>
            <a:ext cx="480291" cy="261610"/>
          </a:xfrm>
          <a:prstGeom prst="rect">
            <a:avLst/>
          </a:prstGeom>
          <a:noFill/>
        </p:spPr>
        <p:txBody>
          <a:bodyPr wrap="square" rtlCol="0">
            <a:spAutoFit/>
          </a:bodyPr>
          <a:lstStyle/>
          <a:p>
            <a:r>
              <a:rPr lang="en-US" sz="1100" dirty="0"/>
              <a:t>50X</a:t>
            </a:r>
          </a:p>
        </p:txBody>
      </p:sp>
    </p:spTree>
    <p:extLst>
      <p:ext uri="{BB962C8B-B14F-4D97-AF65-F5344CB8AC3E}">
        <p14:creationId xmlns:p14="http://schemas.microsoft.com/office/powerpoint/2010/main" val="199913598"/>
      </p:ext>
    </p:extLst>
  </p:cSld>
  <p:clrMapOvr>
    <a:masterClrMapping/>
  </p:clrMapOvr>
  <mc:AlternateContent xmlns:mc="http://schemas.openxmlformats.org/markup-compatibility/2006" xmlns:p14="http://schemas.microsoft.com/office/powerpoint/2010/main">
    <mc:Choice Requires="p14">
      <p:transition spd="slow" p14:dur="2000" advTm="124"/>
    </mc:Choice>
    <mc:Fallback xmlns="">
      <p:transition spd="slow" advTm="12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2CEE-64C9-4AA7-BC64-A5B5C08040AD}"/>
              </a:ext>
            </a:extLst>
          </p:cNvPr>
          <p:cNvSpPr>
            <a:spLocks noGrp="1"/>
          </p:cNvSpPr>
          <p:nvPr>
            <p:ph type="title"/>
          </p:nvPr>
        </p:nvSpPr>
        <p:spPr>
          <a:xfrm>
            <a:off x="3838575" y="352574"/>
            <a:ext cx="10991850" cy="990600"/>
          </a:xfrm>
        </p:spPr>
        <p:txBody>
          <a:bodyPr/>
          <a:lstStyle/>
          <a:p>
            <a:r>
              <a:rPr lang="en-US" b="1" dirty="0"/>
              <a:t>Crystal Growth at USD</a:t>
            </a:r>
            <a:endParaRPr lang="en-US" dirty="0"/>
          </a:p>
        </p:txBody>
      </p:sp>
      <p:pic>
        <p:nvPicPr>
          <p:cNvPr id="5" name="Content Placeholder 4">
            <a:extLst>
              <a:ext uri="{FF2B5EF4-FFF2-40B4-BE49-F238E27FC236}">
                <a16:creationId xmlns:a16="http://schemas.microsoft.com/office/drawing/2014/main" id="{47F5FBFA-CB2E-49AA-B680-A3284A11B3ED}"/>
              </a:ext>
            </a:extLst>
          </p:cNvPr>
          <p:cNvPicPr>
            <a:picLocks noGrp="1" noChangeAspect="1"/>
          </p:cNvPicPr>
          <p:nvPr>
            <p:ph idx="1"/>
          </p:nvPr>
        </p:nvPicPr>
        <p:blipFill>
          <a:blip r:embed="rId2"/>
          <a:stretch>
            <a:fillRect/>
          </a:stretch>
        </p:blipFill>
        <p:spPr>
          <a:xfrm>
            <a:off x="153443" y="1402396"/>
            <a:ext cx="5432775" cy="3996176"/>
          </a:xfrm>
        </p:spPr>
      </p:pic>
      <p:sp>
        <p:nvSpPr>
          <p:cNvPr id="6" name="TextBox 5">
            <a:extLst>
              <a:ext uri="{FF2B5EF4-FFF2-40B4-BE49-F238E27FC236}">
                <a16:creationId xmlns:a16="http://schemas.microsoft.com/office/drawing/2014/main" id="{CB824230-A4B6-4D2E-940E-DE7FAC39BD44}"/>
              </a:ext>
            </a:extLst>
          </p:cNvPr>
          <p:cNvSpPr txBox="1"/>
          <p:nvPr/>
        </p:nvSpPr>
        <p:spPr>
          <a:xfrm>
            <a:off x="234799" y="1389316"/>
            <a:ext cx="4395437" cy="1138773"/>
          </a:xfrm>
          <a:prstGeom prst="rect">
            <a:avLst/>
          </a:prstGeom>
          <a:noFill/>
        </p:spPr>
        <p:txBody>
          <a:bodyPr wrap="square" rtlCol="0">
            <a:spAutoFit/>
          </a:bodyPr>
          <a:lstStyle/>
          <a:p>
            <a:r>
              <a:rPr lang="en-US" sz="1600" dirty="0">
                <a:solidFill>
                  <a:srgbClr val="FF0000"/>
                </a:solidFill>
              </a:rPr>
              <a:t>Crystal 01/04/2021C</a:t>
            </a:r>
          </a:p>
          <a:p>
            <a:r>
              <a:rPr lang="en-US" sz="1600" dirty="0">
                <a:solidFill>
                  <a:srgbClr val="FF0000"/>
                </a:solidFill>
              </a:rPr>
              <a:t>Mass:5480g</a:t>
            </a:r>
          </a:p>
          <a:p>
            <a:endParaRPr lang="en-US" dirty="0"/>
          </a:p>
          <a:p>
            <a:endParaRPr lang="en-US" dirty="0"/>
          </a:p>
        </p:txBody>
      </p:sp>
      <p:cxnSp>
        <p:nvCxnSpPr>
          <p:cNvPr id="8" name="Straight Connector 7">
            <a:extLst>
              <a:ext uri="{FF2B5EF4-FFF2-40B4-BE49-F238E27FC236}">
                <a16:creationId xmlns:a16="http://schemas.microsoft.com/office/drawing/2014/main" id="{7156006E-0849-4FF5-A643-DC349322E0C5}"/>
              </a:ext>
            </a:extLst>
          </p:cNvPr>
          <p:cNvCxnSpPr>
            <a:cxnSpLocks/>
          </p:cNvCxnSpPr>
          <p:nvPr/>
        </p:nvCxnSpPr>
        <p:spPr>
          <a:xfrm>
            <a:off x="1877652" y="1911285"/>
            <a:ext cx="0" cy="209904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B6444E-4C3F-47A8-955D-547DE19CB7E1}"/>
              </a:ext>
            </a:extLst>
          </p:cNvPr>
          <p:cNvCxnSpPr>
            <a:cxnSpLocks/>
          </p:cNvCxnSpPr>
          <p:nvPr/>
        </p:nvCxnSpPr>
        <p:spPr>
          <a:xfrm>
            <a:off x="3379477" y="2095500"/>
            <a:ext cx="0" cy="19706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C8E271-E73D-4F7D-AA1A-FC9E352F72A1}"/>
              </a:ext>
            </a:extLst>
          </p:cNvPr>
          <p:cNvCxnSpPr>
            <a:cxnSpLocks/>
          </p:cNvCxnSpPr>
          <p:nvPr/>
        </p:nvCxnSpPr>
        <p:spPr>
          <a:xfrm>
            <a:off x="2795383" y="1828800"/>
            <a:ext cx="0" cy="231899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3" name="Table 21">
                <a:extLst>
                  <a:ext uri="{FF2B5EF4-FFF2-40B4-BE49-F238E27FC236}">
                    <a16:creationId xmlns:a16="http://schemas.microsoft.com/office/drawing/2014/main" id="{F1902201-38E4-4D8E-A892-0CD5D4A37F3E}"/>
                  </a:ext>
                </a:extLst>
              </p:cNvPr>
              <p:cNvGraphicFramePr>
                <a:graphicFrameLocks noGrp="1"/>
              </p:cNvGraphicFramePr>
              <p:nvPr>
                <p:extLst>
                  <p:ext uri="{D42A27DB-BD31-4B8C-83A1-F6EECF244321}">
                    <p14:modId xmlns:p14="http://schemas.microsoft.com/office/powerpoint/2010/main" val="2820334812"/>
                  </p:ext>
                </p:extLst>
              </p:nvPr>
            </p:nvGraphicFramePr>
            <p:xfrm>
              <a:off x="5633353" y="1410249"/>
              <a:ext cx="6524718" cy="2468880"/>
            </p:xfrm>
            <a:graphic>
              <a:graphicData uri="http://schemas.openxmlformats.org/drawingml/2006/table">
                <a:tbl>
                  <a:tblPr firstRow="1" bandRow="1">
                    <a:tableStyleId>{5C22544A-7EE6-4342-B048-85BDC9FD1C3A}</a:tableStyleId>
                  </a:tblPr>
                  <a:tblGrid>
                    <a:gridCol w="1228551">
                      <a:extLst>
                        <a:ext uri="{9D8B030D-6E8A-4147-A177-3AD203B41FA5}">
                          <a16:colId xmlns:a16="http://schemas.microsoft.com/office/drawing/2014/main" val="4876848"/>
                        </a:ext>
                      </a:extLst>
                    </a:gridCol>
                    <a:gridCol w="2026050">
                      <a:extLst>
                        <a:ext uri="{9D8B030D-6E8A-4147-A177-3AD203B41FA5}">
                          <a16:colId xmlns:a16="http://schemas.microsoft.com/office/drawing/2014/main" val="1564641392"/>
                        </a:ext>
                      </a:extLst>
                    </a:gridCol>
                    <a:gridCol w="1711264">
                      <a:extLst>
                        <a:ext uri="{9D8B030D-6E8A-4147-A177-3AD203B41FA5}">
                          <a16:colId xmlns:a16="http://schemas.microsoft.com/office/drawing/2014/main" val="2691473179"/>
                        </a:ext>
                      </a:extLst>
                    </a:gridCol>
                    <a:gridCol w="1558853">
                      <a:extLst>
                        <a:ext uri="{9D8B030D-6E8A-4147-A177-3AD203B41FA5}">
                          <a16:colId xmlns:a16="http://schemas.microsoft.com/office/drawing/2014/main" val="320695860"/>
                        </a:ext>
                      </a:extLst>
                    </a:gridCol>
                  </a:tblGrid>
                  <a:tr h="449013">
                    <a:tc>
                      <a:txBody>
                        <a:bodyPr/>
                        <a:lstStyle/>
                        <a:p>
                          <a:r>
                            <a:rPr lang="en-US" sz="1600" dirty="0"/>
                            <a:t>Position</a:t>
                          </a:r>
                        </a:p>
                      </a:txBody>
                      <a:tcPr/>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Concentration</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a:rPr lang="en-US" sz="1600" b="0" i="1" u="none" strike="noStrike" smtClean="0">
                                  <a:solidFill>
                                    <a:srgbClr val="000000"/>
                                  </a:solidFill>
                                  <a:effectLst/>
                                  <a:latin typeface="Cambria Math" panose="02040503050406030204" pitchFamily="18" charset="0"/>
                                </a:rPr>
                                <m:t>𝑐</m:t>
                              </m:r>
                              <m:sSup>
                                <m:sSupPr>
                                  <m:ctrlPr>
                                    <a:rPr lang="en-US" sz="1600" b="0" i="1" u="none" strike="noStrike" smtClean="0">
                                      <a:solidFill>
                                        <a:srgbClr val="000000"/>
                                      </a:solidFill>
                                      <a:effectLst/>
                                      <a:latin typeface="Cambria Math" panose="02040503050406030204" pitchFamily="18" charset="0"/>
                                    </a:rPr>
                                  </m:ctrlPr>
                                </m:sSupPr>
                                <m:e>
                                  <m:r>
                                    <a:rPr lang="en-US" sz="1600" b="0" i="1" u="none" strike="noStrike" smtClean="0">
                                      <a:solidFill>
                                        <a:srgbClr val="000000"/>
                                      </a:solidFill>
                                      <a:effectLst/>
                                      <a:latin typeface="Cambria Math" panose="02040503050406030204" pitchFamily="18" charset="0"/>
                                    </a:rPr>
                                    <m:t>𝑚</m:t>
                                  </m:r>
                                </m:e>
                                <m:sup>
                                  <m:r>
                                    <a:rPr lang="en-US" sz="1600" b="0" i="1" u="none" strike="noStrike" smtClean="0">
                                      <a:solidFill>
                                        <a:srgbClr val="000000"/>
                                      </a:solidFill>
                                      <a:effectLst/>
                                      <a:latin typeface="Cambria Math" panose="02040503050406030204" pitchFamily="18" charset="0"/>
                                    </a:rPr>
                                    <m:t>3</m:t>
                                  </m:r>
                                </m:sup>
                              </m:sSup>
                              <m:r>
                                <a:rPr lang="en-US" sz="1600" b="0" i="1" u="none" strike="noStrike" smtClean="0">
                                  <a:solidFill>
                                    <a:srgbClr val="000000"/>
                                  </a:solidFill>
                                  <a:effectLst/>
                                  <a:latin typeface="Cambria Math" panose="02040503050406030204" pitchFamily="18" charset="0"/>
                                </a:rPr>
                                <m:t>)</m:t>
                              </m:r>
                            </m:oMath>
                          </a14:m>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Mobility</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a:rPr lang="en-US" sz="1600" b="0" i="1" u="none" strike="noStrike" smtClean="0">
                                  <a:solidFill>
                                    <a:srgbClr val="000000"/>
                                  </a:solidFill>
                                  <a:effectLst/>
                                  <a:latin typeface="Cambria Math" panose="02040503050406030204" pitchFamily="18" charset="0"/>
                                </a:rPr>
                                <m:t>𝑐</m:t>
                              </m:r>
                              <m:sSup>
                                <m:sSupPr>
                                  <m:ctrlPr>
                                    <a:rPr lang="en-US" sz="1600" b="0" i="1" u="none" strike="noStrike" smtClean="0">
                                      <a:solidFill>
                                        <a:srgbClr val="000000"/>
                                      </a:solidFill>
                                      <a:effectLst/>
                                      <a:latin typeface="Cambria Math" panose="02040503050406030204" pitchFamily="18" charset="0"/>
                                    </a:rPr>
                                  </m:ctrlPr>
                                </m:sSupPr>
                                <m:e>
                                  <m:r>
                                    <a:rPr lang="en-US" sz="1600" b="0" i="1" u="none" strike="noStrike" smtClean="0">
                                      <a:solidFill>
                                        <a:srgbClr val="000000"/>
                                      </a:solidFill>
                                      <a:effectLst/>
                                      <a:latin typeface="Cambria Math" panose="02040503050406030204" pitchFamily="18" charset="0"/>
                                    </a:rPr>
                                    <m:t>𝑚</m:t>
                                  </m:r>
                                </m:e>
                                <m:sup>
                                  <m:r>
                                    <a:rPr lang="en-US" sz="1600" b="0" i="1" u="none" strike="noStrike" smtClean="0">
                                      <a:solidFill>
                                        <a:srgbClr val="000000"/>
                                      </a:solidFill>
                                      <a:effectLst/>
                                      <a:latin typeface="Cambria Math" panose="02040503050406030204" pitchFamily="18" charset="0"/>
                                    </a:rPr>
                                    <m:t>2</m:t>
                                  </m:r>
                                </m:sup>
                              </m:sSup>
                              <m:r>
                                <a:rPr lang="en-US" sz="1600" b="0" i="1" u="none" strike="noStrike" smtClean="0">
                                  <a:solidFill>
                                    <a:srgbClr val="000000"/>
                                  </a:solidFill>
                                  <a:effectLst/>
                                  <a:latin typeface="Cambria Math" panose="02040503050406030204" pitchFamily="18" charset="0"/>
                                </a:rPr>
                                <m:t>/</m:t>
                              </m:r>
                              <m:r>
                                <a:rPr lang="en-US" sz="1600" b="0" i="1" u="none" strike="noStrike" smtClean="0">
                                  <a:solidFill>
                                    <a:srgbClr val="000000"/>
                                  </a:solidFill>
                                  <a:effectLst/>
                                  <a:latin typeface="Cambria Math" panose="02040503050406030204" pitchFamily="18" charset="0"/>
                                </a:rPr>
                                <m:t>𝑉𝑠</m:t>
                              </m:r>
                              <m:r>
                                <a:rPr lang="en-US" sz="1600" b="0" i="1" u="none" strike="noStrike" smtClean="0">
                                  <a:solidFill>
                                    <a:srgbClr val="000000"/>
                                  </a:solidFill>
                                  <a:effectLst/>
                                  <a:latin typeface="Cambria Math" panose="02040503050406030204" pitchFamily="18" charset="0"/>
                                </a:rPr>
                                <m:t>)</m:t>
                              </m:r>
                            </m:oMath>
                          </a14:m>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Resistivity</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m:rPr>
                                  <m:sty m:val="p"/>
                                </m:rPr>
                                <a:rPr lang="el-GR" sz="1600" b="0" i="1" u="none" strike="noStrike" smtClean="0">
                                  <a:solidFill>
                                    <a:srgbClr val="000000"/>
                                  </a:solidFill>
                                  <a:effectLst/>
                                  <a:latin typeface="Cambria Math" panose="02040503050406030204" pitchFamily="18" charset="0"/>
                                </a:rPr>
                                <m:t>Ω</m:t>
                              </m:r>
                              <m:r>
                                <a:rPr lang="en-US" sz="1600" b="0" i="1" u="none" strike="noStrike" smtClean="0">
                                  <a:solidFill>
                                    <a:srgbClr val="000000"/>
                                  </a:solidFill>
                                  <a:effectLst/>
                                  <a:latin typeface="Cambria Math" panose="02040503050406030204" pitchFamily="18" charset="0"/>
                                </a:rPr>
                                <m:t>𝑐𝑚</m:t>
                              </m:r>
                              <m:r>
                                <a:rPr lang="en-US" sz="1600" b="0" i="1" u="none" strike="noStrike" smtClean="0">
                                  <a:solidFill>
                                    <a:srgbClr val="000000"/>
                                  </a:solidFill>
                                  <a:effectLst/>
                                  <a:latin typeface="Cambria Math" panose="02040503050406030204" pitchFamily="18" charset="0"/>
                                </a:rPr>
                                <m:t>) </m:t>
                              </m:r>
                            </m:oMath>
                          </a14:m>
                          <a:endParaRPr lang="en-US" sz="1600" b="0" i="0" u="none" strike="noStrike" dirty="0">
                            <a:solidFill>
                              <a:srgbClr val="000000"/>
                            </a:solidFill>
                            <a:effectLst/>
                            <a:latin typeface="Arial" panose="020B0604020202020204" pitchFamily="34" charset="0"/>
                          </a:endParaRPr>
                        </a:p>
                      </a:txBody>
                      <a:tcPr marL="63500" marR="63500" marT="63500" marB="63500"/>
                    </a:tc>
                    <a:extLst>
                      <a:ext uri="{0D108BD9-81ED-4DB2-BD59-A6C34878D82A}">
                        <a16:rowId xmlns:a16="http://schemas.microsoft.com/office/drawing/2014/main" val="2378231688"/>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Neck</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2.06E12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4.15E4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mn-cs"/>
                            </a:rPr>
                            <a:t>7.31E1</a:t>
                          </a:r>
                        </a:p>
                      </a:txBody>
                      <a:tcPr marL="63500" marR="63500" marT="63500" marB="63500"/>
                    </a:tc>
                    <a:extLst>
                      <a:ext uri="{0D108BD9-81ED-4DB2-BD59-A6C34878D82A}">
                        <a16:rowId xmlns:a16="http://schemas.microsoft.com/office/drawing/2014/main" val="1805819112"/>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3.61~8.86E10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5.85E3~2.61E4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6.63E3~1.21E4</a:t>
                          </a:r>
                          <a:endParaRPr lang="en-US" sz="1600" dirty="0">
                            <a:effectLst/>
                          </a:endParaRPr>
                        </a:p>
                      </a:txBody>
                      <a:tcPr marL="63500" marR="63500" marT="63500" marB="63500"/>
                    </a:tc>
                    <a:extLst>
                      <a:ext uri="{0D108BD9-81ED-4DB2-BD59-A6C34878D82A}">
                        <a16:rowId xmlns:a16="http://schemas.microsoft.com/office/drawing/2014/main" val="1454007556"/>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2.57~8.93E10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2.95~3.58E4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1.95~8.24E3</a:t>
                          </a:r>
                          <a:endParaRPr lang="en-US" sz="1600" dirty="0">
                            <a:effectLst/>
                          </a:endParaRPr>
                        </a:p>
                      </a:txBody>
                      <a:tcPr marL="63500" marR="63500" marT="63500" marB="63500"/>
                    </a:tc>
                    <a:extLst>
                      <a:ext uri="{0D108BD9-81ED-4DB2-BD59-A6C34878D82A}">
                        <a16:rowId xmlns:a16="http://schemas.microsoft.com/office/drawing/2014/main" val="428184297"/>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S3</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-3.94~-5.33E11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6.71E3~1.20E4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9.76E2~2.36E3</a:t>
                          </a:r>
                          <a:endParaRPr lang="en-US" sz="1600" dirty="0">
                            <a:effectLst/>
                          </a:endParaRPr>
                        </a:p>
                      </a:txBody>
                      <a:tcPr marL="63500" marR="63500" marT="63500" marB="63500"/>
                    </a:tc>
                    <a:extLst>
                      <a:ext uri="{0D108BD9-81ED-4DB2-BD59-A6C34878D82A}">
                        <a16:rowId xmlns:a16="http://schemas.microsoft.com/office/drawing/2014/main" val="2149219290"/>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Tail</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extLst>
                      <a:ext uri="{0D108BD9-81ED-4DB2-BD59-A6C34878D82A}">
                        <a16:rowId xmlns:a16="http://schemas.microsoft.com/office/drawing/2014/main" val="3299261805"/>
                      </a:ext>
                    </a:extLst>
                  </a:tr>
                </a:tbl>
              </a:graphicData>
            </a:graphic>
          </p:graphicFrame>
        </mc:Choice>
        <mc:Fallback xmlns="">
          <p:graphicFrame>
            <p:nvGraphicFramePr>
              <p:cNvPr id="13" name="Table 21">
                <a:extLst>
                  <a:ext uri="{FF2B5EF4-FFF2-40B4-BE49-F238E27FC236}">
                    <a16:creationId xmlns:a16="http://schemas.microsoft.com/office/drawing/2014/main" id="{F1902201-38E4-4D8E-A892-0CD5D4A37F3E}"/>
                  </a:ext>
                </a:extLst>
              </p:cNvPr>
              <p:cNvGraphicFramePr>
                <a:graphicFrameLocks noGrp="1"/>
              </p:cNvGraphicFramePr>
              <p:nvPr>
                <p:extLst>
                  <p:ext uri="{D42A27DB-BD31-4B8C-83A1-F6EECF244321}">
                    <p14:modId xmlns:p14="http://schemas.microsoft.com/office/powerpoint/2010/main" val="2820334812"/>
                  </p:ext>
                </p:extLst>
              </p:nvPr>
            </p:nvGraphicFramePr>
            <p:xfrm>
              <a:off x="5633353" y="1410249"/>
              <a:ext cx="6524718" cy="2468880"/>
            </p:xfrm>
            <a:graphic>
              <a:graphicData uri="http://schemas.openxmlformats.org/drawingml/2006/table">
                <a:tbl>
                  <a:tblPr firstRow="1" bandRow="1">
                    <a:tableStyleId>{5C22544A-7EE6-4342-B048-85BDC9FD1C3A}</a:tableStyleId>
                  </a:tblPr>
                  <a:tblGrid>
                    <a:gridCol w="1228551">
                      <a:extLst>
                        <a:ext uri="{9D8B030D-6E8A-4147-A177-3AD203B41FA5}">
                          <a16:colId xmlns:a16="http://schemas.microsoft.com/office/drawing/2014/main" val="4876848"/>
                        </a:ext>
                      </a:extLst>
                    </a:gridCol>
                    <a:gridCol w="2026050">
                      <a:extLst>
                        <a:ext uri="{9D8B030D-6E8A-4147-A177-3AD203B41FA5}">
                          <a16:colId xmlns:a16="http://schemas.microsoft.com/office/drawing/2014/main" val="1564641392"/>
                        </a:ext>
                      </a:extLst>
                    </a:gridCol>
                    <a:gridCol w="1711264">
                      <a:extLst>
                        <a:ext uri="{9D8B030D-6E8A-4147-A177-3AD203B41FA5}">
                          <a16:colId xmlns:a16="http://schemas.microsoft.com/office/drawing/2014/main" val="2691473179"/>
                        </a:ext>
                      </a:extLst>
                    </a:gridCol>
                    <a:gridCol w="1558853">
                      <a:extLst>
                        <a:ext uri="{9D8B030D-6E8A-4147-A177-3AD203B41FA5}">
                          <a16:colId xmlns:a16="http://schemas.microsoft.com/office/drawing/2014/main" val="320695860"/>
                        </a:ext>
                      </a:extLst>
                    </a:gridCol>
                  </a:tblGrid>
                  <a:tr h="614680">
                    <a:tc>
                      <a:txBody>
                        <a:bodyPr/>
                        <a:lstStyle/>
                        <a:p>
                          <a:r>
                            <a:rPr lang="en-US" sz="1600" dirty="0"/>
                            <a:t>Position</a:t>
                          </a:r>
                        </a:p>
                      </a:txBody>
                      <a:tcPr/>
                    </a:tc>
                    <a:tc>
                      <a:txBody>
                        <a:bodyPr/>
                        <a:lstStyle/>
                        <a:p>
                          <a:endParaRPr lang="en-US"/>
                        </a:p>
                      </a:txBody>
                      <a:tcPr marL="63500" marR="63500" marT="63500" marB="63500">
                        <a:blipFill>
                          <a:blip r:embed="rId3"/>
                          <a:stretch>
                            <a:fillRect l="-61145" t="-2970" r="-162952" b="-310891"/>
                          </a:stretch>
                        </a:blipFill>
                      </a:tcPr>
                    </a:tc>
                    <a:tc>
                      <a:txBody>
                        <a:bodyPr/>
                        <a:lstStyle/>
                        <a:p>
                          <a:endParaRPr lang="en-US"/>
                        </a:p>
                      </a:txBody>
                      <a:tcPr marL="63500" marR="63500" marT="63500" marB="63500">
                        <a:blipFill>
                          <a:blip r:embed="rId3"/>
                          <a:stretch>
                            <a:fillRect l="-190391" t="-2970" r="-92527" b="-310891"/>
                          </a:stretch>
                        </a:blipFill>
                      </a:tcPr>
                    </a:tc>
                    <a:tc>
                      <a:txBody>
                        <a:bodyPr/>
                        <a:lstStyle/>
                        <a:p>
                          <a:endParaRPr lang="en-US"/>
                        </a:p>
                      </a:txBody>
                      <a:tcPr marL="63500" marR="63500" marT="63500" marB="63500">
                        <a:blipFill>
                          <a:blip r:embed="rId3"/>
                          <a:stretch>
                            <a:fillRect l="-318750" t="-2970" r="-1563" b="-310891"/>
                          </a:stretch>
                        </a:blipFill>
                      </a:tcPr>
                    </a:tc>
                    <a:extLst>
                      <a:ext uri="{0D108BD9-81ED-4DB2-BD59-A6C34878D82A}">
                        <a16:rowId xmlns:a16="http://schemas.microsoft.com/office/drawing/2014/main" val="2378231688"/>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Neck</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2.06E12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4.15E4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mn-cs"/>
                            </a:rPr>
                            <a:t>7.31E1</a:t>
                          </a:r>
                        </a:p>
                      </a:txBody>
                      <a:tcPr marL="63500" marR="63500" marT="63500" marB="63500"/>
                    </a:tc>
                    <a:extLst>
                      <a:ext uri="{0D108BD9-81ED-4DB2-BD59-A6C34878D82A}">
                        <a16:rowId xmlns:a16="http://schemas.microsoft.com/office/drawing/2014/main" val="1805819112"/>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3.61~8.86E10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5.85E3~2.61E4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6.63E3~1.21E4</a:t>
                          </a:r>
                          <a:endParaRPr lang="en-US" sz="1600" dirty="0">
                            <a:effectLst/>
                          </a:endParaRPr>
                        </a:p>
                      </a:txBody>
                      <a:tcPr marL="63500" marR="63500" marT="63500" marB="63500"/>
                    </a:tc>
                    <a:extLst>
                      <a:ext uri="{0D108BD9-81ED-4DB2-BD59-A6C34878D82A}">
                        <a16:rowId xmlns:a16="http://schemas.microsoft.com/office/drawing/2014/main" val="1454007556"/>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2.57~8.93E10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2.95~3.58E4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1.95~8.24E3</a:t>
                          </a:r>
                          <a:endParaRPr lang="en-US" sz="1600" dirty="0">
                            <a:effectLst/>
                          </a:endParaRPr>
                        </a:p>
                      </a:txBody>
                      <a:tcPr marL="63500" marR="63500" marT="63500" marB="63500"/>
                    </a:tc>
                    <a:extLst>
                      <a:ext uri="{0D108BD9-81ED-4DB2-BD59-A6C34878D82A}">
                        <a16:rowId xmlns:a16="http://schemas.microsoft.com/office/drawing/2014/main" val="428184297"/>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S3</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-3.94~-5.33E11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6.71E3~1.20E4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9.76E2~2.36E3</a:t>
                          </a:r>
                          <a:endParaRPr lang="en-US" sz="1600" dirty="0">
                            <a:effectLst/>
                          </a:endParaRPr>
                        </a:p>
                      </a:txBody>
                      <a:tcPr marL="63500" marR="63500" marT="63500" marB="63500"/>
                    </a:tc>
                    <a:extLst>
                      <a:ext uri="{0D108BD9-81ED-4DB2-BD59-A6C34878D82A}">
                        <a16:rowId xmlns:a16="http://schemas.microsoft.com/office/drawing/2014/main" val="2149219290"/>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Tail</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endParaRPr lang="en-US" sz="1600" dirty="0">
                            <a:effectLst/>
                          </a:endParaRPr>
                        </a:p>
                      </a:txBody>
                      <a:tcPr marL="63500" marR="63500" marT="63500" marB="63500"/>
                    </a:tc>
                    <a:extLst>
                      <a:ext uri="{0D108BD9-81ED-4DB2-BD59-A6C34878D82A}">
                        <a16:rowId xmlns:a16="http://schemas.microsoft.com/office/drawing/2014/main" val="3299261805"/>
                      </a:ext>
                    </a:extLst>
                  </a:tr>
                </a:tbl>
              </a:graphicData>
            </a:graphic>
          </p:graphicFrame>
        </mc:Fallback>
      </mc:AlternateContent>
      <p:pic>
        <p:nvPicPr>
          <p:cNvPr id="15" name="Picture 14">
            <a:extLst>
              <a:ext uri="{FF2B5EF4-FFF2-40B4-BE49-F238E27FC236}">
                <a16:creationId xmlns:a16="http://schemas.microsoft.com/office/drawing/2014/main" id="{FEDB499A-F8F2-46D1-8C78-46630F55E61B}"/>
              </a:ext>
            </a:extLst>
          </p:cNvPr>
          <p:cNvPicPr>
            <a:picLocks noChangeAspect="1"/>
          </p:cNvPicPr>
          <p:nvPr/>
        </p:nvPicPr>
        <p:blipFill>
          <a:blip r:embed="rId4"/>
          <a:stretch>
            <a:fillRect/>
          </a:stretch>
        </p:blipFill>
        <p:spPr>
          <a:xfrm>
            <a:off x="6128525" y="3947145"/>
            <a:ext cx="2818720" cy="2830416"/>
          </a:xfrm>
          <a:prstGeom prst="rect">
            <a:avLst/>
          </a:prstGeom>
        </p:spPr>
      </p:pic>
      <p:cxnSp>
        <p:nvCxnSpPr>
          <p:cNvPr id="16" name="Straight Connector 15">
            <a:extLst>
              <a:ext uri="{FF2B5EF4-FFF2-40B4-BE49-F238E27FC236}">
                <a16:creationId xmlns:a16="http://schemas.microsoft.com/office/drawing/2014/main" id="{392E8BDF-F0C8-4296-A6E8-379CBC92EEC3}"/>
              </a:ext>
            </a:extLst>
          </p:cNvPr>
          <p:cNvCxnSpPr>
            <a:cxnSpLocks/>
          </p:cNvCxnSpPr>
          <p:nvPr/>
        </p:nvCxnSpPr>
        <p:spPr>
          <a:xfrm>
            <a:off x="1036614" y="2654116"/>
            <a:ext cx="0" cy="6350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0BFD1B-96A1-438B-BDD3-6C685EB02DDE}"/>
              </a:ext>
            </a:extLst>
          </p:cNvPr>
          <p:cNvSpPr txBox="1"/>
          <p:nvPr/>
        </p:nvSpPr>
        <p:spPr>
          <a:xfrm>
            <a:off x="677003" y="3384167"/>
            <a:ext cx="932230" cy="369332"/>
          </a:xfrm>
          <a:prstGeom prst="rect">
            <a:avLst/>
          </a:prstGeom>
          <a:noFill/>
        </p:spPr>
        <p:txBody>
          <a:bodyPr wrap="square" rtlCol="0">
            <a:spAutoFit/>
          </a:bodyPr>
          <a:lstStyle/>
          <a:p>
            <a:r>
              <a:rPr lang="en-US" dirty="0">
                <a:solidFill>
                  <a:srgbClr val="FF0000"/>
                </a:solidFill>
              </a:rPr>
              <a:t>neck</a:t>
            </a:r>
          </a:p>
        </p:txBody>
      </p:sp>
      <p:sp>
        <p:nvSpPr>
          <p:cNvPr id="20" name="TextBox 19">
            <a:extLst>
              <a:ext uri="{FF2B5EF4-FFF2-40B4-BE49-F238E27FC236}">
                <a16:creationId xmlns:a16="http://schemas.microsoft.com/office/drawing/2014/main" id="{7E639239-434D-4D60-80F7-295BE029CE09}"/>
              </a:ext>
            </a:extLst>
          </p:cNvPr>
          <p:cNvSpPr txBox="1"/>
          <p:nvPr/>
        </p:nvSpPr>
        <p:spPr>
          <a:xfrm>
            <a:off x="1668193" y="3978628"/>
            <a:ext cx="932230" cy="369332"/>
          </a:xfrm>
          <a:prstGeom prst="rect">
            <a:avLst/>
          </a:prstGeom>
          <a:noFill/>
        </p:spPr>
        <p:txBody>
          <a:bodyPr wrap="square" rtlCol="0">
            <a:spAutoFit/>
          </a:bodyPr>
          <a:lstStyle/>
          <a:p>
            <a:r>
              <a:rPr lang="en-US" dirty="0">
                <a:solidFill>
                  <a:srgbClr val="FF0000"/>
                </a:solidFill>
              </a:rPr>
              <a:t>S1</a:t>
            </a:r>
          </a:p>
        </p:txBody>
      </p:sp>
      <p:sp>
        <p:nvSpPr>
          <p:cNvPr id="21" name="TextBox 20">
            <a:extLst>
              <a:ext uri="{FF2B5EF4-FFF2-40B4-BE49-F238E27FC236}">
                <a16:creationId xmlns:a16="http://schemas.microsoft.com/office/drawing/2014/main" id="{378D2FED-F89E-45E1-B25D-584D0DF4EED8}"/>
              </a:ext>
            </a:extLst>
          </p:cNvPr>
          <p:cNvSpPr txBox="1"/>
          <p:nvPr/>
        </p:nvSpPr>
        <p:spPr>
          <a:xfrm>
            <a:off x="2582837" y="4245215"/>
            <a:ext cx="932230" cy="369332"/>
          </a:xfrm>
          <a:prstGeom prst="rect">
            <a:avLst/>
          </a:prstGeom>
          <a:noFill/>
        </p:spPr>
        <p:txBody>
          <a:bodyPr wrap="square" rtlCol="0">
            <a:spAutoFit/>
          </a:bodyPr>
          <a:lstStyle/>
          <a:p>
            <a:r>
              <a:rPr lang="en-US" dirty="0">
                <a:solidFill>
                  <a:srgbClr val="FF0000"/>
                </a:solidFill>
              </a:rPr>
              <a:t>S2</a:t>
            </a:r>
          </a:p>
        </p:txBody>
      </p:sp>
      <p:sp>
        <p:nvSpPr>
          <p:cNvPr id="22" name="TextBox 21">
            <a:extLst>
              <a:ext uri="{FF2B5EF4-FFF2-40B4-BE49-F238E27FC236}">
                <a16:creationId xmlns:a16="http://schemas.microsoft.com/office/drawing/2014/main" id="{BABCD38E-2A3B-48CF-A890-AB2D8FEF9CFB}"/>
              </a:ext>
            </a:extLst>
          </p:cNvPr>
          <p:cNvSpPr txBox="1"/>
          <p:nvPr/>
        </p:nvSpPr>
        <p:spPr>
          <a:xfrm>
            <a:off x="3166930" y="4080763"/>
            <a:ext cx="932230" cy="369332"/>
          </a:xfrm>
          <a:prstGeom prst="rect">
            <a:avLst/>
          </a:prstGeom>
          <a:noFill/>
        </p:spPr>
        <p:txBody>
          <a:bodyPr wrap="square" rtlCol="0">
            <a:spAutoFit/>
          </a:bodyPr>
          <a:lstStyle/>
          <a:p>
            <a:r>
              <a:rPr lang="en-US" dirty="0">
                <a:solidFill>
                  <a:srgbClr val="FF0000"/>
                </a:solidFill>
              </a:rPr>
              <a:t>S3</a:t>
            </a:r>
          </a:p>
        </p:txBody>
      </p:sp>
      <p:sp>
        <p:nvSpPr>
          <p:cNvPr id="17" name="TextBox 16">
            <a:extLst>
              <a:ext uri="{FF2B5EF4-FFF2-40B4-BE49-F238E27FC236}">
                <a16:creationId xmlns:a16="http://schemas.microsoft.com/office/drawing/2014/main" id="{14440B0D-3BD1-4494-8D17-29010DAFC534}"/>
              </a:ext>
            </a:extLst>
          </p:cNvPr>
          <p:cNvSpPr txBox="1"/>
          <p:nvPr/>
        </p:nvSpPr>
        <p:spPr>
          <a:xfrm>
            <a:off x="9015851" y="4650706"/>
            <a:ext cx="3199513" cy="1292662"/>
          </a:xfrm>
          <a:prstGeom prst="rect">
            <a:avLst/>
          </a:prstGeom>
          <a:noFill/>
        </p:spPr>
        <p:txBody>
          <a:bodyPr wrap="square">
            <a:spAutoFit/>
          </a:bodyPr>
          <a:lstStyle/>
          <a:p>
            <a:r>
              <a:rPr lang="en-US" sz="2000" dirty="0"/>
              <a:t>Detector grade crystal</a:t>
            </a:r>
            <a:r>
              <a:rPr lang="en-US" sz="2400" dirty="0"/>
              <a:t>:</a:t>
            </a:r>
          </a:p>
          <a:p>
            <a:pPr marL="742950" lvl="1" indent="-285750">
              <a:buFont typeface="Wingdings" panose="05000000000000000000" pitchFamily="2" charset="2"/>
              <a:buChar char="Ø"/>
            </a:pPr>
            <a:r>
              <a:rPr lang="en-US" dirty="0"/>
              <a:t>Mass: 1922g </a:t>
            </a:r>
          </a:p>
          <a:p>
            <a:pPr marL="742950" lvl="1" indent="-285750">
              <a:buFont typeface="Wingdings" panose="05000000000000000000" pitchFamily="2" charset="2"/>
              <a:buChar char="Ø"/>
            </a:pPr>
            <a:r>
              <a:rPr lang="en-US" dirty="0"/>
              <a:t>Thickness: 4.6cm</a:t>
            </a:r>
          </a:p>
          <a:p>
            <a:pPr marL="742950" lvl="1" indent="-285750">
              <a:buFont typeface="Wingdings" panose="05000000000000000000" pitchFamily="2" charset="2"/>
              <a:buChar char="Ø"/>
            </a:pPr>
            <a:r>
              <a:rPr lang="en-US" dirty="0"/>
              <a:t>Diameter:11cm</a:t>
            </a:r>
          </a:p>
        </p:txBody>
      </p:sp>
      <p:sp>
        <p:nvSpPr>
          <p:cNvPr id="3" name="Footer Placeholder 2">
            <a:extLst>
              <a:ext uri="{FF2B5EF4-FFF2-40B4-BE49-F238E27FC236}">
                <a16:creationId xmlns:a16="http://schemas.microsoft.com/office/drawing/2014/main" id="{7F45C441-40DC-465E-8C57-B65CDEF6F326}"/>
              </a:ext>
            </a:extLst>
          </p:cNvPr>
          <p:cNvSpPr>
            <a:spLocks noGrp="1"/>
          </p:cNvSpPr>
          <p:nvPr>
            <p:ph type="ftr" sz="quarter" idx="11"/>
          </p:nvPr>
        </p:nvSpPr>
        <p:spPr/>
        <p:txBody>
          <a:bodyPr/>
          <a:lstStyle/>
          <a:p>
            <a:r>
              <a:rPr lang="en-US"/>
              <a:t>Hao Mei             CoSSURF</a:t>
            </a:r>
          </a:p>
        </p:txBody>
      </p:sp>
      <p:sp>
        <p:nvSpPr>
          <p:cNvPr id="18" name="Rectangle 17">
            <a:extLst>
              <a:ext uri="{FF2B5EF4-FFF2-40B4-BE49-F238E27FC236}">
                <a16:creationId xmlns:a16="http://schemas.microsoft.com/office/drawing/2014/main" id="{CD3A2C3B-68F4-49EE-B389-7E744BAD25F3}"/>
              </a:ext>
            </a:extLst>
          </p:cNvPr>
          <p:cNvSpPr/>
          <p:nvPr/>
        </p:nvSpPr>
        <p:spPr>
          <a:xfrm>
            <a:off x="234799" y="5505019"/>
            <a:ext cx="5861201" cy="1077218"/>
          </a:xfrm>
          <a:prstGeom prst="rect">
            <a:avLst/>
          </a:prstGeom>
        </p:spPr>
        <p:txBody>
          <a:bodyPr wrap="square">
            <a:spAutoFit/>
          </a:bodyPr>
          <a:lstStyle/>
          <a:p>
            <a:pPr marL="285750" indent="-285750">
              <a:buFont typeface="Wingdings" panose="05000000000000000000" pitchFamily="2" charset="2"/>
              <a:buChar char="Ø"/>
            </a:pPr>
            <a:r>
              <a:rPr lang="en-US" sz="1600" dirty="0"/>
              <a:t>High-purity germanium crystals with diameters up to 12 cm were grown by the Czochralski method. Red lines shows the position of the cutting slices for characterization of the HP-Ge crystal. </a:t>
            </a:r>
          </a:p>
        </p:txBody>
      </p:sp>
    </p:spTree>
    <p:extLst>
      <p:ext uri="{BB962C8B-B14F-4D97-AF65-F5344CB8AC3E}">
        <p14:creationId xmlns:p14="http://schemas.microsoft.com/office/powerpoint/2010/main" val="354039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14DA-CF13-4456-83B8-3A1138896018}"/>
              </a:ext>
            </a:extLst>
          </p:cNvPr>
          <p:cNvSpPr>
            <a:spLocks noGrp="1"/>
          </p:cNvSpPr>
          <p:nvPr>
            <p:ph type="title"/>
          </p:nvPr>
        </p:nvSpPr>
        <p:spPr>
          <a:xfrm>
            <a:off x="172750" y="337566"/>
            <a:ext cx="10972800" cy="990600"/>
          </a:xfrm>
        </p:spPr>
        <p:txBody>
          <a:bodyPr>
            <a:normAutofit/>
          </a:bodyPr>
          <a:lstStyle/>
          <a:p>
            <a:r>
              <a:rPr lang="en-US" dirty="0"/>
              <a:t>Crystal Growth at USD</a:t>
            </a:r>
          </a:p>
        </p:txBody>
      </p:sp>
      <p:sp>
        <p:nvSpPr>
          <p:cNvPr id="4" name="Footer Placeholder 3">
            <a:extLst>
              <a:ext uri="{FF2B5EF4-FFF2-40B4-BE49-F238E27FC236}">
                <a16:creationId xmlns:a16="http://schemas.microsoft.com/office/drawing/2014/main" id="{57DDA5DD-F4F7-4755-BC08-FEA266BDF24C}"/>
              </a:ext>
            </a:extLst>
          </p:cNvPr>
          <p:cNvSpPr>
            <a:spLocks noGrp="1"/>
          </p:cNvSpPr>
          <p:nvPr>
            <p:ph type="ftr" sz="quarter" idx="11"/>
          </p:nvPr>
        </p:nvSpPr>
        <p:spPr/>
        <p:txBody>
          <a:bodyPr/>
          <a:lstStyle/>
          <a:p>
            <a:r>
              <a:rPr lang="en-US"/>
              <a:t>Hao Mei             CoSSURF</a:t>
            </a:r>
          </a:p>
        </p:txBody>
      </p:sp>
      <p:sp>
        <p:nvSpPr>
          <p:cNvPr id="5" name="Content Placeholder 2">
            <a:extLst>
              <a:ext uri="{FF2B5EF4-FFF2-40B4-BE49-F238E27FC236}">
                <a16:creationId xmlns:a16="http://schemas.microsoft.com/office/drawing/2014/main" id="{B5903A6F-83F9-479A-B828-CD53D4B1BBA1}"/>
              </a:ext>
            </a:extLst>
          </p:cNvPr>
          <p:cNvSpPr>
            <a:spLocks noGrp="1"/>
          </p:cNvSpPr>
          <p:nvPr>
            <p:ph idx="1"/>
          </p:nvPr>
        </p:nvSpPr>
        <p:spPr>
          <a:xfrm>
            <a:off x="142347" y="1667256"/>
            <a:ext cx="5277378" cy="4876800"/>
          </a:xfrm>
        </p:spPr>
        <p:txBody>
          <a:bodyPr>
            <a:normAutofit/>
          </a:bodyPr>
          <a:lstStyle/>
          <a:p>
            <a:pPr lvl="1">
              <a:buFont typeface="Wingdings" panose="05000000000000000000" pitchFamily="2" charset="2"/>
              <a:buChar char="§"/>
            </a:pPr>
            <a:r>
              <a:rPr lang="en-US" dirty="0"/>
              <a:t>To enhance the chance to have a detector-grade region from the grown crystal, we have been trying to increase the mass of input materials. We have successfully increased the mass of the crystals from 3.5kg to 4kg for one of our crystal growers (grower A). </a:t>
            </a:r>
          </a:p>
          <a:p>
            <a:pPr lvl="1">
              <a:buFont typeface="Wingdings" panose="05000000000000000000" pitchFamily="2" charset="2"/>
              <a:buChar char="§"/>
            </a:pPr>
            <a:r>
              <a:rPr lang="en-US" dirty="0"/>
              <a:t>Despite the thermal field for grower A is quite different from that in the other grower (grower C can grow crystal up to 6.2kg with diameter ~11cm), the diameters and shapes are controlled well, demonstrating our ability to grow HP-Ge crystals with large diameters.</a:t>
            </a:r>
            <a:endParaRPr lang="en-US" sz="2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lvl="1">
              <a:buFont typeface="Wingdings" panose="05000000000000000000" pitchFamily="2" charset="2"/>
              <a:buChar char="§"/>
            </a:pPr>
            <a:endParaRPr lang="en-US" sz="20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6" name="Picture 5" descr="A picture containing indoor&#10;&#10;Description automatically generated"/>
          <p:cNvPicPr/>
          <p:nvPr/>
        </p:nvPicPr>
        <p:blipFill>
          <a:blip r:embed="rId2"/>
          <a:stretch>
            <a:fillRect/>
          </a:stretch>
        </p:blipFill>
        <p:spPr>
          <a:xfrm>
            <a:off x="5530373" y="435675"/>
            <a:ext cx="4528028" cy="3196970"/>
          </a:xfrm>
          <a:prstGeom prst="rect">
            <a:avLst/>
          </a:prstGeom>
        </p:spPr>
      </p:pic>
      <p:sp>
        <p:nvSpPr>
          <p:cNvPr id="3" name="Rectangle 2"/>
          <p:cNvSpPr/>
          <p:nvPr/>
        </p:nvSpPr>
        <p:spPr>
          <a:xfrm>
            <a:off x="10058400" y="1325199"/>
            <a:ext cx="2174301" cy="126464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Ø"/>
            </a:pPr>
            <a:r>
              <a:rPr lang="en-US" dirty="0">
                <a:latin typeface="Calibri" panose="020F0502020204030204" pitchFamily="34" charset="0"/>
                <a:ea typeface="DengXian" panose="02010600030101010101" pitchFamily="2" charset="-122"/>
                <a:cs typeface="Times New Roman" panose="02020603050405020304" pitchFamily="18" charset="0"/>
              </a:rPr>
              <a:t>Crystal grew on 10/07/2021 from grower A with mass of 3957g.</a:t>
            </a:r>
          </a:p>
        </p:txBody>
      </p:sp>
      <p:pic>
        <p:nvPicPr>
          <p:cNvPr id="7" name="Picture 6" descr="A picture containing indoor, light&#10;&#10;Description automatically generated"/>
          <p:cNvPicPr/>
          <p:nvPr/>
        </p:nvPicPr>
        <p:blipFill>
          <a:blip r:embed="rId3"/>
          <a:stretch>
            <a:fillRect/>
          </a:stretch>
        </p:blipFill>
        <p:spPr>
          <a:xfrm>
            <a:off x="5530373" y="3764208"/>
            <a:ext cx="4528027" cy="2998541"/>
          </a:xfrm>
          <a:prstGeom prst="rect">
            <a:avLst/>
          </a:prstGeom>
        </p:spPr>
      </p:pic>
      <p:sp>
        <p:nvSpPr>
          <p:cNvPr id="8" name="Rectangle 7"/>
          <p:cNvSpPr/>
          <p:nvPr/>
        </p:nvSpPr>
        <p:spPr>
          <a:xfrm>
            <a:off x="10086976" y="4334936"/>
            <a:ext cx="2174301" cy="1200329"/>
          </a:xfrm>
          <a:prstGeom prst="rect">
            <a:avLst/>
          </a:prstGeom>
        </p:spPr>
        <p:txBody>
          <a:bodyPr wrap="square">
            <a:spAutoFit/>
          </a:bodyPr>
          <a:lstStyle/>
          <a:p>
            <a:pPr marL="285750" indent="-285750">
              <a:buFont typeface="Wingdings" panose="05000000000000000000" pitchFamily="2" charset="2"/>
              <a:buChar char="Ø"/>
            </a:pPr>
            <a:r>
              <a:rPr lang="en-US" dirty="0">
                <a:latin typeface="Calibri" panose="020F0502020204030204" pitchFamily="34" charset="0"/>
                <a:ea typeface="DengXian" panose="02010600030101010101" pitchFamily="2" charset="-122"/>
                <a:cs typeface="Times New Roman" panose="02020603050405020304" pitchFamily="18" charset="0"/>
              </a:rPr>
              <a:t>Crystal grew on 10/14/2021 from grower C with mass of 5283g.</a:t>
            </a:r>
            <a:endParaRPr lang="en-US" dirty="0"/>
          </a:p>
        </p:txBody>
      </p:sp>
    </p:spTree>
    <p:extLst>
      <p:ext uri="{BB962C8B-B14F-4D97-AF65-F5344CB8AC3E}">
        <p14:creationId xmlns:p14="http://schemas.microsoft.com/office/powerpoint/2010/main" val="397743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3854D20-52FE-4159-9FA1-688CA72D7E6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64263" y="604944"/>
            <a:ext cx="3397255" cy="25492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6160059-FEB4-42AB-A785-2BB0851C5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883" y="586743"/>
            <a:ext cx="2078191" cy="27717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B739415-9792-4F57-A7A3-3F424E1FFDDC}"/>
              </a:ext>
            </a:extLst>
          </p:cNvPr>
          <p:cNvSpPr txBox="1"/>
          <p:nvPr/>
        </p:nvSpPr>
        <p:spPr>
          <a:xfrm>
            <a:off x="6716750" y="582565"/>
            <a:ext cx="6094428" cy="923330"/>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10/28/2021</a:t>
            </a:r>
            <a:endParaRPr lang="en-US" b="0" dirty="0">
              <a:effectLst/>
            </a:endParaRPr>
          </a:p>
          <a:p>
            <a:br>
              <a:rPr lang="en-US" dirty="0"/>
            </a:br>
            <a:endParaRPr lang="en-US" dirty="0"/>
          </a:p>
        </p:txBody>
      </p:sp>
      <p:sp>
        <p:nvSpPr>
          <p:cNvPr id="13" name="TextBox 12">
            <a:extLst>
              <a:ext uri="{FF2B5EF4-FFF2-40B4-BE49-F238E27FC236}">
                <a16:creationId xmlns:a16="http://schemas.microsoft.com/office/drawing/2014/main" id="{85448C7E-0220-40A3-8A8F-A46BE67D7799}"/>
              </a:ext>
            </a:extLst>
          </p:cNvPr>
          <p:cNvSpPr txBox="1"/>
          <p:nvPr/>
        </p:nvSpPr>
        <p:spPr>
          <a:xfrm>
            <a:off x="10362837" y="574767"/>
            <a:ext cx="7757808" cy="923330"/>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10/21/2021</a:t>
            </a:r>
            <a:endParaRPr lang="en-US" b="0" dirty="0">
              <a:effectLst/>
            </a:endParaRPr>
          </a:p>
          <a:p>
            <a:br>
              <a:rPr lang="en-US" dirty="0"/>
            </a:br>
            <a:endParaRPr lang="en-US" dirty="0"/>
          </a:p>
        </p:txBody>
      </p:sp>
      <p:sp>
        <p:nvSpPr>
          <p:cNvPr id="2" name="Footer Placeholder 1">
            <a:extLst>
              <a:ext uri="{FF2B5EF4-FFF2-40B4-BE49-F238E27FC236}">
                <a16:creationId xmlns:a16="http://schemas.microsoft.com/office/drawing/2014/main" id="{745037AB-DB6D-4D07-A970-0D4E48FC718E}"/>
              </a:ext>
            </a:extLst>
          </p:cNvPr>
          <p:cNvSpPr>
            <a:spLocks noGrp="1"/>
          </p:cNvSpPr>
          <p:nvPr>
            <p:ph type="ftr" sz="quarter" idx="11"/>
          </p:nvPr>
        </p:nvSpPr>
        <p:spPr/>
        <p:txBody>
          <a:bodyPr/>
          <a:lstStyle/>
          <a:p>
            <a:r>
              <a:rPr lang="en-US"/>
              <a:t>Hao Mei             CoSSURF</a:t>
            </a:r>
          </a:p>
        </p:txBody>
      </p:sp>
      <p:sp>
        <p:nvSpPr>
          <p:cNvPr id="3" name="Rectangle 2"/>
          <p:cNvSpPr/>
          <p:nvPr/>
        </p:nvSpPr>
        <p:spPr>
          <a:xfrm>
            <a:off x="110880" y="1737344"/>
            <a:ext cx="5626257" cy="1323439"/>
          </a:xfrm>
          <a:prstGeom prst="rect">
            <a:avLst/>
          </a:prstGeom>
        </p:spPr>
        <p:txBody>
          <a:bodyPr wrap="square">
            <a:spAutoFit/>
          </a:bodyPr>
          <a:lstStyle/>
          <a:p>
            <a:pPr marL="800100" lvl="1" indent="-342900">
              <a:buClr>
                <a:srgbClr val="C00000"/>
              </a:buClr>
              <a:buFont typeface="Wingdings" panose="05000000000000000000" pitchFamily="2" charset="2"/>
              <a:buChar char="§"/>
            </a:pPr>
            <a:r>
              <a:rPr lang="en-US" sz="2000" dirty="0">
                <a:solidFill>
                  <a:srgbClr val="000000"/>
                </a:solidFill>
                <a:ea typeface="DengXian" panose="02010600030101010101" pitchFamily="2" charset="-122"/>
                <a:cs typeface="Times New Roman" panose="02020603050405020304" pitchFamily="18" charset="0"/>
              </a:rPr>
              <a:t>In addition, we are also investigating the effect of the chamber pressure on the thermal field and gas flow rate during crystal growth. </a:t>
            </a:r>
            <a:endParaRPr lang="en-US" sz="2000" dirty="0"/>
          </a:p>
        </p:txBody>
      </p:sp>
      <p:sp>
        <p:nvSpPr>
          <p:cNvPr id="9" name="Title 1">
            <a:extLst>
              <a:ext uri="{FF2B5EF4-FFF2-40B4-BE49-F238E27FC236}">
                <a16:creationId xmlns:a16="http://schemas.microsoft.com/office/drawing/2014/main" id="{16DC14DA-CF13-4456-83B8-3A1138896018}"/>
              </a:ext>
            </a:extLst>
          </p:cNvPr>
          <p:cNvSpPr>
            <a:spLocks noGrp="1"/>
          </p:cNvSpPr>
          <p:nvPr>
            <p:ph type="title"/>
          </p:nvPr>
        </p:nvSpPr>
        <p:spPr>
          <a:xfrm>
            <a:off x="167412" y="476551"/>
            <a:ext cx="10972800" cy="990600"/>
          </a:xfrm>
        </p:spPr>
        <p:txBody>
          <a:bodyPr/>
          <a:lstStyle/>
          <a:p>
            <a:r>
              <a:rPr lang="en-US" dirty="0"/>
              <a:t>Crystal Growth at USD</a:t>
            </a:r>
          </a:p>
        </p:txBody>
      </p:sp>
      <p:sp>
        <p:nvSpPr>
          <p:cNvPr id="5" name="Rounded Rectangle 4"/>
          <p:cNvSpPr/>
          <p:nvPr/>
        </p:nvSpPr>
        <p:spPr>
          <a:xfrm>
            <a:off x="167412" y="3499482"/>
            <a:ext cx="5762991" cy="3292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7650" y="3799003"/>
            <a:ext cx="5489487" cy="3559949"/>
          </a:xfrm>
          <a:prstGeom prst="rect">
            <a:avLst/>
          </a:prstGeom>
          <a:noFill/>
        </p:spPr>
        <p:txBody>
          <a:bodyPr wrap="square" rtlCol="0">
            <a:spAutoFit/>
          </a:bodyPr>
          <a:lstStyle/>
          <a:p>
            <a:r>
              <a:rPr lang="en-US" sz="2400" dirty="0"/>
              <a:t>Pros:</a:t>
            </a:r>
          </a:p>
          <a:p>
            <a:pPr fontAlgn="base">
              <a:buFont typeface="Arial" panose="020B0604020202020204" pitchFamily="34" charset="0"/>
              <a:buChar char="•"/>
            </a:pPr>
            <a:r>
              <a:rPr lang="en-US" dirty="0">
                <a:solidFill>
                  <a:srgbClr val="000000"/>
                </a:solidFill>
                <a:latin typeface="Calibri" panose="020F0502020204030204" pitchFamily="34" charset="0"/>
              </a:rPr>
              <a:t>Stable gas flow rate.</a:t>
            </a:r>
            <a:endParaRPr lang="en-US" dirty="0">
              <a:solidFill>
                <a:srgbClr val="000000"/>
              </a:solidFill>
              <a:latin typeface="Arial" panose="020B0604020202020204" pitchFamily="34" charset="0"/>
            </a:endParaRPr>
          </a:p>
          <a:p>
            <a:pPr marL="742950" lvl="1" indent="-285750" fontAlgn="base">
              <a:spcBef>
                <a:spcPts val="500"/>
              </a:spcBef>
              <a:buFont typeface="Arial" panose="020B0604020202020204" pitchFamily="34" charset="0"/>
              <a:buChar char="•"/>
            </a:pPr>
            <a:r>
              <a:rPr lang="en-US" sz="1400" dirty="0">
                <a:solidFill>
                  <a:srgbClr val="000000"/>
                </a:solidFill>
                <a:latin typeface="Calibri" panose="020F0502020204030204" pitchFamily="34" charset="0"/>
              </a:rPr>
              <a:t>The gas flow rate shows less fluctuation. Occasionally it will increase, barely decrease.  </a:t>
            </a:r>
          </a:p>
          <a:p>
            <a:pPr marL="742950" lvl="1" indent="-285750" fontAlgn="base">
              <a:spcBef>
                <a:spcPts val="500"/>
              </a:spcBef>
              <a:buFont typeface="Arial" panose="020B0604020202020204" pitchFamily="34" charset="0"/>
              <a:buChar char="•"/>
            </a:pPr>
            <a:r>
              <a:rPr lang="en-US" sz="1400" dirty="0">
                <a:solidFill>
                  <a:srgbClr val="000000"/>
                </a:solidFill>
                <a:latin typeface="Calibri" panose="020F0502020204030204" pitchFamily="34" charset="0"/>
              </a:rPr>
              <a:t>Less chance to have poly, even with visible amount of graphite on melt surface.</a:t>
            </a:r>
          </a:p>
          <a:p>
            <a:pPr fontAlgn="base">
              <a:spcBef>
                <a:spcPts val="1000"/>
              </a:spcBef>
              <a:buFont typeface="Arial" panose="020B0604020202020204" pitchFamily="34" charset="0"/>
              <a:buChar char="•"/>
            </a:pPr>
            <a:r>
              <a:rPr lang="en-US" dirty="0">
                <a:solidFill>
                  <a:srgbClr val="000000"/>
                </a:solidFill>
                <a:latin typeface="Calibri" panose="020F0502020204030204" pitchFamily="34" charset="0"/>
              </a:rPr>
              <a:t>Less outside air backflow.</a:t>
            </a:r>
            <a:endParaRPr lang="en-US" dirty="0">
              <a:solidFill>
                <a:srgbClr val="000000"/>
              </a:solidFill>
              <a:latin typeface="Arial" panose="020B0604020202020204" pitchFamily="34" charset="0"/>
            </a:endParaRPr>
          </a:p>
          <a:p>
            <a:pPr marL="742950" lvl="1" indent="-285750" fontAlgn="base">
              <a:spcBef>
                <a:spcPts val="500"/>
              </a:spcBef>
              <a:buFont typeface="Arial" panose="020B0604020202020204" pitchFamily="34" charset="0"/>
              <a:buChar char="•"/>
            </a:pPr>
            <a:r>
              <a:rPr lang="en-US" sz="1400" dirty="0">
                <a:solidFill>
                  <a:srgbClr val="000000"/>
                </a:solidFill>
                <a:latin typeface="Calibri" panose="020F0502020204030204" pitchFamily="34" charset="0"/>
              </a:rPr>
              <a:t>Much more visible during crystal growth for grower C.</a:t>
            </a:r>
          </a:p>
          <a:p>
            <a:pPr marL="742950" lvl="1" indent="-285750" fontAlgn="base">
              <a:spcBef>
                <a:spcPts val="500"/>
              </a:spcBef>
              <a:buFont typeface="Arial" panose="020B0604020202020204" pitchFamily="34" charset="0"/>
              <a:buChar char="•"/>
            </a:pPr>
            <a:r>
              <a:rPr lang="en-US" sz="1400" dirty="0">
                <a:solidFill>
                  <a:srgbClr val="000000"/>
                </a:solidFill>
                <a:latin typeface="Calibri" panose="020F0502020204030204" pitchFamily="34" charset="0"/>
              </a:rPr>
              <a:t>The glass cylinder are cleaner than before.</a:t>
            </a:r>
          </a:p>
          <a:p>
            <a:pPr marL="742950" lvl="1" indent="-285750" fontAlgn="base">
              <a:spcBef>
                <a:spcPts val="500"/>
              </a:spcBef>
              <a:buFont typeface="Arial" panose="020B0604020202020204" pitchFamily="34" charset="0"/>
              <a:buChar char="•"/>
            </a:pPr>
            <a:endParaRPr lang="en-US" sz="1200" dirty="0">
              <a:solidFill>
                <a:srgbClr val="000000"/>
              </a:solidFill>
              <a:latin typeface="Arial" panose="020B0604020202020204" pitchFamily="34" charset="0"/>
            </a:endParaRPr>
          </a:p>
          <a:p>
            <a:pPr marL="742950" lvl="1" indent="-285750" fontAlgn="base">
              <a:spcBef>
                <a:spcPts val="500"/>
              </a:spcBef>
              <a:buFont typeface="Arial" panose="020B0604020202020204" pitchFamily="34" charset="0"/>
              <a:buChar char="•"/>
            </a:pPr>
            <a:endParaRPr lang="en-US" dirty="0"/>
          </a:p>
          <a:p>
            <a:endParaRPr lang="en-US" dirty="0"/>
          </a:p>
        </p:txBody>
      </p:sp>
      <p:sp>
        <p:nvSpPr>
          <p:cNvPr id="14" name="Rounded Rectangle 13"/>
          <p:cNvSpPr/>
          <p:nvPr/>
        </p:nvSpPr>
        <p:spPr>
          <a:xfrm>
            <a:off x="6028447" y="3499482"/>
            <a:ext cx="5806449" cy="33193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45412" y="3864622"/>
            <a:ext cx="5689484" cy="2418611"/>
          </a:xfrm>
          <a:prstGeom prst="rect">
            <a:avLst/>
          </a:prstGeom>
          <a:noFill/>
        </p:spPr>
        <p:txBody>
          <a:bodyPr wrap="square" rtlCol="0">
            <a:spAutoFit/>
          </a:bodyPr>
          <a:lstStyle/>
          <a:p>
            <a:r>
              <a:rPr lang="en-US" sz="2400" dirty="0"/>
              <a:t>Cons:</a:t>
            </a:r>
          </a:p>
          <a:p>
            <a:pPr fontAlgn="base">
              <a:spcBef>
                <a:spcPts val="1000"/>
              </a:spcBef>
              <a:buFont typeface="Arial" panose="020B0604020202020204" pitchFamily="34" charset="0"/>
              <a:buChar char="•"/>
            </a:pPr>
            <a:r>
              <a:rPr lang="en-US" dirty="0">
                <a:solidFill>
                  <a:srgbClr val="000000"/>
                </a:solidFill>
                <a:latin typeface="Calibri" panose="020F0502020204030204" pitchFamily="34" charset="0"/>
              </a:rPr>
              <a:t>Thermal field has been changed.</a:t>
            </a:r>
          </a:p>
          <a:p>
            <a:pPr marL="742950" lvl="1" indent="-285750" fontAlgn="base">
              <a:spcBef>
                <a:spcPts val="500"/>
              </a:spcBef>
              <a:buFont typeface="Arial" panose="020B0604020202020204" pitchFamily="34" charset="0"/>
              <a:buChar char="•"/>
            </a:pPr>
            <a:r>
              <a:rPr lang="en-US" sz="1400" dirty="0">
                <a:solidFill>
                  <a:srgbClr val="000000"/>
                </a:solidFill>
                <a:latin typeface="Calibri" panose="020F0502020204030204" pitchFamily="34" charset="0"/>
              </a:rPr>
              <a:t>Need more data to control the diameter.</a:t>
            </a:r>
          </a:p>
          <a:p>
            <a:pPr fontAlgn="base">
              <a:spcBef>
                <a:spcPts val="1000"/>
              </a:spcBef>
              <a:buFont typeface="Arial" panose="020B0604020202020204" pitchFamily="34" charset="0"/>
              <a:buChar char="•"/>
            </a:pPr>
            <a:r>
              <a:rPr lang="en-US" dirty="0">
                <a:solidFill>
                  <a:srgbClr val="000000"/>
                </a:solidFill>
                <a:latin typeface="Calibri" panose="020F0502020204030204" pitchFamily="34" charset="0"/>
              </a:rPr>
              <a:t>The digital scale gets disfunction when pressure &gt; 6 psi.</a:t>
            </a:r>
          </a:p>
          <a:p>
            <a:pPr marL="742950" lvl="1" indent="-285750" fontAlgn="base">
              <a:spcBef>
                <a:spcPts val="500"/>
              </a:spcBef>
              <a:buFont typeface="Arial" panose="020B0604020202020204" pitchFamily="34" charset="0"/>
              <a:buChar char="•"/>
            </a:pPr>
            <a:r>
              <a:rPr lang="en-US" sz="1400" dirty="0">
                <a:solidFill>
                  <a:srgbClr val="000000"/>
                </a:solidFill>
                <a:latin typeface="Calibri" panose="020F0502020204030204" pitchFamily="34" charset="0"/>
              </a:rPr>
              <a:t>Still looking for the best chamber pressure for crystal growth.</a:t>
            </a:r>
          </a:p>
          <a:p>
            <a:pPr marL="742950" lvl="1" indent="-285750" fontAlgn="base">
              <a:spcBef>
                <a:spcPts val="500"/>
              </a:spcBef>
              <a:buFont typeface="Arial" panose="020B0604020202020204" pitchFamily="34" charset="0"/>
              <a:buChar char="•"/>
            </a:pPr>
            <a:endParaRPr lang="en-US" sz="140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75036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2CEE-64C9-4AA7-BC64-A5B5C08040AD}"/>
              </a:ext>
            </a:extLst>
          </p:cNvPr>
          <p:cNvSpPr>
            <a:spLocks noGrp="1"/>
          </p:cNvSpPr>
          <p:nvPr>
            <p:ph type="title"/>
          </p:nvPr>
        </p:nvSpPr>
        <p:spPr>
          <a:xfrm>
            <a:off x="3838575" y="352574"/>
            <a:ext cx="10991850" cy="990600"/>
          </a:xfrm>
        </p:spPr>
        <p:txBody>
          <a:bodyPr/>
          <a:lstStyle/>
          <a:p>
            <a:r>
              <a:rPr lang="en-US" b="1" dirty="0"/>
              <a:t>Crystal Growth at USD</a:t>
            </a:r>
            <a:endParaRPr lang="en-US" dirty="0"/>
          </a:p>
        </p:txBody>
      </p:sp>
      <p:sp>
        <p:nvSpPr>
          <p:cNvPr id="6" name="TextBox 5">
            <a:extLst>
              <a:ext uri="{FF2B5EF4-FFF2-40B4-BE49-F238E27FC236}">
                <a16:creationId xmlns:a16="http://schemas.microsoft.com/office/drawing/2014/main" id="{CB824230-A4B6-4D2E-940E-DE7FAC39BD44}"/>
              </a:ext>
            </a:extLst>
          </p:cNvPr>
          <p:cNvSpPr txBox="1"/>
          <p:nvPr/>
        </p:nvSpPr>
        <p:spPr>
          <a:xfrm>
            <a:off x="234799" y="1419676"/>
            <a:ext cx="4395437" cy="1138773"/>
          </a:xfrm>
          <a:prstGeom prst="rect">
            <a:avLst/>
          </a:prstGeom>
          <a:noFill/>
        </p:spPr>
        <p:txBody>
          <a:bodyPr wrap="square" rtlCol="0">
            <a:spAutoFit/>
          </a:bodyPr>
          <a:lstStyle/>
          <a:p>
            <a:r>
              <a:rPr lang="en-US" sz="1600" dirty="0">
                <a:solidFill>
                  <a:schemeClr val="bg1"/>
                </a:solidFill>
              </a:rPr>
              <a:t>Crystal 01/04/2021C.</a:t>
            </a:r>
          </a:p>
          <a:p>
            <a:r>
              <a:rPr lang="en-US" sz="1600" dirty="0">
                <a:solidFill>
                  <a:schemeClr val="bg1"/>
                </a:solidFill>
              </a:rPr>
              <a:t>Mass:5480g</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13" name="Table 21">
                <a:extLst>
                  <a:ext uri="{FF2B5EF4-FFF2-40B4-BE49-F238E27FC236}">
                    <a16:creationId xmlns:a16="http://schemas.microsoft.com/office/drawing/2014/main" id="{F1902201-38E4-4D8E-A892-0CD5D4A37F3E}"/>
                  </a:ext>
                </a:extLst>
              </p:cNvPr>
              <p:cNvGraphicFramePr>
                <a:graphicFrameLocks noGrp="1"/>
              </p:cNvGraphicFramePr>
              <p:nvPr>
                <p:extLst>
                  <p:ext uri="{D42A27DB-BD31-4B8C-83A1-F6EECF244321}">
                    <p14:modId xmlns:p14="http://schemas.microsoft.com/office/powerpoint/2010/main" val="2064141108"/>
                  </p:ext>
                </p:extLst>
              </p:nvPr>
            </p:nvGraphicFramePr>
            <p:xfrm>
              <a:off x="5667282" y="1165006"/>
              <a:ext cx="6524718" cy="2839720"/>
            </p:xfrm>
            <a:graphic>
              <a:graphicData uri="http://schemas.openxmlformats.org/drawingml/2006/table">
                <a:tbl>
                  <a:tblPr firstRow="1" bandRow="1">
                    <a:tableStyleId>{5C22544A-7EE6-4342-B048-85BDC9FD1C3A}</a:tableStyleId>
                  </a:tblPr>
                  <a:tblGrid>
                    <a:gridCol w="1228551">
                      <a:extLst>
                        <a:ext uri="{9D8B030D-6E8A-4147-A177-3AD203B41FA5}">
                          <a16:colId xmlns:a16="http://schemas.microsoft.com/office/drawing/2014/main" val="4876848"/>
                        </a:ext>
                      </a:extLst>
                    </a:gridCol>
                    <a:gridCol w="2026050">
                      <a:extLst>
                        <a:ext uri="{9D8B030D-6E8A-4147-A177-3AD203B41FA5}">
                          <a16:colId xmlns:a16="http://schemas.microsoft.com/office/drawing/2014/main" val="1564641392"/>
                        </a:ext>
                      </a:extLst>
                    </a:gridCol>
                    <a:gridCol w="1711264">
                      <a:extLst>
                        <a:ext uri="{9D8B030D-6E8A-4147-A177-3AD203B41FA5}">
                          <a16:colId xmlns:a16="http://schemas.microsoft.com/office/drawing/2014/main" val="2691473179"/>
                        </a:ext>
                      </a:extLst>
                    </a:gridCol>
                    <a:gridCol w="1558853">
                      <a:extLst>
                        <a:ext uri="{9D8B030D-6E8A-4147-A177-3AD203B41FA5}">
                          <a16:colId xmlns:a16="http://schemas.microsoft.com/office/drawing/2014/main" val="320695860"/>
                        </a:ext>
                      </a:extLst>
                    </a:gridCol>
                  </a:tblGrid>
                  <a:tr h="449013">
                    <a:tc>
                      <a:txBody>
                        <a:bodyPr/>
                        <a:lstStyle/>
                        <a:p>
                          <a:r>
                            <a:rPr lang="en-US" sz="1600" dirty="0"/>
                            <a:t>Position</a:t>
                          </a:r>
                        </a:p>
                      </a:txBody>
                      <a:tcPr/>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Concentration</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a:rPr lang="en-US" sz="1600" b="0" i="1" u="none" strike="noStrike" smtClean="0">
                                  <a:solidFill>
                                    <a:srgbClr val="000000"/>
                                  </a:solidFill>
                                  <a:effectLst/>
                                  <a:latin typeface="Cambria Math" panose="02040503050406030204" pitchFamily="18" charset="0"/>
                                </a:rPr>
                                <m:t>𝑐</m:t>
                              </m:r>
                              <m:sSup>
                                <m:sSupPr>
                                  <m:ctrlPr>
                                    <a:rPr lang="en-US" sz="1600" b="0" i="1" u="none" strike="noStrike" smtClean="0">
                                      <a:solidFill>
                                        <a:srgbClr val="000000"/>
                                      </a:solidFill>
                                      <a:effectLst/>
                                      <a:latin typeface="Cambria Math" panose="02040503050406030204" pitchFamily="18" charset="0"/>
                                    </a:rPr>
                                  </m:ctrlPr>
                                </m:sSupPr>
                                <m:e>
                                  <m:r>
                                    <a:rPr lang="en-US" sz="1600" b="0" i="1" u="none" strike="noStrike" smtClean="0">
                                      <a:solidFill>
                                        <a:srgbClr val="000000"/>
                                      </a:solidFill>
                                      <a:effectLst/>
                                      <a:latin typeface="Cambria Math" panose="02040503050406030204" pitchFamily="18" charset="0"/>
                                    </a:rPr>
                                    <m:t>𝑚</m:t>
                                  </m:r>
                                </m:e>
                                <m:sup>
                                  <m:r>
                                    <a:rPr lang="en-US" sz="1600" b="0" i="1" u="none" strike="noStrike" smtClean="0">
                                      <a:solidFill>
                                        <a:srgbClr val="000000"/>
                                      </a:solidFill>
                                      <a:effectLst/>
                                      <a:latin typeface="Cambria Math" panose="02040503050406030204" pitchFamily="18" charset="0"/>
                                    </a:rPr>
                                    <m:t>3</m:t>
                                  </m:r>
                                </m:sup>
                              </m:sSup>
                              <m:r>
                                <a:rPr lang="en-US" sz="1600" b="0" i="1" u="none" strike="noStrike" smtClean="0">
                                  <a:solidFill>
                                    <a:srgbClr val="000000"/>
                                  </a:solidFill>
                                  <a:effectLst/>
                                  <a:latin typeface="Cambria Math" panose="02040503050406030204" pitchFamily="18" charset="0"/>
                                </a:rPr>
                                <m:t>)</m:t>
                              </m:r>
                            </m:oMath>
                          </a14:m>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Mobility</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a:rPr lang="en-US" sz="1600" b="0" i="1" u="none" strike="noStrike" smtClean="0">
                                  <a:solidFill>
                                    <a:srgbClr val="000000"/>
                                  </a:solidFill>
                                  <a:effectLst/>
                                  <a:latin typeface="Cambria Math" panose="02040503050406030204" pitchFamily="18" charset="0"/>
                                </a:rPr>
                                <m:t>𝑐</m:t>
                              </m:r>
                              <m:sSup>
                                <m:sSupPr>
                                  <m:ctrlPr>
                                    <a:rPr lang="en-US" sz="1600" b="0" i="1" u="none" strike="noStrike" smtClean="0">
                                      <a:solidFill>
                                        <a:srgbClr val="000000"/>
                                      </a:solidFill>
                                      <a:effectLst/>
                                      <a:latin typeface="Cambria Math" panose="02040503050406030204" pitchFamily="18" charset="0"/>
                                    </a:rPr>
                                  </m:ctrlPr>
                                </m:sSupPr>
                                <m:e>
                                  <m:r>
                                    <a:rPr lang="en-US" sz="1600" b="0" i="1" u="none" strike="noStrike" smtClean="0">
                                      <a:solidFill>
                                        <a:srgbClr val="000000"/>
                                      </a:solidFill>
                                      <a:effectLst/>
                                      <a:latin typeface="Cambria Math" panose="02040503050406030204" pitchFamily="18" charset="0"/>
                                    </a:rPr>
                                    <m:t>𝑚</m:t>
                                  </m:r>
                                </m:e>
                                <m:sup>
                                  <m:r>
                                    <a:rPr lang="en-US" sz="1600" b="0" i="1" u="none" strike="noStrike" smtClean="0">
                                      <a:solidFill>
                                        <a:srgbClr val="000000"/>
                                      </a:solidFill>
                                      <a:effectLst/>
                                      <a:latin typeface="Cambria Math" panose="02040503050406030204" pitchFamily="18" charset="0"/>
                                    </a:rPr>
                                    <m:t>2</m:t>
                                  </m:r>
                                </m:sup>
                              </m:sSup>
                              <m:r>
                                <a:rPr lang="en-US" sz="1600" b="0" i="1" u="none" strike="noStrike" smtClean="0">
                                  <a:solidFill>
                                    <a:srgbClr val="000000"/>
                                  </a:solidFill>
                                  <a:effectLst/>
                                  <a:latin typeface="Cambria Math" panose="02040503050406030204" pitchFamily="18" charset="0"/>
                                </a:rPr>
                                <m:t>/</m:t>
                              </m:r>
                              <m:r>
                                <a:rPr lang="en-US" sz="1600" b="0" i="1" u="none" strike="noStrike" smtClean="0">
                                  <a:solidFill>
                                    <a:srgbClr val="000000"/>
                                  </a:solidFill>
                                  <a:effectLst/>
                                  <a:latin typeface="Cambria Math" panose="02040503050406030204" pitchFamily="18" charset="0"/>
                                </a:rPr>
                                <m:t>𝑉𝑠</m:t>
                              </m:r>
                              <m:r>
                                <a:rPr lang="en-US" sz="1600" b="0" i="1" u="none" strike="noStrike" smtClean="0">
                                  <a:solidFill>
                                    <a:srgbClr val="000000"/>
                                  </a:solidFill>
                                  <a:effectLst/>
                                  <a:latin typeface="Cambria Math" panose="02040503050406030204" pitchFamily="18" charset="0"/>
                                </a:rPr>
                                <m:t>)</m:t>
                              </m:r>
                            </m:oMath>
                          </a14:m>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Resistivity</a:t>
                          </a:r>
                        </a:p>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a:t>
                          </a:r>
                          <a14:m>
                            <m:oMath xmlns:m="http://schemas.openxmlformats.org/officeDocument/2006/math">
                              <m:r>
                                <m:rPr>
                                  <m:sty m:val="p"/>
                                </m:rPr>
                                <a:rPr lang="el-GR" sz="1600" b="0" i="1" u="none" strike="noStrike" smtClean="0">
                                  <a:solidFill>
                                    <a:srgbClr val="000000"/>
                                  </a:solidFill>
                                  <a:effectLst/>
                                  <a:latin typeface="Cambria Math" panose="02040503050406030204" pitchFamily="18" charset="0"/>
                                </a:rPr>
                                <m:t>Ω</m:t>
                              </m:r>
                              <m:r>
                                <a:rPr lang="en-US" sz="1600" b="0" i="1" u="none" strike="noStrike" smtClean="0">
                                  <a:solidFill>
                                    <a:srgbClr val="000000"/>
                                  </a:solidFill>
                                  <a:effectLst/>
                                  <a:latin typeface="Cambria Math" panose="02040503050406030204" pitchFamily="18" charset="0"/>
                                </a:rPr>
                                <m:t>𝑐𝑚</m:t>
                              </m:r>
                              <m:r>
                                <a:rPr lang="en-US" sz="1600" b="0" i="1" u="none" strike="noStrike" smtClean="0">
                                  <a:solidFill>
                                    <a:srgbClr val="000000"/>
                                  </a:solidFill>
                                  <a:effectLst/>
                                  <a:latin typeface="Cambria Math" panose="02040503050406030204" pitchFamily="18" charset="0"/>
                                </a:rPr>
                                <m:t>) </m:t>
                              </m:r>
                            </m:oMath>
                          </a14:m>
                          <a:endParaRPr lang="en-US" sz="1600" b="0" i="0" u="none" strike="noStrike" dirty="0">
                            <a:solidFill>
                              <a:srgbClr val="000000"/>
                            </a:solidFill>
                            <a:effectLst/>
                            <a:latin typeface="Arial" panose="020B0604020202020204" pitchFamily="34" charset="0"/>
                          </a:endParaRPr>
                        </a:p>
                      </a:txBody>
                      <a:tcPr marL="63500" marR="63500" marT="63500" marB="63500"/>
                    </a:tc>
                    <a:extLst>
                      <a:ext uri="{0D108BD9-81ED-4DB2-BD59-A6C34878D82A}">
                        <a16:rowId xmlns:a16="http://schemas.microsoft.com/office/drawing/2014/main" val="2378231688"/>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Neck</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7.96E11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1.09E4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7.19E2</a:t>
                          </a:r>
                          <a:endParaRPr lang="en-US" sz="1600">
                            <a:effectLst/>
                          </a:endParaRPr>
                        </a:p>
                      </a:txBody>
                      <a:tcPr marL="63500" marR="63500" marT="63500" marB="63500"/>
                    </a:tc>
                    <a:extLst>
                      <a:ext uri="{0D108BD9-81ED-4DB2-BD59-A6C34878D82A}">
                        <a16:rowId xmlns:a16="http://schemas.microsoft.com/office/drawing/2014/main" val="1805819112"/>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2.45~3.18E11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1.71~5.49E4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3.58E2~1.49E3</a:t>
                          </a:r>
                          <a:endParaRPr lang="en-US" sz="1600">
                            <a:effectLst/>
                          </a:endParaRPr>
                        </a:p>
                      </a:txBody>
                      <a:tcPr marL="63500" marR="63500" marT="63500" marB="63500"/>
                    </a:tc>
                    <a:extLst>
                      <a:ext uri="{0D108BD9-81ED-4DB2-BD59-A6C34878D82A}">
                        <a16:rowId xmlns:a16="http://schemas.microsoft.com/office/drawing/2014/main" val="1454007556"/>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5.79~9.17E10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2.55~3.13E4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2.17~4.23E3</a:t>
                          </a:r>
                          <a:endParaRPr lang="en-US" sz="1600">
                            <a:effectLst/>
                          </a:endParaRPr>
                        </a:p>
                      </a:txBody>
                      <a:tcPr marL="63500" marR="63500" marT="63500" marB="63500"/>
                    </a:tc>
                    <a:extLst>
                      <a:ext uri="{0D108BD9-81ED-4DB2-BD59-A6C34878D82A}">
                        <a16:rowId xmlns:a16="http://schemas.microsoft.com/office/drawing/2014/main" val="428184297"/>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S3</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-2.94~-5.53E10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2.43~3.74E4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4.64~5.69E3</a:t>
                          </a:r>
                          <a:endParaRPr lang="en-US" sz="1600" dirty="0">
                            <a:effectLst/>
                          </a:endParaRPr>
                        </a:p>
                      </a:txBody>
                      <a:tcPr marL="63500" marR="63500" marT="63500" marB="63500"/>
                    </a:tc>
                    <a:extLst>
                      <a:ext uri="{0D108BD9-81ED-4DB2-BD59-A6C34878D82A}">
                        <a16:rowId xmlns:a16="http://schemas.microsoft.com/office/drawing/2014/main" val="2149219290"/>
                      </a:ext>
                    </a:extLst>
                  </a:tr>
                  <a:tr h="299688">
                    <a:tc>
                      <a:txBody>
                        <a:bodyPr/>
                        <a:lstStyle/>
                        <a:p>
                          <a:pPr rtl="0" fontAlgn="t">
                            <a:spcBef>
                              <a:spcPts val="0"/>
                            </a:spcBef>
                            <a:spcAft>
                              <a:spcPts val="0"/>
                            </a:spcAft>
                          </a:pPr>
                          <a:r>
                            <a:rPr lang="en-US" sz="1600" dirty="0">
                              <a:effectLst/>
                            </a:rPr>
                            <a:t>S4</a:t>
                          </a: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-5.51~-6.31E11</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1.47~3.36E4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3.12~6.74E2</a:t>
                          </a:r>
                          <a:endParaRPr lang="en-US" sz="1600" dirty="0">
                            <a:effectLst/>
                          </a:endParaRPr>
                        </a:p>
                      </a:txBody>
                      <a:tcPr marL="63500" marR="63500" marT="63500" marB="63500"/>
                    </a:tc>
                    <a:extLst>
                      <a:ext uri="{0D108BD9-81ED-4DB2-BD59-A6C34878D82A}">
                        <a16:rowId xmlns:a16="http://schemas.microsoft.com/office/drawing/2014/main" val="174095481"/>
                      </a:ext>
                    </a:extLst>
                  </a:tr>
                  <a:tr h="29968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Tail</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-1.25E13</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2.91E4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1.72E1</a:t>
                          </a:r>
                          <a:endParaRPr lang="en-US" sz="1600" dirty="0">
                            <a:effectLst/>
                          </a:endParaRPr>
                        </a:p>
                      </a:txBody>
                      <a:tcPr marL="63500" marR="63500" marT="63500" marB="63500"/>
                    </a:tc>
                    <a:extLst>
                      <a:ext uri="{0D108BD9-81ED-4DB2-BD59-A6C34878D82A}">
                        <a16:rowId xmlns:a16="http://schemas.microsoft.com/office/drawing/2014/main" val="3299261805"/>
                      </a:ext>
                    </a:extLst>
                  </a:tr>
                </a:tbl>
              </a:graphicData>
            </a:graphic>
          </p:graphicFrame>
        </mc:Choice>
        <mc:Fallback xmlns="">
          <p:graphicFrame>
            <p:nvGraphicFramePr>
              <p:cNvPr id="13" name="Table 21">
                <a:extLst>
                  <a:ext uri="{FF2B5EF4-FFF2-40B4-BE49-F238E27FC236}">
                    <a16:creationId xmlns:a16="http://schemas.microsoft.com/office/drawing/2014/main" id="{F1902201-38E4-4D8E-A892-0CD5D4A37F3E}"/>
                  </a:ext>
                </a:extLst>
              </p:cNvPr>
              <p:cNvGraphicFramePr>
                <a:graphicFrameLocks noGrp="1"/>
              </p:cNvGraphicFramePr>
              <p:nvPr>
                <p:extLst>
                  <p:ext uri="{D42A27DB-BD31-4B8C-83A1-F6EECF244321}">
                    <p14:modId xmlns:p14="http://schemas.microsoft.com/office/powerpoint/2010/main" val="2064141108"/>
                  </p:ext>
                </p:extLst>
              </p:nvPr>
            </p:nvGraphicFramePr>
            <p:xfrm>
              <a:off x="5667282" y="1165006"/>
              <a:ext cx="6524718" cy="2839720"/>
            </p:xfrm>
            <a:graphic>
              <a:graphicData uri="http://schemas.openxmlformats.org/drawingml/2006/table">
                <a:tbl>
                  <a:tblPr firstRow="1" bandRow="1">
                    <a:tableStyleId>{5C22544A-7EE6-4342-B048-85BDC9FD1C3A}</a:tableStyleId>
                  </a:tblPr>
                  <a:tblGrid>
                    <a:gridCol w="1228551">
                      <a:extLst>
                        <a:ext uri="{9D8B030D-6E8A-4147-A177-3AD203B41FA5}">
                          <a16:colId xmlns:a16="http://schemas.microsoft.com/office/drawing/2014/main" val="4876848"/>
                        </a:ext>
                      </a:extLst>
                    </a:gridCol>
                    <a:gridCol w="2026050">
                      <a:extLst>
                        <a:ext uri="{9D8B030D-6E8A-4147-A177-3AD203B41FA5}">
                          <a16:colId xmlns:a16="http://schemas.microsoft.com/office/drawing/2014/main" val="1564641392"/>
                        </a:ext>
                      </a:extLst>
                    </a:gridCol>
                    <a:gridCol w="1711264">
                      <a:extLst>
                        <a:ext uri="{9D8B030D-6E8A-4147-A177-3AD203B41FA5}">
                          <a16:colId xmlns:a16="http://schemas.microsoft.com/office/drawing/2014/main" val="2691473179"/>
                        </a:ext>
                      </a:extLst>
                    </a:gridCol>
                    <a:gridCol w="1558853">
                      <a:extLst>
                        <a:ext uri="{9D8B030D-6E8A-4147-A177-3AD203B41FA5}">
                          <a16:colId xmlns:a16="http://schemas.microsoft.com/office/drawing/2014/main" val="320695860"/>
                        </a:ext>
                      </a:extLst>
                    </a:gridCol>
                  </a:tblGrid>
                  <a:tr h="614680">
                    <a:tc>
                      <a:txBody>
                        <a:bodyPr/>
                        <a:lstStyle/>
                        <a:p>
                          <a:r>
                            <a:rPr lang="en-US" sz="1600" dirty="0"/>
                            <a:t>Position</a:t>
                          </a:r>
                        </a:p>
                      </a:txBody>
                      <a:tcPr/>
                    </a:tc>
                    <a:tc>
                      <a:txBody>
                        <a:bodyPr/>
                        <a:lstStyle/>
                        <a:p>
                          <a:endParaRPr lang="en-US"/>
                        </a:p>
                      </a:txBody>
                      <a:tcPr marL="63500" marR="63500" marT="63500" marB="63500">
                        <a:blipFill>
                          <a:blip r:embed="rId2"/>
                          <a:stretch>
                            <a:fillRect l="-61145" t="-2970" r="-163253" b="-371287"/>
                          </a:stretch>
                        </a:blipFill>
                      </a:tcPr>
                    </a:tc>
                    <a:tc>
                      <a:txBody>
                        <a:bodyPr/>
                        <a:lstStyle/>
                        <a:p>
                          <a:endParaRPr lang="en-US"/>
                        </a:p>
                      </a:txBody>
                      <a:tcPr marL="63500" marR="63500" marT="63500" marB="63500">
                        <a:blipFill>
                          <a:blip r:embed="rId2"/>
                          <a:stretch>
                            <a:fillRect l="-190391" t="-2970" r="-92883" b="-371287"/>
                          </a:stretch>
                        </a:blipFill>
                      </a:tcPr>
                    </a:tc>
                    <a:tc>
                      <a:txBody>
                        <a:bodyPr/>
                        <a:lstStyle/>
                        <a:p>
                          <a:endParaRPr lang="en-US"/>
                        </a:p>
                      </a:txBody>
                      <a:tcPr marL="63500" marR="63500" marT="63500" marB="63500">
                        <a:blipFill>
                          <a:blip r:embed="rId2"/>
                          <a:stretch>
                            <a:fillRect l="-318750" t="-2970" r="-1953" b="-371287"/>
                          </a:stretch>
                        </a:blipFill>
                      </a:tcPr>
                    </a:tc>
                    <a:extLst>
                      <a:ext uri="{0D108BD9-81ED-4DB2-BD59-A6C34878D82A}">
                        <a16:rowId xmlns:a16="http://schemas.microsoft.com/office/drawing/2014/main" val="2378231688"/>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Neck</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7.96E11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1.09E4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7.19E2</a:t>
                          </a:r>
                          <a:endParaRPr lang="en-US" sz="1600">
                            <a:effectLst/>
                          </a:endParaRPr>
                        </a:p>
                      </a:txBody>
                      <a:tcPr marL="63500" marR="63500" marT="63500" marB="63500"/>
                    </a:tc>
                    <a:extLst>
                      <a:ext uri="{0D108BD9-81ED-4DB2-BD59-A6C34878D82A}">
                        <a16:rowId xmlns:a16="http://schemas.microsoft.com/office/drawing/2014/main" val="1805819112"/>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2.45~3.18E11</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1.71~5.49E4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3.58E2~1.49E3</a:t>
                          </a:r>
                          <a:endParaRPr lang="en-US" sz="1600">
                            <a:effectLst/>
                          </a:endParaRPr>
                        </a:p>
                      </a:txBody>
                      <a:tcPr marL="63500" marR="63500" marT="63500" marB="63500"/>
                    </a:tc>
                    <a:extLst>
                      <a:ext uri="{0D108BD9-81ED-4DB2-BD59-A6C34878D82A}">
                        <a16:rowId xmlns:a16="http://schemas.microsoft.com/office/drawing/2014/main" val="1454007556"/>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S2</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5.79~9.17E10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2.55~3.13E4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2.17~4.23E3</a:t>
                          </a:r>
                          <a:endParaRPr lang="en-US" sz="1600">
                            <a:effectLst/>
                          </a:endParaRPr>
                        </a:p>
                      </a:txBody>
                      <a:tcPr marL="63500" marR="63500" marT="63500" marB="63500"/>
                    </a:tc>
                    <a:extLst>
                      <a:ext uri="{0D108BD9-81ED-4DB2-BD59-A6C34878D82A}">
                        <a16:rowId xmlns:a16="http://schemas.microsoft.com/office/drawing/2014/main" val="428184297"/>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S3</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-2.94~-5.53E10</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2.43~3.74E4</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4.64~5.69E3</a:t>
                          </a:r>
                          <a:endParaRPr lang="en-US" sz="1600" dirty="0">
                            <a:effectLst/>
                          </a:endParaRPr>
                        </a:p>
                      </a:txBody>
                      <a:tcPr marL="63500" marR="63500" marT="63500" marB="63500"/>
                    </a:tc>
                    <a:extLst>
                      <a:ext uri="{0D108BD9-81ED-4DB2-BD59-A6C34878D82A}">
                        <a16:rowId xmlns:a16="http://schemas.microsoft.com/office/drawing/2014/main" val="2149219290"/>
                      </a:ext>
                    </a:extLst>
                  </a:tr>
                  <a:tr h="370840">
                    <a:tc>
                      <a:txBody>
                        <a:bodyPr/>
                        <a:lstStyle/>
                        <a:p>
                          <a:pPr rtl="0" fontAlgn="t">
                            <a:spcBef>
                              <a:spcPts val="0"/>
                            </a:spcBef>
                            <a:spcAft>
                              <a:spcPts val="0"/>
                            </a:spcAft>
                          </a:pPr>
                          <a:r>
                            <a:rPr lang="en-US" sz="1600" dirty="0">
                              <a:effectLst/>
                            </a:rPr>
                            <a:t>S4</a:t>
                          </a: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-5.51~-6.31E11</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1.47~3.36E4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3.12~6.74E2</a:t>
                          </a:r>
                          <a:endParaRPr lang="en-US" sz="1600" dirty="0">
                            <a:effectLst/>
                          </a:endParaRPr>
                        </a:p>
                      </a:txBody>
                      <a:tcPr marL="63500" marR="63500" marT="63500" marB="63500"/>
                    </a:tc>
                    <a:extLst>
                      <a:ext uri="{0D108BD9-81ED-4DB2-BD59-A6C34878D82A}">
                        <a16:rowId xmlns:a16="http://schemas.microsoft.com/office/drawing/2014/main" val="174095481"/>
                      </a:ext>
                    </a:extLst>
                  </a:tr>
                  <a:tr h="37084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Tail</a:t>
                          </a:r>
                          <a:endParaRPr lang="en-US" sz="1600" dirty="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-1.25E13</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a:solidFill>
                                <a:srgbClr val="000000"/>
                              </a:solidFill>
                              <a:effectLst/>
                              <a:latin typeface="Arial" panose="020B0604020202020204" pitchFamily="34" charset="0"/>
                            </a:rPr>
                            <a:t>2.91E4</a:t>
                          </a:r>
                          <a:endParaRPr lang="en-US" sz="1600">
                            <a:effectLst/>
                          </a:endParaRPr>
                        </a:p>
                      </a:txBody>
                      <a:tcPr marL="63500" marR="63500" marT="63500" marB="63500"/>
                    </a:tc>
                    <a:tc>
                      <a:txBody>
                        <a:bodyPr/>
                        <a:lstStyle/>
                        <a:p>
                          <a:pPr algn="ctr" rtl="0" fontAlgn="t">
                            <a:spcBef>
                              <a:spcPts val="0"/>
                            </a:spcBef>
                            <a:spcAft>
                              <a:spcPts val="0"/>
                            </a:spcAft>
                          </a:pPr>
                          <a:r>
                            <a:rPr lang="en-US" sz="1600" b="0" i="0" u="none" strike="noStrike" dirty="0">
                              <a:solidFill>
                                <a:srgbClr val="000000"/>
                              </a:solidFill>
                              <a:effectLst/>
                              <a:latin typeface="Arial" panose="020B0604020202020204" pitchFamily="34" charset="0"/>
                            </a:rPr>
                            <a:t>1.72E1</a:t>
                          </a:r>
                          <a:endParaRPr lang="en-US" sz="1600" dirty="0">
                            <a:effectLst/>
                          </a:endParaRPr>
                        </a:p>
                      </a:txBody>
                      <a:tcPr marL="63500" marR="63500" marT="63500" marB="63500"/>
                    </a:tc>
                    <a:extLst>
                      <a:ext uri="{0D108BD9-81ED-4DB2-BD59-A6C34878D82A}">
                        <a16:rowId xmlns:a16="http://schemas.microsoft.com/office/drawing/2014/main" val="3299261805"/>
                      </a:ext>
                    </a:extLst>
                  </a:tr>
                </a:tbl>
              </a:graphicData>
            </a:graphic>
          </p:graphicFrame>
        </mc:Fallback>
      </mc:AlternateContent>
      <p:sp>
        <p:nvSpPr>
          <p:cNvPr id="3" name="Footer Placeholder 2">
            <a:extLst>
              <a:ext uri="{FF2B5EF4-FFF2-40B4-BE49-F238E27FC236}">
                <a16:creationId xmlns:a16="http://schemas.microsoft.com/office/drawing/2014/main" id="{7F45C441-40DC-465E-8C57-B65CDEF6F326}"/>
              </a:ext>
            </a:extLst>
          </p:cNvPr>
          <p:cNvSpPr>
            <a:spLocks noGrp="1"/>
          </p:cNvSpPr>
          <p:nvPr>
            <p:ph type="ftr" sz="quarter" idx="11"/>
          </p:nvPr>
        </p:nvSpPr>
        <p:spPr/>
        <p:txBody>
          <a:bodyPr/>
          <a:lstStyle/>
          <a:p>
            <a:r>
              <a:rPr lang="en-US"/>
              <a:t>Hao Mei             CoSSURF</a:t>
            </a:r>
          </a:p>
        </p:txBody>
      </p:sp>
      <p:sp>
        <p:nvSpPr>
          <p:cNvPr id="12" name="TextBox 11">
            <a:extLst>
              <a:ext uri="{FF2B5EF4-FFF2-40B4-BE49-F238E27FC236}">
                <a16:creationId xmlns:a16="http://schemas.microsoft.com/office/drawing/2014/main" id="{0479606A-191D-0553-A58D-281274D81224}"/>
              </a:ext>
            </a:extLst>
          </p:cNvPr>
          <p:cNvSpPr txBox="1"/>
          <p:nvPr/>
        </p:nvSpPr>
        <p:spPr>
          <a:xfrm>
            <a:off x="0" y="5062166"/>
            <a:ext cx="5560710"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Crystal on 03-31-2022A with a mass of 4050g. The detector grade region is at 55-60% location along the axial direction. The Hall effect measurements show the total impurity level of this crystal is slightly higher than we expected and further purification is needed.</a:t>
            </a:r>
          </a:p>
          <a:p>
            <a:endParaRPr lang="en-US" dirty="0"/>
          </a:p>
        </p:txBody>
      </p:sp>
      <p:pic>
        <p:nvPicPr>
          <p:cNvPr id="24" name="Picture 23">
            <a:extLst>
              <a:ext uri="{FF2B5EF4-FFF2-40B4-BE49-F238E27FC236}">
                <a16:creationId xmlns:a16="http://schemas.microsoft.com/office/drawing/2014/main" id="{7CF02306-4FD4-7F87-C3CA-A067BC8CFC0D}"/>
              </a:ext>
            </a:extLst>
          </p:cNvPr>
          <p:cNvPicPr>
            <a:picLocks noChangeAspect="1"/>
          </p:cNvPicPr>
          <p:nvPr/>
        </p:nvPicPr>
        <p:blipFill>
          <a:blip r:embed="rId3"/>
          <a:stretch>
            <a:fillRect/>
          </a:stretch>
        </p:blipFill>
        <p:spPr>
          <a:xfrm>
            <a:off x="6096000" y="4144520"/>
            <a:ext cx="3044362" cy="2691857"/>
          </a:xfrm>
          <a:prstGeom prst="rect">
            <a:avLst/>
          </a:prstGeom>
        </p:spPr>
      </p:pic>
      <p:sp>
        <p:nvSpPr>
          <p:cNvPr id="25" name="TextBox 24">
            <a:extLst>
              <a:ext uri="{FF2B5EF4-FFF2-40B4-BE49-F238E27FC236}">
                <a16:creationId xmlns:a16="http://schemas.microsoft.com/office/drawing/2014/main" id="{98E7A45B-0D34-F0A3-C01B-93730FC50FFB}"/>
              </a:ext>
            </a:extLst>
          </p:cNvPr>
          <p:cNvSpPr txBox="1"/>
          <p:nvPr/>
        </p:nvSpPr>
        <p:spPr>
          <a:xfrm>
            <a:off x="9172200" y="4662056"/>
            <a:ext cx="3019800"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Mass: 364g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Diameter: 5.9cm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Thickness:2.45cm</a:t>
            </a:r>
          </a:p>
        </p:txBody>
      </p:sp>
      <p:pic>
        <p:nvPicPr>
          <p:cNvPr id="5" name="Picture 4">
            <a:extLst>
              <a:ext uri="{FF2B5EF4-FFF2-40B4-BE49-F238E27FC236}">
                <a16:creationId xmlns:a16="http://schemas.microsoft.com/office/drawing/2014/main" id="{51124010-1419-BAEF-AABD-E11B2E7BED0B}"/>
              </a:ext>
            </a:extLst>
          </p:cNvPr>
          <p:cNvPicPr>
            <a:picLocks noChangeAspect="1"/>
          </p:cNvPicPr>
          <p:nvPr/>
        </p:nvPicPr>
        <p:blipFill>
          <a:blip r:embed="rId4"/>
          <a:stretch>
            <a:fillRect/>
          </a:stretch>
        </p:blipFill>
        <p:spPr>
          <a:xfrm>
            <a:off x="59781" y="1173619"/>
            <a:ext cx="5500929" cy="3897160"/>
          </a:xfrm>
          <a:prstGeom prst="rect">
            <a:avLst/>
          </a:prstGeom>
        </p:spPr>
      </p:pic>
    </p:spTree>
    <p:extLst>
      <p:ext uri="{BB962C8B-B14F-4D97-AF65-F5344CB8AC3E}">
        <p14:creationId xmlns:p14="http://schemas.microsoft.com/office/powerpoint/2010/main" val="977850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1304</TotalTime>
  <Words>1137</Words>
  <Application>Microsoft Office PowerPoint</Application>
  <PresentationFormat>Widescreen</PresentationFormat>
  <Paragraphs>234</Paragraphs>
  <Slides>14</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-apple-system</vt:lpstr>
      <vt:lpstr>Arial</vt:lpstr>
      <vt:lpstr>Calibri</vt:lpstr>
      <vt:lpstr>Cambria Math</vt:lpstr>
      <vt:lpstr>Wingdings</vt:lpstr>
      <vt:lpstr>Clarity</vt:lpstr>
      <vt:lpstr>1_Clarity</vt:lpstr>
      <vt:lpstr>2_Clarity</vt:lpstr>
      <vt:lpstr>HP-Ge Crystal Growth at USD  </vt:lpstr>
      <vt:lpstr>Motivation</vt:lpstr>
      <vt:lpstr>Crystal Growth</vt:lpstr>
      <vt:lpstr>Hall Effect Measurement</vt:lpstr>
      <vt:lpstr>Dislocation Measurement</vt:lpstr>
      <vt:lpstr>Crystal Growth at USD</vt:lpstr>
      <vt:lpstr>Crystal Growth at USD</vt:lpstr>
      <vt:lpstr>Crystal Growth at USD</vt:lpstr>
      <vt:lpstr>Crystal Growth at USD</vt:lpstr>
      <vt:lpstr>Crystal Growth at USD</vt:lpstr>
      <vt:lpstr>Detector-Grade Crystals Summary</vt:lpstr>
      <vt:lpstr>Energy Spectrum of Cs-137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HP-Ge Crystal Growth at USD for Developing Ge Detectors in Searching for Rare-Event Physics  </dc:title>
  <dc:creator>Hao Mei</dc:creator>
  <cp:lastModifiedBy>Hao Mei</cp:lastModifiedBy>
  <cp:revision>58</cp:revision>
  <dcterms:created xsi:type="dcterms:W3CDTF">2020-04-18T16:37:11Z</dcterms:created>
  <dcterms:modified xsi:type="dcterms:W3CDTF">2022-05-11T21:01:38Z</dcterms:modified>
</cp:coreProperties>
</file>