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59" r:id="rId5"/>
    <p:sldId id="258" r:id="rId6"/>
    <p:sldId id="260" r:id="rId7"/>
    <p:sldId id="279" r:id="rId8"/>
    <p:sldId id="262" r:id="rId9"/>
    <p:sldId id="276" r:id="rId10"/>
    <p:sldId id="261" r:id="rId11"/>
    <p:sldId id="265" r:id="rId12"/>
    <p:sldId id="264" r:id="rId13"/>
    <p:sldId id="266" r:id="rId14"/>
    <p:sldId id="277" r:id="rId15"/>
    <p:sldId id="267" r:id="rId16"/>
    <p:sldId id="268" r:id="rId17"/>
    <p:sldId id="269" r:id="rId18"/>
    <p:sldId id="273" r:id="rId19"/>
    <p:sldId id="274" r:id="rId20"/>
    <p:sldId id="280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3C5A77"/>
    <a:srgbClr val="F79646"/>
    <a:srgbClr val="F37C23"/>
    <a:srgbClr val="BC5F2B"/>
    <a:srgbClr val="32547A"/>
    <a:srgbClr val="B8561A"/>
    <a:srgbClr val="B65A1F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258" autoAdjust="0"/>
  </p:normalViewPr>
  <p:slideViewPr>
    <p:cSldViewPr snapToGrid="0" snapToObjects="1">
      <p:cViewPr varScale="1">
        <p:scale>
          <a:sx n="83" d="100"/>
          <a:sy n="83" d="100"/>
        </p:scale>
        <p:origin x="1478" y="110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7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18BBBE8-2D93-4AB0-B186-80AB46CC9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0895" y="5950634"/>
            <a:ext cx="3959392" cy="5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 CoSSURF 2022 | Tyler D. Stokes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BAE9B22-B902-4A63-9979-C8AD51221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68406"/>
          <a:stretch/>
        </p:blipFill>
        <p:spPr>
          <a:xfrm>
            <a:off x="7292617" y="6432620"/>
            <a:ext cx="778245" cy="3508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journals.aps.org/prd/abstract/10.1103/PhysRevD.90.072005" TargetMode="External"/><Relationship Id="rId4" Type="http://schemas.openxmlformats.org/officeDocument/2006/relationships/hyperlink" Target="https://link.springer.com/article/10.1140/epjc/s10052-021-09007-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ciencedirect.com/science/article/pii/037026939191479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2.112011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journals.aps.org/prd/abstract/10.1103/PhysRevD.78.016002" TargetMode="External"/><Relationship Id="rId4" Type="http://schemas.openxmlformats.org/officeDocument/2006/relationships/hyperlink" Target="https://journals.aps.org/prd/abstract/10.1103/PhysRevD.101.03600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0.png"/><Relationship Id="rId4" Type="http://schemas.openxmlformats.org/officeDocument/2006/relationships/hyperlink" Target="https://indico.fnal.gov/event/44472/contributions/192778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link.springer.com/article/10.1140/epjc/s10052-021-09007-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sciencedirect.com/science/article/pii/037026939191479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ink.springer.com/article/10.1140/epjc/s10052-021-09007-w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opscience.iop.org/article/10.1088/1748-0221/15/12/P1200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0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180.png"/><Relationship Id="rId4" Type="http://schemas.openxmlformats.org/officeDocument/2006/relationships/hyperlink" Target="https://link.springer.com/article/10.1140/epjc/s10052-021-09007-w" TargetMode="Externa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nk.springer.com/article/10.1140/epjc/s10052-021-09007-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796"/>
            <a:ext cx="8585200" cy="1143000"/>
          </a:xfrm>
        </p:spPr>
        <p:txBody>
          <a:bodyPr/>
          <a:lstStyle/>
          <a:p>
            <a:r>
              <a:rPr lang="en-GB" dirty="0"/>
              <a:t>Baryon Number Violation Searches in DUNE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Tyler D. Stokes for the DUNE Collaboration</a:t>
            </a:r>
          </a:p>
          <a:p>
            <a:r>
              <a:rPr lang="en-GB" dirty="0" err="1"/>
              <a:t>CoSSURF</a:t>
            </a:r>
            <a:r>
              <a:rPr lang="en-GB" dirty="0"/>
              <a:t> 2022</a:t>
            </a:r>
          </a:p>
          <a:p>
            <a:r>
              <a:rPr lang="en-GB" dirty="0"/>
              <a:t>May 12, 2022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BF04597A-1C1C-4CE6-8CB3-541A9BAD123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828663" y="804834"/>
            <a:ext cx="4186584" cy="27589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1EAB9-06E8-4EC2-9944-34916149BE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2EDC-29F0-4ECE-9475-D8A87505B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C8EE-237C-4B50-B9B4-28D2A054A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</p:spPr>
            <p:txBody>
              <a:bodyPr vert="horz" lIns="0" tIns="0" rIns="0" bIns="0">
                <a:normAutofit/>
              </a:bodyPr>
              <a:lstStyle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4000" b="1" i="0" kern="1200" baseline="0">
                    <a:solidFill>
                      <a:srgbClr val="E95125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4572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9144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13716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18288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dirty="0"/>
                  <a:t> Sensitivity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  <a:blipFill>
                <a:blip r:embed="rId3"/>
                <a:stretch>
                  <a:fillRect t="-33962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DD81C-C3BD-4570-B137-940EAE5BD7C9}"/>
              </a:ext>
            </a:extLst>
          </p:cNvPr>
          <p:cNvSpPr txBox="1">
            <a:spLocks/>
          </p:cNvSpPr>
          <p:nvPr/>
        </p:nvSpPr>
        <p:spPr>
          <a:xfrm>
            <a:off x="128753" y="804834"/>
            <a:ext cx="4443247" cy="5549783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Kaon tracking efficiency: 58%</a:t>
            </a:r>
          </a:p>
          <a:p>
            <a:pPr lvl="1"/>
            <a:r>
              <a:rPr lang="en-US" dirty="0"/>
              <a:t>With improved reconstruction this can be greatly improved</a:t>
            </a:r>
          </a:p>
          <a:p>
            <a:r>
              <a:rPr lang="en-US" dirty="0"/>
              <a:t>30% signal efficiency</a:t>
            </a:r>
          </a:p>
          <a:p>
            <a:pPr lvl="1"/>
            <a:r>
              <a:rPr lang="en-US" dirty="0"/>
              <a:t>Main limiting factor in signal efficiency  is K/p separation</a:t>
            </a:r>
          </a:p>
          <a:p>
            <a:r>
              <a:rPr lang="en-US" dirty="0"/>
              <a:t>3x10</a:t>
            </a:r>
            <a:r>
              <a:rPr lang="en-US" baseline="30000" dirty="0"/>
              <a:t>-6</a:t>
            </a:r>
            <a:r>
              <a:rPr lang="en-US" dirty="0"/>
              <a:t> background suppression</a:t>
            </a:r>
          </a:p>
          <a:p>
            <a:pPr lvl="1"/>
            <a:r>
              <a:rPr lang="en-US" dirty="0"/>
              <a:t>1 background per </a:t>
            </a:r>
            <a:r>
              <a:rPr lang="en-US" dirty="0" err="1"/>
              <a:t>Mton</a:t>
            </a:r>
            <a:r>
              <a:rPr lang="en-US" dirty="0"/>
              <a:t>-year or 25 years of data</a:t>
            </a:r>
          </a:p>
          <a:p>
            <a:r>
              <a:rPr lang="en-US" dirty="0"/>
              <a:t>Systematics:</a:t>
            </a:r>
          </a:p>
          <a:p>
            <a:pPr lvl="1"/>
            <a:r>
              <a:rPr lang="en-US" dirty="0"/>
              <a:t>2% on signal from FSI uncertainties</a:t>
            </a:r>
          </a:p>
          <a:p>
            <a:pPr lvl="1"/>
            <a:r>
              <a:rPr lang="en-US" dirty="0"/>
              <a:t>20% on background from neutrino flux and cross-section uncertainties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5CA9AA-FFAD-4421-A18C-B8F210364221}"/>
              </a:ext>
            </a:extLst>
          </p:cNvPr>
          <p:cNvSpPr txBox="1">
            <a:spLocks/>
          </p:cNvSpPr>
          <p:nvPr/>
        </p:nvSpPr>
        <p:spPr>
          <a:xfrm>
            <a:off x="5026600" y="3716552"/>
            <a:ext cx="3790709" cy="1512489"/>
          </a:xfrm>
          <a:prstGeom prst="rect">
            <a:avLst/>
          </a:prstGeom>
          <a:ln w="57150">
            <a:solidFill>
              <a:srgbClr val="3C5A77"/>
            </a:solidFill>
          </a:ln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Expected Sensitivity</a:t>
            </a:r>
          </a:p>
          <a:p>
            <a:pPr marL="274638" lvl="1" indent="0" algn="ctr">
              <a:buNone/>
            </a:pPr>
            <a:r>
              <a:rPr lang="en-US" dirty="0"/>
              <a:t>400 kt-year exposure with no observed events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E95125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E95125"/>
                </a:solidFill>
              </a:rPr>
              <a:t>a limit of 1.3x10</a:t>
            </a:r>
            <a:r>
              <a:rPr lang="en-US" baseline="30000" dirty="0">
                <a:solidFill>
                  <a:srgbClr val="E95125"/>
                </a:solidFill>
              </a:rPr>
              <a:t>34</a:t>
            </a:r>
            <a:r>
              <a:rPr lang="en-US" dirty="0">
                <a:solidFill>
                  <a:srgbClr val="E95125"/>
                </a:solidFill>
              </a:rPr>
              <a:t> years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11F31-6A7A-44A6-87D6-79F003D05149}"/>
              </a:ext>
            </a:extLst>
          </p:cNvPr>
          <p:cNvSpPr txBox="1"/>
          <p:nvPr/>
        </p:nvSpPr>
        <p:spPr>
          <a:xfrm>
            <a:off x="4856928" y="215801"/>
            <a:ext cx="4767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https://link.springer.com/article/10.1140/epjc/s10052-021-09007-w</a:t>
            </a:r>
            <a:r>
              <a:rPr lang="en-US" sz="1000" dirty="0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692523-7A76-4F9B-901E-58D3F8230FBC}"/>
              </a:ext>
            </a:extLst>
          </p:cNvPr>
          <p:cNvSpPr txBox="1">
            <a:spLocks/>
          </p:cNvSpPr>
          <p:nvPr/>
        </p:nvSpPr>
        <p:spPr>
          <a:xfrm>
            <a:off x="5026599" y="5316611"/>
            <a:ext cx="3790709" cy="1047244"/>
          </a:xfrm>
          <a:prstGeom prst="rect">
            <a:avLst/>
          </a:prstGeom>
          <a:ln w="57150">
            <a:solidFill>
              <a:schemeClr val="accent6"/>
            </a:solidFill>
          </a:ln>
        </p:spPr>
        <p:txBody>
          <a:bodyPr lIns="0" rIns="0">
            <a:normAutofit fontScale="6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Current Limit by SK</a:t>
            </a:r>
          </a:p>
          <a:p>
            <a:pPr marL="0" indent="0" algn="ctr">
              <a:buNone/>
            </a:pPr>
            <a:r>
              <a:rPr lang="en-US" sz="3200" dirty="0"/>
              <a:t>5.9x10</a:t>
            </a:r>
            <a:r>
              <a:rPr lang="en-US" sz="3200" baseline="30000" dirty="0"/>
              <a:t>33</a:t>
            </a:r>
            <a:r>
              <a:rPr lang="en-US" sz="3200" dirty="0"/>
              <a:t> years</a:t>
            </a:r>
          </a:p>
          <a:p>
            <a:pPr marL="0" indent="0" algn="ctr">
              <a:buNone/>
            </a:pPr>
            <a:r>
              <a:rPr lang="en-US" sz="1500" dirty="0">
                <a:hlinkClick r:id="rId5"/>
              </a:rPr>
              <a:t>https://journals.aps.org/prd/abstract/10.1103/PhysRevD.90.072005</a:t>
            </a:r>
            <a:r>
              <a:rPr lang="en-US" sz="1500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0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1EAB9-06E8-4EC2-9944-34916149BE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2EDC-29F0-4ECE-9475-D8A87505B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C8EE-237C-4B50-B9B4-28D2A054A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</p:spPr>
            <p:txBody>
              <a:bodyPr vert="horz" lIns="0" tIns="0" rIns="0" bIns="0">
                <a:normAutofit/>
              </a:bodyPr>
              <a:lstStyle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4000" b="1" i="0" kern="1200" baseline="0">
                    <a:solidFill>
                      <a:srgbClr val="E95125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4572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9144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13716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18288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dirty="0"/>
                  <a:t>Sensitivity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  <a:blipFill>
                <a:blip r:embed="rId2"/>
                <a:stretch>
                  <a:fillRect t="-33962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6DD81C-C3BD-4570-B137-940EAE5B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753" y="804834"/>
                <a:ext cx="9015247" cy="5549783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Similar analysis to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Additional electron shower</a:t>
                </a:r>
              </a:p>
              <a:p>
                <a:r>
                  <a:rPr lang="en-US" dirty="0"/>
                  <a:t>Invariant mass ~1 GeV</a:t>
                </a:r>
              </a:p>
              <a:p>
                <a:r>
                  <a:rPr lang="en-US" dirty="0"/>
                  <a:t>Background: atmospheric neutrinos</a:t>
                </a:r>
              </a:p>
              <a:p>
                <a:r>
                  <a:rPr lang="en-US" dirty="0"/>
                  <a:t>Signal efficiency: 47%</a:t>
                </a:r>
              </a:p>
              <a:p>
                <a:r>
                  <a:rPr lang="en-US" dirty="0"/>
                  <a:t>400 kt-year exposure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rgbClr val="E95125"/>
                    </a:solidFill>
                    <a:sym typeface="Wingdings" panose="05000000000000000000" pitchFamily="2" charset="2"/>
                  </a:rPr>
                  <a:t>A limit of </a:t>
                </a:r>
                <a:r>
                  <a:rPr lang="en-US" dirty="0">
                    <a:solidFill>
                      <a:srgbClr val="E95125"/>
                    </a:solidFill>
                  </a:rPr>
                  <a:t>1.1x10</a:t>
                </a:r>
                <a:r>
                  <a:rPr lang="en-US" baseline="30000" dirty="0">
                    <a:solidFill>
                      <a:srgbClr val="E95125"/>
                    </a:solidFill>
                  </a:rPr>
                  <a:t>34</a:t>
                </a:r>
                <a:r>
                  <a:rPr lang="en-US" dirty="0">
                    <a:solidFill>
                      <a:srgbClr val="E95125"/>
                    </a:solidFill>
                  </a:rPr>
                  <a:t> years 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6DD81C-C3BD-4570-B137-940EAE5BD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53" y="804834"/>
                <a:ext cx="9015247" cy="5549783"/>
              </a:xfrm>
              <a:prstGeom prst="rect">
                <a:avLst/>
              </a:prstGeom>
              <a:blipFill>
                <a:blip r:embed="rId3"/>
                <a:stretch>
                  <a:fillRect l="-1758" t="-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1416E1-C194-692F-7971-04D47673FA69}"/>
              </a:ext>
            </a:extLst>
          </p:cNvPr>
          <p:cNvSpPr txBox="1">
            <a:spLocks/>
          </p:cNvSpPr>
          <p:nvPr/>
        </p:nvSpPr>
        <p:spPr>
          <a:xfrm>
            <a:off x="3189263" y="4747909"/>
            <a:ext cx="2765473" cy="1025171"/>
          </a:xfrm>
          <a:prstGeom prst="rect">
            <a:avLst/>
          </a:prstGeom>
          <a:ln w="57150">
            <a:solidFill>
              <a:schemeClr val="accent6"/>
            </a:solidFill>
          </a:ln>
        </p:spPr>
        <p:txBody>
          <a:bodyPr lIns="0" rIns="0">
            <a:normAutofit fontScale="700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dirty="0"/>
              <a:t>Current Limit by </a:t>
            </a:r>
            <a:r>
              <a:rPr lang="en-US" sz="2900" dirty="0" err="1"/>
              <a:t>Fr</a:t>
            </a:r>
            <a:r>
              <a:rPr lang="en-US" sz="290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é</a:t>
            </a:r>
            <a:r>
              <a:rPr lang="en-US" sz="2900" dirty="0" err="1"/>
              <a:t>jus</a:t>
            </a:r>
            <a:endParaRPr lang="en-US" sz="2900" dirty="0"/>
          </a:p>
          <a:p>
            <a:pPr marL="0" indent="0" algn="ctr">
              <a:buNone/>
            </a:pPr>
            <a:r>
              <a:rPr lang="en-US" sz="2900" dirty="0"/>
              <a:t>3.2x10</a:t>
            </a:r>
            <a:r>
              <a:rPr lang="en-US" sz="2900" baseline="30000" dirty="0"/>
              <a:t>31</a:t>
            </a:r>
            <a:r>
              <a:rPr lang="en-US" sz="2900" dirty="0"/>
              <a:t> years</a:t>
            </a:r>
          </a:p>
          <a:p>
            <a:pPr marL="0" indent="0" algn="ctr">
              <a:buNone/>
            </a:pPr>
            <a:r>
              <a:rPr lang="en-US" sz="1000" dirty="0">
                <a:hlinkClick r:id="rId4"/>
              </a:rPr>
              <a:t>https://www.sciencedirect.com/science/article/pii/037026939191479F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56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1EAB9-06E8-4EC2-9944-34916149BE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2EDC-29F0-4ECE-9475-D8A87505B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C8EE-237C-4B50-B9B4-28D2A054A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</p:spPr>
            <p:txBody>
              <a:bodyPr vert="horz" lIns="0" tIns="0" rIns="0" bIns="0">
                <a:normAutofit/>
              </a:bodyPr>
              <a:lstStyle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4000" b="1" i="0" kern="1200" baseline="0">
                    <a:solidFill>
                      <a:srgbClr val="E95125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4572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9144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13716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18288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dirty="0"/>
                  <a:t>Sensitivity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700F9028-AC1F-4B67-B3B6-0D6319514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36"/>
                <a:ext cx="8229600" cy="647102"/>
              </a:xfrm>
              <a:prstGeom prst="rect">
                <a:avLst/>
              </a:prstGeom>
              <a:blipFill>
                <a:blip r:embed="rId2"/>
                <a:stretch>
                  <a:fillRect t="-32075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DD81C-C3BD-4570-B137-940EAE5BD7C9}"/>
              </a:ext>
            </a:extLst>
          </p:cNvPr>
          <p:cNvSpPr txBox="1">
            <a:spLocks/>
          </p:cNvSpPr>
          <p:nvPr/>
        </p:nvSpPr>
        <p:spPr>
          <a:xfrm>
            <a:off x="128753" y="804834"/>
            <a:ext cx="9015247" cy="55497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Signature: 3 EM showers</a:t>
            </a:r>
          </a:p>
          <a:p>
            <a:r>
              <a:rPr lang="en-US" dirty="0"/>
              <a:t>Invariant mass ~1 GeV</a:t>
            </a:r>
          </a:p>
          <a:p>
            <a:r>
              <a:rPr lang="en-US" dirty="0"/>
              <a:t>Background: atmospheric neutrinos</a:t>
            </a:r>
          </a:p>
          <a:p>
            <a:r>
              <a:rPr lang="en-US" dirty="0"/>
              <a:t>Preliminary analysis based on MC Truth</a:t>
            </a:r>
          </a:p>
          <a:p>
            <a:r>
              <a:rPr lang="en-US" dirty="0"/>
              <a:t>Reconstruction only approximated</a:t>
            </a:r>
          </a:p>
          <a:p>
            <a:r>
              <a:rPr lang="en-US" dirty="0"/>
              <a:t>400 kt-year exposure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E95125"/>
                </a:solidFill>
                <a:sym typeface="Wingdings" panose="05000000000000000000" pitchFamily="2" charset="2"/>
              </a:rPr>
              <a:t>A limit of 8</a:t>
            </a:r>
            <a:r>
              <a:rPr lang="en-US" dirty="0">
                <a:solidFill>
                  <a:srgbClr val="E95125"/>
                </a:solidFill>
              </a:rPr>
              <a:t>.17x10</a:t>
            </a:r>
            <a:r>
              <a:rPr lang="en-US" baseline="30000" dirty="0">
                <a:solidFill>
                  <a:srgbClr val="E95125"/>
                </a:solidFill>
              </a:rPr>
              <a:t>33</a:t>
            </a:r>
            <a:r>
              <a:rPr lang="en-US" dirty="0">
                <a:solidFill>
                  <a:srgbClr val="E95125"/>
                </a:solidFill>
              </a:rPr>
              <a:t> years to 1.1x10</a:t>
            </a:r>
            <a:r>
              <a:rPr lang="en-US" baseline="30000" dirty="0">
                <a:solidFill>
                  <a:srgbClr val="E95125"/>
                </a:solidFill>
              </a:rPr>
              <a:t>34 </a:t>
            </a:r>
            <a:r>
              <a:rPr lang="en-US" dirty="0">
                <a:solidFill>
                  <a:srgbClr val="E95125"/>
                </a:solidFill>
              </a:rPr>
              <a:t>years</a:t>
            </a:r>
            <a:endParaRPr lang="en-US" baseline="30000" dirty="0">
              <a:solidFill>
                <a:srgbClr val="E95125"/>
              </a:solidFill>
            </a:endParaRPr>
          </a:p>
          <a:p>
            <a:pPr lvl="1"/>
            <a:r>
              <a:rPr lang="en-US" dirty="0"/>
              <a:t>Depending upon reconstruction</a:t>
            </a:r>
          </a:p>
          <a:p>
            <a:r>
              <a:rPr lang="en-US" dirty="0"/>
              <a:t>Can reach SK limit by doubling exposure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7E20E3-4C78-AA37-CBB2-E6F709508156}"/>
              </a:ext>
            </a:extLst>
          </p:cNvPr>
          <p:cNvSpPr txBox="1">
            <a:spLocks/>
          </p:cNvSpPr>
          <p:nvPr/>
        </p:nvSpPr>
        <p:spPr>
          <a:xfrm>
            <a:off x="3189263" y="4750909"/>
            <a:ext cx="2765473" cy="1025171"/>
          </a:xfrm>
          <a:prstGeom prst="rect">
            <a:avLst/>
          </a:prstGeom>
          <a:ln w="57150">
            <a:solidFill>
              <a:schemeClr val="accent6"/>
            </a:solidFill>
          </a:ln>
        </p:spPr>
        <p:txBody>
          <a:bodyPr lIns="0" rIns="0">
            <a:normAutofit fontScale="9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Current Limit by SK</a:t>
            </a:r>
          </a:p>
          <a:p>
            <a:pPr marL="0" indent="0" algn="ctr">
              <a:buNone/>
            </a:pPr>
            <a:r>
              <a:rPr lang="en-US" dirty="0"/>
              <a:t>2.4x10</a:t>
            </a:r>
            <a:r>
              <a:rPr lang="en-US" baseline="30000" dirty="0"/>
              <a:t>34</a:t>
            </a:r>
            <a:r>
              <a:rPr lang="en-US" dirty="0"/>
              <a:t> years</a:t>
            </a:r>
          </a:p>
          <a:p>
            <a:pPr marL="0" indent="0" algn="ctr">
              <a:buNone/>
            </a:pPr>
            <a:r>
              <a:rPr lang="en-US" sz="800" dirty="0">
                <a:hlinkClick r:id="rId3"/>
              </a:rPr>
              <a:t>https://journals.aps.org/prd/abstract/10.1103/PhysRevD.102.112011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368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10F8-AC95-4C6E-A465-0C5B4CED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Number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864AF2-0712-4B5D-BC2C-99D53A2C998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Neutron-antineutron Transformations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864AF2-0712-4B5D-BC2C-99D53A2C99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2076" t="-4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96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495FC2-70F2-461D-B897-92BBB1C2CCE3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672617"/>
                <a:ext cx="9144000" cy="53281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/>
                  <a:t>We know neutral particles are capable of oscillation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Neutrons are predicted to also oscillate by several BSM theories</a:t>
                </a:r>
              </a:p>
              <a:p>
                <a:r>
                  <a:rPr lang="en-US" sz="2400" dirty="0"/>
                  <a:t>Neutrons bound in a nucleus can oscillate as well as free neutrons</a:t>
                </a:r>
              </a:p>
              <a:p>
                <a:r>
                  <a:rPr lang="en-US" sz="2400" dirty="0"/>
                  <a:t>Inside nucleus oscillated neutrons would quickly annihilate</a:t>
                </a:r>
              </a:p>
              <a:p>
                <a:r>
                  <a:rPr lang="en-US" sz="2400" dirty="0"/>
                  <a:t>Their oscillation times can be related with a suppression factor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bound</m:t>
                          </m:r>
                        </m:sub>
                      </m:sSub>
                      <m:r>
                        <a:rPr kumimoji="0" lang="en-US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9512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9512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</m:t>
                      </m:r>
                      <m:r>
                        <a:rPr kumimoji="0" lang="en-US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9512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44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free</m:t>
                          </m:r>
                        </m:sub>
                        <m:sup>
                          <m: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9512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R varies for different nuclei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~6.66×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22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t-BR" sz="2400" dirty="0">
                    <a:cs typeface="Helvetica" panose="020B0604020202020204" pitchFamily="34" charset="0"/>
                  </a:rPr>
                  <a:t> </a:t>
                </a:r>
                <a:r>
                  <a:rPr lang="pt-BR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Fe</m:t>
                        </m:r>
                      </m:e>
                    </m:sPre>
                  </m:oMath>
                </a14:m>
                <a:r>
                  <a:rPr lang="en-US" sz="2400" dirty="0"/>
                  <a:t> is used for this analysis</a:t>
                </a:r>
              </a:p>
              <a:p>
                <a:r>
                  <a:rPr lang="pt-BR" sz="2400" dirty="0">
                    <a:cs typeface="Helvetica" panose="020B0604020202020204" pitchFamily="34" charset="0"/>
                  </a:rPr>
                  <a:t>Future works will use the newly calculated: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~5.6×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22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t-BR" sz="2400" dirty="0">
                    <a:cs typeface="Helvetica" panose="020B0604020202020204" pitchFamily="34" charset="0"/>
                  </a:rPr>
                  <a:t> </a:t>
                </a:r>
                <a:r>
                  <a:rPr lang="pt-BR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</m:t>
                        </m:r>
                      </m:e>
                    </m:sPre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495FC2-70F2-461D-B897-92BBB1C2C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672617"/>
                <a:ext cx="9144000" cy="5328100"/>
              </a:xfrm>
              <a:blipFill>
                <a:blip r:embed="rId2"/>
                <a:stretch>
                  <a:fillRect l="-1733" t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11FDB-A892-4831-8D0C-7A97DF809C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0589F-97F6-41B4-9665-5046B6BCA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6075-C5F2-4BD2-8452-402A3B7DD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F09FBDDA-810C-4798-B46E-92CF04BC4F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9144000" cy="647102"/>
              </a:xfrm>
              <a:prstGeom prst="rect">
                <a:avLst/>
              </a:prstGeom>
            </p:spPr>
            <p:txBody>
              <a:bodyPr vert="horz" lIns="0" tIns="0" rIns="0" bIns="0">
                <a:normAutofit fontScale="97500"/>
              </a:bodyPr>
              <a:lstStyle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4000" b="1" i="0" kern="1200" baseline="0">
                    <a:solidFill>
                      <a:srgbClr val="E95125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4572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9144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13716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1828800" algn="ctr" defTabSz="457200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r>
                  <a:rPr lang="en-US" dirty="0"/>
                  <a:t>Baryon Number Violation: </a:t>
                </a:r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F09FBDDA-810C-4798-B46E-92CF04BC4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647102"/>
              </a:xfrm>
              <a:prstGeom prst="rect">
                <a:avLst/>
              </a:prstGeom>
              <a:blipFill>
                <a:blip r:embed="rId3"/>
                <a:stretch>
                  <a:fillRect l="-3267" t="-23585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1DE5B1D-FE79-AA52-35AE-63E0D3229905}"/>
              </a:ext>
            </a:extLst>
          </p:cNvPr>
          <p:cNvSpPr txBox="1"/>
          <p:nvPr/>
        </p:nvSpPr>
        <p:spPr>
          <a:xfrm>
            <a:off x="-1" y="6000717"/>
            <a:ext cx="3152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Phys. Rev. D 101, 036008 (2020)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3696B-CB06-4F57-9CEB-008F3EACA87B}"/>
              </a:ext>
            </a:extLst>
          </p:cNvPr>
          <p:cNvSpPr txBox="1"/>
          <p:nvPr/>
        </p:nvSpPr>
        <p:spPr>
          <a:xfrm>
            <a:off x="2443018" y="6036606"/>
            <a:ext cx="47197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https://journals.aps.org/prd/abstract/10.1103/PhysRevD.78.016002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91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45ACEA-BC1C-4A43-98B7-3A6B8187B5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/>
                  <a:t>  Expected Topologies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45ACEA-BC1C-4A43-98B7-3A6B8187B5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  <a:blipFill>
                <a:blip r:embed="rId2"/>
                <a:stretch>
                  <a:fillRect t="-23585" b="-4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537E-681B-44AF-B335-110B05B6D1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647102"/>
            <a:ext cx="8232771" cy="5070302"/>
          </a:xfrm>
        </p:spPr>
        <p:txBody>
          <a:bodyPr/>
          <a:lstStyle/>
          <a:p>
            <a:r>
              <a:rPr lang="en-US" dirty="0"/>
              <a:t>Annihilation produces multiple pions </a:t>
            </a:r>
          </a:p>
          <a:p>
            <a:pPr lvl="1"/>
            <a:r>
              <a:rPr lang="en-US" dirty="0"/>
              <a:t>So called “pion star”</a:t>
            </a:r>
          </a:p>
          <a:p>
            <a:r>
              <a:rPr lang="en-US" dirty="0"/>
              <a:t>FSI can yield nucleon knock outs</a:t>
            </a:r>
          </a:p>
          <a:p>
            <a:r>
              <a:rPr lang="en-US" dirty="0"/>
              <a:t>Main background are NC atmospheric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FBD1E-4519-4E58-A139-85F090D3F6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1E1EE-5A6B-48B7-90E0-997A5CA9E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A82C8-DF2C-4910-A2E0-840E023EF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4324E710-4806-4F50-B97F-6A0D2EBE4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200891" y="2726839"/>
            <a:ext cx="8742218" cy="338760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B31799-6C74-409D-A213-CB2CD1CF79C8}"/>
              </a:ext>
            </a:extLst>
          </p:cNvPr>
          <p:cNvSpPr txBox="1"/>
          <p:nvPr/>
        </p:nvSpPr>
        <p:spPr>
          <a:xfrm>
            <a:off x="454026" y="6133674"/>
            <a:ext cx="79386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https://indico.fnal.gov/event/44472/contributions/192778/</a:t>
            </a:r>
            <a:r>
              <a:rPr lang="en-US" sz="9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2F0D86-0DF5-4390-9536-F17025CDA93F}"/>
                  </a:ext>
                </a:extLst>
              </p:cNvPr>
              <p:cNvSpPr txBox="1"/>
              <p:nvPr/>
            </p:nvSpPr>
            <p:spPr>
              <a:xfrm>
                <a:off x="1693826" y="2618601"/>
                <a:ext cx="1839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2F0D86-0DF5-4390-9536-F17025CDA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826" y="2618601"/>
                <a:ext cx="183960" cy="276999"/>
              </a:xfrm>
              <a:prstGeom prst="rect">
                <a:avLst/>
              </a:prstGeom>
              <a:blipFill>
                <a:blip r:embed="rId5"/>
                <a:stretch>
                  <a:fillRect l="-33333" r="-3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77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15BF21-AD11-4996-A5FA-D6DABC76BD4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/>
                  <a:t> Event Displays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15BF21-AD11-4996-A5FA-D6DABC76BD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  <a:blipFill>
                <a:blip r:embed="rId2"/>
                <a:stretch>
                  <a:fillRect t="-23585" b="-4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B0381-BC91-40B0-9032-CBBC7E5B96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77D0-D7E9-4843-B9D1-4AE8FC867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E5DAB-0C94-4BE2-9800-97C0FB691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9815A-06D0-4F8F-B4FE-0E7F4B726473}"/>
              </a:ext>
            </a:extLst>
          </p:cNvPr>
          <p:cNvSpPr txBox="1"/>
          <p:nvPr/>
        </p:nvSpPr>
        <p:spPr>
          <a:xfrm>
            <a:off x="5152544" y="1152657"/>
            <a:ext cx="3750990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high scoring </a:t>
            </a:r>
            <a:r>
              <a:rPr lang="en-US" dirty="0">
                <a:solidFill>
                  <a:schemeClr val="accent2"/>
                </a:solidFill>
              </a:rPr>
              <a:t>atmospheric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MC event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C8DACE3-71C9-4046-B6BE-9053EF516D38}"/>
              </a:ext>
            </a:extLst>
          </p:cNvPr>
          <p:cNvSpPr txBox="1">
            <a:spLocks/>
          </p:cNvSpPr>
          <p:nvPr/>
        </p:nvSpPr>
        <p:spPr>
          <a:xfrm>
            <a:off x="74425" y="517644"/>
            <a:ext cx="8232771" cy="218386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BDT multivariate analysis is used to classify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45A4A-4B1C-42AA-9498-9FDE90584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01" t="47061" r="20989" b="15669"/>
          <a:stretch/>
        </p:blipFill>
        <p:spPr>
          <a:xfrm>
            <a:off x="4448082" y="1555334"/>
            <a:ext cx="4349311" cy="46428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93930F-1E64-41CC-8FFC-0EBC1487C497}"/>
              </a:ext>
            </a:extLst>
          </p:cNvPr>
          <p:cNvSpPr txBox="1"/>
          <p:nvPr/>
        </p:nvSpPr>
        <p:spPr>
          <a:xfrm rot="16200000">
            <a:off x="4239383" y="3612123"/>
            <a:ext cx="1456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95125"/>
                </a:solidFill>
              </a:rPr>
              <a:t>Drift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E468D-EB71-442E-8FE2-DEA9924D09C2}"/>
              </a:ext>
            </a:extLst>
          </p:cNvPr>
          <p:cNvSpPr txBox="1"/>
          <p:nvPr/>
        </p:nvSpPr>
        <p:spPr>
          <a:xfrm>
            <a:off x="338794" y="6140123"/>
            <a:ext cx="4767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https://link.springer.com/article/10.1140/epjc/s10052-021-09007-w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D61209-6B55-40CD-92D2-AFAF32B49BD6}"/>
                  </a:ext>
                </a:extLst>
              </p:cNvPr>
              <p:cNvSpPr txBox="1"/>
              <p:nvPr/>
            </p:nvSpPr>
            <p:spPr>
              <a:xfrm>
                <a:off x="1161197" y="916552"/>
                <a:ext cx="24799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D61209-6B55-40CD-92D2-AFAF32B49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97" y="916552"/>
                <a:ext cx="2479910" cy="369332"/>
              </a:xfrm>
              <a:prstGeom prst="rect">
                <a:avLst/>
              </a:prstGeom>
              <a:blipFill>
                <a:blip r:embed="rId5"/>
                <a:stretch>
                  <a:fillRect l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36C05F6-EEAB-40BB-B2B1-0F8B081749DA}"/>
              </a:ext>
            </a:extLst>
          </p:cNvPr>
          <p:cNvSpPr txBox="1"/>
          <p:nvPr/>
        </p:nvSpPr>
        <p:spPr>
          <a:xfrm>
            <a:off x="977573" y="1325501"/>
            <a:ext cx="3036504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high scoring </a:t>
            </a:r>
            <a:r>
              <a:rPr lang="en-US" dirty="0">
                <a:solidFill>
                  <a:srgbClr val="00B050"/>
                </a:solidFill>
              </a:rPr>
              <a:t>signal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MC event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A8CED8-0195-4093-A3C5-3DF0FCAA92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69" t="34439" r="8461" b="28320"/>
          <a:stretch/>
        </p:blipFill>
        <p:spPr>
          <a:xfrm>
            <a:off x="726561" y="1718223"/>
            <a:ext cx="4056651" cy="4383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0B2F39-2277-4DDA-B259-FE8488A8830A}"/>
              </a:ext>
            </a:extLst>
          </p:cNvPr>
          <p:cNvSpPr txBox="1"/>
          <p:nvPr/>
        </p:nvSpPr>
        <p:spPr>
          <a:xfrm rot="16200000">
            <a:off x="-1934" y="3825996"/>
            <a:ext cx="1456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95125"/>
                </a:solidFill>
              </a:rPr>
              <a:t>Drift Time</a:t>
            </a:r>
          </a:p>
        </p:txBody>
      </p:sp>
    </p:spTree>
    <p:extLst>
      <p:ext uri="{BB962C8B-B14F-4D97-AF65-F5344CB8AC3E}">
        <p14:creationId xmlns:p14="http://schemas.microsoft.com/office/powerpoint/2010/main" val="37829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45ACEA-BC1C-4A43-98B7-3A6B8187B5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/>
                  <a:t>  Oscillation Limits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45ACEA-BC1C-4A43-98B7-3A6B8187B5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8229600" cy="647102"/>
              </a:xfrm>
              <a:blipFill>
                <a:blip r:embed="rId2"/>
                <a:stretch>
                  <a:fillRect t="-23585" b="-4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8537E-681B-44AF-B335-110B05B6D142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647102"/>
                <a:ext cx="9144000" cy="5070302"/>
              </a:xfrm>
            </p:spPr>
            <p:txBody>
              <a:bodyPr/>
              <a:lstStyle/>
              <a:p>
                <a:r>
                  <a:rPr lang="en-US" dirty="0"/>
                  <a:t>Similar multi-variate approach as in the nucleon decay studies</a:t>
                </a:r>
              </a:p>
              <a:p>
                <a:r>
                  <a:rPr lang="en-US" dirty="0">
                    <a:solidFill>
                      <a:srgbClr val="E95125"/>
                    </a:solidFill>
                  </a:rPr>
                  <a:t>Bound neutron limit: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6.45</m:t>
                    </m:r>
                    <m:r>
                      <a:rPr lang="en-US" b="0" i="1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 baseline="30000" dirty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en-US" dirty="0">
                    <a:solidFill>
                      <a:srgbClr val="E95125"/>
                    </a:solidFill>
                  </a:rPr>
                  <a:t> years</a:t>
                </a:r>
              </a:p>
              <a:p>
                <a:pPr lvl="1"/>
                <a:r>
                  <a:rPr lang="en-US" dirty="0"/>
                  <a:t>@ 90% CL with 400 kt-year exposure </a:t>
                </a:r>
              </a:p>
              <a:p>
                <a:r>
                  <a:rPr lang="en-US" dirty="0">
                    <a:solidFill>
                      <a:srgbClr val="E95125"/>
                    </a:solidFill>
                  </a:rPr>
                  <a:t>Free neutron oscillation limit: </a:t>
                </a:r>
                <a14:m>
                  <m:oMath xmlns:m="http://schemas.openxmlformats.org/officeDocument/2006/math">
                    <m:r>
                      <a:rPr lang="en-US" i="0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5.53</m:t>
                    </m:r>
                    <m:r>
                      <a:rPr lang="en-US" b="0" i="0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0" dirty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0" baseline="30000" dirty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0" dirty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>
                  <a:solidFill>
                    <a:srgbClr val="E95125"/>
                  </a:solidFill>
                </a:endParaRPr>
              </a:p>
              <a:p>
                <a:r>
                  <a:rPr lang="en-US" dirty="0"/>
                  <a:t>~2x improvement over current best limit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8537E-681B-44AF-B335-110B05B6D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647102"/>
                <a:ext cx="9144000" cy="5070302"/>
              </a:xfrm>
              <a:blipFill>
                <a:blip r:embed="rId3"/>
                <a:stretch>
                  <a:fillRect l="-1733" t="-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FBD1E-4519-4E58-A139-85F090D3F6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1E1EE-5A6B-48B7-90E0-997A5CA9E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A82C8-DF2C-4910-A2E0-840E023EF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EBC07076-0BFF-4604-89F2-2D29F64D3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6" y="3080640"/>
            <a:ext cx="4200262" cy="3005308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9ED60761-0EB6-4C2F-9B2F-DC471BB7D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88" y="3103029"/>
            <a:ext cx="4320934" cy="2960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B166B9-6747-413A-B02A-ECAFA7008E00}"/>
              </a:ext>
            </a:extLst>
          </p:cNvPr>
          <p:cNvSpPr txBox="1"/>
          <p:nvPr/>
        </p:nvSpPr>
        <p:spPr>
          <a:xfrm>
            <a:off x="338794" y="6106300"/>
            <a:ext cx="4767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https://link.springer.com/article/10.1140/epjc/s10052-021-09007-w</a:t>
            </a:r>
            <a:r>
              <a:rPr lang="en-US" sz="1000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DC85D4-DED1-7DDE-BC16-E63B9DE63645}"/>
              </a:ext>
            </a:extLst>
          </p:cNvPr>
          <p:cNvSpPr txBox="1">
            <a:spLocks/>
          </p:cNvSpPr>
          <p:nvPr/>
        </p:nvSpPr>
        <p:spPr>
          <a:xfrm>
            <a:off x="5879764" y="1301618"/>
            <a:ext cx="2910731" cy="1025171"/>
          </a:xfrm>
          <a:prstGeom prst="rect">
            <a:avLst/>
          </a:prstGeom>
          <a:ln w="57150">
            <a:solidFill>
              <a:schemeClr val="accent6"/>
            </a:solidFill>
          </a:ln>
        </p:spPr>
        <p:txBody>
          <a:bodyPr lIns="0" rIns="0">
            <a:normAutofit fontScale="77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Current Limit by SK</a:t>
            </a:r>
          </a:p>
          <a:p>
            <a:pPr marL="0" indent="0" algn="ctr">
              <a:buNone/>
            </a:pPr>
            <a:r>
              <a:rPr lang="en-US" dirty="0"/>
              <a:t>3.6x10</a:t>
            </a:r>
            <a:r>
              <a:rPr lang="en-US" baseline="30000" dirty="0"/>
              <a:t>32</a:t>
            </a:r>
            <a:r>
              <a:rPr lang="en-US" dirty="0"/>
              <a:t> years</a:t>
            </a:r>
          </a:p>
          <a:p>
            <a:pPr marL="0" indent="0" algn="ctr">
              <a:buNone/>
            </a:pPr>
            <a:r>
              <a:rPr lang="en-US" sz="900" dirty="0">
                <a:hlinkClick r:id="rId7"/>
              </a:rPr>
              <a:t>https://www.sciencedirect.com/science/article/pii/037026939191479F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91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9191-E149-4504-A688-DF0F5FC6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710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66C5F-0D96-49F5-AE60-161F0BCA7BD7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654145"/>
                <a:ext cx="9060873" cy="5070302"/>
              </a:xfrm>
            </p:spPr>
            <p:txBody>
              <a:bodyPr/>
              <a:lstStyle/>
              <a:p>
                <a:r>
                  <a:rPr lang="en-US" dirty="0"/>
                  <a:t>LArTPC technology offers unique advantages in nucleon decay searches</a:t>
                </a:r>
              </a:p>
              <a:p>
                <a:r>
                  <a:rPr lang="en-US" dirty="0"/>
                  <a:t>At full scale (400 kt-year exposure) DUNE will be competitive with large water Cherenkov experiments in rare process searches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dirty="0"/>
                  <a:t> : Improvement on current limits with more potential as reconstruction and particle identification improve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order of magnitude improvement over current limits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dirty="0"/>
                  <a:t> : preliminary study suggests current limits reachable after double exposure</a:t>
                </a:r>
              </a:p>
              <a:p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factor improvement expected over current limits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66C5F-0D96-49F5-AE60-161F0BCA7B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654145"/>
                <a:ext cx="9060873" cy="5070302"/>
              </a:xfrm>
              <a:blipFill>
                <a:blip r:embed="rId2"/>
                <a:stretch>
                  <a:fillRect l="-1750" t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3E169-40F7-4077-AEF9-F8E256F4DA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58A5-4E2C-4F26-90FE-62A0B2A03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E254C-5EBE-4DB3-8BDB-82BAF6256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0449-566C-48DB-85F1-46999CF1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time!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7E320-AE6D-431E-999E-3FD17B993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2242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1AF-B42E-4EBE-93D8-5898EDA6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102"/>
          </a:xfrm>
        </p:spPr>
        <p:txBody>
          <a:bodyPr>
            <a:noAutofit/>
          </a:bodyPr>
          <a:lstStyle/>
          <a:p>
            <a:r>
              <a:rPr lang="en-US" sz="2800" dirty="0"/>
              <a:t>The Deep Underground Neutrino Experiment (DUNE)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BA510-FCB1-457F-8FD0-A38C2AE67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1A45-9CF6-4896-A974-0556D3129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994B-ED16-43CF-8684-D6C7105D1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1E726-5ADD-4BF4-97B2-49766270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027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FCA18-0A16-4DC1-8F40-56B5785F6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03" t="31039" r="15197" b="42000"/>
          <a:stretch/>
        </p:blipFill>
        <p:spPr>
          <a:xfrm>
            <a:off x="5869300" y="2422124"/>
            <a:ext cx="3274700" cy="20137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FEE197-BC79-4F4C-A9A9-4C601A73FCF0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558363"/>
                <a:ext cx="8478982" cy="507030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Flagship project of Fermilab</a:t>
                </a:r>
              </a:p>
              <a:p>
                <a:r>
                  <a:rPr lang="en-US" sz="2400" dirty="0"/>
                  <a:t>Will construct 1.2 MW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C5A77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>
                    <a:solidFill>
                      <a:srgbClr val="3C5A77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beam with upgrade plans to 2.4 MW</a:t>
                </a: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Near detector will utilize a suite of detectors</a:t>
                </a:r>
                <a:endParaRPr lang="en-US" sz="2400" dirty="0">
                  <a:solidFill>
                    <a:srgbClr val="3C5A77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Far detectors will utilize Liquid Argon Time Projection Chambers (</a:t>
                </a:r>
                <a:r>
                  <a:rPr lang="en-US" sz="2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LArTPCs</a:t>
                </a:r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</a:p>
              <a:p>
                <a:pPr lvl="1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Total Far detector mass: 70 kt of </a:t>
                </a:r>
                <a:r>
                  <a:rPr lang="en-US" sz="22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LAr</a:t>
                </a:r>
                <a:endParaRPr lang="en-US" sz="24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FEE197-BC79-4F4C-A9A9-4C601A73FC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558363"/>
                <a:ext cx="8478982" cy="5070302"/>
              </a:xfrm>
              <a:blipFill>
                <a:blip r:embed="rId4"/>
                <a:stretch>
                  <a:fillRect l="-2013" t="-842" r="-1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2823EF-B238-44B0-9D7D-4DE7EB4B9AFD}"/>
              </a:ext>
            </a:extLst>
          </p:cNvPr>
          <p:cNvSpPr txBox="1"/>
          <p:nvPr/>
        </p:nvSpPr>
        <p:spPr>
          <a:xfrm>
            <a:off x="2629821" y="3429000"/>
            <a:ext cx="308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95125"/>
                </a:solidFill>
              </a:rPr>
              <a:t>1347 collaborators</a:t>
            </a:r>
          </a:p>
          <a:p>
            <a:pPr algn="ctr"/>
            <a:r>
              <a:rPr lang="en-US" dirty="0">
                <a:solidFill>
                  <a:srgbClr val="E95125"/>
                </a:solidFill>
              </a:rPr>
              <a:t>204 institutions in 33 countries + CERN</a:t>
            </a:r>
          </a:p>
        </p:txBody>
      </p:sp>
    </p:spTree>
    <p:extLst>
      <p:ext uri="{BB962C8B-B14F-4D97-AF65-F5344CB8AC3E}">
        <p14:creationId xmlns:p14="http://schemas.microsoft.com/office/powerpoint/2010/main" val="212077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9FEE0F-8961-4AAB-AAD7-F8FAABD2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8" t="23415" r="57677" b="28100"/>
          <a:stretch/>
        </p:blipFill>
        <p:spPr>
          <a:xfrm>
            <a:off x="457200" y="2002523"/>
            <a:ext cx="8229600" cy="4361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3C363-4CB5-40A6-8AD2-62E878EE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7102"/>
          </a:xfrm>
        </p:spPr>
        <p:txBody>
          <a:bodyPr/>
          <a:lstStyle/>
          <a:p>
            <a:r>
              <a:rPr lang="en-US" dirty="0"/>
              <a:t>DUNE At SURF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AEFB-6B7A-40E6-8F0C-8637FA8D9C2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647102"/>
            <a:ext cx="8820727" cy="5070302"/>
          </a:xfrm>
        </p:spPr>
        <p:txBody>
          <a:bodyPr/>
          <a:lstStyle/>
          <a:p>
            <a:r>
              <a:rPr lang="en-US" dirty="0"/>
              <a:t>DUNE Far detectors will sit 1.5 km underground</a:t>
            </a:r>
          </a:p>
          <a:p>
            <a:r>
              <a:rPr lang="en-US" dirty="0"/>
              <a:t>Four far detector modules each composed of 17.5 kt of </a:t>
            </a:r>
            <a:r>
              <a:rPr lang="en-US" dirty="0" err="1"/>
              <a:t>LAr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 this talk we assume each detector has 10 kt of fiducial volume</a:t>
            </a:r>
          </a:p>
          <a:p>
            <a:r>
              <a:rPr lang="en-US" dirty="0"/>
              <a:t>Cryostats are each 65.8 m long, 18.9m wide and 17.8m tall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3B63-5C46-48DB-A6DC-ADBC0E2738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FE787E3-448B-41BB-84E1-9EA7DC196867}" type="datetime1">
              <a:rPr lang="en-US" smtClean="0">
                <a:latin typeface="Helvetica"/>
                <a:cs typeface="Helvetica"/>
              </a:rPr>
              <a:t>5/11/2022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FBA7-BA96-4825-916C-8F54B7E79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F667E-813C-4A6A-A0D9-DB3E73D2A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13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8F6F-9F51-4344-B0E2-B37260DF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30"/>
            <a:ext cx="8229600" cy="6471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LArTPC: How They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4586-44FB-42E5-8DEB-64342BFFE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/>
              <a:t>5/12/2022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8AB19-0034-4E2E-BD14-D8824EC09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38248-7253-4714-81D0-818A1EBBE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C39C72E-2A13-EB4D-AD45-6D4E6ACAED8D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 sz="110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416A04-079E-4F4A-994E-C72B0A6F2F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1374603"/>
            <a:ext cx="4692840" cy="3948458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2FE26E-B95E-41B3-A813-8E7E5D9AA1A0}"/>
                  </a:ext>
                </a:extLst>
              </p:cNvPr>
              <p:cNvSpPr txBox="1"/>
              <p:nvPr/>
            </p:nvSpPr>
            <p:spPr>
              <a:xfrm>
                <a:off x="4572000" y="577517"/>
                <a:ext cx="4632446" cy="5878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A large uniform liquid argon volume</a:t>
                </a:r>
              </a:p>
              <a:p>
                <a:pPr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Electric field applied across drift volume</a:t>
                </a:r>
                <a:endParaRPr lang="en-US" sz="2200" b="0" i="0" u="none" strike="noStrike" dirty="0">
                  <a:solidFill>
                    <a:srgbClr val="3C5A77"/>
                  </a:solidFill>
                  <a:effectLst/>
                  <a:latin typeface="Arial" panose="020B0604020202020204" pitchFamily="34" charset="0"/>
                </a:endParaRPr>
              </a:p>
              <a:p>
                <a:pPr rtl="0" fontAlgn="base"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ionizing particles create free charge</a:t>
                </a:r>
                <a:endParaRPr lang="en-US" sz="2200" b="0" i="0" u="none" strike="noStrike" dirty="0">
                  <a:solidFill>
                    <a:srgbClr val="3C5A77"/>
                  </a:solidFill>
                  <a:effectLst/>
                  <a:latin typeface="Arial" panose="020B0604020202020204" pitchFamily="34" charset="0"/>
                </a:endParaRPr>
              </a:p>
              <a:p>
                <a:pPr marL="742950" lvl="1" indent="-285750" rtl="0" fontAlgn="base"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Electrons drift towards anode planes</a:t>
                </a:r>
                <a:endParaRPr lang="en-US" sz="1800" b="0" i="0" u="none" strike="noStrike" dirty="0">
                  <a:solidFill>
                    <a:srgbClr val="3C5A77"/>
                  </a:solidFill>
                  <a:effectLst/>
                  <a:latin typeface="Merriweather Sans" panose="020B0604020202020204" pitchFamily="2" charset="0"/>
                </a:endParaRPr>
              </a:p>
              <a:p>
                <a:pPr rtl="0" fontAlgn="base"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3 wire planes each yield 2D images of wire coordinate and drift coordinate </a:t>
                </a:r>
              </a:p>
              <a:p>
                <a:pPr rtl="0" fontAlgn="base"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3C5A77"/>
                    </a:solidFill>
                    <a:latin typeface="Helvetica Neue"/>
                  </a:rPr>
                  <a:t>Optical System provide t</a:t>
                </a:r>
                <a:r>
                  <a:rPr lang="en-US" sz="2200" baseline="-25000" dirty="0">
                    <a:solidFill>
                      <a:srgbClr val="3C5A77"/>
                    </a:solidFill>
                    <a:latin typeface="Helvetica Neue"/>
                  </a:rPr>
                  <a:t>0</a:t>
                </a:r>
                <a:endParaRPr lang="en-US" sz="2200" b="0" i="0" u="none" strike="noStrike" dirty="0">
                  <a:solidFill>
                    <a:srgbClr val="3C5A77"/>
                  </a:solidFill>
                  <a:effectLst/>
                  <a:latin typeface="Arial" panose="020B0604020202020204" pitchFamily="34" charset="0"/>
                </a:endParaRPr>
              </a:p>
              <a:p>
                <a:pPr rtl="0" fontAlgn="base"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The collected charge is proportional to the energy deposition (</a:t>
                </a:r>
                <a14:m>
                  <m:oMath xmlns:m="http://schemas.openxmlformats.org/officeDocument/2006/math">
                    <m:r>
                      <a:rPr lang="en-US" sz="2200" b="0" i="1" u="none" strike="noStrike" dirty="0" smtClean="0">
                        <a:solidFill>
                          <a:srgbClr val="3C5A77"/>
                        </a:solidFill>
                        <a:effectLst/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2200" b="0" i="1" u="none" strike="noStrike" dirty="0">
                        <a:solidFill>
                          <a:srgbClr val="3C5A77"/>
                        </a:solidFill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u="none" strike="noStrike" dirty="0" err="1">
                        <a:solidFill>
                          <a:srgbClr val="3C5A77"/>
                        </a:solidFill>
                        <a:effectLst/>
                        <a:latin typeface="Cambria Math" panose="02040503050406030204" pitchFamily="18" charset="0"/>
                      </a:rPr>
                      <m:t>𝑑𝑋</m:t>
                    </m:r>
                  </m:oMath>
                </a14:m>
                <a:r>
                  <a:rPr lang="en-US" sz="2200" b="0" i="0" u="none" strike="noStrike" dirty="0">
                    <a:solidFill>
                      <a:srgbClr val="3C5A77"/>
                    </a:solidFill>
                    <a:effectLst/>
                    <a:latin typeface="Helvetica Neue"/>
                  </a:rPr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2FE26E-B95E-41B3-A813-8E7E5D9AA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77517"/>
                <a:ext cx="4632446" cy="5878532"/>
              </a:xfrm>
              <a:prstGeom prst="rect">
                <a:avLst/>
              </a:prstGeom>
              <a:blipFill>
                <a:blip r:embed="rId3"/>
                <a:stretch>
                  <a:fillRect l="-1711" t="-622" b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33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D1165D-DD3B-45BE-8A2F-66F335001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55414" r="72525" b="16788"/>
          <a:stretch/>
        </p:blipFill>
        <p:spPr>
          <a:xfrm>
            <a:off x="396131" y="3141773"/>
            <a:ext cx="3683505" cy="2960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006D3-FB6B-49F9-8150-07DE3EDC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7102"/>
          </a:xfrm>
        </p:spPr>
        <p:txBody>
          <a:bodyPr/>
          <a:lstStyle/>
          <a:p>
            <a:r>
              <a:rPr lang="en-US" dirty="0"/>
              <a:t>LArTPC Excellence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70424-6840-4AFF-A607-40D4C57C9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79DA-ADC7-4397-A61B-7E9E3B609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34F4A-2A15-4424-B516-45DC129D1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2">
                <a:extLst>
                  <a:ext uri="{FF2B5EF4-FFF2-40B4-BE49-F238E27FC236}">
                    <a16:creationId xmlns:a16="http://schemas.microsoft.com/office/drawing/2014/main" id="{72315E5B-F71A-48BD-8E89-AA8A9C94D29C}"/>
                  </a:ext>
                </a:extLst>
              </p:cNvPr>
              <p:cNvSpPr>
                <a:spLocks noGrp="1" noChangeAspect="1" noChangeArrowheads="1"/>
              </p:cNvSpPr>
              <p:nvPr>
                <p:ph idx="11"/>
              </p:nvPr>
            </p:nvSpPr>
            <p:spPr bwMode="auto">
              <a:xfrm>
                <a:off x="1" y="755650"/>
                <a:ext cx="4583574" cy="5070475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dirty="0"/>
                  <a:t>3D Bubble Chamber-like images</a:t>
                </a:r>
              </a:p>
              <a:p>
                <a:r>
                  <a:rPr lang="en-US" dirty="0"/>
                  <a:t>Can classify complex topologies</a:t>
                </a:r>
              </a:p>
              <a:p>
                <a:r>
                  <a:rPr lang="en-US" dirty="0"/>
                  <a:t>Can 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from nucleon decay events</a:t>
                </a:r>
              </a:p>
              <a:p>
                <a:r>
                  <a:rPr lang="en-US" dirty="0"/>
                  <a:t>Example data events from Prototype DUNE Detector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AutoShape 2">
                <a:extLst>
                  <a:ext uri="{FF2B5EF4-FFF2-40B4-BE49-F238E27FC236}">
                    <a16:creationId xmlns:a16="http://schemas.microsoft.com/office/drawing/2014/main" id="{72315E5B-F71A-48BD-8E89-AA8A9C94D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 bwMode="auto">
              <a:xfrm>
                <a:off x="1" y="755650"/>
                <a:ext cx="4583574" cy="5070475"/>
              </a:xfrm>
              <a:prstGeom prst="rect">
                <a:avLst/>
              </a:prstGeom>
              <a:blipFill>
                <a:blip r:embed="rId3"/>
                <a:stretch>
                  <a:fillRect l="-1463" t="-721" r="-3191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EDC23A6-943C-471B-B549-BA715BED1DE9}"/>
              </a:ext>
            </a:extLst>
          </p:cNvPr>
          <p:cNvSpPr txBox="1"/>
          <p:nvPr/>
        </p:nvSpPr>
        <p:spPr>
          <a:xfrm>
            <a:off x="1165650" y="6021789"/>
            <a:ext cx="395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GeV/c Kaon candidate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9AD2DD-800B-498A-8B31-9BB32E7C6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54" t="40932" r="10000" b="13052"/>
          <a:stretch/>
        </p:blipFill>
        <p:spPr>
          <a:xfrm>
            <a:off x="4770581" y="237815"/>
            <a:ext cx="4349310" cy="25272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DEBBCD3-0B65-4797-A59F-4667707C1D2E}"/>
              </a:ext>
            </a:extLst>
          </p:cNvPr>
          <p:cNvSpPr txBox="1"/>
          <p:nvPr/>
        </p:nvSpPr>
        <p:spPr>
          <a:xfrm>
            <a:off x="5579281" y="2757233"/>
            <a:ext cx="257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6 GeV/c Pion candidate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BF3577-1102-4BDD-B90D-24D0FE3F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72" t="29125" r="6061" b="21740"/>
          <a:stretch/>
        </p:blipFill>
        <p:spPr>
          <a:xfrm>
            <a:off x="4579028" y="3136983"/>
            <a:ext cx="4572000" cy="30253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B7B97B2-63E4-4E25-892D-CDADCEEE8A9F}"/>
              </a:ext>
            </a:extLst>
          </p:cNvPr>
          <p:cNvSpPr txBox="1"/>
          <p:nvPr/>
        </p:nvSpPr>
        <p:spPr>
          <a:xfrm>
            <a:off x="5334555" y="6021789"/>
            <a:ext cx="4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air shower candidate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299F4-B549-48A1-ACEE-784077D73DE1}"/>
              </a:ext>
            </a:extLst>
          </p:cNvPr>
          <p:cNvSpPr txBox="1"/>
          <p:nvPr/>
        </p:nvSpPr>
        <p:spPr>
          <a:xfrm>
            <a:off x="5116055" y="-8491"/>
            <a:ext cx="51849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https://iopscience.iop.org/article/10.1088/1748-0221/15/12/P12004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742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A5052-E873-40FC-9C6B-DA72E19F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Number Violation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098E4-6049-4685-9CBB-012F9B7A3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Nucleon Decay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9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EBEF-6B5D-45B0-9E12-5017D959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Baryon Number Violation: Nucleon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5BE1D-5978-473A-BCAB-0419D996F163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654145"/>
                <a:ext cx="9144000" cy="5718946"/>
              </a:xfrm>
            </p:spPr>
            <p:txBody>
              <a:bodyPr>
                <a:normAutofit fontScale="85000" lnSpcReduction="10000"/>
              </a:bodyPr>
              <a:lstStyle/>
              <a:p>
                <a:pPr marL="448056" indent="-457200">
                  <a:buFont typeface="+mj-lt"/>
                  <a:buAutoNum type="arabicPeriod"/>
                </a:pPr>
                <a:r>
                  <a:rPr lang="en-US" dirty="0"/>
                  <a:t>Leading Candidate Channels</a:t>
                </a:r>
              </a:p>
              <a:p>
                <a:pPr marL="733362" lvl="1" indent="-4572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acc>
                  </m:oMath>
                </a14:m>
                <a:endParaRPr lang="en-US" dirty="0"/>
              </a:p>
              <a:p>
                <a:pPr marL="733362" lvl="1" indent="-4572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 marL="733362" lvl="1" indent="-4572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E9512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E95125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b="0" i="0" smtClean="0">
                                <a:solidFill>
                                  <a:srgbClr val="E95125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E95125"/>
                  </a:solidFill>
                </a:endParaRPr>
              </a:p>
              <a:p>
                <a:pPr marL="0" indent="0">
                  <a:buNone/>
                </a:pPr>
                <a:r>
                  <a:rPr lang="en-US" sz="3600" dirty="0"/>
                  <a:t>The Golden Channel: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3600" b="0" i="0" smtClean="0">
                        <a:solidFill>
                          <a:srgbClr val="E9512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3600" b="0" i="1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E951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acc>
                  </m:oMath>
                </a14:m>
                <a:endParaRPr lang="en-US" sz="3600" dirty="0"/>
              </a:p>
              <a:p>
                <a:pPr marL="448056" indent="-457200"/>
                <a:r>
                  <a:rPr lang="en-US" dirty="0" err="1"/>
                  <a:t>LArTPC</a:t>
                </a:r>
                <a:r>
                  <a:rPr lang="en-US" dirty="0"/>
                  <a:t> has an advantage with charged Kaons over Water Cherenkov detectors</a:t>
                </a:r>
              </a:p>
              <a:p>
                <a:pPr marL="448056" indent="-457200"/>
                <a:r>
                  <a:rPr lang="en-US" dirty="0"/>
                  <a:t>Charged kaon can be fully reconstructed in LArTPC, while in water Cherenkov it falls below the Cherenkov threshold</a:t>
                </a:r>
              </a:p>
              <a:p>
                <a:pPr marL="276162" lvl="1" indent="0">
                  <a:buNone/>
                </a:pPr>
                <a:r>
                  <a:rPr lang="en-US" b="1" dirty="0"/>
                  <a:t>Key Features:</a:t>
                </a:r>
              </a:p>
              <a:p>
                <a:pPr marL="619062" lvl="1" indent="-342900"/>
                <a:r>
                  <a:rPr lang="en-US" dirty="0"/>
                  <a:t>Kaon Bragg peak near muon vertex</a:t>
                </a:r>
              </a:p>
              <a:p>
                <a:pPr marL="619062" lvl="1" indent="-342900"/>
                <a:r>
                  <a:rPr lang="en-US" dirty="0"/>
                  <a:t>Kaon decay daughters create a distinct signal</a:t>
                </a:r>
              </a:p>
              <a:p>
                <a:pPr marL="333756" indent="-342900"/>
                <a:r>
                  <a:rPr lang="en-US" sz="1900" b="1" dirty="0"/>
                  <a:t>Key Difficulties:</a:t>
                </a:r>
              </a:p>
              <a:p>
                <a:pPr marL="619062" lvl="1" indent="-342900"/>
                <a:r>
                  <a:rPr lang="en-US" dirty="0"/>
                  <a:t>Decay products may undergo Final State Interactions (FSI) within Argon nucleus</a:t>
                </a:r>
              </a:p>
              <a:p>
                <a:pPr marL="619062" lvl="1" indent="-342900"/>
                <a:r>
                  <a:rPr lang="en-US" dirty="0"/>
                  <a:t>Kaon may lose energy and become more difficult to reconstruct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5BE1D-5978-473A-BCAB-0419D996F1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654145"/>
                <a:ext cx="9144000" cy="5718946"/>
              </a:xfrm>
              <a:blipFill>
                <a:blip r:embed="rId2"/>
                <a:stretch>
                  <a:fillRect l="-2600" t="-1066" r="-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9E5-7C8B-44CD-85B0-ACA8A75331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117E3-5018-41DD-A259-8615457D0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A442A-567D-4BCD-8A07-BA9D9C6D0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EFE5E44-EE9E-4DA0-A678-E4DE2A796138}"/>
              </a:ext>
            </a:extLst>
          </p:cNvPr>
          <p:cNvSpPr/>
          <p:nvPr/>
        </p:nvSpPr>
        <p:spPr>
          <a:xfrm>
            <a:off x="1982189" y="1047004"/>
            <a:ext cx="486723" cy="1304847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6571D-F0C2-4261-A1B9-C5F78C94A447}"/>
              </a:ext>
            </a:extLst>
          </p:cNvPr>
          <p:cNvSpPr txBox="1"/>
          <p:nvPr/>
        </p:nvSpPr>
        <p:spPr>
          <a:xfrm>
            <a:off x="2468912" y="1520331"/>
            <a:ext cx="5784751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Background</a:t>
            </a:r>
            <a:r>
              <a:rPr lang="en-US" dirty="0"/>
              <a:t>: atmospheric neutrino CC and NC interactions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A5A04-EBE1-4A1B-BA56-EFAE0951DA0E}"/>
              </a:ext>
            </a:extLst>
          </p:cNvPr>
          <p:cNvSpPr/>
          <p:nvPr/>
        </p:nvSpPr>
        <p:spPr>
          <a:xfrm>
            <a:off x="591127" y="1047004"/>
            <a:ext cx="1286658" cy="4251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9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E0C6461-10F2-4A4B-A2DA-85582B036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9936"/>
                <a:ext cx="8229600" cy="64710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dirty="0"/>
                  <a:t> Event Displays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E0C6461-10F2-4A4B-A2DA-85582B036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9936"/>
                <a:ext cx="8229600" cy="647102"/>
              </a:xfrm>
              <a:blipFill>
                <a:blip r:embed="rId2"/>
                <a:stretch>
                  <a:fillRect t="-37736" b="-44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E3A2E-1EBE-49DE-B252-2BD0E731F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/>
              <a:t>5/12/2022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718B-18CC-4F29-B612-B117A3D1B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BE6AE-AE69-4324-8E5C-FC6287661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C39C72E-2A13-EB4D-AD45-6D4E6ACAED8D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11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C0724B5-33C7-489C-82B2-7762DDF8F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72" t="21144" r="6199" b="28989"/>
          <a:stretch/>
        </p:blipFill>
        <p:spPr>
          <a:xfrm>
            <a:off x="4812930" y="1552571"/>
            <a:ext cx="3991194" cy="45634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D031FD-0752-4A6F-B122-D464EF086E8D}"/>
              </a:ext>
            </a:extLst>
          </p:cNvPr>
          <p:cNvSpPr txBox="1"/>
          <p:nvPr/>
        </p:nvSpPr>
        <p:spPr>
          <a:xfrm>
            <a:off x="4812930" y="1092623"/>
            <a:ext cx="379167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high scoring </a:t>
            </a:r>
            <a:r>
              <a:rPr lang="en-US" dirty="0">
                <a:solidFill>
                  <a:schemeClr val="accent2"/>
                </a:solidFill>
              </a:rPr>
              <a:t>atmospheric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MC event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A26BE9A-1221-499E-B4FC-63DACD9C3C23}"/>
              </a:ext>
            </a:extLst>
          </p:cNvPr>
          <p:cNvSpPr txBox="1">
            <a:spLocks/>
          </p:cNvSpPr>
          <p:nvPr/>
        </p:nvSpPr>
        <p:spPr>
          <a:xfrm>
            <a:off x="0" y="609911"/>
            <a:ext cx="9147171" cy="5853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BDT multivariate analysis is used to classify events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59B1A5-369F-43F7-BD1B-9CDE0A056738}"/>
              </a:ext>
            </a:extLst>
          </p:cNvPr>
          <p:cNvSpPr txBox="1"/>
          <p:nvPr/>
        </p:nvSpPr>
        <p:spPr>
          <a:xfrm>
            <a:off x="5164799" y="6049266"/>
            <a:ext cx="38070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https://link.springer.com/article/10.1140/epjc/s10052-021-09007-w</a:t>
            </a:r>
            <a:r>
              <a:rPr lang="en-US" sz="1000" dirty="0"/>
              <a:t>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29EF5B5-F5A0-41DD-B07D-2F6E4B6D0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67" t="22277" r="20038" b="28989"/>
          <a:stretch/>
        </p:blipFill>
        <p:spPr>
          <a:xfrm>
            <a:off x="189867" y="1547684"/>
            <a:ext cx="4247918" cy="47586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ABE3A11-4FA2-4234-83D5-F42A1BC4584B}"/>
              </a:ext>
            </a:extLst>
          </p:cNvPr>
          <p:cNvSpPr txBox="1"/>
          <p:nvPr/>
        </p:nvSpPr>
        <p:spPr>
          <a:xfrm>
            <a:off x="888213" y="1096435"/>
            <a:ext cx="3036504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high scoring </a:t>
            </a:r>
            <a:r>
              <a:rPr lang="en-US" dirty="0">
                <a:solidFill>
                  <a:srgbClr val="00B050"/>
                </a:solidFill>
              </a:rPr>
              <a:t>signal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MC event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E1BE23-8A98-42BD-8945-E7B167AD33BA}"/>
              </a:ext>
            </a:extLst>
          </p:cNvPr>
          <p:cNvSpPr txBox="1"/>
          <p:nvPr/>
        </p:nvSpPr>
        <p:spPr>
          <a:xfrm rot="16200000">
            <a:off x="-237544" y="3636660"/>
            <a:ext cx="1456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95125"/>
                </a:solidFill>
              </a:rPr>
              <a:t>Drift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8BA5642-2F4F-4E76-8BD3-EF7D15C9400D}"/>
                  </a:ext>
                </a:extLst>
              </p:cNvPr>
              <p:cNvSpPr txBox="1"/>
              <p:nvPr/>
            </p:nvSpPr>
            <p:spPr>
              <a:xfrm>
                <a:off x="985735" y="3536139"/>
                <a:ext cx="1570966" cy="903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sz="1600" dirty="0">
                  <a:solidFill>
                    <a:srgbClr val="E95125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600" b="0" dirty="0">
                  <a:solidFill>
                    <a:srgbClr val="E95125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E951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E951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E951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sz="1600" b="0" i="1" smtClean="0">
                                  <a:solidFill>
                                    <a:srgbClr val="E951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E951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E95125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8BA5642-2F4F-4E76-8BD3-EF7D15C94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35" y="3536139"/>
                <a:ext cx="1570966" cy="9039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1F6FCA-719B-45A6-B28F-49E4E68933F9}"/>
                  </a:ext>
                </a:extLst>
              </p:cNvPr>
              <p:cNvSpPr txBox="1"/>
              <p:nvPr/>
            </p:nvSpPr>
            <p:spPr>
              <a:xfrm>
                <a:off x="6380374" y="4440041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E95125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1F6FCA-719B-45A6-B28F-49E4E6893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374" y="4440041"/>
                <a:ext cx="348086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B7B7B2-5B66-404E-9E77-2B9FD0D8F453}"/>
                  </a:ext>
                </a:extLst>
              </p:cNvPr>
              <p:cNvSpPr txBox="1"/>
              <p:nvPr/>
            </p:nvSpPr>
            <p:spPr>
              <a:xfrm>
                <a:off x="6894300" y="4767378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B7B7B2-5B66-404E-9E77-2B9FD0D8F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300" y="4767378"/>
                <a:ext cx="348086" cy="369332"/>
              </a:xfrm>
              <a:prstGeom prst="rect">
                <a:avLst/>
              </a:prstGeom>
              <a:blipFill>
                <a:blip r:embed="rId11"/>
                <a:stretch>
                  <a:fillRect r="-8772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D146C9-A640-421E-9E2D-ABD9D804E3BC}"/>
                  </a:ext>
                </a:extLst>
              </p:cNvPr>
              <p:cNvSpPr txBox="1"/>
              <p:nvPr/>
            </p:nvSpPr>
            <p:spPr>
              <a:xfrm>
                <a:off x="7582269" y="5131323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D146C9-A640-421E-9E2D-ABD9D804E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269" y="5131323"/>
                <a:ext cx="348086" cy="369332"/>
              </a:xfrm>
              <a:prstGeom prst="rect">
                <a:avLst/>
              </a:prstGeom>
              <a:blipFill>
                <a:blip r:embed="rId12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02C089B-09F1-440F-AC1B-4A339D1DC3A7}"/>
                  </a:ext>
                </a:extLst>
              </p:cNvPr>
              <p:cNvSpPr txBox="1"/>
              <p:nvPr/>
            </p:nvSpPr>
            <p:spPr>
              <a:xfrm>
                <a:off x="1965740" y="5481693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02C089B-09F1-440F-AC1B-4A339D1DC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740" y="5481693"/>
                <a:ext cx="348086" cy="369332"/>
              </a:xfrm>
              <a:prstGeom prst="rect">
                <a:avLst/>
              </a:prstGeom>
              <a:blipFill>
                <a:blip r:embed="rId13"/>
                <a:stretch>
                  <a:fillRect r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535495-5CA7-4C6B-B2DA-9AF1127C2FAB}"/>
                  </a:ext>
                </a:extLst>
              </p:cNvPr>
              <p:cNvSpPr txBox="1"/>
              <p:nvPr/>
            </p:nvSpPr>
            <p:spPr>
              <a:xfrm>
                <a:off x="2996870" y="5161056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535495-5CA7-4C6B-B2DA-9AF1127C2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870" y="5161056"/>
                <a:ext cx="348086" cy="369332"/>
              </a:xfrm>
              <a:prstGeom prst="rect">
                <a:avLst/>
              </a:prstGeom>
              <a:blipFill>
                <a:blip r:embed="rId14"/>
                <a:stretch>
                  <a:fillRect r="-1403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5DD8999-B693-4AA8-B5A4-708C263651A6}"/>
                  </a:ext>
                </a:extLst>
              </p:cNvPr>
              <p:cNvSpPr txBox="1"/>
              <p:nvPr/>
            </p:nvSpPr>
            <p:spPr>
              <a:xfrm>
                <a:off x="3500887" y="4940984"/>
                <a:ext cx="348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E951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5DD8999-B693-4AA8-B5A4-708C26365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7" y="4940984"/>
                <a:ext cx="348086" cy="369332"/>
              </a:xfrm>
              <a:prstGeom prst="rect">
                <a:avLst/>
              </a:prstGeom>
              <a:blipFill>
                <a:blip r:embed="rId15"/>
                <a:stretch>
                  <a:fillRect r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7A42925-9FD7-4A7C-B58F-B9797B5E6FB0}"/>
              </a:ext>
            </a:extLst>
          </p:cNvPr>
          <p:cNvSpPr txBox="1"/>
          <p:nvPr/>
        </p:nvSpPr>
        <p:spPr>
          <a:xfrm rot="16200000">
            <a:off x="4084435" y="3496521"/>
            <a:ext cx="1456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95125"/>
                </a:solidFill>
              </a:rPr>
              <a:t>Drift Time</a:t>
            </a:r>
          </a:p>
        </p:txBody>
      </p:sp>
    </p:spTree>
    <p:extLst>
      <p:ext uri="{BB962C8B-B14F-4D97-AF65-F5344CB8AC3E}">
        <p14:creationId xmlns:p14="http://schemas.microsoft.com/office/powerpoint/2010/main" val="324301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CA12-BFE7-4E51-9F5A-777FC643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102"/>
          </a:xfrm>
        </p:spPr>
        <p:txBody>
          <a:bodyPr>
            <a:normAutofit/>
          </a:bodyPr>
          <a:lstStyle/>
          <a:p>
            <a:r>
              <a:rPr lang="en-US" dirty="0"/>
              <a:t>Kaon FSI Effects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0F11FD71-D7CD-423B-B8FD-9A7F434E6B6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0" y="647102"/>
            <a:ext cx="4699184" cy="31179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CE6B-A784-4B4C-A300-62AFFDB30F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5/12/2022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6196-AF85-4025-ABBC-1F0D10363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CoSSURF 2022 | Tyler D. Stokes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E72BF-B13B-4E10-882A-1B9BE913B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5F2F8962-4197-48ED-A98D-3272C9B3B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51"/>
          <a:stretch/>
        </p:blipFill>
        <p:spPr>
          <a:xfrm>
            <a:off x="4572001" y="619998"/>
            <a:ext cx="4424218" cy="317218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1A1665C-532A-4B05-BCA8-598F403CB16E}"/>
              </a:ext>
            </a:extLst>
          </p:cNvPr>
          <p:cNvSpPr txBox="1">
            <a:spLocks/>
          </p:cNvSpPr>
          <p:nvPr/>
        </p:nvSpPr>
        <p:spPr>
          <a:xfrm>
            <a:off x="0" y="647102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EC6EB34-C462-4861-A9CA-B0A8F03E4C9C}"/>
              </a:ext>
            </a:extLst>
          </p:cNvPr>
          <p:cNvSpPr txBox="1">
            <a:spLocks/>
          </p:cNvSpPr>
          <p:nvPr/>
        </p:nvSpPr>
        <p:spPr>
          <a:xfrm>
            <a:off x="0" y="3856508"/>
            <a:ext cx="9144000" cy="31822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Top Left: Kaon kinetic energy </a:t>
            </a:r>
            <a:r>
              <a:rPr lang="en-US" dirty="0">
                <a:solidFill>
                  <a:srgbClr val="FF0000"/>
                </a:solidFill>
              </a:rPr>
              <a:t>without</a:t>
            </a:r>
            <a:r>
              <a:rPr lang="en-US" dirty="0"/>
              <a:t> and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/>
              <a:t>FSI</a:t>
            </a:r>
          </a:p>
          <a:p>
            <a:r>
              <a:rPr lang="en-US" dirty="0"/>
              <a:t>Top Right: Kaon tracking efficiency</a:t>
            </a:r>
          </a:p>
          <a:p>
            <a:r>
              <a:rPr lang="en-US" dirty="0"/>
              <a:t>Ongoing work for improving low energy Kaon reconstruction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06BF2-FB98-49FC-9439-1B5598A437F1}"/>
              </a:ext>
            </a:extLst>
          </p:cNvPr>
          <p:cNvSpPr txBox="1"/>
          <p:nvPr/>
        </p:nvSpPr>
        <p:spPr>
          <a:xfrm>
            <a:off x="338794" y="6106300"/>
            <a:ext cx="4767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https://link.springer.com/article/10.1140/epjc/s10052-021-09007-w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430188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 (1)</Template>
  <TotalTime>120992</TotalTime>
  <Words>1274</Words>
  <Application>Microsoft Office PowerPoint</Application>
  <PresentationFormat>On-screen Show (4:3)</PresentationFormat>
  <Paragraphs>206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Helvetica</vt:lpstr>
      <vt:lpstr>Helvetica Neue</vt:lpstr>
      <vt:lpstr>Lucida Grande</vt:lpstr>
      <vt:lpstr>Merriweather Sans</vt:lpstr>
      <vt:lpstr>Dune Template_051215</vt:lpstr>
      <vt:lpstr>LBNF Content-Footer Theme</vt:lpstr>
      <vt:lpstr>Baryon Number Violation Searches in DUNE</vt:lpstr>
      <vt:lpstr>The Deep Underground Neutrino Experiment (DUNE)</vt:lpstr>
      <vt:lpstr>DUNE At SURF</vt:lpstr>
      <vt:lpstr>LArTPC: How They Work</vt:lpstr>
      <vt:lpstr>LArTPC Excellence</vt:lpstr>
      <vt:lpstr>Baryon Number Violation</vt:lpstr>
      <vt:lpstr>Baryon Number Violation: Nucleon Decay</vt:lpstr>
      <vt:lpstr>p→K^+ ν ̅ Event Displays</vt:lpstr>
      <vt:lpstr>Kaon FSI Effects</vt:lpstr>
      <vt:lpstr>PowerPoint Presentation</vt:lpstr>
      <vt:lpstr>PowerPoint Presentation</vt:lpstr>
      <vt:lpstr>PowerPoint Presentation</vt:lpstr>
      <vt:lpstr>Baryon Number Violation</vt:lpstr>
      <vt:lpstr>PowerPoint Presentation</vt:lpstr>
      <vt:lpstr>n→n ̅  Expected Topologies</vt:lpstr>
      <vt:lpstr>n→n ̅ Event Displays</vt:lpstr>
      <vt:lpstr>n→n ̅  Oscillation Limits</vt:lpstr>
      <vt:lpstr>Summary</vt:lpstr>
      <vt:lpstr>Thank you for time!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subject/>
  <dc:creator>Tyler Stokes</dc:creator>
  <cp:keywords/>
  <dc:description>Modified by A. Weber</dc:description>
  <cp:lastModifiedBy>Tyler D Stokes</cp:lastModifiedBy>
  <cp:revision>110</cp:revision>
  <dcterms:created xsi:type="dcterms:W3CDTF">2020-08-24T22:59:55Z</dcterms:created>
  <dcterms:modified xsi:type="dcterms:W3CDTF">2022-05-12T19:57:46Z</dcterms:modified>
  <cp:category/>
</cp:coreProperties>
</file>