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64" r:id="rId5"/>
    <p:sldId id="259" r:id="rId6"/>
    <p:sldId id="260" r:id="rId7"/>
    <p:sldId id="282" r:id="rId8"/>
    <p:sldId id="261" r:id="rId9"/>
    <p:sldId id="263" r:id="rId10"/>
    <p:sldId id="271" r:id="rId11"/>
    <p:sldId id="272" r:id="rId12"/>
    <p:sldId id="283" r:id="rId13"/>
    <p:sldId id="265" r:id="rId14"/>
    <p:sldId id="267" r:id="rId15"/>
    <p:sldId id="268" r:id="rId16"/>
    <p:sldId id="269" r:id="rId17"/>
    <p:sldId id="273" r:id="rId18"/>
    <p:sldId id="266" r:id="rId19"/>
    <p:sldId id="275" r:id="rId20"/>
    <p:sldId id="262" r:id="rId21"/>
    <p:sldId id="274" r:id="rId22"/>
    <p:sldId id="276" r:id="rId23"/>
    <p:sldId id="277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E9B23-6C09-DE46-8E5A-6339F0DEA3CD}" type="datetimeFigureOut">
              <a:rPr lang="en-US" smtClean="0"/>
              <a:t>5/8/22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2471-8341-F145-9B9B-F0A01646F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5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B3485-3B24-284E-B934-2C5CF8CF2100}" type="datetimeFigureOut">
              <a:rPr lang="en-US" smtClean="0"/>
              <a:t>5/8/22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9B474-D78F-7643-9DDF-D699C2325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933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9B474-D78F-7643-9DDF-D699C23255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39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2d7078400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22d7078400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0308051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0308051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847A1-5340-E64F-979D-B0E752AA1369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1CC0-690D-AC42-B48D-1544ADE9716D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A727-4AD9-9741-9B82-5A2C4AA208B3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17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4297658" y="642965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31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4EC7-09DE-E941-9CA8-E8FE74CC7D45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7760-F5BB-3A4A-89E9-C6FE2FD72B32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1118-9BB2-1444-A1F3-97BA6012361C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A08B-3470-4041-AE13-69A3E76FB4FF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CD0E-B3D8-1C4C-8B15-3DBF4881DD00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2882-65A4-5140-ADE2-BF10288D01E8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4553-A6C9-2740-9E4E-BF819B5A8B5B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970F-861F-8C4F-B84A-B6F69C5CEAF8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C0D-F900-CC4A-81D4-6D253DF45601}" type="datetime1">
              <a:rPr lang="en-US" smtClean="0"/>
              <a:t>5/8/22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1.042001" TargetMode="External"/><Relationship Id="rId4" Type="http://schemas.openxmlformats.org/officeDocument/2006/relationships/hyperlink" Target="https://arxiv.org/abs/1904.08979" TargetMode="External"/><Relationship Id="rId5" Type="http://schemas.openxmlformats.org/officeDocument/2006/relationships/hyperlink" Target="https://journals.aps.org/prd/abstract/10.1103/PhysRevD.104.012011" TargetMode="External"/><Relationship Id="rId6" Type="http://schemas.openxmlformats.org/officeDocument/2006/relationships/hyperlink" Target="https://arxiv.org/abs/2101.08753" TargetMode="External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103/PhysRevLett.122.13130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iopscience.iop.org/article/10.1088/1748-0221/13/02/C0202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s://arxiv.org/pdf/1801.05651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83.123001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journals.aps.org/prd/abstract/10.1103/PhysRevD.101.052002" TargetMode="External"/><Relationship Id="rId5" Type="http://schemas.openxmlformats.org/officeDocument/2006/relationships/hyperlink" Target="https://arxiv.org/pdf/1802.0603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arxiv.org/pdf/2201.02858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www.nature.com/articles/s41586-018-0624-y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hyperlink" Target="https://doi.org/10.1103/PhysRevD.102.11200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doi.org/10.1103/PhysRevD.102.09200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572" y="3239481"/>
            <a:ext cx="7772400" cy="1470025"/>
          </a:xfrm>
        </p:spPr>
        <p:txBody>
          <a:bodyPr/>
          <a:lstStyle/>
          <a:p>
            <a:r>
              <a:rPr lang="en-US" dirty="0" smtClean="0"/>
              <a:t>Low-Energy Neutrino Interactions in the LZ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72" y="4995256"/>
            <a:ext cx="6400800" cy="1752600"/>
          </a:xfrm>
        </p:spPr>
        <p:txBody>
          <a:bodyPr/>
          <a:lstStyle/>
          <a:p>
            <a:r>
              <a:rPr lang="en-US" dirty="0" smtClean="0"/>
              <a:t>Matthew Szydagis, UAlbany</a:t>
            </a:r>
          </a:p>
          <a:p>
            <a:r>
              <a:rPr lang="en-US" dirty="0" smtClean="0"/>
              <a:t>May 12, 2022	CoSSURF, SDSMT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 descr="Screen Shot 2022-04-24 at 10.59.42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89" y="465098"/>
            <a:ext cx="1645776" cy="2792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994" y="731839"/>
            <a:ext cx="2666218" cy="22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9372" y="-50521"/>
            <a:ext cx="4392295" cy="13383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#Photons, Electrons =&gt; # </a:t>
            </a:r>
            <a:r>
              <a:rPr lang="en-US" baseline="30000" dirty="0" smtClean="0"/>
              <a:t>8</a:t>
            </a:r>
            <a:r>
              <a:rPr lang="en-US" dirty="0" smtClean="0"/>
              <a:t>B events in LZ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853" y="1340438"/>
            <a:ext cx="5080254" cy="534261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Catching only the tail end of 8B bubbling up above the nominal threshold of few keV (NR)</a:t>
            </a:r>
          </a:p>
          <a:p>
            <a:r>
              <a:rPr lang="en-US" dirty="0" smtClean="0"/>
              <a:t>Nevertheless, a discovery and measurement is practically inevitable, given LZ’s planned run time (at least 1,000 live-days)</a:t>
            </a:r>
          </a:p>
          <a:p>
            <a:r>
              <a:rPr lang="en-US" dirty="0" smtClean="0"/>
              <a:t>“Tricks” we can play</a:t>
            </a:r>
          </a:p>
          <a:p>
            <a:pPr lvl="1"/>
            <a:r>
              <a:rPr lang="en-US" dirty="0" smtClean="0"/>
              <a:t>Lower PMT coincidence if only for part of detector and/or temporarily</a:t>
            </a:r>
          </a:p>
          <a:p>
            <a:pPr lvl="1"/>
            <a:r>
              <a:rPr lang="en-US" dirty="0" smtClean="0"/>
              <a:t>Much more: </a:t>
            </a:r>
            <a:r>
              <a:rPr lang="mr-IN" sz="1400" dirty="0">
                <a:latin typeface="Calibri"/>
                <a:cs typeface="Calibri"/>
                <a:hlinkClick r:id="rId2"/>
              </a:rPr>
              <a:t>https://doi.org/10.1103/</a:t>
            </a:r>
            <a:r>
              <a:rPr lang="mr-IN" sz="1400" dirty="0" smtClean="0">
                <a:latin typeface="Calibri"/>
                <a:cs typeface="Calibri"/>
                <a:hlinkClick r:id="rId2"/>
              </a:rPr>
              <a:t>PhysRevLett</a:t>
            </a:r>
            <a:r>
              <a:rPr lang="mr-IN" sz="1400" dirty="0">
                <a:latin typeface="Calibri"/>
                <a:cs typeface="Calibri"/>
                <a:hlinkClick r:id="rId2"/>
              </a:rPr>
              <a:t>.</a:t>
            </a:r>
            <a:r>
              <a:rPr lang="mr-IN" sz="1400" dirty="0" smtClean="0">
                <a:latin typeface="Calibri"/>
                <a:cs typeface="Calibri"/>
                <a:hlinkClick r:id="rId2"/>
              </a:rPr>
              <a:t>122.131301</a:t>
            </a:r>
            <a:r>
              <a:rPr lang="en-US" sz="1400" dirty="0">
                <a:latin typeface="Calibri"/>
                <a:cs typeface="Calibri"/>
              </a:rPr>
              <a:t>, </a:t>
            </a:r>
            <a:r>
              <a:rPr lang="en-US" sz="1400" dirty="0">
                <a:latin typeface="Calibri"/>
                <a:cs typeface="Calibri"/>
                <a:hlinkClick r:id="rId3"/>
              </a:rPr>
              <a:t>https://journals.aps.org/prd/abstract/10.1103/PhysRevD.</a:t>
            </a:r>
            <a:r>
              <a:rPr lang="en-US" sz="1400" dirty="0" smtClean="0">
                <a:latin typeface="Calibri"/>
                <a:cs typeface="Calibri"/>
                <a:hlinkClick r:id="rId3"/>
              </a:rPr>
              <a:t>101.042001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mr-IN" sz="1400" dirty="0">
                <a:latin typeface="Calibri"/>
                <a:cs typeface="Calibri"/>
                <a:hlinkClick r:id="rId4"/>
              </a:rPr>
              <a:t>https://arxiv.org/abs/</a:t>
            </a:r>
            <a:r>
              <a:rPr lang="mr-IN" sz="1400" dirty="0" smtClean="0">
                <a:latin typeface="Calibri"/>
                <a:cs typeface="Calibri"/>
                <a:hlinkClick r:id="rId4"/>
              </a:rPr>
              <a:t>1904.08979</a:t>
            </a:r>
            <a:r>
              <a:rPr lang="en-US" sz="1400" dirty="0">
                <a:latin typeface="Calibri"/>
                <a:cs typeface="Calibri"/>
              </a:rPr>
              <a:t>, </a:t>
            </a:r>
            <a:r>
              <a:rPr lang="en-US" sz="1400" dirty="0">
                <a:latin typeface="Calibri"/>
                <a:cs typeface="Calibri"/>
                <a:hlinkClick r:id="rId5"/>
              </a:rPr>
              <a:t>https://journals.aps.org/prd/abstract/10.1103/PhysRevD.</a:t>
            </a:r>
            <a:r>
              <a:rPr lang="en-US" sz="1400" dirty="0" smtClean="0">
                <a:latin typeface="Calibri"/>
                <a:cs typeface="Calibri"/>
                <a:hlinkClick r:id="rId5"/>
              </a:rPr>
              <a:t>104.012011</a:t>
            </a:r>
            <a:r>
              <a:rPr lang="en-US" sz="1400" dirty="0" smtClean="0">
                <a:latin typeface="Calibri"/>
                <a:cs typeface="Calibri"/>
              </a:rPr>
              <a:t>, </a:t>
            </a:r>
            <a:r>
              <a:rPr lang="mr-IN" sz="1400" dirty="0" smtClean="0">
                <a:latin typeface="Calibri"/>
                <a:cs typeface="Calibri"/>
                <a:hlinkClick r:id="rId6"/>
              </a:rPr>
              <a:t>https</a:t>
            </a:r>
            <a:r>
              <a:rPr lang="mr-IN" sz="1400" dirty="0">
                <a:latin typeface="Calibri"/>
                <a:cs typeface="Calibri"/>
                <a:hlinkClick r:id="rId6"/>
              </a:rPr>
              <a:t>://arxiv.org/abs/</a:t>
            </a:r>
            <a:r>
              <a:rPr lang="mr-IN" sz="1400" dirty="0" smtClean="0">
                <a:latin typeface="Calibri"/>
                <a:cs typeface="Calibri"/>
                <a:hlinkClick r:id="rId6"/>
              </a:rPr>
              <a:t>2101.08753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</a:p>
          <a:p>
            <a:r>
              <a:rPr lang="en-US" dirty="0" smtClean="0"/>
              <a:t>2PE effect =&gt; 1 S1, light-element doping (to lower the threshold, not increase cross-section: Hugh Lippincott, HydroX), Migdal effect, ionization-channel-only searches, machine learning, et 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Screen Shot 2022-04-27 at 11.39.1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" y="120370"/>
            <a:ext cx="3851012" cy="3337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0249" y="324676"/>
            <a:ext cx="757176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l</a:t>
            </a:r>
            <a:r>
              <a:rPr lang="en-US" sz="1000" dirty="0" smtClean="0">
                <a:solidFill>
                  <a:schemeClr val="tx1">
                    <a:lumMod val="65000"/>
                  </a:schemeClr>
                </a:solidFill>
              </a:rPr>
              <a:t>ower plot)</a:t>
            </a:r>
            <a:endParaRPr lang="en-US" sz="10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7" name="Picture 6" descr="Screen Shot 2022-04-27 at 11.45.0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" y="3603419"/>
            <a:ext cx="3851012" cy="3026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848" y="3104842"/>
            <a:ext cx="184666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35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542" y="-211693"/>
            <a:ext cx="5469750" cy="1869961"/>
          </a:xfrm>
        </p:spPr>
        <p:txBody>
          <a:bodyPr>
            <a:normAutofit/>
          </a:bodyPr>
          <a:lstStyle/>
          <a:p>
            <a:r>
              <a:rPr lang="en-US" dirty="0" smtClean="0"/>
              <a:t>Sources of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55" y="1534777"/>
            <a:ext cx="4070095" cy="51688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Last slide was all averages or expectation values</a:t>
            </a:r>
          </a:p>
          <a:p>
            <a:r>
              <a:rPr lang="en-US" dirty="0" smtClean="0"/>
              <a:t>Need to beat down both the statistical uncertainties and systematics</a:t>
            </a:r>
          </a:p>
          <a:p>
            <a:pPr lvl="1"/>
            <a:r>
              <a:rPr lang="en-US" dirty="0" smtClean="0"/>
              <a:t>Latter includes the intrinsic uncertainties from calibration: see right plot</a:t>
            </a:r>
          </a:p>
          <a:p>
            <a:pPr lvl="1"/>
            <a:r>
              <a:rPr lang="en-US" dirty="0" smtClean="0"/>
              <a:t>More calibrations (like more D-D, so just more stats/events) but also more diverse types</a:t>
            </a:r>
          </a:p>
          <a:p>
            <a:r>
              <a:rPr lang="en-US" dirty="0" smtClean="0"/>
              <a:t>Poisson fluctuations for small counts, on top of being at tail of (not perfect Gaussian)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Screen Shot 2022-04-27 at 12.1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27" y="102175"/>
            <a:ext cx="4810745" cy="3695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6974" y="4340858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Xin Xiang, Brown U., LZ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22-04-27 at 12.44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64" y="3850308"/>
            <a:ext cx="4154125" cy="28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6110" y="73614"/>
            <a:ext cx="2602578" cy="4248452"/>
          </a:xfrm>
        </p:spPr>
        <p:txBody>
          <a:bodyPr/>
          <a:lstStyle/>
          <a:p>
            <a:r>
              <a:rPr lang="en-US" dirty="0"/>
              <a:t>Switching Gears to Different </a:t>
            </a:r>
            <a:r>
              <a:rPr lang="en-US" dirty="0" smtClean="0"/>
              <a:t>Stars: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Boom!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Screen Shot 2022-04-27 at 7.2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652722"/>
            <a:ext cx="5552104" cy="564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5964" y="1350114"/>
            <a:ext cx="255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Scientific American,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76053" y="4432495"/>
            <a:ext cx="26446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Neutronization spike</a:t>
            </a:r>
          </a:p>
          <a:p>
            <a:pPr marL="742950" lvl="1" indent="-285750">
              <a:buFontTx/>
              <a:buChar char="•"/>
            </a:pPr>
            <a:r>
              <a:rPr lang="en-US" dirty="0" smtClean="0"/>
              <a:t>Useful for multilateration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Possible black hole formation (vs. neutron star: mass dependent)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3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0563"/>
            <a:ext cx="8229600" cy="941329"/>
          </a:xfrm>
        </p:spPr>
        <p:txBody>
          <a:bodyPr>
            <a:normAutofit/>
          </a:bodyPr>
          <a:lstStyle/>
          <a:p>
            <a:r>
              <a:rPr lang="en-US" dirty="0" smtClean="0"/>
              <a:t>Core-Collapse Supernova Explosion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80" y="894560"/>
            <a:ext cx="8459726" cy="240987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/>
              <a:t>(Left) </a:t>
            </a:r>
            <a:r>
              <a:rPr lang="en-US" dirty="0"/>
              <a:t>The relative </a:t>
            </a:r>
            <a:r>
              <a:rPr lang="en-US" dirty="0" smtClean="0"/>
              <a:t>probability distribution </a:t>
            </a:r>
            <a:r>
              <a:rPr lang="en-US" dirty="0"/>
              <a:t>for a neutrino energy deposition in </a:t>
            </a:r>
            <a:r>
              <a:rPr lang="en-US" dirty="0" smtClean="0"/>
              <a:t>LXe. </a:t>
            </a:r>
            <a:r>
              <a:rPr lang="en-US" dirty="0"/>
              <a:t>We present the case where the incident neutrino flux has an average </a:t>
            </a:r>
            <a:r>
              <a:rPr lang="en-US" i="1" dirty="0" smtClean="0"/>
              <a:t>E</a:t>
            </a:r>
            <a:r>
              <a:rPr lang="en-US" dirty="0" smtClean="0"/>
              <a:t> of </a:t>
            </a:r>
            <a:r>
              <a:rPr lang="en-US" dirty="0"/>
              <a:t>10 MeV and a spectral profile from the accretion </a:t>
            </a:r>
            <a:r>
              <a:rPr lang="en-US" dirty="0" smtClean="0"/>
              <a:t>phase.</a:t>
            </a:r>
          </a:p>
          <a:p>
            <a:r>
              <a:rPr lang="en-US" i="1" dirty="0" smtClean="0"/>
              <a:t>(</a:t>
            </a:r>
            <a:r>
              <a:rPr lang="en-US" i="1" dirty="0"/>
              <a:t>Right) </a:t>
            </a:r>
            <a:r>
              <a:rPr lang="en-US" dirty="0"/>
              <a:t>The expected neutrino interaction rate in LZ from a 27 </a:t>
            </a:r>
            <a:r>
              <a:rPr lang="en-US" dirty="0" smtClean="0"/>
              <a:t>solar-mass supernova (SN) </a:t>
            </a:r>
            <a:r>
              <a:rPr lang="en-US" dirty="0"/>
              <a:t>at 10 kpc assuming a detection energy threshold of 0.5 </a:t>
            </a:r>
            <a:r>
              <a:rPr lang="en-US" dirty="0" smtClean="0"/>
              <a:t>keV (aggressive). </a:t>
            </a:r>
            <a:r>
              <a:rPr lang="en-US" dirty="0"/>
              <a:t>About 184 ± 13 </a:t>
            </a:r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/>
              <a:t>interactions </a:t>
            </a:r>
            <a:r>
              <a:rPr lang="en-US" dirty="0"/>
              <a:t>are expected in the first second and 357 ± 19 in total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 descr="Screen Shot 2022-04-27 at 11.05.3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 r="1514" b="3896"/>
          <a:stretch/>
        </p:blipFill>
        <p:spPr>
          <a:xfrm>
            <a:off x="291092" y="3392635"/>
            <a:ext cx="8555274" cy="30695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5646" y="3629432"/>
            <a:ext cx="1924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000" dirty="0">
                <a:hlinkClick r:id="rId3"/>
              </a:rPr>
              <a:t>https://iopscience.iop.org/article/10.1088/1748-0221/13/02/</a:t>
            </a:r>
            <a:r>
              <a:rPr lang="mr-IN" sz="1000" dirty="0" smtClean="0">
                <a:hlinkClick r:id="rId3"/>
              </a:rPr>
              <a:t>C02024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471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2-04-27 at 11.11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3449" r="1616" b="5369"/>
          <a:stretch/>
        </p:blipFill>
        <p:spPr>
          <a:xfrm>
            <a:off x="123478" y="3369459"/>
            <a:ext cx="8872789" cy="3351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480" y="-88204"/>
            <a:ext cx="8229600" cy="941329"/>
          </a:xfrm>
        </p:spPr>
        <p:txBody>
          <a:bodyPr/>
          <a:lstStyle/>
          <a:p>
            <a:r>
              <a:rPr lang="en-US" dirty="0" smtClean="0"/>
              <a:t>Supernova Neutrino Signal in LZ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938" y="765924"/>
            <a:ext cx="8539067" cy="2550616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The 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i="1" dirty="0" smtClean="0"/>
              <a:t>(</a:t>
            </a:r>
            <a:r>
              <a:rPr lang="en-US" i="1" dirty="0"/>
              <a:t>Left) </a:t>
            </a:r>
            <a:r>
              <a:rPr lang="en-US" dirty="0"/>
              <a:t>and photon </a:t>
            </a:r>
            <a:r>
              <a:rPr lang="en-US" i="1" dirty="0"/>
              <a:t>(Right) </a:t>
            </a:r>
            <a:r>
              <a:rPr lang="en-US" dirty="0" smtClean="0"/>
              <a:t>yields, </a:t>
            </a:r>
            <a:r>
              <a:rPr lang="en-US" dirty="0"/>
              <a:t>predicted by </a:t>
            </a:r>
            <a:r>
              <a:rPr lang="en-US" dirty="0" smtClean="0"/>
              <a:t>NEST (taking mean yields models at face value sans errors, fluctuations) </a:t>
            </a:r>
            <a:r>
              <a:rPr lang="en-US" dirty="0"/>
              <a:t>for an incident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spectrum </a:t>
            </a:r>
            <a:r>
              <a:rPr lang="en-US" dirty="0"/>
              <a:t>with an average </a:t>
            </a:r>
            <a:r>
              <a:rPr lang="en-US" i="1" dirty="0" smtClean="0"/>
              <a:t>E</a:t>
            </a:r>
            <a:r>
              <a:rPr lang="en-US" dirty="0" smtClean="0"/>
              <a:t>=10 </a:t>
            </a:r>
            <a:r>
              <a:rPr lang="en-US" dirty="0"/>
              <a:t>MeV and </a:t>
            </a:r>
            <a:r>
              <a:rPr lang="en-US" dirty="0" smtClean="0"/>
              <a:t>spectral </a:t>
            </a:r>
            <a:r>
              <a:rPr lang="en-US" dirty="0"/>
              <a:t>profile from the accretion phase. 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Just like in DUNE, right at threshold, but many orders of magnitude lower in energy. (A </a:t>
            </a:r>
            <a:r>
              <a:rPr lang="en-US" b="1" dirty="0" smtClean="0"/>
              <a:t>unique</a:t>
            </a:r>
            <a:r>
              <a:rPr lang="en-US" dirty="0" smtClean="0"/>
              <a:t> window on SNs?)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srgbClr val="000000"/>
                </a:solidFill>
              </a:r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2507" y="4503873"/>
            <a:ext cx="2442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</a:t>
            </a:r>
            <a:r>
              <a:rPr lang="en-US" dirty="0" smtClean="0">
                <a:hlinkClick r:id="rId3"/>
              </a:rPr>
              <a:t>1801.05651</a:t>
            </a:r>
            <a:r>
              <a:rPr lang="en-US" dirty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pdf</a:t>
            </a:r>
            <a:endParaRPr lang="en-US" dirty="0" smtClean="0"/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Dev Khaitan, Rochester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7162" y="4574437"/>
            <a:ext cx="2340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S2-only analysis will likely be very useful, depending on BGs from grid wires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3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40" y="-254592"/>
            <a:ext cx="8229600" cy="1143000"/>
          </a:xfrm>
        </p:spPr>
        <p:txBody>
          <a:bodyPr/>
          <a:lstStyle/>
          <a:p>
            <a:r>
              <a:rPr lang="en-US" dirty="0" smtClean="0"/>
              <a:t>Time Profile for Sim SN Event in LZ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0" y="3704647"/>
            <a:ext cx="8582396" cy="30166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Below </a:t>
            </a:r>
            <a:r>
              <a:rPr lang="en-US" dirty="0"/>
              <a:t>the profile the bands indicated by ‘B1’ </a:t>
            </a:r>
            <a:r>
              <a:rPr lang="en-US" dirty="0" smtClean="0"/>
              <a:t>&amp; ‘</a:t>
            </a:r>
            <a:r>
              <a:rPr lang="en-US" dirty="0"/>
              <a:t>B2’ indicate the times when DAQ Buffer </a:t>
            </a:r>
            <a:r>
              <a:rPr lang="en-US" dirty="0" smtClean="0"/>
              <a:t>#1 </a:t>
            </a:r>
            <a:r>
              <a:rPr lang="en-US" dirty="0"/>
              <a:t>and DAQ </a:t>
            </a:r>
            <a:r>
              <a:rPr lang="en-US" dirty="0" smtClean="0"/>
              <a:t>Buffer #2 </a:t>
            </a:r>
            <a:r>
              <a:rPr lang="en-US" dirty="0"/>
              <a:t>were </a:t>
            </a:r>
            <a:r>
              <a:rPr lang="en-US" dirty="0" smtClean="0"/>
              <a:t>active</a:t>
            </a:r>
          </a:p>
          <a:p>
            <a:r>
              <a:rPr lang="en-US" i="1" dirty="0" smtClean="0"/>
              <a:t>(</a:t>
            </a:r>
            <a:r>
              <a:rPr lang="en-US" i="1" dirty="0"/>
              <a:t>Left) </a:t>
            </a:r>
            <a:r>
              <a:rPr lang="en-US" dirty="0"/>
              <a:t>For the 1 s of the event shown, there were 42 background </a:t>
            </a:r>
            <a:r>
              <a:rPr lang="en-US" dirty="0" smtClean="0"/>
              <a:t>interactions and 447 neutrino interactions, and 470 out of the 489 total # of interactions were recorded</a:t>
            </a:r>
          </a:p>
          <a:p>
            <a:r>
              <a:rPr lang="en-US" i="1" dirty="0" smtClean="0"/>
              <a:t>(Right) </a:t>
            </a:r>
            <a:r>
              <a:rPr lang="en-US" dirty="0" smtClean="0"/>
              <a:t>A zoom in on the first 200 ms of the trigger time analysis that indicates the total number of interactions </a:t>
            </a:r>
            <a:r>
              <a:rPr lang="en-US" i="1" dirty="0" smtClean="0"/>
              <a:t>(blue) </a:t>
            </a:r>
            <a:r>
              <a:rPr lang="en-US" dirty="0" smtClean="0"/>
              <a:t>and those that were recorded </a:t>
            </a:r>
            <a:r>
              <a:rPr lang="en-US" i="1" dirty="0" smtClean="0"/>
              <a:t>(green)</a:t>
            </a:r>
            <a:r>
              <a:rPr lang="en-US" dirty="0" smtClean="0"/>
              <a:t>. It is during this phase of the SN that most of the neutrino interactions are missed.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Screen Shot 2022-04-27 at 11.17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" b="4350"/>
          <a:stretch/>
        </p:blipFill>
        <p:spPr>
          <a:xfrm>
            <a:off x="229316" y="723293"/>
            <a:ext cx="8669160" cy="2893149"/>
          </a:xfrm>
          <a:prstGeom prst="rect">
            <a:avLst/>
          </a:prstGeom>
        </p:spPr>
      </p:pic>
      <p:pic>
        <p:nvPicPr>
          <p:cNvPr id="7" name="Picture 6" descr="nueFlu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3812" y="2104209"/>
            <a:ext cx="9701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Animated gif (PPT file only)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Elise McCarthy, Rochester</a:t>
            </a:r>
          </a:p>
        </p:txBody>
      </p:sp>
    </p:spTree>
    <p:extLst>
      <p:ext uri="{BB962C8B-B14F-4D97-AF65-F5344CB8AC3E}">
        <p14:creationId xmlns:p14="http://schemas.microsoft.com/office/powerpoint/2010/main" val="95790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3484"/>
            <a:ext cx="8229600" cy="906046"/>
          </a:xfrm>
        </p:spPr>
        <p:txBody>
          <a:bodyPr/>
          <a:lstStyle/>
          <a:p>
            <a:r>
              <a:rPr lang="en-US" dirty="0" smtClean="0"/>
              <a:t>Conclusions on Supernovae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489"/>
            <a:ext cx="8229600" cy="2857867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(Left) </a:t>
            </a:r>
            <a:r>
              <a:rPr lang="en-US" dirty="0"/>
              <a:t>Fraction of recorded </a:t>
            </a:r>
            <a:r>
              <a:rPr lang="en-US" i="1" dirty="0"/>
              <a:t>(red) </a:t>
            </a:r>
            <a:r>
              <a:rPr lang="en-US" dirty="0"/>
              <a:t>and reconstructed </a:t>
            </a:r>
            <a:r>
              <a:rPr lang="en-US" i="1" dirty="0"/>
              <a:t>(green) </a:t>
            </a:r>
            <a:r>
              <a:rPr lang="en-US" dirty="0"/>
              <a:t>neutrino interactions. This fraction is presented versus number of neutrino interactions and distance from a 27 </a:t>
            </a:r>
            <a:r>
              <a:rPr lang="en-US" dirty="0" smtClean="0"/>
              <a:t>solar-mass SN</a:t>
            </a:r>
            <a:r>
              <a:rPr lang="en-US" dirty="0"/>
              <a:t> </a:t>
            </a:r>
            <a:r>
              <a:rPr lang="en-US" dirty="0" smtClean="0"/>
              <a:t>(Betelgeuse 11 solar masses, 0.2 kpc away)</a:t>
            </a:r>
          </a:p>
          <a:p>
            <a:r>
              <a:rPr lang="en-US" i="1" dirty="0" smtClean="0"/>
              <a:t>(</a:t>
            </a:r>
            <a:r>
              <a:rPr lang="en-US" i="1" dirty="0"/>
              <a:t>Right) </a:t>
            </a:r>
            <a:r>
              <a:rPr lang="en-US" dirty="0" smtClean="0"/>
              <a:t>Recon bounce </a:t>
            </a:r>
            <a:r>
              <a:rPr lang="en-US" i="1" dirty="0" smtClean="0"/>
              <a:t>t</a:t>
            </a:r>
            <a:r>
              <a:rPr lang="en-US" dirty="0" smtClean="0"/>
              <a:t> of SN</a:t>
            </a:r>
            <a:r>
              <a:rPr lang="en-US" dirty="0"/>
              <a:t>. The error bars in both plots indicate the statistical error associated with the simulated population. </a:t>
            </a:r>
            <a:r>
              <a:rPr lang="en-US" dirty="0" smtClean="0"/>
              <a:t>(Note 1987a was 51.4 kpc, ~20 solar mass)</a:t>
            </a:r>
          </a:p>
          <a:p>
            <a:r>
              <a:rPr lang="en-US" dirty="0" smtClean="0"/>
              <a:t>LZ is part of SNEWS. (Perhaps we are “due” for a SN?? :)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Screen Shot 2022-04-27 at 11.23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" y="868565"/>
            <a:ext cx="8686800" cy="27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_vs_mass_LZ_projected_with_latest_PandaX4T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0194" y="-51674"/>
            <a:ext cx="5546737" cy="76520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640" y="4530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Atmospheric Neutrinos, Inside the “Fog”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03860" y="4563112"/>
            <a:ext cx="1317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But what is the rest of this orange stuff here??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5338" y="3799973"/>
            <a:ext cx="1582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&lt;= Boron-8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9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22-04-27 at 12.53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b="4158"/>
          <a:stretch/>
        </p:blipFill>
        <p:spPr>
          <a:xfrm>
            <a:off x="4409934" y="1107716"/>
            <a:ext cx="4424326" cy="53313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7" y="3607362"/>
            <a:ext cx="4021859" cy="32506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Currently 20% @neutrino energies &lt;  0.1 GeV (or 15% for &lt; 1 GeV overall)</a:t>
            </a:r>
          </a:p>
          <a:p>
            <a:pPr lvl="1"/>
            <a:r>
              <a:rPr lang="en-US" dirty="0"/>
              <a:t>Theory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journals.aps.org</a:t>
            </a:r>
            <a:r>
              <a:rPr lang="en-US" dirty="0">
                <a:hlinkClick r:id="rId3"/>
              </a:rPr>
              <a:t>/prd/abstract/10.1103/PhysRevD.</a:t>
            </a:r>
            <a:r>
              <a:rPr lang="en-US" dirty="0" smtClean="0">
                <a:hlinkClick r:id="rId3"/>
              </a:rPr>
              <a:t>83.123001</a:t>
            </a:r>
            <a:r>
              <a:rPr lang="en-US" dirty="0" smtClean="0"/>
              <a:t>). No measurements (sub-GeV)</a:t>
            </a:r>
          </a:p>
          <a:p>
            <a:r>
              <a:rPr lang="en-US" dirty="0" smtClean="0"/>
              <a:t>Future constraints: DUNE, HyperK, JUNO,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22-04-27 at 12.52.2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3395"/>
          <a:stretch/>
        </p:blipFill>
        <p:spPr>
          <a:xfrm>
            <a:off x="481115" y="172739"/>
            <a:ext cx="3510309" cy="341698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80616" y="-42900"/>
            <a:ext cx="491046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Atm.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8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6"/>
            <a:ext cx="8229600" cy="97788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00" y="982759"/>
            <a:ext cx="8229600" cy="554447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LZ does more than just WIMPs, and does more than just dark matter (direct detection) in general</a:t>
            </a:r>
          </a:p>
          <a:p>
            <a:pPr lvl="1"/>
            <a:r>
              <a:rPr lang="en-US" dirty="0" smtClean="0"/>
              <a:t>Two-phase (primarily liquid) Xenon TPC</a:t>
            </a:r>
          </a:p>
          <a:p>
            <a:r>
              <a:rPr lang="en-US" dirty="0" smtClean="0"/>
              <a:t>CE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NS</a:t>
            </a:r>
          </a:p>
          <a:p>
            <a:pPr lvl="1"/>
            <a:r>
              <a:rPr lang="en-US" dirty="0" smtClean="0"/>
              <a:t>Boron-8 from the Sun and supernova neutrino bursts from core-collapse supernovae</a:t>
            </a:r>
          </a:p>
          <a:p>
            <a:pPr lvl="1"/>
            <a:r>
              <a:rPr lang="en-US" dirty="0" smtClean="0"/>
              <a:t>Atmospheric neutrinos within the fog or floor</a:t>
            </a:r>
          </a:p>
          <a:p>
            <a:r>
              <a:rPr lang="en-US" dirty="0" smtClean="0"/>
              <a:t>Coherent neutrino scattering in LZ useful for many different kinds of physics -- from nuclei and atoms to the Sun and supergiant stars</a:t>
            </a:r>
          </a:p>
          <a:p>
            <a:r>
              <a:rPr lang="en-US" dirty="0" smtClean="0"/>
              <a:t>Future (G3?) pp solar, CNO (charge current), hep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2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4" y="-172558"/>
            <a:ext cx="4578707" cy="1800421"/>
          </a:xfrm>
        </p:spPr>
        <p:txBody>
          <a:bodyPr>
            <a:normAutofit/>
          </a:bodyPr>
          <a:lstStyle/>
          <a:p>
            <a:r>
              <a:rPr lang="en-US" dirty="0" smtClean="0"/>
              <a:t>What is LZ?</a:t>
            </a:r>
            <a:br>
              <a:rPr lang="en-US" dirty="0" smtClean="0"/>
            </a:br>
            <a:r>
              <a:rPr lang="en-US" dirty="0" smtClean="0"/>
              <a:t>(LUX-ZEPLIN)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680" y="149426"/>
            <a:ext cx="4381969" cy="65945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flagship Dept. of Energy Gen-2 WIMP dark matter direct-detection experiment</a:t>
            </a:r>
          </a:p>
          <a:p>
            <a:pPr lvl="1"/>
            <a:r>
              <a:rPr lang="en-US" dirty="0" smtClean="0"/>
              <a:t> Running now</a:t>
            </a:r>
          </a:p>
          <a:p>
            <a:r>
              <a:rPr lang="en-US" dirty="0" smtClean="0"/>
              <a:t>But it can do much more than seek dark matter: a powerful machine with diverse physics objectives</a:t>
            </a:r>
          </a:p>
          <a:p>
            <a:pPr lvl="1"/>
            <a:r>
              <a:rPr lang="en-US" dirty="0" smtClean="0"/>
              <a:t>2 great examples are solar neutrinos (</a:t>
            </a:r>
            <a:r>
              <a:rPr lang="en-US" baseline="30000" dirty="0" smtClean="0"/>
              <a:t>8</a:t>
            </a:r>
            <a:r>
              <a:rPr lang="en-US" dirty="0" smtClean="0"/>
              <a:t>B) and supernova neutrinos</a:t>
            </a:r>
          </a:p>
          <a:p>
            <a:pPr lvl="1"/>
            <a:r>
              <a:rPr lang="en-US" dirty="0" smtClean="0"/>
              <a:t>But there are many others: axions and other non-WIMP dark matter, neutrinoless double-beta decay, neutrino magnetic moment, atmospheric neutrinos</a:t>
            </a:r>
          </a:p>
          <a:p>
            <a:r>
              <a:rPr lang="en-US" dirty="0" smtClean="0"/>
              <a:t>Multiple layers</a:t>
            </a:r>
          </a:p>
          <a:p>
            <a:pPr lvl="1"/>
            <a:r>
              <a:rPr lang="en-US" dirty="0" smtClean="0"/>
              <a:t>Water, Gd-loaded liquid scintillator (OD or outer detector), LXe skin veto, TPC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Screen Shot 2022-04-24 at 9.37.39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6" y="1439218"/>
            <a:ext cx="4775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582" y="5193335"/>
            <a:ext cx="235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same location as a predecessor LUX, at the 4850’ level in the Davis cavern, here at</a:t>
            </a:r>
            <a:endParaRPr lang="en-US" dirty="0"/>
          </a:p>
        </p:txBody>
      </p:sp>
      <p:pic>
        <p:nvPicPr>
          <p:cNvPr id="6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017" y="5574769"/>
            <a:ext cx="2331531" cy="10439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747436">
            <a:off x="3788288" y="1935960"/>
            <a:ext cx="1264532" cy="8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3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-34900"/>
            <a:ext cx="85206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760" b="1" dirty="0"/>
              <a:t>LZ (LUX-ZEPLIN) Collaboration</a:t>
            </a:r>
            <a:endParaRPr sz="176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20" b="1" dirty="0"/>
              <a:t>35 Institutions: 250 scientists, engineers, and technical staff</a:t>
            </a:r>
            <a:endParaRPr sz="2120" dirty="0"/>
          </a:p>
        </p:txBody>
      </p:sp>
      <p:sp>
        <p:nvSpPr>
          <p:cNvPr id="24" name="Google Shape;55;p13"/>
          <p:cNvSpPr txBox="1"/>
          <p:nvPr/>
        </p:nvSpPr>
        <p:spPr>
          <a:xfrm>
            <a:off x="136675" y="645600"/>
            <a:ext cx="3400800" cy="597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3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Black Hills State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Brandeis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Brookhaven National Laboratory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Brown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700"/>
              <a:buChar char="●"/>
            </a:pPr>
            <a:r>
              <a:rPr lang="en" sz="900" b="1" dirty="0">
                <a:solidFill>
                  <a:srgbClr val="4A452A"/>
                </a:solidFill>
              </a:rPr>
              <a:t>Center for Underground Physics</a:t>
            </a:r>
            <a:endParaRPr sz="900" b="1" dirty="0">
              <a:solidFill>
                <a:srgbClr val="4A452A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Edinburgh University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Fermi National Accelerator Lab.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Imperial College London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Lawrence Berkeley National Lab.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Lawrence Livermore National Lab.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700"/>
              <a:buChar char="●"/>
            </a:pPr>
            <a:r>
              <a:rPr lang="en" sz="900" b="1" dirty="0">
                <a:solidFill>
                  <a:srgbClr val="E46C0A"/>
                </a:solidFill>
              </a:rPr>
              <a:t>LIP Coimbra</a:t>
            </a:r>
            <a:endParaRPr sz="900" b="1" dirty="0">
              <a:solidFill>
                <a:srgbClr val="E46C0A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Northwestern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Pennsylvania State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Royal Holloway University of London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SLAC National Accelerator Lab.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South Dakota School of Mines &amp; Tech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South Dakota Science &amp; </a:t>
            </a:r>
            <a:r>
              <a:rPr lang="en" sz="900" b="1" dirty="0" smtClean="0">
                <a:solidFill>
                  <a:srgbClr val="0000FF"/>
                </a:solidFill>
              </a:rPr>
              <a:t>Technology</a:t>
            </a:r>
            <a:r>
              <a:rPr lang="en-US" sz="900" b="1" dirty="0" smtClean="0">
                <a:solidFill>
                  <a:srgbClr val="0000FF"/>
                </a:solidFill>
              </a:rPr>
              <a:t> </a:t>
            </a:r>
            <a:r>
              <a:rPr lang="en" sz="900" b="1" dirty="0" smtClean="0">
                <a:solidFill>
                  <a:srgbClr val="0000FF"/>
                </a:solidFill>
              </a:rPr>
              <a:t>Au</a:t>
            </a:r>
            <a:r>
              <a:rPr lang="en-US" sz="900" b="1" dirty="0" smtClean="0">
                <a:solidFill>
                  <a:srgbClr val="0000FF"/>
                </a:solidFill>
              </a:rPr>
              <a:t>th.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STFC Rutherford Appleton Lab.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Texas A&amp;M University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</a:t>
            </a:r>
            <a:r>
              <a:rPr lang="en-US" sz="900" b="1" dirty="0" smtClean="0">
                <a:solidFill>
                  <a:srgbClr val="0000FF"/>
                </a:solidFill>
              </a:rPr>
              <a:t>at</a:t>
            </a:r>
            <a:r>
              <a:rPr lang="en" sz="900" b="1" dirty="0" smtClean="0">
                <a:solidFill>
                  <a:srgbClr val="0000FF"/>
                </a:solidFill>
              </a:rPr>
              <a:t> </a:t>
            </a:r>
            <a:r>
              <a:rPr lang="en" sz="900" b="1" dirty="0">
                <a:solidFill>
                  <a:srgbClr val="0000FF"/>
                </a:solidFill>
              </a:rPr>
              <a:t>Albany, SUNY 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Alabama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University of Bristol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University College London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California Berkeley 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California Davis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California Los Angeles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California Santa Barbara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University of Liverpool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Maryland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Massachusetts, Amherst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Michigan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University of Oxford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Rochester</a:t>
            </a:r>
            <a:endParaRPr sz="900" b="1" dirty="0">
              <a:solidFill>
                <a:srgbClr val="0000FF"/>
              </a:solidFill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ts val="700"/>
              <a:buChar char="●"/>
            </a:pPr>
            <a:r>
              <a:rPr lang="en" sz="900" b="1" dirty="0">
                <a:solidFill>
                  <a:srgbClr val="118002"/>
                </a:solidFill>
              </a:rPr>
              <a:t>University of Sheffield</a:t>
            </a:r>
            <a:endParaRPr sz="900" b="1" dirty="0">
              <a:solidFill>
                <a:srgbClr val="118002"/>
              </a:solidFill>
            </a:endParaRPr>
          </a:p>
          <a:p>
            <a:pPr marL="4572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700"/>
              <a:buChar char="●"/>
            </a:pPr>
            <a:r>
              <a:rPr lang="en" sz="900" b="1" dirty="0">
                <a:solidFill>
                  <a:srgbClr val="0000FF"/>
                </a:solidFill>
              </a:rPr>
              <a:t>University of Wisconsin, Madison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dk1"/>
                </a:solidFill>
              </a:rPr>
              <a:t>     </a:t>
            </a:r>
            <a:r>
              <a:rPr lang="en" sz="900" b="1" dirty="0">
                <a:solidFill>
                  <a:srgbClr val="0000FF"/>
                </a:solidFill>
              </a:rPr>
              <a:t>US            </a:t>
            </a:r>
            <a:r>
              <a:rPr lang="en" sz="900" b="1" dirty="0">
                <a:solidFill>
                  <a:srgbClr val="118002"/>
                </a:solidFill>
              </a:rPr>
              <a:t>UK</a:t>
            </a:r>
            <a:r>
              <a:rPr lang="en" sz="900" b="1" dirty="0">
                <a:solidFill>
                  <a:schemeClr val="dk1"/>
                </a:solidFill>
              </a:rPr>
              <a:t>         </a:t>
            </a:r>
            <a:r>
              <a:rPr lang="en" sz="900" b="1" dirty="0">
                <a:solidFill>
                  <a:srgbClr val="E46C0A"/>
                </a:solidFill>
              </a:rPr>
              <a:t>Portugal</a:t>
            </a:r>
            <a:r>
              <a:rPr lang="en" sz="900" b="1" dirty="0">
                <a:solidFill>
                  <a:srgbClr val="27648A"/>
                </a:solidFill>
              </a:rPr>
              <a:t>     </a:t>
            </a:r>
            <a:r>
              <a:rPr lang="en" sz="900" b="1" dirty="0" smtClean="0">
                <a:solidFill>
                  <a:srgbClr val="334039"/>
                </a:solidFill>
              </a:rPr>
              <a:t>Korea</a:t>
            </a:r>
            <a:endParaRPr sz="900" dirty="0">
              <a:solidFill>
                <a:schemeClr val="dk1"/>
              </a:solidFill>
            </a:endParaRPr>
          </a:p>
        </p:txBody>
      </p:sp>
      <p:sp>
        <p:nvSpPr>
          <p:cNvPr id="25" name="Google Shape;56;p13"/>
          <p:cNvSpPr txBox="1"/>
          <p:nvPr/>
        </p:nvSpPr>
        <p:spPr>
          <a:xfrm>
            <a:off x="2777245" y="5556000"/>
            <a:ext cx="156676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Thanks to our sponsors and participating institutions!</a:t>
            </a:r>
            <a:endParaRPr sz="900" dirty="0"/>
          </a:p>
        </p:txBody>
      </p:sp>
      <p:sp>
        <p:nvSpPr>
          <p:cNvPr id="26" name="Google Shape;57;p13"/>
          <p:cNvSpPr txBox="1"/>
          <p:nvPr/>
        </p:nvSpPr>
        <p:spPr>
          <a:xfrm>
            <a:off x="4220533" y="6356350"/>
            <a:ext cx="1255500" cy="429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700"/>
              <a:t>U.S. Department of Energy Office of Science</a:t>
            </a:r>
            <a:endParaRPr sz="1100"/>
          </a:p>
        </p:txBody>
      </p:sp>
      <p:sp>
        <p:nvSpPr>
          <p:cNvPr id="27" name="Google Shape;58;p13"/>
          <p:cNvSpPr txBox="1"/>
          <p:nvPr/>
        </p:nvSpPr>
        <p:spPr>
          <a:xfrm>
            <a:off x="7133970" y="513787"/>
            <a:ext cx="11946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https://lz.lbl.gov/</a:t>
            </a:r>
            <a:endParaRPr sz="800"/>
          </a:p>
        </p:txBody>
      </p:sp>
      <p:sp>
        <p:nvSpPr>
          <p:cNvPr id="28" name="Google Shape;59;p13"/>
          <p:cNvSpPr txBox="1"/>
          <p:nvPr/>
        </p:nvSpPr>
        <p:spPr>
          <a:xfrm>
            <a:off x="7946220" y="123487"/>
            <a:ext cx="10623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@lzdarkmatter</a:t>
            </a:r>
            <a:endParaRPr sz="800"/>
          </a:p>
        </p:txBody>
      </p:sp>
      <p:pic>
        <p:nvPicPr>
          <p:cNvPr id="29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418" y="196621"/>
            <a:ext cx="1094654" cy="34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013" y="5371150"/>
            <a:ext cx="1016446" cy="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3611" y="5469821"/>
            <a:ext cx="1441658" cy="49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0515" y="5378718"/>
            <a:ext cx="1245575" cy="55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4470" y="6049659"/>
            <a:ext cx="1062298" cy="54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6455" y="6043942"/>
            <a:ext cx="1149516" cy="67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77245" y="941830"/>
            <a:ext cx="6279752" cy="415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 lnSpcReduction="10000"/>
          </a:bodyPr>
          <a:lstStyle/>
          <a:p>
            <a:fld id="{0FB56013-B943-42BA-886F-6F9D4EB85E9D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1700" y="3722284"/>
            <a:ext cx="1999106" cy="2116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169688" y="3819878"/>
            <a:ext cx="55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e!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23501" y="3116113"/>
            <a:ext cx="2500824" cy="3415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187328" y="3322174"/>
            <a:ext cx="764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(here today!)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6505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952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LZ (Projected, Simulated) Efficiencies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  <p:pic>
        <p:nvPicPr>
          <p:cNvPr id="5" name="Picture 4" descr="Screen Shot 2022-04-27 at 1.2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0" y="2205142"/>
            <a:ext cx="8392089" cy="29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51" y="588210"/>
            <a:ext cx="4115875" cy="7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23</a:t>
            </a:fld>
            <a:endParaRPr lang="uk-UA"/>
          </a:p>
        </p:txBody>
      </p:sp>
      <p:pic>
        <p:nvPicPr>
          <p:cNvPr id="5" name="Picture 4" descr="Screen Shot 2022-04-27 at 1.2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" y="158770"/>
            <a:ext cx="5194300" cy="4991100"/>
          </a:xfrm>
          <a:prstGeom prst="rect">
            <a:avLst/>
          </a:prstGeom>
        </p:spPr>
      </p:pic>
      <p:pic>
        <p:nvPicPr>
          <p:cNvPr id="6" name="Picture 5" descr="Screen Shot 2022-04-27 at 1.2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19" y="3479283"/>
            <a:ext cx="3099614" cy="2703058"/>
          </a:xfrm>
          <a:prstGeom prst="rect">
            <a:avLst/>
          </a:prstGeom>
        </p:spPr>
      </p:pic>
      <p:pic>
        <p:nvPicPr>
          <p:cNvPr id="7" name="Picture 6" descr="Screen Shot 2022-04-27 at 1.26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59" y="1746477"/>
            <a:ext cx="3424418" cy="1303713"/>
          </a:xfrm>
          <a:prstGeom prst="rect">
            <a:avLst/>
          </a:prstGeom>
        </p:spPr>
      </p:pic>
      <p:pic>
        <p:nvPicPr>
          <p:cNvPr id="8" name="Picture 7" descr="Screen Shot 2022-04-27 at 1.26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5" y="5277512"/>
            <a:ext cx="3616147" cy="13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6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60" y="169983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Discovery Potential, SD Sensitivities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24</a:t>
            </a:fld>
            <a:endParaRPr lang="uk-UA"/>
          </a:p>
        </p:txBody>
      </p:sp>
      <p:pic>
        <p:nvPicPr>
          <p:cNvPr id="5" name="Picture 4" descr="Screen Shot 2022-04-27 at 1.2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79" y="1040830"/>
            <a:ext cx="3531560" cy="2575603"/>
          </a:xfrm>
          <a:prstGeom prst="rect">
            <a:avLst/>
          </a:prstGeom>
        </p:spPr>
      </p:pic>
      <p:pic>
        <p:nvPicPr>
          <p:cNvPr id="6" name="Picture 5" descr="Screen Shot 2022-04-27 at 1.2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8" y="3781296"/>
            <a:ext cx="6950611" cy="2534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5399" y="1976943"/>
            <a:ext cx="248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(above “limit” of course)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33039" y="3411964"/>
            <a:ext cx="365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(EFT operator searches also possible)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2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25</a:t>
            </a:fld>
            <a:endParaRPr lang="uk-UA"/>
          </a:p>
        </p:txBody>
      </p:sp>
      <p:pic>
        <p:nvPicPr>
          <p:cNvPr id="5" name="Picture 4" descr="X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182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31670" y="5539326"/>
            <a:ext cx="18466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76883" y="5641579"/>
            <a:ext cx="11253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DC = Dark Count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2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26</a:t>
            </a:fld>
            <a:endParaRPr lang="uk-UA"/>
          </a:p>
        </p:txBody>
      </p:sp>
      <p:pic>
        <p:nvPicPr>
          <p:cNvPr id="6" name="Picture 5" descr="X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259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2230" y="5609890"/>
            <a:ext cx="18466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087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493"/>
            <a:ext cx="8229600" cy="1143000"/>
          </a:xfrm>
        </p:spPr>
        <p:txBody>
          <a:bodyPr/>
          <a:lstStyle/>
          <a:p>
            <a:r>
              <a:rPr lang="en-US" dirty="0" smtClean="0"/>
              <a:t>Two-Phase TPC at the Heart</a:t>
            </a:r>
            <a:endParaRPr lang="en-US" dirty="0"/>
          </a:p>
        </p:txBody>
      </p:sp>
      <p:pic>
        <p:nvPicPr>
          <p:cNvPr id="22" name="Google Shape;204;p32"/>
          <p:cNvPicPr preferRelativeResize="0"/>
          <p:nvPr/>
        </p:nvPicPr>
        <p:blipFill rotWithShape="1">
          <a:blip r:embed="rId2">
            <a:alphaModFix/>
          </a:blip>
          <a:srcRect l="2171" t="25148" r="3835" b="7442"/>
          <a:stretch/>
        </p:blipFill>
        <p:spPr>
          <a:xfrm>
            <a:off x="3131351" y="3442415"/>
            <a:ext cx="5950409" cy="2939366"/>
          </a:xfrm>
          <a:prstGeom prst="rect">
            <a:avLst/>
          </a:prstGeom>
          <a:noFill/>
          <a:ln w="9525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100" y="1680938"/>
            <a:ext cx="3881700" cy="3881700"/>
          </a:xfrm>
          <a:prstGeom prst="rect">
            <a:avLst/>
          </a:prstGeom>
          <a:noFill/>
          <a:ln w="9525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2711610" y="1998829"/>
            <a:ext cx="3074200" cy="915175"/>
          </a:xfrm>
          <a:prstGeom prst="rect">
            <a:avLst/>
          </a:prstGeom>
          <a:noFill/>
          <a:ln w="9525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208;p32"/>
          <p:cNvSpPr txBox="1"/>
          <p:nvPr/>
        </p:nvSpPr>
        <p:spPr>
          <a:xfrm rot="16200000">
            <a:off x="4163213" y="858867"/>
            <a:ext cx="7758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Time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209;p32"/>
          <p:cNvSpPr txBox="1"/>
          <p:nvPr/>
        </p:nvSpPr>
        <p:spPr>
          <a:xfrm>
            <a:off x="2428100" y="3844810"/>
            <a:ext cx="698400" cy="51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LXe</a:t>
            </a:r>
            <a:endParaRPr sz="18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210;p32"/>
          <p:cNvSpPr txBox="1"/>
          <p:nvPr/>
        </p:nvSpPr>
        <p:spPr>
          <a:xfrm>
            <a:off x="2226000" y="2454436"/>
            <a:ext cx="698400" cy="39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GXe</a:t>
            </a:r>
            <a:endParaRPr sz="18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211;p32"/>
          <p:cNvSpPr txBox="1"/>
          <p:nvPr/>
        </p:nvSpPr>
        <p:spPr>
          <a:xfrm>
            <a:off x="183705" y="5574566"/>
            <a:ext cx="4269070" cy="726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Particles that multiply scatter will only provide </a:t>
            </a:r>
            <a:r>
              <a:rPr lang="en-US" sz="1600" i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" sz="1600" i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S1</a:t>
            </a:r>
            <a:r>
              <a:rPr lang="en" sz="1600" i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but </a:t>
            </a:r>
            <a:r>
              <a:rPr lang="en-US" sz="1600" i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" sz="1600" i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S2 </a:t>
            </a:r>
            <a:r>
              <a:rPr lang="en" sz="1600" i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each </a:t>
            </a:r>
            <a:r>
              <a:rPr lang="en-US" sz="1600" i="1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vertex of scattering</a:t>
            </a:r>
            <a:endParaRPr sz="1600" i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" name="Google Shape;216;p32" descr="\langle \text{S1c} \rangle= g_1 \langle n_{ph} \rangle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2754" y="1953341"/>
            <a:ext cx="1972558" cy="4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7;p32" descr="\langle \text{S2c} \rangle= g_2 \langle n_{e} \rangle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4637" y="2147406"/>
            <a:ext cx="1972558" cy="4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8;p32" descr="E = \frac{W}{L}(n_{ph} + n_e)" title="MathEquation,#d0cdc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5779" y="1392272"/>
            <a:ext cx="1985210" cy="4208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19;p32"/>
          <p:cNvSpPr txBox="1"/>
          <p:nvPr/>
        </p:nvSpPr>
        <p:spPr>
          <a:xfrm>
            <a:off x="4880078" y="2580874"/>
            <a:ext cx="40236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latin typeface="PT Serif"/>
                <a:ea typeface="PT Serif"/>
                <a:cs typeface="PT Serif"/>
                <a:sym typeface="PT Serif"/>
              </a:rPr>
              <a:t>We typically use “position-corrected” S1 and S2 signals (S1c and S2c), characterizing the “actual” yields to remove </a:t>
            </a:r>
            <a:r>
              <a:rPr lang="en-US" sz="1400" i="1" dirty="0" smtClean="0">
                <a:latin typeface="PT Serif"/>
                <a:ea typeface="PT Serif"/>
                <a:cs typeface="PT Serif"/>
                <a:sym typeface="PT Serif"/>
              </a:rPr>
              <a:t>the </a:t>
            </a:r>
            <a:r>
              <a:rPr lang="en" sz="1400" i="1" dirty="0" smtClean="0">
                <a:latin typeface="PT Serif"/>
                <a:ea typeface="PT Serif"/>
                <a:cs typeface="PT Serif"/>
                <a:sym typeface="PT Serif"/>
              </a:rPr>
              <a:t>detector-specific variation</a:t>
            </a:r>
            <a:r>
              <a:rPr lang="en-US" sz="1400" i="1" dirty="0" smtClean="0">
                <a:latin typeface="PT Serif"/>
                <a:ea typeface="PT Serif"/>
                <a:cs typeface="PT Serif"/>
                <a:sym typeface="PT Serif"/>
              </a:rPr>
              <a:t>s</a:t>
            </a:r>
            <a:endParaRPr sz="1400" i="1" dirty="0"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1100" y="1688088"/>
            <a:ext cx="12334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LZ: 7 tonne active volume, ~5.6 tonne fiducial expected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215930" y="172363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SLAC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434648" y="5148557"/>
            <a:ext cx="1541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Microphysics of Signal Production in L(Xe)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6739" y="4551418"/>
            <a:ext cx="108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Deposit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0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 rotWithShape="1">
          <a:blip r:embed="rId3">
            <a:alphaModFix/>
          </a:blip>
          <a:srcRect l="18396"/>
          <a:stretch/>
        </p:blipFill>
        <p:spPr>
          <a:xfrm>
            <a:off x="-9" y="4123310"/>
            <a:ext cx="2816966" cy="258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6410"/>
            <a:ext cx="5544348" cy="415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7555" y="176410"/>
            <a:ext cx="3676447" cy="65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Google Shape;254;p35"/>
          <p:cNvPicPr preferRelativeResize="0"/>
          <p:nvPr/>
        </p:nvPicPr>
        <p:blipFill rotWithShape="1">
          <a:blip r:embed="rId6">
            <a:alphaModFix/>
          </a:blip>
          <a:srcRect l="10646" r="8760"/>
          <a:stretch/>
        </p:blipFill>
        <p:spPr>
          <a:xfrm>
            <a:off x="2746397" y="4334663"/>
            <a:ext cx="2886080" cy="2386811"/>
          </a:xfrm>
          <a:prstGeom prst="rect">
            <a:avLst/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4057140" y="264618"/>
            <a:ext cx="1763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credits: Matt Kapust, SURF; and various LZ Collab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7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2-04-24 at 10.23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 b="-1"/>
          <a:stretch/>
        </p:blipFill>
        <p:spPr>
          <a:xfrm>
            <a:off x="4309852" y="3407717"/>
            <a:ext cx="4484264" cy="3289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655" y="-65234"/>
            <a:ext cx="3459745" cy="1504442"/>
          </a:xfrm>
        </p:spPr>
        <p:txBody>
          <a:bodyPr>
            <a:normAutofit/>
          </a:bodyPr>
          <a:lstStyle/>
          <a:p>
            <a:r>
              <a:rPr lang="en-US" dirty="0" smtClean="0"/>
              <a:t>Signals and 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14" y="1403440"/>
            <a:ext cx="3960539" cy="5347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One scientist’s background is another’s signal!</a:t>
            </a:r>
          </a:p>
          <a:p>
            <a:pPr lvl="1"/>
            <a:r>
              <a:rPr lang="en-US" dirty="0" smtClean="0"/>
              <a:t>Upper plot fuller range, lower plot zoomed in at low energies</a:t>
            </a:r>
          </a:p>
          <a:p>
            <a:pPr lvl="1"/>
            <a:r>
              <a:rPr lang="en-US" dirty="0" smtClean="0"/>
              <a:t>One individual’s “low energy” (DUNE) is another’s very high (us!)</a:t>
            </a:r>
          </a:p>
          <a:p>
            <a:r>
              <a:rPr lang="en-US" dirty="0" smtClean="0"/>
              <a:t>If you make a direct dark matter detector big enough you start to become a decent neutrino experiment</a:t>
            </a:r>
            <a:endParaRPr lang="en-US" dirty="0"/>
          </a:p>
          <a:p>
            <a:pPr lvl="1"/>
            <a:r>
              <a:rPr lang="en-US" dirty="0" smtClean="0"/>
              <a:t>This is true for both electronic recoils (ER) and nuclear recoils (NR)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22-04-24 at 10.22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52" y="131534"/>
            <a:ext cx="4484264" cy="3294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61160" y="1940113"/>
            <a:ext cx="1573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4"/>
              </a:rPr>
              <a:t>journals.aps.org</a:t>
            </a:r>
            <a:r>
              <a:rPr lang="en-US" sz="1000" dirty="0">
                <a:hlinkClick r:id="rId4"/>
              </a:rPr>
              <a:t>/prd/abstract/10.1103/PhysRevD.</a:t>
            </a:r>
            <a:r>
              <a:rPr lang="en-US" sz="1000" dirty="0" smtClean="0">
                <a:hlinkClick r:id="rId4"/>
              </a:rPr>
              <a:t>101.052002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5284406" y="3542049"/>
            <a:ext cx="21891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https://arxiv.org/pdf/1802.06039.</a:t>
            </a:r>
            <a:r>
              <a:rPr lang="en-US" sz="1000" dirty="0" smtClean="0">
                <a:hlinkClick r:id="rId5"/>
              </a:rPr>
              <a:t>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544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22-05-08 at 7.0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38" y="3439747"/>
            <a:ext cx="4489278" cy="3057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049" y="-226226"/>
            <a:ext cx="3173572" cy="1143000"/>
          </a:xfrm>
        </p:spPr>
        <p:txBody>
          <a:bodyPr/>
          <a:lstStyle/>
          <a:p>
            <a:r>
              <a:rPr lang="en-US" dirty="0" smtClean="0"/>
              <a:t>Boron-8 (</a:t>
            </a:r>
            <a:r>
              <a:rPr lang="en-US" baseline="30000" dirty="0" smtClean="0"/>
              <a:t>8</a:t>
            </a:r>
            <a:r>
              <a:rPr lang="en-US" dirty="0" smtClean="0"/>
              <a:t>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106" y="680256"/>
            <a:ext cx="4486598" cy="61424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Looks like low-mass </a:t>
            </a:r>
            <a:r>
              <a:rPr lang="en-US" sz="2900" dirty="0" smtClean="0"/>
              <a:t>WIMP</a:t>
            </a:r>
            <a:r>
              <a:rPr lang="en-US" dirty="0" smtClean="0"/>
              <a:t> (~6 GeV/c^2 in mass). </a:t>
            </a:r>
            <a:r>
              <a:rPr lang="en-US" i="1" dirty="0"/>
              <a:t>h</a:t>
            </a:r>
            <a:r>
              <a:rPr lang="en-US" i="1" dirty="0" smtClean="0"/>
              <a:t>ep</a:t>
            </a:r>
            <a:r>
              <a:rPr lang="en-US" dirty="0" smtClean="0"/>
              <a:t> there too</a:t>
            </a:r>
          </a:p>
          <a:p>
            <a:pPr lvl="1"/>
            <a:r>
              <a:rPr lang="en-US" dirty="0" smtClean="0"/>
              <a:t>In terms of its falling-exponential-like energy spectrum (of </a:t>
            </a:r>
            <a:r>
              <a:rPr lang="en-US" i="1" dirty="0" smtClean="0"/>
              <a:t>recoils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Looks very different (lower) than “standard NR band”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uaranteed new (physics) BG -- as we scaled up from LUX and ZEPLIN</a:t>
            </a:r>
          </a:p>
          <a:p>
            <a:r>
              <a:rPr lang="en-US" dirty="0" smtClean="0"/>
              <a:t>Expecting ~40 </a:t>
            </a:r>
            <a:r>
              <a:rPr lang="en-US" baseline="30000" dirty="0" smtClean="0"/>
              <a:t>8</a:t>
            </a:r>
            <a:r>
              <a:rPr lang="en-US" dirty="0" smtClean="0"/>
              <a:t>B events in 1,000 live-days of LZ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xact number depends on thresholds, and charge and light yields</a:t>
            </a:r>
          </a:p>
          <a:p>
            <a:pPr lvl="1"/>
            <a:r>
              <a:rPr lang="en-US" dirty="0" smtClean="0"/>
              <a:t>Many more with “S2-only” analysis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srgbClr val="000000"/>
                </a:solidFill>
              </a:r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135731" y="5447749"/>
            <a:ext cx="2938261" cy="22207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creen Shot 2022-04-26 at 4.26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38" y="201667"/>
            <a:ext cx="4489278" cy="3088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5601926"/>
            <a:ext cx="1743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(very separate from ER BGs)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6549" y="1543799"/>
            <a:ext cx="164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Don’t confuse neutrino energies with Xe recoil energies (down to keV)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Bent-Up Arrow 4"/>
          <p:cNvSpPr/>
          <p:nvPr/>
        </p:nvSpPr>
        <p:spPr>
          <a:xfrm rot="5400000" flipV="1">
            <a:off x="7573144" y="2504698"/>
            <a:ext cx="1156640" cy="448685"/>
          </a:xfrm>
          <a:prstGeom prst="bentUpArrow">
            <a:avLst>
              <a:gd name="adj1" fmla="val 25000"/>
              <a:gd name="adj2" fmla="val 36795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73361" y="4440631"/>
            <a:ext cx="11029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https://arxiv.org/pdf/</a:t>
            </a:r>
            <a:r>
              <a:rPr lang="en-US" sz="1000" dirty="0" smtClean="0">
                <a:hlinkClick r:id="rId4"/>
              </a:rPr>
              <a:t>2201.02858</a:t>
            </a:r>
            <a:r>
              <a:rPr lang="en-US" sz="1000" dirty="0">
                <a:hlinkClick r:id="rId4"/>
              </a:rPr>
              <a:t>.</a:t>
            </a:r>
            <a:r>
              <a:rPr lang="en-US" sz="1000" dirty="0" smtClean="0">
                <a:hlinkClick r:id="rId4"/>
              </a:rPr>
              <a:t>pdf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495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 descr="Screen Shot 2022-04-27 at 6.2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420509"/>
            <a:ext cx="5067300" cy="5918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1838" y="-229335"/>
            <a:ext cx="3173572" cy="1905245"/>
          </a:xfrm>
        </p:spPr>
        <p:txBody>
          <a:bodyPr>
            <a:normAutofit/>
          </a:bodyPr>
          <a:lstStyle/>
          <a:p>
            <a:r>
              <a:rPr lang="en-US" dirty="0" smtClean="0"/>
              <a:t>Standard Solar Cycle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85958" y="1552421"/>
            <a:ext cx="3622761" cy="4874493"/>
          </a:xfrm>
        </p:spPr>
        <p:txBody>
          <a:bodyPr>
            <a:normAutofit/>
          </a:bodyPr>
          <a:lstStyle/>
          <a:p>
            <a:r>
              <a:rPr lang="en-US" dirty="0" smtClean="0"/>
              <a:t>Where are the Boron-8 neutrinos coming from?</a:t>
            </a:r>
          </a:p>
          <a:p>
            <a:r>
              <a:rPr lang="en-US" dirty="0" smtClean="0"/>
              <a:t>Overview, left: </a:t>
            </a:r>
            <a:r>
              <a:rPr lang="en-US" dirty="0">
                <a:hlinkClick r:id="rId3"/>
              </a:rPr>
              <a:t>https://www.nature.com/articles/s41586-018-0624-</a:t>
            </a:r>
            <a:r>
              <a:rPr lang="en-US" dirty="0" smtClean="0">
                <a:hlinkClick r:id="rId3"/>
              </a:rPr>
              <a:t>y.pdf</a:t>
            </a:r>
            <a:r>
              <a:rPr lang="en-US" dirty="0" smtClean="0"/>
              <a:t>  (Figure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1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22-04-24 at 11.08.23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64" y="869703"/>
            <a:ext cx="3656429" cy="2221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41" y="-27976"/>
            <a:ext cx="8507945" cy="1143000"/>
          </a:xfrm>
        </p:spPr>
        <p:txBody>
          <a:bodyPr>
            <a:noAutofit/>
          </a:bodyPr>
          <a:lstStyle/>
          <a:p>
            <a:r>
              <a:rPr lang="en-US" sz="3300" dirty="0" smtClean="0"/>
              <a:t>Solar Physics =&gt; Beyond Standard Model Physics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12" y="4153344"/>
            <a:ext cx="8418514" cy="252824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May be able to check </a:t>
            </a:r>
            <a:r>
              <a:rPr lang="en-US" dirty="0" smtClean="0">
                <a:solidFill>
                  <a:srgbClr val="FF6600"/>
                </a:solidFill>
              </a:rPr>
              <a:t>solar</a:t>
            </a:r>
            <a:r>
              <a:rPr lang="en-US" dirty="0" smtClean="0"/>
              <a:t> model (how much of different kinds of nuclear fusion). Neutral current -&gt; total </a:t>
            </a:r>
            <a:r>
              <a:rPr lang="en-US" baseline="30000" dirty="0" smtClean="0"/>
              <a:t>8</a:t>
            </a:r>
            <a:r>
              <a:rPr lang="en-US" dirty="0" smtClean="0"/>
              <a:t>B rate</a:t>
            </a:r>
          </a:p>
          <a:p>
            <a:r>
              <a:rPr lang="en-US" dirty="0" smtClean="0"/>
              <a:t>As well as look for deviations from the Standard Model cross-section for CEvNS for </a:t>
            </a:r>
            <a:r>
              <a:rPr lang="en-US" baseline="30000" dirty="0" smtClean="0"/>
              <a:t>8</a:t>
            </a:r>
            <a:r>
              <a:rPr lang="en-US" dirty="0" smtClean="0"/>
              <a:t>B neutrinos in LXe and/or NSI (non-standard interactions)? Nuclear physics form factor ~1</a:t>
            </a:r>
          </a:p>
          <a:p>
            <a:pPr lvl="1"/>
            <a:r>
              <a:rPr lang="en-US" dirty="0" smtClean="0"/>
              <a:t>NSI from excess of events</a:t>
            </a:r>
            <a:r>
              <a:rPr lang="en-US" dirty="0"/>
              <a:t>;</a:t>
            </a:r>
            <a:r>
              <a:rPr lang="en-US" dirty="0" smtClean="0"/>
              <a:t> light sterile neutrino from deficit</a:t>
            </a:r>
          </a:p>
          <a:p>
            <a:r>
              <a:rPr lang="en-US" dirty="0" smtClean="0"/>
              <a:t>First, </a:t>
            </a:r>
            <a:r>
              <a:rPr lang="en-US" u="sng" dirty="0" smtClean="0"/>
              <a:t>light &amp; charge yield uncertainties</a:t>
            </a:r>
            <a:r>
              <a:rPr lang="en-US" dirty="0" smtClean="0"/>
              <a:t> must be addressed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Screen Shot 2022-04-24 at 11.02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3" y="1384157"/>
            <a:ext cx="2207751" cy="2413808"/>
          </a:xfrm>
          <a:prstGeom prst="rect">
            <a:avLst/>
          </a:prstGeom>
        </p:spPr>
      </p:pic>
      <p:pic>
        <p:nvPicPr>
          <p:cNvPr id="6" name="Picture 5" descr="Screen Shot 2022-04-24 at 11.02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34" y="1210111"/>
            <a:ext cx="2286000" cy="28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1438" y="2461964"/>
            <a:ext cx="15290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Signal-like:</a:t>
            </a:r>
          </a:p>
          <a:p>
            <a:r>
              <a:rPr lang="en-US" dirty="0" smtClean="0"/>
              <a:t>Nuclear Recoil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41378" y="2480897"/>
            <a:ext cx="18718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Background-like:</a:t>
            </a:r>
          </a:p>
          <a:p>
            <a:r>
              <a:rPr lang="en-US" dirty="0" smtClean="0"/>
              <a:t>Electron(ic) Recoil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83441" y="3274979"/>
            <a:ext cx="3789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Discrimination of these very solid, and well understood: </a:t>
            </a:r>
            <a:r>
              <a:rPr lang="en-US" sz="1400" dirty="0">
                <a:hlinkClick r:id="rId5"/>
              </a:rPr>
              <a:t>https://doi.org/10.1103/PhysRevD.</a:t>
            </a:r>
            <a:r>
              <a:rPr lang="en-US" sz="1400" dirty="0" smtClean="0">
                <a:hlinkClick r:id="rId5"/>
              </a:rPr>
              <a:t>102.112002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396158" y="1210111"/>
            <a:ext cx="1529084" cy="1251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20024" y="890571"/>
            <a:ext cx="1965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For </a:t>
            </a:r>
            <a:r>
              <a:rPr lang="en-US" sz="1400" baseline="30000" dirty="0" smtClean="0">
                <a:solidFill>
                  <a:srgbClr val="FFFF00"/>
                </a:solidFill>
              </a:rPr>
              <a:t>8</a:t>
            </a:r>
            <a:r>
              <a:rPr lang="en-US" sz="1400" dirty="0" smtClean="0">
                <a:solidFill>
                  <a:srgbClr val="FFFF00"/>
                </a:solidFill>
              </a:rPr>
              <a:t>B, CEvNS in general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344" y="-272233"/>
            <a:ext cx="5893106" cy="1143000"/>
          </a:xfrm>
        </p:spPr>
        <p:txBody>
          <a:bodyPr/>
          <a:lstStyle/>
          <a:p>
            <a:r>
              <a:rPr lang="en-US" dirty="0" smtClean="0"/>
              <a:t>How Many Quanta?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890" y="118342"/>
            <a:ext cx="4427577" cy="6426528"/>
          </a:xfrm>
        </p:spPr>
        <p:txBody>
          <a:bodyPr>
            <a:normAutofit fontScale="77500" lnSpcReduction="20000"/>
          </a:bodyPr>
          <a:lstStyle/>
          <a:p>
            <a:r>
              <a:rPr lang="en-US" baseline="30000" dirty="0" smtClean="0"/>
              <a:t>8</a:t>
            </a:r>
            <a:r>
              <a:rPr lang="en-US" dirty="0" smtClean="0"/>
              <a:t>B neutrinos may provide “natural” constraint!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ill have to disentangle from NSI-caused differences in flux</a:t>
            </a:r>
          </a:p>
          <a:p>
            <a:pPr lvl="1"/>
            <a:r>
              <a:rPr lang="en-US" dirty="0" smtClean="0"/>
              <a:t>Can combine with other calibrations for help (D-D, D reflector, H reflector, </a:t>
            </a:r>
            <a:r>
              <a:rPr lang="en-US" baseline="30000" dirty="0" smtClean="0"/>
              <a:t>88</a:t>
            </a:r>
            <a:r>
              <a:rPr lang="en-US" dirty="0" smtClean="0"/>
              <a:t>YBe)</a:t>
            </a:r>
          </a:p>
          <a:p>
            <a:pPr lvl="1"/>
            <a:r>
              <a:rPr lang="en-US" dirty="0" smtClean="0"/>
              <a:t>4.4% uncertainty on the flux from SNO, Borexino</a:t>
            </a:r>
          </a:p>
          <a:p>
            <a:r>
              <a:rPr lang="en-US" dirty="0" smtClean="0"/>
              <a:t>The biggest issue is light yield: the uncertainty at low </a:t>
            </a:r>
            <a:r>
              <a:rPr lang="en-US" i="1" dirty="0" smtClean="0"/>
              <a:t>E</a:t>
            </a:r>
            <a:r>
              <a:rPr lang="en-US" dirty="0" smtClean="0"/>
              <a:t>’s</a:t>
            </a:r>
          </a:p>
          <a:p>
            <a:pPr lvl="1"/>
            <a:r>
              <a:rPr lang="en-US" dirty="0" smtClean="0"/>
              <a:t>And what is the value period below 0.5 keV?</a:t>
            </a:r>
          </a:p>
          <a:p>
            <a:pPr lvl="1"/>
            <a:r>
              <a:rPr lang="en-US" dirty="0" smtClean="0"/>
              <a:t>Does it stay flat or go up? (unlikely, even if possible mathematically)</a:t>
            </a:r>
          </a:p>
          <a:p>
            <a:r>
              <a:rPr lang="en-US" dirty="0" smtClean="0"/>
              <a:t>Other challenges: BGs</a:t>
            </a:r>
          </a:p>
          <a:p>
            <a:pPr lvl="1"/>
            <a:r>
              <a:rPr lang="en-US" dirty="0" smtClean="0"/>
              <a:t>Accidental coincidence (of rogue S1s and S2)</a:t>
            </a:r>
          </a:p>
          <a:p>
            <a:pPr lvl="1"/>
            <a:r>
              <a:rPr lang="en-US" dirty="0" smtClean="0"/>
              <a:t>Single/multiple-e-’s boiling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X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6" y="705647"/>
            <a:ext cx="4374656" cy="3076911"/>
          </a:xfrm>
          <a:prstGeom prst="rect">
            <a:avLst/>
          </a:prstGeom>
        </p:spPr>
      </p:pic>
      <p:pic>
        <p:nvPicPr>
          <p:cNvPr id="6" name="Picture 5" descr="Screen Shot 2022-04-26 at 6.45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/>
          <a:stretch/>
        </p:blipFill>
        <p:spPr>
          <a:xfrm>
            <a:off x="370436" y="3709161"/>
            <a:ext cx="4374656" cy="3029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824" y="3902679"/>
            <a:ext cx="1552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</a:t>
            </a:r>
            <a:r>
              <a:rPr lang="en-US" sz="1000" dirty="0" smtClean="0">
                <a:solidFill>
                  <a:schemeClr val="bg1"/>
                </a:solidFill>
              </a:rPr>
              <a:t>etter known, and   secondary issue (6% effect)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7040" y="5066632"/>
            <a:ext cx="2763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What causes this turnover? Lindhard “quenching” taking over from growing e- escape prob as </a:t>
            </a:r>
            <a:r>
              <a:rPr lang="en-US" sz="1600" dirty="0" smtClean="0">
                <a:solidFill>
                  <a:srgbClr val="000000"/>
                </a:solidFill>
              </a:rPr>
              <a:t>the energy goes to 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4879" y="1038441"/>
            <a:ext cx="1552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~20% effect! on 8B rate (Preliminary: depends on PMT coincidence level)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785" y="6391632"/>
            <a:ext cx="3539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CFFCC"/>
                </a:solidFill>
                <a:hlinkClick r:id="rId4"/>
              </a:rPr>
              <a:t>https://doi.org/10.1103/PhysRevD.</a:t>
            </a:r>
            <a:r>
              <a:rPr lang="en-US" sz="1200" dirty="0" smtClean="0">
                <a:solidFill>
                  <a:srgbClr val="CCFFCC"/>
                </a:solidFill>
                <a:hlinkClick r:id="rId4"/>
              </a:rPr>
              <a:t>102.092004</a:t>
            </a:r>
            <a:r>
              <a:rPr lang="en-US" sz="1200" dirty="0" smtClean="0">
                <a:solidFill>
                  <a:srgbClr val="CCFFCC"/>
                </a:solidFill>
              </a:rPr>
              <a:t> </a:t>
            </a:r>
            <a:r>
              <a:rPr lang="en-US" sz="1200" dirty="0" smtClean="0"/>
              <a:t>(LUX)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626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1551</TotalTime>
  <Words>1990</Words>
  <Application>Microsoft Macintosh PowerPoint</Application>
  <PresentationFormat>On-screen Show (4:3)</PresentationFormat>
  <Paragraphs>208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 Black </vt:lpstr>
      <vt:lpstr>Low-Energy Neutrino Interactions in the LZ Experiment</vt:lpstr>
      <vt:lpstr>What is LZ? (LUX-ZEPLIN)</vt:lpstr>
      <vt:lpstr>Two-Phase TPC at the Heart</vt:lpstr>
      <vt:lpstr>PowerPoint Presentation</vt:lpstr>
      <vt:lpstr>Signals and Backgrounds</vt:lpstr>
      <vt:lpstr>Boron-8 (8B)</vt:lpstr>
      <vt:lpstr>Standard Solar Cycle</vt:lpstr>
      <vt:lpstr>Solar Physics =&gt; Beyond Standard Model Physics</vt:lpstr>
      <vt:lpstr>How Many Quanta?</vt:lpstr>
      <vt:lpstr>#Photons, Electrons =&gt; # 8B events in LZ</vt:lpstr>
      <vt:lpstr>Sources of Uncertainties</vt:lpstr>
      <vt:lpstr>Switching Gears to Different Stars:   Boom!</vt:lpstr>
      <vt:lpstr>Core-Collapse Supernova Explosion</vt:lpstr>
      <vt:lpstr>Supernova Neutrino Signal in LZ</vt:lpstr>
      <vt:lpstr>Time Profile for Sim SN Event in LZ</vt:lpstr>
      <vt:lpstr>Conclusions on Supernovae</vt:lpstr>
      <vt:lpstr>Atmospheric Neutrinos, Inside the “Fog”</vt:lpstr>
      <vt:lpstr>Atm. n Uncertainty</vt:lpstr>
      <vt:lpstr>Summary</vt:lpstr>
      <vt:lpstr>LZ (LUX-ZEPLIN) Collaboration 35 Institutions: 250 scientists, engineers, and technical staff</vt:lpstr>
      <vt:lpstr>Backup</vt:lpstr>
      <vt:lpstr>LZ (Projected, Simulated) Efficiencies</vt:lpstr>
      <vt:lpstr>Backgrounds</vt:lpstr>
      <vt:lpstr>Discovery Potential, SD Sensitivities</vt:lpstr>
      <vt:lpstr>PowerPoint Presentation</vt:lpstr>
      <vt:lpstr>PowerPoint Presentation</vt:lpstr>
    </vt:vector>
  </TitlesOfParts>
  <Company>UC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Low-Energy Neutrino Interactions in the LZ Experiment</dc:title>
  <dc:creator>Matthew Szydagis</dc:creator>
  <cp:lastModifiedBy>Matthew Szydagis</cp:lastModifiedBy>
  <cp:revision>281</cp:revision>
  <dcterms:created xsi:type="dcterms:W3CDTF">2022-04-22T19:26:14Z</dcterms:created>
  <dcterms:modified xsi:type="dcterms:W3CDTF">2022-05-08T23:19:17Z</dcterms:modified>
</cp:coreProperties>
</file>