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225" r:id="rId2"/>
    <p:sldId id="1230" r:id="rId3"/>
    <p:sldId id="1244" r:id="rId4"/>
    <p:sldId id="1242" r:id="rId5"/>
    <p:sldId id="1241" r:id="rId6"/>
    <p:sldId id="1243" r:id="rId7"/>
    <p:sldId id="1229" r:id="rId8"/>
    <p:sldId id="1245" r:id="rId9"/>
    <p:sldId id="1248" r:id="rId10"/>
    <p:sldId id="1247" r:id="rId11"/>
    <p:sldId id="1249" r:id="rId12"/>
    <p:sldId id="1251" r:id="rId13"/>
    <p:sldId id="1252" r:id="rId14"/>
    <p:sldId id="1250" r:id="rId15"/>
    <p:sldId id="1254" r:id="rId16"/>
    <p:sldId id="125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008C41"/>
    <a:srgbClr val="0000A6"/>
    <a:srgbClr val="0000FF"/>
    <a:srgbClr val="3333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5226" autoAdjust="0"/>
  </p:normalViewPr>
  <p:slideViewPr>
    <p:cSldViewPr>
      <p:cViewPr>
        <p:scale>
          <a:sx n="92" d="100"/>
          <a:sy n="92" d="100"/>
        </p:scale>
        <p:origin x="82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8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2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CA4D6-7DA3-4CAE-9C07-2C560C811BCD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EAC2F-E5EB-454B-A603-7DEC91049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4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2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6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0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9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1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6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3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5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B415-CF93-4434-B267-6F2BEE2D64EC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FE482-40B0-461F-A4CF-36CBDD6E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2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AC3FF-A587-4F70-B225-F83DB78E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Omnitrophota </a:t>
            </a:r>
            <a:r>
              <a:rPr lang="en-US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encompasses diverse and hyperactive nanobacteria within SURF and beyond: Putative metabolic traits and host-dependent lifestyles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23BFF-3BFA-4423-A1F3-2BFB58C1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124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Brian P. Hedlund (UNLV)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B9B5F-2233-4E54-A8F1-DA76D4F3CF83}"/>
              </a:ext>
            </a:extLst>
          </p:cNvPr>
          <p:cNvSpPr txBox="1"/>
          <p:nvPr/>
        </p:nvSpPr>
        <p:spPr>
          <a:xfrm>
            <a:off x="2285999" y="629084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SURF, South Dakota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21FA67-4551-871E-84C3-19244F0A5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29260" r="31667" b="20390"/>
          <a:stretch/>
        </p:blipFill>
        <p:spPr>
          <a:xfrm>
            <a:off x="1752600" y="3140446"/>
            <a:ext cx="5596158" cy="3018954"/>
          </a:xfrm>
          <a:prstGeom prst="rect">
            <a:avLst/>
          </a:prstGeom>
        </p:spPr>
      </p:pic>
      <p:pic>
        <p:nvPicPr>
          <p:cNvPr id="12290" name="Picture 2" descr="UNLV Rebels Primary Logo - NCAA Division I (u-z) (NCAA u-z) - Chris  Creamer's Sports Logos Page - SportsLogos.Net">
            <a:extLst>
              <a:ext uri="{FF2B5EF4-FFF2-40B4-BE49-F238E27FC236}">
                <a16:creationId xmlns:a16="http://schemas.microsoft.com/office/drawing/2014/main" id="{0D3DBC0E-7E72-8E1C-AEE5-51B65321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75" y="1981200"/>
            <a:ext cx="1090750" cy="100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D0A9434-A0BC-7186-B162-93FBAE6C54FD}"/>
              </a:ext>
            </a:extLst>
          </p:cNvPr>
          <p:cNvSpPr/>
          <p:nvPr/>
        </p:nvSpPr>
        <p:spPr>
          <a:xfrm>
            <a:off x="1600200" y="3657600"/>
            <a:ext cx="304800" cy="301539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52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81E0FB4-FC7C-46B5-9415-280EB032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9164" y="4572000"/>
            <a:ext cx="8604365" cy="9906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Multiple lines of evidence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Single-cell genomics (size estimated during FACS; 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–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Stepanauskas)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Metagenomics (size estimated by differential size filtration; </a:t>
            </a:r>
            <a:r>
              <a:rPr lang="en-US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J. Banfield)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16S rRNA gene amplicons (size estimated by differential size filtration; also noted by Proctor et al., 2018)</a:t>
            </a:r>
          </a:p>
          <a:p>
            <a:pPr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cells &lt;450 nm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(larger in </a:t>
            </a:r>
            <a:r>
              <a:rPr lang="en-US" altLang="en-US" sz="2000" i="1" dirty="0" err="1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Makariamicrobia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6F5AF3-3BBB-44CD-BFDD-50407765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28731"/>
            <a:ext cx="487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ea typeface="+mj-ea"/>
                <a:cs typeface="Times New Roman" panose="02020603050405020304" pitchFamily="18" charset="0"/>
              </a:rPr>
              <a:t>Parasitism/predation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ea typeface="+mj-ea"/>
                <a:cs typeface="Times New Roman" panose="02020603050405020304" pitchFamily="18" charset="0"/>
              </a:rPr>
              <a:t>(cell size)</a:t>
            </a:r>
            <a:endParaRPr lang="en-US" altLang="en-US" sz="3600" i="1" dirty="0"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Graphic 7">
            <a:extLst>
              <a:ext uri="{FF2B5EF4-FFF2-40B4-BE49-F238E27FC236}">
                <a16:creationId xmlns:a16="http://schemas.microsoft.com/office/drawing/2014/main" id="{F81475F0-2D1D-749B-410C-87A186653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" t="65079"/>
          <a:stretch/>
        </p:blipFill>
        <p:spPr>
          <a:xfrm>
            <a:off x="991929" y="2133600"/>
            <a:ext cx="7160142" cy="228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789F91-BD4B-4088-145E-F705390BD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463" y="137728"/>
            <a:ext cx="2079409" cy="1386272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BA6ED3AD-BB3F-6C90-E53E-B6E2042DE0A2}"/>
              </a:ext>
            </a:extLst>
          </p:cNvPr>
          <p:cNvSpPr txBox="1">
            <a:spLocks noChangeArrowheads="1"/>
          </p:cNvSpPr>
          <p:nvPr/>
        </p:nvSpPr>
        <p:spPr>
          <a:xfrm>
            <a:off x="7012210" y="1539875"/>
            <a:ext cx="1817914" cy="299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Kiup</a:t>
            </a:r>
            <a:r>
              <a:rPr lang="en-US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Spring </a:t>
            </a:r>
            <a:r>
              <a:rPr lang="en-US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(Ariel Friel)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ED71116-8BAE-49FE-DDCD-1F520E930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9"/>
          <a:stretch/>
        </p:blipFill>
        <p:spPr bwMode="auto">
          <a:xfrm>
            <a:off x="4191000" y="998584"/>
            <a:ext cx="2438400" cy="56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067CC4-2313-6680-B20F-2A07F0750E18}"/>
              </a:ext>
            </a:extLst>
          </p:cNvPr>
          <p:cNvSpPr/>
          <p:nvPr/>
        </p:nvSpPr>
        <p:spPr>
          <a:xfrm>
            <a:off x="4267200" y="1991956"/>
            <a:ext cx="304800" cy="217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E745787B-9452-4937-274C-DB3B4586B832}"/>
              </a:ext>
            </a:extLst>
          </p:cNvPr>
          <p:cNvSpPr txBox="1">
            <a:spLocks noChangeArrowheads="1"/>
          </p:cNvSpPr>
          <p:nvPr/>
        </p:nvSpPr>
        <p:spPr>
          <a:xfrm>
            <a:off x="4346121" y="1572440"/>
            <a:ext cx="2128157" cy="33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Tandem filtration </a:t>
            </a:r>
            <a:r>
              <a:rPr lang="en-US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(Ariel Friel)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4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81E0FB4-FC7C-46B5-9415-280EB032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31228" y="2057400"/>
            <a:ext cx="4125686" cy="904426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Genomic w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hiffs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symbiosis</a:t>
            </a:r>
          </a:p>
          <a:p>
            <a:pPr eaLnBrk="1" hangingPunct="1"/>
            <a:r>
              <a:rPr lang="en-US" alt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motility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Mycoplasma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-like system used on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euk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cells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(also in </a:t>
            </a:r>
            <a:r>
              <a:rPr lang="en-US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Dependentiae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Saccharimonadia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6F5AF3-3BBB-44CD-BFDD-50407765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7943" y="457200"/>
            <a:ext cx="434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ea typeface="+mj-ea"/>
                <a:cs typeface="Times New Roman" panose="02020603050405020304" pitchFamily="18" charset="0"/>
              </a:rPr>
              <a:t>Parasitism/predation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ea typeface="+mj-ea"/>
                <a:cs typeface="Times New Roman" panose="02020603050405020304" pitchFamily="18" charset="0"/>
              </a:rPr>
              <a:t>(genomic features)</a:t>
            </a:r>
            <a:endParaRPr lang="en-US" altLang="en-US" sz="3600" i="1" dirty="0"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image3.png">
            <a:extLst>
              <a:ext uri="{FF2B5EF4-FFF2-40B4-BE49-F238E27FC236}">
                <a16:creationId xmlns:a16="http://schemas.microsoft.com/office/drawing/2014/main" id="{DFA5DEA1-7B14-C03D-7487-D4D1D04BAB70}"/>
              </a:ext>
            </a:extLst>
          </p:cNvPr>
          <p:cNvPicPr/>
          <p:nvPr/>
        </p:nvPicPr>
        <p:blipFill rotWithShape="1">
          <a:blip r:embed="rId2"/>
          <a:srcRect l="48275" b="71428"/>
          <a:stretch/>
        </p:blipFill>
        <p:spPr>
          <a:xfrm>
            <a:off x="2057400" y="609600"/>
            <a:ext cx="2286000" cy="1676400"/>
          </a:xfrm>
          <a:prstGeom prst="rect">
            <a:avLst/>
          </a:prstGeom>
          <a:ln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1DB2FC-6651-3671-B98A-D56ED03B1BE9}"/>
              </a:ext>
            </a:extLst>
          </p:cNvPr>
          <p:cNvSpPr/>
          <p:nvPr/>
        </p:nvSpPr>
        <p:spPr>
          <a:xfrm>
            <a:off x="2100944" y="533400"/>
            <a:ext cx="272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3.png">
            <a:extLst>
              <a:ext uri="{FF2B5EF4-FFF2-40B4-BE49-F238E27FC236}">
                <a16:creationId xmlns:a16="http://schemas.microsoft.com/office/drawing/2014/main" id="{40D62DE4-2C04-F148-5841-6C84BD5C60B2}"/>
              </a:ext>
            </a:extLst>
          </p:cNvPr>
          <p:cNvPicPr/>
          <p:nvPr/>
        </p:nvPicPr>
        <p:blipFill rotWithShape="1">
          <a:blip r:embed="rId2"/>
          <a:srcRect l="3448" r="50000" b="62338"/>
          <a:stretch/>
        </p:blipFill>
        <p:spPr>
          <a:xfrm>
            <a:off x="87086" y="609600"/>
            <a:ext cx="2057400" cy="2209800"/>
          </a:xfrm>
          <a:prstGeom prst="rect">
            <a:avLst/>
          </a:prstGeom>
          <a:ln/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65B37F0-17A8-6F94-CE70-B9F693E2075F}"/>
              </a:ext>
            </a:extLst>
          </p:cNvPr>
          <p:cNvSpPr txBox="1">
            <a:spLocks noChangeArrowheads="1"/>
          </p:cNvSpPr>
          <p:nvPr/>
        </p:nvSpPr>
        <p:spPr>
          <a:xfrm>
            <a:off x="3641272" y="1295400"/>
            <a:ext cx="16002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motility</a:t>
            </a: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id="{76B0C370-B3AC-F49C-CC0C-DB22C533C38C}"/>
              </a:ext>
            </a:extLst>
          </p:cNvPr>
          <p:cNvPicPr/>
          <p:nvPr/>
        </p:nvPicPr>
        <p:blipFill rotWithShape="1">
          <a:blip r:embed="rId2"/>
          <a:srcRect l="3448" t="37663" r="50000" b="44156"/>
          <a:stretch/>
        </p:blipFill>
        <p:spPr>
          <a:xfrm>
            <a:off x="81643" y="2819399"/>
            <a:ext cx="2057400" cy="1066797"/>
          </a:xfrm>
          <a:prstGeom prst="rect">
            <a:avLst/>
          </a:prstGeom>
          <a:ln/>
        </p:spPr>
      </p:pic>
      <p:pic>
        <p:nvPicPr>
          <p:cNvPr id="12" name="image3.png">
            <a:extLst>
              <a:ext uri="{FF2B5EF4-FFF2-40B4-BE49-F238E27FC236}">
                <a16:creationId xmlns:a16="http://schemas.microsoft.com/office/drawing/2014/main" id="{F98B436A-80B8-D165-28CD-88219E1E8020}"/>
              </a:ext>
            </a:extLst>
          </p:cNvPr>
          <p:cNvPicPr/>
          <p:nvPr/>
        </p:nvPicPr>
        <p:blipFill rotWithShape="1">
          <a:blip r:embed="rId2"/>
          <a:srcRect l="46551" t="27273" b="41558"/>
          <a:stretch/>
        </p:blipFill>
        <p:spPr>
          <a:xfrm>
            <a:off x="1981200" y="2209799"/>
            <a:ext cx="2362200" cy="1828801"/>
          </a:xfrm>
          <a:prstGeom prst="rect">
            <a:avLst/>
          </a:prstGeom>
          <a:ln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EC62BE-6DAF-69E6-85BD-3BE892522324}"/>
              </a:ext>
            </a:extLst>
          </p:cNvPr>
          <p:cNvSpPr/>
          <p:nvPr/>
        </p:nvSpPr>
        <p:spPr>
          <a:xfrm>
            <a:off x="2008414" y="2209800"/>
            <a:ext cx="272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0BAA7E-8961-E61E-815D-9D60ED078105}"/>
              </a:ext>
            </a:extLst>
          </p:cNvPr>
          <p:cNvSpPr/>
          <p:nvPr/>
        </p:nvSpPr>
        <p:spPr>
          <a:xfrm>
            <a:off x="2100943" y="3924301"/>
            <a:ext cx="272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0676156-BED5-7D50-324C-A8137B7E69AD}"/>
              </a:ext>
            </a:extLst>
          </p:cNvPr>
          <p:cNvSpPr txBox="1">
            <a:spLocks noChangeArrowheads="1"/>
          </p:cNvSpPr>
          <p:nvPr/>
        </p:nvSpPr>
        <p:spPr>
          <a:xfrm>
            <a:off x="3641272" y="3347812"/>
            <a:ext cx="16002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Tight adherence</a:t>
            </a:r>
          </a:p>
        </p:txBody>
      </p:sp>
      <p:pic>
        <p:nvPicPr>
          <p:cNvPr id="16" name="image3.png">
            <a:extLst>
              <a:ext uri="{FF2B5EF4-FFF2-40B4-BE49-F238E27FC236}">
                <a16:creationId xmlns:a16="http://schemas.microsoft.com/office/drawing/2014/main" id="{1C1FF18E-B673-DD82-60E9-5646F4B27124}"/>
              </a:ext>
            </a:extLst>
          </p:cNvPr>
          <p:cNvPicPr/>
          <p:nvPr/>
        </p:nvPicPr>
        <p:blipFill rotWithShape="1">
          <a:blip r:embed="rId2"/>
          <a:srcRect l="3448" t="55843" r="-4125" b="28573"/>
          <a:stretch/>
        </p:blipFill>
        <p:spPr>
          <a:xfrm>
            <a:off x="89809" y="3886198"/>
            <a:ext cx="4449534" cy="914401"/>
          </a:xfrm>
          <a:prstGeom prst="rect">
            <a:avLst/>
          </a:prstGeom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B7E035-CA43-012F-BD65-5DD96A824BDA}"/>
              </a:ext>
            </a:extLst>
          </p:cNvPr>
          <p:cNvSpPr/>
          <p:nvPr/>
        </p:nvSpPr>
        <p:spPr>
          <a:xfrm>
            <a:off x="2068285" y="3962401"/>
            <a:ext cx="152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E6EE3F5-32AE-7C46-15D7-BB8EB2FF630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495799"/>
            <a:ext cx="16002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Attachment?</a:t>
            </a:r>
          </a:p>
        </p:txBody>
      </p:sp>
      <p:pic>
        <p:nvPicPr>
          <p:cNvPr id="19" name="image3.png">
            <a:extLst>
              <a:ext uri="{FF2B5EF4-FFF2-40B4-BE49-F238E27FC236}">
                <a16:creationId xmlns:a16="http://schemas.microsoft.com/office/drawing/2014/main" id="{A04A51C0-9E79-1704-1B33-D05B0DF13998}"/>
              </a:ext>
            </a:extLst>
          </p:cNvPr>
          <p:cNvPicPr/>
          <p:nvPr/>
        </p:nvPicPr>
        <p:blipFill rotWithShape="1">
          <a:blip r:embed="rId2"/>
          <a:srcRect l="3447" t="70832" r="309" b="-1351"/>
          <a:stretch/>
        </p:blipFill>
        <p:spPr>
          <a:xfrm>
            <a:off x="89808" y="4762502"/>
            <a:ext cx="4253591" cy="1790697"/>
          </a:xfrm>
          <a:prstGeom prst="rect">
            <a:avLst/>
          </a:prstGeom>
          <a:ln/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2C0C1767-38E1-FAA9-6CAD-1353EA08A9B7}"/>
              </a:ext>
            </a:extLst>
          </p:cNvPr>
          <p:cNvSpPr txBox="1">
            <a:spLocks noChangeArrowheads="1"/>
          </p:cNvSpPr>
          <p:nvPr/>
        </p:nvSpPr>
        <p:spPr>
          <a:xfrm>
            <a:off x="1600199" y="5791200"/>
            <a:ext cx="1344385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ATP stealing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18B37-BBAF-32E1-F248-C54BACE9A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60" b="50470"/>
          <a:stretch/>
        </p:blipFill>
        <p:spPr>
          <a:xfrm>
            <a:off x="4820694" y="3363684"/>
            <a:ext cx="4279763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321DA-3919-12B9-9DA5-BBE237167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22"/>
          <a:stretch/>
        </p:blipFill>
        <p:spPr>
          <a:xfrm>
            <a:off x="4820693" y="5082577"/>
            <a:ext cx="4279763" cy="9526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90F451-E578-226B-A8C5-44B3CBA27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30" b="23020"/>
          <a:stretch/>
        </p:blipFill>
        <p:spPr>
          <a:xfrm>
            <a:off x="4820694" y="3989158"/>
            <a:ext cx="4279763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C2F45A8-FA76-4A67-AEF9-E13C60C66C73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6054180"/>
            <a:ext cx="4343400" cy="499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“Hyperactivity” based on </a:t>
            </a:r>
            <a:r>
              <a:rPr lang="en-US" alt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and </a:t>
            </a:r>
            <a:r>
              <a:rPr lang="en-US" alt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uptake (DNA qSIP)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F0A0C-ACEC-6148-B1B3-AE1FA50B5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23333" r="28945" b="41693"/>
          <a:stretch/>
        </p:blipFill>
        <p:spPr>
          <a:xfrm>
            <a:off x="1551923" y="75817"/>
            <a:ext cx="6192553" cy="2797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09E221-4529-BD2C-B93A-5226C1712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7" t="34475" r="29843" b="19980"/>
          <a:stretch/>
        </p:blipFill>
        <p:spPr>
          <a:xfrm>
            <a:off x="218009" y="3239859"/>
            <a:ext cx="4475268" cy="2797015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A0167F68-931E-CA0F-7C54-71CCCB9CF60C}"/>
              </a:ext>
            </a:extLst>
          </p:cNvPr>
          <p:cNvSpPr/>
          <p:nvPr/>
        </p:nvSpPr>
        <p:spPr>
          <a:xfrm rot="5400000">
            <a:off x="2174157" y="3482671"/>
            <a:ext cx="255778" cy="130031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0E21BF53-CF21-B456-61FE-F17986E003B0}"/>
              </a:ext>
            </a:extLst>
          </p:cNvPr>
          <p:cNvSpPr txBox="1">
            <a:spLocks noChangeArrowheads="1"/>
          </p:cNvSpPr>
          <p:nvPr/>
        </p:nvSpPr>
        <p:spPr>
          <a:xfrm>
            <a:off x="1388843" y="3622507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Facultative predators</a:t>
            </a:r>
            <a:endParaRPr lang="en-US" alt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9B133F49-39ED-730C-95D3-B90C81713EC2}"/>
              </a:ext>
            </a:extLst>
          </p:cNvPr>
          <p:cNvSpPr txBox="1">
            <a:spLocks noChangeArrowheads="1"/>
          </p:cNvSpPr>
          <p:nvPr/>
        </p:nvSpPr>
        <p:spPr>
          <a:xfrm>
            <a:off x="3089995" y="3044395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Obligate predators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E2888F67-68E2-20A9-5226-50CF65DD83DF}"/>
              </a:ext>
            </a:extLst>
          </p:cNvPr>
          <p:cNvSpPr/>
          <p:nvPr/>
        </p:nvSpPr>
        <p:spPr>
          <a:xfrm rot="5400000">
            <a:off x="3928062" y="2961046"/>
            <a:ext cx="238318" cy="104955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B164E-D183-647F-4D85-42E8D2A24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734" y="3887255"/>
            <a:ext cx="1432266" cy="1432266"/>
          </a:xfrm>
          <a:prstGeom prst="rect">
            <a:avLst/>
          </a:prstGeom>
        </p:spPr>
      </p:pic>
      <p:sp>
        <p:nvSpPr>
          <p:cNvPr id="42" name="Rectangle 2">
            <a:extLst>
              <a:ext uri="{FF2B5EF4-FFF2-40B4-BE49-F238E27FC236}">
                <a16:creationId xmlns:a16="http://schemas.microsoft.com/office/drawing/2014/main" id="{C093A78E-7610-8AC1-3D52-82387A4EF108}"/>
              </a:ext>
            </a:extLst>
          </p:cNvPr>
          <p:cNvSpPr txBox="1">
            <a:spLocks noChangeArrowheads="1"/>
          </p:cNvSpPr>
          <p:nvPr/>
        </p:nvSpPr>
        <p:spPr>
          <a:xfrm>
            <a:off x="6332367" y="5319521"/>
            <a:ext cx="1143000" cy="28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Wikicommons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4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81E0FB4-FC7C-46B5-9415-280EB032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9164" y="5334000"/>
            <a:ext cx="8604365" cy="9906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Hyperactivity</a:t>
            </a:r>
          </a:p>
          <a:p>
            <a:r>
              <a:rPr lang="en-US" alt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Omnitrophia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2-02-FULL-51-18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(also Black Sea sediments: </a:t>
            </a:r>
            <a:r>
              <a:rPr lang="en-US" altLang="en-US" sz="1400" i="1" dirty="0" err="1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Makariamicrobia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n-US" sz="1400" i="1" dirty="0" err="1">
                <a:solidFill>
                  <a:srgbClr val="0000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Velamenicoccia</a:t>
            </a:r>
            <a:r>
              <a:rPr lang="en-US" altLang="en-US" sz="1400" i="1" dirty="0">
                <a:solidFill>
                  <a:srgbClr val="0000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Souminen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2021))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classes absent/rare in soils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6F5AF3-3BBB-44CD-BFDD-50407765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6525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ea typeface="+mj-ea"/>
                <a:cs typeface="Times New Roman" panose="02020603050405020304" pitchFamily="18" charset="0"/>
              </a:rPr>
              <a:t>Parasitism/predation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ea typeface="+mj-ea"/>
                <a:cs typeface="Times New Roman" panose="02020603050405020304" pitchFamily="18" charset="0"/>
              </a:rPr>
              <a:t>(“Hyperactivity”)</a:t>
            </a:r>
            <a:endParaRPr lang="en-US" altLang="en-US" sz="3600" i="1" dirty="0"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image8.png">
            <a:extLst>
              <a:ext uri="{FF2B5EF4-FFF2-40B4-BE49-F238E27FC236}">
                <a16:creationId xmlns:a16="http://schemas.microsoft.com/office/drawing/2014/main" id="{63248DD3-BCC1-390F-DA0E-7143E311B9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12900" y="1371600"/>
            <a:ext cx="5918200" cy="39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84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81E0FB4-FC7C-46B5-9415-280EB032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3657" y="1828800"/>
            <a:ext cx="3733800" cy="9906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Catabolic strategy</a:t>
            </a:r>
          </a:p>
          <a:p>
            <a:pPr eaLnBrk="1" hangingPunct="1"/>
            <a:r>
              <a:rPr lang="en-US" alt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Strictly anaerobic acetogens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i="1" dirty="0" err="1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Makariamicrobia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n-US" sz="2000" i="1" dirty="0" err="1">
                <a:solidFill>
                  <a:srgbClr val="0000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Velamenicoccia</a:t>
            </a:r>
            <a:endParaRPr lang="en-US" altLang="en-US" sz="2000" i="1" dirty="0">
              <a:solidFill>
                <a:srgbClr val="0000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Diverse respirations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(most facultative anaerobes): </a:t>
            </a:r>
            <a:r>
              <a:rPr lang="en-US" alt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Omnitrophia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Aquiviventia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8C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2-02-Full-51-18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have catabolic &amp; anabolic capacity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(missing genes poorly characterized)</a:t>
            </a:r>
          </a:p>
          <a:p>
            <a:pPr marL="0" indent="0" eaLnBrk="1" hangingPunct="1">
              <a:buNone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6F5AF3-3BBB-44CD-BFDD-50407765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441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ea typeface="+mj-ea"/>
                <a:cs typeface="Times New Roman" panose="02020603050405020304" pitchFamily="18" charset="0"/>
              </a:rPr>
              <a:t>Metabolism</a:t>
            </a:r>
            <a:endParaRPr lang="en-US" altLang="en-US" sz="3600" b="1" i="1" dirty="0"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6482F7-66FB-5AFE-DEDE-450C29C3C0A8}"/>
              </a:ext>
            </a:extLst>
          </p:cNvPr>
          <p:cNvSpPr/>
          <p:nvPr/>
        </p:nvSpPr>
        <p:spPr>
          <a:xfrm>
            <a:off x="6389916" y="326572"/>
            <a:ext cx="2590800" cy="403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38BC0-D16B-A664-BF2F-298F5A62F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4425300" y="304800"/>
            <a:ext cx="4566300" cy="2965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6CEF76-D695-1A08-8B5D-9C6F2F7A3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70"/>
          <a:stretch/>
        </p:blipFill>
        <p:spPr>
          <a:xfrm>
            <a:off x="4436184" y="3651759"/>
            <a:ext cx="4566300" cy="295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3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81E0FB4-FC7C-46B5-9415-280EB032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2649150"/>
            <a:ext cx="5867400" cy="11608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Systematics: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Omnitrophota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genomic datasets (phylogeny/taxonomy)</a:t>
            </a:r>
          </a:p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Ecology: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do they live?</a:t>
            </a:r>
          </a:p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Parasitism/predation: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cell size; (ii) genomic features; (iii) “hyperactivity”</a:t>
            </a:r>
          </a:p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Metabolism: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Catabolic strategy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6F5AF3-3BBB-44CD-BFDD-50407765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1" y="457200"/>
            <a:ext cx="861059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ea typeface="+mj-ea"/>
                <a:cs typeface="Times New Roman" panose="02020603050405020304" pitchFamily="18" charset="0"/>
              </a:rPr>
              <a:t>Study Objectives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C32345B-E940-82DF-A96C-48DC10CC8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63584"/>
            <a:ext cx="2286000" cy="1121634"/>
          </a:xfrm>
          <a:prstGeom prst="rect">
            <a:avLst/>
          </a:prstGeom>
        </p:spPr>
      </p:pic>
      <p:pic>
        <p:nvPicPr>
          <p:cNvPr id="2050" name="Picture 2" descr="Spy Vs Spy Vinyl Decal Sticker">
            <a:extLst>
              <a:ext uri="{FF2B5EF4-FFF2-40B4-BE49-F238E27FC236}">
                <a16:creationId xmlns:a16="http://schemas.microsoft.com/office/drawing/2014/main" id="{AEC4D0BC-7E11-A097-50EE-D2AC48DA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1553496" cy="15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19C5D4CB-3758-DE27-661E-C209126667C4}"/>
              </a:ext>
            </a:extLst>
          </p:cNvPr>
          <p:cNvSpPr txBox="1">
            <a:spLocks noChangeArrowheads="1"/>
          </p:cNvSpPr>
          <p:nvPr/>
        </p:nvSpPr>
        <p:spPr>
          <a:xfrm>
            <a:off x="1257300" y="3772928"/>
            <a:ext cx="533400" cy="499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C019812-4F69-6D97-3CD3-35F56200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14" y="4235077"/>
            <a:ext cx="1828172" cy="1556123"/>
          </a:xfrm>
          <a:prstGeom prst="rect">
            <a:avLst/>
          </a:prstGeom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id="{EBA44F08-A58F-9377-9B8E-600B6743A60B}"/>
              </a:ext>
            </a:extLst>
          </p:cNvPr>
          <p:cNvSpPr txBox="1">
            <a:spLocks noChangeArrowheads="1"/>
          </p:cNvSpPr>
          <p:nvPr/>
        </p:nvSpPr>
        <p:spPr>
          <a:xfrm>
            <a:off x="562896" y="1667677"/>
            <a:ext cx="1143000" cy="28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Wikicommons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15 Must-Watch Vampire Movies - People's Light">
            <a:extLst>
              <a:ext uri="{FF2B5EF4-FFF2-40B4-BE49-F238E27FC236}">
                <a16:creationId xmlns:a16="http://schemas.microsoft.com/office/drawing/2014/main" id="{3698058D-1EBA-E1C7-CDCA-48FC6DA6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68739"/>
            <a:ext cx="2455108" cy="138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EA1E093-A45A-9591-2D34-D4E60AF49C6E}"/>
              </a:ext>
            </a:extLst>
          </p:cNvPr>
          <p:cNvSpPr txBox="1">
            <a:spLocks noChangeArrowheads="1"/>
          </p:cNvSpPr>
          <p:nvPr/>
        </p:nvSpPr>
        <p:spPr>
          <a:xfrm>
            <a:off x="5981700" y="6572571"/>
            <a:ext cx="1143000" cy="28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Nosferatu (1922)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9357EC9-77CF-CC16-2161-86A145F0B255}"/>
              </a:ext>
            </a:extLst>
          </p:cNvPr>
          <p:cNvSpPr txBox="1">
            <a:spLocks noChangeArrowheads="1"/>
          </p:cNvSpPr>
          <p:nvPr/>
        </p:nvSpPr>
        <p:spPr>
          <a:xfrm>
            <a:off x="7057104" y="2363721"/>
            <a:ext cx="1143000" cy="28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Wikicommons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 Victorian illustration of Gulliver’s Travels.">
            <a:extLst>
              <a:ext uri="{FF2B5EF4-FFF2-40B4-BE49-F238E27FC236}">
                <a16:creationId xmlns:a16="http://schemas.microsoft.com/office/drawing/2014/main" id="{3AA3F9EC-7D12-93B4-EC60-AA89BA14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4" y="696846"/>
            <a:ext cx="27781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5,178 Red Question Mark Stock Photos, Pictures &amp; Royalty-Free Images -  iStock">
            <a:extLst>
              <a:ext uri="{FF2B5EF4-FFF2-40B4-BE49-F238E27FC236}">
                <a16:creationId xmlns:a16="http://schemas.microsoft.com/office/drawing/2014/main" id="{667AB4CB-A6EB-6330-AB1F-E8812C2B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9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E0C7B0-61B1-D3A6-FA08-C872F5772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40633" r="36666" b="8519"/>
          <a:stretch/>
        </p:blipFill>
        <p:spPr>
          <a:xfrm>
            <a:off x="152400" y="152400"/>
            <a:ext cx="4724400" cy="3059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BB183-6EB7-9DC5-745A-82EF51EB3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20370" r="45833" b="50000"/>
          <a:stretch/>
        </p:blipFill>
        <p:spPr>
          <a:xfrm>
            <a:off x="261256" y="3255446"/>
            <a:ext cx="3658512" cy="1784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33FCAC-7239-D78C-1CCF-1F13E89A7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60854" r="45833" b="11132"/>
          <a:stretch/>
        </p:blipFill>
        <p:spPr>
          <a:xfrm>
            <a:off x="261256" y="4953000"/>
            <a:ext cx="3658512" cy="1687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BD74B-3B7E-412D-29A0-783F248AF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20370" r="36666" b="61357"/>
          <a:stretch/>
        </p:blipFill>
        <p:spPr>
          <a:xfrm>
            <a:off x="4064562" y="152400"/>
            <a:ext cx="4970581" cy="115674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B905EF2-4A60-E4CC-7E13-10524D08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64" y="2057065"/>
            <a:ext cx="1524000" cy="12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ogos and Templates - DOE Joint Genome Institute">
            <a:extLst>
              <a:ext uri="{FF2B5EF4-FFF2-40B4-BE49-F238E27FC236}">
                <a16:creationId xmlns:a16="http://schemas.microsoft.com/office/drawing/2014/main" id="{A1FC8461-33E1-494F-F81F-BD46C585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828" y="3828288"/>
            <a:ext cx="1538389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bout Nevada NASA Programs">
            <a:extLst>
              <a:ext uri="{FF2B5EF4-FFF2-40B4-BE49-F238E27FC236}">
                <a16:creationId xmlns:a16="http://schemas.microsoft.com/office/drawing/2014/main" id="{BAA12220-1A55-E033-FA30-C9573762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31602"/>
            <a:ext cx="1159647" cy="11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17E268-0262-9B69-F96D-4221E6F45B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9066" y="3677137"/>
            <a:ext cx="1308396" cy="1314237"/>
          </a:xfrm>
          <a:prstGeom prst="rect">
            <a:avLst/>
          </a:prstGeom>
        </p:spPr>
      </p:pic>
      <p:pic>
        <p:nvPicPr>
          <p:cNvPr id="6146" name="Picture 2" descr="Australian government crest with the Australian Research Council text">
            <a:extLst>
              <a:ext uri="{FF2B5EF4-FFF2-40B4-BE49-F238E27FC236}">
                <a16:creationId xmlns:a16="http://schemas.microsoft.com/office/drawing/2014/main" id="{E2134AD0-19AB-5058-D4AC-EA282241D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53" y="5014495"/>
            <a:ext cx="2127938" cy="132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rtners - CIFOR">
            <a:extLst>
              <a:ext uri="{FF2B5EF4-FFF2-40B4-BE49-F238E27FC236}">
                <a16:creationId xmlns:a16="http://schemas.microsoft.com/office/drawing/2014/main" id="{53B7E25F-F4F0-CC6C-ED12-72323797C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81" y="5179951"/>
            <a:ext cx="1471612" cy="146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63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C2F45A8-FA76-4A67-AEF9-E13C60C66C73}"/>
              </a:ext>
            </a:extLst>
          </p:cNvPr>
          <p:cNvSpPr txBox="1">
            <a:spLocks noChangeArrowheads="1"/>
          </p:cNvSpPr>
          <p:nvPr/>
        </p:nvSpPr>
        <p:spPr>
          <a:xfrm>
            <a:off x="5718887" y="5335022"/>
            <a:ext cx="1828800" cy="499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Obsidian Pool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438B9-E6F8-4A1D-96D1-3E98E8293922}"/>
              </a:ext>
            </a:extLst>
          </p:cNvPr>
          <p:cNvSpPr txBox="1"/>
          <p:nvPr/>
        </p:nvSpPr>
        <p:spPr>
          <a:xfrm>
            <a:off x="-38100" y="6567100"/>
            <a:ext cx="6896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credits: Yellowstone RCN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8CC22-5505-E360-A4F2-02DDE1FFF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29259" r="25834" b="38415"/>
          <a:stretch/>
        </p:blipFill>
        <p:spPr>
          <a:xfrm>
            <a:off x="228601" y="183267"/>
            <a:ext cx="8422043" cy="2214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39E73-243F-E493-0D73-CAC1BA8E5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9" t="18889" r="30001" b="10000"/>
          <a:stretch/>
        </p:blipFill>
        <p:spPr>
          <a:xfrm>
            <a:off x="685800" y="2936891"/>
            <a:ext cx="3581400" cy="2491409"/>
          </a:xfrm>
          <a:prstGeom prst="rect">
            <a:avLst/>
          </a:prstGeom>
        </p:spPr>
      </p:pic>
      <p:pic>
        <p:nvPicPr>
          <p:cNvPr id="1026" name="Picture 2" descr="Obsidian Pool Details - Yellowstone Research Coordination Network">
            <a:extLst>
              <a:ext uri="{FF2B5EF4-FFF2-40B4-BE49-F238E27FC236}">
                <a16:creationId xmlns:a16="http://schemas.microsoft.com/office/drawing/2014/main" id="{9BBD84CD-E8DF-59A8-6093-7C640077E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08" y="2820325"/>
            <a:ext cx="3326159" cy="2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C8346335-1C92-FF7A-6693-B0C06D3DE4DF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0" y="5444580"/>
            <a:ext cx="2667000" cy="499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Revised bacterial tree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684652B-8832-BC54-0E24-05EF34678468}"/>
              </a:ext>
            </a:extLst>
          </p:cNvPr>
          <p:cNvSpPr/>
          <p:nvPr/>
        </p:nvSpPr>
        <p:spPr>
          <a:xfrm rot="18821969">
            <a:off x="2216369" y="4970320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65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8D9F7D8-38BB-E1D6-F78E-34D61DE0010B}"/>
              </a:ext>
            </a:extLst>
          </p:cNvPr>
          <p:cNvSpPr txBox="1">
            <a:spLocks noChangeArrowheads="1"/>
          </p:cNvSpPr>
          <p:nvPr/>
        </p:nvSpPr>
        <p:spPr>
          <a:xfrm>
            <a:off x="3348400" y="6107784"/>
            <a:ext cx="1707667" cy="499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Mangetosomes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3FF3A5-39E5-AD8A-9C78-749E1A8384A6}"/>
              </a:ext>
            </a:extLst>
          </p:cNvPr>
          <p:cNvSpPr txBox="1"/>
          <p:nvPr/>
        </p:nvSpPr>
        <p:spPr>
          <a:xfrm>
            <a:off x="277933" y="6033184"/>
            <a:ext cx="268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Candidatus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Omnitrophus</a:t>
            </a:r>
            <a:endParaRPr lang="en-US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magneticus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SKK-01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8CD4B3A-9ED4-D49E-DB0D-189F4D0E658C}"/>
              </a:ext>
            </a:extLst>
          </p:cNvPr>
          <p:cNvSpPr/>
          <p:nvPr/>
        </p:nvSpPr>
        <p:spPr>
          <a:xfrm rot="5400000">
            <a:off x="152400" y="6158524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D849E-9C78-D698-30F4-5F20822E3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14445" r="19812" b="23333"/>
          <a:stretch/>
        </p:blipFill>
        <p:spPr>
          <a:xfrm>
            <a:off x="1743996" y="64244"/>
            <a:ext cx="5656008" cy="320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CEE6C2-91D2-412E-060F-1DBF72B69258}"/>
              </a:ext>
            </a:extLst>
          </p:cNvPr>
          <p:cNvSpPr/>
          <p:nvPr/>
        </p:nvSpPr>
        <p:spPr>
          <a:xfrm>
            <a:off x="4660551" y="1944701"/>
            <a:ext cx="2943530" cy="1382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5AA5C-E939-8AAB-6596-639A284E3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4" t="29259" r="67809" b="14445"/>
          <a:stretch/>
        </p:blipFill>
        <p:spPr>
          <a:xfrm>
            <a:off x="122829" y="2438400"/>
            <a:ext cx="1567957" cy="3583039"/>
          </a:xfrm>
          <a:prstGeom prst="rect">
            <a:avLst/>
          </a:prstGeom>
        </p:spPr>
      </p:pic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66E3694C-C4DF-8761-B975-79811B4AAC05}"/>
              </a:ext>
            </a:extLst>
          </p:cNvPr>
          <p:cNvSpPr/>
          <p:nvPr/>
        </p:nvSpPr>
        <p:spPr>
          <a:xfrm rot="5400000">
            <a:off x="587828" y="3638669"/>
            <a:ext cx="214524" cy="21452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12A172-2008-EB35-EE63-CA099489E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67" t="25309" r="20261" b="42209"/>
          <a:stretch/>
        </p:blipFill>
        <p:spPr>
          <a:xfrm>
            <a:off x="3091760" y="3853193"/>
            <a:ext cx="2415716" cy="2145556"/>
          </a:xfrm>
          <a:prstGeom prst="rect">
            <a:avLst/>
          </a:prstGeom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436B97B8-DC31-43F6-E2D0-FAE5F8CCC342}"/>
              </a:ext>
            </a:extLst>
          </p:cNvPr>
          <p:cNvSpPr/>
          <p:nvPr/>
        </p:nvSpPr>
        <p:spPr>
          <a:xfrm rot="7768184">
            <a:off x="3717823" y="4436971"/>
            <a:ext cx="152400" cy="152400"/>
          </a:xfrm>
          <a:prstGeom prst="triangle">
            <a:avLst/>
          </a:prstGeom>
          <a:solidFill>
            <a:srgbClr val="0000FF"/>
          </a:solidFill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D9C2B70-DD66-EC65-761E-A5FE0F7E87C7}"/>
              </a:ext>
            </a:extLst>
          </p:cNvPr>
          <p:cNvSpPr/>
          <p:nvPr/>
        </p:nvSpPr>
        <p:spPr>
          <a:xfrm rot="7768184">
            <a:off x="3846855" y="5233391"/>
            <a:ext cx="152400" cy="152400"/>
          </a:xfrm>
          <a:prstGeom prst="triangle">
            <a:avLst/>
          </a:prstGeom>
          <a:solidFill>
            <a:srgbClr val="0000FF"/>
          </a:solidFill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1870D7A-F71E-8318-D49C-AFF8520F46CC}"/>
              </a:ext>
            </a:extLst>
          </p:cNvPr>
          <p:cNvSpPr/>
          <p:nvPr/>
        </p:nvSpPr>
        <p:spPr>
          <a:xfrm rot="7768184">
            <a:off x="4278789" y="4599176"/>
            <a:ext cx="152400" cy="152400"/>
          </a:xfrm>
          <a:prstGeom prst="triangle">
            <a:avLst/>
          </a:prstGeom>
          <a:solidFill>
            <a:srgbClr val="0000FF"/>
          </a:solidFill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5805AF3A-84DC-726E-80AF-0C50BE12DC62}"/>
              </a:ext>
            </a:extLst>
          </p:cNvPr>
          <p:cNvSpPr/>
          <p:nvPr/>
        </p:nvSpPr>
        <p:spPr>
          <a:xfrm rot="5400000">
            <a:off x="3272200" y="6224429"/>
            <a:ext cx="152400" cy="152400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D68CFB-1A97-F474-1706-A9EA43D33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92" t="57790" r="61141" b="9728"/>
          <a:stretch/>
        </p:blipFill>
        <p:spPr>
          <a:xfrm>
            <a:off x="5486400" y="3949922"/>
            <a:ext cx="2286000" cy="2145556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02399E7-C6C6-28E9-2480-6A8AAEC48161}"/>
              </a:ext>
            </a:extLst>
          </p:cNvPr>
          <p:cNvSpPr/>
          <p:nvPr/>
        </p:nvSpPr>
        <p:spPr>
          <a:xfrm rot="7768184">
            <a:off x="6420189" y="4591275"/>
            <a:ext cx="152400" cy="152400"/>
          </a:xfrm>
          <a:prstGeom prst="triangle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995679B-10E9-DC98-BBEB-CC86C7A17F62}"/>
              </a:ext>
            </a:extLst>
          </p:cNvPr>
          <p:cNvSpPr/>
          <p:nvPr/>
        </p:nvSpPr>
        <p:spPr>
          <a:xfrm rot="7768184">
            <a:off x="6549221" y="5387695"/>
            <a:ext cx="152400" cy="152400"/>
          </a:xfrm>
          <a:prstGeom prst="triangle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0B90A1F7-404F-64BB-52A0-78FAEE53CB91}"/>
              </a:ext>
            </a:extLst>
          </p:cNvPr>
          <p:cNvSpPr/>
          <p:nvPr/>
        </p:nvSpPr>
        <p:spPr>
          <a:xfrm rot="7768184">
            <a:off x="6981155" y="4753480"/>
            <a:ext cx="152400" cy="152400"/>
          </a:xfrm>
          <a:prstGeom prst="triangle">
            <a:avLst/>
          </a:prstGeom>
          <a:solidFill>
            <a:srgbClr val="FFC0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1594BACE-C325-863E-B6F3-24E1BA5C31D9}"/>
              </a:ext>
            </a:extLst>
          </p:cNvPr>
          <p:cNvSpPr/>
          <p:nvPr/>
        </p:nvSpPr>
        <p:spPr>
          <a:xfrm rot="5400000">
            <a:off x="5638800" y="6224429"/>
            <a:ext cx="152400" cy="1524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39BBA79-CE9D-8AB5-7685-01AC3A99945A}"/>
              </a:ext>
            </a:extLst>
          </p:cNvPr>
          <p:cNvSpPr txBox="1">
            <a:spLocks noChangeArrowheads="1"/>
          </p:cNvSpPr>
          <p:nvPr/>
        </p:nvSpPr>
        <p:spPr>
          <a:xfrm>
            <a:off x="5664325" y="6107784"/>
            <a:ext cx="1955675" cy="499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Elemental sulfur</a:t>
            </a: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40B05DD1-6CDB-F797-4607-78B312A76B2E}"/>
              </a:ext>
            </a:extLst>
          </p:cNvPr>
          <p:cNvSpPr txBox="1">
            <a:spLocks noChangeArrowheads="1"/>
          </p:cNvSpPr>
          <p:nvPr/>
        </p:nvSpPr>
        <p:spPr>
          <a:xfrm>
            <a:off x="4672655" y="2413918"/>
            <a:ext cx="4238930" cy="116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Full-sized coccus, magnetic, sulfur-oxidizer (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dsr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nitrogen-fixer (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nif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autotroph (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rTCA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Est. 3.4 Mb genome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B1EFF1-4987-D540-96F2-34197D02F614}"/>
              </a:ext>
            </a:extLst>
          </p:cNvPr>
          <p:cNvSpPr txBox="1"/>
          <p:nvPr/>
        </p:nvSpPr>
        <p:spPr>
          <a:xfrm>
            <a:off x="4660551" y="1953410"/>
            <a:ext cx="388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Omnitrophus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71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C2F45A8-FA76-4A67-AEF9-E13C60C66C73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5749380"/>
            <a:ext cx="4343400" cy="499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Candidatus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Velamenicoccus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archaeovorus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Methanosaeta</a:t>
            </a:r>
            <a:endParaRPr lang="en-US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99950-4411-4693-8933-C9DBFED80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9" t="24815" r="10833" b="11130"/>
          <a:stretch/>
        </p:blipFill>
        <p:spPr>
          <a:xfrm>
            <a:off x="1041272" y="127380"/>
            <a:ext cx="7213855" cy="3253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41C2E-7098-A23E-5215-500F3BA9B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1" t="38778" r="64043" b="29260"/>
          <a:stretch/>
        </p:blipFill>
        <p:spPr>
          <a:xfrm>
            <a:off x="384537" y="3747245"/>
            <a:ext cx="1978842" cy="1927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F668C-DC37-CCF2-2D28-D9674683E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0" t="24814" r="45000" b="9785"/>
          <a:stretch/>
        </p:blipFill>
        <p:spPr>
          <a:xfrm>
            <a:off x="2514600" y="3733573"/>
            <a:ext cx="1978842" cy="1941223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18D9F7D8-38BB-E1D6-F78E-34D61DE0010B}"/>
              </a:ext>
            </a:extLst>
          </p:cNvPr>
          <p:cNvSpPr txBox="1">
            <a:spLocks noChangeArrowheads="1"/>
          </p:cNvSpPr>
          <p:nvPr/>
        </p:nvSpPr>
        <p:spPr>
          <a:xfrm>
            <a:off x="5335768" y="5747912"/>
            <a:ext cx="3124200" cy="499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Infected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Methanosaeta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FDC176B9-CBA5-D944-5E0B-1DF6AFE4A5EC}"/>
              </a:ext>
            </a:extLst>
          </p:cNvPr>
          <p:cNvSpPr txBox="1">
            <a:spLocks noChangeArrowheads="1"/>
          </p:cNvSpPr>
          <p:nvPr/>
        </p:nvSpPr>
        <p:spPr>
          <a:xfrm>
            <a:off x="5345601" y="6176325"/>
            <a:ext cx="326639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 rRNA        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DAPI         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CDD98745-2EFF-1F30-5843-488455678E9B}"/>
              </a:ext>
            </a:extLst>
          </p:cNvPr>
          <p:cNvSpPr txBox="1">
            <a:spLocks noChangeArrowheads="1"/>
          </p:cNvSpPr>
          <p:nvPr/>
        </p:nvSpPr>
        <p:spPr>
          <a:xfrm>
            <a:off x="6799007" y="2470545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Limonene-degrading methanogenic culture 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1B814-79F9-AB43-6D3A-26074DAEA9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33" t="23333" r="18556" b="10000"/>
          <a:stretch/>
        </p:blipFill>
        <p:spPr>
          <a:xfrm>
            <a:off x="5083125" y="3790739"/>
            <a:ext cx="3629486" cy="1927550"/>
          </a:xfrm>
          <a:prstGeom prst="rect">
            <a:avLst/>
          </a:prstGeom>
        </p:spPr>
      </p:pic>
      <p:sp>
        <p:nvSpPr>
          <p:cNvPr id="30" name="Rectangle 2">
            <a:extLst>
              <a:ext uri="{FF2B5EF4-FFF2-40B4-BE49-F238E27FC236}">
                <a16:creationId xmlns:a16="http://schemas.microsoft.com/office/drawing/2014/main" id="{DE22C4AF-A3B1-535A-17E8-D08201633AA5}"/>
              </a:ext>
            </a:extLst>
          </p:cNvPr>
          <p:cNvSpPr txBox="1">
            <a:spLocks noChangeArrowheads="1"/>
          </p:cNvSpPr>
          <p:nvPr/>
        </p:nvSpPr>
        <p:spPr>
          <a:xfrm>
            <a:off x="5022940" y="5366949"/>
            <a:ext cx="701973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C9A4C595-FC38-49D6-FF51-96928ADCA609}"/>
              </a:ext>
            </a:extLst>
          </p:cNvPr>
          <p:cNvSpPr/>
          <p:nvPr/>
        </p:nvSpPr>
        <p:spPr>
          <a:xfrm rot="7768184">
            <a:off x="7137326" y="3903162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03EFED4-EB8C-C883-4D85-283A5B23BEDE}"/>
              </a:ext>
            </a:extLst>
          </p:cNvPr>
          <p:cNvSpPr/>
          <p:nvPr/>
        </p:nvSpPr>
        <p:spPr>
          <a:xfrm rot="7768184">
            <a:off x="7035520" y="4074576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4EF2295-0768-807F-4C8E-130A512FB9F1}"/>
              </a:ext>
            </a:extLst>
          </p:cNvPr>
          <p:cNvSpPr/>
          <p:nvPr/>
        </p:nvSpPr>
        <p:spPr>
          <a:xfrm rot="13186503">
            <a:off x="8459183" y="3879717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0D8F450F-8D59-0773-DCC3-5F1673445212}"/>
              </a:ext>
            </a:extLst>
          </p:cNvPr>
          <p:cNvSpPr/>
          <p:nvPr/>
        </p:nvSpPr>
        <p:spPr>
          <a:xfrm rot="19064859">
            <a:off x="8231883" y="5183110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642D7F8-A4F7-0D74-A4CA-A3C5ACEC7B3E}"/>
              </a:ext>
            </a:extLst>
          </p:cNvPr>
          <p:cNvSpPr/>
          <p:nvPr/>
        </p:nvSpPr>
        <p:spPr>
          <a:xfrm rot="7768184">
            <a:off x="5276427" y="3888668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D096EBA3-4372-AF70-67C2-64580E4DF453}"/>
              </a:ext>
            </a:extLst>
          </p:cNvPr>
          <p:cNvSpPr/>
          <p:nvPr/>
        </p:nvSpPr>
        <p:spPr>
          <a:xfrm rot="7768184">
            <a:off x="5174621" y="4060082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0C0CABC-737C-E44D-53A6-17243C6380D9}"/>
              </a:ext>
            </a:extLst>
          </p:cNvPr>
          <p:cNvSpPr/>
          <p:nvPr/>
        </p:nvSpPr>
        <p:spPr>
          <a:xfrm rot="13186503">
            <a:off x="6598284" y="3865223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AD5C3600-BE3D-799B-BE78-1710D2E939C1}"/>
              </a:ext>
            </a:extLst>
          </p:cNvPr>
          <p:cNvSpPr/>
          <p:nvPr/>
        </p:nvSpPr>
        <p:spPr>
          <a:xfrm rot="19064859">
            <a:off x="6370984" y="5168616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E21FE642-9EE7-125F-6F42-D83A5056CD65}"/>
              </a:ext>
            </a:extLst>
          </p:cNvPr>
          <p:cNvSpPr/>
          <p:nvPr/>
        </p:nvSpPr>
        <p:spPr>
          <a:xfrm rot="19064859">
            <a:off x="7897245" y="5598596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4EC015F7-5251-1E14-0A66-316976719A57}"/>
              </a:ext>
            </a:extLst>
          </p:cNvPr>
          <p:cNvSpPr/>
          <p:nvPr/>
        </p:nvSpPr>
        <p:spPr>
          <a:xfrm rot="19064859">
            <a:off x="6073164" y="5598597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2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99950-4411-4693-8933-C9DBFED80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9" t="24815" r="10833" b="11130"/>
          <a:stretch/>
        </p:blipFill>
        <p:spPr>
          <a:xfrm>
            <a:off x="965072" y="127885"/>
            <a:ext cx="7213855" cy="3253250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18D9F7D8-38BB-E1D6-F78E-34D61DE0010B}"/>
              </a:ext>
            </a:extLst>
          </p:cNvPr>
          <p:cNvSpPr txBox="1">
            <a:spLocks noChangeArrowheads="1"/>
          </p:cNvSpPr>
          <p:nvPr/>
        </p:nvSpPr>
        <p:spPr>
          <a:xfrm>
            <a:off x="5335768" y="5747912"/>
            <a:ext cx="3124200" cy="499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Infected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Methanosaeta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2923F8-F7EA-B2BB-9CED-7477E3561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32222" r="52500" b="29317"/>
          <a:stretch/>
        </p:blipFill>
        <p:spPr>
          <a:xfrm>
            <a:off x="5183368" y="3341950"/>
            <a:ext cx="3429000" cy="2405962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6AF963E5-0ABC-4936-268A-D5EC542E2DF5}"/>
              </a:ext>
            </a:extLst>
          </p:cNvPr>
          <p:cNvSpPr txBox="1">
            <a:spLocks noChangeArrowheads="1"/>
          </p:cNvSpPr>
          <p:nvPr/>
        </p:nvSpPr>
        <p:spPr>
          <a:xfrm>
            <a:off x="5235333" y="6166250"/>
            <a:ext cx="329906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Methanosaeta</a:t>
            </a:r>
            <a:r>
              <a:rPr lang="en-US" altLang="en-US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1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3FF3A5-39E5-AD8A-9C78-749E1A8384A6}"/>
              </a:ext>
            </a:extLst>
          </p:cNvPr>
          <p:cNvSpPr txBox="1"/>
          <p:nvPr/>
        </p:nvSpPr>
        <p:spPr>
          <a:xfrm>
            <a:off x="5387733" y="6468335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Ca.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Velamenicoccus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66E3694C-C4DF-8761-B975-79811B4AAC05}"/>
              </a:ext>
            </a:extLst>
          </p:cNvPr>
          <p:cNvSpPr/>
          <p:nvPr/>
        </p:nvSpPr>
        <p:spPr>
          <a:xfrm rot="9386896">
            <a:off x="6043901" y="5145154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7EEB515D-E423-C170-AA9D-A45377A5F7C0}"/>
              </a:ext>
            </a:extLst>
          </p:cNvPr>
          <p:cNvSpPr/>
          <p:nvPr/>
        </p:nvSpPr>
        <p:spPr>
          <a:xfrm rot="7768184">
            <a:off x="7208099" y="4293754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8CD4B3A-9ED4-D49E-DB0D-189F4D0E658C}"/>
              </a:ext>
            </a:extLst>
          </p:cNvPr>
          <p:cNvSpPr/>
          <p:nvPr/>
        </p:nvSpPr>
        <p:spPr>
          <a:xfrm rot="7768184">
            <a:off x="7047140" y="4457009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436B97B8-DC31-43F6-E2D0-FAE5F8CCC342}"/>
              </a:ext>
            </a:extLst>
          </p:cNvPr>
          <p:cNvSpPr/>
          <p:nvPr/>
        </p:nvSpPr>
        <p:spPr>
          <a:xfrm rot="7768184">
            <a:off x="6650630" y="3429211"/>
            <a:ext cx="152400" cy="152400"/>
          </a:xfrm>
          <a:prstGeom prst="triangle">
            <a:avLst/>
          </a:prstGeom>
          <a:solidFill>
            <a:srgbClr val="0000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A276C8C0-EB1F-5923-A69D-3B69FDD8114A}"/>
              </a:ext>
            </a:extLst>
          </p:cNvPr>
          <p:cNvSpPr/>
          <p:nvPr/>
        </p:nvSpPr>
        <p:spPr>
          <a:xfrm rot="7768184">
            <a:off x="5441119" y="4232868"/>
            <a:ext cx="152400" cy="152400"/>
          </a:xfrm>
          <a:prstGeom prst="triangle">
            <a:avLst/>
          </a:prstGeom>
          <a:solidFill>
            <a:srgbClr val="0000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07479723-4BA5-9609-1CC8-DB8622D209BB}"/>
              </a:ext>
            </a:extLst>
          </p:cNvPr>
          <p:cNvSpPr/>
          <p:nvPr/>
        </p:nvSpPr>
        <p:spPr>
          <a:xfrm rot="7768184">
            <a:off x="5613874" y="4539160"/>
            <a:ext cx="152400" cy="152400"/>
          </a:xfrm>
          <a:prstGeom prst="triangle">
            <a:avLst/>
          </a:prstGeom>
          <a:solidFill>
            <a:srgbClr val="0000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40B05DD1-6CDB-F797-4607-78B312A76B2E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3639750"/>
            <a:ext cx="5082934" cy="116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Ca.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Velamenicoccus</a:t>
            </a:r>
            <a:endParaRPr lang="en-US" alt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200-300 nm nanobacteria, 1.97 Mb genome</a:t>
            </a:r>
          </a:p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Epibiont of archaea and bacteria – kills some hosts (e.g., </a:t>
            </a:r>
            <a:r>
              <a:rPr lang="en-US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Methanosaeta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Stimulated by contact with host</a:t>
            </a:r>
          </a:p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39,678 AA surface protein (44 domains) overexpressed in attached cells (coat/velamen?)</a:t>
            </a:r>
          </a:p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 of host cell polysaccharides (LPS?)</a:t>
            </a:r>
          </a:p>
          <a:p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homoacetogen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7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81E0FB4-FC7C-46B5-9415-280EB032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2649150"/>
            <a:ext cx="5867400" cy="11608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Systematics: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Omnitrophota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genomic datasets (phylogeny/taxonomy)</a:t>
            </a:r>
          </a:p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Ecology: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do they live?</a:t>
            </a:r>
          </a:p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Parasitism/predation: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cell size; (ii) genomic features; (iii) “hyperactivity”</a:t>
            </a:r>
          </a:p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Metabolism: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Catabolic strategy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6F5AF3-3BBB-44CD-BFDD-50407765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1" y="457200"/>
            <a:ext cx="861059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ea typeface="+mj-ea"/>
                <a:cs typeface="Times New Roman" panose="02020603050405020304" pitchFamily="18" charset="0"/>
              </a:rPr>
              <a:t>Study Objectives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C32345B-E940-82DF-A96C-48DC10CC8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63584"/>
            <a:ext cx="2286000" cy="1121634"/>
          </a:xfrm>
          <a:prstGeom prst="rect">
            <a:avLst/>
          </a:prstGeom>
        </p:spPr>
      </p:pic>
      <p:pic>
        <p:nvPicPr>
          <p:cNvPr id="2050" name="Picture 2" descr="Spy Vs Spy Vinyl Decal Sticker">
            <a:extLst>
              <a:ext uri="{FF2B5EF4-FFF2-40B4-BE49-F238E27FC236}">
                <a16:creationId xmlns:a16="http://schemas.microsoft.com/office/drawing/2014/main" id="{AEC4D0BC-7E11-A097-50EE-D2AC48DA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1553496" cy="15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19C5D4CB-3758-DE27-661E-C209126667C4}"/>
              </a:ext>
            </a:extLst>
          </p:cNvPr>
          <p:cNvSpPr txBox="1">
            <a:spLocks noChangeArrowheads="1"/>
          </p:cNvSpPr>
          <p:nvPr/>
        </p:nvSpPr>
        <p:spPr>
          <a:xfrm>
            <a:off x="1257300" y="3772928"/>
            <a:ext cx="533400" cy="499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C019812-4F69-6D97-3CD3-35F56200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14" y="4235077"/>
            <a:ext cx="1828172" cy="1556123"/>
          </a:xfrm>
          <a:prstGeom prst="rect">
            <a:avLst/>
          </a:prstGeom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id="{EBA44F08-A58F-9377-9B8E-600B6743A60B}"/>
              </a:ext>
            </a:extLst>
          </p:cNvPr>
          <p:cNvSpPr txBox="1">
            <a:spLocks noChangeArrowheads="1"/>
          </p:cNvSpPr>
          <p:nvPr/>
        </p:nvSpPr>
        <p:spPr>
          <a:xfrm>
            <a:off x="562896" y="1667677"/>
            <a:ext cx="1143000" cy="28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Wikicommons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17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81E0FB4-FC7C-46B5-9415-280EB032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44886" y="2367189"/>
            <a:ext cx="3733800" cy="9906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Overview &amp; systematics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421 genomes, 276 species (95% ANI), 6 classes</a:t>
            </a:r>
          </a:p>
          <a:p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(Rejected GTDB class Kol11 based on lack of monophyly)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346 Metagenome-assembled genomes (MAGs)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Single-amplified genomes (SAGs)</a:t>
            </a:r>
          </a:p>
          <a:p>
            <a:pPr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genomes (most &lt;2 Mb)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6F5AF3-3BBB-44CD-BFDD-50407765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7943" y="457200"/>
            <a:ext cx="434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ea typeface="+mj-ea"/>
                <a:cs typeface="Times New Roman" panose="02020603050405020304" pitchFamily="18" charset="0"/>
              </a:rPr>
              <a:t>Genomic Expansion &amp; Systematics</a:t>
            </a:r>
            <a:endParaRPr lang="en-US" altLang="en-US" sz="3600" b="1" i="1" dirty="0"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D0A71-3C86-FF71-D72C-C5D6EDD6A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4020"/>
            <a:ext cx="4770120" cy="6215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C12D4B-6E35-4B67-E555-D95F4FC18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4648200"/>
            <a:ext cx="53713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AFC099-E0B1-32B9-6551-900E8A6D9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903" y="6094635"/>
            <a:ext cx="1066800" cy="5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69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81E0FB4-FC7C-46B5-9415-280EB032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057" y="1828800"/>
            <a:ext cx="3733800" cy="9906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Distribution &amp; abundance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Silva classifier with 16S rRNA genes from genomes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Searched Earth Microbiome Project (&gt;25,000 samples)</a:t>
            </a:r>
          </a:p>
          <a:p>
            <a:pPr eaLnBrk="1" hangingPunct="1"/>
            <a:r>
              <a:rPr lang="en-US" alt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Prevalence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65%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Favorite habitats: Sediments (94%) and rhizosphere soils (96%)</a:t>
            </a:r>
          </a:p>
          <a:p>
            <a:pPr marL="0" indent="0" eaLnBrk="1" hangingPunct="1">
              <a:buNone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6F5AF3-3BBB-44CD-BFDD-50407765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441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ea typeface="+mj-ea"/>
                <a:cs typeface="Times New Roman" panose="02020603050405020304" pitchFamily="18" charset="0"/>
              </a:rPr>
              <a:t>Ecology</a:t>
            </a:r>
            <a:endParaRPr lang="en-US" altLang="en-US" sz="3600" b="1" i="1" dirty="0"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image2.png">
            <a:extLst>
              <a:ext uri="{FF2B5EF4-FFF2-40B4-BE49-F238E27FC236}">
                <a16:creationId xmlns:a16="http://schemas.microsoft.com/office/drawing/2014/main" id="{B8472B3A-D13C-D1DE-2602-5E664B162F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17060" y="304800"/>
            <a:ext cx="4345940" cy="60845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6482F7-66FB-5AFE-DEDE-450C29C3C0A8}"/>
              </a:ext>
            </a:extLst>
          </p:cNvPr>
          <p:cNvSpPr/>
          <p:nvPr/>
        </p:nvSpPr>
        <p:spPr>
          <a:xfrm>
            <a:off x="6389916" y="326572"/>
            <a:ext cx="2590800" cy="403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2.png">
            <a:extLst>
              <a:ext uri="{FF2B5EF4-FFF2-40B4-BE49-F238E27FC236}">
                <a16:creationId xmlns:a16="http://schemas.microsoft.com/office/drawing/2014/main" id="{7983A079-9EEC-72C0-4B3F-076A31CE6204}"/>
              </a:ext>
            </a:extLst>
          </p:cNvPr>
          <p:cNvPicPr/>
          <p:nvPr/>
        </p:nvPicPr>
        <p:blipFill rotWithShape="1">
          <a:blip r:embed="rId2"/>
          <a:srcRect l="45646" b="32373"/>
          <a:stretch/>
        </p:blipFill>
        <p:spPr>
          <a:xfrm>
            <a:off x="6400800" y="315686"/>
            <a:ext cx="2362200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262CD-D0CB-B1ED-6232-70D92D37D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291"/>
          <a:stretch/>
        </p:blipFill>
        <p:spPr>
          <a:xfrm>
            <a:off x="152400" y="4845372"/>
            <a:ext cx="4346825" cy="4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29C6F96B-BD6B-4B66-99C7-6EB432F3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B7B730-AFCE-49ED-AF80-EA059CAFE3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81E0FB4-FC7C-46B5-9415-280EB032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9164" y="4572000"/>
            <a:ext cx="8604365" cy="9906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Multiple lines of evidence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Single-cell genomics (size estimated during FACS; 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–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Stepanauskas) 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56F5AF3-3BBB-44CD-BFDD-50407765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09600"/>
            <a:ext cx="342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ea typeface="+mj-ea"/>
                <a:cs typeface="Times New Roman" panose="02020603050405020304" pitchFamily="18" charset="0"/>
              </a:rPr>
              <a:t>Parasitism/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ea typeface="+mj-ea"/>
                <a:cs typeface="Times New Roman" panose="02020603050405020304" pitchFamily="18" charset="0"/>
              </a:rPr>
              <a:t>predation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ea typeface="+mj-ea"/>
                <a:cs typeface="Times New Roman" panose="02020603050405020304" pitchFamily="18" charset="0"/>
              </a:rPr>
              <a:t>(cell size)</a:t>
            </a:r>
            <a:endParaRPr lang="en-US" altLang="en-US" sz="3600" i="1" dirty="0"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CBF46116-AFDB-B3A8-FCB1-69794F327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" t="1587" b="38095"/>
          <a:stretch/>
        </p:blipFill>
        <p:spPr>
          <a:xfrm>
            <a:off x="3144331" y="381000"/>
            <a:ext cx="5849198" cy="3200401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3F3D014-C9E3-EE99-2F53-67A847CC36FD}"/>
              </a:ext>
            </a:extLst>
          </p:cNvPr>
          <p:cNvSpPr/>
          <p:nvPr/>
        </p:nvSpPr>
        <p:spPr>
          <a:xfrm rot="7768184">
            <a:off x="3068131" y="839795"/>
            <a:ext cx="152400" cy="152400"/>
          </a:xfrm>
          <a:prstGeom prst="triangle">
            <a:avLst/>
          </a:prstGeom>
          <a:solidFill>
            <a:srgbClr val="0000FF"/>
          </a:solidFill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0945485-8449-42B5-30BB-6CCDD8E527D4}"/>
              </a:ext>
            </a:extLst>
          </p:cNvPr>
          <p:cNvSpPr/>
          <p:nvPr/>
        </p:nvSpPr>
        <p:spPr>
          <a:xfrm rot="7768184">
            <a:off x="4657489" y="1707461"/>
            <a:ext cx="152400" cy="152400"/>
          </a:xfrm>
          <a:prstGeom prst="triangle">
            <a:avLst/>
          </a:prstGeom>
          <a:solidFill>
            <a:srgbClr val="0000FF"/>
          </a:solidFill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EDD57A2-9B44-2B6D-4AB9-3494904D131C}"/>
              </a:ext>
            </a:extLst>
          </p:cNvPr>
          <p:cNvSpPr/>
          <p:nvPr/>
        </p:nvSpPr>
        <p:spPr>
          <a:xfrm rot="7768184">
            <a:off x="3534665" y="776077"/>
            <a:ext cx="152400" cy="15240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864EA84B-FAC3-7799-6029-ECC7B3A16E8C}"/>
              </a:ext>
            </a:extLst>
          </p:cNvPr>
          <p:cNvSpPr/>
          <p:nvPr/>
        </p:nvSpPr>
        <p:spPr>
          <a:xfrm rot="7768184">
            <a:off x="5092920" y="1707460"/>
            <a:ext cx="152400" cy="15240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0230F-C683-0A7C-2613-25337BF90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42" y="2133600"/>
            <a:ext cx="1935109" cy="15950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90557A-E494-7971-6A55-583DD2114A9C}"/>
              </a:ext>
            </a:extLst>
          </p:cNvPr>
          <p:cNvSpPr txBox="1"/>
          <p:nvPr/>
        </p:nvSpPr>
        <p:spPr>
          <a:xfrm>
            <a:off x="1499237" y="3581401"/>
            <a:ext cx="751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Biorad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28108-111E-0E59-1357-41FD7D46E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311"/>
          <a:stretch/>
        </p:blipFill>
        <p:spPr>
          <a:xfrm>
            <a:off x="296487" y="5346135"/>
            <a:ext cx="8766808" cy="521265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E443D435-3DB4-D49D-2773-3961DA4D84F8}"/>
              </a:ext>
            </a:extLst>
          </p:cNvPr>
          <p:cNvSpPr/>
          <p:nvPr/>
        </p:nvSpPr>
        <p:spPr>
          <a:xfrm rot="9386896">
            <a:off x="5521875" y="806542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2DD5F9A-6075-ACBC-1708-9868768CDCE4}"/>
              </a:ext>
            </a:extLst>
          </p:cNvPr>
          <p:cNvSpPr/>
          <p:nvPr/>
        </p:nvSpPr>
        <p:spPr>
          <a:xfrm rot="9386896">
            <a:off x="7191684" y="1714422"/>
            <a:ext cx="152400" cy="152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8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12833</TotalTime>
  <Words>591</Words>
  <Application>Microsoft Office PowerPoint</Application>
  <PresentationFormat>On-screen Show (4:3)</PresentationFormat>
  <Paragraphs>108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Omnitrophota encompasses diverse and hyperactive nanobacteria within SURF and beyond: Putative metabolic traits and host-dependent lifestyles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Desert Research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Sackett</dc:creator>
  <cp:lastModifiedBy>Brian Hedlund</cp:lastModifiedBy>
  <cp:revision>290</cp:revision>
  <dcterms:created xsi:type="dcterms:W3CDTF">2017-02-02T22:56:17Z</dcterms:created>
  <dcterms:modified xsi:type="dcterms:W3CDTF">2022-05-11T13:41:01Z</dcterms:modified>
</cp:coreProperties>
</file>