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7" r:id="rId4"/>
    <p:sldId id="258" r:id="rId5"/>
    <p:sldId id="260" r:id="rId6"/>
    <p:sldId id="265" r:id="rId7"/>
    <p:sldId id="266" r:id="rId8"/>
    <p:sldId id="261" r:id="rId9"/>
    <p:sldId id="263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6967E-592F-4E5C-8E16-61702DF1DFE1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5D185-20D5-4BDF-88A5-8D044576C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27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1D519-6FEB-476D-924F-C551C96564A2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6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6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39CFD-0BBA-4AF0-B8A0-ACE0B0B5C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64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39CFD-0BBA-4AF0-B8A0-ACE0B0B5CD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6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39CFD-0BBA-4AF0-B8A0-ACE0B0B5CD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31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39CFD-0BBA-4AF0-B8A0-ACE0B0B5CD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90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39CFD-0BBA-4AF0-B8A0-ACE0B0B5CD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1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39CFD-0BBA-4AF0-B8A0-ACE0B0B5CD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45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39CFD-0BBA-4AF0-B8A0-ACE0B0B5CD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2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39CFD-0BBA-4AF0-B8A0-ACE0B0B5CD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8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2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084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5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9674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6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0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3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5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1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7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8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3868A-9989-4DF8-BF4C-ACCB716FD67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DF77AD-FB23-4161-B498-8306C77F7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0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ce.decory@bhsu.ed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Building Cultural Bridges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Sacred He </a:t>
            </a:r>
            <a:r>
              <a:rPr lang="en-US" dirty="0" err="1"/>
              <a:t>Sapa</a:t>
            </a:r>
            <a:r>
              <a:rPr lang="en-US" dirty="0"/>
              <a:t> (Black Hills) &amp; the Lakota </a:t>
            </a:r>
          </a:p>
          <a:p>
            <a:r>
              <a:rPr lang="en-US" dirty="0"/>
              <a:t>Presented by Jace DeCory, Lakota, Cheyenne River Sioux Tribe</a:t>
            </a:r>
          </a:p>
          <a:p>
            <a:r>
              <a:rPr lang="en-US" dirty="0" err="1"/>
              <a:t>Oceti</a:t>
            </a:r>
            <a:r>
              <a:rPr lang="en-US" dirty="0"/>
              <a:t> Sakowin Oyate (Seven Council Fires People) </a:t>
            </a:r>
          </a:p>
        </p:txBody>
      </p:sp>
    </p:spTree>
    <p:extLst>
      <p:ext uri="{BB962C8B-B14F-4D97-AF65-F5344CB8AC3E}">
        <p14:creationId xmlns:p14="http://schemas.microsoft.com/office/powerpoint/2010/main" val="290795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342900"/>
            <a:ext cx="81280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30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304800"/>
            <a:ext cx="6045200" cy="60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8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 </a:t>
            </a:r>
            <a:r>
              <a:rPr lang="en-US" dirty="0" err="1"/>
              <a:t>Sapa</a:t>
            </a:r>
            <a:r>
              <a:rPr lang="en-US" dirty="0"/>
              <a:t> – Paha </a:t>
            </a:r>
            <a:r>
              <a:rPr lang="en-US" dirty="0" err="1"/>
              <a:t>Sapa</a:t>
            </a:r>
            <a:r>
              <a:rPr lang="en-US" dirty="0"/>
              <a:t> – Black Hills</a:t>
            </a:r>
            <a:br>
              <a:rPr lang="en-US" dirty="0"/>
            </a:br>
            <a:r>
              <a:rPr lang="en-US" dirty="0"/>
              <a:t>The Heart of Everything…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Sacred Land of the Lakota &amp; other Tribal Nations </a:t>
            </a:r>
          </a:p>
          <a:p>
            <a:r>
              <a:rPr lang="en-US" dirty="0"/>
              <a:t>Lakota claim aboriginal Indian Title – right of possession, use &amp; occupation</a:t>
            </a:r>
          </a:p>
          <a:p>
            <a:r>
              <a:rPr lang="en-US" dirty="0"/>
              <a:t>Recognized Indian Title based on Ft. Laramie Treaties of 1851 and 1868</a:t>
            </a:r>
          </a:p>
          <a:p>
            <a:r>
              <a:rPr lang="en-US" dirty="0"/>
              <a:t>Treaty recognized Lakota title of 60 million acres, including the Black Hills</a:t>
            </a:r>
          </a:p>
          <a:p>
            <a:r>
              <a:rPr lang="en-US" dirty="0"/>
              <a:t>1866-1868, Lakota fought Powder River War with U.S. to protect buffalo herds &amp; land; ended with 1868 Treaty</a:t>
            </a:r>
          </a:p>
          <a:p>
            <a:r>
              <a:rPr lang="en-US" dirty="0"/>
              <a:t>Created 26 million acre reservation – all of present day S.D. west of Missouri, including Black Hills, “… for the absolute &amp; undisturbed use &amp; occupation….”</a:t>
            </a:r>
          </a:p>
          <a:p>
            <a:r>
              <a:rPr lang="en-US" dirty="0"/>
              <a:t>1874 – Custer led military expedition into BH; violation of Treaty; Gold Rush!</a:t>
            </a:r>
          </a:p>
          <a:p>
            <a:r>
              <a:rPr lang="en-US" dirty="0"/>
              <a:t>June 25, 1876, Lakota + allies defeated Custer at Little Big Horn in MT</a:t>
            </a:r>
          </a:p>
          <a:p>
            <a:r>
              <a:rPr lang="en-US" dirty="0"/>
              <a:t>Congress passed “Sell or Starve” Act - Agreement of 1877 (loss of Black Hills)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3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834" y="298450"/>
            <a:ext cx="8504766" cy="1054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The Black Hills Are Sacred  </a:t>
            </a:r>
            <a:br>
              <a:rPr lang="en-US" sz="4000" dirty="0"/>
            </a:br>
            <a:r>
              <a:rPr lang="en-US" sz="4000" dirty="0"/>
              <a:t>The Black Hills Are Not For Sale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834" y="2305050"/>
            <a:ext cx="9088966" cy="3886200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/>
              <a:t>Indian Claims Commission Act of 1946 – monetary compensation, not ancestral lands</a:t>
            </a:r>
          </a:p>
          <a:p>
            <a:r>
              <a:rPr lang="en-US" sz="4900" dirty="0"/>
              <a:t>Long-standing legal/court battles and litigation regarding Black Hills claims </a:t>
            </a:r>
          </a:p>
          <a:p>
            <a:r>
              <a:rPr lang="en-US" sz="4900" dirty="0"/>
              <a:t>June 30, 1980, U.S. affirmed 1974 ICC ruling - Lakota entitled to $102 million for He </a:t>
            </a:r>
            <a:r>
              <a:rPr lang="en-US" sz="4900" dirty="0" err="1"/>
              <a:t>Sapa</a:t>
            </a:r>
            <a:r>
              <a:rPr lang="en-US" sz="4900" dirty="0"/>
              <a:t>  </a:t>
            </a:r>
          </a:p>
          <a:p>
            <a:r>
              <a:rPr lang="en-US" sz="4900" dirty="0"/>
              <a:t>In support of this ruling, the Court found that “a more ripe and rank case of dishonorable dealings will never, in all probability, be found in our history.”</a:t>
            </a:r>
          </a:p>
          <a:p>
            <a:r>
              <a:rPr lang="en-US" sz="4900" dirty="0"/>
              <a:t>The Lakota have rejected the money (now 1.3  billion +)</a:t>
            </a:r>
          </a:p>
          <a:p>
            <a:r>
              <a:rPr lang="en-US" sz="4900" dirty="0"/>
              <a:t>No compensation offered/awarded for millions of dollars worth of gold taken from He </a:t>
            </a:r>
            <a:r>
              <a:rPr lang="en-US" sz="4900" dirty="0" err="1"/>
              <a:t>Sapa</a:t>
            </a:r>
            <a:endParaRPr lang="en-US" sz="4900" dirty="0"/>
          </a:p>
          <a:p>
            <a:r>
              <a:rPr lang="en-US" sz="4900" dirty="0"/>
              <a:t>Since </a:t>
            </a:r>
            <a:r>
              <a:rPr lang="en-US" sz="4900" dirty="0" err="1"/>
              <a:t>Homestake</a:t>
            </a:r>
            <a:r>
              <a:rPr lang="en-US" sz="4900" dirty="0"/>
              <a:t> Mine’s closing in 2002, we must continue to protect Unci </a:t>
            </a:r>
            <a:r>
              <a:rPr lang="en-US" sz="4900" dirty="0" err="1"/>
              <a:t>Maka</a:t>
            </a:r>
            <a:r>
              <a:rPr lang="en-US" sz="4900" dirty="0"/>
              <a:t> (Grandmother Earth) from further desecration through respectful use and handling of water, minerals, rocks and materials associated with this sacred landscape  </a:t>
            </a:r>
          </a:p>
          <a:p>
            <a:r>
              <a:rPr lang="en-US" sz="4900" dirty="0"/>
              <a:t>Periodic smudging and tobacco offerings left to please spirit ancestors &amp; that which is holy 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56432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419100"/>
            <a:ext cx="8880302" cy="1511300"/>
          </a:xfrm>
        </p:spPr>
        <p:txBody>
          <a:bodyPr>
            <a:normAutofit/>
          </a:bodyPr>
          <a:lstStyle/>
          <a:p>
            <a:r>
              <a:rPr lang="en-US" dirty="0"/>
              <a:t>Tiwahe – Household/Home</a:t>
            </a:r>
            <a:br>
              <a:rPr lang="en-US" dirty="0"/>
            </a:br>
            <a:r>
              <a:rPr lang="en-US" dirty="0"/>
              <a:t>                   </a:t>
            </a:r>
            <a:r>
              <a:rPr lang="en-US" dirty="0" err="1"/>
              <a:t>Oyate</a:t>
            </a:r>
            <a:r>
              <a:rPr lang="en-US" dirty="0"/>
              <a:t> –  Nation/People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108200"/>
            <a:ext cx="8791402" cy="5041900"/>
          </a:xfrm>
        </p:spPr>
        <p:txBody>
          <a:bodyPr/>
          <a:lstStyle/>
          <a:p>
            <a:r>
              <a:rPr lang="en-US" sz="2400" dirty="0"/>
              <a:t>Lakota Values: respect, generosity, courage, fortitude, compassion, prayer =  wisdom</a:t>
            </a:r>
          </a:p>
          <a:p>
            <a:r>
              <a:rPr lang="en-US" sz="2400" dirty="0"/>
              <a:t>Woonspe/Teachings: Frank Fools Crow (Mato Wanbli – Eagle Bear), </a:t>
            </a:r>
            <a:r>
              <a:rPr lang="en-US" sz="2400" dirty="0" err="1"/>
              <a:t>Scholastica</a:t>
            </a:r>
            <a:r>
              <a:rPr lang="en-US" sz="2400" dirty="0"/>
              <a:t> Mad Bear + many other elder relatives </a:t>
            </a:r>
          </a:p>
          <a:p>
            <a:r>
              <a:rPr lang="en-US" sz="2400" dirty="0"/>
              <a:t>Tiospaye/Extended Family: relatives by birth, marriage &amp; adoption</a:t>
            </a:r>
          </a:p>
          <a:p>
            <a:r>
              <a:rPr lang="en-US" sz="2400" dirty="0"/>
              <a:t>Medicine Wheel:  4 winds, 4 directions, 4 colors, 4 nations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6" name="Picture 2" descr="http://aktalakota.stjo.org/images/content/pagebuilder/wheel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01" y="4962524"/>
            <a:ext cx="19050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08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43050" y="-5314950"/>
            <a:ext cx="10801350" cy="1149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Paha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Sapa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Black Hills      He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Sapa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- Black Mountains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“We all come from one source…the blood of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inyan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.”          (Albert White Hat,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Sicangu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Lakota)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Wamakaskan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Ocanku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“the path of the animals” or Ki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Inyanka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Ocanku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the “The Race Track” which surrounds “the heart of all that is”…Paha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Sapa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or He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Sapa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The Great Lakota Race Track - red formation surrounding He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Sapa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is from the animals’ blood that was shed during the race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Tatanka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Ahinape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Yapa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Buffalo Gap) –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 the buffalo come out; entrance to the Sacred Hoop of Paha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Sapa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starting point of the Lakota Race; eastern gate of the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hocoka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(n)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Tipila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(Bear Lodge)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San He Paha (Grey Buffalo Horn Butte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- Devil’s Tower, near where sacred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Cannupa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came from; Sun Dances held near this site during summer solstice; summer solstice ceremonies of rebirth &amp; renewal (June)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Inyan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Kara –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Inyan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-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Motion of the Stone  (last active volcano in BH area) Stone Mt., where stones were secured for the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inipi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great stone maker - rock gatherer) —brought stones for tomahawks;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also a </a:t>
            </a:r>
            <a:r>
              <a:rPr lang="en-US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site for projectile points – 10,000+ yr. old flint knapping site is located here; </a:t>
            </a:r>
            <a:r>
              <a:rPr lang="en-US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Tunkan</a:t>
            </a:r>
            <a:r>
              <a:rPr lang="en-US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Oyate</a:t>
            </a:r>
            <a:r>
              <a:rPr lang="en-US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renewal of stones; associated with childbirth (May)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Wasun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Wiconiya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Washun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Niye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Sacred Wind Breath - 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Oniye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(Breath of the Earth) 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Kinapapi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where the buffalo come out - Wind Cave -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Lakota Emergence – The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Oyate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emerged from a cave as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wicasa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common man/people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Okawita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Paha  - Gathering Place/Hill (Mt. of the People);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Wakinyan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Paha/Thunder Mt.,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Wakinyan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Wahohpi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Thunderbird’s Nest 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Hihan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Paha (Owl Created or Resembles An  Owl Mt.) –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Black Elk Peak  - Spring equinox (March/April)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Welcome back the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Wakinyan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Oyate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prayers for no drought or illness; give thanks for water/plants - gifts from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Wakinyan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Thunder/Lightening Spirit</a:t>
            </a:r>
          </a:p>
          <a:p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Paha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Bear Butte (also called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Mato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or Paha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Wakan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-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prayer site for vision quests/fasting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hanbleciyapi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“crying for a vision”); Lakota people convened every seven years at Bear Butte for Council meetings (Fasting is mainly done in May through August today.)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Sla Paha – Bald (Top) Mt. or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Pte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TaHocoka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Center for the great buffalo altar;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considered center of universe in the Black Hills ; Wiping of Tears ceremony;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Wopila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(thank you) for all life, past &amp; present, spring/April</a:t>
            </a:r>
          </a:p>
          <a:p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“Every kind of society needs these kinds of sacred places because they help to instill a sense of social cohesion in the people and remind them of the passage of generations that have brought them to the present.  A society that cannot remember and honor its past is in peril of losing its soul.” 	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- Vine </a:t>
            </a:r>
            <a:r>
              <a:rPr lang="en-US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Deloria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Jr. (Lakota, Standing Rock)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(compiled/revised by Jace DeCory, Asst. Professor Emeritus//BHSU 2017)  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3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Preservation of Culture &amp; Language</a:t>
            </a:r>
            <a:br>
              <a:rPr lang="en-US" dirty="0"/>
            </a:br>
            <a:r>
              <a:rPr lang="en-US" dirty="0"/>
              <a:t>Conclusions and Q &amp; A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930401"/>
            <a:ext cx="8873952" cy="4110962"/>
          </a:xfrm>
        </p:spPr>
        <p:txBody>
          <a:bodyPr>
            <a:normAutofit/>
          </a:bodyPr>
          <a:lstStyle/>
          <a:p>
            <a:r>
              <a:rPr lang="en-US" sz="2000" dirty="0"/>
              <a:t>These lands hold the memory of our ancestors…</a:t>
            </a:r>
          </a:p>
          <a:p>
            <a:r>
              <a:rPr lang="en-US" sz="2000" dirty="0"/>
              <a:t>Ancient sites tied to </a:t>
            </a:r>
            <a:r>
              <a:rPr lang="en-US" sz="2000" dirty="0" err="1"/>
              <a:t>ehanni</a:t>
            </a:r>
            <a:r>
              <a:rPr lang="en-US" sz="2000" dirty="0"/>
              <a:t> stories, and special ceremonies held at each</a:t>
            </a:r>
          </a:p>
          <a:p>
            <a:r>
              <a:rPr lang="en-US" sz="2000" dirty="0" err="1"/>
              <a:t>Wazipa</a:t>
            </a:r>
            <a:r>
              <a:rPr lang="en-US" sz="2000" dirty="0"/>
              <a:t> -(container) He </a:t>
            </a:r>
            <a:r>
              <a:rPr lang="en-US" sz="2000" dirty="0" err="1"/>
              <a:t>Sapa</a:t>
            </a:r>
            <a:r>
              <a:rPr lang="en-US" sz="2000" dirty="0"/>
              <a:t> - home to animals, food &amp; plants for medicine</a:t>
            </a:r>
          </a:p>
          <a:p>
            <a:r>
              <a:rPr lang="en-US" sz="2000" dirty="0"/>
              <a:t>Must protect and honor these sacred places against unwise development</a:t>
            </a:r>
          </a:p>
          <a:p>
            <a:r>
              <a:rPr lang="en-US" sz="2000" dirty="0"/>
              <a:t>Work together to preserve and celebrate our shared history</a:t>
            </a:r>
          </a:p>
          <a:p>
            <a:r>
              <a:rPr lang="en-US" sz="2000" dirty="0"/>
              <a:t>We are all responsible for our future generations…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/>
              <a:t>Pilamiyaye</a:t>
            </a:r>
            <a:r>
              <a:rPr lang="en-US" sz="2000" dirty="0"/>
              <a:t> – Thank you       		</a:t>
            </a:r>
            <a:r>
              <a:rPr lang="en-US" sz="2000" dirty="0" err="1"/>
              <a:t>Mitakuye</a:t>
            </a:r>
            <a:r>
              <a:rPr lang="en-US" sz="2000" dirty="0"/>
              <a:t> </a:t>
            </a:r>
            <a:r>
              <a:rPr lang="en-US" sz="2000" dirty="0" err="1"/>
              <a:t>Oyasin</a:t>
            </a:r>
            <a:r>
              <a:rPr lang="en-US" sz="2000" dirty="0"/>
              <a:t> – We are all related</a:t>
            </a:r>
          </a:p>
        </p:txBody>
      </p:sp>
    </p:spTree>
    <p:extLst>
      <p:ext uri="{BB962C8B-B14F-4D97-AF65-F5344CB8AC3E}">
        <p14:creationId xmlns:p14="http://schemas.microsoft.com/office/powerpoint/2010/main" val="45965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71550"/>
            <a:ext cx="8778703" cy="355589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Ms. Jace DeCory, Asst. Professor Emeritus</a:t>
            </a:r>
            <a:br>
              <a:rPr lang="en-US" sz="3600" dirty="0"/>
            </a:br>
            <a:r>
              <a:rPr lang="en-US" sz="3600" dirty="0"/>
              <a:t>American Indian Studies</a:t>
            </a:r>
            <a:br>
              <a:rPr lang="en-US" sz="3600" dirty="0"/>
            </a:br>
            <a:r>
              <a:rPr lang="en-US" sz="3600" dirty="0"/>
              <a:t>College of Liberal Arts</a:t>
            </a:r>
            <a:br>
              <a:rPr lang="en-US" sz="3600" dirty="0"/>
            </a:br>
            <a:r>
              <a:rPr lang="en-US" sz="3600" dirty="0"/>
              <a:t>Black Hills State University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605-722-8648                   Spearfish, SD 			</a:t>
            </a:r>
            <a:r>
              <a:rPr lang="en-US" dirty="0">
                <a:hlinkClick r:id="rId3"/>
              </a:rPr>
              <a:t>jace.decory@bhsu.edu</a:t>
            </a:r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For our ancestors, our relatives, our children and grandchildren to come…. </a:t>
            </a:r>
          </a:p>
        </p:txBody>
      </p:sp>
    </p:spTree>
    <p:extLst>
      <p:ext uri="{BB962C8B-B14F-4D97-AF65-F5344CB8AC3E}">
        <p14:creationId xmlns:p14="http://schemas.microsoft.com/office/powerpoint/2010/main" val="6122992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705</TotalTime>
  <Words>1201</Words>
  <Application>Microsoft Office PowerPoint</Application>
  <PresentationFormat>Widescreen</PresentationFormat>
  <Paragraphs>75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Facet</vt:lpstr>
      <vt:lpstr>Building Cultural Bridges </vt:lpstr>
      <vt:lpstr>PowerPoint Presentation</vt:lpstr>
      <vt:lpstr>PowerPoint Presentation</vt:lpstr>
      <vt:lpstr>He Sapa – Paha Sapa – Black Hills The Heart of Everything…</vt:lpstr>
      <vt:lpstr>The Black Hills Are Sacred   The Black Hills Are Not For Sale</vt:lpstr>
      <vt:lpstr>Tiwahe – Household/Home                    Oyate –  Nation/People</vt:lpstr>
      <vt:lpstr>PowerPoint Presentation</vt:lpstr>
      <vt:lpstr>Preservation of Culture &amp; Language Conclusions and Q &amp; A   </vt:lpstr>
      <vt:lpstr>Ms. Jace DeCory, Asst. Professor Emeritus American Indian Studies College of Liberal Arts Black Hills State University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Cultures</dc:title>
  <dc:creator>DeCory, Jace</dc:creator>
  <cp:lastModifiedBy>DeCory, Jace</cp:lastModifiedBy>
  <cp:revision>33</cp:revision>
  <cp:lastPrinted>2015-05-20T23:26:53Z</cp:lastPrinted>
  <dcterms:created xsi:type="dcterms:W3CDTF">2015-05-20T15:30:42Z</dcterms:created>
  <dcterms:modified xsi:type="dcterms:W3CDTF">2022-05-09T21:13:22Z</dcterms:modified>
</cp:coreProperties>
</file>