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12" r:id="rId1"/>
  </p:sldMasterIdLst>
  <p:handoutMasterIdLst>
    <p:handoutMasterId r:id="rId3"/>
  </p:handoutMasterIdLst>
  <p:sldIdLst>
    <p:sldId id="256" r:id="rId2"/>
  </p:sldIdLst>
  <p:sldSz cx="43891200" cy="32918400"/>
  <p:notesSz cx="7010400" cy="9271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Quattrocento" panose="02020502030000000404" pitchFamily="18" charset="0"/>
      <p:regular r:id="rId8"/>
      <p:bold r:id="rId9"/>
    </p:embeddedFont>
    <p:embeddedFont>
      <p:font typeface="Quattrocento Sans" panose="020B05020500000200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en-US"/>
    </a:defPPr>
    <a:lvl1pPr marL="0" algn="l" defTabSz="3755945" rtl="0" eaLnBrk="1" latinLnBrk="0" hangingPunct="1">
      <a:defRPr sz="7399" kern="1200">
        <a:solidFill>
          <a:schemeClr val="tx1"/>
        </a:solidFill>
        <a:latin typeface="+mn-lt"/>
        <a:ea typeface="+mn-ea"/>
        <a:cs typeface="+mn-cs"/>
      </a:defRPr>
    </a:lvl1pPr>
    <a:lvl2pPr marL="1877973" algn="l" defTabSz="3755945" rtl="0" eaLnBrk="1" latinLnBrk="0" hangingPunct="1">
      <a:defRPr sz="7399" kern="1200">
        <a:solidFill>
          <a:schemeClr val="tx1"/>
        </a:solidFill>
        <a:latin typeface="+mn-lt"/>
        <a:ea typeface="+mn-ea"/>
        <a:cs typeface="+mn-cs"/>
      </a:defRPr>
    </a:lvl2pPr>
    <a:lvl3pPr marL="3755945" algn="l" defTabSz="3755945" rtl="0" eaLnBrk="1" latinLnBrk="0" hangingPunct="1">
      <a:defRPr sz="7399" kern="1200">
        <a:solidFill>
          <a:schemeClr val="tx1"/>
        </a:solidFill>
        <a:latin typeface="+mn-lt"/>
        <a:ea typeface="+mn-ea"/>
        <a:cs typeface="+mn-cs"/>
      </a:defRPr>
    </a:lvl3pPr>
    <a:lvl4pPr marL="5633918" algn="l" defTabSz="3755945" rtl="0" eaLnBrk="1" latinLnBrk="0" hangingPunct="1">
      <a:defRPr sz="7399" kern="1200">
        <a:solidFill>
          <a:schemeClr val="tx1"/>
        </a:solidFill>
        <a:latin typeface="+mn-lt"/>
        <a:ea typeface="+mn-ea"/>
        <a:cs typeface="+mn-cs"/>
      </a:defRPr>
    </a:lvl4pPr>
    <a:lvl5pPr marL="7511896" algn="l" defTabSz="3755945" rtl="0" eaLnBrk="1" latinLnBrk="0" hangingPunct="1">
      <a:defRPr sz="7399" kern="1200">
        <a:solidFill>
          <a:schemeClr val="tx1"/>
        </a:solidFill>
        <a:latin typeface="+mn-lt"/>
        <a:ea typeface="+mn-ea"/>
        <a:cs typeface="+mn-cs"/>
      </a:defRPr>
    </a:lvl5pPr>
    <a:lvl6pPr marL="9389869" algn="l" defTabSz="3755945" rtl="0" eaLnBrk="1" latinLnBrk="0" hangingPunct="1">
      <a:defRPr sz="7399" kern="1200">
        <a:solidFill>
          <a:schemeClr val="tx1"/>
        </a:solidFill>
        <a:latin typeface="+mn-lt"/>
        <a:ea typeface="+mn-ea"/>
        <a:cs typeface="+mn-cs"/>
      </a:defRPr>
    </a:lvl6pPr>
    <a:lvl7pPr marL="11267844" algn="l" defTabSz="3755945" rtl="0" eaLnBrk="1" latinLnBrk="0" hangingPunct="1">
      <a:defRPr sz="7399" kern="1200">
        <a:solidFill>
          <a:schemeClr val="tx1"/>
        </a:solidFill>
        <a:latin typeface="+mn-lt"/>
        <a:ea typeface="+mn-ea"/>
        <a:cs typeface="+mn-cs"/>
      </a:defRPr>
    </a:lvl7pPr>
    <a:lvl8pPr marL="13145817" algn="l" defTabSz="3755945" rtl="0" eaLnBrk="1" latinLnBrk="0" hangingPunct="1">
      <a:defRPr sz="7399" kern="1200">
        <a:solidFill>
          <a:schemeClr val="tx1"/>
        </a:solidFill>
        <a:latin typeface="+mn-lt"/>
        <a:ea typeface="+mn-ea"/>
        <a:cs typeface="+mn-cs"/>
      </a:defRPr>
    </a:lvl8pPr>
    <a:lvl9pPr marL="15023791" algn="l" defTabSz="3755945" rtl="0" eaLnBrk="1" latinLnBrk="0" hangingPunct="1">
      <a:defRPr sz="73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 Delre" initials="JD" lastIdx="0" clrIdx="0">
    <p:extLst>
      <p:ext uri="{19B8F6BF-5375-455C-9EA6-DF929625EA0E}">
        <p15:presenceInfo xmlns:p15="http://schemas.microsoft.com/office/powerpoint/2012/main" userId="Justin Del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A1D9"/>
    <a:srgbClr val="434342"/>
    <a:srgbClr val="613318"/>
    <a:srgbClr val="ADD632"/>
    <a:srgbClr val="FFCC00"/>
    <a:srgbClr val="000000"/>
    <a:srgbClr val="00334D"/>
    <a:srgbClr val="BD4F19"/>
    <a:srgbClr val="E3DEB8"/>
    <a:srgbClr val="0C7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4D675B-1A11-2F37-6F46-38C1B93FDF05}" v="5" dt="2022-03-30T18:21:24.3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875" autoAdjust="0"/>
    <p:restoredTop sz="95788" autoAdjust="0"/>
  </p:normalViewPr>
  <p:slideViewPr>
    <p:cSldViewPr>
      <p:cViewPr>
        <p:scale>
          <a:sx n="85" d="100"/>
          <a:sy n="85" d="100"/>
        </p:scale>
        <p:origin x="712" y="-2440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handoutMaster" Target="handoutMasters/handoutMaster1.xml"/><Relationship Id="rId21" Type="http://schemas.microsoft.com/office/2015/10/relationships/revisionInfo" Target="revisionInfo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commentAuthors" Target="commentAuthors.xml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menides, George J" userId="e15cc205-9cd0-4cbd-aac4-c2349bed299a" providerId="ADAL" clId="{BBFDED2C-B74E-E74D-849D-24F8E6BDCB9B}"/>
    <pc:docChg chg="custSel modSld">
      <pc:chgData name="Homenides, George J" userId="e15cc205-9cd0-4cbd-aac4-c2349bed299a" providerId="ADAL" clId="{BBFDED2C-B74E-E74D-849D-24F8E6BDCB9B}" dt="2022-03-31T10:34:16.691" v="9" actId="20577"/>
      <pc:docMkLst>
        <pc:docMk/>
      </pc:docMkLst>
      <pc:sldChg chg="modSp mod">
        <pc:chgData name="Homenides, George J" userId="e15cc205-9cd0-4cbd-aac4-c2349bed299a" providerId="ADAL" clId="{BBFDED2C-B74E-E74D-849D-24F8E6BDCB9B}" dt="2022-03-31T10:34:16.691" v="9" actId="20577"/>
        <pc:sldMkLst>
          <pc:docMk/>
          <pc:sldMk cId="4038871067" sldId="256"/>
        </pc:sldMkLst>
        <pc:spChg chg="mod">
          <ac:chgData name="Homenides, George J" userId="e15cc205-9cd0-4cbd-aac4-c2349bed299a" providerId="ADAL" clId="{BBFDED2C-B74E-E74D-849D-24F8E6BDCB9B}" dt="2022-03-31T10:34:16.691" v="9" actId="20577"/>
          <ac:spMkLst>
            <pc:docMk/>
            <pc:sldMk cId="4038871067" sldId="256"/>
            <ac:spMk id="4" creationId="{862DB388-2CCC-4C43-82E6-77EAA69FB94E}"/>
          </ac:spMkLst>
        </pc:spChg>
      </pc:sldChg>
    </pc:docChg>
  </pc:docChgLst>
  <pc:docChgLst>
    <pc:chgData name="Homenides, George J" userId="S::ghomenides@albany.edu::e15cc205-9cd0-4cbd-aac4-c2349bed299a" providerId="AD" clId="Web-{614D675B-1A11-2F37-6F46-38C1B93FDF05}"/>
    <pc:docChg chg="modSld">
      <pc:chgData name="Homenides, George J" userId="S::ghomenides@albany.edu::e15cc205-9cd0-4cbd-aac4-c2349bed299a" providerId="AD" clId="Web-{614D675B-1A11-2F37-6F46-38C1B93FDF05}" dt="2022-03-30T18:21:24.078" v="1" actId="20577"/>
      <pc:docMkLst>
        <pc:docMk/>
      </pc:docMkLst>
      <pc:sldChg chg="modSp">
        <pc:chgData name="Homenides, George J" userId="S::ghomenides@albany.edu::e15cc205-9cd0-4cbd-aac4-c2349bed299a" providerId="AD" clId="Web-{614D675B-1A11-2F37-6F46-38C1B93FDF05}" dt="2022-03-30T18:21:24.078" v="1" actId="20577"/>
        <pc:sldMkLst>
          <pc:docMk/>
          <pc:sldMk cId="4038871067" sldId="256"/>
        </pc:sldMkLst>
        <pc:spChg chg="mod">
          <ac:chgData name="Homenides, George J" userId="S::ghomenides@albany.edu::e15cc205-9cd0-4cbd-aac4-c2349bed299a" providerId="AD" clId="Web-{614D675B-1A11-2F37-6F46-38C1B93FDF05}" dt="2022-03-30T18:21:24.078" v="1" actId="20577"/>
          <ac:spMkLst>
            <pc:docMk/>
            <pc:sldMk cId="4038871067" sldId="256"/>
            <ac:spMk id="42" creationId="{41CD0020-1E63-E84D-9015-ABC098DD92D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302F586B-0015-43FB-918D-31E1A09780E3}" type="datetimeFigureOut">
              <a:rPr lang="en-US" smtClean="0"/>
              <a:t>3/31/22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5F29C2D4-4424-41A2-A90C-29D31B733A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83119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3/31/22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317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16" y="4221482"/>
            <a:ext cx="47404019" cy="89877900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7" y="4221482"/>
            <a:ext cx="141480547" cy="89877900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3/31/22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962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3/31/22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60484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37"/>
            <a:ext cx="37307523" cy="6537960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1466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5"/>
            <a:ext cx="37307523" cy="720089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7289">
                <a:solidFill>
                  <a:schemeClr val="tx1">
                    <a:tint val="75000"/>
                  </a:schemeClr>
                </a:solidFill>
              </a:defRPr>
            </a:lvl1pPr>
            <a:lvl2pPr marL="1669968" indent="0">
              <a:buNone/>
              <a:defRPr sz="6579">
                <a:solidFill>
                  <a:schemeClr val="tx1">
                    <a:tint val="75000"/>
                  </a:schemeClr>
                </a:solidFill>
              </a:defRPr>
            </a:lvl2pPr>
            <a:lvl3pPr marL="3339936" indent="0">
              <a:buNone/>
              <a:defRPr sz="5867">
                <a:solidFill>
                  <a:schemeClr val="tx1">
                    <a:tint val="75000"/>
                  </a:schemeClr>
                </a:solidFill>
              </a:defRPr>
            </a:lvl3pPr>
            <a:lvl4pPr marL="5009904" indent="0">
              <a:buNone/>
              <a:defRPr sz="5156">
                <a:solidFill>
                  <a:schemeClr val="tx1">
                    <a:tint val="75000"/>
                  </a:schemeClr>
                </a:solidFill>
              </a:defRPr>
            </a:lvl4pPr>
            <a:lvl5pPr marL="6679873" indent="0">
              <a:buNone/>
              <a:defRPr sz="5156">
                <a:solidFill>
                  <a:schemeClr val="tx1">
                    <a:tint val="75000"/>
                  </a:schemeClr>
                </a:solidFill>
              </a:defRPr>
            </a:lvl5pPr>
            <a:lvl6pPr marL="8349841" indent="0">
              <a:buNone/>
              <a:defRPr sz="5156">
                <a:solidFill>
                  <a:schemeClr val="tx1">
                    <a:tint val="75000"/>
                  </a:schemeClr>
                </a:solidFill>
              </a:defRPr>
            </a:lvl6pPr>
            <a:lvl7pPr marL="10019812" indent="0">
              <a:buNone/>
              <a:defRPr sz="5156">
                <a:solidFill>
                  <a:schemeClr val="tx1">
                    <a:tint val="75000"/>
                  </a:schemeClr>
                </a:solidFill>
              </a:defRPr>
            </a:lvl7pPr>
            <a:lvl8pPr marL="11689780" indent="0">
              <a:buNone/>
              <a:defRPr sz="5156">
                <a:solidFill>
                  <a:schemeClr val="tx1">
                    <a:tint val="75000"/>
                  </a:schemeClr>
                </a:solidFill>
              </a:defRPr>
            </a:lvl8pPr>
            <a:lvl9pPr marL="13359749" indent="0">
              <a:buNone/>
              <a:defRPr sz="51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3/31/22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622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3" y="24582120"/>
            <a:ext cx="94442277" cy="69517263"/>
          </a:xfrm>
        </p:spPr>
        <p:txBody>
          <a:bodyPr/>
          <a:lstStyle>
            <a:defPPr>
              <a:defRPr kern="1200" smtId="4294967295"/>
            </a:defPPr>
            <a:lvl1pPr>
              <a:defRPr sz="10222"/>
            </a:lvl1pPr>
            <a:lvl2pPr>
              <a:defRPr sz="8800"/>
            </a:lvl2pPr>
            <a:lvl3pPr>
              <a:defRPr sz="7289"/>
            </a:lvl3pPr>
            <a:lvl4pPr>
              <a:defRPr sz="6579"/>
            </a:lvl4pPr>
            <a:lvl5pPr>
              <a:defRPr sz="6579"/>
            </a:lvl5pPr>
            <a:lvl6pPr>
              <a:defRPr sz="6579"/>
            </a:lvl6pPr>
            <a:lvl7pPr>
              <a:defRPr sz="6579"/>
            </a:lvl7pPr>
            <a:lvl8pPr>
              <a:defRPr sz="6579"/>
            </a:lvl8pPr>
            <a:lvl9pPr>
              <a:defRPr sz="657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7" y="24582120"/>
            <a:ext cx="94442277" cy="69517263"/>
          </a:xfrm>
        </p:spPr>
        <p:txBody>
          <a:bodyPr/>
          <a:lstStyle>
            <a:defPPr>
              <a:defRPr kern="1200" smtId="4294967295"/>
            </a:defPPr>
            <a:lvl1pPr>
              <a:defRPr sz="10222"/>
            </a:lvl1pPr>
            <a:lvl2pPr>
              <a:defRPr sz="8800"/>
            </a:lvl2pPr>
            <a:lvl3pPr>
              <a:defRPr sz="7289"/>
            </a:lvl3pPr>
            <a:lvl4pPr>
              <a:defRPr sz="6579"/>
            </a:lvl4pPr>
            <a:lvl5pPr>
              <a:defRPr sz="6579"/>
            </a:lvl5pPr>
            <a:lvl6pPr>
              <a:defRPr sz="6579"/>
            </a:lvl6pPr>
            <a:lvl7pPr>
              <a:defRPr sz="6579"/>
            </a:lvl7pPr>
            <a:lvl8pPr>
              <a:defRPr sz="6579"/>
            </a:lvl8pPr>
            <a:lvl9pPr>
              <a:defRPr sz="657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3/31/22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770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2" y="1318263"/>
            <a:ext cx="39502077" cy="5486400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3"/>
            <a:ext cx="19392903" cy="307085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8800" b="1"/>
            </a:lvl1pPr>
            <a:lvl2pPr marL="1669968" indent="0">
              <a:buNone/>
              <a:defRPr sz="7289" b="1"/>
            </a:lvl2pPr>
            <a:lvl3pPr marL="3339936" indent="0">
              <a:buNone/>
              <a:defRPr sz="6579" b="1"/>
            </a:lvl3pPr>
            <a:lvl4pPr marL="5009904" indent="0">
              <a:buNone/>
              <a:defRPr sz="5867" b="1"/>
            </a:lvl4pPr>
            <a:lvl5pPr marL="6679873" indent="0">
              <a:buNone/>
              <a:defRPr sz="5867" b="1"/>
            </a:lvl5pPr>
            <a:lvl6pPr marL="8349841" indent="0">
              <a:buNone/>
              <a:defRPr sz="5867" b="1"/>
            </a:lvl6pPr>
            <a:lvl7pPr marL="10019812" indent="0">
              <a:buNone/>
              <a:defRPr sz="5867" b="1"/>
            </a:lvl7pPr>
            <a:lvl8pPr marL="11689780" indent="0">
              <a:buNone/>
              <a:defRPr sz="5867" b="1"/>
            </a:lvl8pPr>
            <a:lvl9pPr marL="13359749" indent="0">
              <a:buNone/>
              <a:defRPr sz="5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0"/>
            <a:ext cx="19392903" cy="18966183"/>
          </a:xfrm>
        </p:spPr>
        <p:txBody>
          <a:bodyPr/>
          <a:lstStyle>
            <a:defPPr>
              <a:defRPr kern="1200" smtId="4294967295"/>
            </a:defPPr>
            <a:lvl1pPr>
              <a:defRPr sz="8800"/>
            </a:lvl1pPr>
            <a:lvl2pPr>
              <a:defRPr sz="7289"/>
            </a:lvl2pPr>
            <a:lvl3pPr>
              <a:defRPr sz="6579"/>
            </a:lvl3pPr>
            <a:lvl4pPr>
              <a:defRPr sz="5867"/>
            </a:lvl4pPr>
            <a:lvl5pPr>
              <a:defRPr sz="5867"/>
            </a:lvl5pPr>
            <a:lvl6pPr>
              <a:defRPr sz="5867"/>
            </a:lvl6pPr>
            <a:lvl7pPr>
              <a:defRPr sz="5867"/>
            </a:lvl7pPr>
            <a:lvl8pPr>
              <a:defRPr sz="5867"/>
            </a:lvl8pPr>
            <a:lvl9pPr>
              <a:defRPr sz="5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3"/>
            <a:ext cx="19400519" cy="3070857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8800" b="1"/>
            </a:lvl1pPr>
            <a:lvl2pPr marL="1669968" indent="0">
              <a:buNone/>
              <a:defRPr sz="7289" b="1"/>
            </a:lvl2pPr>
            <a:lvl3pPr marL="3339936" indent="0">
              <a:buNone/>
              <a:defRPr sz="6579" b="1"/>
            </a:lvl3pPr>
            <a:lvl4pPr marL="5009904" indent="0">
              <a:buNone/>
              <a:defRPr sz="5867" b="1"/>
            </a:lvl4pPr>
            <a:lvl5pPr marL="6679873" indent="0">
              <a:buNone/>
              <a:defRPr sz="5867" b="1"/>
            </a:lvl5pPr>
            <a:lvl6pPr marL="8349841" indent="0">
              <a:buNone/>
              <a:defRPr sz="5867" b="1"/>
            </a:lvl6pPr>
            <a:lvl7pPr marL="10019812" indent="0">
              <a:buNone/>
              <a:defRPr sz="5867" b="1"/>
            </a:lvl7pPr>
            <a:lvl8pPr marL="11689780" indent="0">
              <a:buNone/>
              <a:defRPr sz="5867" b="1"/>
            </a:lvl8pPr>
            <a:lvl9pPr marL="13359749" indent="0">
              <a:buNone/>
              <a:defRPr sz="58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19" cy="18966183"/>
          </a:xfrm>
        </p:spPr>
        <p:txBody>
          <a:bodyPr/>
          <a:lstStyle>
            <a:defPPr>
              <a:defRPr kern="1200" smtId="4294967295"/>
            </a:defPPr>
            <a:lvl1pPr>
              <a:defRPr sz="8800"/>
            </a:lvl1pPr>
            <a:lvl2pPr>
              <a:defRPr sz="7289"/>
            </a:lvl2pPr>
            <a:lvl3pPr>
              <a:defRPr sz="6579"/>
            </a:lvl3pPr>
            <a:lvl4pPr>
              <a:defRPr sz="5867"/>
            </a:lvl4pPr>
            <a:lvl5pPr>
              <a:defRPr sz="5867"/>
            </a:lvl5pPr>
            <a:lvl6pPr>
              <a:defRPr sz="5867"/>
            </a:lvl6pPr>
            <a:lvl7pPr>
              <a:defRPr sz="5867"/>
            </a:lvl7pPr>
            <a:lvl8pPr>
              <a:defRPr sz="5867"/>
            </a:lvl8pPr>
            <a:lvl9pPr>
              <a:defRPr sz="5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3/31/22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2743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3/31/22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18416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3/31/22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618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310640"/>
            <a:ext cx="14439903" cy="5577840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728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39" y="1310642"/>
            <a:ext cx="24536400" cy="28094942"/>
          </a:xfrm>
        </p:spPr>
        <p:txBody>
          <a:bodyPr/>
          <a:lstStyle>
            <a:defPPr>
              <a:defRPr kern="1200" smtId="4294967295"/>
            </a:defPPr>
            <a:lvl1pPr>
              <a:defRPr sz="11733"/>
            </a:lvl1pPr>
            <a:lvl2pPr>
              <a:defRPr sz="10222"/>
            </a:lvl2pPr>
            <a:lvl3pPr>
              <a:defRPr sz="8800"/>
            </a:lvl3pPr>
            <a:lvl4pPr>
              <a:defRPr sz="7289"/>
            </a:lvl4pPr>
            <a:lvl5pPr>
              <a:defRPr sz="7289"/>
            </a:lvl5pPr>
            <a:lvl6pPr>
              <a:defRPr sz="7289"/>
            </a:lvl6pPr>
            <a:lvl7pPr>
              <a:defRPr sz="7289"/>
            </a:lvl7pPr>
            <a:lvl8pPr>
              <a:defRPr sz="7289"/>
            </a:lvl8pPr>
            <a:lvl9pPr>
              <a:defRPr sz="72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6888482"/>
            <a:ext cx="14439903" cy="22517103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5156"/>
            </a:lvl1pPr>
            <a:lvl2pPr marL="1669968" indent="0">
              <a:buNone/>
              <a:defRPr sz="4356"/>
            </a:lvl2pPr>
            <a:lvl3pPr marL="3339936" indent="0">
              <a:buNone/>
              <a:defRPr sz="3644"/>
            </a:lvl3pPr>
            <a:lvl4pPr marL="5009904" indent="0">
              <a:buNone/>
              <a:defRPr sz="3289"/>
            </a:lvl4pPr>
            <a:lvl5pPr marL="6679873" indent="0">
              <a:buNone/>
              <a:defRPr sz="3289"/>
            </a:lvl5pPr>
            <a:lvl6pPr marL="8349841" indent="0">
              <a:buNone/>
              <a:defRPr sz="3289"/>
            </a:lvl6pPr>
            <a:lvl7pPr marL="10019812" indent="0">
              <a:buNone/>
              <a:defRPr sz="3289"/>
            </a:lvl7pPr>
            <a:lvl8pPr marL="11689780" indent="0">
              <a:buNone/>
              <a:defRPr sz="3289"/>
            </a:lvl8pPr>
            <a:lvl9pPr marL="13359749" indent="0">
              <a:buNone/>
              <a:defRPr sz="32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3/31/22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398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4" y="23042880"/>
            <a:ext cx="26334721" cy="2720343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728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4" y="2941322"/>
            <a:ext cx="26334721" cy="19751039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1733"/>
            </a:lvl1pPr>
            <a:lvl2pPr marL="1669968" indent="0">
              <a:buNone/>
              <a:defRPr sz="10222"/>
            </a:lvl2pPr>
            <a:lvl3pPr marL="3339936" indent="0">
              <a:buNone/>
              <a:defRPr sz="8800"/>
            </a:lvl3pPr>
            <a:lvl4pPr marL="5009904" indent="0">
              <a:buNone/>
              <a:defRPr sz="7289"/>
            </a:lvl4pPr>
            <a:lvl5pPr marL="6679873" indent="0">
              <a:buNone/>
              <a:defRPr sz="7289"/>
            </a:lvl5pPr>
            <a:lvl6pPr marL="8349841" indent="0">
              <a:buNone/>
              <a:defRPr sz="7289"/>
            </a:lvl6pPr>
            <a:lvl7pPr marL="10019812" indent="0">
              <a:buNone/>
              <a:defRPr sz="7289"/>
            </a:lvl7pPr>
            <a:lvl8pPr marL="11689780" indent="0">
              <a:buNone/>
              <a:defRPr sz="7289"/>
            </a:lvl8pPr>
            <a:lvl9pPr marL="13359749" indent="0">
              <a:buNone/>
              <a:defRPr sz="728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4" y="25763223"/>
            <a:ext cx="26334721" cy="386333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5156"/>
            </a:lvl1pPr>
            <a:lvl2pPr marL="1669968" indent="0">
              <a:buNone/>
              <a:defRPr sz="4356"/>
            </a:lvl2pPr>
            <a:lvl3pPr marL="3339936" indent="0">
              <a:buNone/>
              <a:defRPr sz="3644"/>
            </a:lvl3pPr>
            <a:lvl4pPr marL="5009904" indent="0">
              <a:buNone/>
              <a:defRPr sz="3289"/>
            </a:lvl4pPr>
            <a:lvl5pPr marL="6679873" indent="0">
              <a:buNone/>
              <a:defRPr sz="3289"/>
            </a:lvl5pPr>
            <a:lvl6pPr marL="8349841" indent="0">
              <a:buNone/>
              <a:defRPr sz="3289"/>
            </a:lvl6pPr>
            <a:lvl7pPr marL="10019812" indent="0">
              <a:buNone/>
              <a:defRPr sz="3289"/>
            </a:lvl7pPr>
            <a:lvl8pPr marL="11689780" indent="0">
              <a:buNone/>
              <a:defRPr sz="3289"/>
            </a:lvl8pPr>
            <a:lvl9pPr marL="13359749" indent="0">
              <a:buNone/>
              <a:defRPr sz="32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1D3EE5B7-680E-44FF-962F-3113FAB5030E}" type="datetimeFigureOut">
              <a:rPr lang="en-US" smtClean="0"/>
              <a:t>3/31/22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813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2" y="1318263"/>
            <a:ext cx="39502077" cy="5486400"/>
          </a:xfrm>
          <a:prstGeom prst="rect">
            <a:avLst/>
          </a:prstGeom>
        </p:spPr>
        <p:txBody>
          <a:bodyPr vert="horz" lIns="375729" tIns="187871" rIns="375729" bIns="187871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2" y="7680963"/>
            <a:ext cx="39502077" cy="21724623"/>
          </a:xfrm>
          <a:prstGeom prst="rect">
            <a:avLst/>
          </a:prstGeom>
        </p:spPr>
        <p:txBody>
          <a:bodyPr vert="horz" lIns="375729" tIns="187871" rIns="375729" bIns="187871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97"/>
            <a:ext cx="10241280" cy="1752600"/>
          </a:xfrm>
          <a:prstGeom prst="rect">
            <a:avLst/>
          </a:prstGeom>
        </p:spPr>
        <p:txBody>
          <a:bodyPr vert="horz" lIns="375729" tIns="187871" rIns="375729" bIns="187871" rtlCol="0" anchor="ctr"/>
          <a:lstStyle>
            <a:defPPr>
              <a:defRPr kern="1200" smtId="4294967295"/>
            </a:defPPr>
            <a:lvl1pPr algn="l">
              <a:defRPr sz="43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t>3/31/22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1" y="30510497"/>
            <a:ext cx="13898880" cy="1752600"/>
          </a:xfrm>
          <a:prstGeom prst="rect">
            <a:avLst/>
          </a:prstGeom>
        </p:spPr>
        <p:txBody>
          <a:bodyPr vert="horz" lIns="375729" tIns="187871" rIns="375729" bIns="187871" rtlCol="0" anchor="ctr"/>
          <a:lstStyle>
            <a:defPPr>
              <a:defRPr kern="1200" smtId="4294967295"/>
            </a:defPPr>
            <a:lvl1pPr algn="ctr">
              <a:defRPr sz="43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1" y="30510497"/>
            <a:ext cx="10241280" cy="1752600"/>
          </a:xfrm>
          <a:prstGeom prst="rect">
            <a:avLst/>
          </a:prstGeom>
        </p:spPr>
        <p:txBody>
          <a:bodyPr vert="horz" lIns="375729" tIns="187871" rIns="375729" bIns="187871" rtlCol="0" anchor="ctr"/>
          <a:lstStyle>
            <a:defPPr>
              <a:defRPr kern="1200" smtId="4294967295"/>
            </a:defPPr>
            <a:lvl1pPr algn="r">
              <a:defRPr sz="43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6531167" y="16823267"/>
            <a:ext cx="21412200" cy="5825067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39010167" y="16823267"/>
            <a:ext cx="21412200" cy="5825067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1964267" y="33680400"/>
            <a:ext cx="39962667" cy="23241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1964267" y="34537650"/>
            <a:ext cx="21945600" cy="190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6507" dirty="0">
                <a:solidFill>
                  <a:srgbClr val="808080"/>
                </a:solidFill>
              </a:rPr>
              <a:t>Template ID: concludingcider  Size: 36x24</a:t>
            </a:r>
          </a:p>
        </p:txBody>
      </p:sp>
    </p:spTree>
    <p:extLst>
      <p:ext uri="{BB962C8B-B14F-4D97-AF65-F5344CB8AC3E}">
        <p14:creationId xmlns:p14="http://schemas.microsoft.com/office/powerpoint/2010/main" val="422247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ransition/>
  <p:txStyles>
    <p:titleStyle>
      <a:defPPr>
        <a:defRPr kern="1200" smtId="4294967295"/>
      </a:defPPr>
      <a:lvl1pPr algn="ctr" defTabSz="3339936" rtl="0" eaLnBrk="1" latinLnBrk="0" hangingPunct="1">
        <a:spcBef>
          <a:spcPct val="0"/>
        </a:spcBef>
        <a:buNone/>
        <a:defRPr sz="160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1252478" indent="-1252478" algn="l" defTabSz="3339936" rtl="0" eaLnBrk="1" latinLnBrk="0" hangingPunct="1">
        <a:spcBef>
          <a:spcPct val="20000"/>
        </a:spcBef>
        <a:buFont typeface="Arial" pitchFamily="34" charset="0"/>
        <a:buChar char="•"/>
        <a:defRPr sz="11733" kern="1200">
          <a:solidFill>
            <a:schemeClr val="tx1"/>
          </a:solidFill>
          <a:latin typeface="+mn-lt"/>
          <a:ea typeface="+mn-ea"/>
          <a:cs typeface="+mn-cs"/>
        </a:defRPr>
      </a:lvl1pPr>
      <a:lvl2pPr marL="2713703" indent="-1043734" algn="l" defTabSz="3339936" rtl="0" eaLnBrk="1" latinLnBrk="0" hangingPunct="1">
        <a:spcBef>
          <a:spcPct val="20000"/>
        </a:spcBef>
        <a:buFont typeface="Arial" pitchFamily="34" charset="0"/>
        <a:buChar char="–"/>
        <a:defRPr sz="10222" kern="1200">
          <a:solidFill>
            <a:schemeClr val="tx1"/>
          </a:solidFill>
          <a:latin typeface="+mn-lt"/>
          <a:ea typeface="+mn-ea"/>
          <a:cs typeface="+mn-cs"/>
        </a:defRPr>
      </a:lvl2pPr>
      <a:lvl3pPr marL="4174921" indent="-834984" algn="l" defTabSz="3339936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5844889" indent="-834984" algn="l" defTabSz="3339936" rtl="0" eaLnBrk="1" latinLnBrk="0" hangingPunct="1">
        <a:spcBef>
          <a:spcPct val="20000"/>
        </a:spcBef>
        <a:buFont typeface="Arial" pitchFamily="34" charset="0"/>
        <a:buChar char="–"/>
        <a:defRPr sz="7289" kern="1200">
          <a:solidFill>
            <a:schemeClr val="tx1"/>
          </a:solidFill>
          <a:latin typeface="+mn-lt"/>
          <a:ea typeface="+mn-ea"/>
          <a:cs typeface="+mn-cs"/>
        </a:defRPr>
      </a:lvl4pPr>
      <a:lvl5pPr marL="7514856" indent="-834984" algn="l" defTabSz="3339936" rtl="0" eaLnBrk="1" latinLnBrk="0" hangingPunct="1">
        <a:spcBef>
          <a:spcPct val="20000"/>
        </a:spcBef>
        <a:buFont typeface="Arial" pitchFamily="34" charset="0"/>
        <a:buChar char="»"/>
        <a:defRPr sz="7289" kern="1200">
          <a:solidFill>
            <a:schemeClr val="tx1"/>
          </a:solidFill>
          <a:latin typeface="+mn-lt"/>
          <a:ea typeface="+mn-ea"/>
          <a:cs typeface="+mn-cs"/>
        </a:defRPr>
      </a:lvl5pPr>
      <a:lvl6pPr marL="9184828" indent="-834984" algn="l" defTabSz="3339936" rtl="0" eaLnBrk="1" latinLnBrk="0" hangingPunct="1">
        <a:spcBef>
          <a:spcPct val="20000"/>
        </a:spcBef>
        <a:buFont typeface="Arial" pitchFamily="34" charset="0"/>
        <a:buChar char="•"/>
        <a:defRPr sz="7289" kern="1200">
          <a:solidFill>
            <a:schemeClr val="tx1"/>
          </a:solidFill>
          <a:latin typeface="+mn-lt"/>
          <a:ea typeface="+mn-ea"/>
          <a:cs typeface="+mn-cs"/>
        </a:defRPr>
      </a:lvl6pPr>
      <a:lvl7pPr marL="10854797" indent="-834984" algn="l" defTabSz="3339936" rtl="0" eaLnBrk="1" latinLnBrk="0" hangingPunct="1">
        <a:spcBef>
          <a:spcPct val="20000"/>
        </a:spcBef>
        <a:buFont typeface="Arial" pitchFamily="34" charset="0"/>
        <a:buChar char="•"/>
        <a:defRPr sz="7289" kern="1200">
          <a:solidFill>
            <a:schemeClr val="tx1"/>
          </a:solidFill>
          <a:latin typeface="+mn-lt"/>
          <a:ea typeface="+mn-ea"/>
          <a:cs typeface="+mn-cs"/>
        </a:defRPr>
      </a:lvl7pPr>
      <a:lvl8pPr marL="12524764" indent="-834984" algn="l" defTabSz="3339936" rtl="0" eaLnBrk="1" latinLnBrk="0" hangingPunct="1">
        <a:spcBef>
          <a:spcPct val="20000"/>
        </a:spcBef>
        <a:buFont typeface="Arial" pitchFamily="34" charset="0"/>
        <a:buChar char="•"/>
        <a:defRPr sz="7289" kern="1200">
          <a:solidFill>
            <a:schemeClr val="tx1"/>
          </a:solidFill>
          <a:latin typeface="+mn-lt"/>
          <a:ea typeface="+mn-ea"/>
          <a:cs typeface="+mn-cs"/>
        </a:defRPr>
      </a:lvl8pPr>
      <a:lvl9pPr marL="14194733" indent="-834984" algn="l" defTabSz="3339936" rtl="0" eaLnBrk="1" latinLnBrk="0" hangingPunct="1">
        <a:spcBef>
          <a:spcPct val="20000"/>
        </a:spcBef>
        <a:buFont typeface="Arial" pitchFamily="34" charset="0"/>
        <a:buChar char="•"/>
        <a:defRPr sz="72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39936" rtl="0" eaLnBrk="1" latinLnBrk="0" hangingPunct="1">
        <a:defRPr sz="6579" kern="1200">
          <a:solidFill>
            <a:schemeClr val="tx1"/>
          </a:solidFill>
          <a:latin typeface="+mn-lt"/>
          <a:ea typeface="+mn-ea"/>
          <a:cs typeface="+mn-cs"/>
        </a:defRPr>
      </a:lvl1pPr>
      <a:lvl2pPr marL="1669968" algn="l" defTabSz="3339936" rtl="0" eaLnBrk="1" latinLnBrk="0" hangingPunct="1">
        <a:defRPr sz="6579" kern="1200">
          <a:solidFill>
            <a:schemeClr val="tx1"/>
          </a:solidFill>
          <a:latin typeface="+mn-lt"/>
          <a:ea typeface="+mn-ea"/>
          <a:cs typeface="+mn-cs"/>
        </a:defRPr>
      </a:lvl2pPr>
      <a:lvl3pPr marL="3339936" algn="l" defTabSz="3339936" rtl="0" eaLnBrk="1" latinLnBrk="0" hangingPunct="1">
        <a:defRPr sz="6579" kern="1200">
          <a:solidFill>
            <a:schemeClr val="tx1"/>
          </a:solidFill>
          <a:latin typeface="+mn-lt"/>
          <a:ea typeface="+mn-ea"/>
          <a:cs typeface="+mn-cs"/>
        </a:defRPr>
      </a:lvl3pPr>
      <a:lvl4pPr marL="5009904" algn="l" defTabSz="3339936" rtl="0" eaLnBrk="1" latinLnBrk="0" hangingPunct="1">
        <a:defRPr sz="6579" kern="1200">
          <a:solidFill>
            <a:schemeClr val="tx1"/>
          </a:solidFill>
          <a:latin typeface="+mn-lt"/>
          <a:ea typeface="+mn-ea"/>
          <a:cs typeface="+mn-cs"/>
        </a:defRPr>
      </a:lvl4pPr>
      <a:lvl5pPr marL="6679873" algn="l" defTabSz="3339936" rtl="0" eaLnBrk="1" latinLnBrk="0" hangingPunct="1">
        <a:defRPr sz="6579" kern="1200">
          <a:solidFill>
            <a:schemeClr val="tx1"/>
          </a:solidFill>
          <a:latin typeface="+mn-lt"/>
          <a:ea typeface="+mn-ea"/>
          <a:cs typeface="+mn-cs"/>
        </a:defRPr>
      </a:lvl5pPr>
      <a:lvl6pPr marL="8349841" algn="l" defTabSz="3339936" rtl="0" eaLnBrk="1" latinLnBrk="0" hangingPunct="1">
        <a:defRPr sz="6579" kern="1200">
          <a:solidFill>
            <a:schemeClr val="tx1"/>
          </a:solidFill>
          <a:latin typeface="+mn-lt"/>
          <a:ea typeface="+mn-ea"/>
          <a:cs typeface="+mn-cs"/>
        </a:defRPr>
      </a:lvl6pPr>
      <a:lvl7pPr marL="10019812" algn="l" defTabSz="3339936" rtl="0" eaLnBrk="1" latinLnBrk="0" hangingPunct="1">
        <a:defRPr sz="6579" kern="1200">
          <a:solidFill>
            <a:schemeClr val="tx1"/>
          </a:solidFill>
          <a:latin typeface="+mn-lt"/>
          <a:ea typeface="+mn-ea"/>
          <a:cs typeface="+mn-cs"/>
        </a:defRPr>
      </a:lvl7pPr>
      <a:lvl8pPr marL="11689780" algn="l" defTabSz="3339936" rtl="0" eaLnBrk="1" latinLnBrk="0" hangingPunct="1">
        <a:defRPr sz="6579" kern="1200">
          <a:solidFill>
            <a:schemeClr val="tx1"/>
          </a:solidFill>
          <a:latin typeface="+mn-lt"/>
          <a:ea typeface="+mn-ea"/>
          <a:cs typeface="+mn-cs"/>
        </a:defRPr>
      </a:lvl8pPr>
      <a:lvl9pPr marL="13359749" algn="l" defTabSz="3339936" rtl="0" eaLnBrk="1" latinLnBrk="0" hangingPunct="1">
        <a:defRPr sz="6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jpeg"/><Relationship Id="rId5" Type="http://schemas.openxmlformats.org/officeDocument/2006/relationships/image" Target="../media/image6.tiff"/><Relationship Id="rId10" Type="http://schemas.microsoft.com/office/2007/relationships/hdphoto" Target="../media/hdphoto2.wdp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6E3EB874-224D-7A49-8978-1117C7EFF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4170" y="6771385"/>
            <a:ext cx="14120125" cy="9912825"/>
          </a:xfrm>
          <a:prstGeom prst="rect">
            <a:avLst/>
          </a:prstGeom>
        </p:spPr>
      </p:pic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D1E8EEA0-ED67-4B13-A826-1A8457285CCB}"/>
              </a:ext>
            </a:extLst>
          </p:cNvPr>
          <p:cNvSpPr txBox="1"/>
          <p:nvPr/>
        </p:nvSpPr>
        <p:spPr>
          <a:xfrm>
            <a:off x="6663265" y="1582053"/>
            <a:ext cx="31225069" cy="26110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343271">
              <a:spcBef>
                <a:spcPct val="20000"/>
              </a:spcBef>
              <a:defRPr/>
            </a:pPr>
            <a:r>
              <a:rPr lang="en-US" sz="10700" b="1" dirty="0">
                <a:solidFill>
                  <a:srgbClr val="434342"/>
                </a:solidFill>
                <a:latin typeface="Quattrocento" panose="02020802030000000404" pitchFamily="18" charset="0"/>
              </a:rPr>
              <a:t>The Snowball Chamber Dark Matter Experiment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90" y="5728021"/>
            <a:ext cx="14030442" cy="1043364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121889" tIns="0" rIns="121889" bIns="0" anchor="ctr" anchorCtr="0"/>
          <a:lstStyle>
            <a:defPPr>
              <a:defRPr kern="1200" smtId="4294967295"/>
            </a:defPPr>
          </a:lstStyle>
          <a:p>
            <a:pPr algn="ctr" defTabSz="4180182">
              <a:defRPr/>
            </a:pPr>
            <a:r>
              <a:rPr lang="en-US" sz="6600" b="1" dirty="0">
                <a:solidFill>
                  <a:srgbClr val="FFFFFF"/>
                </a:solidFill>
                <a:latin typeface="Quattrocento" panose="02020802030000000404" pitchFamily="18" charset="0"/>
              </a:rPr>
              <a:t>Dark Matter [DM]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EC622DF4-7348-4920-BF98-0DAAEC5CE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9147" y="17945501"/>
            <a:ext cx="14620150" cy="890248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121889" tIns="0" rIns="121889" bIns="0" anchor="ctr" anchorCtr="0"/>
          <a:lstStyle>
            <a:defPPr>
              <a:defRPr kern="1200" smtId="4294967295"/>
            </a:defPPr>
          </a:lstStyle>
          <a:p>
            <a:pPr algn="ctr" defTabSz="4180182">
              <a:defRPr/>
            </a:pPr>
            <a:r>
              <a:rPr lang="en-US" sz="6600" b="1" dirty="0">
                <a:solidFill>
                  <a:srgbClr val="FFFFFF"/>
                </a:solidFill>
                <a:latin typeface="Quattrocento" panose="02020802030000000404" pitchFamily="18" charset="0"/>
              </a:rPr>
              <a:t>Top Oil</a:t>
            </a: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7E80D786-D74D-4324-9F95-59B544BBB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4825" y="18464154"/>
            <a:ext cx="14187052" cy="87477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121889" tIns="0" rIns="121889" bIns="0" anchor="ctr" anchorCtr="0"/>
          <a:lstStyle>
            <a:defPPr>
              <a:defRPr kern="1200" smtId="4294967295"/>
            </a:defPPr>
          </a:lstStyle>
          <a:p>
            <a:pPr algn="ctr" defTabSz="4180182">
              <a:defRPr/>
            </a:pPr>
            <a:r>
              <a:rPr lang="en-US" sz="6600" b="1" dirty="0">
                <a:solidFill>
                  <a:srgbClr val="FFFFFF"/>
                </a:solidFill>
                <a:latin typeface="Quattrocento" panose="02020802030000000404" pitchFamily="18" charset="0"/>
              </a:rPr>
              <a:t>The SnowBall Chamber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C78AA2-0DE8-4DD1-9E71-46900FAFFB36}"/>
              </a:ext>
            </a:extLst>
          </p:cNvPr>
          <p:cNvGrpSpPr/>
          <p:nvPr/>
        </p:nvGrpSpPr>
        <p:grpSpPr>
          <a:xfrm>
            <a:off x="0" y="0"/>
            <a:ext cx="43891200" cy="39395400"/>
            <a:chOff x="1828800" y="0"/>
            <a:chExt cx="29260800" cy="21945600"/>
          </a:xfrm>
        </p:grpSpPr>
        <p:sp>
          <p:nvSpPr>
            <p:cNvPr id="50" name="Rectangle 49"/>
            <p:cNvSpPr/>
            <p:nvPr/>
          </p:nvSpPr>
          <p:spPr>
            <a:xfrm rot="5400000" flipH="1">
              <a:off x="15798800" y="6654800"/>
              <a:ext cx="1320800" cy="292608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4699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5400000" flipH="1">
              <a:off x="16459200" y="5740401"/>
              <a:ext cx="0" cy="29260800"/>
            </a:xfrm>
            <a:prstGeom prst="line">
              <a:avLst/>
            </a:prstGeom>
            <a:ln w="2540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C299F74-A7A2-4C5B-AAF3-D8CD94AEEADF}"/>
                </a:ext>
              </a:extLst>
            </p:cNvPr>
            <p:cNvSpPr/>
            <p:nvPr/>
          </p:nvSpPr>
          <p:spPr>
            <a:xfrm rot="5400000" flipH="1">
              <a:off x="16230602" y="-14401800"/>
              <a:ext cx="457199" cy="29260800"/>
            </a:xfrm>
            <a:prstGeom prst="rect">
              <a:avLst/>
            </a:prstGeom>
            <a:solidFill>
              <a:srgbClr val="08A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 smtId="4294967295"/>
              </a:defPPr>
            </a:lstStyle>
            <a:p>
              <a:pPr algn="ctr"/>
              <a:endParaRPr lang="en-US" sz="4699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D1C66DA5-61A4-0A40-AE73-054C4B7BDF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0" y="1083788"/>
            <a:ext cx="5623597" cy="41637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2DB388-2CCC-4C43-82E6-77EAA69FB94E}"/>
              </a:ext>
            </a:extLst>
          </p:cNvPr>
          <p:cNvSpPr txBox="1"/>
          <p:nvPr/>
        </p:nvSpPr>
        <p:spPr>
          <a:xfrm>
            <a:off x="307300" y="7237869"/>
            <a:ext cx="1326896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~85% of the mass in our universe is classified as Dark Matter.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The meaning of “Dark” is in reference to the inability for modern astronomical instruments to detect observable electromagnetic radiation,  ex: </a:t>
            </a:r>
            <a:r>
              <a:rPr lang="en-US" sz="4400"/>
              <a:t>Visiblelight</a:t>
            </a:r>
            <a:r>
              <a:rPr lang="en-US" sz="44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DM may contain new subatomic particles, in particular weakly-interacting massive particles [aka WIMPs].</a:t>
            </a:r>
          </a:p>
          <a:p>
            <a:endParaRPr lang="en-US" sz="4400" dirty="0"/>
          </a:p>
        </p:txBody>
      </p:sp>
      <p:pic>
        <p:nvPicPr>
          <p:cNvPr id="24" name="Picture 2" descr="Scalar field dark matter - Wikipedia">
            <a:extLst>
              <a:ext uri="{FF2B5EF4-FFF2-40B4-BE49-F238E27FC236}">
                <a16:creationId xmlns:a16="http://schemas.microsoft.com/office/drawing/2014/main" id="{D5FF3F81-B56F-F94F-834F-5248120D3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35" y="12210065"/>
            <a:ext cx="10342024" cy="593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860A9EA-0581-3247-B631-3CE082BDA405}"/>
              </a:ext>
            </a:extLst>
          </p:cNvPr>
          <p:cNvSpPr txBox="1"/>
          <p:nvPr/>
        </p:nvSpPr>
        <p:spPr>
          <a:xfrm>
            <a:off x="22079" y="19454434"/>
            <a:ext cx="838540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Supercooling</a:t>
            </a:r>
            <a:endParaRPr lang="en-US" sz="5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Liquid cooled below normal freezing point without a nucleation event that induces freezing, metastable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Ideal case: [1]</a:t>
            </a:r>
          </a:p>
          <a:p>
            <a:pPr marL="1957730" indent="-571500">
              <a:buFont typeface="Arial" panose="020B0604020202020204" pitchFamily="34" charset="0"/>
              <a:buChar char="•"/>
            </a:pPr>
            <a:r>
              <a:rPr lang="en-US" sz="4400" dirty="0"/>
              <a:t>High Purity</a:t>
            </a:r>
          </a:p>
          <a:p>
            <a:pPr marL="1957730" indent="-571500">
              <a:buFont typeface="Arial" panose="020B0604020202020204" pitchFamily="34" charset="0"/>
              <a:buChar char="•"/>
            </a:pPr>
            <a:r>
              <a:rPr lang="en-US" sz="4400" dirty="0"/>
              <a:t>Container Smoothness</a:t>
            </a:r>
          </a:p>
          <a:p>
            <a:pPr marL="1957730" indent="-571500">
              <a:buFont typeface="Arial" panose="020B0604020202020204" pitchFamily="34" charset="0"/>
              <a:buChar char="•"/>
            </a:pPr>
            <a:r>
              <a:rPr lang="en-US" sz="4400" dirty="0"/>
              <a:t>Possibility of Oil buffers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67C860E-204E-4E4D-AE75-DD9792B7E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719" y="20005095"/>
            <a:ext cx="5839299" cy="56263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65F8CFD-9972-DF40-AC63-2616B7616BEA}"/>
              </a:ext>
            </a:extLst>
          </p:cNvPr>
          <p:cNvGrpSpPr/>
          <p:nvPr/>
        </p:nvGrpSpPr>
        <p:grpSpPr>
          <a:xfrm>
            <a:off x="9085146" y="26302095"/>
            <a:ext cx="4406502" cy="5927218"/>
            <a:chOff x="8792221" y="25712938"/>
            <a:chExt cx="4550045" cy="5996435"/>
          </a:xfrm>
        </p:grpSpPr>
        <p:pic>
          <p:nvPicPr>
            <p:cNvPr id="29" name="Picture 28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37579208-70FF-4F42-B6B1-73D7FC9B88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093"/>
            <a:stretch/>
          </p:blipFill>
          <p:spPr>
            <a:xfrm>
              <a:off x="8845632" y="25712938"/>
              <a:ext cx="4496634" cy="3784614"/>
            </a:xfrm>
            <a:prstGeom prst="rect">
              <a:avLst/>
            </a:prstGeom>
            <a:noFill/>
          </p:spPr>
        </p:pic>
        <p:pic>
          <p:nvPicPr>
            <p:cNvPr id="30" name="Picture 2" descr="How big is a ping pong ball? - Diameter, Weight &amp;amp; Sizes">
              <a:extLst>
                <a:ext uri="{FF2B5EF4-FFF2-40B4-BE49-F238E27FC236}">
                  <a16:creationId xmlns:a16="http://schemas.microsoft.com/office/drawing/2014/main" id="{3226CB15-B690-7A47-BCA6-E17E49EA69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1" t="13806" r="27961" b="18247"/>
            <a:stretch/>
          </p:blipFill>
          <p:spPr bwMode="auto">
            <a:xfrm>
              <a:off x="12388257" y="30414427"/>
              <a:ext cx="858672" cy="920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A81474-8215-8D4A-8A05-49F274CB0A84}"/>
                </a:ext>
              </a:extLst>
            </p:cNvPr>
            <p:cNvSpPr txBox="1"/>
            <p:nvPr/>
          </p:nvSpPr>
          <p:spPr>
            <a:xfrm>
              <a:off x="11029679" y="30657043"/>
              <a:ext cx="61523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vs</a:t>
              </a:r>
            </a:p>
          </p:txBody>
        </p:sp>
        <p:pic>
          <p:nvPicPr>
            <p:cNvPr id="33" name="Picture 6" descr="2 1/4” Cue Ball – Mr. Billiard – Pool Tables, Cues, Snooker, Foosball,  Darts, Table Tennis, Accessories &amp;amp;amp; more">
              <a:extLst>
                <a:ext uri="{FF2B5EF4-FFF2-40B4-BE49-F238E27FC236}">
                  <a16:creationId xmlns:a16="http://schemas.microsoft.com/office/drawing/2014/main" id="{F8F64BEF-DEC6-BB43-9265-EE7BCD1D7E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667" b="95556" l="7000" r="90000">
                          <a14:foregroundMark x1="59750" y1="8333" x2="59750" y2="8333"/>
                          <a14:foregroundMark x1="42000" y1="6944" x2="42000" y2="6944"/>
                          <a14:foregroundMark x1="46750" y1="5000" x2="46750" y2="5000"/>
                          <a14:foregroundMark x1="89000" y1="53333" x2="89000" y2="53333"/>
                          <a14:foregroundMark x1="56250" y1="89444" x2="56250" y2="89444"/>
                          <a14:foregroundMark x1="54500" y1="92778" x2="54500" y2="92778"/>
                          <a14:foregroundMark x1="49750" y1="96111" x2="49750" y2="96111"/>
                          <a14:foregroundMark x1="89000" y1="59167" x2="89000" y2="59167"/>
                          <a14:foregroundMark x1="88250" y1="55278" x2="88250" y2="55278"/>
                          <a14:foregroundMark x1="88250" y1="51944" x2="88250" y2="51944"/>
                          <a14:foregroundMark x1="89500" y1="51944" x2="89500" y2="51944"/>
                          <a14:foregroundMark x1="89500" y1="40833" x2="89500" y2="40833"/>
                          <a14:foregroundMark x1="89000" y1="36111" x2="89250" y2="66389"/>
                          <a14:foregroundMark x1="89250" y1="66389" x2="93750" y2="36944"/>
                          <a14:foregroundMark x1="93750" y1="36944" x2="75750" y2="15000"/>
                          <a14:foregroundMark x1="75750" y1="15000" x2="51250" y2="1667"/>
                          <a14:foregroundMark x1="51250" y1="1667" x2="25500" y2="6667"/>
                          <a14:foregroundMark x1="25500" y1="6667" x2="10750" y2="32222"/>
                          <a14:foregroundMark x1="10750" y1="32222" x2="10500" y2="68333"/>
                          <a14:foregroundMark x1="7000" y1="62500" x2="7500" y2="38889"/>
                          <a14:foregroundMark x1="7500" y1="40833" x2="8250" y2="6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2221" y="30039951"/>
              <a:ext cx="1854913" cy="1669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80BC53C-54E2-E945-90AC-35EDA9FA7AF7}"/>
                </a:ext>
              </a:extLst>
            </p:cNvPr>
            <p:cNvCxnSpPr>
              <a:stCxn id="33" idx="0"/>
            </p:cNvCxnSpPr>
            <p:nvPr/>
          </p:nvCxnSpPr>
          <p:spPr>
            <a:xfrm flipV="1">
              <a:off x="9719678" y="29081454"/>
              <a:ext cx="927456" cy="958497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C015ACA8-BC96-024E-84D4-7CC45901807C}"/>
                </a:ext>
              </a:extLst>
            </p:cNvPr>
            <p:cNvCxnSpPr>
              <a:cxnSpLocks/>
              <a:stCxn id="30" idx="0"/>
            </p:cNvCxnSpPr>
            <p:nvPr/>
          </p:nvCxnSpPr>
          <p:spPr>
            <a:xfrm flipH="1" flipV="1">
              <a:off x="11530571" y="29120217"/>
              <a:ext cx="1287022" cy="1294210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095C415-BBB1-8E47-8550-9D2D83B3039D}"/>
              </a:ext>
            </a:extLst>
          </p:cNvPr>
          <p:cNvCxnSpPr>
            <a:cxnSpLocks/>
          </p:cNvCxnSpPr>
          <p:nvPr/>
        </p:nvCxnSpPr>
        <p:spPr>
          <a:xfrm flipV="1">
            <a:off x="136454" y="25807998"/>
            <a:ext cx="14084845" cy="36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1CD0020-1E63-E84D-9015-ABC098DD92D4}"/>
              </a:ext>
            </a:extLst>
          </p:cNvPr>
          <p:cNvSpPr txBox="1"/>
          <p:nvPr/>
        </p:nvSpPr>
        <p:spPr>
          <a:xfrm>
            <a:off x="15627612" y="6282492"/>
            <a:ext cx="12888952" cy="29546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Prototype Mini Detector </a:t>
            </a:r>
            <a:endParaRPr lang="en-US" sz="5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The main purpose is to allow for the rapid testing of different experimental conditions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Utilizes 100 nm ultra pure RNAs/DNAs free water.[3]</a:t>
            </a:r>
          </a:p>
        </p:txBody>
      </p:sp>
      <p:pic>
        <p:nvPicPr>
          <p:cNvPr id="43" name="Picture Placeholder 11" descr="A picture containing indoor, sitting, table, kitchen&#10;&#10;Description automatically generated">
            <a:extLst>
              <a:ext uri="{FF2B5EF4-FFF2-40B4-BE49-F238E27FC236}">
                <a16:creationId xmlns:a16="http://schemas.microsoft.com/office/drawing/2014/main" id="{86857CA1-28F8-0E49-AF43-168AF63DC2B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16856" b="16856"/>
          <a:stretch>
            <a:fillRect/>
          </a:stretch>
        </p:blipFill>
        <p:spPr>
          <a:xfrm>
            <a:off x="14845715" y="9854696"/>
            <a:ext cx="7795393" cy="7749454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Picture Placeholder 9" descr="A picture containing indoor, white, small, table&#10;&#10;Description automatically generated">
            <a:extLst>
              <a:ext uri="{FF2B5EF4-FFF2-40B4-BE49-F238E27FC236}">
                <a16:creationId xmlns:a16="http://schemas.microsoft.com/office/drawing/2014/main" id="{2F78FF23-9B0E-5244-BFCC-9E993A3E156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8351" r="14716" b="-2"/>
          <a:stretch/>
        </p:blipFill>
        <p:spPr>
          <a:xfrm>
            <a:off x="23423540" y="9809897"/>
            <a:ext cx="5294082" cy="7749453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57A7A70-670F-F849-B256-7D9B1C584D80}"/>
              </a:ext>
            </a:extLst>
          </p:cNvPr>
          <p:cNvSpPr txBox="1"/>
          <p:nvPr/>
        </p:nvSpPr>
        <p:spPr>
          <a:xfrm>
            <a:off x="15059039" y="19105724"/>
            <a:ext cx="128613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Top oils create a buffer region that mitigates the interaction of the water/air interface.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Interactions at the water/air interface could result in false freezing events.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195D95D-E22E-054E-9235-DAF3A999B68C}"/>
              </a:ext>
            </a:extLst>
          </p:cNvPr>
          <p:cNvSpPr txBox="1"/>
          <p:nvPr/>
        </p:nvSpPr>
        <p:spPr>
          <a:xfrm>
            <a:off x="15424146" y="29222359"/>
            <a:ext cx="1335307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Finding the best top oil to use:</a:t>
            </a:r>
            <a:endParaRPr lang="en-US" sz="5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A good top oil would allow a lower temperature of freezing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Trials of different types of oils such as Avocado Oil, Mineral Oil, Paraffin Oil, and Krill Oil.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DF3EE97-A8C7-6A4A-B09F-B1EEB1E6BCCD}"/>
              </a:ext>
            </a:extLst>
          </p:cNvPr>
          <p:cNvGrpSpPr/>
          <p:nvPr/>
        </p:nvGrpSpPr>
        <p:grpSpPr>
          <a:xfrm>
            <a:off x="14800754" y="21913273"/>
            <a:ext cx="12484450" cy="7352431"/>
            <a:chOff x="14928136" y="22052180"/>
            <a:chExt cx="12484450" cy="5760000"/>
          </a:xfrm>
        </p:grpSpPr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73C32658-F3D2-E94D-B9AE-CEBD644C5D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15" b="10815"/>
            <a:stretch>
              <a:fillRect/>
            </a:stretch>
          </p:blipFill>
          <p:spPr bwMode="auto">
            <a:xfrm>
              <a:off x="18240308" y="22052180"/>
              <a:ext cx="7998460" cy="57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875BE8E-18CD-9247-BA32-878F2AEBBC0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438235" y="24799127"/>
              <a:ext cx="859087" cy="993690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ight Brace 56">
              <a:extLst>
                <a:ext uri="{FF2B5EF4-FFF2-40B4-BE49-F238E27FC236}">
                  <a16:creationId xmlns:a16="http://schemas.microsoft.com/office/drawing/2014/main" id="{2AAC6924-3FBD-9348-B152-5CF630B02AC9}"/>
                </a:ext>
              </a:extLst>
            </p:cNvPr>
            <p:cNvSpPr/>
            <p:nvPr/>
          </p:nvSpPr>
          <p:spPr>
            <a:xfrm>
              <a:off x="22641447" y="23996320"/>
              <a:ext cx="987151" cy="1224998"/>
            </a:xfrm>
            <a:prstGeom prst="rightBrace">
              <a:avLst>
                <a:gd name="adj1" fmla="val 27800"/>
                <a:gd name="adj2" fmla="val 54881"/>
              </a:avLst>
            </a:prstGeom>
            <a:ln w="76200">
              <a:solidFill>
                <a:srgbClr val="0070C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Cloud 57">
              <a:extLst>
                <a:ext uri="{FF2B5EF4-FFF2-40B4-BE49-F238E27FC236}">
                  <a16:creationId xmlns:a16="http://schemas.microsoft.com/office/drawing/2014/main" id="{899F3B3B-B464-454E-B5EB-8E41269708B8}"/>
                </a:ext>
              </a:extLst>
            </p:cNvPr>
            <p:cNvSpPr/>
            <p:nvPr/>
          </p:nvSpPr>
          <p:spPr>
            <a:xfrm>
              <a:off x="24117611" y="25316176"/>
              <a:ext cx="3294975" cy="1834574"/>
            </a:xfrm>
            <a:prstGeom prst="cloud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5E9AD4D-F143-304C-B474-D7F4BC192BD9}"/>
                </a:ext>
              </a:extLst>
            </p:cNvPr>
            <p:cNvSpPr txBox="1"/>
            <p:nvPr/>
          </p:nvSpPr>
          <p:spPr>
            <a:xfrm>
              <a:off x="24429050" y="25865734"/>
              <a:ext cx="2839806" cy="651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Water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84E2553-10EA-524E-8037-16EDFDE166FE}"/>
                </a:ext>
              </a:extLst>
            </p:cNvPr>
            <p:cNvCxnSpPr>
              <a:cxnSpLocks/>
            </p:cNvCxnSpPr>
            <p:nvPr/>
          </p:nvCxnSpPr>
          <p:spPr>
            <a:xfrm>
              <a:off x="17114010" y="23890809"/>
              <a:ext cx="3120189" cy="1918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3421A97-C7CA-6945-A510-007D06FF022B}"/>
                </a:ext>
              </a:extLst>
            </p:cNvPr>
            <p:cNvGrpSpPr/>
            <p:nvPr/>
          </p:nvGrpSpPr>
          <p:grpSpPr>
            <a:xfrm>
              <a:off x="14928136" y="22151230"/>
              <a:ext cx="3112147" cy="1802460"/>
              <a:chOff x="18272101" y="20298578"/>
              <a:chExt cx="1838651" cy="844714"/>
            </a:xfrm>
          </p:grpSpPr>
          <p:sp>
            <p:nvSpPr>
              <p:cNvPr id="63" name="Cloud 62">
                <a:extLst>
                  <a:ext uri="{FF2B5EF4-FFF2-40B4-BE49-F238E27FC236}">
                    <a16:creationId xmlns:a16="http://schemas.microsoft.com/office/drawing/2014/main" id="{110102E9-6B58-1C46-8479-A83BA345024B}"/>
                  </a:ext>
                </a:extLst>
              </p:cNvPr>
              <p:cNvSpPr/>
              <p:nvPr/>
            </p:nvSpPr>
            <p:spPr>
              <a:xfrm>
                <a:off x="18272101" y="20298578"/>
                <a:ext cx="1838651" cy="844714"/>
              </a:xfrm>
              <a:prstGeom prst="cloud">
                <a:avLst/>
              </a:prstGeom>
              <a:solidFill>
                <a:srgbClr val="00B050"/>
              </a:solidFill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336661D-3640-E04F-9A30-BB9201036FD0}"/>
                  </a:ext>
                </a:extLst>
              </p:cNvPr>
              <p:cNvSpPr txBox="1"/>
              <p:nvPr/>
            </p:nvSpPr>
            <p:spPr>
              <a:xfrm>
                <a:off x="18641932" y="20543731"/>
                <a:ext cx="1163680" cy="307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/>
                  <a:t>Top Oil </a:t>
                </a:r>
              </a:p>
            </p:txBody>
          </p:sp>
        </p:grpSp>
        <p:sp>
          <p:nvSpPr>
            <p:cNvPr id="62" name="Left Brace 61">
              <a:extLst>
                <a:ext uri="{FF2B5EF4-FFF2-40B4-BE49-F238E27FC236}">
                  <a16:creationId xmlns:a16="http://schemas.microsoft.com/office/drawing/2014/main" id="{B5439EBF-C977-4F49-8A9B-EE38138F5759}"/>
                </a:ext>
              </a:extLst>
            </p:cNvPr>
            <p:cNvSpPr/>
            <p:nvPr/>
          </p:nvSpPr>
          <p:spPr>
            <a:xfrm>
              <a:off x="20334212" y="23469248"/>
              <a:ext cx="743119" cy="678726"/>
            </a:xfrm>
            <a:prstGeom prst="leftBrace">
              <a:avLst/>
            </a:prstGeom>
            <a:ln w="76200"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F4916A1D-DAAD-FF4A-9690-D72A73745B10}"/>
              </a:ext>
            </a:extLst>
          </p:cNvPr>
          <p:cNvSpPr txBox="1"/>
          <p:nvPr/>
        </p:nvSpPr>
        <p:spPr>
          <a:xfrm>
            <a:off x="30975535" y="16709165"/>
            <a:ext cx="12263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Figure 1. Best Top Oil Plot with time subtracted relative to local control.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17285E29-F4EF-4B9F-90C7-5108CA16C10F}"/>
              </a:ext>
            </a:extLst>
          </p:cNvPr>
          <p:cNvSpPr txBox="1"/>
          <p:nvPr/>
        </p:nvSpPr>
        <p:spPr>
          <a:xfrm>
            <a:off x="6140067" y="3388040"/>
            <a:ext cx="31225069" cy="223445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600" dirty="0">
                <a:solidFill>
                  <a:srgbClr val="434342"/>
                </a:solidFill>
                <a:latin typeface="Quattrocento Sans" panose="020B0502050000020003" pitchFamily="34" charset="0"/>
                <a:cs typeface="Arial" panose="020B0604020202020204" pitchFamily="34" charset="0"/>
              </a:rPr>
              <a:t>George J Homenides, Cecilia Levy, Matthew Szydagis </a:t>
            </a:r>
          </a:p>
          <a:p>
            <a:pPr algn="ctr">
              <a:defRPr/>
            </a:pPr>
            <a:r>
              <a:rPr lang="en-US" sz="6600" dirty="0">
                <a:solidFill>
                  <a:srgbClr val="434342"/>
                </a:solidFill>
                <a:latin typeface="Quattrocento Sans" panose="020B0502050000020003" pitchFamily="34" charset="0"/>
                <a:cs typeface="Arial" panose="020B0604020202020204" pitchFamily="34" charset="0"/>
              </a:rPr>
              <a:t>University at Albany, State University of New York </a:t>
            </a:r>
          </a:p>
        </p:txBody>
      </p:sp>
      <p:sp>
        <p:nvSpPr>
          <p:cNvPr id="68" name="Rectangle 10">
            <a:extLst>
              <a:ext uri="{FF2B5EF4-FFF2-40B4-BE49-F238E27FC236}">
                <a16:creationId xmlns:a16="http://schemas.microsoft.com/office/drawing/2014/main" id="{2F03B11F-5348-B442-BC7A-8A060CD55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7729" y="5724555"/>
            <a:ext cx="14318862" cy="988378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121889" tIns="0" rIns="121889" bIns="0" anchor="ctr" anchorCtr="0"/>
          <a:lstStyle>
            <a:defPPr>
              <a:defRPr kern="1200" smtId="4294967295"/>
            </a:defPPr>
          </a:lstStyle>
          <a:p>
            <a:pPr algn="ctr" defTabSz="4180182">
              <a:defRPr/>
            </a:pPr>
            <a:r>
              <a:rPr lang="en-US" sz="6600" b="1" dirty="0">
                <a:solidFill>
                  <a:srgbClr val="FFFFFF"/>
                </a:solidFill>
                <a:latin typeface="Quattrocento" panose="02020802030000000404" pitchFamily="18" charset="0"/>
              </a:rPr>
              <a:t>Results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CD7149C-99AA-4047-AE9D-D6CA20B2C463}"/>
              </a:ext>
            </a:extLst>
          </p:cNvPr>
          <p:cNvSpPr txBox="1"/>
          <p:nvPr/>
        </p:nvSpPr>
        <p:spPr>
          <a:xfrm>
            <a:off x="29866148" y="25803009"/>
            <a:ext cx="140250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Following the analysis of ~ 2000 + trials it's been determined to proceed with paraffin oil.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Going forward we need to scale up from the protype detector to a 20 mL vessel. </a:t>
            </a:r>
          </a:p>
        </p:txBody>
      </p:sp>
      <p:sp>
        <p:nvSpPr>
          <p:cNvPr id="70" name="Rectangle 10">
            <a:extLst>
              <a:ext uri="{FF2B5EF4-FFF2-40B4-BE49-F238E27FC236}">
                <a16:creationId xmlns:a16="http://schemas.microsoft.com/office/drawing/2014/main" id="{5C5E3C0A-7E1E-D84F-9299-4FBB0EC5B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7729" y="24676266"/>
            <a:ext cx="14318862" cy="988378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121889" tIns="0" rIns="121889" bIns="0" anchor="ctr" anchorCtr="0"/>
          <a:lstStyle>
            <a:defPPr>
              <a:defRPr kern="1200" smtId="4294967295"/>
            </a:defPPr>
          </a:lstStyle>
          <a:p>
            <a:pPr algn="ctr" defTabSz="4180182">
              <a:defRPr/>
            </a:pPr>
            <a:r>
              <a:rPr lang="en-US" sz="6600" b="1" dirty="0">
                <a:solidFill>
                  <a:srgbClr val="FFFFFF"/>
                </a:solidFill>
                <a:latin typeface="Quattrocento" panose="02020802030000000404" pitchFamily="18" charset="0"/>
              </a:rPr>
              <a:t>Conclusion and Moving Forward</a:t>
            </a:r>
          </a:p>
        </p:txBody>
      </p:sp>
      <p:sp>
        <p:nvSpPr>
          <p:cNvPr id="71" name="Rectangle 10">
            <a:extLst>
              <a:ext uri="{FF2B5EF4-FFF2-40B4-BE49-F238E27FC236}">
                <a16:creationId xmlns:a16="http://schemas.microsoft.com/office/drawing/2014/main" id="{6FE16B3F-56CE-0840-814E-AB1131C59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67412" y="29136140"/>
            <a:ext cx="14318862" cy="988378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</a:ln>
          <a:effectLst/>
        </p:spPr>
        <p:txBody>
          <a:bodyPr wrap="none" lIns="121889" tIns="0" rIns="121889" bIns="0" anchor="ctr" anchorCtr="0"/>
          <a:lstStyle>
            <a:defPPr>
              <a:defRPr kern="1200" smtId="4294967295"/>
            </a:defPPr>
          </a:lstStyle>
          <a:p>
            <a:pPr algn="ctr" defTabSz="4180182">
              <a:defRPr/>
            </a:pPr>
            <a:r>
              <a:rPr lang="en-US" sz="6600" b="1" dirty="0">
                <a:solidFill>
                  <a:srgbClr val="FFFFFF"/>
                </a:solidFill>
                <a:latin typeface="Quattrocento" panose="02020802030000000404" pitchFamily="18" charset="0"/>
              </a:rPr>
              <a:t>References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9A9C19D-520F-BC45-A315-21B775E724AB}"/>
              </a:ext>
            </a:extLst>
          </p:cNvPr>
          <p:cNvSpPr txBox="1"/>
          <p:nvPr/>
        </p:nvSpPr>
        <p:spPr>
          <a:xfrm>
            <a:off x="30294446" y="30121206"/>
            <a:ext cx="139490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[1] E K Bigg 1953 Proc. Phys. Soc. B 66 688</a:t>
            </a:r>
          </a:p>
          <a:p>
            <a:r>
              <a:rPr lang="en-US" sz="4400" dirty="0"/>
              <a:t>[2] Szydagis, M., et al. 2021 Phys. Chem. Chem. Phys., 23(24), 13440-13446.</a:t>
            </a:r>
          </a:p>
          <a:p>
            <a:r>
              <a:rPr lang="en-US" sz="4400" dirty="0"/>
              <a:t>[3] Huang, H., et al. 2018 Nature </a:t>
            </a:r>
            <a:r>
              <a:rPr lang="en-US" sz="4400" dirty="0" err="1"/>
              <a:t>Commun</a:t>
            </a:r>
            <a:r>
              <a:rPr lang="en-US" sz="4400" dirty="0"/>
              <a:t>. 9, 3201</a:t>
            </a:r>
            <a:br>
              <a:rPr lang="en-US" sz="4400" dirty="0"/>
            </a:br>
            <a:endParaRPr lang="en-US" sz="4400" dirty="0"/>
          </a:p>
          <a:p>
            <a:endParaRPr lang="en-US" sz="4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00D97E-82D2-A745-9131-559F8A34167A}"/>
              </a:ext>
            </a:extLst>
          </p:cNvPr>
          <p:cNvSpPr txBox="1"/>
          <p:nvPr/>
        </p:nvSpPr>
        <p:spPr>
          <a:xfrm>
            <a:off x="90515" y="25895117"/>
            <a:ext cx="943477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</a:rPr>
              <a:t>Why use water? </a:t>
            </a:r>
            <a:endParaRPr lang="en-US" sz="5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Water is mostly comprised of Hydrogen.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Hydrogen is the lightest target in searching for low mass DM [sub-GeV/c^2]. [2]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Water has been studied for a very long time.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Widely known chemical and physical properties.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5A7A47-83E4-794E-998B-5C9F902C454E}"/>
              </a:ext>
            </a:extLst>
          </p:cNvPr>
          <p:cNvSpPr/>
          <p:nvPr/>
        </p:nvSpPr>
        <p:spPr>
          <a:xfrm>
            <a:off x="14379147" y="5622498"/>
            <a:ext cx="15343270" cy="659994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3780E84-B230-1647-8D2B-E8FF52368FF8}"/>
              </a:ext>
            </a:extLst>
          </p:cNvPr>
          <p:cNvSpPr/>
          <p:nvPr/>
        </p:nvSpPr>
        <p:spPr>
          <a:xfrm>
            <a:off x="13800714" y="5622498"/>
            <a:ext cx="677481" cy="27254179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E2C9DF9-8911-BF4C-A94D-42212B47AF95}"/>
              </a:ext>
            </a:extLst>
          </p:cNvPr>
          <p:cNvSpPr/>
          <p:nvPr/>
        </p:nvSpPr>
        <p:spPr>
          <a:xfrm>
            <a:off x="28999296" y="5632205"/>
            <a:ext cx="723121" cy="27244472"/>
          </a:xfrm>
          <a:prstGeom prst="rect">
            <a:avLst/>
          </a:prstGeom>
          <a:blipFill>
            <a:blip r:embed="rId14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metal"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7E925B2-8812-BA4A-95FD-D9CC97E9F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785160"/>
              </p:ext>
            </p:extLst>
          </p:nvPr>
        </p:nvGraphicFramePr>
        <p:xfrm>
          <a:off x="29944494" y="17257340"/>
          <a:ext cx="13924627" cy="7217350"/>
        </p:xfrm>
        <a:graphic>
          <a:graphicData uri="http://schemas.openxmlformats.org/drawingml/2006/table">
            <a:tbl>
              <a:tblPr/>
              <a:tblGrid>
                <a:gridCol w="2254790">
                  <a:extLst>
                    <a:ext uri="{9D8B030D-6E8A-4147-A177-3AD203B41FA5}">
                      <a16:colId xmlns:a16="http://schemas.microsoft.com/office/drawing/2014/main" val="4106606109"/>
                    </a:ext>
                  </a:extLst>
                </a:gridCol>
                <a:gridCol w="2420370">
                  <a:extLst>
                    <a:ext uri="{9D8B030D-6E8A-4147-A177-3AD203B41FA5}">
                      <a16:colId xmlns:a16="http://schemas.microsoft.com/office/drawing/2014/main" val="619402829"/>
                    </a:ext>
                  </a:extLst>
                </a:gridCol>
                <a:gridCol w="3031750">
                  <a:extLst>
                    <a:ext uri="{9D8B030D-6E8A-4147-A177-3AD203B41FA5}">
                      <a16:colId xmlns:a16="http://schemas.microsoft.com/office/drawing/2014/main" val="3289139383"/>
                    </a:ext>
                  </a:extLst>
                </a:gridCol>
                <a:gridCol w="2288811">
                  <a:extLst>
                    <a:ext uri="{9D8B030D-6E8A-4147-A177-3AD203B41FA5}">
                      <a16:colId xmlns:a16="http://schemas.microsoft.com/office/drawing/2014/main" val="2358287339"/>
                    </a:ext>
                  </a:extLst>
                </a:gridCol>
                <a:gridCol w="3928906">
                  <a:extLst>
                    <a:ext uri="{9D8B030D-6E8A-4147-A177-3AD203B41FA5}">
                      <a16:colId xmlns:a16="http://schemas.microsoft.com/office/drawing/2014/main" val="3063533407"/>
                    </a:ext>
                  </a:extLst>
                </a:gridCol>
              </a:tblGrid>
              <a:tr h="663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Oil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# of Config. Groups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# of Data Points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Temp. of Freeze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[℃]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Δ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 = </a:t>
                      </a:r>
                      <a:r>
                        <a:rPr lang="en-US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Tctrl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lang="en-US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Tsamp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[mins]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779873"/>
                  </a:ext>
                </a:extLst>
              </a:tr>
              <a:tr h="514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Control [No Oil]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-19.04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803924"/>
                  </a:ext>
                </a:extLst>
              </a:tr>
              <a:tr h="514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Paraffin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-19.87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23832"/>
                  </a:ext>
                </a:extLst>
              </a:tr>
              <a:tr h="514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Mineral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-18.64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38187"/>
                  </a:ext>
                </a:extLst>
              </a:tr>
              <a:tr h="514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Avacado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-17.62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977049"/>
                  </a:ext>
                </a:extLst>
              </a:tr>
              <a:tr h="514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Silicone [Si]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-18.68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57601"/>
                  </a:ext>
                </a:extLst>
              </a:tr>
              <a:tr h="514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Mineral Sealing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-17.58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240004"/>
                  </a:ext>
                </a:extLst>
              </a:tr>
              <a:tr h="7233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Heavy Visc. Mineral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3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935391"/>
                  </a:ext>
                </a:extLst>
              </a:tr>
              <a:tr h="514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Krill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-18.94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578571"/>
                  </a:ext>
                </a:extLst>
              </a:tr>
              <a:tr h="5468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Blue Si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647485"/>
                  </a:ext>
                </a:extLst>
              </a:tr>
              <a:tr h="366324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489551"/>
                  </a:ext>
                </a:extLst>
              </a:tr>
              <a:tr h="687904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Overall # of Data Points: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071568"/>
                  </a:ext>
                </a:extLst>
              </a:tr>
              <a:tr h="546810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439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concludingcider|09-2018"/>
</p:tagLst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490</Words>
  <Application>Microsoft Macintosh PowerPoint</Application>
  <PresentationFormat>Custom</PresentationFormat>
  <Paragraphs>92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Quattrocento Sans</vt:lpstr>
      <vt:lpstr>Calibri</vt:lpstr>
      <vt:lpstr>Quattrocento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a scientific poster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Homenides, George J</cp:lastModifiedBy>
  <cp:revision>25</cp:revision>
  <cp:lastPrinted>2011-01-21T18:13:44Z</cp:lastPrinted>
  <dcterms:modified xsi:type="dcterms:W3CDTF">2022-03-31T10:34:18Z</dcterms:modified>
  <cp:category>science research poster</cp:category>
</cp:coreProperties>
</file>