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5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27"/>
  </p:notesMasterIdLst>
  <p:sldIdLst>
    <p:sldId id="257" r:id="rId2"/>
    <p:sldId id="258" r:id="rId3"/>
    <p:sldId id="260" r:id="rId4"/>
    <p:sldId id="259" r:id="rId5"/>
    <p:sldId id="261" r:id="rId6"/>
    <p:sldId id="262" r:id="rId7"/>
    <p:sldId id="278" r:id="rId8"/>
    <p:sldId id="265" r:id="rId9"/>
    <p:sldId id="267" r:id="rId10"/>
    <p:sldId id="264" r:id="rId11"/>
    <p:sldId id="288" r:id="rId12"/>
    <p:sldId id="270" r:id="rId13"/>
    <p:sldId id="269" r:id="rId14"/>
    <p:sldId id="280" r:id="rId15"/>
    <p:sldId id="282" r:id="rId16"/>
    <p:sldId id="274" r:id="rId17"/>
    <p:sldId id="273" r:id="rId18"/>
    <p:sldId id="275" r:id="rId19"/>
    <p:sldId id="277" r:id="rId20"/>
    <p:sldId id="285" r:id="rId21"/>
    <p:sldId id="279" r:id="rId22"/>
    <p:sldId id="286" r:id="rId23"/>
    <p:sldId id="263" r:id="rId24"/>
    <p:sldId id="268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68B2"/>
    <a:srgbClr val="FB7F6C"/>
    <a:srgbClr val="247BB7"/>
    <a:srgbClr val="66A1CA"/>
    <a:srgbClr val="DC163D"/>
    <a:srgbClr val="3960A4"/>
    <a:srgbClr val="31A230"/>
    <a:srgbClr val="1E76B3"/>
    <a:srgbClr val="C3C452"/>
    <a:srgbClr val="DB0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/>
    <p:restoredTop sz="95304"/>
  </p:normalViewPr>
  <p:slideViewPr>
    <p:cSldViewPr snapToGrid="0" snapToObjects="1">
      <p:cViewPr varScale="1">
        <p:scale>
          <a:sx n="94" d="100"/>
          <a:sy n="94" d="100"/>
        </p:scale>
        <p:origin x="1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1CC5A-36B1-F74D-94CC-5209303BCD0F}" type="datetimeFigureOut">
              <a:rPr lang="en-US" smtClean="0"/>
              <a:t>5/12/22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615EB-78BE-BC4D-8876-2B1871D81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05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25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7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61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1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08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 1.5 times longer drift length demands  improvements in removing electronegative  impurities that dampen the S2 signal</a:t>
                </a:r>
              </a:p>
              <a:p>
                <a:r>
                  <a:rPr lang="en-US" dirty="0">
                    <a:ea typeface="Montserrat"/>
                    <a:cs typeface="Montserrat"/>
                    <a:sym typeface="Montserrat"/>
                  </a:rPr>
                  <a:t>Electron lifetime </a:t>
                </a:r>
                <a:r>
                  <a:rPr lang="en-US" i="0">
                    <a:latin typeface="Cambria Math" panose="02040503050406030204" pitchFamily="18" charset="0"/>
                    <a:ea typeface="Cambria Math" panose="02040503050406030204" pitchFamily="18" charset="0"/>
                    <a:cs typeface="Montserrat"/>
                    <a:sym typeface="Montserrat"/>
                  </a:rPr>
                  <a:t>∝</a:t>
                </a:r>
                <a:r>
                  <a:rPr lang="en-US" dirty="0"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sz="1200" dirty="0">
                    <a:ea typeface="Montserrat"/>
                    <a:cs typeface="Montserrat"/>
                    <a:sym typeface="Montserrat"/>
                  </a:rPr>
                  <a:t>electronegative impurities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effectLst/>
                    <a:latin typeface="Raleway" panose="020F0502020204030204" pitchFamily="34" charset="0"/>
                  </a:rPr>
                  <a:t>need to vaporize </a:t>
                </a:r>
                <a:r>
                  <a:rPr lang="en-US" dirty="0">
                    <a:latin typeface="Raleway" panose="020F0502020204030204" pitchFamily="34" charset="0"/>
                  </a:rPr>
                  <a:t>or</a:t>
                </a:r>
                <a:r>
                  <a:rPr lang="en-US" sz="1200" dirty="0">
                    <a:effectLst/>
                    <a:latin typeface="Raleway" panose="020F0502020204030204" pitchFamily="34" charset="0"/>
                  </a:rPr>
                  <a:t> use a heat exchanger 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89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85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75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0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F615EB-78BE-BC4D-8876-2B1871D81F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9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5BB6-E45C-9A48-85D7-96EB4E616F5F}" type="datetime1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3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1480-BC07-D54C-B115-0D8348F68F0C}" type="datetime1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A950-61D8-854A-BC3D-B449FCCB5B67}" type="datetime1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9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46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908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24BD7-EE13-AE49-A6B7-2E336F903902}" type="datetime1">
              <a:rPr lang="en-US" smtClean="0"/>
              <a:t>5/12/22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5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19087">
              <a:spcBef>
                <a:spcPts val="134"/>
              </a:spcBef>
            </a:pPr>
            <a:fld id="{81D60167-4931-47E6-BA6A-407CBD079E47}" type="slidenum">
              <a:rPr lang="en-US" spc="-107" smtClean="0"/>
              <a:pPr marL="19087">
                <a:spcBef>
                  <a:spcPts val="134"/>
                </a:spcBef>
              </a:pPr>
              <a:t>‹#›</a:t>
            </a:fld>
            <a:endParaRPr lang="en-US" spc="-107" dirty="0"/>
          </a:p>
        </p:txBody>
      </p:sp>
    </p:spTree>
    <p:extLst>
      <p:ext uri="{BB962C8B-B14F-4D97-AF65-F5344CB8AC3E}">
        <p14:creationId xmlns:p14="http://schemas.microsoft.com/office/powerpoint/2010/main" val="301553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18C4-C610-264D-BB08-761B51B4BCB6}" type="datetime1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66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16D39-B6AA-C14F-B316-F1AED88014AA}" type="datetime1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9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0196-C9C3-B04D-96A1-8505420D5F56}" type="datetime1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9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AC68-41C6-BF46-A303-761F396BB0C3}" type="datetime1">
              <a:rPr lang="en-US" smtClean="0"/>
              <a:t>5/12/22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4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8B617-92A2-A04E-B83A-5C0494BF87C3}" type="datetime1">
              <a:rPr lang="en-US" smtClean="0"/>
              <a:t>5/12/22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69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0C4AB-5ACB-4B4F-8FD0-8D0A0B624F18}" type="datetime1">
              <a:rPr lang="en-US" smtClean="0"/>
              <a:t>5/12/22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2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C38D-8133-4349-87CC-49EC0E8A676C}" type="datetime1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4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2DDC-875B-EA48-AD50-D3B6F4BD0DAC}" type="datetime1">
              <a:rPr lang="en-US" smtClean="0"/>
              <a:t>5/12/22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1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46B9E-4772-984D-9BB4-ED292E039D66}" type="datetime1">
              <a:rPr lang="en-US" smtClean="0"/>
              <a:t>5/12/22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ABE0-3179-624A-9529-A3DE454C0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1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iopscience.iop.org/article/10.1088/1475-7516/2020/11/031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opscience.iop.org/article/10.1088/1475-7516/2020/11/031" TargetMode="Externa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://arxiv.org/abs/2112.05629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pjc.epj.org/articles/epjc/abs/2017/06/10052_2017_Article_4902/10052_2017_Article_4902.html" TargetMode="External"/><Relationship Id="rId5" Type="http://schemas.openxmlformats.org/officeDocument/2006/relationships/hyperlink" Target="https://epjc.epj.org/articles/epjc/abs/2021/04/10052_2020_Article_8777/10052_2020_Article_8777.html" TargetMode="External"/><Relationship Id="rId4" Type="http://schemas.openxmlformats.org/officeDocument/2006/relationships/hyperlink" Target="https://epjc.epj.org/articles/epjc/abs/2018/07/10052_2018_Article_6062/10052_2018_Article_6062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jpg"/><Relationship Id="rId4" Type="http://schemas.openxmlformats.org/officeDocument/2006/relationships/hyperlink" Target="https://iopscience.iop.org/article/10.1088/1475-7516/2020/11/03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XENONnT/straxen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github.com/AxFoundation/stra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475-7516/2020/11/03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02309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40/epjc/s10052-017-4757-1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arxiv.org/abs/2112.12231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3.png"/><Relationship Id="rId7" Type="http://schemas.openxmlformats.org/officeDocument/2006/relationships/hyperlink" Target="2205.04158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ournals.aps.org/prd/abstract/10.1103/PhysRevD.94.103009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475-7516/2020/11/03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s://epjc.epj.org/articles/epjc/abs/2018/07/10052_2018_Article_6062/10052_2018_Article_6062.htm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9209" y="2257365"/>
            <a:ext cx="8055736" cy="1337668"/>
          </a:xfrm>
          <a:prstGeom prst="rect">
            <a:avLst/>
          </a:prstGeom>
        </p:spPr>
        <p:txBody>
          <a:bodyPr vert="horz" wrap="square" lIns="0" tIns="130931" rIns="0" bIns="0" rtlCol="0" anchor="ctr">
            <a:spAutoFit/>
          </a:bodyPr>
          <a:lstStyle/>
          <a:p>
            <a:pPr marL="6697" marR="8036">
              <a:lnSpc>
                <a:spcPts val="4709"/>
              </a:lnSpc>
              <a:spcBef>
                <a:spcPts val="1031"/>
              </a:spcBef>
            </a:pPr>
            <a:r>
              <a:rPr spc="-79" dirty="0"/>
              <a:t>Status </a:t>
            </a:r>
            <a:r>
              <a:rPr spc="-47" dirty="0"/>
              <a:t>of </a:t>
            </a:r>
            <a:r>
              <a:rPr spc="-66" dirty="0"/>
              <a:t>the </a:t>
            </a:r>
            <a:r>
              <a:rPr spc="-82" dirty="0" err="1"/>
              <a:t>XENONn</a:t>
            </a:r>
            <a:r>
              <a:rPr lang="en-US" spc="-82" dirty="0" err="1"/>
              <a:t>T</a:t>
            </a:r>
            <a:r>
              <a:rPr lang="en-US" spc="-82" dirty="0"/>
              <a:t> Dark Matter</a:t>
            </a:r>
            <a:r>
              <a:rPr spc="-229" dirty="0"/>
              <a:t> </a:t>
            </a:r>
            <a:r>
              <a:rPr lang="en-US" spc="-229" dirty="0"/>
              <a:t>Search </a:t>
            </a:r>
            <a:r>
              <a:rPr spc="-98" dirty="0"/>
              <a:t>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56764-7802-6F43-9387-6B8757A6C57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9087">
              <a:spcBef>
                <a:spcPts val="134"/>
              </a:spcBef>
            </a:pPr>
            <a:fld id="{81D60167-4931-47E6-BA6A-407CBD079E47}" type="slidenum">
              <a:rPr lang="en-US" spc="-107"/>
              <a:pPr marL="19087">
                <a:spcBef>
                  <a:spcPts val="134"/>
                </a:spcBef>
              </a:pPr>
              <a:t>1</a:t>
            </a:fld>
            <a:endParaRPr lang="en-US" spc="-107" dirty="0"/>
          </a:p>
        </p:txBody>
      </p:sp>
      <p:sp>
        <p:nvSpPr>
          <p:cNvPr id="3" name="object 3"/>
          <p:cNvSpPr txBox="1"/>
          <p:nvPr/>
        </p:nvSpPr>
        <p:spPr>
          <a:xfrm>
            <a:off x="638678" y="2052414"/>
            <a:ext cx="3010756" cy="237596"/>
          </a:xfrm>
          <a:prstGeom prst="rect">
            <a:avLst/>
          </a:prstGeom>
        </p:spPr>
        <p:txBody>
          <a:bodyPr vert="horz" wrap="square" lIns="0" tIns="6698" rIns="0" bIns="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lang="en-US" sz="1500" spc="16" dirty="0" err="1">
                <a:solidFill>
                  <a:srgbClr val="FFFFFF"/>
                </a:solidFill>
                <a:latin typeface="Lucida Sans Unicode"/>
                <a:cs typeface="Lucida Sans Unicode"/>
              </a:rPr>
              <a:t>CoSSURF</a:t>
            </a:r>
            <a:r>
              <a:rPr lang="en-US" sz="1500" spc="-24" dirty="0">
                <a:solidFill>
                  <a:srgbClr val="FFFFFF"/>
                </a:solidFill>
                <a:latin typeface="Lucida Sans Unicode"/>
                <a:cs typeface="Lucida Sans Unicode"/>
              </a:rPr>
              <a:t> 2022 - </a:t>
            </a:r>
            <a:r>
              <a:rPr lang="en-US" sz="1500" spc="26" dirty="0">
                <a:solidFill>
                  <a:srgbClr val="FFFFFF"/>
                </a:solidFill>
                <a:latin typeface="Lucida Sans Unicode"/>
                <a:cs typeface="Lucida Sans Unicode"/>
              </a:rPr>
              <a:t>May</a:t>
            </a:r>
            <a:r>
              <a:rPr lang="en-US" sz="1500" spc="-6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lang="en-US" sz="1500" spc="-198" dirty="0">
                <a:solidFill>
                  <a:srgbClr val="FFFFFF"/>
                </a:solidFill>
                <a:latin typeface="Lucida Sans Unicode"/>
                <a:cs typeface="Lucida Sans Unicode"/>
              </a:rPr>
              <a:t>13</a:t>
            </a:r>
            <a:r>
              <a:rPr lang="en-US" sz="1500" spc="-66" dirty="0">
                <a:solidFill>
                  <a:srgbClr val="FFFFFF"/>
                </a:solidFill>
                <a:latin typeface="Lucida Sans Unicode"/>
                <a:cs typeface="Lucida Sans Unicode"/>
              </a:rPr>
              <a:t>, </a:t>
            </a:r>
            <a:r>
              <a:rPr lang="en-US" sz="1500" spc="-24" dirty="0">
                <a:solidFill>
                  <a:srgbClr val="FFFFFF"/>
                </a:solidFill>
                <a:latin typeface="Lucida Sans Unicode"/>
                <a:cs typeface="Lucida Sans Unicode"/>
              </a:rPr>
              <a:t>2022</a:t>
            </a:r>
            <a:endParaRPr sz="150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49433" y="4012652"/>
            <a:ext cx="1828151" cy="560761"/>
          </a:xfrm>
          <a:prstGeom prst="rect">
            <a:avLst/>
          </a:prstGeom>
        </p:spPr>
        <p:txBody>
          <a:bodyPr vert="horz" wrap="square" lIns="0" tIns="6698" rIns="0" bIns="0" rtlCol="0">
            <a:spAutoFit/>
          </a:bodyPr>
          <a:lstStyle/>
          <a:p>
            <a:pPr marL="6697" algn="ctr">
              <a:spcBef>
                <a:spcPts val="53"/>
              </a:spcBef>
            </a:pPr>
            <a:r>
              <a:rPr lang="en-US" sz="2000" b="1" spc="-19" dirty="0" err="1">
                <a:solidFill>
                  <a:srgbClr val="FFFFFF"/>
                </a:solidFill>
                <a:latin typeface="Arial"/>
                <a:cs typeface="Arial"/>
              </a:rPr>
              <a:t>Shengchao</a:t>
            </a:r>
            <a:r>
              <a:rPr lang="en-US" sz="2000" b="1" spc="-19" dirty="0">
                <a:solidFill>
                  <a:srgbClr val="FFFFFF"/>
                </a:solidFill>
                <a:latin typeface="Arial"/>
                <a:cs typeface="Arial"/>
              </a:rPr>
              <a:t> Li </a:t>
            </a:r>
            <a:r>
              <a:rPr lang="en-US" sz="1600" spc="-19" dirty="0">
                <a:solidFill>
                  <a:srgbClr val="FFFFFF"/>
                </a:solidFill>
                <a:latin typeface="Arial"/>
                <a:cs typeface="Arial"/>
              </a:rPr>
              <a:t>li4006@pudue.edu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16091" y="4991032"/>
            <a:ext cx="1401972" cy="191429"/>
          </a:xfrm>
          <a:prstGeom prst="rect">
            <a:avLst/>
          </a:prstGeom>
        </p:spPr>
        <p:txBody>
          <a:bodyPr vert="horz" wrap="square" lIns="0" tIns="6698" rIns="0" bIns="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sz="1200" spc="-5" dirty="0">
                <a:solidFill>
                  <a:srgbClr val="FFFFFF"/>
                </a:solidFill>
                <a:latin typeface="Lucida Sans Unicode"/>
                <a:cs typeface="Lucida Sans Unicode"/>
              </a:rPr>
              <a:t>ON</a:t>
            </a:r>
            <a:r>
              <a:rPr sz="1200" spc="-6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BEHALF</a:t>
            </a:r>
            <a:r>
              <a:rPr sz="1200" spc="-66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19" dirty="0">
                <a:solidFill>
                  <a:srgbClr val="FFFFFF"/>
                </a:solidFill>
                <a:latin typeface="Lucida Sans Unicode"/>
                <a:cs typeface="Lucida Sans Unicode"/>
              </a:rPr>
              <a:t>OF</a:t>
            </a:r>
            <a:endParaRPr sz="1200" dirty="0">
              <a:latin typeface="Lucida Sans Unicode"/>
              <a:cs typeface="Lucida Sans Unicod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797F42-C790-6146-A873-D15044B9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70" y="5317675"/>
            <a:ext cx="1115227" cy="609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569221-AB4C-645A-61AC-875594050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</a:blip>
          <a:srcRect b="33181"/>
          <a:stretch/>
        </p:blipFill>
        <p:spPr>
          <a:xfrm>
            <a:off x="202085" y="762665"/>
            <a:ext cx="2168333" cy="1082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1F660-250F-311E-9C53-98799F0C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549" y="5219080"/>
            <a:ext cx="3200400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9A2A0CD-D681-5178-99E6-A2CD2CBBDDBB}"/>
              </a:ext>
            </a:extLst>
          </p:cNvPr>
          <p:cNvSpPr txBox="1"/>
          <p:nvPr/>
        </p:nvSpPr>
        <p:spPr>
          <a:xfrm>
            <a:off x="4412522" y="4771251"/>
            <a:ext cx="46247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solidFill>
                  <a:srgbClr val="DC163D"/>
                </a:solidFill>
                <a:ea typeface="Montserrat"/>
                <a:cs typeface="Montserrat"/>
                <a:sym typeface="Montserrat"/>
              </a:rPr>
              <a:t>Radiogenic neutrons</a:t>
            </a: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Cosmogenic neutrons</a:t>
            </a:r>
            <a:endParaRPr lang="en-US" sz="2000" dirty="0">
              <a:solidFill>
                <a:srgbClr val="DC163D"/>
              </a:solidFill>
              <a:ea typeface="Montserrat"/>
              <a:cs typeface="Montserrat"/>
              <a:sym typeface="Montserrat"/>
            </a:endParaRP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CE</a:t>
            </a:r>
            <a:r>
              <a:rPr lang="el-GR" sz="2000" dirty="0"/>
              <a:t>ν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ENs from </a:t>
            </a:r>
            <a:r>
              <a:rPr lang="en-US" sz="2000" dirty="0" err="1">
                <a:solidFill>
                  <a:srgbClr val="247BB7"/>
                </a:solidFill>
                <a:ea typeface="Montserrat"/>
                <a:cs typeface="Montserrat"/>
                <a:sym typeface="Montserrat"/>
              </a:rPr>
              <a:t>Atm+DSN</a:t>
            </a:r>
            <a:r>
              <a:rPr lang="en-US" sz="2000" dirty="0">
                <a:solidFill>
                  <a:srgbClr val="247BB7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and</a:t>
            </a:r>
            <a:r>
              <a:rPr lang="en-US" sz="2000" dirty="0">
                <a:solidFill>
                  <a:srgbClr val="247BB7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>
                <a:solidFill>
                  <a:srgbClr val="FB7F6C"/>
                </a:solidFill>
                <a:ea typeface="Montserrat"/>
                <a:cs typeface="Montserrat"/>
                <a:sym typeface="Montserrat"/>
              </a:rPr>
              <a:t>solar</a:t>
            </a:r>
            <a:r>
              <a:rPr lang="en-US" sz="2000" dirty="0">
                <a:solidFill>
                  <a:srgbClr val="247BB7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neutrinos</a:t>
            </a:r>
          </a:p>
        </p:txBody>
      </p:sp>
      <p:pic>
        <p:nvPicPr>
          <p:cNvPr id="6" name="Google Shape;120;p13">
            <a:extLst>
              <a:ext uri="{FF2B5EF4-FFF2-40B4-BE49-F238E27FC236}">
                <a16:creationId xmlns:a16="http://schemas.microsoft.com/office/drawing/2014/main" id="{C9544821-8A8F-3641-841E-61AFF931BC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" r="-3639"/>
          <a:stretch/>
        </p:blipFill>
        <p:spPr>
          <a:xfrm>
            <a:off x="241819" y="876534"/>
            <a:ext cx="8750279" cy="3862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C157E96-9D17-1940-9CC5-B335FB144D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BF14B2B2-2C4D-4D47-9F76-49E52F8782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296C91-69C8-F048-9E68-386EAE8BD82C}"/>
              </a:ext>
            </a:extLst>
          </p:cNvPr>
          <p:cNvSpPr txBox="1"/>
          <p:nvPr/>
        </p:nvSpPr>
        <p:spPr>
          <a:xfrm>
            <a:off x="1325422" y="1784702"/>
            <a:ext cx="1944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XENONnT</a:t>
            </a: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174A3D-225A-CB44-9592-CB814BCFE163}"/>
                  </a:ext>
                </a:extLst>
              </p:cNvPr>
              <p:cNvSpPr txBox="1"/>
              <p:nvPr/>
            </p:nvSpPr>
            <p:spPr>
              <a:xfrm>
                <a:off x="19533" y="4738896"/>
                <a:ext cx="4438167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238125">
                  <a:buClr>
                    <a:srgbClr val="4068B2"/>
                  </a:buClr>
                  <a:buSzPts val="1400"/>
                  <a:buFont typeface="Montserrat"/>
                  <a:buChar char="●"/>
                </a:pPr>
                <a:r>
                  <a:rPr lang="en-US" sz="2000" baseline="30000" dirty="0">
                    <a:solidFill>
                      <a:srgbClr val="FE8011"/>
                    </a:solidFill>
                    <a:ea typeface="Montserrat"/>
                    <a:cs typeface="Montserrat"/>
                    <a:sym typeface="Montserrat"/>
                  </a:rPr>
                  <a:t>222</a:t>
                </a:r>
                <a:r>
                  <a:rPr lang="en-US" sz="2000" dirty="0">
                    <a:solidFill>
                      <a:srgbClr val="FE8011"/>
                    </a:solidFill>
                    <a:ea typeface="Montserrat"/>
                    <a:cs typeface="Montserrat"/>
                    <a:sym typeface="Montserrat"/>
                  </a:rPr>
                  <a:t>Rn</a:t>
                </a:r>
                <a:r>
                  <a:rPr lang="en-US" sz="2000" dirty="0">
                    <a:ea typeface="Montserrat"/>
                    <a:cs typeface="Montserrat"/>
                    <a:sym typeface="Montserrat"/>
                  </a:rPr>
                  <a:t> emanation from material</a:t>
                </a:r>
              </a:p>
              <a:p>
                <a:pPr marL="342900" indent="-238125">
                  <a:buClr>
                    <a:srgbClr val="4068B2"/>
                  </a:buClr>
                  <a:buSzPts val="1400"/>
                  <a:buFont typeface="Montserrat"/>
                  <a:buChar char="●"/>
                </a:pPr>
                <a:r>
                  <a:rPr lang="en-US" sz="2000" baseline="30000" dirty="0">
                    <a:solidFill>
                      <a:srgbClr val="DB0F38"/>
                    </a:solidFill>
                    <a:ea typeface="Montserrat"/>
                    <a:cs typeface="Montserrat"/>
                    <a:sym typeface="Montserrat"/>
                  </a:rPr>
                  <a:t>85</a:t>
                </a:r>
                <a:r>
                  <a:rPr lang="en-US" sz="2000" dirty="0">
                    <a:solidFill>
                      <a:srgbClr val="DB0F38"/>
                    </a:solidFill>
                    <a:ea typeface="Montserrat"/>
                    <a:cs typeface="Montserrat"/>
                    <a:sym typeface="Montserrat"/>
                  </a:rPr>
                  <a:t>Kr</a:t>
                </a:r>
                <a:r>
                  <a:rPr lang="en-US" sz="2000" dirty="0">
                    <a:ea typeface="Montserrat"/>
                    <a:cs typeface="Montserrat"/>
                    <a:sym typeface="Montserrat"/>
                  </a:rPr>
                  <a:t> from natural krypton </a:t>
                </a:r>
              </a:p>
              <a:p>
                <a:pPr marL="342900" indent="-238125">
                  <a:buClr>
                    <a:srgbClr val="4068B2"/>
                  </a:buClr>
                  <a:buSzPts val="1400"/>
                  <a:buFont typeface="Montserrat"/>
                  <a:buChar char="●"/>
                </a:pPr>
                <a:r>
                  <a:rPr lang="en-US" sz="2000" dirty="0">
                    <a:ea typeface="Montserrat"/>
                    <a:cs typeface="Montserrat"/>
                    <a:sym typeface="Montserrat"/>
                  </a:rPr>
                  <a:t>Xe isotopes: </a:t>
                </a:r>
                <a:r>
                  <a:rPr lang="en-US" sz="2000" baseline="30000" dirty="0">
                    <a:solidFill>
                      <a:srgbClr val="C3C452"/>
                    </a:solidFill>
                    <a:ea typeface="Montserrat"/>
                    <a:cs typeface="Montserrat"/>
                    <a:sym typeface="Montserrat"/>
                  </a:rPr>
                  <a:t>124</a:t>
                </a:r>
                <a:r>
                  <a:rPr lang="en-US" sz="2000" dirty="0">
                    <a:solidFill>
                      <a:srgbClr val="C3C452"/>
                    </a:solidFill>
                    <a:ea typeface="Montserrat"/>
                    <a:cs typeface="Montserrat"/>
                    <a:sym typeface="Montserrat"/>
                  </a:rPr>
                  <a:t>Xe</a:t>
                </a:r>
                <a:r>
                  <a:rPr lang="en-US" sz="2000" dirty="0">
                    <a:ea typeface="Montserrat"/>
                    <a:cs typeface="Montserrat"/>
                    <a:sym typeface="Montserrat"/>
                  </a:rPr>
                  <a:t> ECEC and </a:t>
                </a:r>
                <a:r>
                  <a:rPr lang="en-US" sz="2000" baseline="30000" dirty="0">
                    <a:solidFill>
                      <a:srgbClr val="1E76B3"/>
                    </a:solidFill>
                    <a:ea typeface="Montserrat"/>
                    <a:cs typeface="Montserrat"/>
                    <a:sym typeface="Montserrat"/>
                  </a:rPr>
                  <a:t>136</a:t>
                </a:r>
                <a:r>
                  <a:rPr lang="en-US" sz="2000" dirty="0">
                    <a:solidFill>
                      <a:srgbClr val="1E76B3"/>
                    </a:solidFill>
                    <a:ea typeface="Montserrat"/>
                    <a:cs typeface="Montserrat"/>
                    <a:sym typeface="Montserrat"/>
                  </a:rPr>
                  <a:t>Xe</a:t>
                </a:r>
                <a:r>
                  <a:rPr lang="en-US" sz="2000" dirty="0"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sz="2000" spc="38" dirty="0">
                    <a:solidFill>
                      <a:schemeClr val="dk1"/>
                    </a:solidFill>
                    <a:cs typeface="Calibri"/>
                    <a:sym typeface="Montserrat"/>
                  </a:rPr>
                  <a:t>2</a:t>
                </a:r>
                <a14:m>
                  <m:oMath xmlns:m="http://schemas.openxmlformats.org/officeDocument/2006/math">
                    <m:r>
                      <a:rPr lang="en-US" sz="2000" i="1" spc="38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  <a:sym typeface="Montserrat"/>
                      </a:rPr>
                      <m:t>𝜈</m:t>
                    </m:r>
                    <m:r>
                      <m:rPr>
                        <m:nor/>
                      </m:rPr>
                      <a:rPr lang="el-GR" sz="2000" dirty="0">
                        <a:ea typeface="Montserrat"/>
                        <a:cs typeface="Montserrat"/>
                        <a:sym typeface="Montserrat"/>
                      </a:rPr>
                      <m:t>ββ</m:t>
                    </m:r>
                  </m:oMath>
                </a14:m>
                <a:r>
                  <a:rPr lang="el-GR" sz="2000" dirty="0">
                    <a:ea typeface="Montserrat"/>
                    <a:cs typeface="Montserrat"/>
                    <a:sym typeface="Montserrat"/>
                  </a:rPr>
                  <a:t> </a:t>
                </a:r>
                <a:r>
                  <a:rPr lang="en-US" sz="2000" dirty="0">
                    <a:ea typeface="Montserrat"/>
                    <a:cs typeface="Montserrat"/>
                    <a:sym typeface="Montserrat"/>
                  </a:rPr>
                  <a:t>decay</a:t>
                </a:r>
              </a:p>
              <a:p>
                <a:pPr marL="342900" indent="-238125">
                  <a:buClr>
                    <a:srgbClr val="4068B2"/>
                  </a:buClr>
                  <a:buSzPts val="1400"/>
                  <a:buFont typeface="Montserrat"/>
                  <a:buChar char="●"/>
                </a:pPr>
                <a:r>
                  <a:rPr lang="en-US" sz="2000" dirty="0">
                    <a:solidFill>
                      <a:srgbClr val="31A230"/>
                    </a:solidFill>
                    <a:ea typeface="Montserrat"/>
                    <a:cs typeface="Montserrat"/>
                    <a:sym typeface="Montserrat"/>
                  </a:rPr>
                  <a:t>Solar neutrinos</a:t>
                </a:r>
              </a:p>
              <a:p>
                <a:pPr marL="342900" indent="-238125">
                  <a:buClr>
                    <a:srgbClr val="4068B2"/>
                  </a:buClr>
                  <a:buSzPts val="1400"/>
                  <a:buFont typeface="Montserrat"/>
                  <a:buChar char="●"/>
                </a:pPr>
                <a:endParaRPr lang="en-US" sz="2000" dirty="0">
                  <a:ea typeface="Montserrat"/>
                  <a:cs typeface="Montserrat"/>
                  <a:sym typeface="Montserra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174A3D-225A-CB44-9592-CB814BCFE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3" y="4738896"/>
                <a:ext cx="4438167" cy="1938992"/>
              </a:xfrm>
              <a:prstGeom prst="rect">
                <a:avLst/>
              </a:prstGeom>
              <a:blipFill>
                <a:blip r:embed="rId4"/>
                <a:stretch>
                  <a:fillRect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7FF4B620-2469-0984-8DFD-D8E34F33B349}"/>
              </a:ext>
            </a:extLst>
          </p:cNvPr>
          <p:cNvGrpSpPr/>
          <p:nvPr/>
        </p:nvGrpSpPr>
        <p:grpSpPr>
          <a:xfrm>
            <a:off x="876562" y="4788260"/>
            <a:ext cx="7619475" cy="653866"/>
            <a:chOff x="1086547" y="4710676"/>
            <a:chExt cx="10159301" cy="8718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CBFCB5-3D2E-1F48-9212-3479BC51BD0B}"/>
                </a:ext>
              </a:extLst>
            </p:cNvPr>
            <p:cNvSpPr txBox="1"/>
            <p:nvPr/>
          </p:nvSpPr>
          <p:spPr>
            <a:xfrm>
              <a:off x="1086547" y="5053853"/>
              <a:ext cx="2939267" cy="4924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n w="0"/>
                  <a:solidFill>
                    <a:srgbClr val="3E68B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Distillation             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D5D0C1-96A3-AB42-8F94-36401F7F2F11}"/>
                </a:ext>
              </a:extLst>
            </p:cNvPr>
            <p:cNvSpPr txBox="1"/>
            <p:nvPr/>
          </p:nvSpPr>
          <p:spPr>
            <a:xfrm>
              <a:off x="1282818" y="4710676"/>
              <a:ext cx="4352047" cy="4924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n w="0"/>
                  <a:solidFill>
                    <a:srgbClr val="3E68B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Distillation + Radiopurity           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7EBDA8-CD41-7D4F-844C-7F79F370D517}"/>
                </a:ext>
              </a:extLst>
            </p:cNvPr>
            <p:cNvSpPr txBox="1"/>
            <p:nvPr/>
          </p:nvSpPr>
          <p:spPr>
            <a:xfrm>
              <a:off x="9355073" y="4726579"/>
              <a:ext cx="189077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 w="0"/>
                  <a:solidFill>
                    <a:srgbClr val="3E68B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Veto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3ED900-47BB-4A4E-9E0D-71C303EBFA37}"/>
                </a:ext>
              </a:extLst>
            </p:cNvPr>
            <p:cNvSpPr txBox="1"/>
            <p:nvPr/>
          </p:nvSpPr>
          <p:spPr>
            <a:xfrm>
              <a:off x="9530150" y="5090054"/>
              <a:ext cx="161719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n w="0"/>
                  <a:solidFill>
                    <a:srgbClr val="3E68B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Muon Veto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1699B8D-46E2-6B46-A04F-1B0E25B37526}"/>
              </a:ext>
            </a:extLst>
          </p:cNvPr>
          <p:cNvCxnSpPr>
            <a:cxnSpLocks/>
          </p:cNvCxnSpPr>
          <p:nvPr/>
        </p:nvCxnSpPr>
        <p:spPr>
          <a:xfrm>
            <a:off x="2280423" y="7606150"/>
            <a:ext cx="38024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2DE5242-1E46-E544-88C3-1A3065EEE535}"/>
              </a:ext>
            </a:extLst>
          </p:cNvPr>
          <p:cNvSpPr txBox="1"/>
          <p:nvPr/>
        </p:nvSpPr>
        <p:spPr>
          <a:xfrm>
            <a:off x="-1346111" y="576452"/>
            <a:ext cx="46164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135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JCAP 11 (2020) 031</a:t>
            </a:r>
            <a:endParaRPr lang="en-US" sz="135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4014C2-0975-201D-4A2D-EB633A6F43AB}"/>
              </a:ext>
            </a:extLst>
          </p:cNvPr>
          <p:cNvSpPr txBox="1"/>
          <p:nvPr/>
        </p:nvSpPr>
        <p:spPr>
          <a:xfrm>
            <a:off x="2866186" y="1244197"/>
            <a:ext cx="219201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350" b="1" dirty="0">
                <a:ea typeface="Montserrat"/>
                <a:cs typeface="Montserrat"/>
                <a:sym typeface="Montserrat"/>
              </a:rPr>
              <a:t>Electronic Recoil</a:t>
            </a:r>
            <a:endParaRPr lang="en-US" sz="135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CD4ACAF-5A70-5F9E-A3BA-7DC21CD5ABB8}"/>
              </a:ext>
            </a:extLst>
          </p:cNvPr>
          <p:cNvSpPr txBox="1"/>
          <p:nvPr/>
        </p:nvSpPr>
        <p:spPr>
          <a:xfrm>
            <a:off x="7264501" y="1227188"/>
            <a:ext cx="219201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" sz="1350" b="1" dirty="0">
                <a:ea typeface="Montserrat"/>
                <a:cs typeface="Montserrat"/>
                <a:sym typeface="Montserrat"/>
              </a:rPr>
              <a:t>Nuclear Recoil</a:t>
            </a:r>
            <a:endParaRPr lang="en-US" sz="135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7DB5CF-6260-AB64-4ACC-329471C411E1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DB0366-FCB9-285E-F20E-50A4BCEEECDD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27" name="Slide Number Placeholder 3">
              <a:extLst>
                <a:ext uri="{FF2B5EF4-FFF2-40B4-BE49-F238E27FC236}">
                  <a16:creationId xmlns:a16="http://schemas.microsoft.com/office/drawing/2014/main" id="{B3C5206F-F783-20D8-4712-3B6A735E28FB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10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Google Shape;39;p6">
            <a:extLst>
              <a:ext uri="{FF2B5EF4-FFF2-40B4-BE49-F238E27FC236}">
                <a16:creationId xmlns:a16="http://schemas.microsoft.com/office/drawing/2014/main" id="{6EB0760D-24E4-89D8-918A-D5D5ABAB0B61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Predicted Background and Their Mitigation </a:t>
            </a:r>
          </a:p>
        </p:txBody>
      </p:sp>
      <p:pic>
        <p:nvPicPr>
          <p:cNvPr id="33" name="object 5">
            <a:extLst>
              <a:ext uri="{FF2B5EF4-FFF2-40B4-BE49-F238E27FC236}">
                <a16:creationId xmlns:a16="http://schemas.microsoft.com/office/drawing/2014/main" id="{8B307004-AE44-3329-6015-41DCE37633A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1B56DA-6ABF-B55D-D58D-469A3C1541B6}"/>
              </a:ext>
            </a:extLst>
          </p:cNvPr>
          <p:cNvSpPr txBox="1"/>
          <p:nvPr/>
        </p:nvSpPr>
        <p:spPr>
          <a:xfrm>
            <a:off x="5905856" y="1784703"/>
            <a:ext cx="1944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XENONnT</a:t>
            </a:r>
            <a:r>
              <a:rPr lang="en-US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projection</a:t>
            </a:r>
          </a:p>
        </p:txBody>
      </p:sp>
    </p:spTree>
    <p:extLst>
      <p:ext uri="{BB962C8B-B14F-4D97-AF65-F5344CB8AC3E}">
        <p14:creationId xmlns:p14="http://schemas.microsoft.com/office/powerpoint/2010/main" val="12518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33441C-3403-684F-B2E7-B8B1F340FC94}"/>
              </a:ext>
            </a:extLst>
          </p:cNvPr>
          <p:cNvSpPr txBox="1"/>
          <p:nvPr/>
        </p:nvSpPr>
        <p:spPr>
          <a:xfrm>
            <a:off x="1558637" y="417714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CB72B1-A17D-794B-9262-0589A190F250}"/>
              </a:ext>
            </a:extLst>
          </p:cNvPr>
          <p:cNvSpPr txBox="1"/>
          <p:nvPr/>
        </p:nvSpPr>
        <p:spPr>
          <a:xfrm>
            <a:off x="940890" y="3976659"/>
            <a:ext cx="6934669" cy="308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Low energy </a:t>
            </a:r>
            <a:r>
              <a:rPr lang="el-GR" sz="2100" dirty="0">
                <a:ea typeface="Montserrat"/>
                <a:cs typeface="Montserrat"/>
                <a:sym typeface="Montserrat"/>
              </a:rPr>
              <a:t>β-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decays from </a:t>
            </a:r>
            <a:r>
              <a:rPr lang="en-US" sz="2100" baseline="30000" dirty="0">
                <a:ea typeface="Montserrat"/>
                <a:cs typeface="Montserrat"/>
                <a:sym typeface="Montserrat"/>
              </a:rPr>
              <a:t>222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Rn is a major background in both ER and NR bands </a:t>
            </a:r>
            <a:r>
              <a:rPr lang="en-US" dirty="0">
                <a:ea typeface="Montserrat"/>
                <a:cs typeface="Montserrat"/>
                <a:sym typeface="Montserrat"/>
              </a:rPr>
              <a:t>(via leakage)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Successful reduction of </a:t>
            </a:r>
            <a:r>
              <a:rPr lang="en-US" sz="2100" baseline="30000" dirty="0">
                <a:ea typeface="Montserrat"/>
                <a:cs typeface="Montserrat"/>
                <a:sym typeface="Montserrat"/>
              </a:rPr>
              <a:t>222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Rn drives the improvement on the final sensitivity</a:t>
            </a:r>
          </a:p>
          <a:p>
            <a:pPr marL="104775" algn="ctr">
              <a:spcBef>
                <a:spcPts val="750"/>
              </a:spcBef>
              <a:buClr>
                <a:srgbClr val="4068B2"/>
              </a:buClr>
              <a:buSzPts val="1400"/>
            </a:pPr>
            <a:r>
              <a:rPr lang="en-US" sz="2100" dirty="0">
                <a:ea typeface="Montserrat"/>
                <a:cs typeface="Montserrat"/>
                <a:sym typeface="Montserrat"/>
              </a:rPr>
              <a:t>Strategy: </a:t>
            </a:r>
            <a:r>
              <a:rPr lang="en-US" sz="2100" b="1" dirty="0">
                <a:ea typeface="Montserrat"/>
                <a:cs typeface="Montserrat"/>
                <a:sym typeface="Montserrat"/>
              </a:rPr>
              <a:t>AVOID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or </a:t>
            </a:r>
            <a:r>
              <a:rPr lang="en-US" sz="2100" b="1" dirty="0">
                <a:ea typeface="Montserrat"/>
                <a:cs typeface="Montserrat"/>
                <a:sym typeface="Montserrat"/>
              </a:rPr>
              <a:t>REMOVE</a:t>
            </a:r>
            <a:br>
              <a:rPr lang="en-US" sz="2100" dirty="0">
                <a:ea typeface="Montserrat"/>
                <a:cs typeface="Montserrat"/>
                <a:sym typeface="Montserrat"/>
              </a:rPr>
            </a:br>
            <a:endParaRPr lang="en-US" sz="2100" dirty="0">
              <a:ea typeface="Montserrat"/>
              <a:cs typeface="Montserrat"/>
              <a:sym typeface="Montserrat"/>
            </a:endParaRP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endParaRPr lang="en-US" sz="2100" dirty="0">
              <a:ea typeface="Montserrat"/>
              <a:cs typeface="Montserrat"/>
              <a:sym typeface="Montserrat"/>
            </a:endParaRP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endParaRPr lang="en-US" sz="2100" dirty="0">
              <a:ea typeface="Montserrat"/>
              <a:cs typeface="Montserrat"/>
              <a:sym typeface="Montserra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A14C4-9B28-95CD-050C-4E5BEA68F4AD}"/>
              </a:ext>
            </a:extLst>
          </p:cNvPr>
          <p:cNvGrpSpPr/>
          <p:nvPr/>
        </p:nvGrpSpPr>
        <p:grpSpPr>
          <a:xfrm>
            <a:off x="190700" y="1187888"/>
            <a:ext cx="2735874" cy="1740568"/>
            <a:chOff x="2032000" y="1651000"/>
            <a:chExt cx="5589420" cy="355600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579F1A1-9B1C-B685-26B9-F90B591070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04"/>
            <a:stretch/>
          </p:blipFill>
          <p:spPr bwMode="auto">
            <a:xfrm>
              <a:off x="2032000" y="1651000"/>
              <a:ext cx="5242257" cy="35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D21C69C-3B03-9DE4-B070-2081DD90866E}"/>
                </a:ext>
              </a:extLst>
            </p:cNvPr>
            <p:cNvSpPr/>
            <p:nvPr/>
          </p:nvSpPr>
          <p:spPr>
            <a:xfrm>
              <a:off x="6584190" y="3521122"/>
              <a:ext cx="1037230" cy="1261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6" name="Google Shape;252;p26">
            <a:extLst>
              <a:ext uri="{FF2B5EF4-FFF2-40B4-BE49-F238E27FC236}">
                <a16:creationId xmlns:a16="http://schemas.microsoft.com/office/drawing/2014/main" id="{2146C7C6-6D19-7156-2001-AB810D4600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2171" y="1010467"/>
            <a:ext cx="6121129" cy="25337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06120D-3505-BB53-9AFE-089F4B2C9859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F068A-4765-0617-4361-E5B2538AD3EF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7" name="Slide Number Placeholder 3">
              <a:extLst>
                <a:ext uri="{FF2B5EF4-FFF2-40B4-BE49-F238E27FC236}">
                  <a16:creationId xmlns:a16="http://schemas.microsoft.com/office/drawing/2014/main" id="{2CDBA641-45EC-C5B2-6D1C-5E23D9AB60FA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11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Google Shape;39;p6">
            <a:extLst>
              <a:ext uri="{FF2B5EF4-FFF2-40B4-BE49-F238E27FC236}">
                <a16:creationId xmlns:a16="http://schemas.microsoft.com/office/drawing/2014/main" id="{59823353-D788-638A-A9CC-23C82A1AC62F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Suppression of </a:t>
            </a:r>
            <a:r>
              <a:rPr lang="en-US" kern="0" baseline="300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222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Rn background is the key</a:t>
            </a:r>
          </a:p>
        </p:txBody>
      </p:sp>
      <p:pic>
        <p:nvPicPr>
          <p:cNvPr id="19" name="object 5">
            <a:extLst>
              <a:ext uri="{FF2B5EF4-FFF2-40B4-BE49-F238E27FC236}">
                <a16:creationId xmlns:a16="http://schemas.microsoft.com/office/drawing/2014/main" id="{026C96F7-B21A-3CB3-5AF9-164F975B5AC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1731D0-F3F1-7ED7-0529-15E7CFB6C6A1}"/>
              </a:ext>
            </a:extLst>
          </p:cNvPr>
          <p:cNvSpPr txBox="1"/>
          <p:nvPr/>
        </p:nvSpPr>
        <p:spPr>
          <a:xfrm>
            <a:off x="5736780" y="677841"/>
            <a:ext cx="46164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135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JCAP 11 (2020) 031</a:t>
            </a:r>
            <a:endParaRPr lang="en-US" sz="135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2519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868EF47-F58E-CF47-9C2A-222912932F0B}"/>
              </a:ext>
            </a:extLst>
          </p:cNvPr>
          <p:cNvSpPr txBox="1"/>
          <p:nvPr/>
        </p:nvSpPr>
        <p:spPr>
          <a:xfrm>
            <a:off x="260235" y="3747208"/>
            <a:ext cx="38886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Cleanliness procedures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 err="1"/>
              <a:t>Radioassay</a:t>
            </a:r>
            <a:r>
              <a:rPr lang="en-US" sz="2000" dirty="0"/>
              <a:t> program: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gamma-ray/mass spectrometry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baseline="30000" dirty="0"/>
              <a:t>222</a:t>
            </a:r>
            <a:r>
              <a:rPr lang="en-US" sz="2000" dirty="0"/>
              <a:t>Rn emanation measurement</a:t>
            </a:r>
            <a:endParaRPr lang="en-US" sz="2000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07B457-BA7E-3343-B8DC-7C6B90706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462" y="1132648"/>
            <a:ext cx="5610893" cy="3081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087C1C-B212-3E46-93B6-29B16ECD0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18" y="1189066"/>
            <a:ext cx="3531380" cy="22399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E34884-C3CB-2E47-AC98-B42FC931EF50}"/>
              </a:ext>
            </a:extLst>
          </p:cNvPr>
          <p:cNvSpPr txBox="1"/>
          <p:nvPr/>
        </p:nvSpPr>
        <p:spPr>
          <a:xfrm>
            <a:off x="3648800" y="4504505"/>
            <a:ext cx="4795013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Identify Rn source over subsystems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Rn emanation rate: 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4.2 µ</a:t>
            </a:r>
            <a:r>
              <a:rPr lang="en-US" sz="2000" dirty="0" err="1"/>
              <a:t>Bq</a:t>
            </a:r>
            <a:r>
              <a:rPr lang="en-US" sz="2000" dirty="0"/>
              <a:t>/kg (simulated)</a:t>
            </a:r>
            <a:endParaRPr lang="en-US" sz="2000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6B943B-6715-1044-8C9E-DB63A1647BE4}"/>
              </a:ext>
            </a:extLst>
          </p:cNvPr>
          <p:cNvSpPr txBox="1"/>
          <p:nvPr/>
        </p:nvSpPr>
        <p:spPr>
          <a:xfrm>
            <a:off x="97673" y="681220"/>
            <a:ext cx="4619064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>
              <a:spcBef>
                <a:spcPts val="750"/>
              </a:spcBef>
              <a:buClr>
                <a:srgbClr val="4068B2"/>
              </a:buClr>
              <a:buSzPts val="1400"/>
            </a:pPr>
            <a:r>
              <a:rPr lang="en-US" sz="1600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2112.05629</a:t>
            </a:r>
            <a:r>
              <a:rPr lang="en-US" sz="1600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</a:rPr>
              <a:t>[accepted </a:t>
            </a:r>
            <a:r>
              <a:rPr lang="it" sz="1200" dirty="0">
                <a:solidFill>
                  <a:srgbClr val="3E68B2"/>
                </a:solidFill>
                <a:latin typeface="Montserrat"/>
                <a:ea typeface="Montserrat"/>
                <a:cs typeface="Montserrat"/>
                <a:sym typeface="Montserrat"/>
              </a:rPr>
              <a:t>EPJC]</a:t>
            </a:r>
            <a:endParaRPr lang="en-US" sz="1600" dirty="0">
              <a:solidFill>
                <a:schemeClr val="hlink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4775">
              <a:spcBef>
                <a:spcPts val="750"/>
              </a:spcBef>
              <a:buClr>
                <a:srgbClr val="4068B2"/>
              </a:buClr>
              <a:buSzPts val="1400"/>
            </a:pPr>
            <a:endParaRPr lang="en-US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372B06-477F-65C1-5436-2E3274D70C2D}"/>
              </a:ext>
            </a:extLst>
          </p:cNvPr>
          <p:cNvSpPr txBox="1"/>
          <p:nvPr/>
        </p:nvSpPr>
        <p:spPr>
          <a:xfrm>
            <a:off x="6135884" y="4945651"/>
            <a:ext cx="140160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1/3 of 1T level</a:t>
            </a:r>
          </a:p>
        </p:txBody>
      </p:sp>
      <p:sp>
        <p:nvSpPr>
          <p:cNvPr id="12" name="Google Shape;39;p6">
            <a:extLst>
              <a:ext uri="{FF2B5EF4-FFF2-40B4-BE49-F238E27FC236}">
                <a16:creationId xmlns:a16="http://schemas.microsoft.com/office/drawing/2014/main" id="{6E84C255-8BD0-95E2-6FB2-9747BF330EC8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Material Screening and Cleaning</a:t>
            </a:r>
          </a:p>
        </p:txBody>
      </p:sp>
      <p:pic>
        <p:nvPicPr>
          <p:cNvPr id="13" name="object 5">
            <a:extLst>
              <a:ext uri="{FF2B5EF4-FFF2-40B4-BE49-F238E27FC236}">
                <a16:creationId xmlns:a16="http://schemas.microsoft.com/office/drawing/2014/main" id="{D1253252-BF1A-0384-6141-A78F768AE6D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078509-8445-48FB-B0A2-84785084103A}"/>
              </a:ext>
            </a:extLst>
          </p:cNvPr>
          <p:cNvSpPr txBox="1"/>
          <p:nvPr/>
        </p:nvSpPr>
        <p:spPr>
          <a:xfrm>
            <a:off x="-1" y="6568859"/>
            <a:ext cx="9144000" cy="338554"/>
          </a:xfrm>
          <a:prstGeom prst="rect">
            <a:avLst/>
          </a:prstGeom>
          <a:solidFill>
            <a:srgbClr val="3F68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Shengchao</a:t>
            </a:r>
            <a:r>
              <a:rPr lang="en-US" sz="1600" dirty="0">
                <a:solidFill>
                  <a:schemeClr val="bg1"/>
                </a:solidFill>
              </a:rPr>
              <a:t> Li | </a:t>
            </a:r>
            <a:r>
              <a:rPr lang="en-US" sz="1600" dirty="0" err="1">
                <a:solidFill>
                  <a:schemeClr val="bg1"/>
                </a:solidFill>
              </a:rPr>
              <a:t>CoSSURF</a:t>
            </a:r>
            <a:r>
              <a:rPr lang="en-US" sz="1600" dirty="0">
                <a:solidFill>
                  <a:schemeClr val="bg1"/>
                </a:solidFill>
              </a:rPr>
              <a:t> 2022 | May 13, 2022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2084B07-89C5-F082-1A60-1004F5B1F41A}"/>
              </a:ext>
            </a:extLst>
          </p:cNvPr>
          <p:cNvSpPr txBox="1">
            <a:spLocks/>
          </p:cNvSpPr>
          <p:nvPr/>
        </p:nvSpPr>
        <p:spPr>
          <a:xfrm>
            <a:off x="7016305" y="660121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7CABE0-3179-624A-9529-A3DE454C0A92}" type="slidenum">
              <a:rPr lang="en-US" sz="1800">
                <a:solidFill>
                  <a:schemeClr val="bg1"/>
                </a:solidFill>
              </a:rPr>
              <a:pPr/>
              <a:t>12</a:t>
            </a:fld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8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58;p17">
            <a:extLst>
              <a:ext uri="{FF2B5EF4-FFF2-40B4-BE49-F238E27FC236}">
                <a16:creationId xmlns:a16="http://schemas.microsoft.com/office/drawing/2014/main" id="{332546BA-5E29-C686-E875-414889A255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102" r="8593"/>
          <a:stretch/>
        </p:blipFill>
        <p:spPr>
          <a:xfrm>
            <a:off x="177460" y="1186266"/>
            <a:ext cx="4612746" cy="40351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4FF8CF-4E8B-FD4E-A480-EE7C17316F1F}"/>
              </a:ext>
            </a:extLst>
          </p:cNvPr>
          <p:cNvSpPr txBox="1"/>
          <p:nvPr/>
        </p:nvSpPr>
        <p:spPr>
          <a:xfrm>
            <a:off x="10300447" y="-242047"/>
            <a:ext cx="18473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403FC6-C1A3-CB43-B79B-21724C39E254}"/>
              </a:ext>
            </a:extLst>
          </p:cNvPr>
          <p:cNvGrpSpPr/>
          <p:nvPr/>
        </p:nvGrpSpPr>
        <p:grpSpPr>
          <a:xfrm>
            <a:off x="361657" y="4240406"/>
            <a:ext cx="2888076" cy="1257639"/>
            <a:chOff x="1085158" y="4022773"/>
            <a:chExt cx="3850768" cy="167685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AE48FA-7F9C-5047-836A-3DA36534D424}"/>
                </a:ext>
              </a:extLst>
            </p:cNvPr>
            <p:cNvSpPr txBox="1"/>
            <p:nvPr/>
          </p:nvSpPr>
          <p:spPr>
            <a:xfrm>
              <a:off x="1085158" y="5268737"/>
              <a:ext cx="38507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Trap less volatile Rn until it decays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064F33-16F8-4F48-94D6-D3A5FAED6E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9440" y="4022773"/>
              <a:ext cx="932443" cy="127983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E606B42-9223-5326-9205-C79F759D3DB7}"/>
              </a:ext>
            </a:extLst>
          </p:cNvPr>
          <p:cNvGrpSpPr/>
          <p:nvPr/>
        </p:nvGrpSpPr>
        <p:grpSpPr>
          <a:xfrm>
            <a:off x="4424806" y="983271"/>
            <a:ext cx="4906193" cy="4688463"/>
            <a:chOff x="4382762" y="1379645"/>
            <a:chExt cx="4906193" cy="468846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1CC199-0B03-8544-B07E-5713AE9DAE65}"/>
                </a:ext>
              </a:extLst>
            </p:cNvPr>
            <p:cNvSpPr txBox="1"/>
            <p:nvPr/>
          </p:nvSpPr>
          <p:spPr>
            <a:xfrm>
              <a:off x="4382762" y="1379645"/>
              <a:ext cx="4346610" cy="46884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238125">
                <a:spcBef>
                  <a:spcPts val="750"/>
                </a:spcBef>
                <a:buClr>
                  <a:srgbClr val="4068B2"/>
                </a:buClr>
                <a:buSzPts val="1400"/>
                <a:buFont typeface="Montserrat"/>
                <a:buChar char="●"/>
              </a:pPr>
              <a:r>
                <a:rPr lang="en-US" sz="2100" dirty="0">
                  <a:solidFill>
                    <a:schemeClr val="dk1"/>
                  </a:solidFill>
                  <a:ea typeface="Montserrat"/>
                  <a:cs typeface="Montserrat"/>
                  <a:sym typeface="Montserrat"/>
                </a:rPr>
                <a:t>Separate Rn from Xe via vapor pressure difference</a:t>
              </a:r>
            </a:p>
            <a:p>
              <a:pPr marL="342900" indent="-238125">
                <a:spcBef>
                  <a:spcPts val="750"/>
                </a:spcBef>
                <a:buClr>
                  <a:srgbClr val="4068B2"/>
                </a:buClr>
                <a:buSzPts val="1400"/>
                <a:buFont typeface="Montserrat"/>
                <a:buChar char="●"/>
              </a:pPr>
              <a:r>
                <a:rPr lang="en-US" sz="2100" dirty="0">
                  <a:ea typeface="Montserrat"/>
                  <a:cs typeface="Montserrat"/>
                  <a:sym typeface="Montserrat"/>
                </a:rPr>
                <a:t>Cryogenic distillation</a:t>
              </a:r>
            </a:p>
            <a:p>
              <a:pPr marL="685800" lvl="1" indent="-238125">
                <a:spcBef>
                  <a:spcPts val="750"/>
                </a:spcBef>
                <a:buClr>
                  <a:srgbClr val="4068B2"/>
                </a:buClr>
                <a:buSzPts val="1400"/>
                <a:buFont typeface="Montserrat"/>
                <a:buChar char="●"/>
              </a:pPr>
              <a:r>
                <a:rPr lang="en-US" sz="2100" dirty="0">
                  <a:ea typeface="Montserrat"/>
                  <a:cs typeface="Montserrat"/>
                  <a:sym typeface="Montserrat"/>
                </a:rPr>
                <a:t>Clean component</a:t>
              </a:r>
            </a:p>
            <a:p>
              <a:pPr marL="685800" lvl="1" indent="-238125">
                <a:spcBef>
                  <a:spcPts val="750"/>
                </a:spcBef>
                <a:buClr>
                  <a:srgbClr val="4068B2"/>
                </a:buClr>
                <a:buSzPts val="1400"/>
                <a:buFont typeface="Montserrat"/>
                <a:buChar char="●"/>
              </a:pPr>
              <a:r>
                <a:rPr lang="en-US" sz="2100" dirty="0">
                  <a:ea typeface="Montserrat"/>
                  <a:cs typeface="Montserrat"/>
                  <a:sym typeface="Montserrat"/>
                </a:rPr>
                <a:t>Rn-free mag-pump</a:t>
              </a:r>
            </a:p>
            <a:p>
              <a:pPr marL="342900" indent="-238125">
                <a:spcBef>
                  <a:spcPts val="750"/>
                </a:spcBef>
                <a:buClr>
                  <a:srgbClr val="4068B2"/>
                </a:buClr>
                <a:buSzPts val="1400"/>
                <a:buFont typeface="Montserrat"/>
                <a:buChar char="●"/>
              </a:pPr>
              <a:r>
                <a:rPr lang="en-US" sz="2100" dirty="0">
                  <a:ea typeface="Montserrat"/>
                  <a:cs typeface="Montserrat"/>
                  <a:sym typeface="Montserrat"/>
                </a:rPr>
                <a:t>Can operate with both </a:t>
              </a:r>
              <a:r>
                <a:rPr lang="en-US" sz="2100" dirty="0" err="1">
                  <a:ea typeface="Montserrat"/>
                  <a:cs typeface="Montserrat"/>
                  <a:sym typeface="Montserrat"/>
                </a:rPr>
                <a:t>LXe</a:t>
              </a:r>
              <a:r>
                <a:rPr lang="en-US" sz="2100" dirty="0">
                  <a:ea typeface="Montserrat"/>
                  <a:cs typeface="Montserrat"/>
                  <a:sym typeface="Montserrat"/>
                </a:rPr>
                <a:t> and </a:t>
              </a:r>
              <a:r>
                <a:rPr lang="en-US" sz="2100" dirty="0" err="1">
                  <a:ea typeface="Montserrat"/>
                  <a:cs typeface="Montserrat"/>
                  <a:sym typeface="Montserrat"/>
                </a:rPr>
                <a:t>GXe</a:t>
              </a:r>
              <a:endParaRPr lang="en-US" sz="2100" dirty="0">
                <a:ea typeface="Montserrat"/>
                <a:cs typeface="Montserrat"/>
                <a:sym typeface="Montserrat"/>
              </a:endParaRPr>
            </a:p>
            <a:p>
              <a:pPr marL="342900" indent="-238125">
                <a:spcBef>
                  <a:spcPts val="750"/>
                </a:spcBef>
                <a:buClr>
                  <a:srgbClr val="4068B2"/>
                </a:buClr>
                <a:buSzPts val="1400"/>
                <a:buFont typeface="Montserrat"/>
                <a:buChar char="●"/>
              </a:pPr>
              <a:r>
                <a:rPr lang="en-US" sz="2100" dirty="0" err="1">
                  <a:ea typeface="Montserrat"/>
                  <a:cs typeface="Montserrat"/>
                  <a:sym typeface="Montserrat"/>
                </a:rPr>
                <a:t>XENONnT</a:t>
              </a:r>
              <a:r>
                <a:rPr lang="en-US" sz="2100" dirty="0">
                  <a:ea typeface="Montserrat"/>
                  <a:cs typeface="Montserrat"/>
                  <a:sym typeface="Montserrat"/>
                </a:rPr>
                <a:t> strategy:</a:t>
              </a:r>
            </a:p>
            <a:p>
              <a:pPr marL="685800" lvl="1" indent="-238125">
                <a:spcBef>
                  <a:spcPts val="750"/>
                </a:spcBef>
                <a:buClr>
                  <a:srgbClr val="4068B2"/>
                </a:buClr>
                <a:buSzPts val="1400"/>
                <a:buFont typeface="Montserrat"/>
                <a:buChar char="●"/>
              </a:pPr>
              <a:r>
                <a:rPr lang="en-US" sz="2100" b="1" dirty="0">
                  <a:ea typeface="Montserrat"/>
                  <a:cs typeface="Montserrat"/>
                  <a:sym typeface="Montserrat"/>
                </a:rPr>
                <a:t>2x</a:t>
              </a:r>
              <a:r>
                <a:rPr lang="en-US" sz="2100" dirty="0">
                  <a:ea typeface="Montserrat"/>
                  <a:cs typeface="Montserrat"/>
                  <a:sym typeface="Montserrat"/>
                </a:rPr>
                <a:t> with high flow distillation column for sources inside </a:t>
              </a:r>
              <a:r>
                <a:rPr lang="en-US" sz="2100" dirty="0" err="1">
                  <a:ea typeface="Montserrat"/>
                  <a:cs typeface="Montserrat"/>
                  <a:sym typeface="Montserrat"/>
                </a:rPr>
                <a:t>LXe</a:t>
              </a:r>
              <a:endParaRPr lang="en-US" sz="2100" dirty="0">
                <a:ea typeface="Montserrat"/>
                <a:cs typeface="Montserrat"/>
                <a:sym typeface="Montserrat"/>
              </a:endParaRPr>
            </a:p>
            <a:p>
              <a:pPr marL="685800" lvl="1" indent="-238125">
                <a:spcBef>
                  <a:spcPts val="750"/>
                </a:spcBef>
                <a:buClr>
                  <a:srgbClr val="4068B2"/>
                </a:buClr>
                <a:buSzPts val="1400"/>
                <a:buFont typeface="Montserrat"/>
                <a:buChar char="●"/>
              </a:pPr>
              <a:r>
                <a:rPr lang="en-US" sz="2100" b="1" dirty="0">
                  <a:ea typeface="Montserrat"/>
                  <a:cs typeface="Montserrat"/>
                  <a:sym typeface="Montserrat"/>
                </a:rPr>
                <a:t>2x</a:t>
              </a:r>
              <a:r>
                <a:rPr lang="en-US" sz="2100" dirty="0">
                  <a:ea typeface="Montserrat"/>
                  <a:cs typeface="Montserrat"/>
                  <a:sym typeface="Montserrat"/>
                </a:rPr>
                <a:t> by </a:t>
              </a:r>
              <a:r>
                <a:rPr lang="en-US" sz="2100" dirty="0" err="1">
                  <a:ea typeface="Montserrat"/>
                  <a:cs typeface="Montserrat"/>
                  <a:sym typeface="Montserrat"/>
                </a:rPr>
                <a:t>GXe</a:t>
              </a:r>
              <a:r>
                <a:rPr lang="en-US" sz="2100" dirty="0">
                  <a:ea typeface="Montserrat"/>
                  <a:cs typeface="Montserrat"/>
                  <a:sym typeface="Montserrat"/>
                </a:rPr>
                <a:t> extraction to remove Rn before entering TPC</a:t>
              </a:r>
            </a:p>
          </p:txBody>
        </p:sp>
        <p:sp>
          <p:nvSpPr>
            <p:cNvPr id="19" name="Google Shape;136;p14">
              <a:extLst>
                <a:ext uri="{FF2B5EF4-FFF2-40B4-BE49-F238E27FC236}">
                  <a16:creationId xmlns:a16="http://schemas.microsoft.com/office/drawing/2014/main" id="{44FD0543-F6A2-2640-95A0-E4FF3F4A351F}"/>
                </a:ext>
              </a:extLst>
            </p:cNvPr>
            <p:cNvSpPr txBox="1"/>
            <p:nvPr/>
          </p:nvSpPr>
          <p:spPr>
            <a:xfrm>
              <a:off x="6896610" y="3004102"/>
              <a:ext cx="2392345" cy="448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spcAft>
                  <a:spcPts val="750"/>
                </a:spcAft>
              </a:pPr>
              <a:r>
                <a:rPr lang="it" sz="1350" dirty="0">
                  <a:solidFill>
                    <a:srgbClr val="3E68B2"/>
                  </a:solidFill>
                  <a:latin typeface="Montserrat"/>
                  <a:ea typeface="Montserrat"/>
                  <a:cs typeface="Montserrat"/>
                  <a:sym typeface="Montserrat"/>
                  <a:hlinkClick r:id="rId4"/>
                </a:rPr>
                <a:t>EPJC 78 (2018) 604</a:t>
              </a:r>
              <a:endParaRPr sz="1350" dirty="0">
                <a:solidFill>
                  <a:srgbClr val="3E68B2"/>
                </a:solidFill>
              </a:endParaRPr>
            </a:p>
          </p:txBody>
        </p:sp>
        <p:sp>
          <p:nvSpPr>
            <p:cNvPr id="20" name="Google Shape;136;p14">
              <a:extLst>
                <a:ext uri="{FF2B5EF4-FFF2-40B4-BE49-F238E27FC236}">
                  <a16:creationId xmlns:a16="http://schemas.microsoft.com/office/drawing/2014/main" id="{E0D58856-8187-AA4B-8F2A-E833CF1DF45C}"/>
                </a:ext>
              </a:extLst>
            </p:cNvPr>
            <p:cNvSpPr txBox="1"/>
            <p:nvPr/>
          </p:nvSpPr>
          <p:spPr>
            <a:xfrm>
              <a:off x="6848832" y="2550823"/>
              <a:ext cx="2392345" cy="448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spcAft>
                  <a:spcPts val="750"/>
                </a:spcAft>
              </a:pPr>
              <a:r>
                <a:rPr lang="it" sz="1350" dirty="0">
                  <a:solidFill>
                    <a:srgbClr val="3E68B2"/>
                  </a:solidFill>
                  <a:latin typeface="Montserrat"/>
                  <a:ea typeface="Montserrat"/>
                  <a:cs typeface="Montserrat"/>
                  <a:sym typeface="Montserrat"/>
                  <a:hlinkClick r:id="rId5"/>
                </a:rPr>
                <a:t>EPJC 81 (2021) 337</a:t>
              </a:r>
              <a:endParaRPr sz="1350" dirty="0">
                <a:solidFill>
                  <a:srgbClr val="3E68B2"/>
                </a:solidFill>
              </a:endParaRPr>
            </a:p>
          </p:txBody>
        </p:sp>
        <p:sp>
          <p:nvSpPr>
            <p:cNvPr id="25" name="Google Shape;136;p14">
              <a:extLst>
                <a:ext uri="{FF2B5EF4-FFF2-40B4-BE49-F238E27FC236}">
                  <a16:creationId xmlns:a16="http://schemas.microsoft.com/office/drawing/2014/main" id="{485F8617-1DB7-A147-B172-164A93AD5F15}"/>
                </a:ext>
              </a:extLst>
            </p:cNvPr>
            <p:cNvSpPr txBox="1"/>
            <p:nvPr/>
          </p:nvSpPr>
          <p:spPr>
            <a:xfrm>
              <a:off x="6848832" y="2164900"/>
              <a:ext cx="2392345" cy="4488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spcAft>
                  <a:spcPts val="750"/>
                </a:spcAft>
              </a:pPr>
              <a:r>
                <a:rPr lang="it" sz="1350" dirty="0">
                  <a:solidFill>
                    <a:srgbClr val="3E68B2"/>
                  </a:solidFill>
                  <a:latin typeface="Montserrat"/>
                  <a:ea typeface="Montserrat"/>
                  <a:cs typeface="Montserrat"/>
                  <a:sym typeface="Montserrat"/>
                  <a:hlinkClick r:id="rId6"/>
                </a:rPr>
                <a:t>EPJC (2017) 77 358</a:t>
              </a:r>
              <a:endParaRPr sz="1350" dirty="0">
                <a:solidFill>
                  <a:srgbClr val="3E68B2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D3A9422-C5C3-C3AD-4E8E-9C2E25426923}"/>
              </a:ext>
            </a:extLst>
          </p:cNvPr>
          <p:cNvGrpSpPr/>
          <p:nvPr/>
        </p:nvGrpSpPr>
        <p:grpSpPr>
          <a:xfrm>
            <a:off x="3496572" y="3075804"/>
            <a:ext cx="737302" cy="2301411"/>
            <a:chOff x="135477" y="3177462"/>
            <a:chExt cx="737302" cy="2301411"/>
          </a:xfrm>
        </p:grpSpPr>
        <p:sp>
          <p:nvSpPr>
            <p:cNvPr id="6" name="Up-Down Arrow 5">
              <a:extLst>
                <a:ext uri="{FF2B5EF4-FFF2-40B4-BE49-F238E27FC236}">
                  <a16:creationId xmlns:a16="http://schemas.microsoft.com/office/drawing/2014/main" id="{65DA5DA1-1030-1254-DDE1-8E22CBC59CBA}"/>
                </a:ext>
              </a:extLst>
            </p:cNvPr>
            <p:cNvSpPr/>
            <p:nvPr/>
          </p:nvSpPr>
          <p:spPr>
            <a:xfrm>
              <a:off x="340458" y="3466147"/>
              <a:ext cx="274359" cy="1674229"/>
            </a:xfrm>
            <a:prstGeom prst="upDownArrow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rgbClr val="FF00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1F3726-1E0C-0070-0D87-B54F4E46A194}"/>
                </a:ext>
              </a:extLst>
            </p:cNvPr>
            <p:cNvSpPr txBox="1"/>
            <p:nvPr/>
          </p:nvSpPr>
          <p:spPr>
            <a:xfrm>
              <a:off x="135477" y="5178791"/>
              <a:ext cx="72968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High Rn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44BE44B-2466-3F04-86BC-246EE3956E98}"/>
                </a:ext>
              </a:extLst>
            </p:cNvPr>
            <p:cNvSpPr txBox="1"/>
            <p:nvPr/>
          </p:nvSpPr>
          <p:spPr>
            <a:xfrm>
              <a:off x="177460" y="3177462"/>
              <a:ext cx="69531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3E68B2"/>
                  </a:solidFill>
                </a:rPr>
                <a:t>Low Rn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1CED7A-45BA-0DBD-CB25-44E4DC646176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1D8BD8-3DF2-EF46-DB12-44670691A4DC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24" name="Slide Number Placeholder 3">
              <a:extLst>
                <a:ext uri="{FF2B5EF4-FFF2-40B4-BE49-F238E27FC236}">
                  <a16:creationId xmlns:a16="http://schemas.microsoft.com/office/drawing/2014/main" id="{601C6DA1-E42E-4989-15DB-CA0D365C7DF4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13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Google Shape;39;p6">
            <a:extLst>
              <a:ext uri="{FF2B5EF4-FFF2-40B4-BE49-F238E27FC236}">
                <a16:creationId xmlns:a16="http://schemas.microsoft.com/office/drawing/2014/main" id="{3E183418-D692-AA44-69DA-1121400052C3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Radon Distillation Column</a:t>
            </a:r>
          </a:p>
        </p:txBody>
      </p:sp>
      <p:pic>
        <p:nvPicPr>
          <p:cNvPr id="28" name="object 5">
            <a:extLst>
              <a:ext uri="{FF2B5EF4-FFF2-40B4-BE49-F238E27FC236}">
                <a16:creationId xmlns:a16="http://schemas.microsoft.com/office/drawing/2014/main" id="{4671CD55-A138-7744-2214-032512BFCBFE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C2D94C5-AC3C-3703-D9E8-9E759958869B}"/>
              </a:ext>
            </a:extLst>
          </p:cNvPr>
          <p:cNvCxnSpPr>
            <a:cxnSpLocks/>
          </p:cNvCxnSpPr>
          <p:nvPr/>
        </p:nvCxnSpPr>
        <p:spPr>
          <a:xfrm>
            <a:off x="832513" y="983271"/>
            <a:ext cx="0" cy="12340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2645EED-F7F6-2ACE-4760-3D3E83AF02B3}"/>
              </a:ext>
            </a:extLst>
          </p:cNvPr>
          <p:cNvSpPr txBox="1"/>
          <p:nvPr/>
        </p:nvSpPr>
        <p:spPr>
          <a:xfrm>
            <a:off x="343386" y="669859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MagPump</a:t>
            </a:r>
            <a:r>
              <a:rPr lang="en-US" sz="1600" b="1" dirty="0"/>
              <a:t> x4</a:t>
            </a:r>
          </a:p>
        </p:txBody>
      </p:sp>
    </p:spTree>
    <p:extLst>
      <p:ext uri="{BB962C8B-B14F-4D97-AF65-F5344CB8AC3E}">
        <p14:creationId xmlns:p14="http://schemas.microsoft.com/office/powerpoint/2010/main" val="807220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E4FF8CF-4E8B-FD4E-A480-EE7C17316F1F}"/>
              </a:ext>
            </a:extLst>
          </p:cNvPr>
          <p:cNvSpPr txBox="1"/>
          <p:nvPr/>
        </p:nvSpPr>
        <p:spPr>
          <a:xfrm>
            <a:off x="10300447" y="-242047"/>
            <a:ext cx="184731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7" name="Google Shape;161;p17">
            <a:extLst>
              <a:ext uri="{FF2B5EF4-FFF2-40B4-BE49-F238E27FC236}">
                <a16:creationId xmlns:a16="http://schemas.microsoft.com/office/drawing/2014/main" id="{B5288310-EC64-F24B-BC8A-BC4E0A89A0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6432" y="1032747"/>
            <a:ext cx="4019746" cy="37564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B47B29-AE39-9B40-B203-034665940DCE}"/>
              </a:ext>
            </a:extLst>
          </p:cNvPr>
          <p:cNvSpPr txBox="1"/>
          <p:nvPr/>
        </p:nvSpPr>
        <p:spPr>
          <a:xfrm>
            <a:off x="268989" y="4316443"/>
            <a:ext cx="598509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GXe</a:t>
            </a:r>
            <a:r>
              <a:rPr lang="en-US" sz="21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-only mode shows Rn reduction: </a:t>
            </a:r>
          </a:p>
          <a:p>
            <a:pPr marL="104775">
              <a:spcBef>
                <a:spcPts val="750"/>
              </a:spcBef>
              <a:buClr>
                <a:srgbClr val="4068B2"/>
              </a:buClr>
              <a:buSzPts val="1400"/>
            </a:pPr>
            <a:r>
              <a:rPr lang="en-US" sz="21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	3.3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µ</a:t>
            </a:r>
            <a:r>
              <a:rPr lang="en-US" sz="2100" dirty="0" err="1">
                <a:ea typeface="Montserrat"/>
                <a:cs typeface="Montserrat"/>
                <a:sym typeface="Montserrat"/>
              </a:rPr>
              <a:t>Bq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/kg</a:t>
            </a:r>
            <a:r>
              <a:rPr lang="zh-CN" altLang="en-US" sz="2100" dirty="0"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-&gt;</a:t>
            </a:r>
            <a:r>
              <a:rPr lang="zh-CN" altLang="en-US" sz="2100" dirty="0"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1.7 µ</a:t>
            </a:r>
            <a:r>
              <a:rPr lang="en-US" sz="2100" dirty="0" err="1">
                <a:ea typeface="Montserrat"/>
                <a:cs typeface="Montserrat"/>
                <a:sym typeface="Montserrat"/>
              </a:rPr>
              <a:t>Bq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/kg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Lowest </a:t>
            </a:r>
            <a:r>
              <a:rPr lang="en-US" sz="2100" baseline="30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222</a:t>
            </a:r>
            <a:r>
              <a:rPr lang="en-US" sz="21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Rn/Xe level in operating </a:t>
            </a:r>
            <a:r>
              <a:rPr lang="en-US" sz="21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LXe</a:t>
            </a:r>
            <a:r>
              <a:rPr lang="en-US" sz="21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 TPC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Expect below 1µBq/kg with additional </a:t>
            </a:r>
            <a:r>
              <a:rPr lang="en-US" sz="21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LXe</a:t>
            </a:r>
            <a:r>
              <a:rPr lang="en-US" sz="21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 mode</a:t>
            </a:r>
            <a:endParaRPr lang="en-US" sz="2100" dirty="0">
              <a:ea typeface="Montserrat"/>
              <a:cs typeface="Montserrat"/>
              <a:sym typeface="Montserra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9A721F-7367-0931-4A45-0C3DDA67B0F2}"/>
              </a:ext>
            </a:extLst>
          </p:cNvPr>
          <p:cNvGrpSpPr/>
          <p:nvPr/>
        </p:nvGrpSpPr>
        <p:grpSpPr>
          <a:xfrm>
            <a:off x="354697" y="848786"/>
            <a:ext cx="4674504" cy="3144665"/>
            <a:chOff x="523263" y="1584496"/>
            <a:chExt cx="6168103" cy="4054510"/>
          </a:xfrm>
        </p:grpSpPr>
        <p:pic>
          <p:nvPicPr>
            <p:cNvPr id="18" name="object 19">
              <a:extLst>
                <a:ext uri="{FF2B5EF4-FFF2-40B4-BE49-F238E27FC236}">
                  <a16:creationId xmlns:a16="http://schemas.microsoft.com/office/drawing/2014/main" id="{435D318B-D2C2-B44D-2A93-ED3AE299FDF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263" y="1782521"/>
              <a:ext cx="5474395" cy="385648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FBCE81-A0DD-A11C-D79A-87CF35C88EEF}"/>
                </a:ext>
              </a:extLst>
            </p:cNvPr>
            <p:cNvSpPr txBox="1"/>
            <p:nvPr/>
          </p:nvSpPr>
          <p:spPr>
            <a:xfrm>
              <a:off x="4242774" y="1584496"/>
              <a:ext cx="2448592" cy="8785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104775">
                <a:spcBef>
                  <a:spcPts val="750"/>
                </a:spcBef>
                <a:buClr>
                  <a:srgbClr val="4068B2"/>
                </a:buClr>
                <a:buSzPts val="1400"/>
              </a:pPr>
              <a:r>
                <a:rPr lang="en-US" sz="1350" dirty="0" err="1">
                  <a:ea typeface="Montserrat"/>
                  <a:cs typeface="Montserrat"/>
                  <a:sym typeface="Montserrat"/>
                </a:rPr>
                <a:t>nT</a:t>
              </a:r>
              <a:r>
                <a:rPr lang="en-US" sz="1350" dirty="0">
                  <a:ea typeface="Montserrat"/>
                  <a:cs typeface="Montserrat"/>
                  <a:sym typeface="Montserrat"/>
                </a:rPr>
                <a:t> goal: 1 µ</a:t>
              </a:r>
              <a:r>
                <a:rPr lang="en-US" sz="1350" dirty="0" err="1">
                  <a:ea typeface="Montserrat"/>
                  <a:cs typeface="Montserrat"/>
                  <a:sym typeface="Montserrat"/>
                </a:rPr>
                <a:t>Bq</a:t>
              </a:r>
              <a:r>
                <a:rPr lang="en-US" sz="1350" dirty="0">
                  <a:ea typeface="Montserrat"/>
                  <a:cs typeface="Montserrat"/>
                  <a:sym typeface="Montserrat"/>
                </a:rPr>
                <a:t>/kg </a:t>
              </a:r>
            </a:p>
            <a:p>
              <a:pPr marL="104775">
                <a:spcBef>
                  <a:spcPts val="750"/>
                </a:spcBef>
                <a:buClr>
                  <a:srgbClr val="4068B2"/>
                </a:buClr>
                <a:buSzPts val="1400"/>
              </a:pPr>
              <a:r>
                <a:rPr lang="en-US" sz="1350" baseline="30000" dirty="0">
                  <a:ea typeface="Montserrat"/>
                  <a:cs typeface="Montserrat"/>
                  <a:sym typeface="Montserrat"/>
                </a:rPr>
                <a:t>         222</a:t>
              </a:r>
              <a:r>
                <a:rPr lang="en-US" sz="1350" dirty="0">
                  <a:ea typeface="Montserrat"/>
                  <a:cs typeface="Montserrat"/>
                  <a:sym typeface="Montserrat"/>
                </a:rPr>
                <a:t>Rn/Xe = 10</a:t>
              </a:r>
              <a:r>
                <a:rPr lang="en-US" sz="1350" baseline="30000" dirty="0">
                  <a:ea typeface="Montserrat"/>
                  <a:cs typeface="Montserrat"/>
                  <a:sym typeface="Montserrat"/>
                </a:rPr>
                <a:t>-25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F23A20-24F5-BD73-5AAD-809770C68762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D24B07-2D62-A1C7-83BB-A9317F6F667C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20" name="Slide Number Placeholder 3">
              <a:extLst>
                <a:ext uri="{FF2B5EF4-FFF2-40B4-BE49-F238E27FC236}">
                  <a16:creationId xmlns:a16="http://schemas.microsoft.com/office/drawing/2014/main" id="{B4A2FC23-100F-40FE-C8A0-823DDA748109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14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Google Shape;39;p6">
            <a:extLst>
              <a:ext uri="{FF2B5EF4-FFF2-40B4-BE49-F238E27FC236}">
                <a16:creationId xmlns:a16="http://schemas.microsoft.com/office/drawing/2014/main" id="{B0917E43-CB77-1CCB-4875-B1C6EEBDFFF3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Radon Distillation Column Performance</a:t>
            </a:r>
          </a:p>
        </p:txBody>
      </p:sp>
      <p:pic>
        <p:nvPicPr>
          <p:cNvPr id="22" name="object 5">
            <a:extLst>
              <a:ext uri="{FF2B5EF4-FFF2-40B4-BE49-F238E27FC236}">
                <a16:creationId xmlns:a16="http://schemas.microsoft.com/office/drawing/2014/main" id="{73BD01C5-B160-2E51-412D-E19279A5B15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75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4">
            <a:extLst>
              <a:ext uri="{FF2B5EF4-FFF2-40B4-BE49-F238E27FC236}">
                <a16:creationId xmlns:a16="http://schemas.microsoft.com/office/drawing/2014/main" id="{08A55846-4288-1340-8A38-1E7F28F6DA9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" y="895567"/>
            <a:ext cx="3899647" cy="26648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A26029-3F29-7F4A-BA8C-8D37696C58F7}"/>
              </a:ext>
            </a:extLst>
          </p:cNvPr>
          <p:cNvSpPr txBox="1"/>
          <p:nvPr/>
        </p:nvSpPr>
        <p:spPr>
          <a:xfrm>
            <a:off x="3940322" y="765066"/>
            <a:ext cx="4985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Gd-Water Cherenkov detector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33m</a:t>
            </a:r>
            <a:r>
              <a:rPr lang="en-US" sz="2000" baseline="30000" dirty="0">
                <a:ea typeface="Montserrat"/>
                <a:cs typeface="Montserrat"/>
                <a:sym typeface="Montserrat"/>
              </a:rPr>
              <a:t>3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, with 120 PMTs inside </a:t>
            </a:r>
            <a:r>
              <a:rPr lang="en-US" sz="2000" dirty="0" err="1">
                <a:ea typeface="Montserrat"/>
                <a:cs typeface="Montserrat"/>
                <a:sym typeface="Montserrat"/>
              </a:rPr>
              <a:t>ePTFE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 panels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87% expected neutron tagging efficiency with Gd-doped water 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endParaRPr lang="en-US" sz="2000" dirty="0">
              <a:ea typeface="Montserrat"/>
              <a:cs typeface="Montserrat"/>
              <a:sym typeface="Montserrat"/>
            </a:endParaRPr>
          </a:p>
        </p:txBody>
      </p:sp>
      <p:pic>
        <p:nvPicPr>
          <p:cNvPr id="16" name="object 28">
            <a:extLst>
              <a:ext uri="{FF2B5EF4-FFF2-40B4-BE49-F238E27FC236}">
                <a16:creationId xmlns:a16="http://schemas.microsoft.com/office/drawing/2014/main" id="{BBAF02DA-D919-DF4A-939C-EDF1E41F42F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8108" y="2419407"/>
            <a:ext cx="2705597" cy="2976135"/>
          </a:xfrm>
          <a:prstGeom prst="rect">
            <a:avLst/>
          </a:prstGeom>
        </p:spPr>
      </p:pic>
      <p:sp>
        <p:nvSpPr>
          <p:cNvPr id="24" name="Google Shape;136;p14">
            <a:extLst>
              <a:ext uri="{FF2B5EF4-FFF2-40B4-BE49-F238E27FC236}">
                <a16:creationId xmlns:a16="http://schemas.microsoft.com/office/drawing/2014/main" id="{6D5B8089-7AF9-104F-8767-2E390A9AA1C9}"/>
              </a:ext>
            </a:extLst>
          </p:cNvPr>
          <p:cNvSpPr txBox="1"/>
          <p:nvPr/>
        </p:nvSpPr>
        <p:spPr>
          <a:xfrm>
            <a:off x="6432979" y="1938233"/>
            <a:ext cx="2392345" cy="448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it" sz="1350" dirty="0">
                <a:solidFill>
                  <a:srgbClr val="3E68B2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JCAP (2020) 11 031</a:t>
            </a:r>
            <a:endParaRPr sz="1350" dirty="0">
              <a:solidFill>
                <a:srgbClr val="3E68B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2FD4B5-43A1-4449-BB31-1B706C7635A9}"/>
              </a:ext>
            </a:extLst>
          </p:cNvPr>
          <p:cNvSpPr txBox="1"/>
          <p:nvPr/>
        </p:nvSpPr>
        <p:spPr>
          <a:xfrm>
            <a:off x="3940322" y="2298154"/>
            <a:ext cx="2729753" cy="368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Trigger on 4.4 MeV </a:t>
            </a:r>
            <a:r>
              <a:rPr lang="en-US" sz="2000" dirty="0" err="1">
                <a:ea typeface="Montserrat"/>
                <a:cs typeface="Montserrat"/>
                <a:sym typeface="Montserrat"/>
              </a:rPr>
              <a:t>AmBe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, 90% efficiency in detecting neutron capture with demi-water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Translate to 65% tagging efficiency with water (match with sim)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endParaRPr lang="en-US" sz="2000" dirty="0"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object 8">
            <a:extLst>
              <a:ext uri="{FF2B5EF4-FFF2-40B4-BE49-F238E27FC236}">
                <a16:creationId xmlns:a16="http://schemas.microsoft.com/office/drawing/2014/main" id="{A2F5562A-A9E1-0BF7-BC55-B3A0DFBB1DF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94" y="3717788"/>
            <a:ext cx="3870028" cy="25110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267A17-60CA-2C4A-8FE7-54EC7F69A64A}"/>
              </a:ext>
            </a:extLst>
          </p:cNvPr>
          <p:cNvGrpSpPr/>
          <p:nvPr/>
        </p:nvGrpSpPr>
        <p:grpSpPr>
          <a:xfrm>
            <a:off x="992275" y="4057771"/>
            <a:ext cx="1915094" cy="638396"/>
            <a:chOff x="4676379" y="1093602"/>
            <a:chExt cx="2553458" cy="851195"/>
          </a:xfrm>
        </p:grpSpPr>
        <p:sp>
          <p:nvSpPr>
            <p:cNvPr id="22" name="object 35">
              <a:extLst>
                <a:ext uri="{FF2B5EF4-FFF2-40B4-BE49-F238E27FC236}">
                  <a16:creationId xmlns:a16="http://schemas.microsoft.com/office/drawing/2014/main" id="{018F0AB7-3ECA-D945-ADB9-CD8FC4A818DA}"/>
                </a:ext>
              </a:extLst>
            </p:cNvPr>
            <p:cNvSpPr txBox="1"/>
            <p:nvPr/>
          </p:nvSpPr>
          <p:spPr>
            <a:xfrm>
              <a:off x="5856741" y="1377334"/>
              <a:ext cx="1373096" cy="567463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28575">
                <a:spcBef>
                  <a:spcPts val="79"/>
                </a:spcBef>
              </a:pPr>
              <a:r>
                <a:rPr sz="1350" b="1" spc="109" dirty="0">
                  <a:solidFill>
                    <a:srgbClr val="404040"/>
                  </a:solidFill>
                  <a:latin typeface="Calibri"/>
                  <a:cs typeface="Calibri"/>
                </a:rPr>
                <a:t>4.4</a:t>
              </a:r>
              <a:r>
                <a:rPr sz="1350" b="1" dirty="0">
                  <a:solidFill>
                    <a:srgbClr val="404040"/>
                  </a:solidFill>
                  <a:latin typeface="Calibri"/>
                  <a:cs typeface="Calibri"/>
                </a:rPr>
                <a:t> </a:t>
              </a:r>
              <a:r>
                <a:rPr sz="1350" b="1" spc="94" dirty="0">
                  <a:solidFill>
                    <a:srgbClr val="404040"/>
                  </a:solidFill>
                  <a:latin typeface="Calibri"/>
                  <a:cs typeface="Calibri"/>
                </a:rPr>
                <a:t>MeV</a:t>
              </a:r>
              <a:r>
                <a:rPr sz="1350" b="1" spc="-23" dirty="0">
                  <a:solidFill>
                    <a:srgbClr val="404040"/>
                  </a:solidFill>
                  <a:latin typeface="Calibri"/>
                  <a:cs typeface="Calibri"/>
                </a:rPr>
                <a:t> </a:t>
              </a:r>
              <a:r>
                <a:rPr sz="1350" b="1" spc="71" dirty="0">
                  <a:solidFill>
                    <a:srgbClr val="404040"/>
                  </a:solidFill>
                  <a:latin typeface="Calibri"/>
                  <a:cs typeface="Calibri"/>
                </a:rPr>
                <a:t>from</a:t>
              </a:r>
              <a:r>
                <a:rPr lang="en-US" sz="1350" b="1" spc="-4" dirty="0">
                  <a:solidFill>
                    <a:srgbClr val="404040"/>
                  </a:solidFill>
                  <a:latin typeface="Calibri"/>
                  <a:cs typeface="Calibri"/>
                </a:rPr>
                <a:t> </a:t>
              </a:r>
              <a:r>
                <a:rPr lang="en-US" sz="1350" b="1" spc="127" dirty="0" err="1">
                  <a:solidFill>
                    <a:srgbClr val="404040"/>
                  </a:solidFill>
                  <a:latin typeface="Calibri"/>
                  <a:cs typeface="Calibri"/>
                </a:rPr>
                <a:t>AmBe</a:t>
              </a:r>
              <a:endParaRPr sz="1350" dirty="0">
                <a:latin typeface="Calibri"/>
                <a:cs typeface="Calibri"/>
              </a:endParaRPr>
            </a:p>
          </p:txBody>
        </p:sp>
        <p:sp>
          <p:nvSpPr>
            <p:cNvPr id="23" name="object 34">
              <a:extLst>
                <a:ext uri="{FF2B5EF4-FFF2-40B4-BE49-F238E27FC236}">
                  <a16:creationId xmlns:a16="http://schemas.microsoft.com/office/drawing/2014/main" id="{217AC435-A488-D94E-9055-E665A2F95767}"/>
                </a:ext>
              </a:extLst>
            </p:cNvPr>
            <p:cNvSpPr txBox="1"/>
            <p:nvPr/>
          </p:nvSpPr>
          <p:spPr>
            <a:xfrm>
              <a:off x="4676379" y="1093602"/>
              <a:ext cx="1168632" cy="567463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28575">
                <a:spcBef>
                  <a:spcPts val="79"/>
                </a:spcBef>
              </a:pPr>
              <a:r>
                <a:rPr sz="1350" b="1" spc="109" dirty="0">
                  <a:solidFill>
                    <a:srgbClr val="404040"/>
                  </a:solidFill>
                  <a:latin typeface="Calibri"/>
                  <a:cs typeface="Calibri"/>
                </a:rPr>
                <a:t>2.2</a:t>
              </a:r>
              <a:r>
                <a:rPr sz="1350" b="1" dirty="0">
                  <a:solidFill>
                    <a:srgbClr val="404040"/>
                  </a:solidFill>
                  <a:latin typeface="Calibri"/>
                  <a:cs typeface="Calibri"/>
                </a:rPr>
                <a:t> </a:t>
              </a:r>
              <a:r>
                <a:rPr sz="1350" b="1" spc="94" dirty="0">
                  <a:solidFill>
                    <a:srgbClr val="404040"/>
                  </a:solidFill>
                  <a:latin typeface="Calibri"/>
                  <a:cs typeface="Calibri"/>
                </a:rPr>
                <a:t>MeV</a:t>
              </a:r>
              <a:r>
                <a:rPr sz="1350" b="1" spc="-23" dirty="0">
                  <a:solidFill>
                    <a:srgbClr val="404040"/>
                  </a:solidFill>
                  <a:latin typeface="Calibri"/>
                  <a:cs typeface="Calibri"/>
                </a:rPr>
                <a:t> </a:t>
              </a:r>
              <a:r>
                <a:rPr sz="1350" b="1" spc="71" dirty="0">
                  <a:solidFill>
                    <a:srgbClr val="404040"/>
                  </a:solidFill>
                  <a:latin typeface="Calibri"/>
                  <a:cs typeface="Calibri"/>
                </a:rPr>
                <a:t>from</a:t>
              </a:r>
              <a:r>
                <a:rPr sz="1350" b="1" spc="-4" dirty="0">
                  <a:solidFill>
                    <a:srgbClr val="404040"/>
                  </a:solidFill>
                  <a:latin typeface="Calibri"/>
                  <a:cs typeface="Calibri"/>
                </a:rPr>
                <a:t> </a:t>
              </a:r>
              <a:r>
                <a:rPr lang="en-US" sz="1200" b="1" spc="185" baseline="24691" dirty="0">
                  <a:solidFill>
                    <a:srgbClr val="404040"/>
                  </a:solidFill>
                  <a:latin typeface="Calibri"/>
                  <a:cs typeface="Calibri"/>
                </a:rPr>
                <a:t>2</a:t>
              </a:r>
              <a:r>
                <a:rPr sz="1350" b="1" spc="124" dirty="0">
                  <a:solidFill>
                    <a:srgbClr val="404040"/>
                  </a:solidFill>
                  <a:latin typeface="Calibri"/>
                  <a:cs typeface="Calibri"/>
                </a:rPr>
                <a:t>H</a:t>
              </a:r>
              <a:endParaRPr sz="1350" dirty="0">
                <a:latin typeface="Calibri"/>
                <a:cs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4DFBD2-8FA3-55AF-E327-A4AE889CEC2F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A087B4-3F4D-B34C-5B81-5984DAEBE6F5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20" name="Slide Number Placeholder 3">
              <a:extLst>
                <a:ext uri="{FF2B5EF4-FFF2-40B4-BE49-F238E27FC236}">
                  <a16:creationId xmlns:a16="http://schemas.microsoft.com/office/drawing/2014/main" id="{C8B8CD68-2E1A-BCF3-42E4-0FB3523C40B0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15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Google Shape;39;p6">
            <a:extLst>
              <a:ext uri="{FF2B5EF4-FFF2-40B4-BE49-F238E27FC236}">
                <a16:creationId xmlns:a16="http://schemas.microsoft.com/office/drawing/2014/main" id="{4704B781-CF89-7847-0DC2-64101E030B68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Neutron Veto System</a:t>
            </a:r>
          </a:p>
        </p:txBody>
      </p:sp>
      <p:pic>
        <p:nvPicPr>
          <p:cNvPr id="25" name="object 5">
            <a:extLst>
              <a:ext uri="{FF2B5EF4-FFF2-40B4-BE49-F238E27FC236}">
                <a16:creationId xmlns:a16="http://schemas.microsoft.com/office/drawing/2014/main" id="{969936D8-E647-0412-5581-12D6CAC4014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C6C20A-0964-A94F-216A-50161D2AF62E}"/>
              </a:ext>
            </a:extLst>
          </p:cNvPr>
          <p:cNvSpPr txBox="1"/>
          <p:nvPr/>
        </p:nvSpPr>
        <p:spPr>
          <a:xfrm>
            <a:off x="5203680" y="5781159"/>
            <a:ext cx="270779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Goal: &lt;1 </a:t>
            </a:r>
            <a:r>
              <a:rPr lang="en-US" sz="2000" b="1" dirty="0" err="1">
                <a:solidFill>
                  <a:schemeClr val="accent1"/>
                </a:solidFill>
              </a:rPr>
              <a:t>evt</a:t>
            </a:r>
            <a:r>
              <a:rPr lang="en-US" sz="2000" b="1" dirty="0">
                <a:solidFill>
                  <a:schemeClr val="accent1"/>
                </a:solidFill>
              </a:rPr>
              <a:t> / (20 t × </a:t>
            </a:r>
            <a:r>
              <a:rPr lang="en-US" sz="2000" b="1" dirty="0" err="1">
                <a:solidFill>
                  <a:schemeClr val="accent1"/>
                </a:solidFill>
              </a:rPr>
              <a:t>yr</a:t>
            </a:r>
            <a:r>
              <a:rPr lang="en-US" sz="2000" b="1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930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D6E2FA-7D81-9E49-90DC-A1389B4B1BB6}"/>
              </a:ext>
            </a:extLst>
          </p:cNvPr>
          <p:cNvSpPr txBox="1"/>
          <p:nvPr/>
        </p:nvSpPr>
        <p:spPr>
          <a:xfrm>
            <a:off x="84920" y="994791"/>
            <a:ext cx="4650853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 err="1">
                <a:ea typeface="Montserrat"/>
                <a:cs typeface="Montserrat"/>
                <a:sym typeface="Montserrat"/>
              </a:rPr>
              <a:t>XENONnT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has been taking data consistently in triggerless mode (open-source package: </a:t>
            </a:r>
            <a:r>
              <a:rPr lang="en-US" sz="2100" dirty="0">
                <a:ea typeface="Montserrat"/>
                <a:cs typeface="Montserrat"/>
                <a:sym typeface="Montserrat"/>
                <a:hlinkClick r:id="rId2"/>
              </a:rPr>
              <a:t>strax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, </a:t>
            </a:r>
            <a:r>
              <a:rPr lang="en-US" sz="2100" dirty="0">
                <a:ea typeface="Montserrat"/>
                <a:cs typeface="Montserrat"/>
                <a:sym typeface="Montserrat"/>
                <a:hlinkClick r:id="rId3"/>
              </a:rPr>
              <a:t>straxen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)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PMTs have stable gains thanks to the LED calibration, average QE is 34%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Good single-electron resolution</a:t>
            </a:r>
          </a:p>
          <a:p>
            <a:pPr marL="104775">
              <a:spcBef>
                <a:spcPts val="750"/>
              </a:spcBef>
              <a:buClr>
                <a:srgbClr val="4068B2"/>
              </a:buClr>
              <a:buSzPts val="1400"/>
            </a:pPr>
            <a:endParaRPr lang="en-US" sz="2100" dirty="0">
              <a:ea typeface="Montserrat"/>
              <a:cs typeface="Montserrat"/>
              <a:sym typeface="Montserrat"/>
            </a:endParaRPr>
          </a:p>
        </p:txBody>
      </p:sp>
      <p:pic>
        <p:nvPicPr>
          <p:cNvPr id="12" name="object 23">
            <a:extLst>
              <a:ext uri="{FF2B5EF4-FFF2-40B4-BE49-F238E27FC236}">
                <a16:creationId xmlns:a16="http://schemas.microsoft.com/office/drawing/2014/main" id="{DED91F94-6235-E741-AA1B-C8E57D03799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35773" y="816192"/>
            <a:ext cx="4247261" cy="2840866"/>
          </a:xfrm>
          <a:prstGeom prst="rect">
            <a:avLst/>
          </a:prstGeom>
        </p:spPr>
      </p:pic>
      <p:pic>
        <p:nvPicPr>
          <p:cNvPr id="13" name="object 535">
            <a:extLst>
              <a:ext uri="{FF2B5EF4-FFF2-40B4-BE49-F238E27FC236}">
                <a16:creationId xmlns:a16="http://schemas.microsoft.com/office/drawing/2014/main" id="{EE81AC2F-9F4D-6C46-9284-CFA03B4B3E7D}"/>
              </a:ext>
            </a:extLst>
          </p:cNvPr>
          <p:cNvPicPr/>
          <p:nvPr/>
        </p:nvPicPr>
        <p:blipFill rotWithShape="1">
          <a:blip r:embed="rId5" cstate="print"/>
          <a:srcRect t="-1572"/>
          <a:stretch/>
        </p:blipFill>
        <p:spPr>
          <a:xfrm>
            <a:off x="6294521" y="2518699"/>
            <a:ext cx="639240" cy="8310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D4DE4-C712-7645-A93F-E1CEB7E21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11" y="3701800"/>
            <a:ext cx="3778895" cy="2566416"/>
          </a:xfrm>
          <a:prstGeom prst="rect">
            <a:avLst/>
          </a:prstGeom>
        </p:spPr>
      </p:pic>
      <p:pic>
        <p:nvPicPr>
          <p:cNvPr id="16" name="object 535">
            <a:extLst>
              <a:ext uri="{FF2B5EF4-FFF2-40B4-BE49-F238E27FC236}">
                <a16:creationId xmlns:a16="http://schemas.microsoft.com/office/drawing/2014/main" id="{19511ABE-F66E-F947-9486-E01F25952A46}"/>
              </a:ext>
            </a:extLst>
          </p:cNvPr>
          <p:cNvPicPr/>
          <p:nvPr/>
        </p:nvPicPr>
        <p:blipFill rotWithShape="1">
          <a:blip r:embed="rId5" cstate="print"/>
          <a:srcRect t="-1572"/>
          <a:stretch/>
        </p:blipFill>
        <p:spPr>
          <a:xfrm>
            <a:off x="3280867" y="3894545"/>
            <a:ext cx="547040" cy="711152"/>
          </a:xfrm>
          <a:prstGeom prst="rect">
            <a:avLst/>
          </a:prstGeom>
        </p:spPr>
      </p:pic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2456ADA9-7D3A-7394-EFFD-684A59FD7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13305"/>
              </p:ext>
            </p:extLst>
          </p:nvPr>
        </p:nvGraphicFramePr>
        <p:xfrm>
          <a:off x="4426737" y="4101203"/>
          <a:ext cx="4556297" cy="1535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05">
                  <a:extLst>
                    <a:ext uri="{9D8B030D-6E8A-4147-A177-3AD203B41FA5}">
                      <a16:colId xmlns:a16="http://schemas.microsoft.com/office/drawing/2014/main" val="410872146"/>
                    </a:ext>
                  </a:extLst>
                </a:gridCol>
                <a:gridCol w="1359466">
                  <a:extLst>
                    <a:ext uri="{9D8B030D-6E8A-4147-A177-3AD203B41FA5}">
                      <a16:colId xmlns:a16="http://schemas.microsoft.com/office/drawing/2014/main" val="2788008306"/>
                    </a:ext>
                  </a:extLst>
                </a:gridCol>
                <a:gridCol w="1429152">
                  <a:extLst>
                    <a:ext uri="{9D8B030D-6E8A-4147-A177-3AD203B41FA5}">
                      <a16:colId xmlns:a16="http://schemas.microsoft.com/office/drawing/2014/main" val="3129560934"/>
                    </a:ext>
                  </a:extLst>
                </a:gridCol>
                <a:gridCol w="1139074">
                  <a:extLst>
                    <a:ext uri="{9D8B030D-6E8A-4147-A177-3AD203B41FA5}">
                      <a16:colId xmlns:a16="http://schemas.microsoft.com/office/drawing/2014/main" val="2539093489"/>
                    </a:ext>
                  </a:extLst>
                </a:gridCol>
              </a:tblGrid>
              <a:tr h="711289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Light collection</a:t>
                      </a:r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S1 resolution @41.5keV</a:t>
                      </a:r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S2 resolution</a:t>
                      </a:r>
                    </a:p>
                  </a:txBody>
                  <a:tcPr marL="118949" marR="118949" marT="59474" marB="59474"/>
                </a:tc>
                <a:extLst>
                  <a:ext uri="{0D108BD9-81ED-4DB2-BD59-A6C34878D82A}">
                    <a16:rowId xmlns:a16="http://schemas.microsoft.com/office/drawing/2014/main" val="3115417101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1T</a:t>
                      </a:r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14%</a:t>
                      </a:r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8%</a:t>
                      </a:r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13.7%</a:t>
                      </a:r>
                    </a:p>
                  </a:txBody>
                  <a:tcPr marL="118949" marR="118949" marT="59474" marB="59474"/>
                </a:tc>
                <a:extLst>
                  <a:ext uri="{0D108BD9-81ED-4DB2-BD59-A6C34878D82A}">
                    <a16:rowId xmlns:a16="http://schemas.microsoft.com/office/drawing/2014/main" val="4170248412"/>
                  </a:ext>
                </a:extLst>
              </a:tr>
              <a:tr h="41209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/>
                        <a:t>nT</a:t>
                      </a:r>
                      <a:r>
                        <a:rPr lang="en-US" sz="1600" b="1" dirty="0"/>
                        <a:t>*</a:t>
                      </a:r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17%</a:t>
                      </a:r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7.6%</a:t>
                      </a:r>
                    </a:p>
                  </a:txBody>
                  <a:tcPr marL="118949" marR="118949" marT="59474" marB="5947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15.1%</a:t>
                      </a:r>
                    </a:p>
                  </a:txBody>
                  <a:tcPr marL="118949" marR="118949" marT="59474" marB="59474"/>
                </a:tc>
                <a:extLst>
                  <a:ext uri="{0D108BD9-81ED-4DB2-BD59-A6C34878D82A}">
                    <a16:rowId xmlns:a16="http://schemas.microsoft.com/office/drawing/2014/main" val="34490575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0739DE4-624B-9BD4-8F4F-73AB39568304}"/>
              </a:ext>
            </a:extLst>
          </p:cNvPr>
          <p:cNvSpPr txBox="1"/>
          <p:nvPr/>
        </p:nvSpPr>
        <p:spPr>
          <a:xfrm>
            <a:off x="4426737" y="5674743"/>
            <a:ext cx="16680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*preliminary result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CB9634-E9DA-25D9-DAA4-28A0390431E6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B06B2A-D18E-BAB9-8E84-17CDF6E4AE10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20" name="Slide Number Placeholder 3">
              <a:extLst>
                <a:ext uri="{FF2B5EF4-FFF2-40B4-BE49-F238E27FC236}">
                  <a16:creationId xmlns:a16="http://schemas.microsoft.com/office/drawing/2014/main" id="{ABCAFE44-5883-78A1-2606-C7E48DC8C6B0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16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Google Shape;39;p6">
            <a:extLst>
              <a:ext uri="{FF2B5EF4-FFF2-40B4-BE49-F238E27FC236}">
                <a16:creationId xmlns:a16="http://schemas.microsoft.com/office/drawing/2014/main" id="{5FBF4809-36CB-CCFE-E311-B1DE8A9E0BE7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Initial Science Run Performance</a:t>
            </a:r>
          </a:p>
        </p:txBody>
      </p:sp>
      <p:pic>
        <p:nvPicPr>
          <p:cNvPr id="22" name="object 5">
            <a:extLst>
              <a:ext uri="{FF2B5EF4-FFF2-40B4-BE49-F238E27FC236}">
                <a16:creationId xmlns:a16="http://schemas.microsoft.com/office/drawing/2014/main" id="{E71B8501-AD73-F209-49E4-D37BF7E311F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1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5">
            <a:extLst>
              <a:ext uri="{FF2B5EF4-FFF2-40B4-BE49-F238E27FC236}">
                <a16:creationId xmlns:a16="http://schemas.microsoft.com/office/drawing/2014/main" id="{BC5212C4-6D76-C74E-84DC-C3A8905786D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5685" y="967281"/>
            <a:ext cx="4125338" cy="2216611"/>
          </a:xfrm>
          <a:prstGeom prst="rect">
            <a:avLst/>
          </a:prstGeom>
        </p:spPr>
      </p:pic>
      <p:pic>
        <p:nvPicPr>
          <p:cNvPr id="10" name="object 6">
            <a:extLst>
              <a:ext uri="{FF2B5EF4-FFF2-40B4-BE49-F238E27FC236}">
                <a16:creationId xmlns:a16="http://schemas.microsoft.com/office/drawing/2014/main" id="{054841AF-8C39-3449-B7E3-0A5FE9B7B6C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65683" y="3673277"/>
            <a:ext cx="4125340" cy="2216611"/>
          </a:xfrm>
          <a:prstGeom prst="rect">
            <a:avLst/>
          </a:prstGeom>
        </p:spPr>
      </p:pic>
      <p:pic>
        <p:nvPicPr>
          <p:cNvPr id="13" name="object 19">
            <a:extLst>
              <a:ext uri="{FF2B5EF4-FFF2-40B4-BE49-F238E27FC236}">
                <a16:creationId xmlns:a16="http://schemas.microsoft.com/office/drawing/2014/main" id="{80C3A98F-660E-274C-BD05-B428582179B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4932" y="3246508"/>
            <a:ext cx="2994164" cy="2821424"/>
          </a:xfrm>
          <a:prstGeom prst="rect">
            <a:avLst/>
          </a:prstGeom>
        </p:spPr>
      </p:pic>
      <p:pic>
        <p:nvPicPr>
          <p:cNvPr id="16" name="object 27">
            <a:extLst>
              <a:ext uri="{FF2B5EF4-FFF2-40B4-BE49-F238E27FC236}">
                <a16:creationId xmlns:a16="http://schemas.microsoft.com/office/drawing/2014/main" id="{258C67D1-7D43-A04E-A9F6-5A661F3C3C4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38674" y="3915182"/>
            <a:ext cx="1964663" cy="19747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62E69-ADB5-594A-B78E-72D456424329}"/>
              </a:ext>
            </a:extLst>
          </p:cNvPr>
          <p:cNvSpPr txBox="1"/>
          <p:nvPr/>
        </p:nvSpPr>
        <p:spPr>
          <a:xfrm>
            <a:off x="5095660" y="1000026"/>
            <a:ext cx="543739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aseline="30000" dirty="0"/>
              <a:t>220</a:t>
            </a:r>
            <a:r>
              <a:rPr lang="en-US" sz="1350" dirty="0"/>
              <a:t>Rn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4BAADD-5487-114E-B1B6-A14A101F96A9}"/>
              </a:ext>
            </a:extLst>
          </p:cNvPr>
          <p:cNvSpPr txBox="1"/>
          <p:nvPr/>
        </p:nvSpPr>
        <p:spPr>
          <a:xfrm>
            <a:off x="2763100" y="4391448"/>
            <a:ext cx="541046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baseline="30000" dirty="0"/>
              <a:t>83m</a:t>
            </a:r>
            <a:r>
              <a:rPr lang="en-US" sz="1350" dirty="0"/>
              <a:t>Kr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AE9C4C-53F0-724C-8593-151775AC4674}"/>
              </a:ext>
            </a:extLst>
          </p:cNvPr>
          <p:cNvSpPr txBox="1"/>
          <p:nvPr/>
        </p:nvSpPr>
        <p:spPr>
          <a:xfrm>
            <a:off x="5342939" y="3547471"/>
            <a:ext cx="603050" cy="300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 err="1"/>
              <a:t>AmBe</a:t>
            </a:r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FCA0EC-98DC-C249-AE12-4EE1B2250C44}"/>
              </a:ext>
            </a:extLst>
          </p:cNvPr>
          <p:cNvSpPr txBox="1"/>
          <p:nvPr/>
        </p:nvSpPr>
        <p:spPr>
          <a:xfrm>
            <a:off x="52977" y="1002451"/>
            <a:ext cx="4897790" cy="1774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400" b="1" baseline="30000" dirty="0">
                <a:ea typeface="Montserrat"/>
                <a:cs typeface="Montserrat"/>
                <a:sym typeface="Montserrat"/>
              </a:rPr>
              <a:t>83m</a:t>
            </a:r>
            <a:r>
              <a:rPr lang="en-US" sz="2400" b="1" dirty="0">
                <a:ea typeface="Montserrat"/>
                <a:cs typeface="Montserrat"/>
                <a:sym typeface="Montserrat"/>
              </a:rPr>
              <a:t>Kr</a:t>
            </a:r>
            <a:r>
              <a:rPr lang="en-US" sz="2400" dirty="0">
                <a:ea typeface="Montserrat"/>
                <a:cs typeface="Montserrat"/>
                <a:sym typeface="Montserrat"/>
              </a:rPr>
              <a:t>: spatial homogeneity and position dependent TPC response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400" b="1" baseline="30000" dirty="0">
                <a:ea typeface="Montserrat"/>
                <a:cs typeface="Montserrat"/>
                <a:sym typeface="Montserrat"/>
              </a:rPr>
              <a:t>220</a:t>
            </a:r>
            <a:r>
              <a:rPr lang="en-US" sz="2400" b="1" dirty="0">
                <a:ea typeface="Montserrat"/>
                <a:cs typeface="Montserrat"/>
                <a:sym typeface="Montserrat"/>
              </a:rPr>
              <a:t>Rn</a:t>
            </a:r>
            <a:r>
              <a:rPr lang="en-US" sz="2400" dirty="0">
                <a:ea typeface="Montserrat"/>
                <a:cs typeface="Montserrat"/>
                <a:sym typeface="Montserrat"/>
              </a:rPr>
              <a:t>: model</a:t>
            </a:r>
            <a:r>
              <a:rPr lang="zh-CN" altLang="en-US" sz="2400" dirty="0">
                <a:ea typeface="Montserrat"/>
                <a:cs typeface="Montserrat"/>
                <a:sym typeface="Montserrat"/>
              </a:rPr>
              <a:t> </a:t>
            </a:r>
            <a:r>
              <a:rPr lang="en-US" sz="2400" dirty="0">
                <a:ea typeface="Montserrat"/>
                <a:cs typeface="Montserrat"/>
                <a:sym typeface="Montserrat"/>
              </a:rPr>
              <a:t>low energy ER band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400" b="1" dirty="0" err="1">
                <a:ea typeface="Montserrat"/>
                <a:cs typeface="Montserrat"/>
                <a:sym typeface="Montserrat"/>
              </a:rPr>
              <a:t>AmBe</a:t>
            </a:r>
            <a:r>
              <a:rPr lang="en-US" sz="2400" dirty="0">
                <a:ea typeface="Montserrat"/>
                <a:cs typeface="Montserrat"/>
                <a:sym typeface="Montserrat"/>
              </a:rPr>
              <a:t>: model low energy NR band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D9AFFD2-0A66-1B8B-DCE9-27F7853D58A4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039CF7-451A-8C65-9D60-02AE4E34CC1C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22" name="Slide Number Placeholder 3">
              <a:extLst>
                <a:ext uri="{FF2B5EF4-FFF2-40B4-BE49-F238E27FC236}">
                  <a16:creationId xmlns:a16="http://schemas.microsoft.com/office/drawing/2014/main" id="{02546F4C-CD90-FA68-131C-22D3989F7616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17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Google Shape;39;p6">
            <a:extLst>
              <a:ext uri="{FF2B5EF4-FFF2-40B4-BE49-F238E27FC236}">
                <a16:creationId xmlns:a16="http://schemas.microsoft.com/office/drawing/2014/main" id="{E4E09426-B22D-622B-C241-A7B3862D804E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XENONnT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Calibration Campaign</a:t>
            </a:r>
          </a:p>
        </p:txBody>
      </p:sp>
      <p:pic>
        <p:nvPicPr>
          <p:cNvPr id="24" name="object 5">
            <a:extLst>
              <a:ext uri="{FF2B5EF4-FFF2-40B4-BE49-F238E27FC236}">
                <a16:creationId xmlns:a16="http://schemas.microsoft.com/office/drawing/2014/main" id="{75BC5341-46CE-20F3-A09E-76DD65C987D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47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94;p20">
            <a:extLst>
              <a:ext uri="{FF2B5EF4-FFF2-40B4-BE49-F238E27FC236}">
                <a16:creationId xmlns:a16="http://schemas.microsoft.com/office/drawing/2014/main" id="{884BE07D-A373-084C-8C0F-2D173FA03C1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32109" y="883326"/>
            <a:ext cx="7231483" cy="308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CCC5FA-AB75-ED47-9DAD-BB25649E0E0E}"/>
              </a:ext>
            </a:extLst>
          </p:cNvPr>
          <p:cNvSpPr txBox="1"/>
          <p:nvPr/>
        </p:nvSpPr>
        <p:spPr>
          <a:xfrm>
            <a:off x="1232109" y="4171103"/>
            <a:ext cx="6330886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 algn="ctr">
              <a:spcBef>
                <a:spcPts val="750"/>
              </a:spcBef>
              <a:buClr>
                <a:srgbClr val="4068B2"/>
              </a:buClr>
              <a:buSzPts val="1400"/>
            </a:pPr>
            <a:r>
              <a:rPr lang="en-US" b="1" dirty="0">
                <a:ea typeface="Montserrat"/>
                <a:cs typeface="Montserrat"/>
                <a:sym typeface="Montserrat"/>
              </a:rPr>
              <a:t>4</a:t>
            </a:r>
            <a:r>
              <a:rPr lang="en-US" dirty="0">
                <a:ea typeface="Montserrat"/>
                <a:cs typeface="Montserrat"/>
                <a:sym typeface="Montserrat"/>
              </a:rPr>
              <a:t> tons fiducial volume with </a:t>
            </a:r>
            <a:r>
              <a:rPr lang="en-US" b="1" dirty="0">
                <a:ea typeface="Montserrat"/>
                <a:cs typeface="Montserrat"/>
                <a:sym typeface="Montserrat"/>
              </a:rPr>
              <a:t>5</a:t>
            </a:r>
            <a:r>
              <a:rPr lang="en-US" dirty="0">
                <a:ea typeface="Montserrat"/>
                <a:cs typeface="Montserrat"/>
                <a:sym typeface="Montserrat"/>
              </a:rPr>
              <a:t> year time span</a:t>
            </a:r>
          </a:p>
          <a:p>
            <a:pPr marL="342900" indent="-238125" algn="ctr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SI WIMP sensitivity (90% C.L.):</a:t>
            </a:r>
          </a:p>
          <a:p>
            <a:pPr marL="447675" lvl="1" algn="ctr">
              <a:spcBef>
                <a:spcPts val="750"/>
              </a:spcBef>
              <a:buClr>
                <a:srgbClr val="4068B2"/>
              </a:buClr>
              <a:buSzPts val="1400"/>
            </a:pPr>
            <a:r>
              <a:rPr lang="en-US" sz="2100" b="1" dirty="0">
                <a:ea typeface="Montserrat"/>
                <a:cs typeface="Montserrat"/>
                <a:sym typeface="Montserrat"/>
              </a:rPr>
              <a:t>1.4×10</a:t>
            </a:r>
            <a:r>
              <a:rPr lang="en-US" sz="2100" b="1" baseline="30000" dirty="0">
                <a:ea typeface="Montserrat"/>
                <a:cs typeface="Montserrat"/>
                <a:sym typeface="Montserrat"/>
              </a:rPr>
              <a:t>−48  </a:t>
            </a:r>
            <a:r>
              <a:rPr lang="en-US" sz="2100" b="1" dirty="0">
                <a:ea typeface="Montserrat"/>
                <a:cs typeface="Montserrat"/>
                <a:sym typeface="Montserrat"/>
              </a:rPr>
              <a:t>cm</a:t>
            </a:r>
            <a:r>
              <a:rPr lang="en-US" sz="2100" b="1" baseline="30000" dirty="0">
                <a:ea typeface="Montserrat"/>
                <a:cs typeface="Montserrat"/>
                <a:sym typeface="Montserrat"/>
              </a:rPr>
              <a:t>2</a:t>
            </a:r>
            <a:r>
              <a:rPr lang="en-US" sz="2100" b="1" dirty="0">
                <a:ea typeface="Montserrat"/>
                <a:cs typeface="Montserrat"/>
                <a:sym typeface="Montserrat"/>
              </a:rPr>
              <a:t> @ 50 GeV/c</a:t>
            </a:r>
            <a:r>
              <a:rPr lang="en-US" sz="2100" b="1" baseline="30000" dirty="0">
                <a:ea typeface="Montserrat"/>
                <a:cs typeface="Montserrat"/>
                <a:sym typeface="Montserrat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7F6B6-9DE9-3646-8148-F055ED6025C2}"/>
              </a:ext>
            </a:extLst>
          </p:cNvPr>
          <p:cNvSpPr txBox="1"/>
          <p:nvPr/>
        </p:nvSpPr>
        <p:spPr>
          <a:xfrm>
            <a:off x="5830455" y="626793"/>
            <a:ext cx="346508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35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JCAP (2020) 11 031</a:t>
            </a:r>
            <a:endParaRPr lang="en-US" sz="135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55A62-BEF1-BC45-3865-E1BE589EDD7C}"/>
              </a:ext>
            </a:extLst>
          </p:cNvPr>
          <p:cNvSpPr txBox="1"/>
          <p:nvPr/>
        </p:nvSpPr>
        <p:spPr>
          <a:xfrm>
            <a:off x="1669597" y="5400834"/>
            <a:ext cx="6620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dirty="0">
                <a:ea typeface="Montserrat"/>
                <a:cs typeface="Montserrat"/>
                <a:sym typeface="Montserrat"/>
              </a:rPr>
              <a:t>Approaching designed exposure, both </a:t>
            </a:r>
            <a:r>
              <a:rPr lang="en-US" b="1" baseline="30000" dirty="0">
                <a:ea typeface="Montserrat"/>
                <a:cs typeface="Montserrat"/>
                <a:sym typeface="Montserrat"/>
              </a:rPr>
              <a:t>222</a:t>
            </a:r>
            <a:r>
              <a:rPr lang="en-US" b="1" dirty="0">
                <a:ea typeface="Montserrat"/>
                <a:cs typeface="Montserrat"/>
                <a:sym typeface="Montserrat"/>
              </a:rPr>
              <a:t>Rn</a:t>
            </a:r>
            <a:r>
              <a:rPr lang="en-US" dirty="0">
                <a:ea typeface="Montserrat"/>
                <a:cs typeface="Montserrat"/>
                <a:sym typeface="Montserrat"/>
              </a:rPr>
              <a:t> and </a:t>
            </a:r>
            <a:r>
              <a:rPr lang="en-US" b="1" dirty="0">
                <a:ea typeface="Montserrat"/>
                <a:cs typeface="Montserrat"/>
                <a:sym typeface="Montserrat"/>
              </a:rPr>
              <a:t>neutron</a:t>
            </a:r>
            <a:r>
              <a:rPr lang="en-US" dirty="0">
                <a:ea typeface="Montserrat"/>
                <a:cs typeface="Montserrat"/>
                <a:sym typeface="Montserrat"/>
              </a:rPr>
              <a:t> background will have high impact to final sensitivity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CBB011-7657-0E02-2E19-275EE6526420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586DE7-2122-474B-2C14-072D6E0A4E76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7" name="Slide Number Placeholder 3">
              <a:extLst>
                <a:ext uri="{FF2B5EF4-FFF2-40B4-BE49-F238E27FC236}">
                  <a16:creationId xmlns:a16="http://schemas.microsoft.com/office/drawing/2014/main" id="{8D0971E1-3185-91E3-4C8E-F4F2000CD040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18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Google Shape;39;p6">
            <a:extLst>
              <a:ext uri="{FF2B5EF4-FFF2-40B4-BE49-F238E27FC236}">
                <a16:creationId xmlns:a16="http://schemas.microsoft.com/office/drawing/2014/main" id="{588C2EA2-DC48-6355-54EF-AE18D14EF99C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XENONnT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Science Goals: WIMP Search</a:t>
            </a:r>
          </a:p>
          <a:p>
            <a:pPr>
              <a:defRPr/>
            </a:pPr>
            <a:endParaRPr lang="en-US" kern="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object 5">
            <a:extLst>
              <a:ext uri="{FF2B5EF4-FFF2-40B4-BE49-F238E27FC236}">
                <a16:creationId xmlns:a16="http://schemas.microsoft.com/office/drawing/2014/main" id="{F50A40E8-059F-437C-8CE5-0D656AB2310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9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6">
            <a:extLst>
              <a:ext uri="{FF2B5EF4-FFF2-40B4-BE49-F238E27FC236}">
                <a16:creationId xmlns:a16="http://schemas.microsoft.com/office/drawing/2014/main" id="{5A07CD27-4639-9842-B65F-A135433DEC7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915" y="695101"/>
            <a:ext cx="4840158" cy="3420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97D2DA-8258-C84B-80CE-D337A95A2CB0}"/>
              </a:ext>
            </a:extLst>
          </p:cNvPr>
          <p:cNvSpPr txBox="1"/>
          <p:nvPr/>
        </p:nvSpPr>
        <p:spPr>
          <a:xfrm>
            <a:off x="1059919" y="4224103"/>
            <a:ext cx="6787544" cy="1913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 algn="ctr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The first </a:t>
            </a:r>
            <a:r>
              <a:rPr lang="en-US" sz="2100" b="1" dirty="0">
                <a:ea typeface="Montserrat"/>
                <a:cs typeface="Montserrat"/>
                <a:sym typeface="Montserrat"/>
              </a:rPr>
              <a:t>few months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of </a:t>
            </a:r>
            <a:r>
              <a:rPr lang="en-US" sz="2100" dirty="0" err="1">
                <a:ea typeface="Montserrat"/>
                <a:cs typeface="Montserrat"/>
                <a:sym typeface="Montserrat"/>
              </a:rPr>
              <a:t>XENONnT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data will either confirm or reject the excess with high significance</a:t>
            </a:r>
          </a:p>
          <a:p>
            <a:pPr marL="342900" indent="-238125" algn="ctr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If the excess persists, we can differentiate hypothesis for its origin unambiguously:</a:t>
            </a:r>
          </a:p>
          <a:p>
            <a:pPr marL="685800" lvl="1" indent="-238125" algn="ctr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E.g., </a:t>
            </a:r>
            <a:r>
              <a:rPr lang="en-US" sz="2100" i="1" dirty="0">
                <a:solidFill>
                  <a:schemeClr val="accent6">
                    <a:lumMod val="75000"/>
                  </a:schemeClr>
                </a:solidFill>
                <a:ea typeface="Montserrat"/>
                <a:cs typeface="Montserrat"/>
                <a:sym typeface="Montserrat"/>
              </a:rPr>
              <a:t>B</a:t>
            </a:r>
            <a:r>
              <a:rPr lang="en-US" sz="2100" i="1" baseline="-25000" dirty="0">
                <a:solidFill>
                  <a:schemeClr val="accent6">
                    <a:lumMod val="75000"/>
                  </a:schemeClr>
                </a:solidFill>
                <a:ea typeface="Montserrat"/>
                <a:cs typeface="Montserrat"/>
                <a:sym typeface="Montserrat"/>
              </a:rPr>
              <a:t>0</a:t>
            </a:r>
            <a:r>
              <a:rPr lang="en-US" sz="2100" i="1" dirty="0">
                <a:solidFill>
                  <a:schemeClr val="accent6">
                    <a:lumMod val="75000"/>
                  </a:schemeClr>
                </a:solidFill>
                <a:ea typeface="Montserrat"/>
                <a:cs typeface="Montserrat"/>
                <a:sym typeface="Montserrat"/>
              </a:rPr>
              <a:t>+ </a:t>
            </a:r>
            <a:r>
              <a:rPr lang="en-US" sz="2100" i="1" baseline="30000" dirty="0">
                <a:solidFill>
                  <a:schemeClr val="accent6">
                    <a:lumMod val="75000"/>
                  </a:schemeClr>
                </a:solidFill>
                <a:ea typeface="Montserrat"/>
                <a:cs typeface="Montserrat"/>
                <a:sym typeface="Montserrat"/>
              </a:rPr>
              <a:t>3</a:t>
            </a:r>
            <a:r>
              <a:rPr lang="en-US" sz="2100" i="1" dirty="0">
                <a:solidFill>
                  <a:schemeClr val="accent6">
                    <a:lumMod val="75000"/>
                  </a:schemeClr>
                </a:solidFill>
                <a:ea typeface="Montserrat"/>
                <a:cs typeface="Montserrat"/>
                <a:sym typeface="Montserrat"/>
              </a:rPr>
              <a:t>H +solar axion 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model </a:t>
            </a:r>
            <a:r>
              <a:rPr lang="en-US" sz="2100" i="1" dirty="0" err="1">
                <a:ea typeface="Montserrat"/>
                <a:cs typeface="Montserrat"/>
                <a:sym typeface="Montserrat"/>
              </a:rPr>
              <a:t>v.s</a:t>
            </a:r>
            <a:r>
              <a:rPr lang="en-US" sz="2100" i="1" dirty="0">
                <a:ea typeface="Montserrat"/>
                <a:cs typeface="Montserrat"/>
                <a:sym typeface="Montserrat"/>
              </a:rPr>
              <a:t>.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</a:t>
            </a:r>
            <a:r>
              <a:rPr lang="en-US" sz="2100" i="1" dirty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B</a:t>
            </a:r>
            <a:r>
              <a:rPr lang="en-US" sz="2100" i="1" baseline="-25000" dirty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0</a:t>
            </a:r>
            <a:r>
              <a:rPr lang="en-US" sz="2100" i="1" dirty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+ </a:t>
            </a:r>
            <a:r>
              <a:rPr lang="en-US" sz="2100" i="1" baseline="30000" dirty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3</a:t>
            </a:r>
            <a:r>
              <a:rPr lang="en-US" sz="2100" i="1" dirty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H</a:t>
            </a:r>
            <a:r>
              <a:rPr lang="en-US" sz="2100" dirty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 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model at </a:t>
            </a:r>
            <a:r>
              <a:rPr lang="el-GR" sz="2100" b="1" dirty="0">
                <a:ea typeface="Montserrat"/>
                <a:cs typeface="Montserrat"/>
                <a:sym typeface="Montserrat"/>
              </a:rPr>
              <a:t>5σ</a:t>
            </a:r>
            <a:endParaRPr lang="en-US" sz="2100" b="1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3441C-3403-684F-B2E7-B8B1F340FC94}"/>
              </a:ext>
            </a:extLst>
          </p:cNvPr>
          <p:cNvSpPr txBox="1"/>
          <p:nvPr/>
        </p:nvSpPr>
        <p:spPr>
          <a:xfrm>
            <a:off x="1558637" y="417714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8086BD-6039-0749-A8DC-BDCB79147E51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02FE9F-35C6-A1B4-53AF-22244C0D55BF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3" name="Slide Number Placeholder 3">
              <a:extLst>
                <a:ext uri="{FF2B5EF4-FFF2-40B4-BE49-F238E27FC236}">
                  <a16:creationId xmlns:a16="http://schemas.microsoft.com/office/drawing/2014/main" id="{4DADC0AF-5588-B262-79A2-A418D14F4C75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19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Google Shape;39;p6">
            <a:extLst>
              <a:ext uri="{FF2B5EF4-FFF2-40B4-BE49-F238E27FC236}">
                <a16:creationId xmlns:a16="http://schemas.microsoft.com/office/drawing/2014/main" id="{9BD5F116-32B3-5AB7-EE6F-89E4EA7CF184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XENONnT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Science Goals: ER Excess Investigation</a:t>
            </a:r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8485A6D5-A44D-4F85-2FC8-065CA7331B4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62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6;p6">
            <a:extLst>
              <a:ext uri="{FF2B5EF4-FFF2-40B4-BE49-F238E27FC236}">
                <a16:creationId xmlns:a16="http://schemas.microsoft.com/office/drawing/2014/main" id="{0689DB72-786A-2947-BCFF-3A7451CE77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485095"/>
            <a:ext cx="9144000" cy="373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1E7CD0CB-D19B-3D44-99EB-3EF79B22440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1187381"/>
            <a:ext cx="9143999" cy="44832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234FF3A-4903-C6C9-8B0E-4A88C61491DD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3115C6-3AF3-2A45-B59D-092F260C3DD0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1" name="Slide Number Placeholder 3">
              <a:extLst>
                <a:ext uri="{FF2B5EF4-FFF2-40B4-BE49-F238E27FC236}">
                  <a16:creationId xmlns:a16="http://schemas.microsoft.com/office/drawing/2014/main" id="{A0D9CBF2-1E47-4F4D-98A7-5A18EC6E6E31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2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176973-0548-86C7-F462-15E1EEBE73E4}"/>
              </a:ext>
            </a:extLst>
          </p:cNvPr>
          <p:cNvGrpSpPr/>
          <p:nvPr/>
        </p:nvGrpSpPr>
        <p:grpSpPr>
          <a:xfrm>
            <a:off x="0" y="5497"/>
            <a:ext cx="9143999" cy="581358"/>
            <a:chOff x="0" y="5497"/>
            <a:chExt cx="9143999" cy="581358"/>
          </a:xfrm>
        </p:grpSpPr>
        <p:sp>
          <p:nvSpPr>
            <p:cNvPr id="7" name="Google Shape;39;p6">
              <a:extLst>
                <a:ext uri="{FF2B5EF4-FFF2-40B4-BE49-F238E27FC236}">
                  <a16:creationId xmlns:a16="http://schemas.microsoft.com/office/drawing/2014/main" id="{055F5E75-D697-F340-BB44-DC133AAC817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497"/>
              <a:ext cx="9143999" cy="581358"/>
            </a:xfrm>
            <a:prstGeom prst="rect">
              <a:avLst/>
            </a:prstGeom>
            <a:solidFill>
              <a:srgbClr val="3F68B2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normAutofit fontScale="97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68B2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rgbClr val="4068B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r>
                <a:rPr lang="en-US" kern="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 XENON Collaboration</a:t>
              </a:r>
            </a:p>
          </p:txBody>
        </p:sp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A9A60A46-C868-5941-A2A6-550C91AE0FF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5808" y="96483"/>
              <a:ext cx="1567897" cy="36987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62AE470-E497-BDA9-1899-1F68646F53E5}"/>
              </a:ext>
            </a:extLst>
          </p:cNvPr>
          <p:cNvSpPr txBox="1"/>
          <p:nvPr/>
        </p:nvSpPr>
        <p:spPr>
          <a:xfrm>
            <a:off x="3546470" y="5789456"/>
            <a:ext cx="156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~170 scientists</a:t>
            </a:r>
          </a:p>
        </p:txBody>
      </p:sp>
      <p:pic>
        <p:nvPicPr>
          <p:cNvPr id="1026" name="Picture 2" descr="Funny scientist cartoon character Stock Vector Image by ©dagadu #9458303">
            <a:extLst>
              <a:ext uri="{FF2B5EF4-FFF2-40B4-BE49-F238E27FC236}">
                <a16:creationId xmlns:a16="http://schemas.microsoft.com/office/drawing/2014/main" id="{D8C5888F-66CF-83AC-D7D3-412A79D2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9847" y="5717194"/>
            <a:ext cx="403245" cy="64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5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3BE641D-D263-28F0-AF93-34BDEBE4F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86" y="1237690"/>
            <a:ext cx="4278782" cy="38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86DD65-64A1-DE7F-6E9E-72E1FFB1C69D}"/>
              </a:ext>
            </a:extLst>
          </p:cNvPr>
          <p:cNvSpPr txBox="1"/>
          <p:nvPr/>
        </p:nvSpPr>
        <p:spPr>
          <a:xfrm>
            <a:off x="4741061" y="1515212"/>
            <a:ext cx="411973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The “neutrino fog” is still far away with current iteration of WIMP experiments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Interesting neutrino physics emerges through 0</a:t>
            </a:r>
            <a:r>
              <a:rPr lang="el-GR" sz="2100" dirty="0" err="1">
                <a:ea typeface="Montserrat"/>
                <a:cs typeface="Montserrat"/>
                <a:sym typeface="Montserrat"/>
              </a:rPr>
              <a:t>νββ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search and a variety of astrophysical sources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Generation-3 </a:t>
            </a:r>
            <a:r>
              <a:rPr lang="en-US" sz="2100" dirty="0" err="1">
                <a:ea typeface="Montserrat"/>
                <a:cs typeface="Montserrat"/>
                <a:sym typeface="Montserrat"/>
              </a:rPr>
              <a:t>LXe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TPC will be the </a:t>
            </a:r>
            <a:r>
              <a:rPr lang="en-US" sz="2100" i="1" dirty="0">
                <a:ea typeface="Montserrat"/>
                <a:cs typeface="Montserrat"/>
                <a:sym typeface="Montserrat"/>
              </a:rPr>
              <a:t>ultimate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multi-purpose observatory to advance new physics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Joining forces from LZ &amp; XENON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A330C-CE5E-BDE1-0398-C44AB5E2BE49}"/>
              </a:ext>
            </a:extLst>
          </p:cNvPr>
          <p:cNvSpPr txBox="1"/>
          <p:nvPr/>
        </p:nvSpPr>
        <p:spPr>
          <a:xfrm>
            <a:off x="-1415539" y="914526"/>
            <a:ext cx="46169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35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2203.02309</a:t>
            </a:r>
            <a:endParaRPr lang="en-US" sz="135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2A9AF7-0C16-2E73-0387-9399F533F885}"/>
              </a:ext>
            </a:extLst>
          </p:cNvPr>
          <p:cNvSpPr txBox="1"/>
          <p:nvPr/>
        </p:nvSpPr>
        <p:spPr>
          <a:xfrm>
            <a:off x="283209" y="4898295"/>
            <a:ext cx="526632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333333"/>
                </a:solidFill>
              </a:rPr>
              <a:t>(courtesy of K. </a:t>
            </a:r>
            <a:r>
              <a:rPr lang="en-US" sz="1050" dirty="0" err="1">
                <a:solidFill>
                  <a:srgbClr val="333333"/>
                </a:solidFill>
              </a:rPr>
              <a:t>Morå</a:t>
            </a:r>
            <a:r>
              <a:rPr lang="en-US" sz="1050" dirty="0">
                <a:solidFill>
                  <a:srgbClr val="333333"/>
                </a:solidFill>
              </a:rPr>
              <a:t>)</a:t>
            </a:r>
            <a:endParaRPr lang="en-US" sz="10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8CE9F6-8FC4-6EB1-91B5-6DA41E9ED636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23B74C-8AA9-EF2B-FD85-145620C531B1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9" name="Slide Number Placeholder 3">
              <a:extLst>
                <a:ext uri="{FF2B5EF4-FFF2-40B4-BE49-F238E27FC236}">
                  <a16:creationId xmlns:a16="http://schemas.microsoft.com/office/drawing/2014/main" id="{6CABA6AE-AA89-49DB-7D9B-C1E5AB6C7CAE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20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Google Shape;39;p6">
            <a:extLst>
              <a:ext uri="{FF2B5EF4-FFF2-40B4-BE49-F238E27FC236}">
                <a16:creationId xmlns:a16="http://schemas.microsoft.com/office/drawing/2014/main" id="{4CB9335C-B5A1-28B5-1C61-9B050AF0AD6B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What if </a:t>
            </a: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XENONnT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does not see dark matter?</a:t>
            </a:r>
          </a:p>
          <a:p>
            <a:pPr defTabSz="685800">
              <a:defRPr/>
            </a:pPr>
            <a:endParaRPr lang="en-US" kern="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" name="object 5">
            <a:extLst>
              <a:ext uri="{FF2B5EF4-FFF2-40B4-BE49-F238E27FC236}">
                <a16:creationId xmlns:a16="http://schemas.microsoft.com/office/drawing/2014/main" id="{87D7DBA5-1DC8-8BF3-3B75-BE2A7D737A8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584F3D-73FF-002C-5592-F164F03C9FB5}"/>
              </a:ext>
            </a:extLst>
          </p:cNvPr>
          <p:cNvGrpSpPr/>
          <p:nvPr/>
        </p:nvGrpSpPr>
        <p:grpSpPr>
          <a:xfrm>
            <a:off x="1678690" y="281418"/>
            <a:ext cx="6080624" cy="6451004"/>
            <a:chOff x="3404348" y="0"/>
            <a:chExt cx="6103283" cy="690119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56A4184-588E-C097-62AB-4D087EDB6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259"/>
            <a:stretch/>
          </p:blipFill>
          <p:spPr>
            <a:xfrm>
              <a:off x="3404348" y="0"/>
              <a:ext cx="6103283" cy="690119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D32A0F-AEE3-7E44-6170-E17EE7D9210F}"/>
                </a:ext>
              </a:extLst>
            </p:cNvPr>
            <p:cNvSpPr txBox="1"/>
            <p:nvPr/>
          </p:nvSpPr>
          <p:spPr>
            <a:xfrm>
              <a:off x="4939745" y="3042167"/>
              <a:ext cx="3320081" cy="839601"/>
            </a:xfrm>
            <a:prstGeom prst="rect">
              <a:avLst/>
            </a:prstGeom>
            <a:solidFill>
              <a:srgbClr val="3E68B2"/>
            </a:solidFill>
            <a:ln w="28575">
              <a:solidFill>
                <a:srgbClr val="3E68B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  <a:latin typeface="Lucida Grande" panose="020B0600040502020204" pitchFamily="34" charset="0"/>
                </a:rPr>
                <a:t>G3 whitepaper [2203.02309]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Lucida Grande" panose="020B0600040502020204" pitchFamily="34" charset="0"/>
                </a:rPr>
                <a:t>500+ authors, 77 pages, 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Lucida Grande" panose="020B0600040502020204" pitchFamily="34" charset="0"/>
                </a:rPr>
                <a:t>40 figures, 1262 references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67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9">
            <a:extLst>
              <a:ext uri="{FF2B5EF4-FFF2-40B4-BE49-F238E27FC236}">
                <a16:creationId xmlns:a16="http://schemas.microsoft.com/office/drawing/2014/main" id="{4AEA2D8A-89C8-8748-88AC-71C88F2D1DB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2" y="586854"/>
            <a:ext cx="3778998" cy="59727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B6BE7DF-42B6-0047-ADAD-69B431E99485}"/>
              </a:ext>
            </a:extLst>
          </p:cNvPr>
          <p:cNvGrpSpPr/>
          <p:nvPr/>
        </p:nvGrpSpPr>
        <p:grpSpPr>
          <a:xfrm>
            <a:off x="575118" y="4720656"/>
            <a:ext cx="4621356" cy="1580910"/>
            <a:chOff x="8035670" y="4599981"/>
            <a:chExt cx="6161808" cy="210787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12070ED-4E24-D446-A72B-1724571FCABE}"/>
                </a:ext>
              </a:extLst>
            </p:cNvPr>
            <p:cNvSpPr/>
            <p:nvPr/>
          </p:nvSpPr>
          <p:spPr>
            <a:xfrm>
              <a:off x="8035675" y="4599981"/>
              <a:ext cx="3174631" cy="2107875"/>
            </a:xfrm>
            <a:prstGeom prst="roundRect">
              <a:avLst/>
            </a:prstGeom>
            <a:solidFill>
              <a:schemeClr val="bg1">
                <a:alpha val="89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70CF4C4-2923-6E48-8292-6D95EB98C6BB}"/>
                </a:ext>
              </a:extLst>
            </p:cNvPr>
            <p:cNvGrpSpPr/>
            <p:nvPr/>
          </p:nvGrpSpPr>
          <p:grpSpPr>
            <a:xfrm>
              <a:off x="8035670" y="4689390"/>
              <a:ext cx="6161808" cy="1918940"/>
              <a:chOff x="8035670" y="4689390"/>
              <a:chExt cx="6161808" cy="1918940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A9542-DFB3-F749-8ABF-59C8DC0460EA}"/>
                  </a:ext>
                </a:extLst>
              </p:cNvPr>
              <p:cNvSpPr txBox="1"/>
              <p:nvPr/>
            </p:nvSpPr>
            <p:spPr>
              <a:xfrm>
                <a:off x="8634727" y="6177444"/>
                <a:ext cx="2310719" cy="430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accent1">
                        <a:lumMod val="75000"/>
                      </a:schemeClr>
                    </a:solidFill>
                  </a:rPr>
                  <a:t>@</a:t>
                </a:r>
                <a:r>
                  <a:rPr lang="en-US" sz="1500" dirty="0" err="1">
                    <a:solidFill>
                      <a:schemeClr val="accent1">
                        <a:lumMod val="75000"/>
                      </a:schemeClr>
                    </a:solidFill>
                  </a:rPr>
                  <a:t>xenonexperiment</a:t>
                </a:r>
                <a:endParaRPr lang="en-US" sz="15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0B4B86-D929-B643-B750-CBBB6B3BE5ED}"/>
                  </a:ext>
                </a:extLst>
              </p:cNvPr>
              <p:cNvSpPr txBox="1"/>
              <p:nvPr/>
            </p:nvSpPr>
            <p:spPr>
              <a:xfrm>
                <a:off x="8035670" y="4689390"/>
                <a:ext cx="6161808" cy="430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500" dirty="0">
                    <a:solidFill>
                      <a:schemeClr val="accent1">
                        <a:lumMod val="75000"/>
                      </a:schemeClr>
                    </a:solidFill>
                  </a:rPr>
                  <a:t>http://</a:t>
                </a:r>
                <a:r>
                  <a:rPr lang="en-US" sz="1500" dirty="0" err="1">
                    <a:solidFill>
                      <a:schemeClr val="accent1">
                        <a:lumMod val="75000"/>
                      </a:schemeClr>
                    </a:solidFill>
                  </a:rPr>
                  <a:t>xenonexperiment.org</a:t>
                </a:r>
                <a:endParaRPr lang="en-US" sz="15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541C7CA-B62D-894B-8EB1-C7173C513756}"/>
              </a:ext>
            </a:extLst>
          </p:cNvPr>
          <p:cNvSpPr txBox="1"/>
          <p:nvPr/>
        </p:nvSpPr>
        <p:spPr>
          <a:xfrm>
            <a:off x="3877845" y="930528"/>
            <a:ext cx="5008275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 err="1"/>
              <a:t>XENONnT</a:t>
            </a:r>
            <a:r>
              <a:rPr lang="en-US" sz="2100" dirty="0"/>
              <a:t> direct detection experiment will improve the current </a:t>
            </a:r>
            <a:r>
              <a:rPr lang="en-US" sz="2100" b="1" dirty="0"/>
              <a:t>WIMP</a:t>
            </a:r>
            <a:r>
              <a:rPr lang="en-US" sz="2100" dirty="0"/>
              <a:t> limit by more than an order of magnitude, and deliver better understandings on the </a:t>
            </a:r>
            <a:r>
              <a:rPr lang="en-US" sz="2100" b="1" dirty="0"/>
              <a:t>ER excess</a:t>
            </a:r>
            <a:r>
              <a:rPr lang="en-US" sz="2100" dirty="0"/>
              <a:t>. 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/>
              <a:t>The newly developed </a:t>
            </a:r>
            <a:r>
              <a:rPr lang="en-US" sz="2100" b="1" dirty="0"/>
              <a:t>neutron veto</a:t>
            </a:r>
            <a:r>
              <a:rPr lang="en-US" sz="2100" dirty="0"/>
              <a:t>, </a:t>
            </a:r>
            <a:r>
              <a:rPr lang="en-US" sz="2100" b="1" dirty="0" err="1"/>
              <a:t>LXe</a:t>
            </a:r>
            <a:r>
              <a:rPr lang="en-US" sz="2100" b="1" dirty="0"/>
              <a:t> purification system</a:t>
            </a:r>
            <a:r>
              <a:rPr lang="en-US" sz="2100" dirty="0"/>
              <a:t> and </a:t>
            </a:r>
            <a:r>
              <a:rPr lang="en-US" sz="2100" b="1" dirty="0"/>
              <a:t>radon distillation column</a:t>
            </a:r>
            <a:r>
              <a:rPr lang="en-US" sz="2100" dirty="0"/>
              <a:t> after XENON1T will further suppress backgrounds in the detector.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/>
              <a:t>The experiment has been taking data since 2020 in very stable condition, with the result from the initial science run to be released soon. </a:t>
            </a:r>
          </a:p>
          <a:p>
            <a:pPr marL="104775" algn="ctr">
              <a:spcBef>
                <a:spcPts val="750"/>
              </a:spcBef>
              <a:buClr>
                <a:srgbClr val="4068B2"/>
              </a:buClr>
              <a:buSzPts val="1400"/>
            </a:pPr>
            <a:r>
              <a:rPr lang="en-US" sz="2100" b="1" dirty="0"/>
              <a:t>Stay tuned! </a:t>
            </a:r>
            <a:endParaRPr lang="en-US" sz="2100" b="1" dirty="0"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BD3C4-94BE-6165-634C-4EBA5BB6AB81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C232A9-386D-7937-CDE7-F1726A98B858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9" name="Slide Number Placeholder 3">
              <a:extLst>
                <a:ext uri="{FF2B5EF4-FFF2-40B4-BE49-F238E27FC236}">
                  <a16:creationId xmlns:a16="http://schemas.microsoft.com/office/drawing/2014/main" id="{BB1C0D6D-B6D5-CDD2-80F5-1EBCC54900AA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21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Google Shape;39;p6">
            <a:extLst>
              <a:ext uri="{FF2B5EF4-FFF2-40B4-BE49-F238E27FC236}">
                <a16:creationId xmlns:a16="http://schemas.microsoft.com/office/drawing/2014/main" id="{BA36F182-9BE5-E5B9-7B66-5CE7B405EAB0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Conclusions</a:t>
            </a:r>
          </a:p>
        </p:txBody>
      </p:sp>
      <p:pic>
        <p:nvPicPr>
          <p:cNvPr id="21" name="object 5">
            <a:extLst>
              <a:ext uri="{FF2B5EF4-FFF2-40B4-BE49-F238E27FC236}">
                <a16:creationId xmlns:a16="http://schemas.microsoft.com/office/drawing/2014/main" id="{CAFA69E8-1147-D0BD-EFFF-16B61D3C379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grpSp>
        <p:nvGrpSpPr>
          <p:cNvPr id="22" name="object 9">
            <a:extLst>
              <a:ext uri="{FF2B5EF4-FFF2-40B4-BE49-F238E27FC236}">
                <a16:creationId xmlns:a16="http://schemas.microsoft.com/office/drawing/2014/main" id="{C4A9069D-2428-E21B-8DC1-B3D663B2FE23}"/>
              </a:ext>
            </a:extLst>
          </p:cNvPr>
          <p:cNvGrpSpPr/>
          <p:nvPr/>
        </p:nvGrpSpPr>
        <p:grpSpPr>
          <a:xfrm>
            <a:off x="575118" y="5115490"/>
            <a:ext cx="464738" cy="1155322"/>
            <a:chOff x="8761476" y="5091683"/>
            <a:chExt cx="719327" cy="1766313"/>
          </a:xfrm>
        </p:grpSpPr>
        <p:pic>
          <p:nvPicPr>
            <p:cNvPr id="23" name="object 10">
              <a:extLst>
                <a:ext uri="{FF2B5EF4-FFF2-40B4-BE49-F238E27FC236}">
                  <a16:creationId xmlns:a16="http://schemas.microsoft.com/office/drawing/2014/main" id="{F8AFD64F-3908-C547-AA3D-199C9AA989A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1476" y="5091683"/>
              <a:ext cx="719327" cy="720851"/>
            </a:xfrm>
            <a:prstGeom prst="rect">
              <a:avLst/>
            </a:prstGeom>
          </p:spPr>
        </p:pic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id="{E9A9A4CD-7037-5303-DA10-3F3207970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61476" y="5602223"/>
              <a:ext cx="719327" cy="720852"/>
            </a:xfrm>
            <a:prstGeom prst="rect">
              <a:avLst/>
            </a:prstGeom>
          </p:spPr>
        </p:pic>
        <p:pic>
          <p:nvPicPr>
            <p:cNvPr id="25" name="object 12">
              <a:extLst>
                <a:ext uri="{FF2B5EF4-FFF2-40B4-BE49-F238E27FC236}">
                  <a16:creationId xmlns:a16="http://schemas.microsoft.com/office/drawing/2014/main" id="{9F98C26C-698A-FB2B-61A1-351C4E62B28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61476" y="6138671"/>
              <a:ext cx="719327" cy="71932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7FCBB1D-0DC8-A637-E502-7ACDF29EBB74}"/>
              </a:ext>
            </a:extLst>
          </p:cNvPr>
          <p:cNvSpPr txBox="1"/>
          <p:nvPr/>
        </p:nvSpPr>
        <p:spPr>
          <a:xfrm>
            <a:off x="1024411" y="5539251"/>
            <a:ext cx="46402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xenon_experiment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69204A-A763-B4D4-2A97-D7EFBBD22DD4}"/>
              </a:ext>
            </a:extLst>
          </p:cNvPr>
          <p:cNvSpPr txBox="1"/>
          <p:nvPr/>
        </p:nvSpPr>
        <p:spPr>
          <a:xfrm>
            <a:off x="1037574" y="5173567"/>
            <a:ext cx="46402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chemeClr val="accent1">
                    <a:lumMod val="75000"/>
                  </a:schemeClr>
                </a:solidFill>
              </a:rPr>
              <a:t>XENONexperiment</a:t>
            </a:r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99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0251DDA-B057-0084-3ADE-5EBD4006D586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2BAA0F-B498-FE9C-46EA-27582B3D71B5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8" name="Slide Number Placeholder 3">
              <a:extLst>
                <a:ext uri="{FF2B5EF4-FFF2-40B4-BE49-F238E27FC236}">
                  <a16:creationId xmlns:a16="http://schemas.microsoft.com/office/drawing/2014/main" id="{46949B57-6FAB-0482-B0A6-4882BD98A167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22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Google Shape;39;p6">
            <a:extLst>
              <a:ext uri="{FF2B5EF4-FFF2-40B4-BE49-F238E27FC236}">
                <a16:creationId xmlns:a16="http://schemas.microsoft.com/office/drawing/2014/main" id="{E01A5307-502C-7D50-6CCB-F1A89832A266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Backup Slides</a:t>
            </a: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B55973F7-C0D6-876D-4DA3-189CF1199FF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pic>
        <p:nvPicPr>
          <p:cNvPr id="11" name="object 30">
            <a:extLst>
              <a:ext uri="{FF2B5EF4-FFF2-40B4-BE49-F238E27FC236}">
                <a16:creationId xmlns:a16="http://schemas.microsoft.com/office/drawing/2014/main" id="{13E0E5E5-2605-FC5A-D559-0645AFD32A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52" y="586855"/>
            <a:ext cx="7970293" cy="597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A536C4-19B8-AF4D-8C23-ABA1DC05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547"/>
            <a:ext cx="5930900" cy="4448175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EF12FD35-A033-D341-A0A6-B480C3B6C340}"/>
              </a:ext>
            </a:extLst>
          </p:cNvPr>
          <p:cNvSpPr txBox="1"/>
          <p:nvPr/>
        </p:nvSpPr>
        <p:spPr>
          <a:xfrm>
            <a:off x="6387539" y="1980844"/>
            <a:ext cx="2538889" cy="764248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9525" marR="3810" indent="36195">
              <a:lnSpc>
                <a:spcPct val="102299"/>
              </a:lnSpc>
              <a:spcBef>
                <a:spcPts val="30"/>
              </a:spcBef>
            </a:pPr>
            <a:r>
              <a:rPr sz="1650" spc="34" dirty="0">
                <a:solidFill>
                  <a:srgbClr val="3A6BB2"/>
                </a:solidFill>
                <a:latin typeface="Arial"/>
                <a:cs typeface="Arial"/>
              </a:rPr>
              <a:t>Cryogenics </a:t>
            </a:r>
            <a:r>
              <a:rPr lang="en-US" sz="1650" spc="34" dirty="0">
                <a:solidFill>
                  <a:srgbClr val="3A6BB2"/>
                </a:solidFill>
                <a:latin typeface="Arial"/>
                <a:cs typeface="Arial"/>
              </a:rPr>
              <a:t>system, </a:t>
            </a:r>
            <a:endParaRPr lang="en-US" sz="1650" spc="-450" dirty="0">
              <a:solidFill>
                <a:srgbClr val="3A6BB2"/>
              </a:solidFill>
              <a:latin typeface="Arial"/>
              <a:cs typeface="Arial"/>
            </a:endParaRPr>
          </a:p>
          <a:p>
            <a:pPr marL="9525" marR="3810" indent="36195">
              <a:lnSpc>
                <a:spcPct val="102299"/>
              </a:lnSpc>
              <a:spcBef>
                <a:spcPts val="30"/>
              </a:spcBef>
            </a:pPr>
            <a:r>
              <a:rPr lang="en-US" sz="1650" spc="41" dirty="0" err="1">
                <a:solidFill>
                  <a:srgbClr val="3A6BB2"/>
                </a:solidFill>
                <a:latin typeface="Arial"/>
                <a:cs typeface="Arial"/>
              </a:rPr>
              <a:t>LXe</a:t>
            </a:r>
            <a:r>
              <a:rPr lang="en-US" sz="1650" spc="41" dirty="0">
                <a:solidFill>
                  <a:srgbClr val="3A6BB2"/>
                </a:solidFill>
                <a:latin typeface="Arial"/>
                <a:cs typeface="Arial"/>
              </a:rPr>
              <a:t>/</a:t>
            </a:r>
            <a:r>
              <a:rPr lang="en-US" sz="1650" spc="41" dirty="0" err="1">
                <a:solidFill>
                  <a:srgbClr val="3A6BB2"/>
                </a:solidFill>
                <a:latin typeface="Arial"/>
                <a:cs typeface="Arial"/>
              </a:rPr>
              <a:t>GXe</a:t>
            </a:r>
            <a:r>
              <a:rPr lang="en-US" sz="1650" spc="41" dirty="0">
                <a:solidFill>
                  <a:srgbClr val="3A6BB2"/>
                </a:solidFill>
                <a:latin typeface="Arial"/>
                <a:cs typeface="Arial"/>
              </a:rPr>
              <a:t> p</a:t>
            </a:r>
            <a:r>
              <a:rPr sz="1650" spc="41" dirty="0">
                <a:solidFill>
                  <a:srgbClr val="3A6BB2"/>
                </a:solidFill>
                <a:latin typeface="Arial"/>
                <a:cs typeface="Arial"/>
              </a:rPr>
              <a:t>urification,</a:t>
            </a:r>
            <a:r>
              <a:rPr sz="1650" spc="-11" dirty="0">
                <a:solidFill>
                  <a:srgbClr val="3A6BB2"/>
                </a:solidFill>
                <a:latin typeface="Arial"/>
                <a:cs typeface="Arial"/>
              </a:rPr>
              <a:t> </a:t>
            </a:r>
            <a:endParaRPr lang="en-US" sz="1650" spc="-11" dirty="0">
              <a:solidFill>
                <a:srgbClr val="3A6BB2"/>
              </a:solidFill>
              <a:latin typeface="Arial"/>
              <a:cs typeface="Arial"/>
            </a:endParaRPr>
          </a:p>
          <a:p>
            <a:pPr marL="9525" marR="3810" indent="36195">
              <a:lnSpc>
                <a:spcPct val="102299"/>
              </a:lnSpc>
              <a:spcBef>
                <a:spcPts val="30"/>
              </a:spcBef>
            </a:pPr>
            <a:r>
              <a:rPr sz="1650" spc="-4" dirty="0">
                <a:solidFill>
                  <a:srgbClr val="3A6BB2"/>
                </a:solidFill>
                <a:latin typeface="Arial"/>
                <a:cs typeface="Arial"/>
              </a:rPr>
              <a:t>Rn</a:t>
            </a:r>
            <a:r>
              <a:rPr sz="1650" spc="-8" dirty="0">
                <a:solidFill>
                  <a:srgbClr val="3A6BB2"/>
                </a:solidFill>
                <a:latin typeface="Arial"/>
                <a:cs typeface="Arial"/>
              </a:rPr>
              <a:t> </a:t>
            </a:r>
            <a:r>
              <a:rPr sz="1650" spc="45" dirty="0">
                <a:solidFill>
                  <a:srgbClr val="3A6BB2"/>
                </a:solidFill>
                <a:latin typeface="Arial"/>
                <a:cs typeface="Arial"/>
              </a:rPr>
              <a:t>distillation</a:t>
            </a:r>
            <a:r>
              <a:rPr lang="en-US" sz="1650" spc="45" dirty="0">
                <a:solidFill>
                  <a:srgbClr val="3A6BB2"/>
                </a:solidFill>
                <a:latin typeface="Arial"/>
                <a:cs typeface="Arial"/>
              </a:rPr>
              <a:t> column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45F9D11F-AC98-334E-91AF-6A0DB2BF8B34}"/>
              </a:ext>
            </a:extLst>
          </p:cNvPr>
          <p:cNvSpPr txBox="1"/>
          <p:nvPr/>
        </p:nvSpPr>
        <p:spPr>
          <a:xfrm>
            <a:off x="6405879" y="3379638"/>
            <a:ext cx="2263140" cy="50526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906304" marR="3810" indent="-897255">
              <a:lnSpc>
                <a:spcPct val="102299"/>
              </a:lnSpc>
              <a:spcBef>
                <a:spcPts val="30"/>
              </a:spcBef>
            </a:pPr>
            <a:r>
              <a:rPr sz="1650" spc="38" dirty="0">
                <a:solidFill>
                  <a:srgbClr val="3A6BB2"/>
                </a:solidFill>
                <a:latin typeface="Arial"/>
                <a:cs typeface="Arial"/>
              </a:rPr>
              <a:t>Slow</a:t>
            </a:r>
            <a:r>
              <a:rPr sz="1650" spc="-11" dirty="0">
                <a:solidFill>
                  <a:srgbClr val="3A6BB2"/>
                </a:solidFill>
                <a:latin typeface="Arial"/>
                <a:cs typeface="Arial"/>
              </a:rPr>
              <a:t> </a:t>
            </a:r>
            <a:r>
              <a:rPr sz="1650" spc="45" dirty="0">
                <a:solidFill>
                  <a:srgbClr val="3A6BB2"/>
                </a:solidFill>
                <a:latin typeface="Arial"/>
                <a:cs typeface="Arial"/>
              </a:rPr>
              <a:t>control, </a:t>
            </a:r>
            <a:endParaRPr lang="en-US" sz="1650" spc="45" dirty="0">
              <a:solidFill>
                <a:srgbClr val="3A6BB2"/>
              </a:solidFill>
              <a:latin typeface="Arial"/>
              <a:cs typeface="Arial"/>
            </a:endParaRPr>
          </a:p>
          <a:p>
            <a:pPr marL="906304" marR="3810" indent="-897255">
              <a:lnSpc>
                <a:spcPct val="102299"/>
              </a:lnSpc>
              <a:spcBef>
                <a:spcPts val="30"/>
              </a:spcBef>
            </a:pPr>
            <a:r>
              <a:rPr sz="1650" spc="-450" dirty="0">
                <a:solidFill>
                  <a:srgbClr val="3A6BB2"/>
                </a:solidFill>
                <a:latin typeface="Arial"/>
                <a:cs typeface="Arial"/>
              </a:rPr>
              <a:t> </a:t>
            </a:r>
            <a:r>
              <a:rPr sz="1650" spc="-11" dirty="0">
                <a:solidFill>
                  <a:srgbClr val="3A6BB2"/>
                </a:solidFill>
                <a:latin typeface="Arial"/>
                <a:cs typeface="Arial"/>
              </a:rPr>
              <a:t>D</a:t>
            </a:r>
            <a:r>
              <a:rPr lang="en-US" sz="1650" spc="-11" dirty="0">
                <a:solidFill>
                  <a:srgbClr val="3A6BB2"/>
                </a:solidFill>
                <a:latin typeface="Arial"/>
                <a:cs typeface="Arial"/>
              </a:rPr>
              <a:t>ata acquisition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18A9E55-4C12-7842-91B1-BC706AB987E5}"/>
              </a:ext>
            </a:extLst>
          </p:cNvPr>
          <p:cNvSpPr txBox="1"/>
          <p:nvPr/>
        </p:nvSpPr>
        <p:spPr>
          <a:xfrm>
            <a:off x="6405879" y="4519419"/>
            <a:ext cx="2596991" cy="50526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554355" marR="3810" indent="-545306">
              <a:lnSpc>
                <a:spcPct val="102299"/>
              </a:lnSpc>
              <a:spcBef>
                <a:spcPts val="30"/>
              </a:spcBef>
            </a:pPr>
            <a:r>
              <a:rPr lang="en-US" sz="1650" spc="30" dirty="0">
                <a:solidFill>
                  <a:srgbClr val="3A6BB2"/>
                </a:solidFill>
                <a:latin typeface="Arial"/>
                <a:cs typeface="Arial"/>
              </a:rPr>
              <a:t>Online </a:t>
            </a:r>
            <a:r>
              <a:rPr sz="1650" spc="30" dirty="0">
                <a:solidFill>
                  <a:srgbClr val="3A6BB2"/>
                </a:solidFill>
                <a:latin typeface="Arial"/>
                <a:cs typeface="Arial"/>
              </a:rPr>
              <a:t>Kr</a:t>
            </a:r>
            <a:r>
              <a:rPr sz="1650" spc="-11" dirty="0">
                <a:solidFill>
                  <a:srgbClr val="3A6BB2"/>
                </a:solidFill>
                <a:latin typeface="Arial"/>
                <a:cs typeface="Arial"/>
              </a:rPr>
              <a:t> </a:t>
            </a:r>
            <a:r>
              <a:rPr sz="1650" spc="45" dirty="0">
                <a:solidFill>
                  <a:srgbClr val="3A6BB2"/>
                </a:solidFill>
                <a:latin typeface="Arial"/>
                <a:cs typeface="Arial"/>
              </a:rPr>
              <a:t>distillation</a:t>
            </a:r>
            <a:r>
              <a:rPr lang="en-US" sz="1650" spc="45" dirty="0">
                <a:solidFill>
                  <a:srgbClr val="3A6BB2"/>
                </a:solidFill>
                <a:latin typeface="Arial"/>
                <a:cs typeface="Arial"/>
              </a:rPr>
              <a:t>,</a:t>
            </a:r>
          </a:p>
          <a:p>
            <a:pPr marL="554355" marR="3810" indent="-545306">
              <a:lnSpc>
                <a:spcPct val="102299"/>
              </a:lnSpc>
              <a:spcBef>
                <a:spcPts val="30"/>
              </a:spcBef>
            </a:pPr>
            <a:r>
              <a:rPr lang="en-US" sz="1650" spc="34" dirty="0">
                <a:solidFill>
                  <a:srgbClr val="3A6BB2"/>
                </a:solidFill>
                <a:latin typeface="Arial"/>
                <a:cs typeface="Arial"/>
              </a:rPr>
              <a:t>Xe</a:t>
            </a:r>
            <a:r>
              <a:rPr sz="1650" spc="-8" dirty="0">
                <a:solidFill>
                  <a:srgbClr val="3A6BB2"/>
                </a:solidFill>
                <a:latin typeface="Arial"/>
                <a:cs typeface="Arial"/>
              </a:rPr>
              <a:t> </a:t>
            </a:r>
            <a:r>
              <a:rPr sz="1650" spc="30" dirty="0">
                <a:solidFill>
                  <a:srgbClr val="3A6BB2"/>
                </a:solidFill>
                <a:latin typeface="Arial"/>
                <a:cs typeface="Arial"/>
              </a:rPr>
              <a:t>recovery</a:t>
            </a:r>
            <a:r>
              <a:rPr lang="en-US" sz="1650" spc="30" dirty="0">
                <a:solidFill>
                  <a:srgbClr val="3A6BB2"/>
                </a:solidFill>
                <a:latin typeface="Arial"/>
                <a:cs typeface="Arial"/>
              </a:rPr>
              <a:t> system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94161955-9EB2-FB4A-83D3-795A5307DC27}"/>
              </a:ext>
            </a:extLst>
          </p:cNvPr>
          <p:cNvSpPr/>
          <p:nvPr/>
        </p:nvSpPr>
        <p:spPr>
          <a:xfrm>
            <a:off x="5930899" y="1771651"/>
            <a:ext cx="337106" cy="120534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85C8E202-2509-804B-A743-469A92100077}"/>
              </a:ext>
            </a:extLst>
          </p:cNvPr>
          <p:cNvSpPr/>
          <p:nvPr/>
        </p:nvSpPr>
        <p:spPr>
          <a:xfrm>
            <a:off x="5930899" y="3041854"/>
            <a:ext cx="337106" cy="120534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87FE2DF-5FC8-E54A-AA52-CC7FD97C9C60}"/>
              </a:ext>
            </a:extLst>
          </p:cNvPr>
          <p:cNvSpPr/>
          <p:nvPr/>
        </p:nvSpPr>
        <p:spPr>
          <a:xfrm>
            <a:off x="5930899" y="4252968"/>
            <a:ext cx="337106" cy="1205345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Google Shape;39;p6">
            <a:extLst>
              <a:ext uri="{FF2B5EF4-FFF2-40B4-BE49-F238E27FC236}">
                <a16:creationId xmlns:a16="http://schemas.microsoft.com/office/drawing/2014/main" id="{0BDCF79C-EB93-FF3A-C46D-FE77A5DD2692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XENONnT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 Subsystems</a:t>
            </a:r>
          </a:p>
        </p:txBody>
      </p:sp>
      <p:pic>
        <p:nvPicPr>
          <p:cNvPr id="19" name="object 5">
            <a:extLst>
              <a:ext uri="{FF2B5EF4-FFF2-40B4-BE49-F238E27FC236}">
                <a16:creationId xmlns:a16="http://schemas.microsoft.com/office/drawing/2014/main" id="{86AA3C4C-B4C8-44AE-F8A4-95A76B023CF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B76928-215E-BA23-5CAF-3725B9A1D42C}"/>
              </a:ext>
            </a:extLst>
          </p:cNvPr>
          <p:cNvSpPr txBox="1"/>
          <p:nvPr/>
        </p:nvSpPr>
        <p:spPr>
          <a:xfrm>
            <a:off x="-1" y="6568859"/>
            <a:ext cx="9144000" cy="338554"/>
          </a:xfrm>
          <a:prstGeom prst="rect">
            <a:avLst/>
          </a:prstGeom>
          <a:solidFill>
            <a:srgbClr val="3F68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Shengchao</a:t>
            </a:r>
            <a:r>
              <a:rPr lang="en-US" sz="1600" dirty="0">
                <a:solidFill>
                  <a:schemeClr val="bg1"/>
                </a:solidFill>
              </a:rPr>
              <a:t> Li | </a:t>
            </a:r>
            <a:r>
              <a:rPr lang="en-US" sz="1600" dirty="0" err="1">
                <a:solidFill>
                  <a:schemeClr val="bg1"/>
                </a:solidFill>
              </a:rPr>
              <a:t>CoSSURF</a:t>
            </a:r>
            <a:r>
              <a:rPr lang="en-US" sz="1600" dirty="0">
                <a:solidFill>
                  <a:schemeClr val="bg1"/>
                </a:solidFill>
              </a:rPr>
              <a:t> 2022 | May 13, 2022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180934F5-08E8-2A0E-7E96-2F36D2FE0C2B}"/>
              </a:ext>
            </a:extLst>
          </p:cNvPr>
          <p:cNvSpPr txBox="1">
            <a:spLocks/>
          </p:cNvSpPr>
          <p:nvPr/>
        </p:nvSpPr>
        <p:spPr>
          <a:xfrm>
            <a:off x="7016305" y="660121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7CABE0-3179-624A-9529-A3DE454C0A92}" type="slidenum">
              <a:rPr lang="en-US" sz="1800">
                <a:solidFill>
                  <a:schemeClr val="bg1"/>
                </a:solidFill>
              </a:rPr>
              <a:pPr/>
              <a:t>23</a:t>
            </a:fld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17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53;p16">
            <a:extLst>
              <a:ext uri="{FF2B5EF4-FFF2-40B4-BE49-F238E27FC236}">
                <a16:creationId xmlns:a16="http://schemas.microsoft.com/office/drawing/2014/main" id="{BED4F33A-1824-6A4C-AAB1-AA6B5D09B53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8679" y="1420171"/>
            <a:ext cx="4307393" cy="42162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02743-4885-5D47-9BAD-7FB7B9558F63}"/>
              </a:ext>
            </a:extLst>
          </p:cNvPr>
          <p:cNvSpPr txBox="1"/>
          <p:nvPr/>
        </p:nvSpPr>
        <p:spPr>
          <a:xfrm>
            <a:off x="5093225" y="2076064"/>
            <a:ext cx="397024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Process speed at 8.3 </a:t>
            </a:r>
            <a:r>
              <a:rPr lang="en-US" sz="21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slpm</a:t>
            </a:r>
            <a:r>
              <a:rPr lang="en-US" sz="21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 (=3kg/h)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/>
              <a:t>Kr reduction factor of 10</a:t>
            </a:r>
            <a:r>
              <a:rPr lang="en-US" sz="2100" baseline="30000" dirty="0"/>
              <a:t>4</a:t>
            </a:r>
            <a:r>
              <a:rPr lang="en-US" sz="2100" dirty="0"/>
              <a:t>–10</a:t>
            </a:r>
            <a:r>
              <a:rPr lang="en-US" sz="2100" baseline="30000" dirty="0"/>
              <a:t>5</a:t>
            </a:r>
            <a:r>
              <a:rPr lang="en-US" sz="2100" dirty="0"/>
              <a:t> </a:t>
            </a:r>
            <a:endParaRPr lang="en-US" sz="2100" dirty="0">
              <a:solidFill>
                <a:schemeClr val="dk1"/>
              </a:solidFill>
              <a:ea typeface="Montserrat"/>
              <a:cs typeface="Montserrat"/>
              <a:sym typeface="Montserrat"/>
            </a:endParaRP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/>
              <a:t>Delivers final 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concentration level of &lt; 48 </a:t>
            </a:r>
            <a:r>
              <a:rPr lang="en-US" sz="2100" dirty="0" err="1">
                <a:ea typeface="Montserrat"/>
                <a:cs typeface="Montserrat"/>
                <a:sym typeface="Montserrat"/>
              </a:rPr>
              <a:t>ppq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 </a:t>
            </a:r>
            <a:r>
              <a:rPr lang="en-US" sz="2100" baseline="30000" dirty="0">
                <a:ea typeface="Montserrat"/>
                <a:cs typeface="Montserrat"/>
                <a:sym typeface="Montserrat"/>
              </a:rPr>
              <a:t>nat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Kr/Xe in the system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100" dirty="0">
                <a:ea typeface="Montserrat"/>
                <a:cs typeface="Montserrat"/>
                <a:sym typeface="Montserrat"/>
              </a:rPr>
              <a:t>Also useful for removing </a:t>
            </a:r>
            <a:r>
              <a:rPr lang="en-US" sz="2100" baseline="30000" dirty="0">
                <a:ea typeface="Montserrat"/>
                <a:cs typeface="Montserrat"/>
                <a:sym typeface="Montserrat"/>
              </a:rPr>
              <a:t>37</a:t>
            </a:r>
            <a:r>
              <a:rPr lang="en-US" sz="2100" dirty="0">
                <a:ea typeface="Montserrat"/>
                <a:cs typeface="Montserrat"/>
                <a:sym typeface="Montserrat"/>
              </a:rPr>
              <a:t>Ar after calibration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F3FB4D-4E87-2949-8E6A-471C98F9E56A}"/>
              </a:ext>
            </a:extLst>
          </p:cNvPr>
          <p:cNvSpPr txBox="1"/>
          <p:nvPr/>
        </p:nvSpPr>
        <p:spPr>
          <a:xfrm>
            <a:off x="6815605" y="1448824"/>
            <a:ext cx="210315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 algn="r">
              <a:buClr>
                <a:srgbClr val="4068B2"/>
              </a:buClr>
              <a:buSzPts val="1400"/>
            </a:pPr>
            <a:r>
              <a:rPr lang="en-US" sz="1350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EPJC  77 (2017) 275 </a:t>
            </a:r>
            <a:endParaRPr lang="en-US" sz="1350" dirty="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04775" algn="r">
              <a:buClr>
                <a:srgbClr val="4068B2"/>
              </a:buClr>
              <a:buSzPts val="1400"/>
            </a:pPr>
            <a:r>
              <a:rPr lang="en-US" sz="1350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2112.12231</a:t>
            </a:r>
            <a:endParaRPr lang="en-US" sz="1350" dirty="0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6D3E19A-21DC-894C-BE9E-ACE7722B9E10}"/>
              </a:ext>
            </a:extLst>
          </p:cNvPr>
          <p:cNvSpPr/>
          <p:nvPr/>
        </p:nvSpPr>
        <p:spPr>
          <a:xfrm>
            <a:off x="4571999" y="3721237"/>
            <a:ext cx="214073" cy="747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BE51870-4273-3449-8328-99D41B3D3F69}"/>
              </a:ext>
            </a:extLst>
          </p:cNvPr>
          <p:cNvSpPr/>
          <p:nvPr/>
        </p:nvSpPr>
        <p:spPr>
          <a:xfrm rot="10800000">
            <a:off x="4571999" y="2835646"/>
            <a:ext cx="214073" cy="74755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973E1-E351-844C-AA8F-34BF3B3314D3}"/>
              </a:ext>
            </a:extLst>
          </p:cNvPr>
          <p:cNvSpPr txBox="1"/>
          <p:nvPr/>
        </p:nvSpPr>
        <p:spPr>
          <a:xfrm>
            <a:off x="4421994" y="2534612"/>
            <a:ext cx="5598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2"/>
                </a:solidFill>
              </a:rPr>
              <a:t>Kr, </a:t>
            </a:r>
            <a:r>
              <a:rPr lang="en-US" sz="1350" dirty="0" err="1">
                <a:solidFill>
                  <a:schemeClr val="accent2"/>
                </a:solidFill>
              </a:rPr>
              <a:t>Ar</a:t>
            </a:r>
            <a:endParaRPr lang="en-US" sz="1350" dirty="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034EEB-B2D7-F649-95CC-63CE759346CA}"/>
              </a:ext>
            </a:extLst>
          </p:cNvPr>
          <p:cNvSpPr txBox="1"/>
          <p:nvPr/>
        </p:nvSpPr>
        <p:spPr>
          <a:xfrm>
            <a:off x="4523080" y="4516855"/>
            <a:ext cx="357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Xe</a:t>
            </a:r>
          </a:p>
        </p:txBody>
      </p:sp>
      <p:sp>
        <p:nvSpPr>
          <p:cNvPr id="13" name="Google Shape;39;p6">
            <a:extLst>
              <a:ext uri="{FF2B5EF4-FFF2-40B4-BE49-F238E27FC236}">
                <a16:creationId xmlns:a16="http://schemas.microsoft.com/office/drawing/2014/main" id="{3905DFE7-8321-F39C-39C4-352A41E64DFD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Krypton Distillation Column</a:t>
            </a:r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5AB5B4D3-7799-7AAA-761E-87A4D63BA8D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274344-C82E-C11F-428B-A3D9C0683BCA}"/>
              </a:ext>
            </a:extLst>
          </p:cNvPr>
          <p:cNvSpPr txBox="1"/>
          <p:nvPr/>
        </p:nvSpPr>
        <p:spPr>
          <a:xfrm>
            <a:off x="-1" y="6568859"/>
            <a:ext cx="9144000" cy="338554"/>
          </a:xfrm>
          <a:prstGeom prst="rect">
            <a:avLst/>
          </a:prstGeom>
          <a:solidFill>
            <a:srgbClr val="3F68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Shengchao</a:t>
            </a:r>
            <a:r>
              <a:rPr lang="en-US" sz="1600" dirty="0">
                <a:solidFill>
                  <a:schemeClr val="bg1"/>
                </a:solidFill>
              </a:rPr>
              <a:t> Li | </a:t>
            </a:r>
            <a:r>
              <a:rPr lang="en-US" sz="1600" dirty="0" err="1">
                <a:solidFill>
                  <a:schemeClr val="bg1"/>
                </a:solidFill>
              </a:rPr>
              <a:t>CoSSURF</a:t>
            </a:r>
            <a:r>
              <a:rPr lang="en-US" sz="1600" dirty="0">
                <a:solidFill>
                  <a:schemeClr val="bg1"/>
                </a:solidFill>
              </a:rPr>
              <a:t> 2022 | May 13, 2022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AC8C7E89-B784-7182-D122-FA36855BD68B}"/>
              </a:ext>
            </a:extLst>
          </p:cNvPr>
          <p:cNvSpPr txBox="1">
            <a:spLocks/>
          </p:cNvSpPr>
          <p:nvPr/>
        </p:nvSpPr>
        <p:spPr>
          <a:xfrm>
            <a:off x="7016305" y="660121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7CABE0-3179-624A-9529-A3DE454C0A92}" type="slidenum">
              <a:rPr lang="en-US" sz="1800">
                <a:solidFill>
                  <a:schemeClr val="bg1"/>
                </a:solidFill>
              </a:rPr>
              <a:pPr/>
              <a:t>24</a:t>
            </a:fld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43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2C58C28-A2A7-028D-1A28-67153006B1E2}"/>
              </a:ext>
            </a:extLst>
          </p:cNvPr>
          <p:cNvGrpSpPr/>
          <p:nvPr/>
        </p:nvGrpSpPr>
        <p:grpSpPr>
          <a:xfrm>
            <a:off x="-1121082" y="1078103"/>
            <a:ext cx="5643529" cy="3814012"/>
            <a:chOff x="-1443317" y="679190"/>
            <a:chExt cx="6550557" cy="4601219"/>
          </a:xfrm>
        </p:grpSpPr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5BF35E8A-FF14-C3E2-FE59-A9AA9B8AA0F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506" y="1345809"/>
              <a:ext cx="4825389" cy="3934600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23622402-8F5C-0B57-9391-716D822D978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476" y="2276343"/>
              <a:ext cx="1035312" cy="5781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F9B2E5-5A8D-E314-9EC8-9F2AC81D40C6}"/>
                </a:ext>
              </a:extLst>
            </p:cNvPr>
            <p:cNvSpPr txBox="1"/>
            <p:nvPr/>
          </p:nvSpPr>
          <p:spPr>
            <a:xfrm>
              <a:off x="-1051512" y="679190"/>
              <a:ext cx="6158752" cy="430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559"/>
                </a:spcBef>
              </a:pPr>
              <a:r>
                <a:rPr lang="en-US" sz="1500" spc="143" dirty="0">
                  <a:cs typeface="Trebuchet MS"/>
                </a:rPr>
                <a:t>8.9%</a:t>
              </a:r>
              <a:r>
                <a:rPr lang="en-US" sz="1500" dirty="0">
                  <a:cs typeface="Trebuchet MS"/>
                </a:rPr>
                <a:t> a</a:t>
              </a:r>
              <a:r>
                <a:rPr lang="en-US" sz="1500" spc="98" dirty="0">
                  <a:cs typeface="Trebuchet MS"/>
                </a:rPr>
                <a:t>bundance</a:t>
              </a:r>
              <a:endParaRPr lang="en-US" sz="1500" dirty="0">
                <a:cs typeface="Trebuchet M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92E363A-D783-D9B6-C3AE-1424B127B769}"/>
                    </a:ext>
                  </a:extLst>
                </p:cNvPr>
                <p:cNvSpPr txBox="1"/>
                <p:nvPr/>
              </p:nvSpPr>
              <p:spPr>
                <a:xfrm>
                  <a:off x="-1443317" y="918462"/>
                  <a:ext cx="6158752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14313" indent="-214313" algn="ctr">
                    <a:spcBef>
                      <a:spcPts val="559"/>
                    </a:spcBef>
                    <a:buFont typeface="Arial" panose="020B0604020202020204" pitchFamily="34" charset="0"/>
                    <a:buChar char="•"/>
                  </a:pPr>
                  <a:r>
                    <a:rPr lang="en-US" spc="163" baseline="23391" dirty="0">
                      <a:cs typeface="Trebuchet MS"/>
                    </a:rPr>
                    <a:t>136</a:t>
                  </a:r>
                  <a:r>
                    <a:rPr lang="en-US" spc="109" dirty="0">
                      <a:cs typeface="Trebuchet MS"/>
                    </a:rPr>
                    <a:t>Xe </a:t>
                  </a:r>
                  <a:r>
                    <a:rPr lang="en-US" spc="38" dirty="0">
                      <a:solidFill>
                        <a:schemeClr val="dk1"/>
                      </a:solidFill>
                      <a:cs typeface="Calibri"/>
                      <a:sym typeface="Montserrat"/>
                    </a:rPr>
                    <a:t>0</a:t>
                  </a:r>
                  <a14:m>
                    <m:oMath xmlns:m="http://schemas.openxmlformats.org/officeDocument/2006/math">
                      <m:r>
                        <a:rPr lang="en-US" i="1" spc="38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  <a:sym typeface="Montserrat"/>
                        </a:rPr>
                        <m:t>𝜈</m:t>
                      </m:r>
                      <m:r>
                        <m:rPr>
                          <m:nor/>
                        </m:rPr>
                        <a:rPr lang="el-GR" dirty="0">
                          <a:ea typeface="Montserrat"/>
                          <a:cs typeface="Montserrat"/>
                          <a:sym typeface="Montserrat"/>
                        </a:rPr>
                        <m:t>ββ</m:t>
                      </m:r>
                    </m:oMath>
                  </a14:m>
                  <a:r>
                    <a:rPr lang="en-US" dirty="0">
                      <a:cs typeface="Trebuchet MS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92E363A-D783-D9B6-C3AE-1424B127B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443317" y="918462"/>
                  <a:ext cx="6158752" cy="492443"/>
                </a:xfrm>
                <a:prstGeom prst="rect">
                  <a:avLst/>
                </a:prstGeom>
                <a:blipFill>
                  <a:blip r:embed="rId4"/>
                  <a:stretch>
                    <a:fillRect t="-6061"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object 4">
            <a:extLst>
              <a:ext uri="{FF2B5EF4-FFF2-40B4-BE49-F238E27FC236}">
                <a16:creationId xmlns:a16="http://schemas.microsoft.com/office/drawing/2014/main" id="{18DFEE6C-0EB8-3FC7-3C0D-BFA0FAD9251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2919" y="1958929"/>
            <a:ext cx="3335413" cy="31369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ABEA7F-BC24-E394-17BA-E95B780A8E67}"/>
              </a:ext>
            </a:extLst>
          </p:cNvPr>
          <p:cNvSpPr txBox="1"/>
          <p:nvPr/>
        </p:nvSpPr>
        <p:spPr>
          <a:xfrm>
            <a:off x="3315414" y="1596554"/>
            <a:ext cx="4619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>
              <a:spcBef>
                <a:spcPts val="559"/>
              </a:spcBef>
              <a:buFont typeface="Arial" panose="020B0604020202020204" pitchFamily="34" charset="0"/>
              <a:buChar char="•"/>
            </a:pPr>
            <a:r>
              <a:rPr lang="en-US" spc="109" dirty="0">
                <a:cs typeface="Trebuchet MS"/>
              </a:rPr>
              <a:t>SNEWS 2.0</a:t>
            </a:r>
            <a:endParaRPr lang="en-US" dirty="0">
              <a:cs typeface="Trebuchet M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F681B1-08AD-B20E-7088-93CB2EA6CE29}"/>
              </a:ext>
            </a:extLst>
          </p:cNvPr>
          <p:cNvSpPr txBox="1"/>
          <p:nvPr/>
        </p:nvSpPr>
        <p:spPr>
          <a:xfrm>
            <a:off x="4788816" y="1434920"/>
            <a:ext cx="51166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135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R. Lang et al.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135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6"/>
              </a:rPr>
              <a:t>PRD (2016) 10 103009</a:t>
            </a:r>
            <a:endParaRPr lang="en-US" sz="135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4C8078-43EA-F55C-D0BC-99FEB93AED76}"/>
              </a:ext>
            </a:extLst>
          </p:cNvPr>
          <p:cNvSpPr txBox="1"/>
          <p:nvPr/>
        </p:nvSpPr>
        <p:spPr>
          <a:xfrm>
            <a:off x="1044509" y="1353247"/>
            <a:ext cx="511660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135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2205.04158</a:t>
            </a:r>
            <a:endParaRPr lang="en-US" sz="135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39;p6">
            <a:extLst>
              <a:ext uri="{FF2B5EF4-FFF2-40B4-BE49-F238E27FC236}">
                <a16:creationId xmlns:a16="http://schemas.microsoft.com/office/drawing/2014/main" id="{CF646576-BA98-BCDB-93D2-B274E05D9DDE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XENONnT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Science Goals: Neutrino Physics</a:t>
            </a:r>
          </a:p>
          <a:p>
            <a:pPr defTabSz="685800">
              <a:defRPr/>
            </a:pPr>
            <a:endParaRPr lang="en-US" kern="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2" name="object 5">
            <a:extLst>
              <a:ext uri="{FF2B5EF4-FFF2-40B4-BE49-F238E27FC236}">
                <a16:creationId xmlns:a16="http://schemas.microsoft.com/office/drawing/2014/main" id="{AE99ACED-918C-84D8-527F-C12A2E44EFE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C4BE1F-BBF2-0B49-2B88-3937910319EC}"/>
              </a:ext>
            </a:extLst>
          </p:cNvPr>
          <p:cNvSpPr txBox="1"/>
          <p:nvPr/>
        </p:nvSpPr>
        <p:spPr>
          <a:xfrm>
            <a:off x="-1" y="6568859"/>
            <a:ext cx="9144000" cy="338554"/>
          </a:xfrm>
          <a:prstGeom prst="rect">
            <a:avLst/>
          </a:prstGeom>
          <a:solidFill>
            <a:srgbClr val="3F68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Shengchao</a:t>
            </a:r>
            <a:r>
              <a:rPr lang="en-US" sz="1600" dirty="0">
                <a:solidFill>
                  <a:schemeClr val="bg1"/>
                </a:solidFill>
              </a:rPr>
              <a:t> Li | </a:t>
            </a:r>
            <a:r>
              <a:rPr lang="en-US" sz="1600" dirty="0" err="1">
                <a:solidFill>
                  <a:schemeClr val="bg1"/>
                </a:solidFill>
              </a:rPr>
              <a:t>CoSSURF</a:t>
            </a:r>
            <a:r>
              <a:rPr lang="en-US" sz="1600" dirty="0">
                <a:solidFill>
                  <a:schemeClr val="bg1"/>
                </a:solidFill>
              </a:rPr>
              <a:t> 2022 | May 13, 2022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6B2840A6-1335-8409-D9F0-1C685867C14D}"/>
              </a:ext>
            </a:extLst>
          </p:cNvPr>
          <p:cNvSpPr txBox="1">
            <a:spLocks/>
          </p:cNvSpPr>
          <p:nvPr/>
        </p:nvSpPr>
        <p:spPr>
          <a:xfrm>
            <a:off x="7016305" y="660121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7CABE0-3179-624A-9529-A3DE454C0A92}" type="slidenum">
              <a:rPr lang="en-US" sz="1800">
                <a:solidFill>
                  <a:schemeClr val="bg1"/>
                </a:solidFill>
              </a:rPr>
              <a:pPr/>
              <a:t>25</a:t>
            </a:fld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221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7;p10">
            <a:extLst>
              <a:ext uri="{FF2B5EF4-FFF2-40B4-BE49-F238E27FC236}">
                <a16:creationId xmlns:a16="http://schemas.microsoft.com/office/drawing/2014/main" id="{C3084935-A450-8749-8BEF-EF68446798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023" y="1567611"/>
            <a:ext cx="5288109" cy="37522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1FFC60-3421-1046-84CD-B255935ABCD9}"/>
              </a:ext>
            </a:extLst>
          </p:cNvPr>
          <p:cNvSpPr txBox="1"/>
          <p:nvPr/>
        </p:nvSpPr>
        <p:spPr>
          <a:xfrm>
            <a:off x="5400132" y="1012552"/>
            <a:ext cx="3626893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838" indent="-214313">
              <a:spcBef>
                <a:spcPts val="660"/>
              </a:spcBef>
              <a:buFont typeface="Arial" panose="020B0604020202020204" pitchFamily="34" charset="0"/>
              <a:buChar char="•"/>
            </a:pPr>
            <a:r>
              <a:rPr lang="en-US" b="1" spc="124" dirty="0">
                <a:solidFill>
                  <a:srgbClr val="404040"/>
                </a:solidFill>
                <a:cs typeface="Calibri"/>
              </a:rPr>
              <a:t>Redundant signals for each event</a:t>
            </a:r>
            <a:endParaRPr lang="en-US" b="1" dirty="0">
              <a:cs typeface="Calibri"/>
            </a:endParaRPr>
          </a:p>
          <a:p>
            <a:pPr marL="566738" lvl="1" indent="-214313">
              <a:spcBef>
                <a:spcPts val="660"/>
              </a:spcBef>
              <a:buFont typeface="Arial" panose="020B0604020202020204" pitchFamily="34" charset="0"/>
              <a:buChar char="•"/>
            </a:pPr>
            <a:r>
              <a:rPr lang="en-US" spc="56" dirty="0">
                <a:solidFill>
                  <a:srgbClr val="404040"/>
                </a:solidFill>
                <a:cs typeface="Calibri"/>
              </a:rPr>
              <a:t>prompt</a:t>
            </a:r>
            <a:r>
              <a:rPr lang="en-US" spc="30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45" dirty="0">
                <a:solidFill>
                  <a:srgbClr val="404040"/>
                </a:solidFill>
                <a:cs typeface="Calibri"/>
              </a:rPr>
              <a:t>scintillation</a:t>
            </a:r>
            <a:r>
              <a:rPr lang="en-US" spc="11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64" dirty="0">
                <a:solidFill>
                  <a:srgbClr val="404040"/>
                </a:solidFill>
                <a:cs typeface="Calibri"/>
              </a:rPr>
              <a:t>light</a:t>
            </a:r>
            <a:r>
              <a:rPr lang="en-US" spc="26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56" dirty="0">
                <a:solidFill>
                  <a:srgbClr val="404040"/>
                </a:solidFill>
                <a:cs typeface="Calibri"/>
              </a:rPr>
              <a:t>(S1)</a:t>
            </a:r>
            <a:endParaRPr lang="en-US" dirty="0">
              <a:cs typeface="Calibri"/>
            </a:endParaRPr>
          </a:p>
          <a:p>
            <a:pPr marL="566738" lvl="1" indent="-214313">
              <a:spcBef>
                <a:spcPts val="660"/>
              </a:spcBef>
              <a:buFont typeface="Arial" panose="020B0604020202020204" pitchFamily="34" charset="0"/>
              <a:buChar char="•"/>
            </a:pPr>
            <a:r>
              <a:rPr lang="en-US" spc="98" dirty="0">
                <a:solidFill>
                  <a:srgbClr val="404040"/>
                </a:solidFill>
                <a:cs typeface="Calibri"/>
              </a:rPr>
              <a:t>delayed </a:t>
            </a:r>
            <a:r>
              <a:rPr lang="en-US" spc="83" dirty="0">
                <a:solidFill>
                  <a:srgbClr val="404040"/>
                </a:solidFill>
                <a:cs typeface="Calibri"/>
              </a:rPr>
              <a:t>signal </a:t>
            </a:r>
            <a:r>
              <a:rPr lang="en-US" spc="49" dirty="0">
                <a:solidFill>
                  <a:srgbClr val="404040"/>
                </a:solidFill>
                <a:cs typeface="Calibri"/>
              </a:rPr>
              <a:t>from </a:t>
            </a:r>
            <a:r>
              <a:rPr lang="en-US" spc="90" dirty="0">
                <a:solidFill>
                  <a:srgbClr val="404040"/>
                </a:solidFill>
                <a:cs typeface="Calibri"/>
              </a:rPr>
              <a:t>charge </a:t>
            </a:r>
            <a:r>
              <a:rPr lang="en-US" spc="94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56" dirty="0">
                <a:solidFill>
                  <a:srgbClr val="404040"/>
                </a:solidFill>
                <a:cs typeface="Calibri"/>
              </a:rPr>
              <a:t>extracted</a:t>
            </a:r>
            <a:r>
              <a:rPr lang="en-US" spc="23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45" dirty="0">
                <a:solidFill>
                  <a:srgbClr val="404040"/>
                </a:solidFill>
                <a:cs typeface="Calibri"/>
              </a:rPr>
              <a:t>into</a:t>
            </a:r>
            <a:r>
              <a:rPr lang="en-US" spc="26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120" dirty="0">
                <a:solidFill>
                  <a:srgbClr val="404040"/>
                </a:solidFill>
                <a:cs typeface="Calibri"/>
              </a:rPr>
              <a:t>gas</a:t>
            </a:r>
            <a:r>
              <a:rPr lang="en-US" spc="26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90" dirty="0">
                <a:solidFill>
                  <a:srgbClr val="404040"/>
                </a:solidFill>
                <a:cs typeface="Calibri"/>
              </a:rPr>
              <a:t>phase</a:t>
            </a:r>
            <a:r>
              <a:rPr lang="en-US" spc="23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56" dirty="0">
                <a:solidFill>
                  <a:srgbClr val="404040"/>
                </a:solidFill>
                <a:cs typeface="Calibri"/>
              </a:rPr>
              <a:t>(S2)</a:t>
            </a:r>
            <a:endParaRPr lang="en-US" dirty="0">
              <a:cs typeface="Calibri"/>
            </a:endParaRPr>
          </a:p>
          <a:p>
            <a:pPr marL="223838" indent="-214313"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en-US" b="1" spc="83" dirty="0">
                <a:solidFill>
                  <a:srgbClr val="404040"/>
                </a:solidFill>
                <a:cs typeface="Calibri"/>
              </a:rPr>
              <a:t>Full</a:t>
            </a:r>
            <a:r>
              <a:rPr lang="en-US" b="1" spc="34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b="1" spc="188" dirty="0">
                <a:solidFill>
                  <a:srgbClr val="404040"/>
                </a:solidFill>
                <a:cs typeface="Calibri"/>
              </a:rPr>
              <a:t>3D</a:t>
            </a:r>
            <a:r>
              <a:rPr lang="en-US" b="1" spc="26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b="1" spc="98" dirty="0">
                <a:solidFill>
                  <a:srgbClr val="404040"/>
                </a:solidFill>
                <a:cs typeface="Calibri"/>
              </a:rPr>
              <a:t>position</a:t>
            </a:r>
            <a:r>
              <a:rPr lang="en-US" b="1" spc="41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b="1" spc="83" dirty="0">
                <a:solidFill>
                  <a:srgbClr val="404040"/>
                </a:solidFill>
                <a:cs typeface="Calibri"/>
              </a:rPr>
              <a:t>reconstruction</a:t>
            </a:r>
            <a:endParaRPr lang="en-US" b="1" dirty="0">
              <a:cs typeface="Calibri"/>
            </a:endParaRPr>
          </a:p>
          <a:p>
            <a:pPr marL="566738" lvl="1" indent="-214313"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en-US" spc="38" dirty="0">
                <a:solidFill>
                  <a:srgbClr val="404040"/>
                </a:solidFill>
                <a:cs typeface="Calibri"/>
              </a:rPr>
              <a:t>x-y</a:t>
            </a:r>
            <a:r>
              <a:rPr lang="en-US" spc="11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49" dirty="0">
                <a:solidFill>
                  <a:srgbClr val="404040"/>
                </a:solidFill>
                <a:cs typeface="Calibri"/>
              </a:rPr>
              <a:t>from</a:t>
            </a:r>
            <a:r>
              <a:rPr lang="en-US" spc="23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75" dirty="0">
                <a:solidFill>
                  <a:srgbClr val="404040"/>
                </a:solidFill>
                <a:cs typeface="Calibri"/>
              </a:rPr>
              <a:t>PMT</a:t>
            </a:r>
            <a:r>
              <a:rPr lang="en-US" spc="-4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83" dirty="0">
                <a:solidFill>
                  <a:srgbClr val="404040"/>
                </a:solidFill>
                <a:cs typeface="Calibri"/>
              </a:rPr>
              <a:t>hit pattern</a:t>
            </a:r>
          </a:p>
          <a:p>
            <a:pPr marL="566738" lvl="1" indent="-214313"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en-US" spc="15" dirty="0">
                <a:solidFill>
                  <a:srgbClr val="404040"/>
                </a:solidFill>
                <a:cs typeface="Calibri"/>
              </a:rPr>
              <a:t>z</a:t>
            </a:r>
            <a:r>
              <a:rPr lang="en-US" spc="19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spc="49" dirty="0">
                <a:solidFill>
                  <a:srgbClr val="404040"/>
                </a:solidFill>
                <a:cs typeface="Calibri"/>
              </a:rPr>
              <a:t>from</a:t>
            </a:r>
            <a:r>
              <a:rPr lang="en-US" spc="26" dirty="0">
                <a:solidFill>
                  <a:srgbClr val="404040"/>
                </a:solidFill>
                <a:cs typeface="Calibri"/>
              </a:rPr>
              <a:t> drift time</a:t>
            </a:r>
            <a:endParaRPr lang="en-US" dirty="0">
              <a:cs typeface="Calibri"/>
            </a:endParaRPr>
          </a:p>
          <a:p>
            <a:pPr marL="223838" marR="3810" indent="-214313">
              <a:lnSpc>
                <a:spcPts val="1454"/>
              </a:lnSpc>
              <a:spcBef>
                <a:spcPts val="604"/>
              </a:spcBef>
              <a:buFont typeface="Arial" panose="020B0604020202020204" pitchFamily="34" charset="0"/>
              <a:buChar char="•"/>
            </a:pPr>
            <a:r>
              <a:rPr lang="en-US" b="1" spc="90" dirty="0">
                <a:solidFill>
                  <a:srgbClr val="404040"/>
                </a:solidFill>
                <a:cs typeface="Calibri"/>
              </a:rPr>
              <a:t>Discrimination between electronic recoil (ER) </a:t>
            </a:r>
            <a:r>
              <a:rPr lang="en-US" b="1" spc="109" dirty="0">
                <a:solidFill>
                  <a:srgbClr val="404040"/>
                </a:solidFill>
                <a:cs typeface="Calibri"/>
              </a:rPr>
              <a:t>vs.</a:t>
            </a:r>
            <a:r>
              <a:rPr lang="en-US" b="1" spc="26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b="1" spc="90" dirty="0">
                <a:solidFill>
                  <a:srgbClr val="404040"/>
                </a:solidFill>
                <a:cs typeface="Calibri"/>
              </a:rPr>
              <a:t>nuclear</a:t>
            </a:r>
            <a:r>
              <a:rPr lang="en-US" b="1" spc="41" dirty="0">
                <a:solidFill>
                  <a:srgbClr val="404040"/>
                </a:solidFill>
                <a:cs typeface="Calibri"/>
              </a:rPr>
              <a:t> </a:t>
            </a:r>
            <a:r>
              <a:rPr lang="en-US" b="1" spc="83" dirty="0">
                <a:solidFill>
                  <a:srgbClr val="404040"/>
                </a:solidFill>
                <a:cs typeface="Calibri"/>
              </a:rPr>
              <a:t>recoil</a:t>
            </a:r>
            <a:r>
              <a:rPr lang="en-US" b="1" spc="45" dirty="0">
                <a:solidFill>
                  <a:srgbClr val="404040"/>
                </a:solidFill>
                <a:cs typeface="Calibri"/>
              </a:rPr>
              <a:t> (NR)</a:t>
            </a:r>
          </a:p>
          <a:p>
            <a:pPr marL="566738" marR="3810" lvl="1" indent="-214313">
              <a:lnSpc>
                <a:spcPts val="1454"/>
              </a:lnSpc>
              <a:spcBef>
                <a:spcPts val="604"/>
              </a:spcBef>
              <a:buFont typeface="Arial" panose="020B0604020202020204" pitchFamily="34" charset="0"/>
              <a:buChar char="•"/>
            </a:pPr>
            <a:r>
              <a:rPr lang="en-US" spc="131" dirty="0">
                <a:solidFill>
                  <a:srgbClr val="404040"/>
                </a:solidFill>
                <a:cs typeface="Calibri"/>
              </a:rPr>
              <a:t>charge to light </a:t>
            </a:r>
            <a:r>
              <a:rPr lang="en-US" spc="94" dirty="0">
                <a:solidFill>
                  <a:srgbClr val="404040"/>
                </a:solidFill>
                <a:cs typeface="Calibri"/>
              </a:rPr>
              <a:t>ratio (S2/S1)</a:t>
            </a:r>
            <a:endParaRPr lang="en-US" dirty="0">
              <a:cs typeface="Calibri"/>
            </a:endParaRPr>
          </a:p>
          <a:p>
            <a:pPr marL="223838" indent="-214313">
              <a:spcBef>
                <a:spcPts val="660"/>
              </a:spcBef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736155-56B7-FE72-6178-4E6665DF94E6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99F627-A91C-A79F-5A80-534164E086D4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5" name="Slide Number Placeholder 3">
              <a:extLst>
                <a:ext uri="{FF2B5EF4-FFF2-40B4-BE49-F238E27FC236}">
                  <a16:creationId xmlns:a16="http://schemas.microsoft.com/office/drawing/2014/main" id="{87FA05D9-946E-C570-BB72-3879085AC36E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3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E3ED84-5DB5-295E-58C1-FFC4DF08F1D4}"/>
              </a:ext>
            </a:extLst>
          </p:cNvPr>
          <p:cNvGrpSpPr/>
          <p:nvPr/>
        </p:nvGrpSpPr>
        <p:grpSpPr>
          <a:xfrm>
            <a:off x="0" y="5497"/>
            <a:ext cx="9143999" cy="581358"/>
            <a:chOff x="0" y="5497"/>
            <a:chExt cx="9143999" cy="581358"/>
          </a:xfrm>
        </p:grpSpPr>
        <p:sp>
          <p:nvSpPr>
            <p:cNvPr id="17" name="Google Shape;39;p6">
              <a:extLst>
                <a:ext uri="{FF2B5EF4-FFF2-40B4-BE49-F238E27FC236}">
                  <a16:creationId xmlns:a16="http://schemas.microsoft.com/office/drawing/2014/main" id="{EFB45F8B-29CA-F0F9-6082-249FD3DD7BB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497"/>
              <a:ext cx="9143999" cy="581358"/>
            </a:xfrm>
            <a:prstGeom prst="rect">
              <a:avLst/>
            </a:prstGeom>
            <a:solidFill>
              <a:srgbClr val="3F68B2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normAutofit fontScale="97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68B2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rgbClr val="4068B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r>
                <a:rPr lang="en-US" kern="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XENON Dual-phase Time Projection Chamber</a:t>
              </a:r>
            </a:p>
          </p:txBody>
        </p:sp>
        <p:pic>
          <p:nvPicPr>
            <p:cNvPr id="18" name="object 5">
              <a:extLst>
                <a:ext uri="{FF2B5EF4-FFF2-40B4-BE49-F238E27FC236}">
                  <a16:creationId xmlns:a16="http://schemas.microsoft.com/office/drawing/2014/main" id="{FBC7DE22-BAF0-ED08-8AA5-B80ABE53D94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05808" y="96483"/>
              <a:ext cx="1567897" cy="369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18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B85C111-49ED-EF40-B601-B66C97A885B9}"/>
              </a:ext>
            </a:extLst>
          </p:cNvPr>
          <p:cNvGrpSpPr/>
          <p:nvPr/>
        </p:nvGrpSpPr>
        <p:grpSpPr>
          <a:xfrm>
            <a:off x="70295" y="718651"/>
            <a:ext cx="9003411" cy="5309392"/>
            <a:chOff x="-237621" y="-194562"/>
            <a:chExt cx="15463219" cy="7149141"/>
          </a:xfrm>
        </p:grpSpPr>
        <p:pic>
          <p:nvPicPr>
            <p:cNvPr id="7" name="object 9">
              <a:extLst>
                <a:ext uri="{FF2B5EF4-FFF2-40B4-BE49-F238E27FC236}">
                  <a16:creationId xmlns:a16="http://schemas.microsoft.com/office/drawing/2014/main" id="{B8667F8A-6E27-E347-AA55-433F905184AF}"/>
                </a:ext>
              </a:extLst>
            </p:cNvPr>
            <p:cNvPicPr/>
            <p:nvPr/>
          </p:nvPicPr>
          <p:blipFill rotWithShape="1">
            <a:blip r:embed="rId2" cstate="print"/>
            <a:srcRect l="32345"/>
            <a:stretch/>
          </p:blipFill>
          <p:spPr>
            <a:xfrm>
              <a:off x="3579114" y="-186208"/>
              <a:ext cx="3671084" cy="460221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8" name="object 10">
              <a:extLst>
                <a:ext uri="{FF2B5EF4-FFF2-40B4-BE49-F238E27FC236}">
                  <a16:creationId xmlns:a16="http://schemas.microsoft.com/office/drawing/2014/main" id="{AD746A08-6C1B-8E45-A6D1-AFE985724BE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78115" y="-194562"/>
              <a:ext cx="3733789" cy="460221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7D4D6535-B601-614B-BEF4-22CDC6D90A8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97477" y="-192576"/>
              <a:ext cx="3967645" cy="460022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D66D1330-1921-2540-99E9-C8EDE559C7A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3638" y="-194562"/>
              <a:ext cx="3923841" cy="460221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graphicFrame>
          <p:nvGraphicFramePr>
            <p:cNvPr id="11" name="Google Shape;72;p9">
              <a:extLst>
                <a:ext uri="{FF2B5EF4-FFF2-40B4-BE49-F238E27FC236}">
                  <a16:creationId xmlns:a16="http://schemas.microsoft.com/office/drawing/2014/main" id="{5A4103FE-98F8-5F42-AAA7-13F2D2B351E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42931291"/>
                </p:ext>
              </p:extLst>
            </p:nvPr>
          </p:nvGraphicFramePr>
          <p:xfrm>
            <a:off x="-237621" y="4460463"/>
            <a:ext cx="15463219" cy="249411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2236966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128042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2269852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2368551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</a:tblGrid>
                <a:tr h="329977"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b="1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XENON10</a:t>
                        </a:r>
                        <a:endParaRPr sz="1600" b="1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b="1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XENON100</a:t>
                        </a:r>
                        <a:endParaRPr sz="1600" b="1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b="1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XENON1T</a:t>
                        </a:r>
                        <a:endParaRPr sz="1600" b="1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b="1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XENONnT </a:t>
                        </a:r>
                        <a:r>
                          <a:rPr lang="it" sz="1200" b="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(predicted)</a:t>
                        </a:r>
                        <a:endParaRPr sz="1600" b="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7293"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2005 - 2007</a:t>
                        </a:r>
                        <a:endParaRPr sz="1600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2008 - 2016</a:t>
                        </a:r>
                        <a:endParaRPr sz="160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2012 - 2018</a:t>
                        </a:r>
                        <a:endParaRPr sz="1600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b="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2019 - 2026</a:t>
                        </a:r>
                        <a:endParaRPr sz="1600" b="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49126"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14 kg Xe</a:t>
                        </a:r>
                        <a:endParaRPr sz="1600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62 kg Xe</a:t>
                        </a:r>
                        <a:endParaRPr sz="1600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 tonne Xe</a:t>
                        </a:r>
                        <a:endParaRPr sz="1600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b="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5.9 tonne Xe</a:t>
                        </a:r>
                        <a:endParaRPr sz="1600" b="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328208">
                  <a:tc>
                    <a:txBody>
                      <a:bodyPr/>
                      <a:lstStyle/>
                      <a:p>
                        <a:pPr marL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it" sz="16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~10</a:t>
                        </a:r>
                        <a:r>
                          <a:rPr lang="it" sz="1600" baseline="300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-43</a:t>
                        </a:r>
                        <a:r>
                          <a:rPr lang="it" sz="16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 cm</a:t>
                        </a:r>
                        <a:r>
                          <a:rPr lang="it" sz="1600" baseline="30000" dirty="0"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</a:t>
                        </a:r>
                        <a:endParaRPr sz="1600" baseline="30000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it" sz="1600">
                            <a:solidFill>
                              <a:srgbClr val="000000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~10</a:t>
                        </a:r>
                        <a:r>
                          <a:rPr lang="it" sz="1600" baseline="30000">
                            <a:solidFill>
                              <a:srgbClr val="000000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-45</a:t>
                        </a:r>
                        <a:r>
                          <a:rPr lang="it" sz="1600">
                            <a:solidFill>
                              <a:srgbClr val="000000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 cm</a:t>
                        </a:r>
                        <a:r>
                          <a:rPr lang="it" sz="1600" baseline="30000">
                            <a:solidFill>
                              <a:srgbClr val="000000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</a:t>
                        </a:r>
                        <a:endParaRPr sz="160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it" sz="1600" dirty="0">
                            <a:solidFill>
                              <a:srgbClr val="000000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~10</a:t>
                        </a:r>
                        <a:r>
                          <a:rPr lang="it" sz="1600" baseline="30000" dirty="0">
                            <a:solidFill>
                              <a:srgbClr val="000000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-47</a:t>
                        </a:r>
                        <a:r>
                          <a:rPr lang="it" sz="1600" dirty="0">
                            <a:solidFill>
                              <a:srgbClr val="000000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 cm</a:t>
                        </a:r>
                        <a:r>
                          <a:rPr lang="it" sz="1600" baseline="30000" dirty="0">
                            <a:solidFill>
                              <a:srgbClr val="000000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</a:t>
                        </a:r>
                        <a:endParaRPr sz="1600" dirty="0"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</a:pPr>
                        <a:r>
                          <a:rPr lang="en-US" sz="1600" b="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(</a:t>
                        </a:r>
                        <a:r>
                          <a:rPr lang="it" sz="1600" b="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~10</a:t>
                        </a:r>
                        <a:r>
                          <a:rPr lang="it" sz="1600" b="0" baseline="3000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-48</a:t>
                        </a:r>
                        <a:r>
                          <a:rPr lang="it" sz="1600" b="0" baseline="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)</a:t>
                        </a:r>
                        <a:r>
                          <a:rPr lang="it" sz="1600" b="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 cm</a:t>
                        </a:r>
                        <a:r>
                          <a:rPr lang="it" sz="1600" b="0" baseline="30000" dirty="0">
                            <a:solidFill>
                              <a:schemeClr val="tx1"/>
                            </a:solidFill>
                            <a:latin typeface="Montserrat"/>
                            <a:ea typeface="Montserrat"/>
                            <a:cs typeface="Montserrat"/>
                            <a:sym typeface="Montserrat"/>
                          </a:rPr>
                          <a:t>2</a:t>
                        </a:r>
                        <a:endParaRPr sz="1600" b="0" dirty="0">
                          <a:solidFill>
                            <a:schemeClr val="tx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endParaRPr>
                      </a:p>
                    </a:txBody>
                    <a:tcPr marL="91425" marR="91425" marT="0" marB="0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0"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>
                            <a:solidFill>
                              <a:schemeClr val="tx1"/>
                            </a:solidFill>
                            <a:latin typeface="Montserrat"/>
                            <a:ea typeface="+mn-ea"/>
                            <a:cs typeface="+mn-cs"/>
                          </a:rPr>
                          <a:t>~2M background ER events/(keV t y) </a:t>
                        </a:r>
                        <a:endParaRPr lang="en-US" sz="1600" kern="1200" dirty="0">
                          <a:solidFill>
                            <a:schemeClr val="tx1"/>
                          </a:solidFill>
                          <a:latin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sz="1600" kern="1200" dirty="0">
                            <a:solidFill>
                              <a:schemeClr val="tx1"/>
                            </a:solidFill>
                            <a:latin typeface="Montserrat"/>
                            <a:ea typeface="+mn-ea"/>
                            <a:cs typeface="+mn-cs"/>
                          </a:rPr>
                          <a:t>1800 background ER events/(keV t y) </a:t>
                        </a:r>
                        <a:endParaRPr lang="en-US" sz="1600" kern="1200" dirty="0">
                          <a:solidFill>
                            <a:schemeClr val="tx1"/>
                          </a:solidFill>
                          <a:latin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sz="1600" kern="1200" dirty="0">
                            <a:solidFill>
                              <a:schemeClr val="tx1"/>
                            </a:solidFill>
                            <a:latin typeface="Montserrat"/>
                            <a:ea typeface="+mn-ea"/>
                            <a:cs typeface="+mn-cs"/>
                          </a:rPr>
                          <a:t>82 background ER events/(keV t y) </a:t>
                        </a:r>
                        <a:endParaRPr lang="en-US" sz="1600" kern="1200" dirty="0">
                          <a:solidFill>
                            <a:schemeClr val="tx1"/>
                          </a:solidFill>
                          <a:latin typeface="Montserrat"/>
                        </a:endParaRPr>
                      </a:p>
                    </a:txBody>
                    <a:tcPr marL="91425" marR="91425" marT="0" marB="0"/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100"/>
                          <a:buFont typeface="Arial"/>
                          <a:buNone/>
                          <a:tabLst/>
                          <a:defRPr/>
                        </a:pPr>
                        <a:r>
                          <a:rPr lang="en-US" sz="1600" kern="1200" dirty="0">
                            <a:solidFill>
                              <a:schemeClr val="tx1"/>
                            </a:solidFill>
                            <a:latin typeface="Montserrat"/>
                            <a:ea typeface="+mn-ea"/>
                            <a:cs typeface="+mn-cs"/>
                          </a:rPr>
                          <a:t>(2) background ER events/(keV t y) </a:t>
                        </a:r>
                        <a:endParaRPr lang="en-US" sz="1600" kern="1200" dirty="0">
                          <a:solidFill>
                            <a:schemeClr val="tx1"/>
                          </a:solidFill>
                          <a:latin typeface="Montserrat"/>
                        </a:endParaRPr>
                      </a:p>
                    </a:txBody>
                    <a:tcPr marL="91425" marR="91425" marT="0" marB="0"/>
                  </a:tc>
                  <a:extLst>
                    <a:ext uri="{0D108BD9-81ED-4DB2-BD59-A6C34878D82A}">
                      <a16:rowId xmlns:a16="http://schemas.microsoft.com/office/drawing/2014/main" val="3873208413"/>
                    </a:ext>
                  </a:extLst>
                </a:tr>
              </a:tbl>
            </a:graphicData>
          </a:graphic>
        </p:graphicFrame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17DECC7-3A89-5149-9072-44DD7734FE00}"/>
              </a:ext>
            </a:extLst>
          </p:cNvPr>
          <p:cNvSpPr txBox="1">
            <a:spLocks/>
          </p:cNvSpPr>
          <p:nvPr/>
        </p:nvSpPr>
        <p:spPr>
          <a:xfrm>
            <a:off x="7016305" y="5736075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7CABE0-3179-624A-9529-A3DE454C0A92}" type="slidenum">
              <a:rPr lang="en-US" sz="1350">
                <a:solidFill>
                  <a:schemeClr val="bg1"/>
                </a:solidFill>
              </a:rPr>
              <a:pPr/>
              <a:t>4</a:t>
            </a:fld>
            <a:endParaRPr lang="en-US" sz="135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10AADB-1924-3143-F9B6-C5C003C09F83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F338CF-F9EA-3570-F2EC-C1D13DD2AEFA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9" name="Slide Number Placeholder 3">
              <a:extLst>
                <a:ext uri="{FF2B5EF4-FFF2-40B4-BE49-F238E27FC236}">
                  <a16:creationId xmlns:a16="http://schemas.microsoft.com/office/drawing/2014/main" id="{65B10816-A4EB-2B04-B3F9-C37EDC39CCDC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4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33CEC8-48A8-FA9B-F52A-12E275E7BD30}"/>
              </a:ext>
            </a:extLst>
          </p:cNvPr>
          <p:cNvGrpSpPr/>
          <p:nvPr/>
        </p:nvGrpSpPr>
        <p:grpSpPr>
          <a:xfrm>
            <a:off x="0" y="5497"/>
            <a:ext cx="9143999" cy="581358"/>
            <a:chOff x="0" y="5497"/>
            <a:chExt cx="9143999" cy="581358"/>
          </a:xfrm>
        </p:grpSpPr>
        <p:sp>
          <p:nvSpPr>
            <p:cNvPr id="22" name="Google Shape;39;p6">
              <a:extLst>
                <a:ext uri="{FF2B5EF4-FFF2-40B4-BE49-F238E27FC236}">
                  <a16:creationId xmlns:a16="http://schemas.microsoft.com/office/drawing/2014/main" id="{FC28D3B7-9894-948C-A37A-3BE7B61F4F5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497"/>
              <a:ext cx="9143999" cy="581358"/>
            </a:xfrm>
            <a:prstGeom prst="rect">
              <a:avLst/>
            </a:prstGeom>
            <a:solidFill>
              <a:srgbClr val="3F68B2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normAutofit fontScale="97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68B2"/>
                </a:buClr>
                <a:buSzPts val="2800"/>
                <a:buFont typeface="Montserrat"/>
                <a:buNone/>
                <a:defRPr sz="2800" b="0" i="0" u="none" strike="noStrike" cap="none">
                  <a:solidFill>
                    <a:srgbClr val="4068B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r>
                <a:rPr lang="en-US" kern="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 XENON Time Projection Chambers (TPCs)</a:t>
              </a:r>
            </a:p>
          </p:txBody>
        </p:sp>
        <p:pic>
          <p:nvPicPr>
            <p:cNvPr id="23" name="object 5">
              <a:extLst>
                <a:ext uri="{FF2B5EF4-FFF2-40B4-BE49-F238E27FC236}">
                  <a16:creationId xmlns:a16="http://schemas.microsoft.com/office/drawing/2014/main" id="{436B1F5A-47BE-879D-ED85-1907D5C518F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05808" y="96483"/>
              <a:ext cx="1567897" cy="36987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430B96-A377-0A99-C51C-C0897950A426}"/>
              </a:ext>
            </a:extLst>
          </p:cNvPr>
          <p:cNvSpPr txBox="1"/>
          <p:nvPr/>
        </p:nvSpPr>
        <p:spPr>
          <a:xfrm>
            <a:off x="2278929" y="6166336"/>
            <a:ext cx="4760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</a:rPr>
              <a:t>Laboratori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Nazionali</a:t>
            </a:r>
            <a:r>
              <a:rPr lang="en-US" dirty="0">
                <a:solidFill>
                  <a:schemeClr val="accent2"/>
                </a:solidFill>
              </a:rPr>
              <a:t> del Gran </a:t>
            </a:r>
            <a:r>
              <a:rPr lang="en-US" dirty="0" err="1">
                <a:solidFill>
                  <a:schemeClr val="accent2"/>
                </a:solidFill>
              </a:rPr>
              <a:t>Sasso</a:t>
            </a:r>
            <a:r>
              <a:rPr lang="en-US" dirty="0">
                <a:solidFill>
                  <a:schemeClr val="accent2"/>
                </a:solidFill>
              </a:rPr>
              <a:t> (3400 </a:t>
            </a:r>
            <a:r>
              <a:rPr lang="en-US" dirty="0" err="1">
                <a:solidFill>
                  <a:schemeClr val="accent2"/>
                </a:solidFill>
              </a:rPr>
              <a:t>m.w.e</a:t>
            </a:r>
            <a:r>
              <a:rPr lang="en-US" dirty="0">
                <a:solidFill>
                  <a:schemeClr val="accent2"/>
                </a:solidFill>
              </a:rPr>
              <a:t>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FC5186-1675-73D9-0FF3-66459281A296}"/>
              </a:ext>
            </a:extLst>
          </p:cNvPr>
          <p:cNvCxnSpPr/>
          <p:nvPr/>
        </p:nvCxnSpPr>
        <p:spPr>
          <a:xfrm>
            <a:off x="2292577" y="6133145"/>
            <a:ext cx="674591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8">
            <a:extLst>
              <a:ext uri="{FF2B5EF4-FFF2-40B4-BE49-F238E27FC236}">
                <a16:creationId xmlns:a16="http://schemas.microsoft.com/office/drawing/2014/main" id="{DE85A448-519B-1344-ADB2-5276672774E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6548" y="1203898"/>
            <a:ext cx="3433346" cy="2504648"/>
          </a:xfrm>
          <a:prstGeom prst="rect">
            <a:avLst/>
          </a:prstGeom>
        </p:spPr>
      </p:pic>
      <p:pic>
        <p:nvPicPr>
          <p:cNvPr id="8" name="object 20">
            <a:extLst>
              <a:ext uri="{FF2B5EF4-FFF2-40B4-BE49-F238E27FC236}">
                <a16:creationId xmlns:a16="http://schemas.microsoft.com/office/drawing/2014/main" id="{272E2F13-64D4-8B4B-BF0D-5E49CC46AC6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919" y="968982"/>
            <a:ext cx="4843639" cy="3149370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2C9184D0-41EE-E64A-A7AE-648070BF621A}"/>
              </a:ext>
            </a:extLst>
          </p:cNvPr>
          <p:cNvSpPr txBox="1"/>
          <p:nvPr/>
        </p:nvSpPr>
        <p:spPr>
          <a:xfrm>
            <a:off x="473491" y="4118352"/>
            <a:ext cx="4335254" cy="25026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3838" indent="-214313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spc="71" dirty="0">
                <a:solidFill>
                  <a:schemeClr val="accent1"/>
                </a:solidFill>
                <a:cs typeface="Calibri"/>
              </a:rPr>
              <a:t>PRL</a:t>
            </a:r>
            <a:r>
              <a:rPr spc="-23" dirty="0">
                <a:solidFill>
                  <a:schemeClr val="accent1"/>
                </a:solidFill>
                <a:cs typeface="Calibri"/>
              </a:rPr>
              <a:t> </a:t>
            </a:r>
            <a:r>
              <a:rPr spc="60" dirty="0">
                <a:solidFill>
                  <a:schemeClr val="accent1"/>
                </a:solidFill>
                <a:cs typeface="Calibri"/>
              </a:rPr>
              <a:t>119,</a:t>
            </a:r>
            <a:r>
              <a:rPr spc="-26" dirty="0">
                <a:solidFill>
                  <a:schemeClr val="accent1"/>
                </a:solidFill>
                <a:cs typeface="Calibri"/>
              </a:rPr>
              <a:t> </a:t>
            </a:r>
            <a:r>
              <a:rPr spc="75" dirty="0">
                <a:solidFill>
                  <a:schemeClr val="accent1"/>
                </a:solidFill>
                <a:cs typeface="Calibri"/>
              </a:rPr>
              <a:t>181301</a:t>
            </a:r>
            <a:r>
              <a:rPr spc="8" dirty="0">
                <a:solidFill>
                  <a:schemeClr val="accent1"/>
                </a:solidFill>
                <a:cs typeface="Calibri"/>
              </a:rPr>
              <a:t> </a:t>
            </a:r>
            <a:r>
              <a:rPr spc="30" dirty="0">
                <a:cs typeface="Calibri"/>
              </a:rPr>
              <a:t>First</a:t>
            </a:r>
            <a:r>
              <a:rPr dirty="0">
                <a:cs typeface="Calibri"/>
              </a:rPr>
              <a:t> </a:t>
            </a:r>
            <a:r>
              <a:rPr lang="en-US" dirty="0">
                <a:cs typeface="Calibri"/>
              </a:rPr>
              <a:t>DM </a:t>
            </a:r>
            <a:r>
              <a:rPr spc="34" dirty="0">
                <a:cs typeface="Calibri"/>
              </a:rPr>
              <a:t>results</a:t>
            </a:r>
            <a:endParaRPr dirty="0">
              <a:cs typeface="Calibri"/>
            </a:endParaRPr>
          </a:p>
          <a:p>
            <a:pPr marL="223838" indent="-214313">
              <a:buFont typeface="Arial" panose="020B0604020202020204" pitchFamily="34" charset="0"/>
              <a:buChar char="•"/>
            </a:pPr>
            <a:r>
              <a:rPr spc="109" dirty="0">
                <a:solidFill>
                  <a:schemeClr val="accent1"/>
                </a:solidFill>
                <a:cs typeface="Calibri"/>
              </a:rPr>
              <a:t>PRL</a:t>
            </a:r>
            <a:r>
              <a:rPr spc="-15" dirty="0">
                <a:solidFill>
                  <a:schemeClr val="accent1"/>
                </a:solidFill>
                <a:cs typeface="Calibri"/>
              </a:rPr>
              <a:t> </a:t>
            </a:r>
            <a:r>
              <a:rPr spc="120" dirty="0">
                <a:solidFill>
                  <a:schemeClr val="accent1"/>
                </a:solidFill>
                <a:cs typeface="Calibri"/>
              </a:rPr>
              <a:t>121,</a:t>
            </a:r>
            <a:r>
              <a:rPr spc="-34" dirty="0">
                <a:solidFill>
                  <a:schemeClr val="accent1"/>
                </a:solidFill>
                <a:cs typeface="Calibri"/>
              </a:rPr>
              <a:t> </a:t>
            </a:r>
            <a:r>
              <a:rPr spc="143" dirty="0">
                <a:solidFill>
                  <a:schemeClr val="accent1"/>
                </a:solidFill>
                <a:cs typeface="Calibri"/>
              </a:rPr>
              <a:t>111302</a:t>
            </a:r>
            <a:r>
              <a:rPr spc="-15" dirty="0">
                <a:solidFill>
                  <a:schemeClr val="accent1"/>
                </a:solidFill>
                <a:cs typeface="Calibri"/>
              </a:rPr>
              <a:t> </a:t>
            </a:r>
            <a:r>
              <a:rPr lang="en-US" spc="-15" dirty="0">
                <a:cs typeface="Calibri"/>
              </a:rPr>
              <a:t>One ton × year </a:t>
            </a:r>
            <a:r>
              <a:rPr spc="94" dirty="0">
                <a:cs typeface="Calibri"/>
              </a:rPr>
              <a:t>WIMP</a:t>
            </a:r>
            <a:r>
              <a:rPr spc="19" dirty="0">
                <a:cs typeface="Calibri"/>
              </a:rPr>
              <a:t> </a:t>
            </a:r>
            <a:r>
              <a:rPr spc="71" dirty="0">
                <a:cs typeface="Calibri"/>
              </a:rPr>
              <a:t>search</a:t>
            </a:r>
            <a:endParaRPr lang="en-US" spc="71" dirty="0">
              <a:cs typeface="Calibri"/>
            </a:endParaRPr>
          </a:p>
          <a:p>
            <a:pPr marL="223838" indent="-214313">
              <a:buFont typeface="Arial" panose="020B0604020202020204" pitchFamily="34" charset="0"/>
              <a:buChar char="•"/>
            </a:pPr>
            <a:r>
              <a:rPr spc="71" dirty="0">
                <a:solidFill>
                  <a:schemeClr val="accent1"/>
                </a:solidFill>
                <a:cs typeface="Calibri"/>
              </a:rPr>
              <a:t>PRL</a:t>
            </a:r>
            <a:r>
              <a:rPr spc="-23" dirty="0">
                <a:solidFill>
                  <a:schemeClr val="accent1"/>
                </a:solidFill>
                <a:cs typeface="Calibri"/>
              </a:rPr>
              <a:t> </a:t>
            </a:r>
            <a:r>
              <a:rPr spc="60" dirty="0">
                <a:solidFill>
                  <a:schemeClr val="accent1"/>
                </a:solidFill>
                <a:cs typeface="Calibri"/>
              </a:rPr>
              <a:t>122,</a:t>
            </a:r>
            <a:r>
              <a:rPr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pc="75" dirty="0">
                <a:solidFill>
                  <a:schemeClr val="accent1"/>
                </a:solidFill>
                <a:cs typeface="Calibri"/>
              </a:rPr>
              <a:t>141301</a:t>
            </a:r>
            <a:r>
              <a:rPr spc="4" dirty="0">
                <a:solidFill>
                  <a:schemeClr val="accent1"/>
                </a:solidFill>
                <a:cs typeface="Calibri"/>
              </a:rPr>
              <a:t> </a:t>
            </a:r>
            <a:r>
              <a:rPr spc="71" dirty="0">
                <a:cs typeface="Calibri"/>
              </a:rPr>
              <a:t>Spin-dependent</a:t>
            </a:r>
            <a:r>
              <a:rPr spc="-34" dirty="0">
                <a:cs typeface="Calibri"/>
              </a:rPr>
              <a:t> </a:t>
            </a:r>
            <a:r>
              <a:rPr spc="38" dirty="0">
                <a:cs typeface="Calibri"/>
              </a:rPr>
              <a:t>WIMPs</a:t>
            </a:r>
            <a:endParaRPr dirty="0">
              <a:cs typeface="Calibri"/>
            </a:endParaRPr>
          </a:p>
          <a:p>
            <a:pPr marL="223838" indent="-214313"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spc="71" dirty="0">
                <a:solidFill>
                  <a:schemeClr val="accent1"/>
                </a:solidFill>
                <a:cs typeface="Calibri"/>
              </a:rPr>
              <a:t>PRL</a:t>
            </a:r>
            <a:r>
              <a:rPr spc="-23" dirty="0">
                <a:solidFill>
                  <a:schemeClr val="accent1"/>
                </a:solidFill>
                <a:cs typeface="Calibri"/>
              </a:rPr>
              <a:t> </a:t>
            </a:r>
            <a:r>
              <a:rPr spc="60" dirty="0">
                <a:solidFill>
                  <a:schemeClr val="accent1"/>
                </a:solidFill>
                <a:cs typeface="Calibri"/>
              </a:rPr>
              <a:t>122,</a:t>
            </a:r>
            <a:r>
              <a:rPr spc="-26" dirty="0">
                <a:solidFill>
                  <a:schemeClr val="accent1"/>
                </a:solidFill>
                <a:cs typeface="Calibri"/>
              </a:rPr>
              <a:t> </a:t>
            </a:r>
            <a:r>
              <a:rPr spc="75" dirty="0">
                <a:solidFill>
                  <a:schemeClr val="accent1"/>
                </a:solidFill>
                <a:cs typeface="Calibri"/>
              </a:rPr>
              <a:t>071301</a:t>
            </a:r>
            <a:r>
              <a:rPr spc="-11" dirty="0">
                <a:solidFill>
                  <a:schemeClr val="accent1"/>
                </a:solidFill>
                <a:cs typeface="Calibri"/>
              </a:rPr>
              <a:t> </a:t>
            </a:r>
            <a:r>
              <a:rPr spc="49" dirty="0">
                <a:cs typeface="Calibri"/>
              </a:rPr>
              <a:t>WIMP-pion</a:t>
            </a:r>
            <a:r>
              <a:rPr spc="4" dirty="0">
                <a:cs typeface="Calibri"/>
              </a:rPr>
              <a:t> </a:t>
            </a:r>
            <a:r>
              <a:rPr spc="38" dirty="0">
                <a:cs typeface="Calibri"/>
              </a:rPr>
              <a:t>interaction</a:t>
            </a:r>
            <a:endParaRPr lang="en-US" spc="38" dirty="0">
              <a:cs typeface="Calibri"/>
            </a:endParaRPr>
          </a:p>
          <a:p>
            <a:pPr marL="223838" indent="-214313"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lang="en-US" spc="53" dirty="0">
                <a:solidFill>
                  <a:schemeClr val="accent1"/>
                </a:solidFill>
                <a:cs typeface="Calibri"/>
              </a:rPr>
              <a:t>PRD 103, 063028 </a:t>
            </a:r>
            <a:r>
              <a:rPr lang="en-US" spc="53" dirty="0">
                <a:cs typeface="Calibri"/>
              </a:rPr>
              <a:t>Inelastic scattering</a:t>
            </a:r>
          </a:p>
          <a:p>
            <a:pPr marL="223838" indent="-214313">
              <a:spcBef>
                <a:spcPts val="4"/>
              </a:spcBef>
              <a:buFont typeface="Arial" panose="020B0604020202020204" pitchFamily="34" charset="0"/>
              <a:buChar char="•"/>
            </a:pPr>
            <a:endParaRPr lang="en-US" spc="38" dirty="0">
              <a:cs typeface="Calibri"/>
            </a:endParaRPr>
          </a:p>
          <a:p>
            <a:pPr marL="223838" indent="-214313">
              <a:buFont typeface="Arial" panose="020B0604020202020204" pitchFamily="34" charset="0"/>
              <a:buChar char="•"/>
            </a:pPr>
            <a:endParaRPr lang="en-US" spc="53" dirty="0">
              <a:cs typeface="Calibri"/>
            </a:endParaRPr>
          </a:p>
          <a:p>
            <a:pPr marL="223838" indent="-214313">
              <a:buFont typeface="Arial" panose="020B0604020202020204" pitchFamily="34" charset="0"/>
              <a:buChar char="•"/>
            </a:pPr>
            <a:endParaRPr dirty="0"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42F81-646E-E94A-8B88-CD2DD2B4C9F7}"/>
                  </a:ext>
                </a:extLst>
              </p:cNvPr>
              <p:cNvSpPr txBox="1"/>
              <p:nvPr/>
            </p:nvSpPr>
            <p:spPr>
              <a:xfrm>
                <a:off x="4808745" y="4018166"/>
                <a:ext cx="4335254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3838" indent="-214313">
                  <a:buFont typeface="Arial" panose="020B0604020202020204" pitchFamily="34" charset="0"/>
                  <a:buChar char="•"/>
                </a:pPr>
                <a:r>
                  <a:rPr lang="en-US" spc="53" dirty="0">
                    <a:solidFill>
                      <a:schemeClr val="accent1"/>
                    </a:solidFill>
                    <a:cs typeface="Calibri"/>
                  </a:rPr>
                  <a:t>PRD 102, 072004 </a:t>
                </a:r>
                <a:r>
                  <a:rPr lang="en-US" spc="53" dirty="0">
                    <a:cs typeface="Calibri"/>
                  </a:rPr>
                  <a:t>Low energy ER excess</a:t>
                </a:r>
                <a:endParaRPr lang="en-US" spc="71" dirty="0">
                  <a:cs typeface="Calibri"/>
                </a:endParaRPr>
              </a:p>
              <a:p>
                <a:pPr marL="223838" indent="-214313">
                  <a:buFont typeface="Arial" panose="020B0604020202020204" pitchFamily="34" charset="0"/>
                  <a:buChar char="•"/>
                </a:pPr>
                <a:r>
                  <a:rPr lang="en-US" spc="71" dirty="0">
                    <a:solidFill>
                      <a:schemeClr val="accent1"/>
                    </a:solidFill>
                    <a:cs typeface="Calibri"/>
                  </a:rPr>
                  <a:t>PRL</a:t>
                </a:r>
                <a:r>
                  <a:rPr lang="en-US" spc="-23" dirty="0">
                    <a:solidFill>
                      <a:schemeClr val="accent1"/>
                    </a:solidFill>
                    <a:cs typeface="Calibri"/>
                  </a:rPr>
                  <a:t> </a:t>
                </a:r>
                <a:r>
                  <a:rPr lang="en-US" spc="60" dirty="0">
                    <a:solidFill>
                      <a:schemeClr val="accent1"/>
                    </a:solidFill>
                    <a:cs typeface="Calibri"/>
                  </a:rPr>
                  <a:t>123,</a:t>
                </a:r>
                <a:r>
                  <a:rPr lang="en-US" spc="-23" dirty="0">
                    <a:solidFill>
                      <a:schemeClr val="accent1"/>
                    </a:solidFill>
                    <a:cs typeface="Calibri"/>
                  </a:rPr>
                  <a:t> </a:t>
                </a:r>
                <a:r>
                  <a:rPr lang="en-US" spc="75" dirty="0">
                    <a:solidFill>
                      <a:schemeClr val="accent1"/>
                    </a:solidFill>
                    <a:cs typeface="Calibri"/>
                  </a:rPr>
                  <a:t>251801</a:t>
                </a:r>
                <a:r>
                  <a:rPr lang="en-US" spc="4" dirty="0">
                    <a:solidFill>
                      <a:schemeClr val="accent1"/>
                    </a:solidFill>
                    <a:cs typeface="Calibri"/>
                  </a:rPr>
                  <a:t> </a:t>
                </a:r>
                <a:r>
                  <a:rPr lang="en-US" spc="56" dirty="0">
                    <a:cs typeface="Calibri"/>
                  </a:rPr>
                  <a:t>S2-only</a:t>
                </a:r>
                <a:r>
                  <a:rPr lang="en-US" spc="19" dirty="0">
                    <a:cs typeface="Calibri"/>
                  </a:rPr>
                  <a:t> </a:t>
                </a:r>
                <a:r>
                  <a:rPr lang="en-US" spc="90" dirty="0">
                    <a:cs typeface="Calibri"/>
                  </a:rPr>
                  <a:t>DM</a:t>
                </a:r>
                <a:r>
                  <a:rPr lang="en-US" spc="8" dirty="0">
                    <a:cs typeface="Calibri"/>
                  </a:rPr>
                  <a:t> </a:t>
                </a:r>
                <a:r>
                  <a:rPr lang="en-US" spc="53" dirty="0">
                    <a:cs typeface="Calibri"/>
                  </a:rPr>
                  <a:t>search</a:t>
                </a:r>
              </a:p>
              <a:p>
                <a:pPr marL="223838" indent="-214313">
                  <a:buFont typeface="Arial" panose="020B0604020202020204" pitchFamily="34" charset="0"/>
                  <a:buChar char="•"/>
                </a:pPr>
                <a:r>
                  <a:rPr lang="en-US" spc="53" dirty="0">
                    <a:solidFill>
                      <a:schemeClr val="accent1"/>
                    </a:solidFill>
                    <a:cs typeface="Calibri"/>
                  </a:rPr>
                  <a:t>PRL 123, 241803 </a:t>
                </a:r>
                <a:r>
                  <a:rPr lang="en-US" spc="53" dirty="0">
                    <a:cs typeface="Calibri"/>
                  </a:rPr>
                  <a:t>Light DM via Migdal</a:t>
                </a:r>
              </a:p>
              <a:p>
                <a:pPr marL="223838" indent="-214313">
                  <a:buFont typeface="Arial" panose="020B0604020202020204" pitchFamily="34" charset="0"/>
                  <a:buChar char="•"/>
                </a:pPr>
                <a:r>
                  <a:rPr lang="en-US" spc="38" dirty="0">
                    <a:solidFill>
                      <a:schemeClr val="accent1"/>
                    </a:solidFill>
                    <a:cs typeface="Calibri"/>
                  </a:rPr>
                  <a:t>Nature 568, 2019 </a:t>
                </a:r>
                <a:r>
                  <a:rPr lang="en-US" spc="38" dirty="0">
                    <a:solidFill>
                      <a:schemeClr val="dk1"/>
                    </a:solidFill>
                    <a:cs typeface="Calibri"/>
                    <a:sym typeface="Montserrat"/>
                  </a:rPr>
                  <a:t>2</a:t>
                </a:r>
                <a14:m>
                  <m:oMath xmlns:m="http://schemas.openxmlformats.org/officeDocument/2006/math">
                    <m:r>
                      <a:rPr lang="en-US" i="1" spc="38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  <a:sym typeface="Montserrat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  <a:ea typeface="Montserrat"/>
                    <a:cs typeface="Montserrat"/>
                    <a:sym typeface="Montserrat"/>
                  </a:rPr>
                  <a:t> double electron capture</a:t>
                </a:r>
                <a:endParaRPr lang="en-US" spc="53" dirty="0">
                  <a:cs typeface="Calibri"/>
                </a:endParaRPr>
              </a:p>
              <a:p>
                <a:pPr marL="223838" indent="-214313">
                  <a:buFont typeface="Arial" panose="020B0604020202020204" pitchFamily="34" charset="0"/>
                  <a:buChar char="•"/>
                </a:pPr>
                <a:r>
                  <a:rPr lang="en-US" spc="53" dirty="0">
                    <a:solidFill>
                      <a:schemeClr val="accent1"/>
                    </a:solidFill>
                    <a:cs typeface="Calibri"/>
                  </a:rPr>
                  <a:t>PRL 126, 091301 </a:t>
                </a:r>
                <a:r>
                  <a:rPr lang="en-US" spc="53" baseline="30000" dirty="0">
                    <a:cs typeface="Calibri"/>
                  </a:rPr>
                  <a:t>8</a:t>
                </a:r>
                <a:r>
                  <a:rPr lang="en-US" spc="53" dirty="0">
                    <a:cs typeface="Calibri"/>
                  </a:rPr>
                  <a:t>B solar neutrino</a:t>
                </a:r>
              </a:p>
              <a:p>
                <a:pPr marL="9525"/>
                <a:endParaRPr lang="en-US" spc="53" dirty="0">
                  <a:cs typeface="Calibri"/>
                </a:endParaRPr>
              </a:p>
              <a:p>
                <a:pPr marL="9525"/>
                <a:r>
                  <a:rPr lang="en-US" spc="53" dirty="0">
                    <a:cs typeface="Calibri"/>
                  </a:rPr>
                  <a:t>..and more to come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42F81-646E-E94A-8B88-CD2DD2B4C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745" y="4018166"/>
                <a:ext cx="4335254" cy="2308324"/>
              </a:xfrm>
              <a:prstGeom prst="rect">
                <a:avLst/>
              </a:prstGeom>
              <a:blipFill>
                <a:blip r:embed="rId5"/>
                <a:stretch>
                  <a:fillRect l="-877" t="-1093" r="-292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CF1A8F3-15CE-664A-ACF3-42E2A6DA478E}"/>
              </a:ext>
            </a:extLst>
          </p:cNvPr>
          <p:cNvSpPr txBox="1"/>
          <p:nvPr/>
        </p:nvSpPr>
        <p:spPr>
          <a:xfrm>
            <a:off x="1082693" y="682529"/>
            <a:ext cx="237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E68B2"/>
                </a:solidFill>
              </a:rPr>
              <a:t>(data taken 2016-2018)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8EA03-CF41-14E0-ADFA-32CFD3CDF7A7}"/>
              </a:ext>
            </a:extLst>
          </p:cNvPr>
          <p:cNvSpPr txBox="1"/>
          <p:nvPr/>
        </p:nvSpPr>
        <p:spPr>
          <a:xfrm>
            <a:off x="7193140" y="1158271"/>
            <a:ext cx="1341906" cy="300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dirty="0"/>
              <a:t>3.3 sigma excess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ADA90C-5AA1-82AF-0C51-54F301404CE1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7C80D2-61C7-C48C-0426-60813E1DEF98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8" name="Slide Number Placeholder 3">
              <a:extLst>
                <a:ext uri="{FF2B5EF4-FFF2-40B4-BE49-F238E27FC236}">
                  <a16:creationId xmlns:a16="http://schemas.microsoft.com/office/drawing/2014/main" id="{B74132B0-5437-7668-5E7A-CABA23897F90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5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Google Shape;39;p6">
            <a:extLst>
              <a:ext uri="{FF2B5EF4-FFF2-40B4-BE49-F238E27FC236}">
                <a16:creationId xmlns:a16="http://schemas.microsoft.com/office/drawing/2014/main" id="{BEF112BB-5B4F-0CAE-6CD0-B4418E4D8C66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Scientific Results from XENON1T</a:t>
            </a:r>
          </a:p>
        </p:txBody>
      </p:sp>
      <p:pic>
        <p:nvPicPr>
          <p:cNvPr id="20" name="object 5">
            <a:extLst>
              <a:ext uri="{FF2B5EF4-FFF2-40B4-BE49-F238E27FC236}">
                <a16:creationId xmlns:a16="http://schemas.microsoft.com/office/drawing/2014/main" id="{8E0C6419-85D4-31FD-89EB-777006588F2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55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194;p20">
            <a:extLst>
              <a:ext uri="{FF2B5EF4-FFF2-40B4-BE49-F238E27FC236}">
                <a16:creationId xmlns:a16="http://schemas.microsoft.com/office/drawing/2014/main" id="{2EA7D7E5-C87E-5345-BF75-A6F9EF8A89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1160"/>
          <a:stretch/>
        </p:blipFill>
        <p:spPr>
          <a:xfrm>
            <a:off x="3982692" y="1099311"/>
            <a:ext cx="5080777" cy="426859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53D27A3-1EA7-5D4C-B838-0AB0DA8627F9}"/>
              </a:ext>
            </a:extLst>
          </p:cNvPr>
          <p:cNvSpPr txBox="1"/>
          <p:nvPr/>
        </p:nvSpPr>
        <p:spPr>
          <a:xfrm>
            <a:off x="5736780" y="821911"/>
            <a:ext cx="46164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sz="1350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JCAP 11 (2020) 031</a:t>
            </a:r>
            <a:endParaRPr lang="en-US" sz="1350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CA617-F630-F641-FABB-C4048B30F28B}"/>
              </a:ext>
            </a:extLst>
          </p:cNvPr>
          <p:cNvSpPr txBox="1"/>
          <p:nvPr/>
        </p:nvSpPr>
        <p:spPr>
          <a:xfrm>
            <a:off x="-107101" y="1138686"/>
            <a:ext cx="4089793" cy="4298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lvl="1">
              <a:spcBef>
                <a:spcPts val="750"/>
              </a:spcBef>
              <a:buClr>
                <a:srgbClr val="4068B2"/>
              </a:buClr>
              <a:buSzPts val="1400"/>
            </a:pPr>
            <a:r>
              <a:rPr lang="en-US" sz="2400" dirty="0"/>
              <a:t>To gain </a:t>
            </a:r>
            <a:r>
              <a:rPr lang="en-US" sz="2400" b="1" dirty="0"/>
              <a:t>more than 1 order of magnitude</a:t>
            </a:r>
            <a:r>
              <a:rPr lang="en-US" sz="2400" dirty="0"/>
              <a:t> in DM sensitivity:</a:t>
            </a:r>
          </a:p>
          <a:p>
            <a:pPr marL="1028700" lvl="2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400" dirty="0"/>
              <a:t>Larger fiducial volume</a:t>
            </a:r>
          </a:p>
          <a:p>
            <a:pPr marL="1028700" lvl="2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endParaRPr lang="en-US" sz="2400" dirty="0"/>
          </a:p>
          <a:p>
            <a:pPr marL="1028700" lvl="2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400" dirty="0"/>
              <a:t>Low electron recoil background </a:t>
            </a:r>
          </a:p>
          <a:p>
            <a:pPr marL="1028700" lvl="2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endParaRPr lang="en-US" sz="2400" dirty="0"/>
          </a:p>
          <a:p>
            <a:pPr marL="1028700" lvl="2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400" dirty="0"/>
              <a:t>Low neutron induced 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18BE4-8C10-A254-5122-62624F1BCE18}"/>
              </a:ext>
            </a:extLst>
          </p:cNvPr>
          <p:cNvSpPr txBox="1"/>
          <p:nvPr/>
        </p:nvSpPr>
        <p:spPr>
          <a:xfrm>
            <a:off x="976601" y="2864276"/>
            <a:ext cx="918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4 </a:t>
            </a:r>
            <a:r>
              <a:rPr lang="en-US" b="1" dirty="0" err="1">
                <a:solidFill>
                  <a:schemeClr val="accent1"/>
                </a:solidFill>
              </a:rPr>
              <a:t>tonne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7FD154-6A91-4DD5-7B42-555A821B1C39}"/>
              </a:ext>
            </a:extLst>
          </p:cNvPr>
          <p:cNvSpPr txBox="1"/>
          <p:nvPr/>
        </p:nvSpPr>
        <p:spPr>
          <a:xfrm>
            <a:off x="976601" y="4177991"/>
            <a:ext cx="26612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1/6 of XENON1T SR1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8BE2B4-879E-16CE-5125-0D8B320B4124}"/>
              </a:ext>
            </a:extLst>
          </p:cNvPr>
          <p:cNvSpPr txBox="1"/>
          <p:nvPr/>
        </p:nvSpPr>
        <p:spPr>
          <a:xfrm>
            <a:off x="976601" y="5473237"/>
            <a:ext cx="33550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 event in 20 ton × year exposure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A6B8E-468A-694E-5222-30CFED22C145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D902AB-F4AE-0BEC-18BB-D76E1098D92A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7" name="Slide Number Placeholder 3">
              <a:extLst>
                <a:ext uri="{FF2B5EF4-FFF2-40B4-BE49-F238E27FC236}">
                  <a16:creationId xmlns:a16="http://schemas.microsoft.com/office/drawing/2014/main" id="{F19FB895-90EA-76B1-390E-EF3B90BFCB3E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6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Google Shape;39;p6">
            <a:extLst>
              <a:ext uri="{FF2B5EF4-FFF2-40B4-BE49-F238E27FC236}">
                <a16:creationId xmlns:a16="http://schemas.microsoft.com/office/drawing/2014/main" id="{BCCEF70C-10CA-7A6C-5860-66697302A0F9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Upgrade from XENON1T to </a:t>
            </a: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XENONnT</a:t>
            </a:r>
            <a:endParaRPr lang="en-US" kern="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object 5">
            <a:extLst>
              <a:ext uri="{FF2B5EF4-FFF2-40B4-BE49-F238E27FC236}">
                <a16:creationId xmlns:a16="http://schemas.microsoft.com/office/drawing/2014/main" id="{682BC179-4466-DC87-BA1E-6BCB9FA087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64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ject 3">
            <a:extLst>
              <a:ext uri="{FF2B5EF4-FFF2-40B4-BE49-F238E27FC236}">
                <a16:creationId xmlns:a16="http://schemas.microsoft.com/office/drawing/2014/main" id="{658D744B-FC10-644A-AF67-EE52C9F033D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2119" y="1309769"/>
            <a:ext cx="3351881" cy="4468451"/>
          </a:xfrm>
          <a:prstGeom prst="rect">
            <a:avLst/>
          </a:prstGeom>
        </p:spPr>
      </p:pic>
      <p:pic>
        <p:nvPicPr>
          <p:cNvPr id="29" name="object 26">
            <a:extLst>
              <a:ext uri="{FF2B5EF4-FFF2-40B4-BE49-F238E27FC236}">
                <a16:creationId xmlns:a16="http://schemas.microsoft.com/office/drawing/2014/main" id="{BEB5917B-EE4C-F84C-8425-4446AD9EC43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9803" y="2250568"/>
            <a:ext cx="2792067" cy="267030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FD90197-6879-F344-9E4A-5B43A25DB980}"/>
              </a:ext>
            </a:extLst>
          </p:cNvPr>
          <p:cNvSpPr/>
          <p:nvPr/>
        </p:nvSpPr>
        <p:spPr>
          <a:xfrm>
            <a:off x="7144603" y="2556396"/>
            <a:ext cx="706272" cy="10125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EF14EE2-7087-A842-822E-E3F7C811A3C1}"/>
              </a:ext>
            </a:extLst>
          </p:cNvPr>
          <p:cNvSpPr/>
          <p:nvPr/>
        </p:nvSpPr>
        <p:spPr>
          <a:xfrm>
            <a:off x="3930555" y="2085549"/>
            <a:ext cx="1770797" cy="28353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D75B78-3B9A-7B4D-B6FD-80D091189061}"/>
              </a:ext>
            </a:extLst>
          </p:cNvPr>
          <p:cNvCxnSpPr/>
          <p:nvPr/>
        </p:nvCxnSpPr>
        <p:spPr>
          <a:xfrm>
            <a:off x="5486401" y="2085549"/>
            <a:ext cx="1750325" cy="4708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8311EE5-AD49-2B41-B50D-960CEC094960}"/>
              </a:ext>
            </a:extLst>
          </p:cNvPr>
          <p:cNvCxnSpPr>
            <a:cxnSpLocks/>
          </p:cNvCxnSpPr>
          <p:nvPr/>
        </p:nvCxnSpPr>
        <p:spPr>
          <a:xfrm flipV="1">
            <a:off x="5486401" y="3568948"/>
            <a:ext cx="1770797" cy="1349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BF5610-8A78-4626-9E27-123B728D59B5}"/>
              </a:ext>
            </a:extLst>
          </p:cNvPr>
          <p:cNvSpPr txBox="1"/>
          <p:nvPr/>
        </p:nvSpPr>
        <p:spPr>
          <a:xfrm>
            <a:off x="3177949" y="1747310"/>
            <a:ext cx="461690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2425" lvl="1">
              <a:spcBef>
                <a:spcPts val="660"/>
              </a:spcBef>
            </a:pPr>
            <a:r>
              <a:rPr lang="en-US" sz="1350" spc="30" dirty="0">
                <a:solidFill>
                  <a:schemeClr val="accent2"/>
                </a:solidFill>
                <a:cs typeface="Calibri"/>
              </a:rPr>
              <a:t>Tunable </a:t>
            </a:r>
            <a:r>
              <a:rPr lang="en-US" sz="1350" spc="56" dirty="0">
                <a:solidFill>
                  <a:schemeClr val="accent2"/>
                </a:solidFill>
                <a:cs typeface="Calibri"/>
              </a:rPr>
              <a:t>field</a:t>
            </a:r>
            <a:r>
              <a:rPr lang="en-US" sz="1350" spc="19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98" dirty="0">
                <a:solidFill>
                  <a:schemeClr val="accent2"/>
                </a:solidFill>
                <a:cs typeface="Calibri"/>
              </a:rPr>
              <a:t>shaping</a:t>
            </a:r>
            <a:r>
              <a:rPr lang="en-US" sz="1350" spc="38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79" dirty="0">
                <a:solidFill>
                  <a:schemeClr val="accent2"/>
                </a:solidFill>
                <a:cs typeface="Calibri"/>
              </a:rPr>
              <a:t>rings</a:t>
            </a:r>
            <a:endParaRPr lang="en-US" sz="1350" dirty="0">
              <a:solidFill>
                <a:schemeClr val="accent2"/>
              </a:solidFill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BAE781-A6AA-67B8-8DBE-5E25A89BF444}"/>
              </a:ext>
            </a:extLst>
          </p:cNvPr>
          <p:cNvCxnSpPr>
            <a:cxnSpLocks/>
          </p:cNvCxnSpPr>
          <p:nvPr/>
        </p:nvCxnSpPr>
        <p:spPr>
          <a:xfrm>
            <a:off x="4425836" y="1990000"/>
            <a:ext cx="0" cy="128290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34587CC-845D-659A-89AF-758C8A6E2D6E}"/>
              </a:ext>
            </a:extLst>
          </p:cNvPr>
          <p:cNvSpPr txBox="1"/>
          <p:nvPr/>
        </p:nvSpPr>
        <p:spPr>
          <a:xfrm>
            <a:off x="3006499" y="5024579"/>
            <a:ext cx="279206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2425" lvl="1">
              <a:spcBef>
                <a:spcPts val="660"/>
              </a:spcBef>
            </a:pPr>
            <a:r>
              <a:rPr lang="en-US" sz="1350" spc="53" dirty="0">
                <a:solidFill>
                  <a:schemeClr val="accent2"/>
                </a:solidFill>
                <a:cs typeface="Calibri"/>
              </a:rPr>
              <a:t>Minimal</a:t>
            </a:r>
            <a:r>
              <a:rPr lang="en-US" sz="1350" spc="23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79" dirty="0">
                <a:solidFill>
                  <a:schemeClr val="accent2"/>
                </a:solidFill>
                <a:cs typeface="Calibri"/>
              </a:rPr>
              <a:t>use</a:t>
            </a:r>
            <a:r>
              <a:rPr lang="en-US" sz="1350" spc="30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49" dirty="0">
                <a:solidFill>
                  <a:schemeClr val="accent2"/>
                </a:solidFill>
                <a:cs typeface="Calibri"/>
              </a:rPr>
              <a:t>of</a:t>
            </a:r>
            <a:r>
              <a:rPr lang="en-US" sz="1350" spc="60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113" dirty="0">
                <a:solidFill>
                  <a:schemeClr val="accent2"/>
                </a:solidFill>
                <a:cs typeface="Calibri"/>
              </a:rPr>
              <a:t>PTFE</a:t>
            </a:r>
            <a:r>
              <a:rPr lang="en-US" sz="1350" spc="34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45" dirty="0">
                <a:solidFill>
                  <a:schemeClr val="accent2"/>
                </a:solidFill>
                <a:cs typeface="Calibri"/>
              </a:rPr>
              <a:t>to</a:t>
            </a:r>
            <a:r>
              <a:rPr lang="en-US" sz="1350" spc="26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83" dirty="0">
                <a:solidFill>
                  <a:schemeClr val="accent2"/>
                </a:solidFill>
                <a:cs typeface="Calibri"/>
              </a:rPr>
              <a:t>reduce</a:t>
            </a:r>
            <a:r>
              <a:rPr lang="en-US" sz="1350" spc="38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49" dirty="0">
                <a:solidFill>
                  <a:schemeClr val="accent2"/>
                </a:solidFill>
                <a:cs typeface="Calibri"/>
              </a:rPr>
              <a:t>material</a:t>
            </a:r>
            <a:r>
              <a:rPr lang="en-US" sz="1350" spc="23" dirty="0">
                <a:solidFill>
                  <a:schemeClr val="accent2"/>
                </a:solidFill>
                <a:cs typeface="Calibri"/>
              </a:rPr>
              <a:t> </a:t>
            </a:r>
            <a:r>
              <a:rPr lang="en-US" sz="1350" spc="98" dirty="0">
                <a:solidFill>
                  <a:schemeClr val="accent2"/>
                </a:solidFill>
                <a:cs typeface="Calibri"/>
              </a:rPr>
              <a:t>background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143085-952C-00F5-F420-7EEAFE2CC426}"/>
              </a:ext>
            </a:extLst>
          </p:cNvPr>
          <p:cNvCxnSpPr>
            <a:cxnSpLocks/>
          </p:cNvCxnSpPr>
          <p:nvPr/>
        </p:nvCxnSpPr>
        <p:spPr>
          <a:xfrm flipH="1">
            <a:off x="4652028" y="3855450"/>
            <a:ext cx="456950" cy="12304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81CCA9-8A47-9EFD-B94D-6BE1E6BCAE30}"/>
              </a:ext>
            </a:extLst>
          </p:cNvPr>
          <p:cNvSpPr txBox="1"/>
          <p:nvPr/>
        </p:nvSpPr>
        <p:spPr>
          <a:xfrm>
            <a:off x="-7308" y="1382286"/>
            <a:ext cx="374288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Larger TPC than XENON1T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Active Xe mass 2t -&gt; 5.9t      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Drift length 1m -&gt; 1.5 m     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PMTs 248 -&gt; 494                     </a:t>
            </a:r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endParaRPr lang="en-US" sz="2000" dirty="0"/>
          </a:p>
          <a:p>
            <a:pPr marL="3429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Improved surrounding systems 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Two calibration tubes 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One neutron generator pipe</a:t>
            </a:r>
          </a:p>
          <a:p>
            <a:pPr marL="685800" lvl="1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Neutron veto system</a:t>
            </a:r>
          </a:p>
          <a:p>
            <a:pPr marL="228600" indent="-238125">
              <a:spcBef>
                <a:spcPts val="750"/>
              </a:spcBef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/>
              <a:t>M	</a:t>
            </a:r>
            <a:r>
              <a:rPr lang="en-US" sz="2000" dirty="0" err="1"/>
              <a:t>uon</a:t>
            </a:r>
            <a:r>
              <a:rPr lang="en-US" sz="2000" dirty="0"/>
              <a:t> veto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38B05-B6D0-FC72-F641-13D5511ED248}"/>
              </a:ext>
            </a:extLst>
          </p:cNvPr>
          <p:cNvSpPr txBox="1"/>
          <p:nvPr/>
        </p:nvSpPr>
        <p:spPr>
          <a:xfrm>
            <a:off x="506430" y="2958680"/>
            <a:ext cx="3300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E68B2"/>
                </a:solidFill>
              </a:rPr>
              <a:t>Larger detectors need a higher purity to reach the same level of charge collection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7CEB15-24B4-3B4D-3E34-2F8C28FA07EB}"/>
              </a:ext>
            </a:extLst>
          </p:cNvPr>
          <p:cNvSpPr txBox="1"/>
          <p:nvPr/>
        </p:nvSpPr>
        <p:spPr>
          <a:xfrm>
            <a:off x="124141" y="1828417"/>
            <a:ext cx="370614" cy="323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3x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48A190-13D9-907F-56B2-50BEFBD2B09D}"/>
              </a:ext>
            </a:extLst>
          </p:cNvPr>
          <p:cNvSpPr txBox="1"/>
          <p:nvPr/>
        </p:nvSpPr>
        <p:spPr>
          <a:xfrm>
            <a:off x="1851" y="2274548"/>
            <a:ext cx="519694" cy="323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1.5x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2334CE-E544-5D87-1236-3C107EE039A0}"/>
              </a:ext>
            </a:extLst>
          </p:cNvPr>
          <p:cNvSpPr txBox="1"/>
          <p:nvPr/>
        </p:nvSpPr>
        <p:spPr>
          <a:xfrm>
            <a:off x="124141" y="2720679"/>
            <a:ext cx="370614" cy="3231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2x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022CFE-397B-4084-AD03-B4CB5E962F7E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AED43F-3B54-A90C-8D49-964460E029DF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28" name="Slide Number Placeholder 3">
              <a:extLst>
                <a:ext uri="{FF2B5EF4-FFF2-40B4-BE49-F238E27FC236}">
                  <a16:creationId xmlns:a16="http://schemas.microsoft.com/office/drawing/2014/main" id="{34EDBA63-A67A-C587-0817-B9B36FFBF8F1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7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Google Shape;39;p6">
            <a:extLst>
              <a:ext uri="{FF2B5EF4-FFF2-40B4-BE49-F238E27FC236}">
                <a16:creationId xmlns:a16="http://schemas.microsoft.com/office/drawing/2014/main" id="{3047DB53-FEF0-C82B-9E49-FBC0E6CE9E9A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XENONnT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Detector Upgrades</a:t>
            </a:r>
          </a:p>
        </p:txBody>
      </p:sp>
      <p:pic>
        <p:nvPicPr>
          <p:cNvPr id="33" name="object 5">
            <a:extLst>
              <a:ext uri="{FF2B5EF4-FFF2-40B4-BE49-F238E27FC236}">
                <a16:creationId xmlns:a16="http://schemas.microsoft.com/office/drawing/2014/main" id="{86310038-C484-69CB-5260-50717C4E2D8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15107C-8ED5-CABF-F9E1-E21E1164D49D}"/>
              </a:ext>
            </a:extLst>
          </p:cNvPr>
          <p:cNvGrpSpPr/>
          <p:nvPr/>
        </p:nvGrpSpPr>
        <p:grpSpPr>
          <a:xfrm>
            <a:off x="4861402" y="3868925"/>
            <a:ext cx="1297427" cy="1961877"/>
            <a:chOff x="3986251" y="3925518"/>
            <a:chExt cx="1729902" cy="26158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0D2A53-1255-2929-E144-B14709468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6251" y="3925518"/>
              <a:ext cx="1729902" cy="261583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871713-2A17-E649-54EE-19752B13D5F0}"/>
                </a:ext>
              </a:extLst>
            </p:cNvPr>
            <p:cNvSpPr txBox="1"/>
            <p:nvPr/>
          </p:nvSpPr>
          <p:spPr>
            <a:xfrm>
              <a:off x="4336306" y="5525691"/>
              <a:ext cx="117254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SAES  </a:t>
              </a:r>
            </a:p>
            <a:p>
              <a:r>
                <a:rPr lang="en-US" sz="1500" dirty="0">
                  <a:solidFill>
                    <a:schemeClr val="bg1"/>
                  </a:solidFill>
                </a:rPr>
                <a:t>getter x2</a:t>
              </a:r>
            </a:p>
          </p:txBody>
        </p:sp>
      </p:grpSp>
      <p:pic>
        <p:nvPicPr>
          <p:cNvPr id="6" name="Google Shape;133;p14">
            <a:extLst>
              <a:ext uri="{FF2B5EF4-FFF2-40B4-BE49-F238E27FC236}">
                <a16:creationId xmlns:a16="http://schemas.microsoft.com/office/drawing/2014/main" id="{8774B9DA-7201-3841-8FE8-1063A8B88E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700" t="19275" r="20192" b="37929"/>
          <a:stretch/>
        </p:blipFill>
        <p:spPr>
          <a:xfrm>
            <a:off x="0" y="1320547"/>
            <a:ext cx="2952674" cy="44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EFB945-B961-5040-B6DB-B14586654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689" y="1548162"/>
            <a:ext cx="3098450" cy="2215862"/>
          </a:xfrm>
          <a:prstGeom prst="rect">
            <a:avLst/>
          </a:prstGeom>
        </p:spPr>
      </p:pic>
      <p:sp>
        <p:nvSpPr>
          <p:cNvPr id="11" name="Google Shape;130;p14">
            <a:extLst>
              <a:ext uri="{FF2B5EF4-FFF2-40B4-BE49-F238E27FC236}">
                <a16:creationId xmlns:a16="http://schemas.microsoft.com/office/drawing/2014/main" id="{AA55AB99-7FD3-B04E-A38A-FFE0FA6C7AF0}"/>
              </a:ext>
            </a:extLst>
          </p:cNvPr>
          <p:cNvSpPr txBox="1"/>
          <p:nvPr/>
        </p:nvSpPr>
        <p:spPr>
          <a:xfrm>
            <a:off x="6002068" y="1552758"/>
            <a:ext cx="3098450" cy="346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it" dirty="0">
                <a:ea typeface="Montserrat"/>
                <a:cs typeface="Montserrat"/>
                <a:sym typeface="Montserrat"/>
              </a:rPr>
              <a:t>Magnetically coupled piston pumps for </a:t>
            </a:r>
            <a:r>
              <a:rPr lang="en-US" dirty="0"/>
              <a:t>complete isolation</a:t>
            </a: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endParaRPr lang="en-US" dirty="0">
              <a:ea typeface="Montserrat"/>
              <a:cs typeface="Montserrat"/>
              <a:sym typeface="Montserrat"/>
            </a:endParaRP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dirty="0">
                <a:ea typeface="Montserrat"/>
                <a:cs typeface="Montserrat"/>
                <a:sym typeface="Montserrat"/>
              </a:rPr>
              <a:t>Clean components with </a:t>
            </a:r>
            <a:r>
              <a:rPr lang="en-US" dirty="0"/>
              <a:t>(330 ± 60) </a:t>
            </a:r>
            <a:r>
              <a:rPr lang="el-GR" dirty="0"/>
              <a:t>μ</a:t>
            </a:r>
            <a:r>
              <a:rPr lang="en-US" dirty="0" err="1"/>
              <a:t>Bq</a:t>
            </a:r>
            <a:r>
              <a:rPr lang="en-US" dirty="0">
                <a:ea typeface="Montserrat"/>
                <a:cs typeface="Montserrat"/>
                <a:sym typeface="Montserrat"/>
              </a:rPr>
              <a:t> Rn emanation rate</a:t>
            </a: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endParaRPr lang="it" dirty="0">
              <a:ea typeface="Montserrat"/>
              <a:cs typeface="Montserrat"/>
              <a:sym typeface="Montserrat"/>
            </a:endParaRP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it" dirty="0">
                <a:ea typeface="Montserrat"/>
                <a:cs typeface="Montserrat"/>
                <a:sym typeface="Montserrat"/>
              </a:rPr>
              <a:t>Xe flow 100 slpm</a:t>
            </a:r>
            <a:endParaRPr lang="en-US" dirty="0">
              <a:ea typeface="Montserrat"/>
              <a:cs typeface="Montserrat"/>
              <a:sym typeface="Montserrat"/>
            </a:endParaRP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dirty="0"/>
              <a:t>1.5 bar at </a:t>
            </a:r>
            <a:r>
              <a:rPr lang="en-US" dirty="0" err="1"/>
              <a:t>MagPump</a:t>
            </a:r>
            <a:r>
              <a:rPr lang="en-US" dirty="0"/>
              <a:t> inlet</a:t>
            </a: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endParaRPr lang="en-US" dirty="0"/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dirty="0">
                <a:ea typeface="Montserrat"/>
                <a:cs typeface="Montserrat"/>
                <a:sym typeface="Montserrat"/>
              </a:rPr>
              <a:t>Two pumps for redundancy</a:t>
            </a:r>
            <a:endParaRPr lang="it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8593AA-D5F7-7044-8A18-9CD2A3FA0919}"/>
              </a:ext>
            </a:extLst>
          </p:cNvPr>
          <p:cNvSpPr txBox="1"/>
          <p:nvPr/>
        </p:nvSpPr>
        <p:spPr>
          <a:xfrm>
            <a:off x="4052238" y="3577715"/>
            <a:ext cx="107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noble gas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60642E-EBB1-B04D-9B4C-70A519783B09}"/>
              </a:ext>
            </a:extLst>
          </p:cNvPr>
          <p:cNvSpPr txBox="1"/>
          <p:nvPr/>
        </p:nvSpPr>
        <p:spPr>
          <a:xfrm>
            <a:off x="3196892" y="2230410"/>
            <a:ext cx="656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drive</a:t>
            </a:r>
          </a:p>
        </p:txBody>
      </p:sp>
      <p:sp>
        <p:nvSpPr>
          <p:cNvPr id="16" name="Google Shape;136;p14">
            <a:extLst>
              <a:ext uri="{FF2B5EF4-FFF2-40B4-BE49-F238E27FC236}">
                <a16:creationId xmlns:a16="http://schemas.microsoft.com/office/drawing/2014/main" id="{2CECB97B-46F6-924A-9905-C5A9204E7239}"/>
              </a:ext>
            </a:extLst>
          </p:cNvPr>
          <p:cNvSpPr txBox="1"/>
          <p:nvPr/>
        </p:nvSpPr>
        <p:spPr>
          <a:xfrm>
            <a:off x="2680593" y="1287882"/>
            <a:ext cx="2392345" cy="448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it" sz="1350" dirty="0">
                <a:solidFill>
                  <a:srgbClr val="3E68B2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EPJC 78 (2018) 604</a:t>
            </a:r>
            <a:endParaRPr sz="1350" dirty="0">
              <a:solidFill>
                <a:srgbClr val="3E68B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AA35F1-BE1D-CE46-938C-89A9D15BC17F}"/>
              </a:ext>
            </a:extLst>
          </p:cNvPr>
          <p:cNvSpPr txBox="1"/>
          <p:nvPr/>
        </p:nvSpPr>
        <p:spPr>
          <a:xfrm>
            <a:off x="4222461" y="222093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piston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F40129-2214-8497-90B9-1F9C23413E86}"/>
              </a:ext>
            </a:extLst>
          </p:cNvPr>
          <p:cNvSpPr txBox="1"/>
          <p:nvPr/>
        </p:nvSpPr>
        <p:spPr>
          <a:xfrm>
            <a:off x="3415621" y="5009901"/>
            <a:ext cx="14021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Piston chamber</a:t>
            </a:r>
          </a:p>
        </p:txBody>
      </p:sp>
      <p:pic>
        <p:nvPicPr>
          <p:cNvPr id="20" name="Google Shape;135;p14">
            <a:extLst>
              <a:ext uri="{FF2B5EF4-FFF2-40B4-BE49-F238E27FC236}">
                <a16:creationId xmlns:a16="http://schemas.microsoft.com/office/drawing/2014/main" id="{57220A57-7E1C-A1C4-0511-DDB7AAD77E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1174"/>
          <a:stretch/>
        </p:blipFill>
        <p:spPr>
          <a:xfrm>
            <a:off x="3196891" y="3923963"/>
            <a:ext cx="1375109" cy="181211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6FE74E-242B-E70C-3EFB-1C8ED177A925}"/>
              </a:ext>
            </a:extLst>
          </p:cNvPr>
          <p:cNvSpPr txBox="1"/>
          <p:nvPr/>
        </p:nvSpPr>
        <p:spPr>
          <a:xfrm>
            <a:off x="3196892" y="4583508"/>
            <a:ext cx="14610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Rn clean gaskets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857A4A-24C8-8870-0788-500BAF656C6E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BEA076-FE1C-2EB9-789F-06BDA88F1F83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24" name="Slide Number Placeholder 3">
              <a:extLst>
                <a:ext uri="{FF2B5EF4-FFF2-40B4-BE49-F238E27FC236}">
                  <a16:creationId xmlns:a16="http://schemas.microsoft.com/office/drawing/2014/main" id="{39E8C007-90A3-7478-480B-44C16D077BDA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8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Google Shape;39;p6">
            <a:extLst>
              <a:ext uri="{FF2B5EF4-FFF2-40B4-BE49-F238E27FC236}">
                <a16:creationId xmlns:a16="http://schemas.microsoft.com/office/drawing/2014/main" id="{E59EE6FD-3972-D24F-8DF6-38109EFE79C4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GXe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Purification System</a:t>
            </a:r>
          </a:p>
        </p:txBody>
      </p:sp>
      <p:pic>
        <p:nvPicPr>
          <p:cNvPr id="26" name="object 5">
            <a:extLst>
              <a:ext uri="{FF2B5EF4-FFF2-40B4-BE49-F238E27FC236}">
                <a16:creationId xmlns:a16="http://schemas.microsoft.com/office/drawing/2014/main" id="{FD3088F4-0CD1-6870-2636-DD8201531332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43;p15">
            <a:extLst>
              <a:ext uri="{FF2B5EF4-FFF2-40B4-BE49-F238E27FC236}">
                <a16:creationId xmlns:a16="http://schemas.microsoft.com/office/drawing/2014/main" id="{F2C193E1-7B11-3A4F-AC70-DBD594C9DDC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19" y="1088827"/>
            <a:ext cx="4388250" cy="29255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7C9B1CF-6740-B34F-A464-30B0E9B92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023886"/>
              </p:ext>
            </p:extLst>
          </p:nvPr>
        </p:nvGraphicFramePr>
        <p:xfrm>
          <a:off x="24365" y="4516301"/>
          <a:ext cx="4459204" cy="118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801">
                  <a:extLst>
                    <a:ext uri="{9D8B030D-6E8A-4147-A177-3AD203B41FA5}">
                      <a16:colId xmlns:a16="http://schemas.microsoft.com/office/drawing/2014/main" val="410872146"/>
                    </a:ext>
                  </a:extLst>
                </a:gridCol>
                <a:gridCol w="1114801">
                  <a:extLst>
                    <a:ext uri="{9D8B030D-6E8A-4147-A177-3AD203B41FA5}">
                      <a16:colId xmlns:a16="http://schemas.microsoft.com/office/drawing/2014/main" val="2788008306"/>
                    </a:ext>
                  </a:extLst>
                </a:gridCol>
                <a:gridCol w="1114801">
                  <a:extLst>
                    <a:ext uri="{9D8B030D-6E8A-4147-A177-3AD203B41FA5}">
                      <a16:colId xmlns:a16="http://schemas.microsoft.com/office/drawing/2014/main" val="3129560934"/>
                    </a:ext>
                  </a:extLst>
                </a:gridCol>
                <a:gridCol w="1114801">
                  <a:extLst>
                    <a:ext uri="{9D8B030D-6E8A-4147-A177-3AD203B41FA5}">
                      <a16:colId xmlns:a16="http://schemas.microsoft.com/office/drawing/2014/main" val="2539093489"/>
                    </a:ext>
                  </a:extLst>
                </a:gridCol>
              </a:tblGrid>
              <a:tr h="524237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Max drift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Electron lifetime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dirty="0"/>
                        <a:t> surviving  full drift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5417101"/>
                  </a:ext>
                </a:extLst>
              </a:tr>
              <a:tr h="30461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XENON1T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0.67 </a:t>
                      </a:r>
                      <a:r>
                        <a:rPr lang="en-US" sz="1600" dirty="0" err="1"/>
                        <a:t>ms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0.65 </a:t>
                      </a:r>
                      <a:r>
                        <a:rPr lang="en-US" sz="1600" dirty="0" err="1"/>
                        <a:t>ms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0248412"/>
                  </a:ext>
                </a:extLst>
              </a:tr>
              <a:tr h="30461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XENONnT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~2 </a:t>
                      </a:r>
                      <a:r>
                        <a:rPr lang="en-US" sz="1600" dirty="0" err="1"/>
                        <a:t>ms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&gt;10 </a:t>
                      </a:r>
                      <a:r>
                        <a:rPr lang="en-US" sz="1600" dirty="0" err="1"/>
                        <a:t>ms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905757"/>
                  </a:ext>
                </a:extLst>
              </a:tr>
            </a:tbl>
          </a:graphicData>
        </a:graphic>
      </p:graphicFrame>
      <p:pic>
        <p:nvPicPr>
          <p:cNvPr id="12" name="Google Shape;144;p15">
            <a:extLst>
              <a:ext uri="{FF2B5EF4-FFF2-40B4-BE49-F238E27FC236}">
                <a16:creationId xmlns:a16="http://schemas.microsoft.com/office/drawing/2014/main" id="{81D57538-087D-B94C-AAB0-D3F7EE0AB7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5717" y="974075"/>
            <a:ext cx="3579598" cy="23656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84ADCF-1998-1A4A-9D91-52985E3993D9}"/>
              </a:ext>
            </a:extLst>
          </p:cNvPr>
          <p:cNvSpPr txBox="1"/>
          <p:nvPr/>
        </p:nvSpPr>
        <p:spPr>
          <a:xfrm>
            <a:off x="4571999" y="3450939"/>
            <a:ext cx="43882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Two sets of customized filters:</a:t>
            </a:r>
          </a:p>
          <a:p>
            <a:pPr marL="685800" lvl="1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ultra-low radon level</a:t>
            </a:r>
          </a:p>
          <a:p>
            <a:pPr marL="685800" lvl="1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replaceable/</a:t>
            </a:r>
            <a:r>
              <a:rPr lang="en-US" sz="2000" dirty="0"/>
              <a:t>regenerable</a:t>
            </a:r>
            <a:endParaRPr lang="en-US" sz="2000" dirty="0">
              <a:ea typeface="Montserrat"/>
              <a:cs typeface="Montserrat"/>
              <a:sym typeface="Montserrat"/>
            </a:endParaRP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solidFill>
                  <a:srgbClr val="D4BC80"/>
                </a:solidFill>
                <a:ea typeface="Montserrat"/>
                <a:cs typeface="Montserrat"/>
                <a:sym typeface="Montserrat"/>
              </a:rPr>
              <a:t>Purity monitoring 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with a dedicated device via electron lifetime</a:t>
            </a: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High flow of 2 LPM (=350 kg/h) :</a:t>
            </a:r>
          </a:p>
          <a:p>
            <a:pPr marL="685800" lvl="1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electron lifetime reached 5 </a:t>
            </a:r>
            <a:r>
              <a:rPr lang="en-US" sz="2000" dirty="0" err="1">
                <a:ea typeface="Montserrat"/>
                <a:cs typeface="Montserrat"/>
                <a:sym typeface="Montserrat"/>
              </a:rPr>
              <a:t>ms</a:t>
            </a:r>
            <a:r>
              <a:rPr lang="en-US" sz="2000" dirty="0">
                <a:ea typeface="Montserrat"/>
                <a:cs typeface="Montserrat"/>
                <a:sym typeface="Montserrat"/>
              </a:rPr>
              <a:t> in 5 days</a:t>
            </a:r>
          </a:p>
          <a:p>
            <a:pPr marL="685800" lvl="1" indent="-238125">
              <a:buClr>
                <a:srgbClr val="4068B2"/>
              </a:buClr>
              <a:buSzPts val="1400"/>
              <a:buFont typeface="Montserrat"/>
              <a:buChar char="●"/>
            </a:pPr>
            <a:r>
              <a:rPr lang="en-US" sz="2000" dirty="0">
                <a:ea typeface="Montserrat"/>
                <a:cs typeface="Montserrat"/>
                <a:sym typeface="Montserrat"/>
              </a:rPr>
              <a:t>over time stable at &gt;10 </a:t>
            </a:r>
            <a:r>
              <a:rPr lang="en-US" sz="2000" dirty="0" err="1">
                <a:ea typeface="Montserrat"/>
                <a:cs typeface="Montserrat"/>
                <a:sym typeface="Montserrat"/>
              </a:rPr>
              <a:t>ms</a:t>
            </a:r>
            <a:endParaRPr lang="en-US" sz="2000" dirty="0">
              <a:ea typeface="Montserrat"/>
              <a:cs typeface="Montserrat"/>
              <a:sym typeface="Montserrat"/>
            </a:endParaRPr>
          </a:p>
          <a:p>
            <a:pPr marL="342900" indent="-238125">
              <a:buClr>
                <a:srgbClr val="4068B2"/>
              </a:buClr>
              <a:buSzPts val="1400"/>
              <a:buFont typeface="Montserrat"/>
              <a:buChar char="●"/>
            </a:pPr>
            <a:endParaRPr lang="en-US" sz="20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FFC38D-F52B-7748-A17E-B711E9041B39}"/>
              </a:ext>
            </a:extLst>
          </p:cNvPr>
          <p:cNvSpPr txBox="1"/>
          <p:nvPr/>
        </p:nvSpPr>
        <p:spPr>
          <a:xfrm>
            <a:off x="5339157" y="1458313"/>
            <a:ext cx="234939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75">
              <a:buClr>
                <a:srgbClr val="4068B2"/>
              </a:buClr>
              <a:buSzPts val="1400"/>
            </a:pPr>
            <a:r>
              <a:rPr lang="en-US" sz="1350" dirty="0">
                <a:solidFill>
                  <a:schemeClr val="tx2"/>
                </a:solidFill>
                <a:ea typeface="Montserrat"/>
                <a:cs typeface="Montserrat"/>
                <a:sym typeface="Montserrat"/>
              </a:rPr>
              <a:t>with 8.5t Xe in cryostat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6A81A2-3A45-6737-02B0-AE056113DF0E}"/>
              </a:ext>
            </a:extLst>
          </p:cNvPr>
          <p:cNvGrpSpPr/>
          <p:nvPr/>
        </p:nvGrpSpPr>
        <p:grpSpPr>
          <a:xfrm>
            <a:off x="-1" y="6568859"/>
            <a:ext cx="9144000" cy="338554"/>
            <a:chOff x="-1" y="6568859"/>
            <a:chExt cx="9144000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3A01C6-3C40-3841-7FBA-71B9BC022163}"/>
                </a:ext>
              </a:extLst>
            </p:cNvPr>
            <p:cNvSpPr txBox="1"/>
            <p:nvPr/>
          </p:nvSpPr>
          <p:spPr>
            <a:xfrm>
              <a:off x="-1" y="6568859"/>
              <a:ext cx="9144000" cy="338554"/>
            </a:xfrm>
            <a:prstGeom prst="rect">
              <a:avLst/>
            </a:prstGeom>
            <a:solidFill>
              <a:srgbClr val="3F68B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Shengchao</a:t>
              </a:r>
              <a:r>
                <a:rPr lang="en-US" sz="1600" dirty="0">
                  <a:solidFill>
                    <a:schemeClr val="bg1"/>
                  </a:solidFill>
                </a:rPr>
                <a:t> Li | </a:t>
              </a:r>
              <a:r>
                <a:rPr lang="en-US" sz="1600" dirty="0" err="1">
                  <a:solidFill>
                    <a:schemeClr val="bg1"/>
                  </a:solidFill>
                </a:rPr>
                <a:t>CoSSURF</a:t>
              </a:r>
              <a:r>
                <a:rPr lang="en-US" sz="1600" dirty="0">
                  <a:solidFill>
                    <a:schemeClr val="bg1"/>
                  </a:solidFill>
                </a:rPr>
                <a:t> 2022 | May 13, 2022</a:t>
              </a:r>
            </a:p>
          </p:txBody>
        </p:sp>
        <p:sp>
          <p:nvSpPr>
            <p:cNvPr id="18" name="Slide Number Placeholder 3">
              <a:extLst>
                <a:ext uri="{FF2B5EF4-FFF2-40B4-BE49-F238E27FC236}">
                  <a16:creationId xmlns:a16="http://schemas.microsoft.com/office/drawing/2014/main" id="{4E47CB71-770B-63BD-741C-FBBFD28860DA}"/>
                </a:ext>
              </a:extLst>
            </p:cNvPr>
            <p:cNvSpPr txBox="1">
              <a:spLocks/>
            </p:cNvSpPr>
            <p:nvPr/>
          </p:nvSpPr>
          <p:spPr>
            <a:xfrm>
              <a:off x="7016305" y="6601214"/>
              <a:ext cx="2057400" cy="273844"/>
            </a:xfrm>
            <a:prstGeom prst="rect">
              <a:avLst/>
            </a:prstGeom>
          </p:spPr>
          <p:txBody>
            <a:bodyPr vert="horz" lIns="68580" tIns="34290" rIns="68580" bIns="3429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7CABE0-3179-624A-9529-A3DE454C0A92}" type="slidenum">
                <a:rPr lang="en-US" sz="1800">
                  <a:solidFill>
                    <a:schemeClr val="bg1"/>
                  </a:solidFill>
                </a:rPr>
                <a:pPr/>
                <a:t>9</a:t>
              </a:fld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Google Shape;39;p6">
            <a:extLst>
              <a:ext uri="{FF2B5EF4-FFF2-40B4-BE49-F238E27FC236}">
                <a16:creationId xmlns:a16="http://schemas.microsoft.com/office/drawing/2014/main" id="{C3E8AD16-3F16-2277-4630-DD4900595415}"/>
              </a:ext>
            </a:extLst>
          </p:cNvPr>
          <p:cNvSpPr txBox="1">
            <a:spLocks/>
          </p:cNvSpPr>
          <p:nvPr/>
        </p:nvSpPr>
        <p:spPr>
          <a:xfrm>
            <a:off x="0" y="5497"/>
            <a:ext cx="9143999" cy="581358"/>
          </a:xfrm>
          <a:prstGeom prst="rect">
            <a:avLst/>
          </a:prstGeom>
          <a:solidFill>
            <a:srgbClr val="3F68B2"/>
          </a:solidFill>
          <a:ln>
            <a:noFill/>
          </a:ln>
        </p:spPr>
        <p:txBody>
          <a:bodyPr spcFirstLastPara="1" wrap="square" lIns="68569" tIns="68569" rIns="68569" bIns="68569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68B2"/>
              </a:buClr>
              <a:buSzPts val="2800"/>
              <a:buFont typeface="Montserrat"/>
              <a:buNone/>
              <a:defRPr sz="2800" b="0" i="0" u="none" strike="noStrike" cap="none">
                <a:solidFill>
                  <a:srgbClr val="4068B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LXe</a:t>
            </a:r>
            <a:r>
              <a:rPr lang="en-US" kern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 Purification System</a:t>
            </a:r>
          </a:p>
        </p:txBody>
      </p:sp>
      <p:pic>
        <p:nvPicPr>
          <p:cNvPr id="20" name="object 5">
            <a:extLst>
              <a:ext uri="{FF2B5EF4-FFF2-40B4-BE49-F238E27FC236}">
                <a16:creationId xmlns:a16="http://schemas.microsoft.com/office/drawing/2014/main" id="{C2AB2989-2ABE-EC09-8B40-A7B7835C14E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05808" y="96483"/>
            <a:ext cx="1567897" cy="3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92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9201</TotalTime>
  <Words>1680</Words>
  <Application>Microsoft Macintosh PowerPoint</Application>
  <PresentationFormat>On-screen Show (4:3)</PresentationFormat>
  <Paragraphs>320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Lucida Grande</vt:lpstr>
      <vt:lpstr>Lucida Sans Unicode</vt:lpstr>
      <vt:lpstr>Montserrat</vt:lpstr>
      <vt:lpstr>Times New Roman</vt:lpstr>
      <vt:lpstr>Office Theme</vt:lpstr>
      <vt:lpstr>Status of the XENONnT Dark Matter Search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XENONnT Dark Matter Search Experiment</dc:title>
  <dc:creator>Microsoft Office User</dc:creator>
  <cp:lastModifiedBy>Microsoft Office User</cp:lastModifiedBy>
  <cp:revision>205</cp:revision>
  <cp:lastPrinted>2022-05-04T17:44:08Z</cp:lastPrinted>
  <dcterms:created xsi:type="dcterms:W3CDTF">2022-05-02T00:03:26Z</dcterms:created>
  <dcterms:modified xsi:type="dcterms:W3CDTF">2022-05-13T13:28:16Z</dcterms:modified>
</cp:coreProperties>
</file>