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0"/>
  </p:notesMasterIdLst>
  <p:sldIdLst>
    <p:sldId id="256" r:id="rId3"/>
    <p:sldId id="385" r:id="rId4"/>
    <p:sldId id="333" r:id="rId5"/>
    <p:sldId id="417" r:id="rId6"/>
    <p:sldId id="271" r:id="rId7"/>
    <p:sldId id="346" r:id="rId8"/>
    <p:sldId id="419" r:id="rId9"/>
    <p:sldId id="404" r:id="rId10"/>
    <p:sldId id="293" r:id="rId11"/>
    <p:sldId id="275" r:id="rId12"/>
    <p:sldId id="307" r:id="rId13"/>
    <p:sldId id="386" r:id="rId14"/>
    <p:sldId id="387" r:id="rId15"/>
    <p:sldId id="400" r:id="rId16"/>
    <p:sldId id="414" r:id="rId17"/>
    <p:sldId id="418" r:id="rId18"/>
    <p:sldId id="406" r:id="rId19"/>
    <p:sldId id="407" r:id="rId20"/>
    <p:sldId id="416" r:id="rId21"/>
    <p:sldId id="421" r:id="rId22"/>
    <p:sldId id="412" r:id="rId23"/>
    <p:sldId id="422" r:id="rId24"/>
    <p:sldId id="409" r:id="rId25"/>
    <p:sldId id="389" r:id="rId26"/>
    <p:sldId id="411" r:id="rId27"/>
    <p:sldId id="415" r:id="rId28"/>
    <p:sldId id="39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E66CFF"/>
    <a:srgbClr val="E658BA"/>
    <a:srgbClr val="FF6600"/>
    <a:srgbClr val="F1D9E1"/>
    <a:srgbClr val="FF66FF"/>
    <a:srgbClr val="33CCCC"/>
    <a:srgbClr val="FF00FF"/>
    <a:srgbClr val="00CC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44" autoAdjust="0"/>
    <p:restoredTop sz="94660"/>
  </p:normalViewPr>
  <p:slideViewPr>
    <p:cSldViewPr snapToGrid="0">
      <p:cViewPr varScale="1">
        <p:scale>
          <a:sx n="67" d="100"/>
          <a:sy n="67" d="100"/>
        </p:scale>
        <p:origin x="5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2B72A-2C3D-4F6F-8573-2F7E2C1777D7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10F58-A30A-4717-B3D8-F02E648B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49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221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513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509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639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985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959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997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9098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9917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3846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004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9615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4599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8235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2798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3759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4118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127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550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302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934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114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 fluctuations on the energy required for ionization is quantized as a low Fano factor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116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704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207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25F88-5AF5-48D7-A54C-B820B311B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BB41B-00AA-4A7B-A262-D4B42758BA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6FFC1-26B8-4C1C-BEC1-CB5F2C03F8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D117E-EA1C-48F2-99BB-7C137B7F4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612DB-6D44-48DA-AB15-8A5462990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7091" y="6310312"/>
            <a:ext cx="2743200" cy="365125"/>
          </a:xfrm>
          <a:prstGeom prst="rect">
            <a:avLst/>
          </a:prstGeom>
        </p:spPr>
        <p:txBody>
          <a:bodyPr/>
          <a:lstStyle/>
          <a:p>
            <a:fld id="{E2F91614-7251-4478-8563-A9282B943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30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AB6B0-85E6-4448-9CA5-AB1DEC532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216D1-8861-424B-A66D-8A8D116911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E2E50-6B7C-44A5-A10C-6591C5BF10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41EB9-4865-406B-AF93-643D21E74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7AD09-5C51-49BB-9FB5-E7F47C9D6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7091" y="6310312"/>
            <a:ext cx="2743200" cy="365125"/>
          </a:xfrm>
          <a:prstGeom prst="rect">
            <a:avLst/>
          </a:prstGeom>
        </p:spPr>
        <p:txBody>
          <a:bodyPr/>
          <a:lstStyle/>
          <a:p>
            <a:fld id="{E2F91614-7251-4478-8563-A9282B943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5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DBFED3-DE86-46FA-86D6-88439AC818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86239D-19B0-4108-B6C3-881346E12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1AF74-1E1A-4FF0-827C-471E0E54F1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E5791-D040-4E8C-90F1-6CD52B6A5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DF9FF-60E4-485C-8F85-A373C47A7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7091" y="6310312"/>
            <a:ext cx="2743200" cy="365125"/>
          </a:xfrm>
          <a:prstGeom prst="rect">
            <a:avLst/>
          </a:prstGeom>
        </p:spPr>
        <p:txBody>
          <a:bodyPr/>
          <a:lstStyle/>
          <a:p>
            <a:fld id="{E2F91614-7251-4478-8563-A9282B943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88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081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12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701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498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123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677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75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59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8FD65-21C4-434A-8D1F-A63C6941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466EB-58C9-4B30-AFA7-8607D7C02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21B2E-F375-4F60-8862-CBDDA28FE2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E76CF-A949-4F78-8665-2667F9E0C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EC6A3-43E3-4607-8A4C-9CFEA74B9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7091" y="6310312"/>
            <a:ext cx="2743200" cy="365125"/>
          </a:xfrm>
          <a:prstGeom prst="rect">
            <a:avLst/>
          </a:prstGeom>
        </p:spPr>
        <p:txBody>
          <a:bodyPr/>
          <a:lstStyle/>
          <a:p>
            <a:fld id="{E2F91614-7251-4478-8563-A9282B943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80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691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250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927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7218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341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39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4777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7472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59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63BBB-20C9-4F98-A6DC-EBA43F6CA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C6DA3-2A6C-4DF4-9B5D-5B77217EF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3F6AF-0316-4F98-A696-75196C51F3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D5491-F600-41BC-8298-AF127ED70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01E7F-9242-4D80-A523-6A70279E9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7091" y="6310312"/>
            <a:ext cx="2743200" cy="365125"/>
          </a:xfrm>
          <a:prstGeom prst="rect">
            <a:avLst/>
          </a:prstGeom>
        </p:spPr>
        <p:txBody>
          <a:bodyPr/>
          <a:lstStyle/>
          <a:p>
            <a:fld id="{E2F91614-7251-4478-8563-A9282B943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79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41106-F9BD-4F7D-BCA6-AA600A8B0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832CE-EEF1-4E5A-8034-88F84901B9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E20BDB-96E9-45E8-B1B3-694E4870C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FAB9EE-671B-4FE5-A027-0F5870AA69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EDA665-C520-4877-90B0-D755229CD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86219-AFC3-47D8-A89D-23661DA2C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7091" y="6310312"/>
            <a:ext cx="2743200" cy="365125"/>
          </a:xfrm>
          <a:prstGeom prst="rect">
            <a:avLst/>
          </a:prstGeom>
        </p:spPr>
        <p:txBody>
          <a:bodyPr/>
          <a:lstStyle/>
          <a:p>
            <a:fld id="{E2F91614-7251-4478-8563-A9282B943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6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D31EA-9C87-4777-A6A2-0323F07D0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46A98-CCA6-4F59-A277-221466B24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2259FA-EFE7-496B-8722-1F078B4CE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E13E5E-C40F-413B-83A8-20BB2C48EE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79B2F-2F80-4807-8D2B-75B9C82ACA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B00438-113C-4EDE-96B1-50771AB83F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076F53-20FC-4915-8EA5-470B9A097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0B6B68-5C3D-4566-B3A7-287B5B579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7091" y="6310312"/>
            <a:ext cx="2743200" cy="365125"/>
          </a:xfrm>
          <a:prstGeom prst="rect">
            <a:avLst/>
          </a:prstGeom>
        </p:spPr>
        <p:txBody>
          <a:bodyPr/>
          <a:lstStyle/>
          <a:p>
            <a:fld id="{E2F91614-7251-4478-8563-A9282B943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7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59D8A-0A53-4B21-BA6C-07DDA5F5F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99366F-FA24-438C-B418-F5F0965F95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22270-8D60-4CD6-926B-B2F019AF0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47C9AC-C208-4CDD-BD4F-646177E86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7091" y="6310312"/>
            <a:ext cx="2743200" cy="365125"/>
          </a:xfrm>
          <a:prstGeom prst="rect">
            <a:avLst/>
          </a:prstGeom>
        </p:spPr>
        <p:txBody>
          <a:bodyPr/>
          <a:lstStyle/>
          <a:p>
            <a:fld id="{E2F91614-7251-4478-8563-A9282B943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88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1E9120-3451-4643-A80E-2A19A151AF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278923-9E71-4261-B4EF-9BF9CE986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D8AEF-A9DD-43F6-A8AE-212B5F857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7091" y="6310312"/>
            <a:ext cx="2743200" cy="365125"/>
          </a:xfrm>
          <a:prstGeom prst="rect">
            <a:avLst/>
          </a:prstGeom>
        </p:spPr>
        <p:txBody>
          <a:bodyPr/>
          <a:lstStyle/>
          <a:p>
            <a:fld id="{E2F91614-7251-4478-8563-A9282B943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61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113DB-C93F-4D18-A365-C3B62E799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969EC-BDFD-4C7B-9EDA-529A247E9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467E5D-1051-418B-8211-C2B45CA86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AE118C-CE7B-4770-B30A-571EF25456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D0EBDF-5A86-4C17-AE4A-99E371C2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5485FE-3929-4975-BF12-0EB4267B4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7091" y="6310312"/>
            <a:ext cx="2743200" cy="365125"/>
          </a:xfrm>
          <a:prstGeom prst="rect">
            <a:avLst/>
          </a:prstGeom>
        </p:spPr>
        <p:txBody>
          <a:bodyPr/>
          <a:lstStyle/>
          <a:p>
            <a:fld id="{E2F91614-7251-4478-8563-A9282B943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6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C786D-C268-4B1C-82A0-2BCC66E24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C48A27-3C04-449D-AC59-C43ED16ED6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944808-1A00-4E53-B0EB-CBBCC45C68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01D08-4C92-4AD1-9AE9-77489755D6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E2B85D-E484-4C93-B11B-16C0C2EC3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B3206-9BE2-410C-A647-76CE8A17D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7091" y="6310312"/>
            <a:ext cx="2743200" cy="365125"/>
          </a:xfrm>
          <a:prstGeom prst="rect">
            <a:avLst/>
          </a:prstGeom>
        </p:spPr>
        <p:txBody>
          <a:bodyPr/>
          <a:lstStyle/>
          <a:p>
            <a:fld id="{E2F91614-7251-4478-8563-A9282B943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08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415C12-6A8F-4B5C-B763-015D986FC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52BE0-6513-4AA2-A2D3-D217A64A8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713BC-25CF-43E3-87A0-07E029430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BD32487-A6BE-F848-B7AD-22974E1CE0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631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F42C0-B51E-7F41-9A02-B11B853558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85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7565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42FC2-3DD4-6F87-AF62-A3E19DEE73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184" y="131925"/>
            <a:ext cx="6319265" cy="20424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100" b="1" i="0" kern="1200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Searching for 0νββ Decay with High Pressure Xenon Gas Time Projection Chambers</a:t>
            </a:r>
            <a:endParaRPr lang="en-US" sz="41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32682C-F164-53F3-5E71-6AD902F8E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0464" y="5866196"/>
            <a:ext cx="6291072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Leslie Rogers on behalf of the NEXT Collaboration</a:t>
            </a:r>
          </a:p>
          <a:p>
            <a:r>
              <a:rPr lang="en-US" dirty="0">
                <a:solidFill>
                  <a:schemeClr val="bg1"/>
                </a:solidFill>
              </a:rPr>
              <a:t>Argonne National Laboratory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220F526-ECE5-A719-725F-E8FB4F5DDDA0}"/>
              </a:ext>
            </a:extLst>
          </p:cNvPr>
          <p:cNvGrpSpPr/>
          <p:nvPr/>
        </p:nvGrpSpPr>
        <p:grpSpPr>
          <a:xfrm>
            <a:off x="8561896" y="234220"/>
            <a:ext cx="3300920" cy="2596587"/>
            <a:chOff x="520390" y="6492968"/>
            <a:chExt cx="4846638" cy="3812488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615E644-1F83-475B-EFB5-804D0897C7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36" r="-3000"/>
            <a:stretch>
              <a:fillRect/>
            </a:stretch>
          </p:blipFill>
          <p:spPr bwMode="auto">
            <a:xfrm>
              <a:off x="520390" y="6492968"/>
              <a:ext cx="4846638" cy="1619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633CC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7A44261-0026-7F7C-F437-A773345D6F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0390" y="7895631"/>
              <a:ext cx="4846638" cy="2409825"/>
              <a:chOff x="96684693" y="95507175"/>
              <a:chExt cx="4852995" cy="2410419"/>
            </a:xfrm>
          </p:grpSpPr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001DF3C3-231A-E17E-D1A5-ED921E9187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7370" b="-11687"/>
              <a:stretch>
                <a:fillRect/>
              </a:stretch>
            </p:blipFill>
            <p:spPr bwMode="auto">
              <a:xfrm>
                <a:off x="96684693" y="95507175"/>
                <a:ext cx="4852995" cy="24104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33CC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1029" name="Picture 5">
                <a:extLst>
                  <a:ext uri="{FF2B5EF4-FFF2-40B4-BE49-F238E27FC236}">
                    <a16:creationId xmlns:a16="http://schemas.microsoft.com/office/drawing/2014/main" id="{03630B4C-BE16-BAEF-AFA4-F5AD134BE8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094" b="22400"/>
              <a:stretch>
                <a:fillRect/>
              </a:stretch>
            </p:blipFill>
            <p:spPr bwMode="auto">
              <a:xfrm>
                <a:off x="100325207" y="95940456"/>
                <a:ext cx="1100634" cy="10131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33CC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688F0F3E-A1BD-4E9B-8330-775FC633C9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39861" r="29476" b="22500"/>
          <a:stretch/>
        </p:blipFill>
        <p:spPr>
          <a:xfrm>
            <a:off x="2950464" y="2692110"/>
            <a:ext cx="6291072" cy="309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93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/>
          <p:nvPr/>
        </p:nvSpPr>
        <p:spPr>
          <a:xfrm>
            <a:off x="0" y="1"/>
            <a:ext cx="2333401" cy="6858000"/>
          </a:xfrm>
          <a:prstGeom prst="rect">
            <a:avLst/>
          </a:prstGeom>
          <a:gradFill flip="none" rotWithShape="1">
            <a:gsLst>
              <a:gs pos="0">
                <a:srgbClr val="750478"/>
              </a:gs>
              <a:gs pos="38000">
                <a:srgbClr val="750478"/>
              </a:gs>
              <a:gs pos="71000">
                <a:srgbClr val="5D035E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307993" y="-93712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000"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Event Topology</a:t>
            </a:r>
          </a:p>
        </p:txBody>
      </p:sp>
      <p:cxnSp>
        <p:nvCxnSpPr>
          <p:cNvPr id="103" name="Google Shape;103;p14"/>
          <p:cNvCxnSpPr/>
          <p:nvPr/>
        </p:nvCxnSpPr>
        <p:spPr>
          <a:xfrm>
            <a:off x="419618" y="920030"/>
            <a:ext cx="9601200" cy="0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B17CDAB-57F0-484B-ABD7-3FA7CF8466D4}"/>
              </a:ext>
            </a:extLst>
          </p:cNvPr>
          <p:cNvGrpSpPr/>
          <p:nvPr/>
        </p:nvGrpSpPr>
        <p:grpSpPr>
          <a:xfrm>
            <a:off x="10482614" y="120017"/>
            <a:ext cx="1584796" cy="1871493"/>
            <a:chOff x="9157349" y="2242613"/>
            <a:chExt cx="2656432" cy="313699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A5BBB1E-64C9-434D-BB52-AA0A456A2D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42" t="3967" r="8683" b="3215"/>
            <a:stretch/>
          </p:blipFill>
          <p:spPr>
            <a:xfrm>
              <a:off x="9211893" y="2296468"/>
              <a:ext cx="2541818" cy="3021406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940EA6D-3967-49F1-9B90-62A8074E6F35}"/>
                </a:ext>
              </a:extLst>
            </p:cNvPr>
            <p:cNvSpPr/>
            <p:nvPr/>
          </p:nvSpPr>
          <p:spPr>
            <a:xfrm>
              <a:off x="9157349" y="2242613"/>
              <a:ext cx="2656432" cy="3136993"/>
            </a:xfrm>
            <a:prstGeom prst="rect">
              <a:avLst/>
            </a:prstGeom>
            <a:noFill/>
            <a:ln w="19050">
              <a:solidFill>
                <a:srgbClr val="E66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4C5D8C-3958-4DDF-AD42-F99932FBDD80}"/>
              </a:ext>
            </a:extLst>
          </p:cNvPr>
          <p:cNvGrpSpPr/>
          <p:nvPr/>
        </p:nvGrpSpPr>
        <p:grpSpPr>
          <a:xfrm>
            <a:off x="8776362" y="117666"/>
            <a:ext cx="1584796" cy="1871493"/>
            <a:chOff x="5919430" y="2242613"/>
            <a:chExt cx="2656432" cy="313699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6A25AFA-30C2-4FAF-B90B-DC1E80B019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586" r="2217"/>
            <a:stretch/>
          </p:blipFill>
          <p:spPr>
            <a:xfrm>
              <a:off x="5976737" y="2296468"/>
              <a:ext cx="2541818" cy="302140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6A32AA3-3CED-41E8-961E-4E0FA44F3083}"/>
                </a:ext>
              </a:extLst>
            </p:cNvPr>
            <p:cNvSpPr/>
            <p:nvPr/>
          </p:nvSpPr>
          <p:spPr>
            <a:xfrm>
              <a:off x="5919430" y="2242613"/>
              <a:ext cx="2656432" cy="3136993"/>
            </a:xfrm>
            <a:prstGeom prst="rect">
              <a:avLst/>
            </a:prstGeom>
            <a:noFill/>
            <a:ln w="19050">
              <a:solidFill>
                <a:srgbClr val="E66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DBBAC233-C599-4C23-A1D2-7F5041228240}"/>
              </a:ext>
            </a:extLst>
          </p:cNvPr>
          <p:cNvSpPr/>
          <p:nvPr/>
        </p:nvSpPr>
        <p:spPr>
          <a:xfrm>
            <a:off x="9931583" y="347072"/>
            <a:ext cx="360421" cy="1394960"/>
          </a:xfrm>
          <a:prstGeom prst="ellipse">
            <a:avLst/>
          </a:prstGeom>
          <a:noFill/>
          <a:ln w="31750">
            <a:solidFill>
              <a:srgbClr val="E66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E755A28-4AB7-4AAC-A44B-8EF4F2FCC125}"/>
              </a:ext>
            </a:extLst>
          </p:cNvPr>
          <p:cNvSpPr/>
          <p:nvPr/>
        </p:nvSpPr>
        <p:spPr>
          <a:xfrm>
            <a:off x="11671152" y="347072"/>
            <a:ext cx="360421" cy="1394960"/>
          </a:xfrm>
          <a:prstGeom prst="ellipse">
            <a:avLst/>
          </a:prstGeom>
          <a:noFill/>
          <a:ln w="31750">
            <a:solidFill>
              <a:srgbClr val="E66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76E8F3-8206-4CD3-B204-1FC2B928E512}"/>
              </a:ext>
            </a:extLst>
          </p:cNvPr>
          <p:cNvSpPr txBox="1"/>
          <p:nvPr/>
        </p:nvSpPr>
        <p:spPr>
          <a:xfrm>
            <a:off x="30944" y="6516028"/>
            <a:ext cx="259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JHEP 2021 (10), 7 2021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CC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3A1996-0FEB-46D4-9AAF-A50F70DFD5C3}"/>
              </a:ext>
            </a:extLst>
          </p:cNvPr>
          <p:cNvSpPr/>
          <p:nvPr/>
        </p:nvSpPr>
        <p:spPr>
          <a:xfrm>
            <a:off x="6582011" y="2562117"/>
            <a:ext cx="5269351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Lower density gas allows powerful single-vs-multi electron topological rejection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“blob” indicates the end deposit of energy as a high energy electron comes to rest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66C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track with two blobs indicates two beta particles released simultaneously, i.e. double beta decay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Active background rejection rather than self shield uses isotope efficiently</a:t>
            </a:r>
          </a:p>
        </p:txBody>
      </p:sp>
      <p:sp>
        <p:nvSpPr>
          <p:cNvPr id="24" name="CustomShape 13">
            <a:extLst>
              <a:ext uri="{FF2B5EF4-FFF2-40B4-BE49-F238E27FC236}">
                <a16:creationId xmlns:a16="http://schemas.microsoft.com/office/drawing/2014/main" id="{1308F66A-26B2-413A-AAE1-DF02C2D3690A}"/>
              </a:ext>
            </a:extLst>
          </p:cNvPr>
          <p:cNvSpPr/>
          <p:nvPr/>
        </p:nvSpPr>
        <p:spPr>
          <a:xfrm>
            <a:off x="3346410" y="5682259"/>
            <a:ext cx="2121733" cy="38317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Background-like event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ustomShape 13">
            <a:extLst>
              <a:ext uri="{FF2B5EF4-FFF2-40B4-BE49-F238E27FC236}">
                <a16:creationId xmlns:a16="http://schemas.microsoft.com/office/drawing/2014/main" id="{6AA0D721-7EC9-4D5A-A1AC-9990F9A95119}"/>
              </a:ext>
            </a:extLst>
          </p:cNvPr>
          <p:cNvSpPr/>
          <p:nvPr/>
        </p:nvSpPr>
        <p:spPr>
          <a:xfrm>
            <a:off x="3447269" y="2985837"/>
            <a:ext cx="2121733" cy="365126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Signal-like event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8BBCF33D-7D24-2B4F-8545-18E73D08E00A}"/>
              </a:ext>
            </a:extLst>
          </p:cNvPr>
          <p:cNvSpPr txBox="1">
            <a:spLocks/>
          </p:cNvSpPr>
          <p:nvPr/>
        </p:nvSpPr>
        <p:spPr>
          <a:xfrm>
            <a:off x="307993" y="58828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91614-7251-4478-8563-A9282B943A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56C4DC1-70FF-6042-ADD7-15EEC3BDA0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4" t="51865" r="16426" b="32424"/>
          <a:stretch/>
        </p:blipFill>
        <p:spPr bwMode="auto">
          <a:xfrm>
            <a:off x="2623740" y="1784813"/>
            <a:ext cx="3768795" cy="120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AD278DD7-87CB-9743-8BA2-219FDBA5C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4" t="67713" r="16426" b="16575"/>
          <a:stretch/>
        </p:blipFill>
        <p:spPr bwMode="auto">
          <a:xfrm>
            <a:off x="2623737" y="4478946"/>
            <a:ext cx="3768795" cy="120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2F1F1F9E-8731-4F4C-85C1-7259936D98B7}"/>
              </a:ext>
            </a:extLst>
          </p:cNvPr>
          <p:cNvGrpSpPr/>
          <p:nvPr/>
        </p:nvGrpSpPr>
        <p:grpSpPr>
          <a:xfrm>
            <a:off x="-13722" y="2995960"/>
            <a:ext cx="1920240" cy="280327"/>
            <a:chOff x="6821554" y="2835256"/>
            <a:chExt cx="2322445" cy="280327"/>
          </a:xfrm>
        </p:grpSpPr>
        <p:sp>
          <p:nvSpPr>
            <p:cNvPr id="33" name="Google Shape;136;p14">
              <a:extLst>
                <a:ext uri="{FF2B5EF4-FFF2-40B4-BE49-F238E27FC236}">
                  <a16:creationId xmlns:a16="http://schemas.microsoft.com/office/drawing/2014/main" id="{95DA9543-244F-4D51-8D00-DF305A67F90C}"/>
                </a:ext>
              </a:extLst>
            </p:cNvPr>
            <p:cNvSpPr/>
            <p:nvPr/>
          </p:nvSpPr>
          <p:spPr>
            <a:xfrm flipH="1">
              <a:off x="6821554" y="2835256"/>
              <a:ext cx="1023205" cy="28032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750478"/>
                </a:gs>
                <a:gs pos="27000">
                  <a:srgbClr val="750478"/>
                </a:gs>
                <a:gs pos="71000">
                  <a:srgbClr val="5D035E"/>
                </a:gs>
                <a:gs pos="100000">
                  <a:srgbClr val="5D035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40;p14">
              <a:extLst>
                <a:ext uri="{FF2B5EF4-FFF2-40B4-BE49-F238E27FC236}">
                  <a16:creationId xmlns:a16="http://schemas.microsoft.com/office/drawing/2014/main" id="{8BFC9FF3-3F70-42A3-9FF1-C05B9F38C446}"/>
                </a:ext>
              </a:extLst>
            </p:cNvPr>
            <p:cNvSpPr/>
            <p:nvPr/>
          </p:nvSpPr>
          <p:spPr>
            <a:xfrm>
              <a:off x="7768494" y="2835256"/>
              <a:ext cx="1375505" cy="28032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750478"/>
                </a:gs>
                <a:gs pos="30000">
                  <a:srgbClr val="6E0471"/>
                </a:gs>
                <a:gs pos="83000">
                  <a:srgbClr val="610362"/>
                </a:gs>
                <a:gs pos="100000">
                  <a:srgbClr val="5D035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" name="Google Shape;143;p14">
            <a:extLst>
              <a:ext uri="{FF2B5EF4-FFF2-40B4-BE49-F238E27FC236}">
                <a16:creationId xmlns:a16="http://schemas.microsoft.com/office/drawing/2014/main" id="{33B1B66F-2802-4D1A-8B3B-240751DCC5E4}"/>
              </a:ext>
            </a:extLst>
          </p:cNvPr>
          <p:cNvSpPr/>
          <p:nvPr/>
        </p:nvSpPr>
        <p:spPr>
          <a:xfrm>
            <a:off x="30945" y="2053005"/>
            <a:ext cx="1983720" cy="286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0νββ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Detection Strategies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Detectors</a:t>
            </a:r>
            <a:endParaRPr lang="en-US" sz="120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  <a:p>
            <a:pPr lvl="1">
              <a:spcBef>
                <a:spcPts val="600"/>
              </a:spcBef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Past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Current</a:t>
            </a:r>
          </a:p>
          <a:p>
            <a:pPr lvl="1">
              <a:spcBef>
                <a:spcPts val="600"/>
              </a:spcBef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3377082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1EC30FC3-1423-45D8-8388-6BB0718BD3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" t="7979" r="723"/>
          <a:stretch/>
        </p:blipFill>
        <p:spPr>
          <a:xfrm>
            <a:off x="4631624" y="3349128"/>
            <a:ext cx="5607904" cy="3525866"/>
          </a:xfrm>
          <a:prstGeom prst="rect">
            <a:avLst/>
          </a:prstGeom>
        </p:spPr>
      </p:pic>
      <p:sp>
        <p:nvSpPr>
          <p:cNvPr id="41" name="Text Box 3">
            <a:extLst>
              <a:ext uri="{FF2B5EF4-FFF2-40B4-BE49-F238E27FC236}">
                <a16:creationId xmlns:a16="http://schemas.microsoft.com/office/drawing/2014/main" id="{F9422C1C-733C-4A4B-9E11-09F582A52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5235" y="4419670"/>
            <a:ext cx="860130" cy="28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FF00"/>
                </a:solidFill>
                <a:effectLst/>
                <a:latin typeface="Calibri" panose="020F0502020204030204" pitchFamily="34" charset="0"/>
              </a:rPr>
              <a:t>electrons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A760C42-4CDE-49DF-9EB3-2D0B9D3FF52C}"/>
              </a:ext>
            </a:extLst>
          </p:cNvPr>
          <p:cNvGrpSpPr/>
          <p:nvPr/>
        </p:nvGrpSpPr>
        <p:grpSpPr>
          <a:xfrm>
            <a:off x="8105078" y="4456258"/>
            <a:ext cx="1171329" cy="628672"/>
            <a:chOff x="6044957" y="3649665"/>
            <a:chExt cx="1245233" cy="668338"/>
          </a:xfrm>
        </p:grpSpPr>
        <p:sp>
          <p:nvSpPr>
            <p:cNvPr id="43" name="Freeform 4">
              <a:extLst>
                <a:ext uri="{FF2B5EF4-FFF2-40B4-BE49-F238E27FC236}">
                  <a16:creationId xmlns:a16="http://schemas.microsoft.com/office/drawing/2014/main" id="{8E409CA3-C50C-4A57-81BE-26BC77C5B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7302" y="3838578"/>
              <a:ext cx="155575" cy="444500"/>
            </a:xfrm>
            <a:custGeom>
              <a:avLst/>
              <a:gdLst>
                <a:gd name="T0" fmla="*/ 102231 w 150008"/>
                <a:gd name="T1" fmla="*/ 128190 h 321639"/>
                <a:gd name="T2" fmla="*/ 147667 w 150008"/>
                <a:gd name="T3" fmla="*/ 94113 h 321639"/>
                <a:gd name="T4" fmla="*/ 141987 w 150008"/>
                <a:gd name="T5" fmla="*/ 65715 h 321639"/>
                <a:gd name="T6" fmla="*/ 130628 w 150008"/>
                <a:gd name="T7" fmla="*/ 48677 h 321639"/>
                <a:gd name="T8" fmla="*/ 90872 w 150008"/>
                <a:gd name="T9" fmla="*/ 14600 h 321639"/>
                <a:gd name="T10" fmla="*/ 73833 w 150008"/>
                <a:gd name="T11" fmla="*/ 8920 h 321639"/>
                <a:gd name="T12" fmla="*/ 22718 w 150008"/>
                <a:gd name="T13" fmla="*/ 14600 h 321639"/>
                <a:gd name="T14" fmla="*/ 28397 w 150008"/>
                <a:gd name="T15" fmla="*/ 82754 h 321639"/>
                <a:gd name="T16" fmla="*/ 5679 w 150008"/>
                <a:gd name="T17" fmla="*/ 167946 h 321639"/>
                <a:gd name="T18" fmla="*/ 0 w 150008"/>
                <a:gd name="T19" fmla="*/ 184985 h 321639"/>
                <a:gd name="T20" fmla="*/ 28397 w 150008"/>
                <a:gd name="T21" fmla="*/ 241780 h 321639"/>
                <a:gd name="T22" fmla="*/ 39756 w 150008"/>
                <a:gd name="T23" fmla="*/ 258818 h 321639"/>
                <a:gd name="T24" fmla="*/ 45436 w 150008"/>
                <a:gd name="T25" fmla="*/ 275857 h 321639"/>
                <a:gd name="T26" fmla="*/ 51115 w 150008"/>
                <a:gd name="T27" fmla="*/ 315613 h 321639"/>
                <a:gd name="T28" fmla="*/ 107910 w 150008"/>
                <a:gd name="T29" fmla="*/ 304254 h 321639"/>
                <a:gd name="T30" fmla="*/ 119269 w 150008"/>
                <a:gd name="T31" fmla="*/ 287216 h 321639"/>
                <a:gd name="T32" fmla="*/ 119269 w 150008"/>
                <a:gd name="T33" fmla="*/ 230421 h 321639"/>
                <a:gd name="T34" fmla="*/ 119269 w 150008"/>
                <a:gd name="T35" fmla="*/ 133869 h 321639"/>
                <a:gd name="T36" fmla="*/ 102231 w 150008"/>
                <a:gd name="T37" fmla="*/ 128190 h 32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0008" h="321639">
                  <a:moveTo>
                    <a:pt x="102231" y="128190"/>
                  </a:moveTo>
                  <a:cubicBezTo>
                    <a:pt x="107386" y="125097"/>
                    <a:pt x="144745" y="105802"/>
                    <a:pt x="147667" y="94113"/>
                  </a:cubicBezTo>
                  <a:cubicBezTo>
                    <a:pt x="150008" y="84748"/>
                    <a:pt x="145377" y="74754"/>
                    <a:pt x="141987" y="65715"/>
                  </a:cubicBezTo>
                  <a:cubicBezTo>
                    <a:pt x="139590" y="59324"/>
                    <a:pt x="134998" y="53921"/>
                    <a:pt x="130628" y="48677"/>
                  </a:cubicBezTo>
                  <a:cubicBezTo>
                    <a:pt x="121470" y="37688"/>
                    <a:pt x="102841" y="21439"/>
                    <a:pt x="90872" y="14600"/>
                  </a:cubicBezTo>
                  <a:cubicBezTo>
                    <a:pt x="85674" y="11630"/>
                    <a:pt x="79513" y="10813"/>
                    <a:pt x="73833" y="8920"/>
                  </a:cubicBezTo>
                  <a:cubicBezTo>
                    <a:pt x="56795" y="10813"/>
                    <a:pt x="31703" y="0"/>
                    <a:pt x="22718" y="14600"/>
                  </a:cubicBezTo>
                  <a:cubicBezTo>
                    <a:pt x="10770" y="34015"/>
                    <a:pt x="28397" y="59957"/>
                    <a:pt x="28397" y="82754"/>
                  </a:cubicBezTo>
                  <a:cubicBezTo>
                    <a:pt x="28397" y="152567"/>
                    <a:pt x="36602" y="137025"/>
                    <a:pt x="5679" y="167946"/>
                  </a:cubicBezTo>
                  <a:cubicBezTo>
                    <a:pt x="3786" y="173626"/>
                    <a:pt x="0" y="178998"/>
                    <a:pt x="0" y="184985"/>
                  </a:cubicBezTo>
                  <a:cubicBezTo>
                    <a:pt x="0" y="207463"/>
                    <a:pt x="17072" y="224793"/>
                    <a:pt x="28397" y="241780"/>
                  </a:cubicBezTo>
                  <a:cubicBezTo>
                    <a:pt x="32183" y="247459"/>
                    <a:pt x="37597" y="252343"/>
                    <a:pt x="39756" y="258818"/>
                  </a:cubicBezTo>
                  <a:cubicBezTo>
                    <a:pt x="41649" y="264498"/>
                    <a:pt x="43543" y="270177"/>
                    <a:pt x="45436" y="275857"/>
                  </a:cubicBezTo>
                  <a:cubicBezTo>
                    <a:pt x="47329" y="289109"/>
                    <a:pt x="40406" y="307581"/>
                    <a:pt x="51115" y="315613"/>
                  </a:cubicBezTo>
                  <a:cubicBezTo>
                    <a:pt x="59149" y="321639"/>
                    <a:pt x="95009" y="308555"/>
                    <a:pt x="107910" y="304254"/>
                  </a:cubicBezTo>
                  <a:cubicBezTo>
                    <a:pt x="111696" y="298575"/>
                    <a:pt x="116216" y="293321"/>
                    <a:pt x="119269" y="287216"/>
                  </a:cubicBezTo>
                  <a:cubicBezTo>
                    <a:pt x="130284" y="265187"/>
                    <a:pt x="123333" y="258866"/>
                    <a:pt x="119269" y="230421"/>
                  </a:cubicBezTo>
                  <a:cubicBezTo>
                    <a:pt x="122441" y="201871"/>
                    <a:pt x="130809" y="162719"/>
                    <a:pt x="119269" y="133869"/>
                  </a:cubicBezTo>
                  <a:cubicBezTo>
                    <a:pt x="100656" y="87336"/>
                    <a:pt x="102231" y="125150"/>
                    <a:pt x="102231" y="128190"/>
                  </a:cubicBezTo>
                  <a:close/>
                </a:path>
              </a:pathLst>
            </a:custGeom>
            <a:solidFill>
              <a:srgbClr val="F8DE6E"/>
            </a:solidFill>
            <a:ln w="12700" cap="flat" algn="ctr">
              <a:solidFill>
                <a:srgbClr val="F8DE6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44" name="AutoShape 5">
              <a:extLst>
                <a:ext uri="{FF2B5EF4-FFF2-40B4-BE49-F238E27FC236}">
                  <a16:creationId xmlns:a16="http://schemas.microsoft.com/office/drawing/2014/main" id="{8663C65C-2AA9-4467-A358-DD8F0EE656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183827" y="3821115"/>
              <a:ext cx="106363" cy="107950"/>
            </a:xfrm>
            <a:prstGeom prst="straightConnector1">
              <a:avLst/>
            </a:prstGeom>
            <a:noFill/>
            <a:ln w="25400" algn="ctr">
              <a:solidFill>
                <a:srgbClr val="F8DE6E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45" name="AutoShape 6">
              <a:extLst>
                <a:ext uri="{FF2B5EF4-FFF2-40B4-BE49-F238E27FC236}">
                  <a16:creationId xmlns:a16="http://schemas.microsoft.com/office/drawing/2014/main" id="{A84CE6AE-AD46-4295-8B86-591E62A647C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93352" y="4191003"/>
              <a:ext cx="88900" cy="114300"/>
            </a:xfrm>
            <a:prstGeom prst="straightConnector1">
              <a:avLst/>
            </a:prstGeom>
            <a:noFill/>
            <a:ln w="25400" algn="ctr">
              <a:solidFill>
                <a:srgbClr val="F8DE6E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46" name="AutoShape 7">
              <a:extLst>
                <a:ext uri="{FF2B5EF4-FFF2-40B4-BE49-F238E27FC236}">
                  <a16:creationId xmlns:a16="http://schemas.microsoft.com/office/drawing/2014/main" id="{E26CECD4-4679-4B9B-879E-B24ED24D247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6867915" y="4022728"/>
              <a:ext cx="182562" cy="65087"/>
            </a:xfrm>
            <a:prstGeom prst="straightConnector1">
              <a:avLst/>
            </a:prstGeom>
            <a:noFill/>
            <a:ln w="25400" algn="ctr">
              <a:solidFill>
                <a:srgbClr val="F8DE6E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47" name="AutoShape 8">
              <a:extLst>
                <a:ext uri="{FF2B5EF4-FFF2-40B4-BE49-F238E27FC236}">
                  <a16:creationId xmlns:a16="http://schemas.microsoft.com/office/drawing/2014/main" id="{D1E136CA-5C31-4800-8109-3747939C766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6896490" y="3649665"/>
              <a:ext cx="182562" cy="319088"/>
            </a:xfrm>
            <a:prstGeom prst="straightConnector1">
              <a:avLst/>
            </a:prstGeom>
            <a:noFill/>
            <a:ln w="25400" algn="ctr">
              <a:solidFill>
                <a:srgbClr val="F8DE6E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48" name="AutoShape 9">
              <a:extLst>
                <a:ext uri="{FF2B5EF4-FFF2-40B4-BE49-F238E27FC236}">
                  <a16:creationId xmlns:a16="http://schemas.microsoft.com/office/drawing/2014/main" id="{8C6CD515-17A4-478E-AA27-3E75FACF687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810765" y="4160840"/>
              <a:ext cx="239712" cy="157163"/>
            </a:xfrm>
            <a:prstGeom prst="straightConnector1">
              <a:avLst/>
            </a:prstGeom>
            <a:noFill/>
            <a:ln w="25400" algn="ctr">
              <a:solidFill>
                <a:srgbClr val="F8DE6E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49" name="Text Box 10">
              <a:extLst>
                <a:ext uri="{FF2B5EF4-FFF2-40B4-BE49-F238E27FC236}">
                  <a16:creationId xmlns:a16="http://schemas.microsoft.com/office/drawing/2014/main" id="{ED48D7F3-DBEA-46A6-ACFB-6544AEE584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44957" y="3717928"/>
              <a:ext cx="9286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n-US" sz="1400" b="0" i="0" u="none" strike="noStrike" cap="none" normalizeH="0" baseline="0" noProof="1">
                  <a:ln>
                    <a:noFill/>
                  </a:ln>
                  <a:solidFill>
                    <a:srgbClr val="F8DE6E"/>
                  </a:solidFill>
                  <a:effectLst/>
                  <a:latin typeface="Calibri" panose="020F0502020204030204" pitchFamily="34" charset="0"/>
                </a:rPr>
                <a:t>γ</a:t>
              </a:r>
              <a:r>
                <a:rPr kumimoji="0" lang="el-GR" altLang="en-US" sz="1400" b="0" i="0" u="none" strike="noStrike" cap="none" normalizeH="0" baseline="0" dirty="0">
                  <a:ln>
                    <a:noFill/>
                  </a:ln>
                  <a:solidFill>
                    <a:srgbClr val="F8DE6E"/>
                  </a:solidFill>
                  <a:effectLst/>
                  <a:latin typeface="Calibri" panose="020F0502020204030204" pitchFamily="34" charset="0"/>
                </a:rPr>
                <a:t> (172 </a:t>
              </a: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F8DE6E"/>
                  </a:solidFill>
                  <a:effectLst/>
                  <a:latin typeface="Calibri" panose="020F0502020204030204" pitchFamily="34" charset="0"/>
                </a:rPr>
                <a:t>nm)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50" name="AutoShape 11">
              <a:extLst>
                <a:ext uri="{FF2B5EF4-FFF2-40B4-BE49-F238E27FC236}">
                  <a16:creationId xmlns:a16="http://schemas.microsoft.com/office/drawing/2014/main" id="{A5556D8F-E45D-4DF4-8B04-B3ADC097E5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50490" y="4089403"/>
              <a:ext cx="139700" cy="1587"/>
            </a:xfrm>
            <a:prstGeom prst="straightConnector1">
              <a:avLst/>
            </a:prstGeom>
            <a:noFill/>
            <a:ln w="25400" algn="ctr">
              <a:solidFill>
                <a:srgbClr val="F8DE6E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468E845-A91A-4728-849C-86DAE6FB6635}"/>
              </a:ext>
            </a:extLst>
          </p:cNvPr>
          <p:cNvGrpSpPr/>
          <p:nvPr/>
        </p:nvGrpSpPr>
        <p:grpSpPr>
          <a:xfrm>
            <a:off x="6421375" y="4743873"/>
            <a:ext cx="1159127" cy="418119"/>
            <a:chOff x="4450168" y="3950566"/>
            <a:chExt cx="1232262" cy="444500"/>
          </a:xfrm>
        </p:grpSpPr>
        <p:sp>
          <p:nvSpPr>
            <p:cNvPr id="52" name="Freeform 2">
              <a:extLst>
                <a:ext uri="{FF2B5EF4-FFF2-40B4-BE49-F238E27FC236}">
                  <a16:creationId xmlns:a16="http://schemas.microsoft.com/office/drawing/2014/main" id="{47267629-AF7D-4527-B968-627C21CF9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168" y="3950566"/>
              <a:ext cx="655637" cy="444500"/>
            </a:xfrm>
            <a:custGeom>
              <a:avLst/>
              <a:gdLst>
                <a:gd name="T0" fmla="*/ 0 w 654204"/>
                <a:gd name="T1" fmla="*/ 35278 h 444156"/>
                <a:gd name="T2" fmla="*/ 22302 w 654204"/>
                <a:gd name="T3" fmla="*/ 27844 h 444156"/>
                <a:gd name="T4" fmla="*/ 66907 w 654204"/>
                <a:gd name="T5" fmla="*/ 20410 h 444156"/>
                <a:gd name="T6" fmla="*/ 81775 w 654204"/>
                <a:gd name="T7" fmla="*/ 5541 h 444156"/>
                <a:gd name="T8" fmla="*/ 59473 w 654204"/>
                <a:gd name="T9" fmla="*/ 12975 h 444156"/>
                <a:gd name="T10" fmla="*/ 66907 w 654204"/>
                <a:gd name="T11" fmla="*/ 35278 h 444156"/>
                <a:gd name="T12" fmla="*/ 74341 w 654204"/>
                <a:gd name="T13" fmla="*/ 87317 h 444156"/>
                <a:gd name="T14" fmla="*/ 96643 w 654204"/>
                <a:gd name="T15" fmla="*/ 102185 h 444156"/>
                <a:gd name="T16" fmla="*/ 141248 w 654204"/>
                <a:gd name="T17" fmla="*/ 124488 h 444156"/>
                <a:gd name="T18" fmla="*/ 156117 w 654204"/>
                <a:gd name="T19" fmla="*/ 146790 h 444156"/>
                <a:gd name="T20" fmla="*/ 156117 w 654204"/>
                <a:gd name="T21" fmla="*/ 236000 h 444156"/>
                <a:gd name="T22" fmla="*/ 148682 w 654204"/>
                <a:gd name="T23" fmla="*/ 258302 h 444156"/>
                <a:gd name="T24" fmla="*/ 156117 w 654204"/>
                <a:gd name="T25" fmla="*/ 302907 h 444156"/>
                <a:gd name="T26" fmla="*/ 170985 w 654204"/>
                <a:gd name="T27" fmla="*/ 325210 h 444156"/>
                <a:gd name="T28" fmla="*/ 178419 w 654204"/>
                <a:gd name="T29" fmla="*/ 347512 h 444156"/>
                <a:gd name="T30" fmla="*/ 193287 w 654204"/>
                <a:gd name="T31" fmla="*/ 406985 h 444156"/>
                <a:gd name="T32" fmla="*/ 267629 w 654204"/>
                <a:gd name="T33" fmla="*/ 429288 h 444156"/>
                <a:gd name="T34" fmla="*/ 289931 w 654204"/>
                <a:gd name="T35" fmla="*/ 444156 h 444156"/>
                <a:gd name="T36" fmla="*/ 304800 w 654204"/>
                <a:gd name="T37" fmla="*/ 429288 h 444156"/>
                <a:gd name="T38" fmla="*/ 319668 w 654204"/>
                <a:gd name="T39" fmla="*/ 384683 h 444156"/>
                <a:gd name="T40" fmla="*/ 364273 w 654204"/>
                <a:gd name="T41" fmla="*/ 354946 h 444156"/>
                <a:gd name="T42" fmla="*/ 423746 w 654204"/>
                <a:gd name="T43" fmla="*/ 362380 h 444156"/>
                <a:gd name="T44" fmla="*/ 438614 w 654204"/>
                <a:gd name="T45" fmla="*/ 377249 h 444156"/>
                <a:gd name="T46" fmla="*/ 483219 w 654204"/>
                <a:gd name="T47" fmla="*/ 399551 h 444156"/>
                <a:gd name="T48" fmla="*/ 542692 w 654204"/>
                <a:gd name="T49" fmla="*/ 392117 h 444156"/>
                <a:gd name="T50" fmla="*/ 550126 w 654204"/>
                <a:gd name="T51" fmla="*/ 414419 h 444156"/>
                <a:gd name="T52" fmla="*/ 572429 w 654204"/>
                <a:gd name="T53" fmla="*/ 421853 h 444156"/>
                <a:gd name="T54" fmla="*/ 602165 w 654204"/>
                <a:gd name="T55" fmla="*/ 414419 h 444156"/>
                <a:gd name="T56" fmla="*/ 572429 w 654204"/>
                <a:gd name="T57" fmla="*/ 392117 h 444156"/>
                <a:gd name="T58" fmla="*/ 587297 w 654204"/>
                <a:gd name="T59" fmla="*/ 414419 h 444156"/>
                <a:gd name="T60" fmla="*/ 631902 w 654204"/>
                <a:gd name="T61" fmla="*/ 406985 h 444156"/>
                <a:gd name="T62" fmla="*/ 654204 w 654204"/>
                <a:gd name="T63" fmla="*/ 406985 h 444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4204" h="444156">
                  <a:moveTo>
                    <a:pt x="0" y="35278"/>
                  </a:moveTo>
                  <a:cubicBezTo>
                    <a:pt x="7434" y="32800"/>
                    <a:pt x="14652" y="29544"/>
                    <a:pt x="22302" y="27844"/>
                  </a:cubicBezTo>
                  <a:cubicBezTo>
                    <a:pt x="37016" y="24574"/>
                    <a:pt x="52793" y="25703"/>
                    <a:pt x="66907" y="20410"/>
                  </a:cubicBezTo>
                  <a:cubicBezTo>
                    <a:pt x="73470" y="17949"/>
                    <a:pt x="86731" y="10497"/>
                    <a:pt x="81775" y="5541"/>
                  </a:cubicBezTo>
                  <a:cubicBezTo>
                    <a:pt x="76234" y="0"/>
                    <a:pt x="66907" y="10497"/>
                    <a:pt x="59473" y="12975"/>
                  </a:cubicBezTo>
                  <a:cubicBezTo>
                    <a:pt x="61951" y="20409"/>
                    <a:pt x="66907" y="35278"/>
                    <a:pt x="66907" y="35278"/>
                  </a:cubicBezTo>
                  <a:cubicBezTo>
                    <a:pt x="69385" y="52624"/>
                    <a:pt x="67225" y="71305"/>
                    <a:pt x="74341" y="87317"/>
                  </a:cubicBezTo>
                  <a:cubicBezTo>
                    <a:pt x="77970" y="95482"/>
                    <a:pt x="89666" y="96604"/>
                    <a:pt x="96643" y="102185"/>
                  </a:cubicBezTo>
                  <a:cubicBezTo>
                    <a:pt x="126770" y="126286"/>
                    <a:pt x="93002" y="112425"/>
                    <a:pt x="141248" y="124488"/>
                  </a:cubicBezTo>
                  <a:cubicBezTo>
                    <a:pt x="146204" y="131922"/>
                    <a:pt x="152597" y="138578"/>
                    <a:pt x="156117" y="146790"/>
                  </a:cubicBezTo>
                  <a:cubicBezTo>
                    <a:pt x="169589" y="178224"/>
                    <a:pt x="162486" y="200970"/>
                    <a:pt x="156117" y="236000"/>
                  </a:cubicBezTo>
                  <a:cubicBezTo>
                    <a:pt x="154715" y="243710"/>
                    <a:pt x="151160" y="250868"/>
                    <a:pt x="148682" y="258302"/>
                  </a:cubicBezTo>
                  <a:cubicBezTo>
                    <a:pt x="151160" y="273170"/>
                    <a:pt x="151350" y="288607"/>
                    <a:pt x="156117" y="302907"/>
                  </a:cubicBezTo>
                  <a:cubicBezTo>
                    <a:pt x="158942" y="311383"/>
                    <a:pt x="166989" y="317218"/>
                    <a:pt x="170985" y="325210"/>
                  </a:cubicBezTo>
                  <a:cubicBezTo>
                    <a:pt x="174489" y="332219"/>
                    <a:pt x="176357" y="339952"/>
                    <a:pt x="178419" y="347512"/>
                  </a:cubicBezTo>
                  <a:cubicBezTo>
                    <a:pt x="183796" y="367226"/>
                    <a:pt x="184148" y="388708"/>
                    <a:pt x="193287" y="406985"/>
                  </a:cubicBezTo>
                  <a:cubicBezTo>
                    <a:pt x="203689" y="427789"/>
                    <a:pt x="258677" y="428009"/>
                    <a:pt x="267629" y="429288"/>
                  </a:cubicBezTo>
                  <a:cubicBezTo>
                    <a:pt x="275063" y="434244"/>
                    <a:pt x="280996" y="444156"/>
                    <a:pt x="289931" y="444156"/>
                  </a:cubicBezTo>
                  <a:cubicBezTo>
                    <a:pt x="296940" y="444156"/>
                    <a:pt x="301665" y="435557"/>
                    <a:pt x="304800" y="429288"/>
                  </a:cubicBezTo>
                  <a:cubicBezTo>
                    <a:pt x="311809" y="415270"/>
                    <a:pt x="308586" y="395765"/>
                    <a:pt x="319668" y="384683"/>
                  </a:cubicBezTo>
                  <a:cubicBezTo>
                    <a:pt x="347511" y="356839"/>
                    <a:pt x="331996" y="365705"/>
                    <a:pt x="364273" y="354946"/>
                  </a:cubicBezTo>
                  <a:cubicBezTo>
                    <a:pt x="384097" y="357424"/>
                    <a:pt x="404610" y="356639"/>
                    <a:pt x="423746" y="362380"/>
                  </a:cubicBezTo>
                  <a:cubicBezTo>
                    <a:pt x="430459" y="364394"/>
                    <a:pt x="433141" y="372870"/>
                    <a:pt x="438614" y="377249"/>
                  </a:cubicBezTo>
                  <a:cubicBezTo>
                    <a:pt x="459200" y="393718"/>
                    <a:pt x="459665" y="391700"/>
                    <a:pt x="483219" y="399551"/>
                  </a:cubicBezTo>
                  <a:cubicBezTo>
                    <a:pt x="503043" y="397073"/>
                    <a:pt x="523189" y="387783"/>
                    <a:pt x="542692" y="392117"/>
                  </a:cubicBezTo>
                  <a:cubicBezTo>
                    <a:pt x="550342" y="393817"/>
                    <a:pt x="544585" y="408878"/>
                    <a:pt x="550126" y="414419"/>
                  </a:cubicBezTo>
                  <a:cubicBezTo>
                    <a:pt x="555667" y="419960"/>
                    <a:pt x="564995" y="419375"/>
                    <a:pt x="572429" y="421853"/>
                  </a:cubicBezTo>
                  <a:cubicBezTo>
                    <a:pt x="582341" y="419375"/>
                    <a:pt x="596908" y="423180"/>
                    <a:pt x="602165" y="414419"/>
                  </a:cubicBezTo>
                  <a:cubicBezTo>
                    <a:pt x="632502" y="363857"/>
                    <a:pt x="573997" y="391594"/>
                    <a:pt x="572429" y="392117"/>
                  </a:cubicBezTo>
                  <a:cubicBezTo>
                    <a:pt x="577385" y="399551"/>
                    <a:pt x="578629" y="412252"/>
                    <a:pt x="587297" y="414419"/>
                  </a:cubicBezTo>
                  <a:cubicBezTo>
                    <a:pt x="601920" y="418075"/>
                    <a:pt x="616921" y="408650"/>
                    <a:pt x="631902" y="406985"/>
                  </a:cubicBezTo>
                  <a:cubicBezTo>
                    <a:pt x="639291" y="406164"/>
                    <a:pt x="646770" y="406985"/>
                    <a:pt x="654204" y="406985"/>
                  </a:cubicBezTo>
                </a:path>
              </a:pathLst>
            </a:custGeom>
            <a:noFill/>
            <a:ln w="25400" cap="flat" algn="ctr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3" name="AutoShape 12">
              <a:extLst>
                <a:ext uri="{FF2B5EF4-FFF2-40B4-BE49-F238E27FC236}">
                  <a16:creationId xmlns:a16="http://schemas.microsoft.com/office/drawing/2014/main" id="{CB386373-FDBA-4F55-9504-882627BB949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48980" y="3973744"/>
              <a:ext cx="825500" cy="0"/>
            </a:xfrm>
            <a:prstGeom prst="straightConnector1">
              <a:avLst/>
            </a:prstGeom>
            <a:noFill/>
            <a:ln w="25400" algn="ctr">
              <a:solidFill>
                <a:srgbClr val="00FF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54" name="AutoShape 13">
              <a:extLst>
                <a:ext uri="{FF2B5EF4-FFF2-40B4-BE49-F238E27FC236}">
                  <a16:creationId xmlns:a16="http://schemas.microsoft.com/office/drawing/2014/main" id="{FF33E2EF-D392-49F0-9DB9-233EA8DAD5E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158555" y="4302131"/>
              <a:ext cx="523875" cy="0"/>
            </a:xfrm>
            <a:prstGeom prst="straightConnector1">
              <a:avLst/>
            </a:prstGeom>
            <a:noFill/>
            <a:ln w="25400" algn="ctr">
              <a:solidFill>
                <a:srgbClr val="00FF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55" name="AutoShape 14">
              <a:extLst>
                <a:ext uri="{FF2B5EF4-FFF2-40B4-BE49-F238E27FC236}">
                  <a16:creationId xmlns:a16="http://schemas.microsoft.com/office/drawing/2014/main" id="{3F977641-3DC3-464E-98CA-07FB2DD806B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27547" y="4085665"/>
              <a:ext cx="825500" cy="0"/>
            </a:xfrm>
            <a:prstGeom prst="straightConnector1">
              <a:avLst/>
            </a:prstGeom>
            <a:noFill/>
            <a:ln w="25400" algn="ctr">
              <a:solidFill>
                <a:srgbClr val="00FF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56" name="AutoShape 15">
              <a:extLst>
                <a:ext uri="{FF2B5EF4-FFF2-40B4-BE49-F238E27FC236}">
                  <a16:creationId xmlns:a16="http://schemas.microsoft.com/office/drawing/2014/main" id="{8EE78A7E-A221-4E46-9363-8480327119C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94612" y="4197587"/>
              <a:ext cx="825500" cy="0"/>
            </a:xfrm>
            <a:prstGeom prst="straightConnector1">
              <a:avLst/>
            </a:prstGeom>
            <a:noFill/>
            <a:ln w="25400" algn="ctr">
              <a:solidFill>
                <a:srgbClr val="00FF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</p:grpSp>
      <p:sp>
        <p:nvSpPr>
          <p:cNvPr id="133" name="Google Shape;133;p14"/>
          <p:cNvSpPr/>
          <p:nvPr/>
        </p:nvSpPr>
        <p:spPr>
          <a:xfrm>
            <a:off x="0" y="1"/>
            <a:ext cx="2333401" cy="6858000"/>
          </a:xfrm>
          <a:prstGeom prst="rect">
            <a:avLst/>
          </a:prstGeom>
          <a:gradFill flip="none" rotWithShape="1">
            <a:gsLst>
              <a:gs pos="0">
                <a:srgbClr val="750478"/>
              </a:gs>
              <a:gs pos="38000">
                <a:srgbClr val="750478"/>
              </a:gs>
              <a:gs pos="71000">
                <a:srgbClr val="5D035E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307993" y="-93712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000"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Basic Principles of the NEXT Detector</a:t>
            </a:r>
          </a:p>
        </p:txBody>
      </p:sp>
      <p:cxnSp>
        <p:nvCxnSpPr>
          <p:cNvPr id="103" name="Google Shape;103;p14"/>
          <p:cNvCxnSpPr/>
          <p:nvPr/>
        </p:nvCxnSpPr>
        <p:spPr>
          <a:xfrm>
            <a:off x="419618" y="920030"/>
            <a:ext cx="9601200" cy="0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A9B6771-ECEA-4656-9AE9-FEF1C1BDCB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030" t="1559" r="2031" b="64799"/>
          <a:stretch/>
        </p:blipFill>
        <p:spPr>
          <a:xfrm>
            <a:off x="9673131" y="2385071"/>
            <a:ext cx="2164147" cy="2087857"/>
          </a:xfrm>
          <a:prstGeom prst="rect">
            <a:avLst/>
          </a:prstGeom>
          <a:ln w="25400">
            <a:solidFill>
              <a:srgbClr val="E66CFF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3934059-74A3-4166-A8DE-D9D7A5BAB1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324" r="11608"/>
          <a:stretch/>
        </p:blipFill>
        <p:spPr>
          <a:xfrm>
            <a:off x="1755035" y="3736764"/>
            <a:ext cx="2717514" cy="2573548"/>
          </a:xfrm>
          <a:prstGeom prst="rect">
            <a:avLst/>
          </a:prstGeom>
          <a:ln w="28575">
            <a:solidFill>
              <a:srgbClr val="E66CFF"/>
            </a:solidFill>
          </a:ln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CD8041B-15AC-4DC7-A1BC-0FCBB7F9FEC0}"/>
              </a:ext>
            </a:extLst>
          </p:cNvPr>
          <p:cNvCxnSpPr>
            <a:cxnSpLocks/>
          </p:cNvCxnSpPr>
          <p:nvPr/>
        </p:nvCxnSpPr>
        <p:spPr>
          <a:xfrm flipV="1">
            <a:off x="9321995" y="4472929"/>
            <a:ext cx="343151" cy="1343567"/>
          </a:xfrm>
          <a:prstGeom prst="line">
            <a:avLst/>
          </a:prstGeom>
          <a:ln w="19050">
            <a:solidFill>
              <a:srgbClr val="E66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9E917DD-114C-4E13-A7C4-F6B1DC9221FE}"/>
              </a:ext>
            </a:extLst>
          </p:cNvPr>
          <p:cNvCxnSpPr>
            <a:cxnSpLocks/>
          </p:cNvCxnSpPr>
          <p:nvPr/>
        </p:nvCxnSpPr>
        <p:spPr>
          <a:xfrm flipH="1" flipV="1">
            <a:off x="4480534" y="3767422"/>
            <a:ext cx="653441" cy="30672"/>
          </a:xfrm>
          <a:prstGeom prst="line">
            <a:avLst/>
          </a:prstGeom>
          <a:ln w="19050">
            <a:solidFill>
              <a:srgbClr val="E66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2F56831-BCE1-45DF-B8F5-5AB40DE3F324}"/>
              </a:ext>
            </a:extLst>
          </p:cNvPr>
          <p:cNvCxnSpPr>
            <a:cxnSpLocks/>
          </p:cNvCxnSpPr>
          <p:nvPr/>
        </p:nvCxnSpPr>
        <p:spPr>
          <a:xfrm flipV="1">
            <a:off x="4488906" y="6103144"/>
            <a:ext cx="653441" cy="48100"/>
          </a:xfrm>
          <a:prstGeom prst="line">
            <a:avLst/>
          </a:prstGeom>
          <a:ln w="19050">
            <a:solidFill>
              <a:srgbClr val="E66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96194056-768E-3247-9630-213435BFBF72}"/>
              </a:ext>
            </a:extLst>
          </p:cNvPr>
          <p:cNvSpPr txBox="1">
            <a:spLocks/>
          </p:cNvSpPr>
          <p:nvPr/>
        </p:nvSpPr>
        <p:spPr>
          <a:xfrm>
            <a:off x="277091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91614-7251-4478-8563-A9282B943A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EC9F66-45FF-42D3-9109-61209D6C3B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11" t="3741" r="3762" b="4503"/>
          <a:stretch/>
        </p:blipFill>
        <p:spPr>
          <a:xfrm>
            <a:off x="2307663" y="1384975"/>
            <a:ext cx="3916611" cy="1518438"/>
          </a:xfrm>
          <a:prstGeom prst="rect">
            <a:avLst/>
          </a:prstGeom>
          <a:ln w="19050">
            <a:solidFill>
              <a:srgbClr val="FF66FF"/>
            </a:solidFill>
          </a:ln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A7665B7-F8A5-427F-82DB-5AE4A2D6A4CD}"/>
              </a:ext>
            </a:extLst>
          </p:cNvPr>
          <p:cNvCxnSpPr>
            <a:stCxn id="5" idx="2"/>
            <a:endCxn id="18" idx="0"/>
          </p:cNvCxnSpPr>
          <p:nvPr/>
        </p:nvCxnSpPr>
        <p:spPr>
          <a:xfrm flipH="1">
            <a:off x="3113792" y="2903413"/>
            <a:ext cx="1152177" cy="833351"/>
          </a:xfrm>
          <a:prstGeom prst="line">
            <a:avLst/>
          </a:prstGeom>
          <a:ln w="3810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>
            <a:extLst>
              <a:ext uri="{FF2B5EF4-FFF2-40B4-BE49-F238E27FC236}">
                <a16:creationId xmlns:a16="http://schemas.microsoft.com/office/drawing/2014/main" id="{420D1E34-3B68-4075-8191-DA9ADF828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9" t="51865" r="38223" b="32424"/>
          <a:stretch/>
        </p:blipFill>
        <p:spPr bwMode="auto">
          <a:xfrm>
            <a:off x="10378807" y="5231423"/>
            <a:ext cx="1530768" cy="1488360"/>
          </a:xfrm>
          <a:prstGeom prst="rect">
            <a:avLst/>
          </a:prstGeom>
          <a:noFill/>
          <a:ln>
            <a:solidFill>
              <a:srgbClr val="FF66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9DEBD4E-3777-4BEF-8DD7-1C0AE9B1F6DE}"/>
              </a:ext>
            </a:extLst>
          </p:cNvPr>
          <p:cNvCxnSpPr>
            <a:cxnSpLocks/>
            <a:stCxn id="17" idx="2"/>
            <a:endCxn id="29" idx="0"/>
          </p:cNvCxnSpPr>
          <p:nvPr/>
        </p:nvCxnSpPr>
        <p:spPr>
          <a:xfrm>
            <a:off x="10755205" y="4472928"/>
            <a:ext cx="388986" cy="758495"/>
          </a:xfrm>
          <a:prstGeom prst="line">
            <a:avLst/>
          </a:prstGeom>
          <a:ln w="3810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F79C411-F9B1-43C0-AD74-4842C05D3484}"/>
              </a:ext>
            </a:extLst>
          </p:cNvPr>
          <p:cNvSpPr txBox="1"/>
          <p:nvPr/>
        </p:nvSpPr>
        <p:spPr>
          <a:xfrm>
            <a:off x="2276718" y="1042881"/>
            <a:ext cx="39475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208Tl double escape and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photopeaks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13BC799-DB84-4599-866A-D4B0CF395D1E}"/>
              </a:ext>
            </a:extLst>
          </p:cNvPr>
          <p:cNvGrpSpPr/>
          <p:nvPr/>
        </p:nvGrpSpPr>
        <p:grpSpPr>
          <a:xfrm>
            <a:off x="-13722" y="2995960"/>
            <a:ext cx="1920240" cy="280327"/>
            <a:chOff x="6821554" y="2835256"/>
            <a:chExt cx="2322445" cy="280327"/>
          </a:xfrm>
        </p:grpSpPr>
        <p:sp>
          <p:nvSpPr>
            <p:cNvPr id="58" name="Google Shape;136;p14">
              <a:extLst>
                <a:ext uri="{FF2B5EF4-FFF2-40B4-BE49-F238E27FC236}">
                  <a16:creationId xmlns:a16="http://schemas.microsoft.com/office/drawing/2014/main" id="{BCD25AEC-3CBD-45FE-A6C5-3849EBF3FCF9}"/>
                </a:ext>
              </a:extLst>
            </p:cNvPr>
            <p:cNvSpPr/>
            <p:nvPr/>
          </p:nvSpPr>
          <p:spPr>
            <a:xfrm flipH="1">
              <a:off x="6821554" y="2835256"/>
              <a:ext cx="1023205" cy="28032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750478"/>
                </a:gs>
                <a:gs pos="27000">
                  <a:srgbClr val="750478"/>
                </a:gs>
                <a:gs pos="71000">
                  <a:srgbClr val="5D035E"/>
                </a:gs>
                <a:gs pos="100000">
                  <a:srgbClr val="5D035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140;p14">
              <a:extLst>
                <a:ext uri="{FF2B5EF4-FFF2-40B4-BE49-F238E27FC236}">
                  <a16:creationId xmlns:a16="http://schemas.microsoft.com/office/drawing/2014/main" id="{DE416F29-4910-475A-B977-57C1DDD74E57}"/>
                </a:ext>
              </a:extLst>
            </p:cNvPr>
            <p:cNvSpPr/>
            <p:nvPr/>
          </p:nvSpPr>
          <p:spPr>
            <a:xfrm>
              <a:off x="7768494" y="2835256"/>
              <a:ext cx="1375505" cy="28032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750478"/>
                </a:gs>
                <a:gs pos="30000">
                  <a:srgbClr val="6E0471"/>
                </a:gs>
                <a:gs pos="83000">
                  <a:srgbClr val="610362"/>
                </a:gs>
                <a:gs pos="100000">
                  <a:srgbClr val="5D035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" name="Google Shape;143;p14">
            <a:extLst>
              <a:ext uri="{FF2B5EF4-FFF2-40B4-BE49-F238E27FC236}">
                <a16:creationId xmlns:a16="http://schemas.microsoft.com/office/drawing/2014/main" id="{E162F3DD-5F02-426C-922E-8CFD27953D08}"/>
              </a:ext>
            </a:extLst>
          </p:cNvPr>
          <p:cNvSpPr/>
          <p:nvPr/>
        </p:nvSpPr>
        <p:spPr>
          <a:xfrm>
            <a:off x="30945" y="2053005"/>
            <a:ext cx="1983720" cy="286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0νββ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Detection Strategies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Detectors</a:t>
            </a:r>
            <a:endParaRPr lang="en-US" sz="120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  <a:p>
            <a:pPr lvl="1">
              <a:spcBef>
                <a:spcPts val="600"/>
              </a:spcBef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Past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Current</a:t>
            </a:r>
          </a:p>
          <a:p>
            <a:pPr lvl="1">
              <a:spcBef>
                <a:spcPts val="600"/>
              </a:spcBef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1417336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/>
          <p:nvPr/>
        </p:nvSpPr>
        <p:spPr>
          <a:xfrm>
            <a:off x="0" y="1"/>
            <a:ext cx="2333401" cy="6858000"/>
          </a:xfrm>
          <a:prstGeom prst="rect">
            <a:avLst/>
          </a:prstGeom>
          <a:gradFill flip="none" rotWithShape="1">
            <a:gsLst>
              <a:gs pos="0">
                <a:srgbClr val="750478"/>
              </a:gs>
              <a:gs pos="38000">
                <a:srgbClr val="750478"/>
              </a:gs>
              <a:gs pos="71000">
                <a:srgbClr val="5D035E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307993" y="-93712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Sequence of NEXT Detectors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p14"/>
          <p:cNvCxnSpPr/>
          <p:nvPr/>
        </p:nvCxnSpPr>
        <p:spPr>
          <a:xfrm>
            <a:off x="419618" y="920030"/>
            <a:ext cx="9601200" cy="0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568AC28-1A78-B04D-8073-3BAA5BD2FDDF}"/>
              </a:ext>
            </a:extLst>
          </p:cNvPr>
          <p:cNvSpPr txBox="1">
            <a:spLocks/>
          </p:cNvSpPr>
          <p:nvPr/>
        </p:nvSpPr>
        <p:spPr>
          <a:xfrm>
            <a:off x="307993" y="58828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91614-7251-4478-8563-A9282B943A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26" name="AutoShape 2">
            <a:extLst>
              <a:ext uri="{FF2B5EF4-FFF2-40B4-BE49-F238E27FC236}">
                <a16:creationId xmlns:a16="http://schemas.microsoft.com/office/drawing/2014/main" id="{CBE7F958-1C66-4AE9-9CF4-1BD9D8A90D1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46381" y="2986088"/>
            <a:ext cx="727075" cy="0"/>
          </a:xfrm>
          <a:prstGeom prst="straightConnector1">
            <a:avLst/>
          </a:prstGeom>
          <a:noFill/>
          <a:ln w="38100" algn="ctr">
            <a:solidFill>
              <a:srgbClr val="B13F9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27" name="AutoShape 3">
            <a:extLst>
              <a:ext uri="{FF2B5EF4-FFF2-40B4-BE49-F238E27FC236}">
                <a16:creationId xmlns:a16="http://schemas.microsoft.com/office/drawing/2014/main" id="{169BE1D1-D624-4CD8-87AE-DC8B3CF1B6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22894" y="2986088"/>
            <a:ext cx="727075" cy="0"/>
          </a:xfrm>
          <a:prstGeom prst="straightConnector1">
            <a:avLst/>
          </a:prstGeom>
          <a:noFill/>
          <a:ln w="38100" algn="ctr">
            <a:solidFill>
              <a:srgbClr val="B13F9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28" name="AutoShape 4">
            <a:extLst>
              <a:ext uri="{FF2B5EF4-FFF2-40B4-BE49-F238E27FC236}">
                <a16:creationId xmlns:a16="http://schemas.microsoft.com/office/drawing/2014/main" id="{D1D11CBC-DB98-45AE-AF5D-00EA1A842D3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41831" y="3565525"/>
            <a:ext cx="0" cy="698500"/>
          </a:xfrm>
          <a:prstGeom prst="straightConnector1">
            <a:avLst/>
          </a:prstGeom>
          <a:noFill/>
          <a:ln w="38100" algn="ctr">
            <a:solidFill>
              <a:srgbClr val="B13F9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29" name="AutoShape 5">
            <a:extLst>
              <a:ext uri="{FF2B5EF4-FFF2-40B4-BE49-F238E27FC236}">
                <a16:creationId xmlns:a16="http://schemas.microsoft.com/office/drawing/2014/main" id="{3D0F103A-C6CA-4C79-AA79-B4AC46A6FF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99094" y="4927600"/>
            <a:ext cx="727075" cy="0"/>
          </a:xfrm>
          <a:prstGeom prst="straightConnector1">
            <a:avLst/>
          </a:prstGeom>
          <a:noFill/>
          <a:ln w="38100" algn="ctr">
            <a:solidFill>
              <a:srgbClr val="B13F9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30" name="AutoShape 6">
            <a:extLst>
              <a:ext uri="{FF2B5EF4-FFF2-40B4-BE49-F238E27FC236}">
                <a16:creationId xmlns:a16="http://schemas.microsoft.com/office/drawing/2014/main" id="{40D0C41C-740A-46A1-BC0E-B020C2317E5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486694" y="4927600"/>
            <a:ext cx="788987" cy="0"/>
          </a:xfrm>
          <a:prstGeom prst="straightConnector1">
            <a:avLst/>
          </a:prstGeom>
          <a:noFill/>
          <a:ln w="38100" algn="ctr">
            <a:solidFill>
              <a:srgbClr val="B13F9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31" name="AutoShape 7">
            <a:extLst>
              <a:ext uri="{FF2B5EF4-FFF2-40B4-BE49-F238E27FC236}">
                <a16:creationId xmlns:a16="http://schemas.microsoft.com/office/drawing/2014/main" id="{58C2F26E-2BAD-44EF-9931-7B9EA5FCA08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951956" y="3641725"/>
            <a:ext cx="0" cy="669925"/>
          </a:xfrm>
          <a:prstGeom prst="straightConnector1">
            <a:avLst/>
          </a:prstGeom>
          <a:noFill/>
          <a:ln w="38100" algn="ctr">
            <a:solidFill>
              <a:srgbClr val="B13F9A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32" name="AutoShape 8">
            <a:extLst>
              <a:ext uri="{FF2B5EF4-FFF2-40B4-BE49-F238E27FC236}">
                <a16:creationId xmlns:a16="http://schemas.microsoft.com/office/drawing/2014/main" id="{0EA9853E-3F18-4021-9150-440FEA3B0A9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569244" y="2986088"/>
            <a:ext cx="725487" cy="0"/>
          </a:xfrm>
          <a:prstGeom prst="straightConnector1">
            <a:avLst/>
          </a:prstGeom>
          <a:noFill/>
          <a:ln w="38100" algn="ctr">
            <a:solidFill>
              <a:srgbClr val="B13F9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5" name="AutoShape 9">
            <a:extLst>
              <a:ext uri="{FF2B5EF4-FFF2-40B4-BE49-F238E27FC236}">
                <a16:creationId xmlns:a16="http://schemas.microsoft.com/office/drawing/2014/main" id="{089EA835-4A64-45BD-821B-D3100B9FF25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909513" y="4169569"/>
            <a:ext cx="1568450" cy="1735137"/>
          </a:xfrm>
          <a:prstGeom prst="flowChartProcess">
            <a:avLst/>
          </a:prstGeom>
          <a:solidFill>
            <a:srgbClr val="F1D9E1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A5786C5B-CBB4-411E-98F1-0489A978254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349669" y="4037013"/>
            <a:ext cx="1568450" cy="2000250"/>
          </a:xfrm>
          <a:prstGeom prst="flowChartProcess">
            <a:avLst/>
          </a:prstGeom>
          <a:solidFill>
            <a:srgbClr val="F1D9E1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utoShape 11">
            <a:extLst>
              <a:ext uri="{FF2B5EF4-FFF2-40B4-BE49-F238E27FC236}">
                <a16:creationId xmlns:a16="http://schemas.microsoft.com/office/drawing/2014/main" id="{9E553E66-92A0-4398-87BC-24668CA5141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363956" y="1922463"/>
            <a:ext cx="1570038" cy="1884362"/>
          </a:xfrm>
          <a:prstGeom prst="flowChartProcess">
            <a:avLst/>
          </a:prstGeom>
          <a:solidFill>
            <a:srgbClr val="F1D9E1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utoShape 12">
            <a:extLst>
              <a:ext uri="{FF2B5EF4-FFF2-40B4-BE49-F238E27FC236}">
                <a16:creationId xmlns:a16="http://schemas.microsoft.com/office/drawing/2014/main" id="{67ACA3E9-12AF-45EF-B2D4-F7E5C4CBD54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907131" y="1930401"/>
            <a:ext cx="1570037" cy="1884362"/>
          </a:xfrm>
          <a:prstGeom prst="flowChartProcess">
            <a:avLst/>
          </a:prstGeom>
          <a:solidFill>
            <a:srgbClr val="F1D9E1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utoShape 13">
            <a:extLst>
              <a:ext uri="{FF2B5EF4-FFF2-40B4-BE49-F238E27FC236}">
                <a16:creationId xmlns:a16="http://schemas.microsoft.com/office/drawing/2014/main" id="{125152EE-AA4D-4609-9522-01D7F5E20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0919" y="4252913"/>
            <a:ext cx="1339850" cy="2052637"/>
          </a:xfrm>
          <a:prstGeom prst="flowChartProcess">
            <a:avLst/>
          </a:prstGeom>
          <a:solidFill>
            <a:srgbClr val="F1D9E1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utoShape 14">
            <a:extLst>
              <a:ext uri="{FF2B5EF4-FFF2-40B4-BE49-F238E27FC236}">
                <a16:creationId xmlns:a16="http://schemas.microsoft.com/office/drawing/2014/main" id="{6723E7B2-E47F-4471-A90D-6D223D856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2031" y="1331913"/>
            <a:ext cx="1339850" cy="2325687"/>
          </a:xfrm>
          <a:prstGeom prst="flowChartProcess">
            <a:avLst/>
          </a:prstGeom>
          <a:solidFill>
            <a:srgbClr val="F1D9E1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9" name="Picture 15">
            <a:extLst>
              <a:ext uri="{FF2B5EF4-FFF2-40B4-BE49-F238E27FC236}">
                <a16:creationId xmlns:a16="http://schemas.microsoft.com/office/drawing/2014/main" id="{F4B9276F-BFBD-4680-9744-B753837E4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656" y="1846263"/>
            <a:ext cx="123825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A83C1651-F59D-4F2B-BBD4-846968591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656" y="4311650"/>
            <a:ext cx="123825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AutoShape 17">
            <a:extLst>
              <a:ext uri="{FF2B5EF4-FFF2-40B4-BE49-F238E27FC236}">
                <a16:creationId xmlns:a16="http://schemas.microsoft.com/office/drawing/2014/main" id="{29101DAF-2A66-4374-9FF7-A351AB09E6A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789825" y="1915319"/>
            <a:ext cx="1568450" cy="1884362"/>
          </a:xfrm>
          <a:prstGeom prst="flowChartProcess">
            <a:avLst/>
          </a:prstGeom>
          <a:solidFill>
            <a:srgbClr val="F1D9E1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2" name="Picture 18">
            <a:extLst>
              <a:ext uri="{FF2B5EF4-FFF2-40B4-BE49-F238E27FC236}">
                <a16:creationId xmlns:a16="http://schemas.microsoft.com/office/drawing/2014/main" id="{3334582D-625B-4706-85F0-0D1D31A21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006" y="2376488"/>
            <a:ext cx="17319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3" name="Picture 19">
            <a:extLst>
              <a:ext uri="{FF2B5EF4-FFF2-40B4-BE49-F238E27FC236}">
                <a16:creationId xmlns:a16="http://schemas.microsoft.com/office/drawing/2014/main" id="{37A86CB8-298B-4399-96D5-4F621A80B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481" y="2376488"/>
            <a:ext cx="1798638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100DB9E1-B8D0-4F06-A859-A9BFD23D4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56" y="4311650"/>
            <a:ext cx="1912938" cy="12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5" name="Picture 21">
            <a:extLst>
              <a:ext uri="{FF2B5EF4-FFF2-40B4-BE49-F238E27FC236}">
                <a16:creationId xmlns:a16="http://schemas.microsoft.com/office/drawing/2014/main" id="{5032B2F1-DF7F-4E42-B41B-9E5EA243E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556" y="4311650"/>
            <a:ext cx="1620838" cy="1243013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BE647FC7-49E0-42D1-A9EA-A6D3748DF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t="3932" r="2849" b="5037"/>
          <a:stretch>
            <a:fillRect/>
          </a:stretch>
        </p:blipFill>
        <p:spPr bwMode="auto">
          <a:xfrm>
            <a:off x="7800769" y="2376488"/>
            <a:ext cx="1774825" cy="1225550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4" name="Text Box 23">
            <a:extLst>
              <a:ext uri="{FF2B5EF4-FFF2-40B4-BE49-F238E27FC236}">
                <a16:creationId xmlns:a16="http://schemas.microsoft.com/office/drawing/2014/main" id="{D1D53707-D062-40A5-99C5-6E058269C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369" y="2001838"/>
            <a:ext cx="175101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NEXT-DBDM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 Box 24">
            <a:extLst>
              <a:ext uri="{FF2B5EF4-FFF2-40B4-BE49-F238E27FC236}">
                <a16:creationId xmlns:a16="http://schemas.microsoft.com/office/drawing/2014/main" id="{84C8BDA3-4210-44E9-9E53-1A613D2E7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531" y="2001838"/>
            <a:ext cx="17526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NEXT-DEMO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Text Box 25">
            <a:extLst>
              <a:ext uri="{FF2B5EF4-FFF2-40B4-BE49-F238E27FC236}">
                <a16:creationId xmlns:a16="http://schemas.microsoft.com/office/drawing/2014/main" id="{9AECCC91-A25A-4373-9F3B-5238579DB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294" y="2001838"/>
            <a:ext cx="175101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NEXT-CRAB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Text Box 26">
            <a:extLst>
              <a:ext uri="{FF2B5EF4-FFF2-40B4-BE49-F238E27FC236}">
                <a16:creationId xmlns:a16="http://schemas.microsoft.com/office/drawing/2014/main" id="{BBF9D5DB-4C50-4A18-978A-5143CB3D8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2481" y="6030913"/>
            <a:ext cx="17526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NEXT-HD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Text Box 27">
            <a:extLst>
              <a:ext uri="{FF2B5EF4-FFF2-40B4-BE49-F238E27FC236}">
                <a16:creationId xmlns:a16="http://schemas.microsoft.com/office/drawing/2014/main" id="{8A3E9D16-9EA3-4C8C-BC93-98EF7A2BB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6481" y="5514975"/>
            <a:ext cx="175101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NEXT-White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xt Box 28">
            <a:extLst>
              <a:ext uri="{FF2B5EF4-FFF2-40B4-BE49-F238E27FC236}">
                <a16:creationId xmlns:a16="http://schemas.microsoft.com/office/drawing/2014/main" id="{40B0878C-1FEA-4A1D-87A3-B82FE20A0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8869" y="5521325"/>
            <a:ext cx="175101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NEXT-100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Text Box 29">
            <a:extLst>
              <a:ext uri="{FF2B5EF4-FFF2-40B4-BE49-F238E27FC236}">
                <a16:creationId xmlns:a16="http://schemas.microsoft.com/office/drawing/2014/main" id="{E0BABBE6-3129-4A07-B3F7-F433F19D3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1881" y="1306512"/>
            <a:ext cx="1193800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NEXT-HD with Barium Tagging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7EE3372-C1F5-4CF1-ADF6-CF236C577B77}"/>
              </a:ext>
            </a:extLst>
          </p:cNvPr>
          <p:cNvGrpSpPr/>
          <p:nvPr/>
        </p:nvGrpSpPr>
        <p:grpSpPr>
          <a:xfrm>
            <a:off x="-2265" y="3257601"/>
            <a:ext cx="1920240" cy="280327"/>
            <a:chOff x="6821554" y="2835256"/>
            <a:chExt cx="2322445" cy="280327"/>
          </a:xfrm>
        </p:grpSpPr>
        <p:sp>
          <p:nvSpPr>
            <p:cNvPr id="43" name="Google Shape;136;p14">
              <a:extLst>
                <a:ext uri="{FF2B5EF4-FFF2-40B4-BE49-F238E27FC236}">
                  <a16:creationId xmlns:a16="http://schemas.microsoft.com/office/drawing/2014/main" id="{0A157BDE-3099-4CF9-B886-8BBE53F8DC76}"/>
                </a:ext>
              </a:extLst>
            </p:cNvPr>
            <p:cNvSpPr/>
            <p:nvPr/>
          </p:nvSpPr>
          <p:spPr>
            <a:xfrm flipH="1">
              <a:off x="6821554" y="2835256"/>
              <a:ext cx="1023205" cy="28032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750478"/>
                </a:gs>
                <a:gs pos="27000">
                  <a:srgbClr val="750478"/>
                </a:gs>
                <a:gs pos="71000">
                  <a:srgbClr val="5D035E"/>
                </a:gs>
                <a:gs pos="100000">
                  <a:srgbClr val="5D035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40;p14">
              <a:extLst>
                <a:ext uri="{FF2B5EF4-FFF2-40B4-BE49-F238E27FC236}">
                  <a16:creationId xmlns:a16="http://schemas.microsoft.com/office/drawing/2014/main" id="{85605184-3332-442B-A531-462C1FD761BA}"/>
                </a:ext>
              </a:extLst>
            </p:cNvPr>
            <p:cNvSpPr/>
            <p:nvPr/>
          </p:nvSpPr>
          <p:spPr>
            <a:xfrm>
              <a:off x="7768494" y="2835256"/>
              <a:ext cx="1375505" cy="28032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750478"/>
                </a:gs>
                <a:gs pos="30000">
                  <a:srgbClr val="6E0471"/>
                </a:gs>
                <a:gs pos="83000">
                  <a:srgbClr val="610362"/>
                </a:gs>
                <a:gs pos="100000">
                  <a:srgbClr val="5D035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143;p14">
            <a:extLst>
              <a:ext uri="{FF2B5EF4-FFF2-40B4-BE49-F238E27FC236}">
                <a16:creationId xmlns:a16="http://schemas.microsoft.com/office/drawing/2014/main" id="{19545EFD-C1F3-45CD-83C8-39DABD575E3A}"/>
              </a:ext>
            </a:extLst>
          </p:cNvPr>
          <p:cNvSpPr/>
          <p:nvPr/>
        </p:nvSpPr>
        <p:spPr>
          <a:xfrm>
            <a:off x="30945" y="2053005"/>
            <a:ext cx="1983720" cy="286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0νββ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Detection Strategies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Detectors</a:t>
            </a:r>
            <a:endParaRPr lang="en-US" sz="1200" b="1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  <a:p>
            <a:pPr lvl="1">
              <a:spcBef>
                <a:spcPts val="600"/>
              </a:spcBef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Past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Current</a:t>
            </a:r>
          </a:p>
          <a:p>
            <a:pPr lvl="1">
              <a:spcBef>
                <a:spcPts val="600"/>
              </a:spcBef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4140018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/>
          <p:nvPr/>
        </p:nvSpPr>
        <p:spPr>
          <a:xfrm>
            <a:off x="0" y="1"/>
            <a:ext cx="2333401" cy="6858000"/>
          </a:xfrm>
          <a:prstGeom prst="rect">
            <a:avLst/>
          </a:prstGeom>
          <a:gradFill flip="none" rotWithShape="1">
            <a:gsLst>
              <a:gs pos="0">
                <a:srgbClr val="750478"/>
              </a:gs>
              <a:gs pos="38000">
                <a:srgbClr val="750478"/>
              </a:gs>
              <a:gs pos="71000">
                <a:srgbClr val="5D035E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307993" y="-93712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Sequence of NEXT Detectors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p14"/>
          <p:cNvCxnSpPr/>
          <p:nvPr/>
        </p:nvCxnSpPr>
        <p:spPr>
          <a:xfrm>
            <a:off x="419618" y="920030"/>
            <a:ext cx="9601200" cy="0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568AC28-1A78-B04D-8073-3BAA5BD2FDDF}"/>
              </a:ext>
            </a:extLst>
          </p:cNvPr>
          <p:cNvSpPr txBox="1">
            <a:spLocks/>
          </p:cNvSpPr>
          <p:nvPr/>
        </p:nvSpPr>
        <p:spPr>
          <a:xfrm>
            <a:off x="307993" y="58828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91614-7251-4478-8563-A9282B943A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26" name="AutoShape 2">
            <a:extLst>
              <a:ext uri="{FF2B5EF4-FFF2-40B4-BE49-F238E27FC236}">
                <a16:creationId xmlns:a16="http://schemas.microsoft.com/office/drawing/2014/main" id="{CBE7F958-1C66-4AE9-9CF4-1BD9D8A90D1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46381" y="2986088"/>
            <a:ext cx="727075" cy="0"/>
          </a:xfrm>
          <a:prstGeom prst="straightConnector1">
            <a:avLst/>
          </a:prstGeom>
          <a:noFill/>
          <a:ln w="38100" algn="ctr">
            <a:solidFill>
              <a:srgbClr val="B13F9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27" name="AutoShape 3">
            <a:extLst>
              <a:ext uri="{FF2B5EF4-FFF2-40B4-BE49-F238E27FC236}">
                <a16:creationId xmlns:a16="http://schemas.microsoft.com/office/drawing/2014/main" id="{169BE1D1-D624-4CD8-87AE-DC8B3CF1B6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22894" y="2986088"/>
            <a:ext cx="727075" cy="0"/>
          </a:xfrm>
          <a:prstGeom prst="straightConnector1">
            <a:avLst/>
          </a:prstGeom>
          <a:noFill/>
          <a:ln w="38100" algn="ctr">
            <a:solidFill>
              <a:srgbClr val="B13F9A">
                <a:alpha val="6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28" name="AutoShape 4">
            <a:extLst>
              <a:ext uri="{FF2B5EF4-FFF2-40B4-BE49-F238E27FC236}">
                <a16:creationId xmlns:a16="http://schemas.microsoft.com/office/drawing/2014/main" id="{D1D11CBC-DB98-45AE-AF5D-00EA1A842D3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41831" y="3565525"/>
            <a:ext cx="0" cy="698500"/>
          </a:xfrm>
          <a:prstGeom prst="straightConnector1">
            <a:avLst/>
          </a:prstGeom>
          <a:noFill/>
          <a:ln w="38100" algn="ctr">
            <a:solidFill>
              <a:srgbClr val="B13F9A">
                <a:alpha val="6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29" name="AutoShape 5">
            <a:extLst>
              <a:ext uri="{FF2B5EF4-FFF2-40B4-BE49-F238E27FC236}">
                <a16:creationId xmlns:a16="http://schemas.microsoft.com/office/drawing/2014/main" id="{3D0F103A-C6CA-4C79-AA79-B4AC46A6FF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99094" y="4927600"/>
            <a:ext cx="727075" cy="0"/>
          </a:xfrm>
          <a:prstGeom prst="straightConnector1">
            <a:avLst/>
          </a:prstGeom>
          <a:noFill/>
          <a:ln w="38100" algn="ctr">
            <a:solidFill>
              <a:srgbClr val="B13F9A">
                <a:alpha val="6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30" name="AutoShape 6">
            <a:extLst>
              <a:ext uri="{FF2B5EF4-FFF2-40B4-BE49-F238E27FC236}">
                <a16:creationId xmlns:a16="http://schemas.microsoft.com/office/drawing/2014/main" id="{40D0C41C-740A-46A1-BC0E-B020C2317E5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486694" y="4927600"/>
            <a:ext cx="788987" cy="0"/>
          </a:xfrm>
          <a:prstGeom prst="straightConnector1">
            <a:avLst/>
          </a:prstGeom>
          <a:noFill/>
          <a:ln w="38100" algn="ctr">
            <a:solidFill>
              <a:srgbClr val="B13F9A">
                <a:alpha val="6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31" name="AutoShape 7">
            <a:extLst>
              <a:ext uri="{FF2B5EF4-FFF2-40B4-BE49-F238E27FC236}">
                <a16:creationId xmlns:a16="http://schemas.microsoft.com/office/drawing/2014/main" id="{58C2F26E-2BAD-44EF-9931-7B9EA5FCA08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951956" y="3641725"/>
            <a:ext cx="0" cy="669925"/>
          </a:xfrm>
          <a:prstGeom prst="straightConnector1">
            <a:avLst/>
          </a:prstGeom>
          <a:noFill/>
          <a:ln w="38100" algn="ctr">
            <a:solidFill>
              <a:srgbClr val="B13F9A">
                <a:alpha val="60000"/>
              </a:srgbClr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32" name="AutoShape 8">
            <a:extLst>
              <a:ext uri="{FF2B5EF4-FFF2-40B4-BE49-F238E27FC236}">
                <a16:creationId xmlns:a16="http://schemas.microsoft.com/office/drawing/2014/main" id="{0EA9853E-3F18-4021-9150-440FEA3B0A9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569244" y="2986088"/>
            <a:ext cx="725487" cy="0"/>
          </a:xfrm>
          <a:prstGeom prst="straightConnector1">
            <a:avLst/>
          </a:prstGeom>
          <a:noFill/>
          <a:ln w="38100" algn="ctr">
            <a:solidFill>
              <a:srgbClr val="B13F9A">
                <a:alpha val="6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5" name="AutoShape 9">
            <a:extLst>
              <a:ext uri="{FF2B5EF4-FFF2-40B4-BE49-F238E27FC236}">
                <a16:creationId xmlns:a16="http://schemas.microsoft.com/office/drawing/2014/main" id="{089EA835-4A64-45BD-821B-D3100B9FF25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909513" y="4169569"/>
            <a:ext cx="1568450" cy="1735137"/>
          </a:xfrm>
          <a:prstGeom prst="flowChartProcess">
            <a:avLst/>
          </a:prstGeom>
          <a:solidFill>
            <a:srgbClr val="F1D9E1">
              <a:alpha val="75000"/>
            </a:srgbClr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A5786C5B-CBB4-411E-98F1-0489A978254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349669" y="4037013"/>
            <a:ext cx="1568450" cy="2000250"/>
          </a:xfrm>
          <a:prstGeom prst="flowChartProcess">
            <a:avLst/>
          </a:prstGeom>
          <a:solidFill>
            <a:srgbClr val="F1D9E1">
              <a:alpha val="75000"/>
            </a:srgbClr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utoShape 11">
            <a:extLst>
              <a:ext uri="{FF2B5EF4-FFF2-40B4-BE49-F238E27FC236}">
                <a16:creationId xmlns:a16="http://schemas.microsoft.com/office/drawing/2014/main" id="{9E553E66-92A0-4398-87BC-24668CA5141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363956" y="1922463"/>
            <a:ext cx="1570038" cy="1884362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utoShape 12">
            <a:extLst>
              <a:ext uri="{FF2B5EF4-FFF2-40B4-BE49-F238E27FC236}">
                <a16:creationId xmlns:a16="http://schemas.microsoft.com/office/drawing/2014/main" id="{67ACA3E9-12AF-45EF-B2D4-F7E5C4CBD54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907131" y="1930401"/>
            <a:ext cx="1570037" cy="1884362"/>
          </a:xfrm>
          <a:prstGeom prst="flowChartProcess">
            <a:avLst/>
          </a:prstGeom>
          <a:solidFill>
            <a:srgbClr val="F1D9E1">
              <a:alpha val="75000"/>
            </a:srgbClr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utoShape 13">
            <a:extLst>
              <a:ext uri="{FF2B5EF4-FFF2-40B4-BE49-F238E27FC236}">
                <a16:creationId xmlns:a16="http://schemas.microsoft.com/office/drawing/2014/main" id="{125152EE-AA4D-4609-9522-01D7F5E20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0919" y="4252913"/>
            <a:ext cx="1339850" cy="2052637"/>
          </a:xfrm>
          <a:prstGeom prst="flowChartProcess">
            <a:avLst/>
          </a:prstGeom>
          <a:solidFill>
            <a:srgbClr val="F1D9E1">
              <a:alpha val="75000"/>
            </a:srgbClr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utoShape 14">
            <a:extLst>
              <a:ext uri="{FF2B5EF4-FFF2-40B4-BE49-F238E27FC236}">
                <a16:creationId xmlns:a16="http://schemas.microsoft.com/office/drawing/2014/main" id="{6723E7B2-E47F-4471-A90D-6D223D856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2031" y="1331913"/>
            <a:ext cx="1339850" cy="2325687"/>
          </a:xfrm>
          <a:prstGeom prst="flowChartProcess">
            <a:avLst/>
          </a:prstGeom>
          <a:solidFill>
            <a:srgbClr val="F1D9E1">
              <a:alpha val="75000"/>
            </a:srgbClr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9" name="Picture 15">
            <a:extLst>
              <a:ext uri="{FF2B5EF4-FFF2-40B4-BE49-F238E27FC236}">
                <a16:creationId xmlns:a16="http://schemas.microsoft.com/office/drawing/2014/main" id="{F4B9276F-BFBD-4680-9744-B753837E4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656" y="1846263"/>
            <a:ext cx="123825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A83C1651-F59D-4F2B-BBD4-846968591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656" y="4311650"/>
            <a:ext cx="123825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AutoShape 17">
            <a:extLst>
              <a:ext uri="{FF2B5EF4-FFF2-40B4-BE49-F238E27FC236}">
                <a16:creationId xmlns:a16="http://schemas.microsoft.com/office/drawing/2014/main" id="{29101DAF-2A66-4374-9FF7-A351AB09E6A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789825" y="1915319"/>
            <a:ext cx="1568450" cy="1884362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2" name="Picture 18">
            <a:extLst>
              <a:ext uri="{FF2B5EF4-FFF2-40B4-BE49-F238E27FC236}">
                <a16:creationId xmlns:a16="http://schemas.microsoft.com/office/drawing/2014/main" id="{3334582D-625B-4706-85F0-0D1D31A21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006" y="2376488"/>
            <a:ext cx="17319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3" name="Picture 19">
            <a:extLst>
              <a:ext uri="{FF2B5EF4-FFF2-40B4-BE49-F238E27FC236}">
                <a16:creationId xmlns:a16="http://schemas.microsoft.com/office/drawing/2014/main" id="{37A86CB8-298B-4399-96D5-4F621A80B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481" y="2376488"/>
            <a:ext cx="1798638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100DB9E1-B8D0-4F06-A859-A9BFD23D4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56" y="4311650"/>
            <a:ext cx="1912938" cy="12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5" name="Picture 21">
            <a:extLst>
              <a:ext uri="{FF2B5EF4-FFF2-40B4-BE49-F238E27FC236}">
                <a16:creationId xmlns:a16="http://schemas.microsoft.com/office/drawing/2014/main" id="{5032B2F1-DF7F-4E42-B41B-9E5EA243E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556" y="4311650"/>
            <a:ext cx="1620838" cy="12430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BE647FC7-49E0-42D1-A9EA-A6D3748DF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t="3932" r="2849" b="5037"/>
          <a:stretch>
            <a:fillRect/>
          </a:stretch>
        </p:blipFill>
        <p:spPr bwMode="auto">
          <a:xfrm>
            <a:off x="7800769" y="2376488"/>
            <a:ext cx="1774825" cy="1225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4" name="Text Box 23">
            <a:extLst>
              <a:ext uri="{FF2B5EF4-FFF2-40B4-BE49-F238E27FC236}">
                <a16:creationId xmlns:a16="http://schemas.microsoft.com/office/drawing/2014/main" id="{D1D53707-D062-40A5-99C5-6E058269C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369" y="2001838"/>
            <a:ext cx="175101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NEXT-DBDM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 Box 24">
            <a:extLst>
              <a:ext uri="{FF2B5EF4-FFF2-40B4-BE49-F238E27FC236}">
                <a16:creationId xmlns:a16="http://schemas.microsoft.com/office/drawing/2014/main" id="{84C8BDA3-4210-44E9-9E53-1A613D2E7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531" y="2001838"/>
            <a:ext cx="17526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NEXT-DEMO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Text Box 25">
            <a:extLst>
              <a:ext uri="{FF2B5EF4-FFF2-40B4-BE49-F238E27FC236}">
                <a16:creationId xmlns:a16="http://schemas.microsoft.com/office/drawing/2014/main" id="{9AECCC91-A25A-4373-9F3B-5238579DB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294" y="2001838"/>
            <a:ext cx="175101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NEXT-CRAB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Text Box 26">
            <a:extLst>
              <a:ext uri="{FF2B5EF4-FFF2-40B4-BE49-F238E27FC236}">
                <a16:creationId xmlns:a16="http://schemas.microsoft.com/office/drawing/2014/main" id="{BBF9D5DB-4C50-4A18-978A-5143CB3D8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2481" y="6030913"/>
            <a:ext cx="17526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NEXT-HD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Text Box 27">
            <a:extLst>
              <a:ext uri="{FF2B5EF4-FFF2-40B4-BE49-F238E27FC236}">
                <a16:creationId xmlns:a16="http://schemas.microsoft.com/office/drawing/2014/main" id="{8A3E9D16-9EA3-4C8C-BC93-98EF7A2BB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6481" y="5514975"/>
            <a:ext cx="175101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NEXT-White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xt Box 28">
            <a:extLst>
              <a:ext uri="{FF2B5EF4-FFF2-40B4-BE49-F238E27FC236}">
                <a16:creationId xmlns:a16="http://schemas.microsoft.com/office/drawing/2014/main" id="{40B0878C-1FEA-4A1D-87A3-B82FE20A0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8869" y="5521325"/>
            <a:ext cx="175101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NEXT-100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Text Box 29">
            <a:extLst>
              <a:ext uri="{FF2B5EF4-FFF2-40B4-BE49-F238E27FC236}">
                <a16:creationId xmlns:a16="http://schemas.microsoft.com/office/drawing/2014/main" id="{E0BABBE6-3129-4A07-B3F7-F433F19D3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1881" y="1306512"/>
            <a:ext cx="1193800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NEXT-HD with Barium Tagging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CB47EA4-1B31-3A4A-8244-B718CD9FDF88}"/>
              </a:ext>
            </a:extLst>
          </p:cNvPr>
          <p:cNvSpPr/>
          <p:nvPr/>
        </p:nvSpPr>
        <p:spPr>
          <a:xfrm>
            <a:off x="1744189" y="4152913"/>
            <a:ext cx="3160451" cy="2381513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FD30719-0105-6146-B511-004BB7CCF3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78106" y="4293077"/>
            <a:ext cx="2845036" cy="1944543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8012FB6-A9E6-4D4B-931D-B8397697D86C}"/>
              </a:ext>
            </a:extLst>
          </p:cNvPr>
          <p:cNvCxnSpPr>
            <a:cxnSpLocks/>
          </p:cNvCxnSpPr>
          <p:nvPr/>
        </p:nvCxnSpPr>
        <p:spPr>
          <a:xfrm flipH="1">
            <a:off x="3324415" y="3619794"/>
            <a:ext cx="257573" cy="550876"/>
          </a:xfrm>
          <a:prstGeom prst="line">
            <a:avLst/>
          </a:prstGeom>
          <a:ln w="3810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93FCEF78-9FD7-8D44-A3FB-DA514BD295DD}"/>
              </a:ext>
            </a:extLst>
          </p:cNvPr>
          <p:cNvSpPr txBox="1"/>
          <p:nvPr/>
        </p:nvSpPr>
        <p:spPr>
          <a:xfrm>
            <a:off x="1744189" y="6249364"/>
            <a:ext cx="3138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Nucl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Instrum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Meth. A 708 (2013) 101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71B763-E39E-4140-A759-8C3F9A45FEF3}"/>
              </a:ext>
            </a:extLst>
          </p:cNvPr>
          <p:cNvGrpSpPr/>
          <p:nvPr/>
        </p:nvGrpSpPr>
        <p:grpSpPr>
          <a:xfrm>
            <a:off x="5387477" y="4537458"/>
            <a:ext cx="6496530" cy="2072072"/>
            <a:chOff x="5387477" y="4647024"/>
            <a:chExt cx="6496530" cy="207207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A845538-B03D-A048-9BB6-E4EE8B907507}"/>
                </a:ext>
              </a:extLst>
            </p:cNvPr>
            <p:cNvSpPr/>
            <p:nvPr/>
          </p:nvSpPr>
          <p:spPr>
            <a:xfrm>
              <a:off x="5387477" y="4647024"/>
              <a:ext cx="6496530" cy="2072072"/>
            </a:xfrm>
            <a:prstGeom prst="rect">
              <a:avLst/>
            </a:prstGeom>
            <a:solidFill>
              <a:srgbClr val="00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33B12BB-CA25-844E-8156-3B5511F1F3CA}"/>
                </a:ext>
              </a:extLst>
            </p:cNvPr>
            <p:cNvSpPr txBox="1"/>
            <p:nvPr/>
          </p:nvSpPr>
          <p:spPr>
            <a:xfrm>
              <a:off x="7001739" y="6442097"/>
              <a:ext cx="32802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2013 JINST 9 P09011 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45F31BC-E8FD-49C7-A4AA-88E44C15C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490371" y="4782622"/>
              <a:ext cx="3071484" cy="164592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8909734-B406-47EE-9101-121C22D12B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1424" t="7801"/>
            <a:stretch/>
          </p:blipFill>
          <p:spPr>
            <a:xfrm>
              <a:off x="8707817" y="4782622"/>
              <a:ext cx="3037010" cy="1645920"/>
            </a:xfrm>
            <a:prstGeom prst="rect">
              <a:avLst/>
            </a:prstGeom>
          </p:spPr>
        </p:pic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F96F0E-D97B-F141-A6BC-92750AC481A5}"/>
              </a:ext>
            </a:extLst>
          </p:cNvPr>
          <p:cNvCxnSpPr>
            <a:cxnSpLocks/>
            <a:endCxn id="8" idx="3"/>
          </p:cNvCxnSpPr>
          <p:nvPr/>
        </p:nvCxnSpPr>
        <p:spPr>
          <a:xfrm flipH="1" flipV="1">
            <a:off x="6148975" y="3649663"/>
            <a:ext cx="1885156" cy="948781"/>
          </a:xfrm>
          <a:prstGeom prst="line">
            <a:avLst/>
          </a:prstGeom>
          <a:ln w="38100">
            <a:solidFill>
              <a:srgbClr val="00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A3780B8-8362-4709-87CC-75A9CC637D98}"/>
              </a:ext>
            </a:extLst>
          </p:cNvPr>
          <p:cNvSpPr txBox="1"/>
          <p:nvPr/>
        </p:nvSpPr>
        <p:spPr>
          <a:xfrm>
            <a:off x="2138156" y="1142097"/>
            <a:ext cx="78826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NEXT-DBDM demonstrated energy resolution capabilities and NEXT-DEMO proved the concept of topological reconstruction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A59C40D-B0D3-4303-8398-77DFEBDACC57}"/>
              </a:ext>
            </a:extLst>
          </p:cNvPr>
          <p:cNvGrpSpPr/>
          <p:nvPr/>
        </p:nvGrpSpPr>
        <p:grpSpPr>
          <a:xfrm>
            <a:off x="-9526" y="3511086"/>
            <a:ext cx="1920240" cy="280327"/>
            <a:chOff x="6821554" y="2835256"/>
            <a:chExt cx="2322445" cy="280327"/>
          </a:xfrm>
        </p:grpSpPr>
        <p:sp>
          <p:nvSpPr>
            <p:cNvPr id="52" name="Google Shape;136;p14">
              <a:extLst>
                <a:ext uri="{FF2B5EF4-FFF2-40B4-BE49-F238E27FC236}">
                  <a16:creationId xmlns:a16="http://schemas.microsoft.com/office/drawing/2014/main" id="{B908858A-C4C2-41DE-9B22-0B3264C14598}"/>
                </a:ext>
              </a:extLst>
            </p:cNvPr>
            <p:cNvSpPr/>
            <p:nvPr/>
          </p:nvSpPr>
          <p:spPr>
            <a:xfrm flipH="1">
              <a:off x="6821554" y="2835256"/>
              <a:ext cx="1023205" cy="28032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750478"/>
                </a:gs>
                <a:gs pos="27000">
                  <a:srgbClr val="750478"/>
                </a:gs>
                <a:gs pos="71000">
                  <a:srgbClr val="5D035E"/>
                </a:gs>
                <a:gs pos="100000">
                  <a:srgbClr val="5D035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40;p14">
              <a:extLst>
                <a:ext uri="{FF2B5EF4-FFF2-40B4-BE49-F238E27FC236}">
                  <a16:creationId xmlns:a16="http://schemas.microsoft.com/office/drawing/2014/main" id="{2E93014F-AE71-4B43-942D-4E1623976DBB}"/>
                </a:ext>
              </a:extLst>
            </p:cNvPr>
            <p:cNvSpPr/>
            <p:nvPr/>
          </p:nvSpPr>
          <p:spPr>
            <a:xfrm>
              <a:off x="7768494" y="2835256"/>
              <a:ext cx="1375505" cy="28032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750478"/>
                </a:gs>
                <a:gs pos="30000">
                  <a:srgbClr val="6E0471"/>
                </a:gs>
                <a:gs pos="83000">
                  <a:srgbClr val="610362"/>
                </a:gs>
                <a:gs pos="100000">
                  <a:srgbClr val="5D035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" name="Google Shape;143;p14">
            <a:extLst>
              <a:ext uri="{FF2B5EF4-FFF2-40B4-BE49-F238E27FC236}">
                <a16:creationId xmlns:a16="http://schemas.microsoft.com/office/drawing/2014/main" id="{F5E3DAC8-70F4-4409-AA2F-09A96F9AB316}"/>
              </a:ext>
            </a:extLst>
          </p:cNvPr>
          <p:cNvSpPr/>
          <p:nvPr/>
        </p:nvSpPr>
        <p:spPr>
          <a:xfrm>
            <a:off x="30945" y="2053005"/>
            <a:ext cx="1983720" cy="286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0νββ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Detection Strategies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Detectors</a:t>
            </a:r>
            <a:endParaRPr lang="en-US" sz="120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  <a:p>
            <a:pPr lvl="1">
              <a:spcBef>
                <a:spcPts val="600"/>
              </a:spcBef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Past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Current</a:t>
            </a:r>
          </a:p>
          <a:p>
            <a:pPr lvl="1">
              <a:spcBef>
                <a:spcPts val="600"/>
              </a:spcBef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2422033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/>
          <p:nvPr/>
        </p:nvSpPr>
        <p:spPr>
          <a:xfrm>
            <a:off x="0" y="1"/>
            <a:ext cx="2333401" cy="6858000"/>
          </a:xfrm>
          <a:prstGeom prst="rect">
            <a:avLst/>
          </a:prstGeom>
          <a:gradFill flip="none" rotWithShape="1">
            <a:gsLst>
              <a:gs pos="0">
                <a:srgbClr val="750478"/>
              </a:gs>
              <a:gs pos="38000">
                <a:srgbClr val="750478"/>
              </a:gs>
              <a:gs pos="71000">
                <a:srgbClr val="5D035E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307993" y="-93712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Sequence of NEXT Detectors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p14"/>
          <p:cNvCxnSpPr/>
          <p:nvPr/>
        </p:nvCxnSpPr>
        <p:spPr>
          <a:xfrm>
            <a:off x="419618" y="920030"/>
            <a:ext cx="9601200" cy="0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568AC28-1A78-B04D-8073-3BAA5BD2FDDF}"/>
              </a:ext>
            </a:extLst>
          </p:cNvPr>
          <p:cNvSpPr txBox="1">
            <a:spLocks/>
          </p:cNvSpPr>
          <p:nvPr/>
        </p:nvSpPr>
        <p:spPr>
          <a:xfrm>
            <a:off x="307993" y="58828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91614-7251-4478-8563-A9282B943A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26" name="AutoShape 2">
            <a:extLst>
              <a:ext uri="{FF2B5EF4-FFF2-40B4-BE49-F238E27FC236}">
                <a16:creationId xmlns:a16="http://schemas.microsoft.com/office/drawing/2014/main" id="{CBE7F958-1C66-4AE9-9CF4-1BD9D8A90D1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46381" y="2986088"/>
            <a:ext cx="727075" cy="0"/>
          </a:xfrm>
          <a:prstGeom prst="straightConnector1">
            <a:avLst/>
          </a:prstGeom>
          <a:noFill/>
          <a:ln w="38100" algn="ctr">
            <a:solidFill>
              <a:srgbClr val="B13F9A">
                <a:alpha val="6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27" name="AutoShape 3">
            <a:extLst>
              <a:ext uri="{FF2B5EF4-FFF2-40B4-BE49-F238E27FC236}">
                <a16:creationId xmlns:a16="http://schemas.microsoft.com/office/drawing/2014/main" id="{169BE1D1-D624-4CD8-87AE-DC8B3CF1B6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22894" y="2986088"/>
            <a:ext cx="727075" cy="0"/>
          </a:xfrm>
          <a:prstGeom prst="straightConnector1">
            <a:avLst/>
          </a:prstGeom>
          <a:noFill/>
          <a:ln w="38100" algn="ctr">
            <a:solidFill>
              <a:srgbClr val="B13F9A">
                <a:alpha val="6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28" name="AutoShape 4">
            <a:extLst>
              <a:ext uri="{FF2B5EF4-FFF2-40B4-BE49-F238E27FC236}">
                <a16:creationId xmlns:a16="http://schemas.microsoft.com/office/drawing/2014/main" id="{D1D11CBC-DB98-45AE-AF5D-00EA1A842D3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41831" y="3565525"/>
            <a:ext cx="0" cy="698500"/>
          </a:xfrm>
          <a:prstGeom prst="straightConnector1">
            <a:avLst/>
          </a:prstGeom>
          <a:noFill/>
          <a:ln w="38100" algn="ctr">
            <a:solidFill>
              <a:srgbClr val="B13F9A">
                <a:alpha val="6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29" name="AutoShape 5">
            <a:extLst>
              <a:ext uri="{FF2B5EF4-FFF2-40B4-BE49-F238E27FC236}">
                <a16:creationId xmlns:a16="http://schemas.microsoft.com/office/drawing/2014/main" id="{3D0F103A-C6CA-4C79-AA79-B4AC46A6FF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99094" y="4927600"/>
            <a:ext cx="727075" cy="0"/>
          </a:xfrm>
          <a:prstGeom prst="straightConnector1">
            <a:avLst/>
          </a:prstGeom>
          <a:noFill/>
          <a:ln w="38100" algn="ctr">
            <a:solidFill>
              <a:srgbClr val="B13F9A">
                <a:alpha val="6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30" name="AutoShape 6">
            <a:extLst>
              <a:ext uri="{FF2B5EF4-FFF2-40B4-BE49-F238E27FC236}">
                <a16:creationId xmlns:a16="http://schemas.microsoft.com/office/drawing/2014/main" id="{40D0C41C-740A-46A1-BC0E-B020C2317E5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486694" y="4927600"/>
            <a:ext cx="788987" cy="0"/>
          </a:xfrm>
          <a:prstGeom prst="straightConnector1">
            <a:avLst/>
          </a:prstGeom>
          <a:noFill/>
          <a:ln w="38100" algn="ctr">
            <a:solidFill>
              <a:srgbClr val="B13F9A">
                <a:alpha val="6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31" name="AutoShape 7">
            <a:extLst>
              <a:ext uri="{FF2B5EF4-FFF2-40B4-BE49-F238E27FC236}">
                <a16:creationId xmlns:a16="http://schemas.microsoft.com/office/drawing/2014/main" id="{58C2F26E-2BAD-44EF-9931-7B9EA5FCA08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951956" y="3641725"/>
            <a:ext cx="0" cy="669925"/>
          </a:xfrm>
          <a:prstGeom prst="straightConnector1">
            <a:avLst/>
          </a:prstGeom>
          <a:noFill/>
          <a:ln w="38100" algn="ctr">
            <a:solidFill>
              <a:srgbClr val="B13F9A">
                <a:alpha val="60000"/>
              </a:srgbClr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32" name="AutoShape 8">
            <a:extLst>
              <a:ext uri="{FF2B5EF4-FFF2-40B4-BE49-F238E27FC236}">
                <a16:creationId xmlns:a16="http://schemas.microsoft.com/office/drawing/2014/main" id="{0EA9853E-3F18-4021-9150-440FEA3B0A9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569244" y="2986088"/>
            <a:ext cx="725487" cy="0"/>
          </a:xfrm>
          <a:prstGeom prst="straightConnector1">
            <a:avLst/>
          </a:prstGeom>
          <a:noFill/>
          <a:ln w="38100" algn="ctr">
            <a:solidFill>
              <a:srgbClr val="B13F9A">
                <a:alpha val="6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5" name="AutoShape 9">
            <a:extLst>
              <a:ext uri="{FF2B5EF4-FFF2-40B4-BE49-F238E27FC236}">
                <a16:creationId xmlns:a16="http://schemas.microsoft.com/office/drawing/2014/main" id="{089EA835-4A64-45BD-821B-D3100B9FF25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909513" y="4169569"/>
            <a:ext cx="1568450" cy="1735137"/>
          </a:xfrm>
          <a:prstGeom prst="flowChartProcess">
            <a:avLst/>
          </a:prstGeom>
          <a:solidFill>
            <a:srgbClr val="F1D9E1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A5786C5B-CBB4-411E-98F1-0489A978254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349669" y="4037013"/>
            <a:ext cx="1568450" cy="2000250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utoShape 11">
            <a:extLst>
              <a:ext uri="{FF2B5EF4-FFF2-40B4-BE49-F238E27FC236}">
                <a16:creationId xmlns:a16="http://schemas.microsoft.com/office/drawing/2014/main" id="{9E553E66-92A0-4398-87BC-24668CA5141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363956" y="1922463"/>
            <a:ext cx="1570038" cy="1884362"/>
          </a:xfrm>
          <a:prstGeom prst="flowChartProcess">
            <a:avLst/>
          </a:prstGeom>
          <a:solidFill>
            <a:srgbClr val="F2DAE2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utoShape 12">
            <a:extLst>
              <a:ext uri="{FF2B5EF4-FFF2-40B4-BE49-F238E27FC236}">
                <a16:creationId xmlns:a16="http://schemas.microsoft.com/office/drawing/2014/main" id="{67ACA3E9-12AF-45EF-B2D4-F7E5C4CBD54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907131" y="1930401"/>
            <a:ext cx="1570037" cy="1884362"/>
          </a:xfrm>
          <a:prstGeom prst="flowChartProcess">
            <a:avLst/>
          </a:prstGeom>
          <a:solidFill>
            <a:srgbClr val="F1D9E1">
              <a:alpha val="75000"/>
            </a:srgbClr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utoShape 13">
            <a:extLst>
              <a:ext uri="{FF2B5EF4-FFF2-40B4-BE49-F238E27FC236}">
                <a16:creationId xmlns:a16="http://schemas.microsoft.com/office/drawing/2014/main" id="{125152EE-AA4D-4609-9522-01D7F5E20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0919" y="4252913"/>
            <a:ext cx="1339850" cy="2052637"/>
          </a:xfrm>
          <a:prstGeom prst="flowChartProcess">
            <a:avLst/>
          </a:prstGeom>
          <a:solidFill>
            <a:srgbClr val="F1D9E1">
              <a:alpha val="75000"/>
            </a:srgbClr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utoShape 14">
            <a:extLst>
              <a:ext uri="{FF2B5EF4-FFF2-40B4-BE49-F238E27FC236}">
                <a16:creationId xmlns:a16="http://schemas.microsoft.com/office/drawing/2014/main" id="{6723E7B2-E47F-4471-A90D-6D223D856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2031" y="1331913"/>
            <a:ext cx="1339850" cy="2325687"/>
          </a:xfrm>
          <a:prstGeom prst="flowChartProcess">
            <a:avLst/>
          </a:prstGeom>
          <a:solidFill>
            <a:srgbClr val="F1D9E1">
              <a:alpha val="75000"/>
            </a:srgbClr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9" name="Picture 15">
            <a:extLst>
              <a:ext uri="{FF2B5EF4-FFF2-40B4-BE49-F238E27FC236}">
                <a16:creationId xmlns:a16="http://schemas.microsoft.com/office/drawing/2014/main" id="{F4B9276F-BFBD-4680-9744-B753837E4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656" y="1846263"/>
            <a:ext cx="123825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A83C1651-F59D-4F2B-BBD4-846968591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656" y="4311650"/>
            <a:ext cx="123825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AutoShape 17">
            <a:extLst>
              <a:ext uri="{FF2B5EF4-FFF2-40B4-BE49-F238E27FC236}">
                <a16:creationId xmlns:a16="http://schemas.microsoft.com/office/drawing/2014/main" id="{29101DAF-2A66-4374-9FF7-A351AB09E6A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789825" y="1915319"/>
            <a:ext cx="1568450" cy="1884362"/>
          </a:xfrm>
          <a:prstGeom prst="flowChartProcess">
            <a:avLst/>
          </a:prstGeom>
          <a:solidFill>
            <a:srgbClr val="F2DAE2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2" name="Picture 18">
            <a:extLst>
              <a:ext uri="{FF2B5EF4-FFF2-40B4-BE49-F238E27FC236}">
                <a16:creationId xmlns:a16="http://schemas.microsoft.com/office/drawing/2014/main" id="{3334582D-625B-4706-85F0-0D1D31A21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006" y="2376488"/>
            <a:ext cx="17319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3" name="Picture 19">
            <a:extLst>
              <a:ext uri="{FF2B5EF4-FFF2-40B4-BE49-F238E27FC236}">
                <a16:creationId xmlns:a16="http://schemas.microsoft.com/office/drawing/2014/main" id="{37A86CB8-298B-4399-96D5-4F621A80B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481" y="2376488"/>
            <a:ext cx="1798638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100DB9E1-B8D0-4F06-A859-A9BFD23D4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56" y="4311650"/>
            <a:ext cx="1912938" cy="12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5" name="Picture 21">
            <a:extLst>
              <a:ext uri="{FF2B5EF4-FFF2-40B4-BE49-F238E27FC236}">
                <a16:creationId xmlns:a16="http://schemas.microsoft.com/office/drawing/2014/main" id="{5032B2F1-DF7F-4E42-B41B-9E5EA243E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556" y="4311650"/>
            <a:ext cx="1620838" cy="12430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BE647FC7-49E0-42D1-A9EA-A6D3748DF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t="3932" r="2849" b="5037"/>
          <a:stretch>
            <a:fillRect/>
          </a:stretch>
        </p:blipFill>
        <p:spPr bwMode="auto">
          <a:xfrm>
            <a:off x="7800769" y="2376488"/>
            <a:ext cx="1774825" cy="1225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4" name="Text Box 23">
            <a:extLst>
              <a:ext uri="{FF2B5EF4-FFF2-40B4-BE49-F238E27FC236}">
                <a16:creationId xmlns:a16="http://schemas.microsoft.com/office/drawing/2014/main" id="{D1D53707-D062-40A5-99C5-6E058269C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369" y="2001838"/>
            <a:ext cx="175101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NEXT-DBDM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 Box 24">
            <a:extLst>
              <a:ext uri="{FF2B5EF4-FFF2-40B4-BE49-F238E27FC236}">
                <a16:creationId xmlns:a16="http://schemas.microsoft.com/office/drawing/2014/main" id="{84C8BDA3-4210-44E9-9E53-1A613D2E7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531" y="2001838"/>
            <a:ext cx="17526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NEXT-DEMO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Text Box 25">
            <a:extLst>
              <a:ext uri="{FF2B5EF4-FFF2-40B4-BE49-F238E27FC236}">
                <a16:creationId xmlns:a16="http://schemas.microsoft.com/office/drawing/2014/main" id="{9AECCC91-A25A-4373-9F3B-5238579DB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294" y="2001838"/>
            <a:ext cx="175101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NEXT-CRAB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Text Box 26">
            <a:extLst>
              <a:ext uri="{FF2B5EF4-FFF2-40B4-BE49-F238E27FC236}">
                <a16:creationId xmlns:a16="http://schemas.microsoft.com/office/drawing/2014/main" id="{BBF9D5DB-4C50-4A18-978A-5143CB3D8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2481" y="6030913"/>
            <a:ext cx="17526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NEXT-HD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Text Box 27">
            <a:extLst>
              <a:ext uri="{FF2B5EF4-FFF2-40B4-BE49-F238E27FC236}">
                <a16:creationId xmlns:a16="http://schemas.microsoft.com/office/drawing/2014/main" id="{8A3E9D16-9EA3-4C8C-BC93-98EF7A2BB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6481" y="5514975"/>
            <a:ext cx="175101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NEXT-White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xt Box 28">
            <a:extLst>
              <a:ext uri="{FF2B5EF4-FFF2-40B4-BE49-F238E27FC236}">
                <a16:creationId xmlns:a16="http://schemas.microsoft.com/office/drawing/2014/main" id="{40B0878C-1FEA-4A1D-87A3-B82FE20A0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8869" y="5521325"/>
            <a:ext cx="175101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NEXT-100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Text Box 29">
            <a:extLst>
              <a:ext uri="{FF2B5EF4-FFF2-40B4-BE49-F238E27FC236}">
                <a16:creationId xmlns:a16="http://schemas.microsoft.com/office/drawing/2014/main" id="{E0BABBE6-3129-4A07-B3F7-F433F19D3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1881" y="1306512"/>
            <a:ext cx="1193800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NEXT-HD with Barium Tagging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993999F-44FF-4D03-ADCF-49392B33DA76}"/>
              </a:ext>
            </a:extLst>
          </p:cNvPr>
          <p:cNvSpPr txBox="1"/>
          <p:nvPr/>
        </p:nvSpPr>
        <p:spPr>
          <a:xfrm>
            <a:off x="2289038" y="6035705"/>
            <a:ext cx="72865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NEXT-White recently decommissioned after taking data for 5 years with a run time of 481 days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FC54F36-16D4-4C73-A27D-7E5A112FFB6C}"/>
              </a:ext>
            </a:extLst>
          </p:cNvPr>
          <p:cNvGrpSpPr/>
          <p:nvPr/>
        </p:nvGrpSpPr>
        <p:grpSpPr>
          <a:xfrm>
            <a:off x="-9526" y="3511086"/>
            <a:ext cx="1920240" cy="280327"/>
            <a:chOff x="6821554" y="2835256"/>
            <a:chExt cx="2322445" cy="280327"/>
          </a:xfrm>
        </p:grpSpPr>
        <p:sp>
          <p:nvSpPr>
            <p:cNvPr id="44" name="Google Shape;136;p14">
              <a:extLst>
                <a:ext uri="{FF2B5EF4-FFF2-40B4-BE49-F238E27FC236}">
                  <a16:creationId xmlns:a16="http://schemas.microsoft.com/office/drawing/2014/main" id="{06A23508-114D-4211-9E88-F4CC782D618A}"/>
                </a:ext>
              </a:extLst>
            </p:cNvPr>
            <p:cNvSpPr/>
            <p:nvPr/>
          </p:nvSpPr>
          <p:spPr>
            <a:xfrm flipH="1">
              <a:off x="6821554" y="2835256"/>
              <a:ext cx="1023205" cy="28032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750478"/>
                </a:gs>
                <a:gs pos="27000">
                  <a:srgbClr val="750478"/>
                </a:gs>
                <a:gs pos="71000">
                  <a:srgbClr val="5D035E"/>
                </a:gs>
                <a:gs pos="100000">
                  <a:srgbClr val="5D035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40;p14">
              <a:extLst>
                <a:ext uri="{FF2B5EF4-FFF2-40B4-BE49-F238E27FC236}">
                  <a16:creationId xmlns:a16="http://schemas.microsoft.com/office/drawing/2014/main" id="{2710CB99-460E-4A9D-BC00-3CD7910D0B0E}"/>
                </a:ext>
              </a:extLst>
            </p:cNvPr>
            <p:cNvSpPr/>
            <p:nvPr/>
          </p:nvSpPr>
          <p:spPr>
            <a:xfrm>
              <a:off x="7768494" y="2835256"/>
              <a:ext cx="1375505" cy="28032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750478"/>
                </a:gs>
                <a:gs pos="30000">
                  <a:srgbClr val="6E0471"/>
                </a:gs>
                <a:gs pos="83000">
                  <a:srgbClr val="610362"/>
                </a:gs>
                <a:gs pos="100000">
                  <a:srgbClr val="5D035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143;p14">
            <a:extLst>
              <a:ext uri="{FF2B5EF4-FFF2-40B4-BE49-F238E27FC236}">
                <a16:creationId xmlns:a16="http://schemas.microsoft.com/office/drawing/2014/main" id="{CE916317-D847-4227-BA3D-67F88F8AB718}"/>
              </a:ext>
            </a:extLst>
          </p:cNvPr>
          <p:cNvSpPr/>
          <p:nvPr/>
        </p:nvSpPr>
        <p:spPr>
          <a:xfrm>
            <a:off x="30945" y="2053005"/>
            <a:ext cx="1983720" cy="286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0νββ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Detection Strategies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Detectors</a:t>
            </a:r>
            <a:endParaRPr lang="en-US" sz="120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  <a:p>
            <a:pPr lvl="1">
              <a:spcBef>
                <a:spcPts val="600"/>
              </a:spcBef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Past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Current</a:t>
            </a:r>
          </a:p>
          <a:p>
            <a:pPr lvl="1">
              <a:spcBef>
                <a:spcPts val="600"/>
              </a:spcBef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3029806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/>
          <p:nvPr/>
        </p:nvSpPr>
        <p:spPr>
          <a:xfrm>
            <a:off x="0" y="1"/>
            <a:ext cx="2333401" cy="6858000"/>
          </a:xfrm>
          <a:prstGeom prst="rect">
            <a:avLst/>
          </a:prstGeom>
          <a:gradFill flip="none" rotWithShape="1">
            <a:gsLst>
              <a:gs pos="0">
                <a:srgbClr val="750478"/>
              </a:gs>
              <a:gs pos="38000">
                <a:srgbClr val="750478"/>
              </a:gs>
              <a:gs pos="71000">
                <a:srgbClr val="5D035E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307993" y="-93712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NEXT-White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p14"/>
          <p:cNvCxnSpPr/>
          <p:nvPr/>
        </p:nvCxnSpPr>
        <p:spPr>
          <a:xfrm>
            <a:off x="419618" y="920030"/>
            <a:ext cx="9601200" cy="0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568AC28-1A78-B04D-8073-3BAA5BD2FDDF}"/>
              </a:ext>
            </a:extLst>
          </p:cNvPr>
          <p:cNvSpPr txBox="1">
            <a:spLocks/>
          </p:cNvSpPr>
          <p:nvPr/>
        </p:nvSpPr>
        <p:spPr>
          <a:xfrm>
            <a:off x="307993" y="58828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91614-7251-4478-8563-A9282B943A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5CD8FDC-D69F-45ED-A5DB-31F5D1856C17}"/>
              </a:ext>
            </a:extLst>
          </p:cNvPr>
          <p:cNvSpPr/>
          <p:nvPr/>
        </p:nvSpPr>
        <p:spPr>
          <a:xfrm>
            <a:off x="8025643" y="2796316"/>
            <a:ext cx="3739945" cy="3922827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DF8EA14-4103-46AD-B8E6-625C8922D0ED}"/>
              </a:ext>
            </a:extLst>
          </p:cNvPr>
          <p:cNvSpPr txBox="1"/>
          <p:nvPr/>
        </p:nvSpPr>
        <p:spPr>
          <a:xfrm>
            <a:off x="8255469" y="6412124"/>
            <a:ext cx="3280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0" dirty="0">
                <a:effectLst/>
              </a:rPr>
              <a:t>Phys. Rev. C (2022) 105, 055501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8FAEE4D-E075-46E4-B624-25061C8F4868}"/>
              </a:ext>
            </a:extLst>
          </p:cNvPr>
          <p:cNvGrpSpPr/>
          <p:nvPr/>
        </p:nvGrpSpPr>
        <p:grpSpPr>
          <a:xfrm>
            <a:off x="-9526" y="3511086"/>
            <a:ext cx="1920240" cy="280327"/>
            <a:chOff x="6821554" y="2835256"/>
            <a:chExt cx="2322445" cy="280327"/>
          </a:xfrm>
        </p:grpSpPr>
        <p:sp>
          <p:nvSpPr>
            <p:cNvPr id="53" name="Google Shape;136;p14">
              <a:extLst>
                <a:ext uri="{FF2B5EF4-FFF2-40B4-BE49-F238E27FC236}">
                  <a16:creationId xmlns:a16="http://schemas.microsoft.com/office/drawing/2014/main" id="{401DD494-98F3-4A12-BFE1-60B71A813970}"/>
                </a:ext>
              </a:extLst>
            </p:cNvPr>
            <p:cNvSpPr/>
            <p:nvPr/>
          </p:nvSpPr>
          <p:spPr>
            <a:xfrm flipH="1">
              <a:off x="6821554" y="2835256"/>
              <a:ext cx="1023205" cy="28032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750478"/>
                </a:gs>
                <a:gs pos="27000">
                  <a:srgbClr val="750478"/>
                </a:gs>
                <a:gs pos="71000">
                  <a:srgbClr val="5D035E"/>
                </a:gs>
                <a:gs pos="100000">
                  <a:srgbClr val="5D035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40;p14">
              <a:extLst>
                <a:ext uri="{FF2B5EF4-FFF2-40B4-BE49-F238E27FC236}">
                  <a16:creationId xmlns:a16="http://schemas.microsoft.com/office/drawing/2014/main" id="{4975F94E-8881-4A7D-AA5B-D39F08EABFCE}"/>
                </a:ext>
              </a:extLst>
            </p:cNvPr>
            <p:cNvSpPr/>
            <p:nvPr/>
          </p:nvSpPr>
          <p:spPr>
            <a:xfrm>
              <a:off x="7768494" y="2835256"/>
              <a:ext cx="1375505" cy="28032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750478"/>
                </a:gs>
                <a:gs pos="30000">
                  <a:srgbClr val="6E0471"/>
                </a:gs>
                <a:gs pos="83000">
                  <a:srgbClr val="610362"/>
                </a:gs>
                <a:gs pos="100000">
                  <a:srgbClr val="5D035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" name="Google Shape;143;p14">
            <a:extLst>
              <a:ext uri="{FF2B5EF4-FFF2-40B4-BE49-F238E27FC236}">
                <a16:creationId xmlns:a16="http://schemas.microsoft.com/office/drawing/2014/main" id="{EF792CDC-D5C4-4232-824A-9FB1237D5280}"/>
              </a:ext>
            </a:extLst>
          </p:cNvPr>
          <p:cNvSpPr/>
          <p:nvPr/>
        </p:nvSpPr>
        <p:spPr>
          <a:xfrm>
            <a:off x="30945" y="2053005"/>
            <a:ext cx="1983720" cy="286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0νββ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Detection Strategies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Detectors</a:t>
            </a:r>
            <a:endParaRPr lang="en-US" sz="120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  <a:p>
            <a:pPr lvl="1">
              <a:spcBef>
                <a:spcPts val="600"/>
              </a:spcBef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Past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Current</a:t>
            </a:r>
          </a:p>
          <a:p>
            <a:pPr lvl="1">
              <a:spcBef>
                <a:spcPts val="600"/>
              </a:spcBef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Future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173E2C9-5C0C-44B9-ADEB-5B931D42A47B}"/>
              </a:ext>
            </a:extLst>
          </p:cNvPr>
          <p:cNvSpPr/>
          <p:nvPr/>
        </p:nvSpPr>
        <p:spPr>
          <a:xfrm>
            <a:off x="7470843" y="1142593"/>
            <a:ext cx="4565083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Strong data and monte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carlo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agreement from topological cuts tuned with double escape peaks from </a:t>
            </a:r>
            <a:r>
              <a:rPr kumimoji="0" lang="en-US" sz="1800" b="0" i="0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228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 source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Energy calibrations show &lt;1% FWHM at Q</a:t>
            </a:r>
            <a:r>
              <a:rPr kumimoji="0" lang="el-GR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ββ</a:t>
            </a:r>
            <a:endParaRPr kumimoji="0" lang="en-US" sz="1800" b="0" i="0" u="none" strike="noStrike" kern="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711FC26-33EC-4BE6-B62D-A0B09CC2F52F}"/>
              </a:ext>
            </a:extLst>
          </p:cNvPr>
          <p:cNvSpPr/>
          <p:nvPr/>
        </p:nvSpPr>
        <p:spPr>
          <a:xfrm>
            <a:off x="2540921" y="3685149"/>
            <a:ext cx="3204133" cy="3031121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E7A98D5-39FA-4DE3-8875-93E6B49649AF}"/>
              </a:ext>
            </a:extLst>
          </p:cNvPr>
          <p:cNvSpPr txBox="1"/>
          <p:nvPr/>
        </p:nvSpPr>
        <p:spPr>
          <a:xfrm>
            <a:off x="3232772" y="6373876"/>
            <a:ext cx="18204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JHEP (2019) no.10, 052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9CE2D95-201E-43B3-95BF-1F51198CF1D7}"/>
              </a:ext>
            </a:extLst>
          </p:cNvPr>
          <p:cNvSpPr/>
          <p:nvPr/>
        </p:nvSpPr>
        <p:spPr>
          <a:xfrm>
            <a:off x="2119091" y="1133338"/>
            <a:ext cx="5276345" cy="2234289"/>
          </a:xfrm>
          <a:prstGeom prst="rect">
            <a:avLst/>
          </a:prstGeom>
          <a:solidFill>
            <a:srgbClr val="00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72B4A9EB-5B77-4818-81AA-C6C127512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921" y="1236749"/>
            <a:ext cx="5082684" cy="182873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ACA9EDAA-ADF3-44BF-8556-E259AFDD194A}"/>
              </a:ext>
            </a:extLst>
          </p:cNvPr>
          <p:cNvSpPr txBox="1"/>
          <p:nvPr/>
        </p:nvSpPr>
        <p:spPr>
          <a:xfrm>
            <a:off x="2861549" y="3047466"/>
            <a:ext cx="3791427" cy="320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JHEP (2019) no.10, 230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DD08984-18C5-4106-B80F-4167B3E86F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35" r="49093"/>
          <a:stretch/>
        </p:blipFill>
        <p:spPr>
          <a:xfrm>
            <a:off x="2658637" y="3774148"/>
            <a:ext cx="2968700" cy="25343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AD758B-C0AD-42AC-808E-C3E00D5007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0855" y="2904246"/>
            <a:ext cx="3509521" cy="350391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F21F45C-4405-4DFD-B6BC-1743E7316795}"/>
              </a:ext>
            </a:extLst>
          </p:cNvPr>
          <p:cNvSpPr txBox="1"/>
          <p:nvPr/>
        </p:nvSpPr>
        <p:spPr>
          <a:xfrm>
            <a:off x="2861549" y="1343341"/>
            <a:ext cx="8994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 value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57A33AD-E8A4-4DF8-A3CB-37850DE612CF}"/>
              </a:ext>
            </a:extLst>
          </p:cNvPr>
          <p:cNvCxnSpPr>
            <a:cxnSpLocks/>
          </p:cNvCxnSpPr>
          <p:nvPr/>
        </p:nvCxnSpPr>
        <p:spPr>
          <a:xfrm>
            <a:off x="3138970" y="1687481"/>
            <a:ext cx="0" cy="394017"/>
          </a:xfrm>
          <a:prstGeom prst="straightConnector1">
            <a:avLst/>
          </a:prstGeom>
          <a:ln w="3810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166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/>
          <p:nvPr/>
        </p:nvSpPr>
        <p:spPr>
          <a:xfrm>
            <a:off x="0" y="1"/>
            <a:ext cx="2333401" cy="6858000"/>
          </a:xfrm>
          <a:prstGeom prst="rect">
            <a:avLst/>
          </a:prstGeom>
          <a:gradFill flip="none" rotWithShape="1">
            <a:gsLst>
              <a:gs pos="0">
                <a:srgbClr val="750478"/>
              </a:gs>
              <a:gs pos="38000">
                <a:srgbClr val="750478"/>
              </a:gs>
              <a:gs pos="71000">
                <a:srgbClr val="5D035E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307993" y="-93712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NEXT-White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p14"/>
          <p:cNvCxnSpPr/>
          <p:nvPr/>
        </p:nvCxnSpPr>
        <p:spPr>
          <a:xfrm>
            <a:off x="419618" y="920030"/>
            <a:ext cx="9601200" cy="0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568AC28-1A78-B04D-8073-3BAA5BD2FDDF}"/>
              </a:ext>
            </a:extLst>
          </p:cNvPr>
          <p:cNvSpPr txBox="1">
            <a:spLocks/>
          </p:cNvSpPr>
          <p:nvPr/>
        </p:nvSpPr>
        <p:spPr>
          <a:xfrm>
            <a:off x="307993" y="58828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91614-7251-4478-8563-A9282B943A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8FAEE4D-E075-46E4-B624-25061C8F4868}"/>
              </a:ext>
            </a:extLst>
          </p:cNvPr>
          <p:cNvGrpSpPr/>
          <p:nvPr/>
        </p:nvGrpSpPr>
        <p:grpSpPr>
          <a:xfrm>
            <a:off x="-9526" y="3511086"/>
            <a:ext cx="1920240" cy="280327"/>
            <a:chOff x="6821554" y="2835256"/>
            <a:chExt cx="2322445" cy="280327"/>
          </a:xfrm>
        </p:grpSpPr>
        <p:sp>
          <p:nvSpPr>
            <p:cNvPr id="53" name="Google Shape;136;p14">
              <a:extLst>
                <a:ext uri="{FF2B5EF4-FFF2-40B4-BE49-F238E27FC236}">
                  <a16:creationId xmlns:a16="http://schemas.microsoft.com/office/drawing/2014/main" id="{401DD494-98F3-4A12-BFE1-60B71A813970}"/>
                </a:ext>
              </a:extLst>
            </p:cNvPr>
            <p:cNvSpPr/>
            <p:nvPr/>
          </p:nvSpPr>
          <p:spPr>
            <a:xfrm flipH="1">
              <a:off x="6821554" y="2835256"/>
              <a:ext cx="1023205" cy="28032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750478"/>
                </a:gs>
                <a:gs pos="27000">
                  <a:srgbClr val="750478"/>
                </a:gs>
                <a:gs pos="71000">
                  <a:srgbClr val="5D035E"/>
                </a:gs>
                <a:gs pos="100000">
                  <a:srgbClr val="5D035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40;p14">
              <a:extLst>
                <a:ext uri="{FF2B5EF4-FFF2-40B4-BE49-F238E27FC236}">
                  <a16:creationId xmlns:a16="http://schemas.microsoft.com/office/drawing/2014/main" id="{4975F94E-8881-4A7D-AA5B-D39F08EABFCE}"/>
                </a:ext>
              </a:extLst>
            </p:cNvPr>
            <p:cNvSpPr/>
            <p:nvPr/>
          </p:nvSpPr>
          <p:spPr>
            <a:xfrm>
              <a:off x="7768494" y="2835256"/>
              <a:ext cx="1375505" cy="28032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750478"/>
                </a:gs>
                <a:gs pos="30000">
                  <a:srgbClr val="6E0471"/>
                </a:gs>
                <a:gs pos="83000">
                  <a:srgbClr val="610362"/>
                </a:gs>
                <a:gs pos="100000">
                  <a:srgbClr val="5D035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" name="Google Shape;143;p14">
            <a:extLst>
              <a:ext uri="{FF2B5EF4-FFF2-40B4-BE49-F238E27FC236}">
                <a16:creationId xmlns:a16="http://schemas.microsoft.com/office/drawing/2014/main" id="{EF792CDC-D5C4-4232-824A-9FB1237D5280}"/>
              </a:ext>
            </a:extLst>
          </p:cNvPr>
          <p:cNvSpPr/>
          <p:nvPr/>
        </p:nvSpPr>
        <p:spPr>
          <a:xfrm>
            <a:off x="30945" y="2053005"/>
            <a:ext cx="1983720" cy="286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0νββ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Detection Strategies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Detectors</a:t>
            </a:r>
            <a:endParaRPr lang="en-US" sz="120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  <a:p>
            <a:pPr lvl="1">
              <a:spcBef>
                <a:spcPts val="600"/>
              </a:spcBef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Past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Current</a:t>
            </a:r>
          </a:p>
          <a:p>
            <a:pPr lvl="1">
              <a:spcBef>
                <a:spcPts val="600"/>
              </a:spcBef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Future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173E2C9-5C0C-44B9-ADEB-5B931D42A47B}"/>
              </a:ext>
            </a:extLst>
          </p:cNvPr>
          <p:cNvSpPr/>
          <p:nvPr/>
        </p:nvSpPr>
        <p:spPr>
          <a:xfrm>
            <a:off x="5483696" y="4343207"/>
            <a:ext cx="657495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Used CNNs with great success, reducing backgrounds to 10% while still maintaining 65% signal efficiency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white"/>
                </a:solidFill>
                <a:latin typeface="Calibri" panose="020F0502020204030204"/>
              </a:rPr>
              <a:t>Have now added Lucy-Richardson Deconvolution to improve track reconstruction and cuts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502F154-DE79-4F6E-BE72-6B648538CA91}"/>
              </a:ext>
            </a:extLst>
          </p:cNvPr>
          <p:cNvGrpSpPr/>
          <p:nvPr/>
        </p:nvGrpSpPr>
        <p:grpSpPr>
          <a:xfrm>
            <a:off x="2188282" y="1181670"/>
            <a:ext cx="5889597" cy="2725532"/>
            <a:chOff x="2137888" y="3917538"/>
            <a:chExt cx="5889597" cy="2725532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9CE2D95-201E-43B3-95BF-1F51198CF1D7}"/>
                </a:ext>
              </a:extLst>
            </p:cNvPr>
            <p:cNvSpPr/>
            <p:nvPr/>
          </p:nvSpPr>
          <p:spPr>
            <a:xfrm>
              <a:off x="2137888" y="3917538"/>
              <a:ext cx="5889597" cy="2725532"/>
            </a:xfrm>
            <a:prstGeom prst="rect">
              <a:avLst/>
            </a:prstGeom>
            <a:solidFill>
              <a:srgbClr val="00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CA9EDAA-ADF3-44BF-8556-E259AFDD194A}"/>
                </a:ext>
              </a:extLst>
            </p:cNvPr>
            <p:cNvSpPr txBox="1"/>
            <p:nvPr/>
          </p:nvSpPr>
          <p:spPr>
            <a:xfrm>
              <a:off x="3186973" y="6322908"/>
              <a:ext cx="37914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JHEP (2021) no 10, 189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6FF8016-293D-430D-AC1A-CD2A85E53120}"/>
                </a:ext>
              </a:extLst>
            </p:cNvPr>
            <p:cNvGrpSpPr/>
            <p:nvPr/>
          </p:nvGrpSpPr>
          <p:grpSpPr>
            <a:xfrm>
              <a:off x="2263837" y="4025083"/>
              <a:ext cx="5637698" cy="2251625"/>
              <a:chOff x="5352999" y="3959703"/>
              <a:chExt cx="5637698" cy="2251625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5462833E-39E6-4736-9227-7A29660B39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53395"/>
              <a:stretch/>
            </p:blipFill>
            <p:spPr>
              <a:xfrm>
                <a:off x="5352999" y="3963428"/>
                <a:ext cx="2818849" cy="224790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226233C0-4FC5-4702-AFE8-271E440D26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2286" t="-394" r="1109" b="394"/>
              <a:stretch/>
            </p:blipFill>
            <p:spPr>
              <a:xfrm>
                <a:off x="8171848" y="3959703"/>
                <a:ext cx="2818849" cy="2247900"/>
              </a:xfrm>
              <a:prstGeom prst="rect">
                <a:avLst/>
              </a:prstGeom>
            </p:spPr>
          </p:pic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F214A89-6D69-4758-B608-B8C947D7BBC7}"/>
              </a:ext>
            </a:extLst>
          </p:cNvPr>
          <p:cNvGrpSpPr/>
          <p:nvPr/>
        </p:nvGrpSpPr>
        <p:grpSpPr>
          <a:xfrm>
            <a:off x="2083509" y="4000915"/>
            <a:ext cx="3280292" cy="2711895"/>
            <a:chOff x="2014665" y="1079518"/>
            <a:chExt cx="3280292" cy="271189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E9C890E-4297-4E24-97AF-9B641104EA62}"/>
                </a:ext>
              </a:extLst>
            </p:cNvPr>
            <p:cNvGrpSpPr/>
            <p:nvPr/>
          </p:nvGrpSpPr>
          <p:grpSpPr>
            <a:xfrm>
              <a:off x="2014665" y="1079518"/>
              <a:ext cx="3280292" cy="2711895"/>
              <a:chOff x="2653412" y="1062837"/>
              <a:chExt cx="3280292" cy="2711895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5CD8FDC-D69F-45ED-A5DB-31F5D1856C17}"/>
                  </a:ext>
                </a:extLst>
              </p:cNvPr>
              <p:cNvSpPr/>
              <p:nvPr/>
            </p:nvSpPr>
            <p:spPr>
              <a:xfrm>
                <a:off x="2773306" y="1062837"/>
                <a:ext cx="3040504" cy="2711895"/>
              </a:xfrm>
              <a:prstGeom prst="rect">
                <a:avLst/>
              </a:prstGeom>
              <a:solidFill>
                <a:srgbClr val="00CC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DF8EA14-4103-46AD-B8E6-625C8922D0ED}"/>
                  </a:ext>
                </a:extLst>
              </p:cNvPr>
              <p:cNvSpPr txBox="1"/>
              <p:nvPr/>
            </p:nvSpPr>
            <p:spPr>
              <a:xfrm>
                <a:off x="2653412" y="3467713"/>
                <a:ext cx="32802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JHEP (2021) no.10, </a:t>
                </a:r>
                <a:r>
                  <a:rPr lang="en-US" sz="1200" b="1" dirty="0">
                    <a:solidFill>
                      <a:prstClr val="black"/>
                    </a:solidFill>
                    <a:latin typeface="Calibri" panose="020F0502020204030204"/>
                  </a:rPr>
                  <a:t>146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E7EF748D-4F00-4AD3-A285-157D19701A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49930"/>
              <a:stretch/>
            </p:blipFill>
            <p:spPr>
              <a:xfrm>
                <a:off x="2944391" y="1207750"/>
                <a:ext cx="2698334" cy="2182538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3448A83-B101-4A4F-8CA0-FC9640DB1F5C}"/>
                </a:ext>
              </a:extLst>
            </p:cNvPr>
            <p:cNvSpPr txBox="1"/>
            <p:nvPr/>
          </p:nvSpPr>
          <p:spPr>
            <a:xfrm flipH="1">
              <a:off x="3129412" y="2474313"/>
              <a:ext cx="540131" cy="638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(L-R)</a:t>
              </a:r>
            </a:p>
            <a:p>
              <a:pPr algn="ctr">
                <a:lnSpc>
                  <a:spcPts val="960"/>
                </a:lnSpc>
                <a:defRPr/>
              </a:pPr>
              <a:r>
                <a:rPr kumimoji="0" lang="en-US" sz="105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(L-R)</a:t>
              </a:r>
            </a:p>
            <a:p>
              <a:pPr algn="ctr">
                <a:lnSpc>
                  <a:spcPts val="960"/>
                </a:lnSpc>
                <a:defRPr/>
              </a:pPr>
              <a:r>
                <a:rPr kumimoji="0" lang="en-US" sz="105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(L-R)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6968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/>
          <p:nvPr/>
        </p:nvSpPr>
        <p:spPr>
          <a:xfrm>
            <a:off x="0" y="1"/>
            <a:ext cx="2333401" cy="6858000"/>
          </a:xfrm>
          <a:prstGeom prst="rect">
            <a:avLst/>
          </a:prstGeom>
          <a:gradFill flip="none" rotWithShape="1">
            <a:gsLst>
              <a:gs pos="0">
                <a:srgbClr val="750478"/>
              </a:gs>
              <a:gs pos="38000">
                <a:srgbClr val="750478"/>
              </a:gs>
              <a:gs pos="71000">
                <a:srgbClr val="5D035E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307993" y="-93712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Sequence of NEXT Detectors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p14"/>
          <p:cNvCxnSpPr/>
          <p:nvPr/>
        </p:nvCxnSpPr>
        <p:spPr>
          <a:xfrm>
            <a:off x="419618" y="920030"/>
            <a:ext cx="9601200" cy="0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568AC28-1A78-B04D-8073-3BAA5BD2FDDF}"/>
              </a:ext>
            </a:extLst>
          </p:cNvPr>
          <p:cNvSpPr txBox="1">
            <a:spLocks/>
          </p:cNvSpPr>
          <p:nvPr/>
        </p:nvSpPr>
        <p:spPr>
          <a:xfrm>
            <a:off x="341405" y="6217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91614-7251-4478-8563-A9282B943A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26" name="AutoShape 2">
            <a:extLst>
              <a:ext uri="{FF2B5EF4-FFF2-40B4-BE49-F238E27FC236}">
                <a16:creationId xmlns:a16="http://schemas.microsoft.com/office/drawing/2014/main" id="{CBE7F958-1C66-4AE9-9CF4-1BD9D8A90D1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46381" y="2986088"/>
            <a:ext cx="727075" cy="0"/>
          </a:xfrm>
          <a:prstGeom prst="straightConnector1">
            <a:avLst/>
          </a:prstGeom>
          <a:noFill/>
          <a:ln w="38100" algn="ctr">
            <a:solidFill>
              <a:srgbClr val="B13F9A">
                <a:alpha val="6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27" name="AutoShape 3">
            <a:extLst>
              <a:ext uri="{FF2B5EF4-FFF2-40B4-BE49-F238E27FC236}">
                <a16:creationId xmlns:a16="http://schemas.microsoft.com/office/drawing/2014/main" id="{169BE1D1-D624-4CD8-87AE-DC8B3CF1B6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22894" y="2986088"/>
            <a:ext cx="727075" cy="0"/>
          </a:xfrm>
          <a:prstGeom prst="straightConnector1">
            <a:avLst/>
          </a:prstGeom>
          <a:noFill/>
          <a:ln w="38100" algn="ctr">
            <a:solidFill>
              <a:srgbClr val="B13F9A">
                <a:alpha val="6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28" name="AutoShape 4">
            <a:extLst>
              <a:ext uri="{FF2B5EF4-FFF2-40B4-BE49-F238E27FC236}">
                <a16:creationId xmlns:a16="http://schemas.microsoft.com/office/drawing/2014/main" id="{D1D11CBC-DB98-45AE-AF5D-00EA1A842D3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41831" y="3565525"/>
            <a:ext cx="0" cy="698500"/>
          </a:xfrm>
          <a:prstGeom prst="straightConnector1">
            <a:avLst/>
          </a:prstGeom>
          <a:noFill/>
          <a:ln w="38100" algn="ctr">
            <a:solidFill>
              <a:srgbClr val="B13F9A">
                <a:alpha val="6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29" name="AutoShape 5">
            <a:extLst>
              <a:ext uri="{FF2B5EF4-FFF2-40B4-BE49-F238E27FC236}">
                <a16:creationId xmlns:a16="http://schemas.microsoft.com/office/drawing/2014/main" id="{3D0F103A-C6CA-4C79-AA79-B4AC46A6FF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99094" y="4927600"/>
            <a:ext cx="727075" cy="0"/>
          </a:xfrm>
          <a:prstGeom prst="straightConnector1">
            <a:avLst/>
          </a:prstGeom>
          <a:noFill/>
          <a:ln w="38100" algn="ctr">
            <a:solidFill>
              <a:srgbClr val="B13F9A">
                <a:alpha val="6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30" name="AutoShape 6">
            <a:extLst>
              <a:ext uri="{FF2B5EF4-FFF2-40B4-BE49-F238E27FC236}">
                <a16:creationId xmlns:a16="http://schemas.microsoft.com/office/drawing/2014/main" id="{40D0C41C-740A-46A1-BC0E-B020C2317E5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486694" y="4927600"/>
            <a:ext cx="788987" cy="0"/>
          </a:xfrm>
          <a:prstGeom prst="straightConnector1">
            <a:avLst/>
          </a:prstGeom>
          <a:noFill/>
          <a:ln w="38100" algn="ctr">
            <a:solidFill>
              <a:srgbClr val="B13F9A">
                <a:alpha val="6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31" name="AutoShape 7">
            <a:extLst>
              <a:ext uri="{FF2B5EF4-FFF2-40B4-BE49-F238E27FC236}">
                <a16:creationId xmlns:a16="http://schemas.microsoft.com/office/drawing/2014/main" id="{58C2F26E-2BAD-44EF-9931-7B9EA5FCA08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951956" y="3641725"/>
            <a:ext cx="0" cy="669925"/>
          </a:xfrm>
          <a:prstGeom prst="straightConnector1">
            <a:avLst/>
          </a:prstGeom>
          <a:noFill/>
          <a:ln w="38100" algn="ctr">
            <a:solidFill>
              <a:srgbClr val="B13F9A">
                <a:alpha val="60000"/>
              </a:srgbClr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32" name="AutoShape 8">
            <a:extLst>
              <a:ext uri="{FF2B5EF4-FFF2-40B4-BE49-F238E27FC236}">
                <a16:creationId xmlns:a16="http://schemas.microsoft.com/office/drawing/2014/main" id="{0EA9853E-3F18-4021-9150-440FEA3B0A9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569244" y="2986088"/>
            <a:ext cx="725487" cy="0"/>
          </a:xfrm>
          <a:prstGeom prst="straightConnector1">
            <a:avLst/>
          </a:prstGeom>
          <a:noFill/>
          <a:ln w="38100" algn="ctr">
            <a:solidFill>
              <a:srgbClr val="B13F9A">
                <a:alpha val="6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5" name="AutoShape 9">
            <a:extLst>
              <a:ext uri="{FF2B5EF4-FFF2-40B4-BE49-F238E27FC236}">
                <a16:creationId xmlns:a16="http://schemas.microsoft.com/office/drawing/2014/main" id="{089EA835-4A64-45BD-821B-D3100B9FF25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909513" y="4169569"/>
            <a:ext cx="1568450" cy="1735137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A5786C5B-CBB4-411E-98F1-0489A978254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349669" y="4037013"/>
            <a:ext cx="1568450" cy="2000250"/>
          </a:xfrm>
          <a:prstGeom prst="flowChartProcess">
            <a:avLst/>
          </a:prstGeom>
          <a:solidFill>
            <a:srgbClr val="F1D9E1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utoShape 11">
            <a:extLst>
              <a:ext uri="{FF2B5EF4-FFF2-40B4-BE49-F238E27FC236}">
                <a16:creationId xmlns:a16="http://schemas.microsoft.com/office/drawing/2014/main" id="{9E553E66-92A0-4398-87BC-24668CA5141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363956" y="1922463"/>
            <a:ext cx="1570038" cy="1884362"/>
          </a:xfrm>
          <a:prstGeom prst="flowChartProcess">
            <a:avLst/>
          </a:prstGeom>
          <a:solidFill>
            <a:srgbClr val="F1D9E1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utoShape 12">
            <a:extLst>
              <a:ext uri="{FF2B5EF4-FFF2-40B4-BE49-F238E27FC236}">
                <a16:creationId xmlns:a16="http://schemas.microsoft.com/office/drawing/2014/main" id="{67ACA3E9-12AF-45EF-B2D4-F7E5C4CBD54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907131" y="1930401"/>
            <a:ext cx="1570037" cy="1884362"/>
          </a:xfrm>
          <a:prstGeom prst="flowChartProcess">
            <a:avLst/>
          </a:prstGeom>
          <a:solidFill>
            <a:srgbClr val="F1D9E1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utoShape 13">
            <a:extLst>
              <a:ext uri="{FF2B5EF4-FFF2-40B4-BE49-F238E27FC236}">
                <a16:creationId xmlns:a16="http://schemas.microsoft.com/office/drawing/2014/main" id="{125152EE-AA4D-4609-9522-01D7F5E20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0919" y="4252913"/>
            <a:ext cx="1339850" cy="2052637"/>
          </a:xfrm>
          <a:prstGeom prst="flowChartProcess">
            <a:avLst/>
          </a:prstGeom>
          <a:solidFill>
            <a:srgbClr val="F1D9E1">
              <a:alpha val="75000"/>
            </a:srgbClr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utoShape 14">
            <a:extLst>
              <a:ext uri="{FF2B5EF4-FFF2-40B4-BE49-F238E27FC236}">
                <a16:creationId xmlns:a16="http://schemas.microsoft.com/office/drawing/2014/main" id="{6723E7B2-E47F-4471-A90D-6D223D856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2031" y="1331913"/>
            <a:ext cx="1339850" cy="2325687"/>
          </a:xfrm>
          <a:prstGeom prst="flowChartProcess">
            <a:avLst/>
          </a:prstGeom>
          <a:solidFill>
            <a:srgbClr val="F1D9E1">
              <a:alpha val="75000"/>
            </a:srgbClr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9" name="Picture 15">
            <a:extLst>
              <a:ext uri="{FF2B5EF4-FFF2-40B4-BE49-F238E27FC236}">
                <a16:creationId xmlns:a16="http://schemas.microsoft.com/office/drawing/2014/main" id="{F4B9276F-BFBD-4680-9744-B753837E4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656" y="1846263"/>
            <a:ext cx="123825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A83C1651-F59D-4F2B-BBD4-846968591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656" y="4311650"/>
            <a:ext cx="123825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AutoShape 17">
            <a:extLst>
              <a:ext uri="{FF2B5EF4-FFF2-40B4-BE49-F238E27FC236}">
                <a16:creationId xmlns:a16="http://schemas.microsoft.com/office/drawing/2014/main" id="{29101DAF-2A66-4374-9FF7-A351AB09E6A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789825" y="1915319"/>
            <a:ext cx="1568450" cy="1884362"/>
          </a:xfrm>
          <a:prstGeom prst="flowChartProcess">
            <a:avLst/>
          </a:prstGeom>
          <a:solidFill>
            <a:srgbClr val="F1D9E1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2" name="Picture 18">
            <a:extLst>
              <a:ext uri="{FF2B5EF4-FFF2-40B4-BE49-F238E27FC236}">
                <a16:creationId xmlns:a16="http://schemas.microsoft.com/office/drawing/2014/main" id="{3334582D-625B-4706-85F0-0D1D31A21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006" y="2376488"/>
            <a:ext cx="1731963" cy="1225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3" name="Picture 19">
            <a:extLst>
              <a:ext uri="{FF2B5EF4-FFF2-40B4-BE49-F238E27FC236}">
                <a16:creationId xmlns:a16="http://schemas.microsoft.com/office/drawing/2014/main" id="{37A86CB8-298B-4399-96D5-4F621A80B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481" y="2376488"/>
            <a:ext cx="1798638" cy="1225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100DB9E1-B8D0-4F06-A859-A9BFD23D4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56" y="4311650"/>
            <a:ext cx="1912938" cy="12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5" name="Picture 21">
            <a:extLst>
              <a:ext uri="{FF2B5EF4-FFF2-40B4-BE49-F238E27FC236}">
                <a16:creationId xmlns:a16="http://schemas.microsoft.com/office/drawing/2014/main" id="{5032B2F1-DF7F-4E42-B41B-9E5EA243E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556" y="4311650"/>
            <a:ext cx="1620838" cy="1243013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BE647FC7-49E0-42D1-A9EA-A6D3748DF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t="3932" r="2849" b="5037"/>
          <a:stretch>
            <a:fillRect/>
          </a:stretch>
        </p:blipFill>
        <p:spPr bwMode="auto">
          <a:xfrm>
            <a:off x="7800769" y="2376488"/>
            <a:ext cx="1774825" cy="1225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4" name="Text Box 23">
            <a:extLst>
              <a:ext uri="{FF2B5EF4-FFF2-40B4-BE49-F238E27FC236}">
                <a16:creationId xmlns:a16="http://schemas.microsoft.com/office/drawing/2014/main" id="{D1D53707-D062-40A5-99C5-6E058269C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369" y="2001838"/>
            <a:ext cx="175101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NEXT-DBDM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 Box 24">
            <a:extLst>
              <a:ext uri="{FF2B5EF4-FFF2-40B4-BE49-F238E27FC236}">
                <a16:creationId xmlns:a16="http://schemas.microsoft.com/office/drawing/2014/main" id="{84C8BDA3-4210-44E9-9E53-1A613D2E7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531" y="2001838"/>
            <a:ext cx="17526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NEXT-DEMO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Text Box 25">
            <a:extLst>
              <a:ext uri="{FF2B5EF4-FFF2-40B4-BE49-F238E27FC236}">
                <a16:creationId xmlns:a16="http://schemas.microsoft.com/office/drawing/2014/main" id="{9AECCC91-A25A-4373-9F3B-5238579DB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294" y="2001838"/>
            <a:ext cx="175101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NEXT-CRAB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Text Box 26">
            <a:extLst>
              <a:ext uri="{FF2B5EF4-FFF2-40B4-BE49-F238E27FC236}">
                <a16:creationId xmlns:a16="http://schemas.microsoft.com/office/drawing/2014/main" id="{BBF9D5DB-4C50-4A18-978A-5143CB3D8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2481" y="6030913"/>
            <a:ext cx="17526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NEXT-HD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Text Box 27">
            <a:extLst>
              <a:ext uri="{FF2B5EF4-FFF2-40B4-BE49-F238E27FC236}">
                <a16:creationId xmlns:a16="http://schemas.microsoft.com/office/drawing/2014/main" id="{8A3E9D16-9EA3-4C8C-BC93-98EF7A2BB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6481" y="5514975"/>
            <a:ext cx="175101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NEXT-White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xt Box 28">
            <a:extLst>
              <a:ext uri="{FF2B5EF4-FFF2-40B4-BE49-F238E27FC236}">
                <a16:creationId xmlns:a16="http://schemas.microsoft.com/office/drawing/2014/main" id="{40B0878C-1FEA-4A1D-87A3-B82FE20A0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8869" y="5521325"/>
            <a:ext cx="175101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NEXT-100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Text Box 29">
            <a:extLst>
              <a:ext uri="{FF2B5EF4-FFF2-40B4-BE49-F238E27FC236}">
                <a16:creationId xmlns:a16="http://schemas.microsoft.com/office/drawing/2014/main" id="{E0BABBE6-3129-4A07-B3F7-F433F19D3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1881" y="1306512"/>
            <a:ext cx="1193800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NEXT-HD with Barium Tagging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B16517D-5379-C247-94BF-8E1E7DB5C20D}"/>
              </a:ext>
            </a:extLst>
          </p:cNvPr>
          <p:cNvSpPr txBox="1"/>
          <p:nvPr/>
        </p:nvSpPr>
        <p:spPr>
          <a:xfrm>
            <a:off x="4095751" y="1087298"/>
            <a:ext cx="60279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NEXT-100 is being commissioned now and is a demonstrator for technology scalable to the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tonne</a:t>
            </a:r>
            <a:r>
              <a:rPr lang="en-US" sz="1600" dirty="0">
                <a:solidFill>
                  <a:srgbClr val="00CCFF"/>
                </a:solidFill>
                <a:latin typeface="Calibri" panose="020F0502020204030204"/>
              </a:rPr>
              <a:t>-scale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CC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A4C7A08-29DF-4994-96BE-F35057E1A015}"/>
              </a:ext>
            </a:extLst>
          </p:cNvPr>
          <p:cNvGrpSpPr/>
          <p:nvPr/>
        </p:nvGrpSpPr>
        <p:grpSpPr>
          <a:xfrm>
            <a:off x="-9525" y="3774611"/>
            <a:ext cx="1920240" cy="280327"/>
            <a:chOff x="6821554" y="2835256"/>
            <a:chExt cx="2322445" cy="280327"/>
          </a:xfrm>
        </p:grpSpPr>
        <p:sp>
          <p:nvSpPr>
            <p:cNvPr id="48" name="Google Shape;136;p14">
              <a:extLst>
                <a:ext uri="{FF2B5EF4-FFF2-40B4-BE49-F238E27FC236}">
                  <a16:creationId xmlns:a16="http://schemas.microsoft.com/office/drawing/2014/main" id="{44642C29-8DB8-4486-BB33-94EA95B4F8EC}"/>
                </a:ext>
              </a:extLst>
            </p:cNvPr>
            <p:cNvSpPr/>
            <p:nvPr/>
          </p:nvSpPr>
          <p:spPr>
            <a:xfrm flipH="1">
              <a:off x="6821554" y="2835256"/>
              <a:ext cx="1023205" cy="28032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750478"/>
                </a:gs>
                <a:gs pos="27000">
                  <a:srgbClr val="750478"/>
                </a:gs>
                <a:gs pos="71000">
                  <a:srgbClr val="5D035E"/>
                </a:gs>
                <a:gs pos="100000">
                  <a:srgbClr val="5D035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40;p14">
              <a:extLst>
                <a:ext uri="{FF2B5EF4-FFF2-40B4-BE49-F238E27FC236}">
                  <a16:creationId xmlns:a16="http://schemas.microsoft.com/office/drawing/2014/main" id="{8E6F6320-3333-4974-ABAF-5625E9633D72}"/>
                </a:ext>
              </a:extLst>
            </p:cNvPr>
            <p:cNvSpPr/>
            <p:nvPr/>
          </p:nvSpPr>
          <p:spPr>
            <a:xfrm>
              <a:off x="7768494" y="2835256"/>
              <a:ext cx="1375505" cy="28032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750478"/>
                </a:gs>
                <a:gs pos="30000">
                  <a:srgbClr val="6E0471"/>
                </a:gs>
                <a:gs pos="83000">
                  <a:srgbClr val="610362"/>
                </a:gs>
                <a:gs pos="100000">
                  <a:srgbClr val="5D035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" name="Google Shape;143;p14">
            <a:extLst>
              <a:ext uri="{FF2B5EF4-FFF2-40B4-BE49-F238E27FC236}">
                <a16:creationId xmlns:a16="http://schemas.microsoft.com/office/drawing/2014/main" id="{9068BB5B-9ECE-4A8B-B8FD-957C9494103E}"/>
              </a:ext>
            </a:extLst>
          </p:cNvPr>
          <p:cNvSpPr/>
          <p:nvPr/>
        </p:nvSpPr>
        <p:spPr>
          <a:xfrm>
            <a:off x="30945" y="2053005"/>
            <a:ext cx="1983720" cy="286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0νββ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Detection Strategies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Detectors</a:t>
            </a:r>
            <a:endParaRPr lang="en-US" sz="120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  <a:p>
            <a:pPr lvl="1">
              <a:spcBef>
                <a:spcPts val="600"/>
              </a:spcBef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Past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200" b="1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Current</a:t>
            </a:r>
          </a:p>
          <a:p>
            <a:pPr lvl="1">
              <a:spcBef>
                <a:spcPts val="600"/>
              </a:spcBef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893459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/>
          <p:nvPr/>
        </p:nvSpPr>
        <p:spPr>
          <a:xfrm>
            <a:off x="0" y="1"/>
            <a:ext cx="2333401" cy="6858000"/>
          </a:xfrm>
          <a:prstGeom prst="rect">
            <a:avLst/>
          </a:prstGeom>
          <a:gradFill flip="none" rotWithShape="1">
            <a:gsLst>
              <a:gs pos="0">
                <a:srgbClr val="750478"/>
              </a:gs>
              <a:gs pos="38000">
                <a:srgbClr val="750478"/>
              </a:gs>
              <a:gs pos="71000">
                <a:srgbClr val="5D035E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307993" y="-93712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NEXT-100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p14"/>
          <p:cNvCxnSpPr/>
          <p:nvPr/>
        </p:nvCxnSpPr>
        <p:spPr>
          <a:xfrm>
            <a:off x="419618" y="920030"/>
            <a:ext cx="9601200" cy="0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568AC28-1A78-B04D-8073-3BAA5BD2FDDF}"/>
              </a:ext>
            </a:extLst>
          </p:cNvPr>
          <p:cNvSpPr txBox="1">
            <a:spLocks/>
          </p:cNvSpPr>
          <p:nvPr/>
        </p:nvSpPr>
        <p:spPr>
          <a:xfrm>
            <a:off x="341405" y="6217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91614-7251-4478-8563-A9282B943A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F0E0294-6626-FADF-26DE-FE58B1DA7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510" y="2151117"/>
            <a:ext cx="5365061" cy="3540438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9B84178E-4471-B24E-EE6D-FFB8B230F706}"/>
              </a:ext>
            </a:extLst>
          </p:cNvPr>
          <p:cNvSpPr/>
          <p:nvPr/>
        </p:nvSpPr>
        <p:spPr>
          <a:xfrm>
            <a:off x="7693084" y="2151117"/>
            <a:ext cx="4253988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Modified structural designs capable of being scaled to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tonne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-scale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kern="0" dirty="0">
                <a:solidFill>
                  <a:prstClr val="white"/>
                </a:solidFill>
                <a:latin typeface="Calibri" panose="020F0502020204030204"/>
              </a:rPr>
              <a:t>Improved radioactive budget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Expected background index of 4 x 10</a:t>
            </a:r>
            <a:r>
              <a:rPr kumimoji="0" lang="en-US" sz="2200" b="0" i="0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-4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counts/keV/kg/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yr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200" kern="0" dirty="0">
                <a:solidFill>
                  <a:prstClr val="white"/>
                </a:solidFill>
                <a:latin typeface="Calibri" panose="020F0502020204030204"/>
              </a:rPr>
              <a:t>Will reach a sensitivity of 6 x 10</a:t>
            </a:r>
            <a:r>
              <a:rPr lang="en-US" sz="2200" kern="0" baseline="30000" dirty="0">
                <a:solidFill>
                  <a:prstClr val="white"/>
                </a:solidFill>
                <a:latin typeface="Calibri" panose="020F0502020204030204"/>
              </a:rPr>
              <a:t>25</a:t>
            </a:r>
            <a:r>
              <a:rPr lang="en-US" sz="2200" kern="0" dirty="0">
                <a:solidFill>
                  <a:prstClr val="white"/>
                </a:solidFill>
                <a:latin typeface="Calibri" panose="020F0502020204030204"/>
              </a:rPr>
              <a:t> years after a run of 3 years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E4CF97-DF95-4FD4-9DC2-88A454E52E43}"/>
              </a:ext>
            </a:extLst>
          </p:cNvPr>
          <p:cNvGrpSpPr/>
          <p:nvPr/>
        </p:nvGrpSpPr>
        <p:grpSpPr>
          <a:xfrm>
            <a:off x="-9525" y="3774611"/>
            <a:ext cx="1920240" cy="280327"/>
            <a:chOff x="6821554" y="2835256"/>
            <a:chExt cx="2322445" cy="280327"/>
          </a:xfrm>
        </p:grpSpPr>
        <p:sp>
          <p:nvSpPr>
            <p:cNvPr id="19" name="Google Shape;136;p14">
              <a:extLst>
                <a:ext uri="{FF2B5EF4-FFF2-40B4-BE49-F238E27FC236}">
                  <a16:creationId xmlns:a16="http://schemas.microsoft.com/office/drawing/2014/main" id="{9F09122E-9541-4ECE-9D12-1290BB539B1A}"/>
                </a:ext>
              </a:extLst>
            </p:cNvPr>
            <p:cNvSpPr/>
            <p:nvPr/>
          </p:nvSpPr>
          <p:spPr>
            <a:xfrm flipH="1">
              <a:off x="6821554" y="2835256"/>
              <a:ext cx="1023205" cy="28032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750478"/>
                </a:gs>
                <a:gs pos="27000">
                  <a:srgbClr val="750478"/>
                </a:gs>
                <a:gs pos="71000">
                  <a:srgbClr val="5D035E"/>
                </a:gs>
                <a:gs pos="100000">
                  <a:srgbClr val="5D035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40;p14">
              <a:extLst>
                <a:ext uri="{FF2B5EF4-FFF2-40B4-BE49-F238E27FC236}">
                  <a16:creationId xmlns:a16="http://schemas.microsoft.com/office/drawing/2014/main" id="{AA9519A7-B537-4DEB-A9B4-603E3F06CDDE}"/>
                </a:ext>
              </a:extLst>
            </p:cNvPr>
            <p:cNvSpPr/>
            <p:nvPr/>
          </p:nvSpPr>
          <p:spPr>
            <a:xfrm>
              <a:off x="7768494" y="2835256"/>
              <a:ext cx="1375505" cy="28032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750478"/>
                </a:gs>
                <a:gs pos="30000">
                  <a:srgbClr val="6E0471"/>
                </a:gs>
                <a:gs pos="83000">
                  <a:srgbClr val="610362"/>
                </a:gs>
                <a:gs pos="100000">
                  <a:srgbClr val="5D035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" name="Google Shape;143;p14">
            <a:extLst>
              <a:ext uri="{FF2B5EF4-FFF2-40B4-BE49-F238E27FC236}">
                <a16:creationId xmlns:a16="http://schemas.microsoft.com/office/drawing/2014/main" id="{604B6810-964C-4AE2-A8A0-5E3BBE86115B}"/>
              </a:ext>
            </a:extLst>
          </p:cNvPr>
          <p:cNvSpPr/>
          <p:nvPr/>
        </p:nvSpPr>
        <p:spPr>
          <a:xfrm>
            <a:off x="30945" y="2053005"/>
            <a:ext cx="1983720" cy="286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0νββ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Detection Strategies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Detectors</a:t>
            </a:r>
            <a:endParaRPr lang="en-US" sz="120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  <a:p>
            <a:pPr lvl="1">
              <a:spcBef>
                <a:spcPts val="600"/>
              </a:spcBef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Past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200" b="1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Current</a:t>
            </a:r>
          </a:p>
          <a:p>
            <a:pPr lvl="1">
              <a:spcBef>
                <a:spcPts val="600"/>
              </a:spcBef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306736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/>
          <p:nvPr/>
        </p:nvSpPr>
        <p:spPr>
          <a:xfrm>
            <a:off x="0" y="1"/>
            <a:ext cx="2333401" cy="6858000"/>
          </a:xfrm>
          <a:prstGeom prst="rect">
            <a:avLst/>
          </a:prstGeom>
          <a:gradFill flip="none" rotWithShape="1">
            <a:gsLst>
              <a:gs pos="0">
                <a:srgbClr val="750478"/>
              </a:gs>
              <a:gs pos="38000">
                <a:srgbClr val="750478"/>
              </a:gs>
              <a:gs pos="71000">
                <a:srgbClr val="5D035E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307993" y="-93712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Sequence of NEXT Detectors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p14"/>
          <p:cNvCxnSpPr/>
          <p:nvPr/>
        </p:nvCxnSpPr>
        <p:spPr>
          <a:xfrm>
            <a:off x="419618" y="920030"/>
            <a:ext cx="9601200" cy="0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568AC28-1A78-B04D-8073-3BAA5BD2FDDF}"/>
              </a:ext>
            </a:extLst>
          </p:cNvPr>
          <p:cNvSpPr txBox="1">
            <a:spLocks/>
          </p:cNvSpPr>
          <p:nvPr/>
        </p:nvSpPr>
        <p:spPr>
          <a:xfrm>
            <a:off x="341405" y="6217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91614-7251-4478-8563-A9282B943A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26" name="AutoShape 2">
            <a:extLst>
              <a:ext uri="{FF2B5EF4-FFF2-40B4-BE49-F238E27FC236}">
                <a16:creationId xmlns:a16="http://schemas.microsoft.com/office/drawing/2014/main" id="{CBE7F958-1C66-4AE9-9CF4-1BD9D8A90D1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46381" y="2986088"/>
            <a:ext cx="727075" cy="0"/>
          </a:xfrm>
          <a:prstGeom prst="straightConnector1">
            <a:avLst/>
          </a:prstGeom>
          <a:noFill/>
          <a:ln w="38100" algn="ctr">
            <a:solidFill>
              <a:srgbClr val="B13F9A">
                <a:alpha val="6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27" name="AutoShape 3">
            <a:extLst>
              <a:ext uri="{FF2B5EF4-FFF2-40B4-BE49-F238E27FC236}">
                <a16:creationId xmlns:a16="http://schemas.microsoft.com/office/drawing/2014/main" id="{169BE1D1-D624-4CD8-87AE-DC8B3CF1B6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22894" y="2986088"/>
            <a:ext cx="727075" cy="0"/>
          </a:xfrm>
          <a:prstGeom prst="straightConnector1">
            <a:avLst/>
          </a:prstGeom>
          <a:noFill/>
          <a:ln w="38100" algn="ctr">
            <a:solidFill>
              <a:srgbClr val="B13F9A">
                <a:alpha val="6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28" name="AutoShape 4">
            <a:extLst>
              <a:ext uri="{FF2B5EF4-FFF2-40B4-BE49-F238E27FC236}">
                <a16:creationId xmlns:a16="http://schemas.microsoft.com/office/drawing/2014/main" id="{D1D11CBC-DB98-45AE-AF5D-00EA1A842D3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41831" y="3565525"/>
            <a:ext cx="0" cy="698500"/>
          </a:xfrm>
          <a:prstGeom prst="straightConnector1">
            <a:avLst/>
          </a:prstGeom>
          <a:noFill/>
          <a:ln w="38100" algn="ctr">
            <a:solidFill>
              <a:srgbClr val="B13F9A">
                <a:alpha val="6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29" name="AutoShape 5">
            <a:extLst>
              <a:ext uri="{FF2B5EF4-FFF2-40B4-BE49-F238E27FC236}">
                <a16:creationId xmlns:a16="http://schemas.microsoft.com/office/drawing/2014/main" id="{3D0F103A-C6CA-4C79-AA79-B4AC46A6FF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99094" y="4927600"/>
            <a:ext cx="727075" cy="0"/>
          </a:xfrm>
          <a:prstGeom prst="straightConnector1">
            <a:avLst/>
          </a:prstGeom>
          <a:noFill/>
          <a:ln w="38100" algn="ctr">
            <a:solidFill>
              <a:srgbClr val="B13F9A">
                <a:alpha val="6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30" name="AutoShape 6">
            <a:extLst>
              <a:ext uri="{FF2B5EF4-FFF2-40B4-BE49-F238E27FC236}">
                <a16:creationId xmlns:a16="http://schemas.microsoft.com/office/drawing/2014/main" id="{40D0C41C-740A-46A1-BC0E-B020C2317E5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486694" y="4927600"/>
            <a:ext cx="788987" cy="0"/>
          </a:xfrm>
          <a:prstGeom prst="straightConnector1">
            <a:avLst/>
          </a:prstGeom>
          <a:noFill/>
          <a:ln w="38100" algn="ctr">
            <a:solidFill>
              <a:srgbClr val="B13F9A">
                <a:alpha val="6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31" name="AutoShape 7">
            <a:extLst>
              <a:ext uri="{FF2B5EF4-FFF2-40B4-BE49-F238E27FC236}">
                <a16:creationId xmlns:a16="http://schemas.microsoft.com/office/drawing/2014/main" id="{58C2F26E-2BAD-44EF-9931-7B9EA5FCA08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951956" y="3641725"/>
            <a:ext cx="0" cy="669925"/>
          </a:xfrm>
          <a:prstGeom prst="straightConnector1">
            <a:avLst/>
          </a:prstGeom>
          <a:noFill/>
          <a:ln w="38100" algn="ctr">
            <a:solidFill>
              <a:srgbClr val="B13F9A">
                <a:alpha val="60000"/>
              </a:srgbClr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32" name="AutoShape 8">
            <a:extLst>
              <a:ext uri="{FF2B5EF4-FFF2-40B4-BE49-F238E27FC236}">
                <a16:creationId xmlns:a16="http://schemas.microsoft.com/office/drawing/2014/main" id="{0EA9853E-3F18-4021-9150-440FEA3B0A9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569244" y="2986088"/>
            <a:ext cx="725487" cy="0"/>
          </a:xfrm>
          <a:prstGeom prst="straightConnector1">
            <a:avLst/>
          </a:prstGeom>
          <a:noFill/>
          <a:ln w="38100" algn="ctr">
            <a:solidFill>
              <a:srgbClr val="B13F9A">
                <a:alpha val="6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5" name="AutoShape 9">
            <a:extLst>
              <a:ext uri="{FF2B5EF4-FFF2-40B4-BE49-F238E27FC236}">
                <a16:creationId xmlns:a16="http://schemas.microsoft.com/office/drawing/2014/main" id="{089EA835-4A64-45BD-821B-D3100B9FF25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909513" y="4169569"/>
            <a:ext cx="1568450" cy="1735137"/>
          </a:xfrm>
          <a:prstGeom prst="flowChartProcess">
            <a:avLst/>
          </a:prstGeom>
          <a:solidFill>
            <a:srgbClr val="F1D9E1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A5786C5B-CBB4-411E-98F1-0489A978254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349669" y="4037013"/>
            <a:ext cx="1568450" cy="2000250"/>
          </a:xfrm>
          <a:prstGeom prst="flowChartProcess">
            <a:avLst/>
          </a:prstGeom>
          <a:solidFill>
            <a:srgbClr val="F1D9E1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utoShape 11">
            <a:extLst>
              <a:ext uri="{FF2B5EF4-FFF2-40B4-BE49-F238E27FC236}">
                <a16:creationId xmlns:a16="http://schemas.microsoft.com/office/drawing/2014/main" id="{9E553E66-92A0-4398-87BC-24668CA5141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363956" y="1922463"/>
            <a:ext cx="1570038" cy="1884362"/>
          </a:xfrm>
          <a:prstGeom prst="flowChartProcess">
            <a:avLst/>
          </a:prstGeom>
          <a:solidFill>
            <a:srgbClr val="F1D9E1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utoShape 12">
            <a:extLst>
              <a:ext uri="{FF2B5EF4-FFF2-40B4-BE49-F238E27FC236}">
                <a16:creationId xmlns:a16="http://schemas.microsoft.com/office/drawing/2014/main" id="{67ACA3E9-12AF-45EF-B2D4-F7E5C4CBD54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907131" y="1930401"/>
            <a:ext cx="1570037" cy="1884362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utoShape 13">
            <a:extLst>
              <a:ext uri="{FF2B5EF4-FFF2-40B4-BE49-F238E27FC236}">
                <a16:creationId xmlns:a16="http://schemas.microsoft.com/office/drawing/2014/main" id="{125152EE-AA4D-4609-9522-01D7F5E20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0919" y="4252913"/>
            <a:ext cx="1339850" cy="2052637"/>
          </a:xfrm>
          <a:prstGeom prst="flowChartProcess">
            <a:avLst/>
          </a:prstGeom>
          <a:solidFill>
            <a:srgbClr val="F1D9E1">
              <a:alpha val="75000"/>
            </a:srgbClr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utoShape 14">
            <a:extLst>
              <a:ext uri="{FF2B5EF4-FFF2-40B4-BE49-F238E27FC236}">
                <a16:creationId xmlns:a16="http://schemas.microsoft.com/office/drawing/2014/main" id="{6723E7B2-E47F-4471-A90D-6D223D856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2031" y="1331913"/>
            <a:ext cx="1339850" cy="2325687"/>
          </a:xfrm>
          <a:prstGeom prst="flowChartProcess">
            <a:avLst/>
          </a:prstGeom>
          <a:solidFill>
            <a:srgbClr val="F1D9E1">
              <a:alpha val="75000"/>
            </a:srgbClr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9" name="Picture 15">
            <a:extLst>
              <a:ext uri="{FF2B5EF4-FFF2-40B4-BE49-F238E27FC236}">
                <a16:creationId xmlns:a16="http://schemas.microsoft.com/office/drawing/2014/main" id="{F4B9276F-BFBD-4680-9744-B753837E4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656" y="1846263"/>
            <a:ext cx="123825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A83C1651-F59D-4F2B-BBD4-846968591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656" y="4311650"/>
            <a:ext cx="123825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AutoShape 17">
            <a:extLst>
              <a:ext uri="{FF2B5EF4-FFF2-40B4-BE49-F238E27FC236}">
                <a16:creationId xmlns:a16="http://schemas.microsoft.com/office/drawing/2014/main" id="{29101DAF-2A66-4374-9FF7-A351AB09E6A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789825" y="1915319"/>
            <a:ext cx="1568450" cy="1884362"/>
          </a:xfrm>
          <a:prstGeom prst="flowChartProcess">
            <a:avLst/>
          </a:prstGeom>
          <a:solidFill>
            <a:srgbClr val="F1D9E1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2" name="Picture 18">
            <a:extLst>
              <a:ext uri="{FF2B5EF4-FFF2-40B4-BE49-F238E27FC236}">
                <a16:creationId xmlns:a16="http://schemas.microsoft.com/office/drawing/2014/main" id="{3334582D-625B-4706-85F0-0D1D31A21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006" y="2376488"/>
            <a:ext cx="17319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3" name="Picture 19">
            <a:extLst>
              <a:ext uri="{FF2B5EF4-FFF2-40B4-BE49-F238E27FC236}">
                <a16:creationId xmlns:a16="http://schemas.microsoft.com/office/drawing/2014/main" id="{37A86CB8-298B-4399-96D5-4F621A80B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481" y="2376488"/>
            <a:ext cx="1798638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100DB9E1-B8D0-4F06-A859-A9BFD23D4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56" y="4311650"/>
            <a:ext cx="1912938" cy="12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5" name="Picture 21">
            <a:extLst>
              <a:ext uri="{FF2B5EF4-FFF2-40B4-BE49-F238E27FC236}">
                <a16:creationId xmlns:a16="http://schemas.microsoft.com/office/drawing/2014/main" id="{5032B2F1-DF7F-4E42-B41B-9E5EA243E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556" y="4311650"/>
            <a:ext cx="1620838" cy="12430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BE647FC7-49E0-42D1-A9EA-A6D3748DF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t="3932" r="2849" b="5037"/>
          <a:stretch>
            <a:fillRect/>
          </a:stretch>
        </p:blipFill>
        <p:spPr bwMode="auto">
          <a:xfrm>
            <a:off x="7800769" y="2376488"/>
            <a:ext cx="1774825" cy="1225550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4" name="Text Box 23">
            <a:extLst>
              <a:ext uri="{FF2B5EF4-FFF2-40B4-BE49-F238E27FC236}">
                <a16:creationId xmlns:a16="http://schemas.microsoft.com/office/drawing/2014/main" id="{D1D53707-D062-40A5-99C5-6E058269C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369" y="2001838"/>
            <a:ext cx="175101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NEXT-DBDM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 Box 24">
            <a:extLst>
              <a:ext uri="{FF2B5EF4-FFF2-40B4-BE49-F238E27FC236}">
                <a16:creationId xmlns:a16="http://schemas.microsoft.com/office/drawing/2014/main" id="{84C8BDA3-4210-44E9-9E53-1A613D2E7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531" y="2001838"/>
            <a:ext cx="17526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NEXT-DEMO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Text Box 25">
            <a:extLst>
              <a:ext uri="{FF2B5EF4-FFF2-40B4-BE49-F238E27FC236}">
                <a16:creationId xmlns:a16="http://schemas.microsoft.com/office/drawing/2014/main" id="{9AECCC91-A25A-4373-9F3B-5238579DB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294" y="2001838"/>
            <a:ext cx="175101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NEXT-CRAB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Text Box 26">
            <a:extLst>
              <a:ext uri="{FF2B5EF4-FFF2-40B4-BE49-F238E27FC236}">
                <a16:creationId xmlns:a16="http://schemas.microsoft.com/office/drawing/2014/main" id="{BBF9D5DB-4C50-4A18-978A-5143CB3D8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2481" y="6030913"/>
            <a:ext cx="17526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NEXT-HD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Text Box 27">
            <a:extLst>
              <a:ext uri="{FF2B5EF4-FFF2-40B4-BE49-F238E27FC236}">
                <a16:creationId xmlns:a16="http://schemas.microsoft.com/office/drawing/2014/main" id="{8A3E9D16-9EA3-4C8C-BC93-98EF7A2BB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6481" y="5514975"/>
            <a:ext cx="175101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NEXT-White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xt Box 28">
            <a:extLst>
              <a:ext uri="{FF2B5EF4-FFF2-40B4-BE49-F238E27FC236}">
                <a16:creationId xmlns:a16="http://schemas.microsoft.com/office/drawing/2014/main" id="{40B0878C-1FEA-4A1D-87A3-B82FE20A0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8869" y="5521325"/>
            <a:ext cx="175101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NEXT-100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Text Box 29">
            <a:extLst>
              <a:ext uri="{FF2B5EF4-FFF2-40B4-BE49-F238E27FC236}">
                <a16:creationId xmlns:a16="http://schemas.microsoft.com/office/drawing/2014/main" id="{E0BABBE6-3129-4A07-B3F7-F433F19D3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1881" y="1306512"/>
            <a:ext cx="1193800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NEXT-HD with Barium Tagging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B16517D-5379-C247-94BF-8E1E7DB5C20D}"/>
              </a:ext>
            </a:extLst>
          </p:cNvPr>
          <p:cNvSpPr txBox="1"/>
          <p:nvPr/>
        </p:nvSpPr>
        <p:spPr>
          <a:xfrm>
            <a:off x="2557669" y="1087298"/>
            <a:ext cx="75660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NEXT-CRAB was the prototype for NEXT-100 and is now exploring technology scalable beyond the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tonne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-scale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E58403E-1BF0-4EDC-8FE3-27D4BD33AF0D}"/>
              </a:ext>
            </a:extLst>
          </p:cNvPr>
          <p:cNvGrpSpPr/>
          <p:nvPr/>
        </p:nvGrpSpPr>
        <p:grpSpPr>
          <a:xfrm>
            <a:off x="-9525" y="4022261"/>
            <a:ext cx="1920240" cy="280327"/>
            <a:chOff x="6821554" y="2835256"/>
            <a:chExt cx="2322445" cy="280327"/>
          </a:xfrm>
        </p:grpSpPr>
        <p:sp>
          <p:nvSpPr>
            <p:cNvPr id="40" name="Google Shape;136;p14">
              <a:extLst>
                <a:ext uri="{FF2B5EF4-FFF2-40B4-BE49-F238E27FC236}">
                  <a16:creationId xmlns:a16="http://schemas.microsoft.com/office/drawing/2014/main" id="{78078894-B24B-4590-85A4-7CE91477C948}"/>
                </a:ext>
              </a:extLst>
            </p:cNvPr>
            <p:cNvSpPr/>
            <p:nvPr/>
          </p:nvSpPr>
          <p:spPr>
            <a:xfrm flipH="1">
              <a:off x="6821554" y="2835256"/>
              <a:ext cx="1023205" cy="28032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750478"/>
                </a:gs>
                <a:gs pos="27000">
                  <a:srgbClr val="750478"/>
                </a:gs>
                <a:gs pos="71000">
                  <a:srgbClr val="5D035E"/>
                </a:gs>
                <a:gs pos="100000">
                  <a:srgbClr val="5D035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40;p14">
              <a:extLst>
                <a:ext uri="{FF2B5EF4-FFF2-40B4-BE49-F238E27FC236}">
                  <a16:creationId xmlns:a16="http://schemas.microsoft.com/office/drawing/2014/main" id="{2A5DBC55-6B2D-489F-8454-DBDE0A52D4B5}"/>
                </a:ext>
              </a:extLst>
            </p:cNvPr>
            <p:cNvSpPr/>
            <p:nvPr/>
          </p:nvSpPr>
          <p:spPr>
            <a:xfrm>
              <a:off x="7768494" y="2835256"/>
              <a:ext cx="1375505" cy="28032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750478"/>
                </a:gs>
                <a:gs pos="30000">
                  <a:srgbClr val="6E0471"/>
                </a:gs>
                <a:gs pos="83000">
                  <a:srgbClr val="610362"/>
                </a:gs>
                <a:gs pos="100000">
                  <a:srgbClr val="5D035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" name="Google Shape;143;p14">
            <a:extLst>
              <a:ext uri="{FF2B5EF4-FFF2-40B4-BE49-F238E27FC236}">
                <a16:creationId xmlns:a16="http://schemas.microsoft.com/office/drawing/2014/main" id="{47439ACB-D005-4166-9CAC-8E92344CEF51}"/>
              </a:ext>
            </a:extLst>
          </p:cNvPr>
          <p:cNvSpPr/>
          <p:nvPr/>
        </p:nvSpPr>
        <p:spPr>
          <a:xfrm>
            <a:off x="30945" y="2053005"/>
            <a:ext cx="1983720" cy="286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0νββ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Detection Strategies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Detectors</a:t>
            </a:r>
            <a:endParaRPr lang="en-US" sz="120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  <a:p>
            <a:pPr lvl="1">
              <a:spcBef>
                <a:spcPts val="600"/>
              </a:spcBef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Past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Current</a:t>
            </a:r>
          </a:p>
          <a:p>
            <a:pPr lvl="1">
              <a:spcBef>
                <a:spcPts val="600"/>
              </a:spcBef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1654045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138E5-E92A-4972-948E-31C24437F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6668" y="1005163"/>
            <a:ext cx="6217920" cy="2866697"/>
          </a:xfrm>
        </p:spPr>
        <p:txBody>
          <a:bodyPr>
            <a:normAutofit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66C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1) Lepton number conservation is violated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2) Massive fermions exist that are their own antiparticle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3) There are other mass generating mechanisms in nature beyond the Higgs mechanism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E66C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4) Could measure </a:t>
            </a:r>
            <a:r>
              <a:rPr lang="en-US" sz="2400" kern="0" dirty="0">
                <a:solidFill>
                  <a:srgbClr val="E66CFF"/>
                </a:solidFill>
                <a:latin typeface="Calibri" panose="020F0502020204030204"/>
              </a:rPr>
              <a:t>the mass of the neutrino</a:t>
            </a:r>
            <a:endParaRPr kumimoji="0" lang="en-US" sz="2400" b="0" i="0" u="none" strike="noStrike" kern="0" cap="none" spc="0" normalizeH="0" baseline="-25000" noProof="0" dirty="0">
              <a:ln>
                <a:noFill/>
              </a:ln>
              <a:solidFill>
                <a:srgbClr val="E66C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BB0E83-F653-488C-917D-7B10A0B91792}"/>
              </a:ext>
            </a:extLst>
          </p:cNvPr>
          <p:cNvGrpSpPr/>
          <p:nvPr/>
        </p:nvGrpSpPr>
        <p:grpSpPr>
          <a:xfrm>
            <a:off x="2434861" y="1052788"/>
            <a:ext cx="2553604" cy="2059445"/>
            <a:chOff x="1484501" y="2557025"/>
            <a:chExt cx="2553604" cy="2059445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AFA55C1-666F-4642-94A5-7C2BEC7E632A}"/>
                </a:ext>
              </a:extLst>
            </p:cNvPr>
            <p:cNvSpPr/>
            <p:nvPr/>
          </p:nvSpPr>
          <p:spPr>
            <a:xfrm rot="20458908">
              <a:off x="1984770" y="3057785"/>
              <a:ext cx="996991" cy="226107"/>
            </a:xfrm>
            <a:custGeom>
              <a:avLst/>
              <a:gdLst>
                <a:gd name="connsiteX0" fmla="*/ 0 w 996991"/>
                <a:gd name="connsiteY0" fmla="*/ 0 h 265621"/>
                <a:gd name="connsiteX1" fmla="*/ 112088 w 996991"/>
                <a:gd name="connsiteY1" fmla="*/ 265470 h 265621"/>
                <a:gd name="connsiteX2" fmla="*/ 330364 w 996991"/>
                <a:gd name="connsiteY2" fmla="*/ 41295 h 265621"/>
                <a:gd name="connsiteX3" fmla="*/ 454250 w 996991"/>
                <a:gd name="connsiteY3" fmla="*/ 259571 h 265621"/>
                <a:gd name="connsiteX4" fmla="*/ 619432 w 996991"/>
                <a:gd name="connsiteY4" fmla="*/ 70792 h 265621"/>
                <a:gd name="connsiteX5" fmla="*/ 725621 w 996991"/>
                <a:gd name="connsiteY5" fmla="*/ 265470 h 265621"/>
                <a:gd name="connsiteX6" fmla="*/ 879004 w 996991"/>
                <a:gd name="connsiteY6" fmla="*/ 82590 h 265621"/>
                <a:gd name="connsiteX7" fmla="*/ 996991 w 996991"/>
                <a:gd name="connsiteY7" fmla="*/ 259571 h 26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6991" h="265621">
                  <a:moveTo>
                    <a:pt x="0" y="0"/>
                  </a:moveTo>
                  <a:cubicBezTo>
                    <a:pt x="28513" y="129294"/>
                    <a:pt x="57027" y="258588"/>
                    <a:pt x="112088" y="265470"/>
                  </a:cubicBezTo>
                  <a:cubicBezTo>
                    <a:pt x="167149" y="272352"/>
                    <a:pt x="273337" y="42278"/>
                    <a:pt x="330364" y="41295"/>
                  </a:cubicBezTo>
                  <a:cubicBezTo>
                    <a:pt x="387391" y="40312"/>
                    <a:pt x="406072" y="254655"/>
                    <a:pt x="454250" y="259571"/>
                  </a:cubicBezTo>
                  <a:cubicBezTo>
                    <a:pt x="502428" y="264487"/>
                    <a:pt x="574204" y="69809"/>
                    <a:pt x="619432" y="70792"/>
                  </a:cubicBezTo>
                  <a:cubicBezTo>
                    <a:pt x="664660" y="71775"/>
                    <a:pt x="682359" y="263504"/>
                    <a:pt x="725621" y="265470"/>
                  </a:cubicBezTo>
                  <a:cubicBezTo>
                    <a:pt x="768883" y="267436"/>
                    <a:pt x="833776" y="83573"/>
                    <a:pt x="879004" y="82590"/>
                  </a:cubicBezTo>
                  <a:cubicBezTo>
                    <a:pt x="924232" y="81607"/>
                    <a:pt x="937998" y="226141"/>
                    <a:pt x="996991" y="25957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1BF2962-E59E-4B28-8200-E4A0EA91E7FD}"/>
                </a:ext>
              </a:extLst>
            </p:cNvPr>
            <p:cNvSpPr/>
            <p:nvPr/>
          </p:nvSpPr>
          <p:spPr>
            <a:xfrm rot="1005566">
              <a:off x="1922510" y="3572415"/>
              <a:ext cx="996991" cy="226107"/>
            </a:xfrm>
            <a:custGeom>
              <a:avLst/>
              <a:gdLst>
                <a:gd name="connsiteX0" fmla="*/ 0 w 996991"/>
                <a:gd name="connsiteY0" fmla="*/ 0 h 265621"/>
                <a:gd name="connsiteX1" fmla="*/ 112088 w 996991"/>
                <a:gd name="connsiteY1" fmla="*/ 265470 h 265621"/>
                <a:gd name="connsiteX2" fmla="*/ 330364 w 996991"/>
                <a:gd name="connsiteY2" fmla="*/ 41295 h 265621"/>
                <a:gd name="connsiteX3" fmla="*/ 454250 w 996991"/>
                <a:gd name="connsiteY3" fmla="*/ 259571 h 265621"/>
                <a:gd name="connsiteX4" fmla="*/ 619432 w 996991"/>
                <a:gd name="connsiteY4" fmla="*/ 70792 h 265621"/>
                <a:gd name="connsiteX5" fmla="*/ 725621 w 996991"/>
                <a:gd name="connsiteY5" fmla="*/ 265470 h 265621"/>
                <a:gd name="connsiteX6" fmla="*/ 879004 w 996991"/>
                <a:gd name="connsiteY6" fmla="*/ 82590 h 265621"/>
                <a:gd name="connsiteX7" fmla="*/ 996991 w 996991"/>
                <a:gd name="connsiteY7" fmla="*/ 259571 h 26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6991" h="265621">
                  <a:moveTo>
                    <a:pt x="0" y="0"/>
                  </a:moveTo>
                  <a:cubicBezTo>
                    <a:pt x="28513" y="129294"/>
                    <a:pt x="57027" y="258588"/>
                    <a:pt x="112088" y="265470"/>
                  </a:cubicBezTo>
                  <a:cubicBezTo>
                    <a:pt x="167149" y="272352"/>
                    <a:pt x="273337" y="42278"/>
                    <a:pt x="330364" y="41295"/>
                  </a:cubicBezTo>
                  <a:cubicBezTo>
                    <a:pt x="387391" y="40312"/>
                    <a:pt x="406072" y="254655"/>
                    <a:pt x="454250" y="259571"/>
                  </a:cubicBezTo>
                  <a:cubicBezTo>
                    <a:pt x="502428" y="264487"/>
                    <a:pt x="574204" y="69809"/>
                    <a:pt x="619432" y="70792"/>
                  </a:cubicBezTo>
                  <a:cubicBezTo>
                    <a:pt x="664660" y="71775"/>
                    <a:pt x="682359" y="263504"/>
                    <a:pt x="725621" y="265470"/>
                  </a:cubicBezTo>
                  <a:cubicBezTo>
                    <a:pt x="768883" y="267436"/>
                    <a:pt x="833776" y="83573"/>
                    <a:pt x="879004" y="82590"/>
                  </a:cubicBezTo>
                  <a:cubicBezTo>
                    <a:pt x="924232" y="81607"/>
                    <a:pt x="937998" y="226141"/>
                    <a:pt x="996991" y="25957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6D51B0B-3A94-400C-A3F0-ECA5B6840444}"/>
                </a:ext>
              </a:extLst>
            </p:cNvPr>
            <p:cNvGrpSpPr/>
            <p:nvPr/>
          </p:nvGrpSpPr>
          <p:grpSpPr>
            <a:xfrm>
              <a:off x="3396295" y="2557025"/>
              <a:ext cx="303213" cy="344487"/>
              <a:chOff x="2830656" y="2225146"/>
              <a:chExt cx="303213" cy="344487"/>
            </a:xfrm>
          </p:grpSpPr>
          <p:pic>
            <p:nvPicPr>
              <p:cNvPr id="29" name="Picture 11">
                <a:extLst>
                  <a:ext uri="{FF2B5EF4-FFF2-40B4-BE49-F238E27FC236}">
                    <a16:creationId xmlns:a16="http://schemas.microsoft.com/office/drawing/2014/main" id="{473CC458-C321-4AA8-B897-C7E17E284F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0656" y="2285471"/>
                <a:ext cx="255588" cy="2555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30" name="Text Box 12">
                <a:extLst>
                  <a:ext uri="{FF2B5EF4-FFF2-40B4-BE49-F238E27FC236}">
                    <a16:creationId xmlns:a16="http://schemas.microsoft.com/office/drawing/2014/main" id="{E0E9CE17-862C-4F76-B10D-B85BBB23B4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5419" y="2225146"/>
                <a:ext cx="298450" cy="344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e</a:t>
                </a:r>
                <a:r>
                  <a:rPr kumimoji="0" lang="en-US" altLang="en-US" sz="1600" b="0" i="0" u="none" strike="noStrike" kern="1200" cap="none" spc="0" normalizeH="0" baseline="3000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-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9B41C2D-1349-4000-A9CB-531132B87E5C}"/>
                </a:ext>
              </a:extLst>
            </p:cNvPr>
            <p:cNvGrpSpPr/>
            <p:nvPr/>
          </p:nvGrpSpPr>
          <p:grpSpPr>
            <a:xfrm>
              <a:off x="3206678" y="4271983"/>
              <a:ext cx="303213" cy="344487"/>
              <a:chOff x="2830656" y="2225146"/>
              <a:chExt cx="303213" cy="344487"/>
            </a:xfrm>
          </p:grpSpPr>
          <p:pic>
            <p:nvPicPr>
              <p:cNvPr id="27" name="Picture 11">
                <a:extLst>
                  <a:ext uri="{FF2B5EF4-FFF2-40B4-BE49-F238E27FC236}">
                    <a16:creationId xmlns:a16="http://schemas.microsoft.com/office/drawing/2014/main" id="{B8BB94CD-36C7-49A4-AC68-87FCAFC21B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0656" y="2285471"/>
                <a:ext cx="255588" cy="2555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28" name="Text Box 12">
                <a:extLst>
                  <a:ext uri="{FF2B5EF4-FFF2-40B4-BE49-F238E27FC236}">
                    <a16:creationId xmlns:a16="http://schemas.microsoft.com/office/drawing/2014/main" id="{E270CCCF-414B-40A8-94C6-ACAE90AF56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5419" y="2225146"/>
                <a:ext cx="298450" cy="344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e</a:t>
                </a:r>
                <a:r>
                  <a:rPr kumimoji="0" lang="en-US" altLang="en-US" sz="1600" b="0" i="0" u="none" strike="noStrike" kern="1200" cap="none" spc="0" normalizeH="0" baseline="3000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-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4110585-2EF6-4A3A-87EC-FC6B06B9EB02}"/>
                </a:ext>
              </a:extLst>
            </p:cNvPr>
            <p:cNvGrpSpPr/>
            <p:nvPr/>
          </p:nvGrpSpPr>
          <p:grpSpPr>
            <a:xfrm>
              <a:off x="3739655" y="2942649"/>
              <a:ext cx="298450" cy="344487"/>
              <a:chOff x="2811823" y="2236944"/>
              <a:chExt cx="298450" cy="344487"/>
            </a:xfrm>
          </p:grpSpPr>
          <p:pic>
            <p:nvPicPr>
              <p:cNvPr id="25" name="Picture 11">
                <a:extLst>
                  <a:ext uri="{FF2B5EF4-FFF2-40B4-BE49-F238E27FC236}">
                    <a16:creationId xmlns:a16="http://schemas.microsoft.com/office/drawing/2014/main" id="{9B55D758-BD15-41DD-AB94-3FE4D3E69F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0656" y="2285471"/>
                <a:ext cx="255588" cy="2555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Text Box 12">
                <a:extLst>
                  <a:ext uri="{FF2B5EF4-FFF2-40B4-BE49-F238E27FC236}">
                    <a16:creationId xmlns:a16="http://schemas.microsoft.com/office/drawing/2014/main" id="{F101D5A8-2578-4AE3-8419-287509A878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11823" y="2236944"/>
                <a:ext cx="298450" cy="344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altLang="en-US" sz="1600" b="0" i="0" u="none" strike="noStrike" kern="120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ν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8A5B389-78B0-4F79-9FC6-82CC1DF393DB}"/>
                </a:ext>
              </a:extLst>
            </p:cNvPr>
            <p:cNvGrpSpPr/>
            <p:nvPr/>
          </p:nvGrpSpPr>
          <p:grpSpPr>
            <a:xfrm>
              <a:off x="3586984" y="3882623"/>
              <a:ext cx="298450" cy="344487"/>
              <a:chOff x="2811823" y="2236944"/>
              <a:chExt cx="298450" cy="344487"/>
            </a:xfrm>
          </p:grpSpPr>
          <p:pic>
            <p:nvPicPr>
              <p:cNvPr id="23" name="Picture 11">
                <a:extLst>
                  <a:ext uri="{FF2B5EF4-FFF2-40B4-BE49-F238E27FC236}">
                    <a16:creationId xmlns:a16="http://schemas.microsoft.com/office/drawing/2014/main" id="{9593DE50-F983-4533-A18C-447F2BDE67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0656" y="2285471"/>
                <a:ext cx="255588" cy="2555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24" name="Text Box 12">
                <a:extLst>
                  <a:ext uri="{FF2B5EF4-FFF2-40B4-BE49-F238E27FC236}">
                    <a16:creationId xmlns:a16="http://schemas.microsoft.com/office/drawing/2014/main" id="{BBE93FDA-867E-4F40-91E5-BA9E04D635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11823" y="2236944"/>
                <a:ext cx="298450" cy="344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altLang="en-US" sz="1600" b="0" i="0" u="none" strike="noStrike" kern="120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ν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52CC59F-D7C8-45F1-97B2-86DEE2EB80E8}"/>
                </a:ext>
              </a:extLst>
            </p:cNvPr>
            <p:cNvGrpSpPr/>
            <p:nvPr/>
          </p:nvGrpSpPr>
          <p:grpSpPr>
            <a:xfrm>
              <a:off x="1484501" y="2907007"/>
              <a:ext cx="823490" cy="888607"/>
              <a:chOff x="1655685" y="2974380"/>
              <a:chExt cx="823490" cy="888607"/>
            </a:xfrm>
          </p:grpSpPr>
          <p:pic>
            <p:nvPicPr>
              <p:cNvPr id="16" name="Picture 5">
                <a:extLst>
                  <a:ext uri="{FF2B5EF4-FFF2-40B4-BE49-F238E27FC236}">
                    <a16:creationId xmlns:a16="http://schemas.microsoft.com/office/drawing/2014/main" id="{782EC284-1357-4816-A936-8416CF1755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3582" y="3518500"/>
                <a:ext cx="329562" cy="344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5">
                <a:extLst>
                  <a:ext uri="{FF2B5EF4-FFF2-40B4-BE49-F238E27FC236}">
                    <a16:creationId xmlns:a16="http://schemas.microsoft.com/office/drawing/2014/main" id="{1EF9C368-DE9A-41D2-9920-8D50331BD9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3750" y="2974380"/>
                <a:ext cx="329562" cy="344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5">
                <a:extLst>
                  <a:ext uri="{FF2B5EF4-FFF2-40B4-BE49-F238E27FC236}">
                    <a16:creationId xmlns:a16="http://schemas.microsoft.com/office/drawing/2014/main" id="{866CDA19-5557-4AC2-8C56-B44EF613DD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47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5685" y="3137045"/>
                <a:ext cx="329562" cy="344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5">
                <a:extLst>
                  <a:ext uri="{FF2B5EF4-FFF2-40B4-BE49-F238E27FC236}">
                    <a16:creationId xmlns:a16="http://schemas.microsoft.com/office/drawing/2014/main" id="{D9198001-B707-4848-BEA0-670D480279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47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9613" y="3116729"/>
                <a:ext cx="329562" cy="344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5">
                <a:extLst>
                  <a:ext uri="{FF2B5EF4-FFF2-40B4-BE49-F238E27FC236}">
                    <a16:creationId xmlns:a16="http://schemas.microsoft.com/office/drawing/2014/main" id="{3AA9AF1B-0ABE-4468-95A8-4E76B72830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47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8666" y="3251613"/>
                <a:ext cx="329562" cy="344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5">
                <a:extLst>
                  <a:ext uri="{FF2B5EF4-FFF2-40B4-BE49-F238E27FC236}">
                    <a16:creationId xmlns:a16="http://schemas.microsoft.com/office/drawing/2014/main" id="{E5FB6CC2-7204-4DC1-9868-920EA46723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5800" y="3429000"/>
                <a:ext cx="329562" cy="344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22" name="Picture 5">
                <a:extLst>
                  <a:ext uri="{FF2B5EF4-FFF2-40B4-BE49-F238E27FC236}">
                    <a16:creationId xmlns:a16="http://schemas.microsoft.com/office/drawing/2014/main" id="{4613B380-0581-4EA8-9CAA-05A52254E2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3914" y="3403985"/>
                <a:ext cx="329562" cy="344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EA7592D-DBBB-4CFD-9FAD-5059FB0BC7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4837" y="2815390"/>
              <a:ext cx="416443" cy="29360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DC46B54-D147-44D8-B593-40CBDD8CEB79}"/>
                </a:ext>
              </a:extLst>
            </p:cNvPr>
            <p:cNvCxnSpPr>
              <a:cxnSpLocks/>
              <a:stCxn id="5" idx="7"/>
              <a:endCxn id="26" idx="1"/>
            </p:cNvCxnSpPr>
            <p:nvPr/>
          </p:nvCxnSpPr>
          <p:spPr>
            <a:xfrm>
              <a:off x="2989713" y="3110408"/>
              <a:ext cx="749942" cy="448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BE8A36B-476F-43A1-BED2-AF81F5B704B5}"/>
                </a:ext>
              </a:extLst>
            </p:cNvPr>
            <p:cNvCxnSpPr>
              <a:cxnSpLocks/>
            </p:cNvCxnSpPr>
            <p:nvPr/>
          </p:nvCxnSpPr>
          <p:spPr>
            <a:xfrm>
              <a:off x="2856301" y="3925676"/>
              <a:ext cx="700755" cy="10283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3AA7B8C-5672-4749-AF2E-F9C3FFC99AAE}"/>
                </a:ext>
              </a:extLst>
            </p:cNvPr>
            <p:cNvCxnSpPr>
              <a:cxnSpLocks/>
              <a:stCxn id="6" idx="7"/>
            </p:cNvCxnSpPr>
            <p:nvPr/>
          </p:nvCxnSpPr>
          <p:spPr>
            <a:xfrm>
              <a:off x="2867212" y="3932532"/>
              <a:ext cx="379584" cy="39390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D8C0EEF-18C6-4496-B4EA-F9589EE2CC0C}"/>
              </a:ext>
            </a:extLst>
          </p:cNvPr>
          <p:cNvGrpSpPr/>
          <p:nvPr/>
        </p:nvGrpSpPr>
        <p:grpSpPr>
          <a:xfrm>
            <a:off x="4419611" y="4058391"/>
            <a:ext cx="2215007" cy="2059445"/>
            <a:chOff x="7601066" y="2591095"/>
            <a:chExt cx="2215007" cy="205944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D3D0537-9ED7-4621-9EF6-E68542EF98E8}"/>
                </a:ext>
              </a:extLst>
            </p:cNvPr>
            <p:cNvSpPr/>
            <p:nvPr/>
          </p:nvSpPr>
          <p:spPr>
            <a:xfrm rot="20458908">
              <a:off x="8101335" y="3091855"/>
              <a:ext cx="996991" cy="226107"/>
            </a:xfrm>
            <a:custGeom>
              <a:avLst/>
              <a:gdLst>
                <a:gd name="connsiteX0" fmla="*/ 0 w 996991"/>
                <a:gd name="connsiteY0" fmla="*/ 0 h 265621"/>
                <a:gd name="connsiteX1" fmla="*/ 112088 w 996991"/>
                <a:gd name="connsiteY1" fmla="*/ 265470 h 265621"/>
                <a:gd name="connsiteX2" fmla="*/ 330364 w 996991"/>
                <a:gd name="connsiteY2" fmla="*/ 41295 h 265621"/>
                <a:gd name="connsiteX3" fmla="*/ 454250 w 996991"/>
                <a:gd name="connsiteY3" fmla="*/ 259571 h 265621"/>
                <a:gd name="connsiteX4" fmla="*/ 619432 w 996991"/>
                <a:gd name="connsiteY4" fmla="*/ 70792 h 265621"/>
                <a:gd name="connsiteX5" fmla="*/ 725621 w 996991"/>
                <a:gd name="connsiteY5" fmla="*/ 265470 h 265621"/>
                <a:gd name="connsiteX6" fmla="*/ 879004 w 996991"/>
                <a:gd name="connsiteY6" fmla="*/ 82590 h 265621"/>
                <a:gd name="connsiteX7" fmla="*/ 996991 w 996991"/>
                <a:gd name="connsiteY7" fmla="*/ 259571 h 26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6991" h="265621">
                  <a:moveTo>
                    <a:pt x="0" y="0"/>
                  </a:moveTo>
                  <a:cubicBezTo>
                    <a:pt x="28513" y="129294"/>
                    <a:pt x="57027" y="258588"/>
                    <a:pt x="112088" y="265470"/>
                  </a:cubicBezTo>
                  <a:cubicBezTo>
                    <a:pt x="167149" y="272352"/>
                    <a:pt x="273337" y="42278"/>
                    <a:pt x="330364" y="41295"/>
                  </a:cubicBezTo>
                  <a:cubicBezTo>
                    <a:pt x="387391" y="40312"/>
                    <a:pt x="406072" y="254655"/>
                    <a:pt x="454250" y="259571"/>
                  </a:cubicBezTo>
                  <a:cubicBezTo>
                    <a:pt x="502428" y="264487"/>
                    <a:pt x="574204" y="69809"/>
                    <a:pt x="619432" y="70792"/>
                  </a:cubicBezTo>
                  <a:cubicBezTo>
                    <a:pt x="664660" y="71775"/>
                    <a:pt x="682359" y="263504"/>
                    <a:pt x="725621" y="265470"/>
                  </a:cubicBezTo>
                  <a:cubicBezTo>
                    <a:pt x="768883" y="267436"/>
                    <a:pt x="833776" y="83573"/>
                    <a:pt x="879004" y="82590"/>
                  </a:cubicBezTo>
                  <a:cubicBezTo>
                    <a:pt x="924232" y="81607"/>
                    <a:pt x="937998" y="226141"/>
                    <a:pt x="996991" y="25957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6F6520D-0039-4889-98D8-5C318864A709}"/>
                </a:ext>
              </a:extLst>
            </p:cNvPr>
            <p:cNvSpPr/>
            <p:nvPr/>
          </p:nvSpPr>
          <p:spPr>
            <a:xfrm rot="1005566">
              <a:off x="8039075" y="3606485"/>
              <a:ext cx="996991" cy="226107"/>
            </a:xfrm>
            <a:custGeom>
              <a:avLst/>
              <a:gdLst>
                <a:gd name="connsiteX0" fmla="*/ 0 w 996991"/>
                <a:gd name="connsiteY0" fmla="*/ 0 h 265621"/>
                <a:gd name="connsiteX1" fmla="*/ 112088 w 996991"/>
                <a:gd name="connsiteY1" fmla="*/ 265470 h 265621"/>
                <a:gd name="connsiteX2" fmla="*/ 330364 w 996991"/>
                <a:gd name="connsiteY2" fmla="*/ 41295 h 265621"/>
                <a:gd name="connsiteX3" fmla="*/ 454250 w 996991"/>
                <a:gd name="connsiteY3" fmla="*/ 259571 h 265621"/>
                <a:gd name="connsiteX4" fmla="*/ 619432 w 996991"/>
                <a:gd name="connsiteY4" fmla="*/ 70792 h 265621"/>
                <a:gd name="connsiteX5" fmla="*/ 725621 w 996991"/>
                <a:gd name="connsiteY5" fmla="*/ 265470 h 265621"/>
                <a:gd name="connsiteX6" fmla="*/ 879004 w 996991"/>
                <a:gd name="connsiteY6" fmla="*/ 82590 h 265621"/>
                <a:gd name="connsiteX7" fmla="*/ 996991 w 996991"/>
                <a:gd name="connsiteY7" fmla="*/ 259571 h 26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6991" h="265621">
                  <a:moveTo>
                    <a:pt x="0" y="0"/>
                  </a:moveTo>
                  <a:cubicBezTo>
                    <a:pt x="28513" y="129294"/>
                    <a:pt x="57027" y="258588"/>
                    <a:pt x="112088" y="265470"/>
                  </a:cubicBezTo>
                  <a:cubicBezTo>
                    <a:pt x="167149" y="272352"/>
                    <a:pt x="273337" y="42278"/>
                    <a:pt x="330364" y="41295"/>
                  </a:cubicBezTo>
                  <a:cubicBezTo>
                    <a:pt x="387391" y="40312"/>
                    <a:pt x="406072" y="254655"/>
                    <a:pt x="454250" y="259571"/>
                  </a:cubicBezTo>
                  <a:cubicBezTo>
                    <a:pt x="502428" y="264487"/>
                    <a:pt x="574204" y="69809"/>
                    <a:pt x="619432" y="70792"/>
                  </a:cubicBezTo>
                  <a:cubicBezTo>
                    <a:pt x="664660" y="71775"/>
                    <a:pt x="682359" y="263504"/>
                    <a:pt x="725621" y="265470"/>
                  </a:cubicBezTo>
                  <a:cubicBezTo>
                    <a:pt x="768883" y="267436"/>
                    <a:pt x="833776" y="83573"/>
                    <a:pt x="879004" y="82590"/>
                  </a:cubicBezTo>
                  <a:cubicBezTo>
                    <a:pt x="924232" y="81607"/>
                    <a:pt x="937998" y="226141"/>
                    <a:pt x="996991" y="25957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5570B7F-C4D3-4B44-B41C-BC1513544C70}"/>
                </a:ext>
              </a:extLst>
            </p:cNvPr>
            <p:cNvGrpSpPr/>
            <p:nvPr/>
          </p:nvGrpSpPr>
          <p:grpSpPr>
            <a:xfrm>
              <a:off x="9512860" y="2591095"/>
              <a:ext cx="303213" cy="344487"/>
              <a:chOff x="2830656" y="2225146"/>
              <a:chExt cx="303213" cy="344487"/>
            </a:xfrm>
          </p:grpSpPr>
          <p:pic>
            <p:nvPicPr>
              <p:cNvPr id="51" name="Picture 11">
                <a:extLst>
                  <a:ext uri="{FF2B5EF4-FFF2-40B4-BE49-F238E27FC236}">
                    <a16:creationId xmlns:a16="http://schemas.microsoft.com/office/drawing/2014/main" id="{1B725634-8DC1-45DF-883F-5D8E8937DF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0656" y="2285471"/>
                <a:ext cx="255588" cy="2555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52" name="Text Box 12">
                <a:extLst>
                  <a:ext uri="{FF2B5EF4-FFF2-40B4-BE49-F238E27FC236}">
                    <a16:creationId xmlns:a16="http://schemas.microsoft.com/office/drawing/2014/main" id="{D70E6DD2-52B1-4286-967E-385F43FBC0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5419" y="2225146"/>
                <a:ext cx="298450" cy="344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e</a:t>
                </a:r>
                <a:r>
                  <a:rPr kumimoji="0" lang="en-US" altLang="en-US" sz="1600" b="0" i="0" u="none" strike="noStrike" kern="1200" cap="none" spc="0" normalizeH="0" baseline="3000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-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3F72D7D-5B8A-4D99-9EA6-C70FFF9794F2}"/>
                </a:ext>
              </a:extLst>
            </p:cNvPr>
            <p:cNvGrpSpPr/>
            <p:nvPr/>
          </p:nvGrpSpPr>
          <p:grpSpPr>
            <a:xfrm>
              <a:off x="9323243" y="4306053"/>
              <a:ext cx="303213" cy="344487"/>
              <a:chOff x="2830656" y="2225146"/>
              <a:chExt cx="303213" cy="344487"/>
            </a:xfrm>
          </p:grpSpPr>
          <p:pic>
            <p:nvPicPr>
              <p:cNvPr id="49" name="Picture 11">
                <a:extLst>
                  <a:ext uri="{FF2B5EF4-FFF2-40B4-BE49-F238E27FC236}">
                    <a16:creationId xmlns:a16="http://schemas.microsoft.com/office/drawing/2014/main" id="{3563E198-B8A8-4F69-A425-68F42851FE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0656" y="2285471"/>
                <a:ext cx="255588" cy="2555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sp>
            <p:nvSpPr>
              <p:cNvPr id="50" name="Text Box 12">
                <a:extLst>
                  <a:ext uri="{FF2B5EF4-FFF2-40B4-BE49-F238E27FC236}">
                    <a16:creationId xmlns:a16="http://schemas.microsoft.com/office/drawing/2014/main" id="{647FCA12-9149-423D-B8AA-D8F234A7E9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5419" y="2225146"/>
                <a:ext cx="298450" cy="344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600" b="0" i="0" u="none" strike="noStrike" kern="1200" cap="none" spc="0" normalizeH="0" baseline="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e</a:t>
                </a:r>
                <a:r>
                  <a:rPr kumimoji="0" lang="en-US" altLang="en-US" sz="1600" b="0" i="0" u="none" strike="noStrike" kern="1200" cap="none" spc="0" normalizeH="0" baseline="30000" noProof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-</a:t>
                </a:r>
                <a:endPara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1511DE3-CD96-44D3-85BD-2F960B901EC3}"/>
                </a:ext>
              </a:extLst>
            </p:cNvPr>
            <p:cNvGrpSpPr/>
            <p:nvPr/>
          </p:nvGrpSpPr>
          <p:grpSpPr>
            <a:xfrm>
              <a:off x="7601066" y="2941077"/>
              <a:ext cx="823490" cy="888607"/>
              <a:chOff x="1655685" y="2974380"/>
              <a:chExt cx="823490" cy="888607"/>
            </a:xfrm>
          </p:grpSpPr>
          <p:pic>
            <p:nvPicPr>
              <p:cNvPr id="42" name="Picture 5">
                <a:extLst>
                  <a:ext uri="{FF2B5EF4-FFF2-40B4-BE49-F238E27FC236}">
                    <a16:creationId xmlns:a16="http://schemas.microsoft.com/office/drawing/2014/main" id="{960D5C37-20F8-4BC0-ACDA-43F0DBCA06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3582" y="3518500"/>
                <a:ext cx="329562" cy="344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43" name="Picture 5">
                <a:extLst>
                  <a:ext uri="{FF2B5EF4-FFF2-40B4-BE49-F238E27FC236}">
                    <a16:creationId xmlns:a16="http://schemas.microsoft.com/office/drawing/2014/main" id="{49354E65-D3D6-48D3-8AED-B28C552984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3750" y="2974380"/>
                <a:ext cx="329562" cy="344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44" name="Picture 5">
                <a:extLst>
                  <a:ext uri="{FF2B5EF4-FFF2-40B4-BE49-F238E27FC236}">
                    <a16:creationId xmlns:a16="http://schemas.microsoft.com/office/drawing/2014/main" id="{96C846E8-164F-4993-AB32-07D720CA71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47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5685" y="3137045"/>
                <a:ext cx="329562" cy="344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45" name="Picture 5">
                <a:extLst>
                  <a:ext uri="{FF2B5EF4-FFF2-40B4-BE49-F238E27FC236}">
                    <a16:creationId xmlns:a16="http://schemas.microsoft.com/office/drawing/2014/main" id="{9EA8A5D0-0D2E-4022-A005-EDA2C5EB8C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47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9613" y="3116729"/>
                <a:ext cx="329562" cy="344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46" name="Picture 5">
                <a:extLst>
                  <a:ext uri="{FF2B5EF4-FFF2-40B4-BE49-F238E27FC236}">
                    <a16:creationId xmlns:a16="http://schemas.microsoft.com/office/drawing/2014/main" id="{F8B2C090-9471-44D6-81A3-B3AA4D2894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47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8666" y="3251613"/>
                <a:ext cx="329562" cy="344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47" name="Picture 5">
                <a:extLst>
                  <a:ext uri="{FF2B5EF4-FFF2-40B4-BE49-F238E27FC236}">
                    <a16:creationId xmlns:a16="http://schemas.microsoft.com/office/drawing/2014/main" id="{EEB0EC5B-F4C0-44FE-9E07-60228A2DFC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5800" y="3429000"/>
                <a:ext cx="329562" cy="344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48" name="Picture 5">
                <a:extLst>
                  <a:ext uri="{FF2B5EF4-FFF2-40B4-BE49-F238E27FC236}">
                    <a16:creationId xmlns:a16="http://schemas.microsoft.com/office/drawing/2014/main" id="{28769115-2748-4BFD-BE63-6C8D074772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3914" y="3403985"/>
                <a:ext cx="329562" cy="344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5B9BD5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1E2FF797-836F-4FF4-9072-A0BADB3027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1402" y="2849460"/>
              <a:ext cx="416443" cy="29360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001EA04-E056-42FC-9AC8-E5E50489E5F8}"/>
                </a:ext>
              </a:extLst>
            </p:cNvPr>
            <p:cNvCxnSpPr>
              <a:cxnSpLocks/>
              <a:stCxn id="32" idx="7"/>
            </p:cNvCxnSpPr>
            <p:nvPr/>
          </p:nvCxnSpPr>
          <p:spPr>
            <a:xfrm>
              <a:off x="9106278" y="3144478"/>
              <a:ext cx="203345" cy="37046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2CC2689-D532-4BC3-8C9A-0C64124E49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2866" y="3520817"/>
              <a:ext cx="336757" cy="43893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2C179965-3C2F-4F01-AF5C-0A282B4997F3}"/>
                </a:ext>
              </a:extLst>
            </p:cNvPr>
            <p:cNvCxnSpPr>
              <a:cxnSpLocks/>
              <a:stCxn id="33" idx="7"/>
            </p:cNvCxnSpPr>
            <p:nvPr/>
          </p:nvCxnSpPr>
          <p:spPr>
            <a:xfrm>
              <a:off x="8983777" y="3966602"/>
              <a:ext cx="379584" cy="39390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 Box 12">
              <a:extLst>
                <a:ext uri="{FF2B5EF4-FFF2-40B4-BE49-F238E27FC236}">
                  <a16:creationId xmlns:a16="http://schemas.microsoft.com/office/drawing/2014/main" id="{07CDF497-F176-4073-88C8-39CF6D8741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53283" y="3260823"/>
              <a:ext cx="298450" cy="344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x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3" name="CustomShape 13">
            <a:extLst>
              <a:ext uri="{FF2B5EF4-FFF2-40B4-BE49-F238E27FC236}">
                <a16:creationId xmlns:a16="http://schemas.microsoft.com/office/drawing/2014/main" id="{2DE38BB7-686E-45EE-B850-AD73CE7AE6D2}"/>
              </a:ext>
            </a:extLst>
          </p:cNvPr>
          <p:cNvSpPr/>
          <p:nvPr/>
        </p:nvSpPr>
        <p:spPr>
          <a:xfrm>
            <a:off x="2266951" y="3210940"/>
            <a:ext cx="2908488" cy="66789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Conserves Lepton number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0=+2-2= 0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CustomShape 13">
            <a:extLst>
              <a:ext uri="{FF2B5EF4-FFF2-40B4-BE49-F238E27FC236}">
                <a16:creationId xmlns:a16="http://schemas.microsoft.com/office/drawing/2014/main" id="{67BA9C02-5A52-4DB3-ADDD-0EDA23E2ACFC}"/>
              </a:ext>
            </a:extLst>
          </p:cNvPr>
          <p:cNvSpPr/>
          <p:nvPr/>
        </p:nvSpPr>
        <p:spPr>
          <a:xfrm>
            <a:off x="4145613" y="6136832"/>
            <a:ext cx="2740153" cy="92608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Violates Lepton number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0≠2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46B298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Slide Number Placeholder 12">
            <a:extLst>
              <a:ext uri="{FF2B5EF4-FFF2-40B4-BE49-F238E27FC236}">
                <a16:creationId xmlns:a16="http://schemas.microsoft.com/office/drawing/2014/main" id="{179C9159-BDD7-4406-AB39-203895925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8130" y="6279648"/>
            <a:ext cx="551167" cy="3778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Google Shape;133;p14">
            <a:extLst>
              <a:ext uri="{FF2B5EF4-FFF2-40B4-BE49-F238E27FC236}">
                <a16:creationId xmlns:a16="http://schemas.microsoft.com/office/drawing/2014/main" id="{FD7DE66C-DF9E-41B6-A64B-914613D1501B}"/>
              </a:ext>
            </a:extLst>
          </p:cNvPr>
          <p:cNvSpPr/>
          <p:nvPr/>
        </p:nvSpPr>
        <p:spPr>
          <a:xfrm>
            <a:off x="0" y="1"/>
            <a:ext cx="2333401" cy="6858000"/>
          </a:xfrm>
          <a:prstGeom prst="rect">
            <a:avLst/>
          </a:prstGeom>
          <a:gradFill flip="none" rotWithShape="1">
            <a:gsLst>
              <a:gs pos="0">
                <a:srgbClr val="750478"/>
              </a:gs>
              <a:gs pos="38000">
                <a:srgbClr val="750478"/>
              </a:gs>
              <a:gs pos="71000">
                <a:srgbClr val="5D035E"/>
              </a:gs>
              <a:gs pos="100000">
                <a:sysClr val="windowText" lastClr="000000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101;p14">
            <a:extLst>
              <a:ext uri="{FF2B5EF4-FFF2-40B4-BE49-F238E27FC236}">
                <a16:creationId xmlns:a16="http://schemas.microsoft.com/office/drawing/2014/main" id="{0DC0090F-EC57-415D-B57D-7008D33E9B2C}"/>
              </a:ext>
            </a:extLst>
          </p:cNvPr>
          <p:cNvSpPr/>
          <p:nvPr/>
        </p:nvSpPr>
        <p:spPr>
          <a:xfrm>
            <a:off x="307992" y="-93712"/>
            <a:ext cx="11464389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000"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Implications of a robust observation of 0νββ</a:t>
            </a:r>
          </a:p>
        </p:txBody>
      </p:sp>
      <p:cxnSp>
        <p:nvCxnSpPr>
          <p:cNvPr id="63" name="Google Shape;103;p14">
            <a:extLst>
              <a:ext uri="{FF2B5EF4-FFF2-40B4-BE49-F238E27FC236}">
                <a16:creationId xmlns:a16="http://schemas.microsoft.com/office/drawing/2014/main" id="{74157553-B76E-4D7B-ADFE-EB3F50247A7A}"/>
              </a:ext>
            </a:extLst>
          </p:cNvPr>
          <p:cNvCxnSpPr>
            <a:cxnSpLocks/>
          </p:cNvCxnSpPr>
          <p:nvPr/>
        </p:nvCxnSpPr>
        <p:spPr>
          <a:xfrm>
            <a:off x="419618" y="920030"/>
            <a:ext cx="11067532" cy="0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4" name="Google Shape;132;p14">
            <a:extLst>
              <a:ext uri="{FF2B5EF4-FFF2-40B4-BE49-F238E27FC236}">
                <a16:creationId xmlns:a16="http://schemas.microsoft.com/office/drawing/2014/main" id="{22AA4EE6-695A-45E3-B452-95225D0327B4}"/>
              </a:ext>
            </a:extLst>
          </p:cNvPr>
          <p:cNvSpPr txBox="1"/>
          <p:nvPr/>
        </p:nvSpPr>
        <p:spPr>
          <a:xfrm>
            <a:off x="4338448" y="5591830"/>
            <a:ext cx="149206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srgbClr val="E66C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0νββ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67EFD6A-2FB9-4706-A2D1-38CE37F7246E}"/>
              </a:ext>
            </a:extLst>
          </p:cNvPr>
          <p:cNvSpPr/>
          <p:nvPr/>
        </p:nvSpPr>
        <p:spPr>
          <a:xfrm>
            <a:off x="4145613" y="3952316"/>
            <a:ext cx="2740153" cy="28619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177861A-3D44-4160-BCB3-A8773F2361DC}"/>
              </a:ext>
            </a:extLst>
          </p:cNvPr>
          <p:cNvSpPr/>
          <p:nvPr/>
        </p:nvSpPr>
        <p:spPr>
          <a:xfrm>
            <a:off x="2266951" y="1020715"/>
            <a:ext cx="2894273" cy="28619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D610BF0-4961-40E1-86A7-1ADFFEB2B787}"/>
              </a:ext>
            </a:extLst>
          </p:cNvPr>
          <p:cNvSpPr txBox="1"/>
          <p:nvPr/>
        </p:nvSpPr>
        <p:spPr>
          <a:xfrm>
            <a:off x="2541845" y="2584793"/>
            <a:ext cx="10815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E66C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kumimoji="0" lang="el-GR" sz="2400" b="0" i="0" u="sng" strike="noStrike" kern="1200" cap="none" spc="0" normalizeH="0" baseline="0" noProof="0" dirty="0">
                <a:ln>
                  <a:noFill/>
                </a:ln>
                <a:solidFill>
                  <a:srgbClr val="E66C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νββ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B96D15B-377B-4A2F-B122-E0DED3F365C9}"/>
              </a:ext>
            </a:extLst>
          </p:cNvPr>
          <p:cNvGrpSpPr/>
          <p:nvPr/>
        </p:nvGrpSpPr>
        <p:grpSpPr>
          <a:xfrm>
            <a:off x="-13722" y="2738785"/>
            <a:ext cx="1920240" cy="280327"/>
            <a:chOff x="6821554" y="2835256"/>
            <a:chExt cx="2322445" cy="280327"/>
          </a:xfrm>
        </p:grpSpPr>
        <p:sp>
          <p:nvSpPr>
            <p:cNvPr id="73" name="Google Shape;136;p14">
              <a:extLst>
                <a:ext uri="{FF2B5EF4-FFF2-40B4-BE49-F238E27FC236}">
                  <a16:creationId xmlns:a16="http://schemas.microsoft.com/office/drawing/2014/main" id="{C30ADE17-8DBD-4B33-9DE1-66705A1E581C}"/>
                </a:ext>
              </a:extLst>
            </p:cNvPr>
            <p:cNvSpPr/>
            <p:nvPr/>
          </p:nvSpPr>
          <p:spPr>
            <a:xfrm flipH="1">
              <a:off x="6821554" y="2835256"/>
              <a:ext cx="1023205" cy="28032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750478"/>
                </a:gs>
                <a:gs pos="27000">
                  <a:srgbClr val="750478"/>
                </a:gs>
                <a:gs pos="71000">
                  <a:srgbClr val="5D035E"/>
                </a:gs>
                <a:gs pos="100000">
                  <a:srgbClr val="5D035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140;p14">
              <a:extLst>
                <a:ext uri="{FF2B5EF4-FFF2-40B4-BE49-F238E27FC236}">
                  <a16:creationId xmlns:a16="http://schemas.microsoft.com/office/drawing/2014/main" id="{5666CCCB-8F1A-49DA-BEE8-2DFE742BF159}"/>
                </a:ext>
              </a:extLst>
            </p:cNvPr>
            <p:cNvSpPr/>
            <p:nvPr/>
          </p:nvSpPr>
          <p:spPr>
            <a:xfrm>
              <a:off x="7768494" y="2835256"/>
              <a:ext cx="1375505" cy="28032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750478"/>
                </a:gs>
                <a:gs pos="30000">
                  <a:srgbClr val="6E0471"/>
                </a:gs>
                <a:gs pos="83000">
                  <a:srgbClr val="610362"/>
                </a:gs>
                <a:gs pos="100000">
                  <a:srgbClr val="5D035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" name="Google Shape;143;p14">
            <a:extLst>
              <a:ext uri="{FF2B5EF4-FFF2-40B4-BE49-F238E27FC236}">
                <a16:creationId xmlns:a16="http://schemas.microsoft.com/office/drawing/2014/main" id="{A93CE1E3-D6A9-4843-90E4-E67144B36DDF}"/>
              </a:ext>
            </a:extLst>
          </p:cNvPr>
          <p:cNvSpPr/>
          <p:nvPr/>
        </p:nvSpPr>
        <p:spPr>
          <a:xfrm>
            <a:off x="30945" y="2053005"/>
            <a:ext cx="1983720" cy="286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0νββ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Detection Strategies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Detectors</a:t>
            </a:r>
            <a:endParaRPr lang="en-US" sz="120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  <a:p>
            <a:pPr lvl="1">
              <a:spcBef>
                <a:spcPts val="600"/>
              </a:spcBef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Past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Current</a:t>
            </a:r>
          </a:p>
          <a:p>
            <a:pPr lvl="1">
              <a:spcBef>
                <a:spcPts val="600"/>
              </a:spcBef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3478895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/>
          <p:nvPr/>
        </p:nvSpPr>
        <p:spPr>
          <a:xfrm>
            <a:off x="0" y="1"/>
            <a:ext cx="2333401" cy="6858000"/>
          </a:xfrm>
          <a:prstGeom prst="rect">
            <a:avLst/>
          </a:prstGeom>
          <a:gradFill flip="none" rotWithShape="1">
            <a:gsLst>
              <a:gs pos="0">
                <a:srgbClr val="750478"/>
              </a:gs>
              <a:gs pos="38000">
                <a:srgbClr val="750478"/>
              </a:gs>
              <a:gs pos="71000">
                <a:srgbClr val="5D035E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307992" y="-93712"/>
            <a:ext cx="11287107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What if we can suppress backgrounds to zero?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p14"/>
          <p:cNvCxnSpPr/>
          <p:nvPr/>
        </p:nvCxnSpPr>
        <p:spPr>
          <a:xfrm>
            <a:off x="419618" y="920030"/>
            <a:ext cx="9601200" cy="0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568AC28-1A78-B04D-8073-3BAA5BD2FDDF}"/>
              </a:ext>
            </a:extLst>
          </p:cNvPr>
          <p:cNvSpPr txBox="1">
            <a:spLocks/>
          </p:cNvSpPr>
          <p:nvPr/>
        </p:nvSpPr>
        <p:spPr>
          <a:xfrm>
            <a:off x="341405" y="6217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91614-7251-4478-8563-A9282B943A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B16517D-5379-C247-94BF-8E1E7DB5C20D}"/>
              </a:ext>
            </a:extLst>
          </p:cNvPr>
          <p:cNvSpPr txBox="1"/>
          <p:nvPr/>
        </p:nvSpPr>
        <p:spPr>
          <a:xfrm>
            <a:off x="2660650" y="1637568"/>
            <a:ext cx="76136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Observation of barium ion daughter in coincidence with topological signal can completely suppress the radiological backgrounds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E58403E-1BF0-4EDC-8FE3-27D4BD33AF0D}"/>
              </a:ext>
            </a:extLst>
          </p:cNvPr>
          <p:cNvGrpSpPr/>
          <p:nvPr/>
        </p:nvGrpSpPr>
        <p:grpSpPr>
          <a:xfrm>
            <a:off x="-9525" y="4022261"/>
            <a:ext cx="1920240" cy="280327"/>
            <a:chOff x="6821554" y="2835256"/>
            <a:chExt cx="2322445" cy="280327"/>
          </a:xfrm>
        </p:grpSpPr>
        <p:sp>
          <p:nvSpPr>
            <p:cNvPr id="40" name="Google Shape;136;p14">
              <a:extLst>
                <a:ext uri="{FF2B5EF4-FFF2-40B4-BE49-F238E27FC236}">
                  <a16:creationId xmlns:a16="http://schemas.microsoft.com/office/drawing/2014/main" id="{78078894-B24B-4590-85A4-7CE91477C948}"/>
                </a:ext>
              </a:extLst>
            </p:cNvPr>
            <p:cNvSpPr/>
            <p:nvPr/>
          </p:nvSpPr>
          <p:spPr>
            <a:xfrm flipH="1">
              <a:off x="6821554" y="2835256"/>
              <a:ext cx="1023205" cy="28032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750478"/>
                </a:gs>
                <a:gs pos="27000">
                  <a:srgbClr val="750478"/>
                </a:gs>
                <a:gs pos="71000">
                  <a:srgbClr val="5D035E"/>
                </a:gs>
                <a:gs pos="100000">
                  <a:srgbClr val="5D035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40;p14">
              <a:extLst>
                <a:ext uri="{FF2B5EF4-FFF2-40B4-BE49-F238E27FC236}">
                  <a16:creationId xmlns:a16="http://schemas.microsoft.com/office/drawing/2014/main" id="{2A5DBC55-6B2D-489F-8454-DBDE0A52D4B5}"/>
                </a:ext>
              </a:extLst>
            </p:cNvPr>
            <p:cNvSpPr/>
            <p:nvPr/>
          </p:nvSpPr>
          <p:spPr>
            <a:xfrm>
              <a:off x="7768494" y="2835256"/>
              <a:ext cx="1375505" cy="28032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750478"/>
                </a:gs>
                <a:gs pos="30000">
                  <a:srgbClr val="6E0471"/>
                </a:gs>
                <a:gs pos="83000">
                  <a:srgbClr val="610362"/>
                </a:gs>
                <a:gs pos="100000">
                  <a:srgbClr val="5D035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" name="Google Shape;143;p14">
            <a:extLst>
              <a:ext uri="{FF2B5EF4-FFF2-40B4-BE49-F238E27FC236}">
                <a16:creationId xmlns:a16="http://schemas.microsoft.com/office/drawing/2014/main" id="{47439ACB-D005-4166-9CAC-8E92344CEF51}"/>
              </a:ext>
            </a:extLst>
          </p:cNvPr>
          <p:cNvSpPr/>
          <p:nvPr/>
        </p:nvSpPr>
        <p:spPr>
          <a:xfrm>
            <a:off x="30945" y="2053005"/>
            <a:ext cx="1983720" cy="286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0νββ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Detection Strategies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Detectors</a:t>
            </a:r>
            <a:endParaRPr lang="en-US" sz="120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  <a:p>
            <a:pPr lvl="1">
              <a:spcBef>
                <a:spcPts val="600"/>
              </a:spcBef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Past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Current</a:t>
            </a:r>
          </a:p>
          <a:p>
            <a:pPr lvl="1">
              <a:spcBef>
                <a:spcPts val="600"/>
              </a:spcBef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Future</a:t>
            </a:r>
          </a:p>
        </p:txBody>
      </p:sp>
      <p:sp>
        <p:nvSpPr>
          <p:cNvPr id="43" name="Google Shape;312;p10">
            <a:extLst>
              <a:ext uri="{FF2B5EF4-FFF2-40B4-BE49-F238E27FC236}">
                <a16:creationId xmlns:a16="http://schemas.microsoft.com/office/drawing/2014/main" id="{90F9DB8C-EFC9-4DDF-8791-948207C2382E}"/>
              </a:ext>
            </a:extLst>
          </p:cNvPr>
          <p:cNvSpPr/>
          <p:nvPr/>
        </p:nvSpPr>
        <p:spPr>
          <a:xfrm>
            <a:off x="2757142" y="4158785"/>
            <a:ext cx="4062549" cy="527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E498E1"/>
                </a:solidFill>
                <a:latin typeface="Calibri"/>
                <a:ea typeface="Calibri"/>
                <a:cs typeface="Calibri"/>
                <a:sym typeface="Calibri"/>
              </a:rPr>
              <a:t>Xe</a:t>
            </a:r>
            <a:r>
              <a:rPr lang="en-US" sz="2400" baseline="30000">
                <a:solidFill>
                  <a:srgbClr val="E498E1"/>
                </a:solidFill>
                <a:latin typeface="Calibri"/>
                <a:ea typeface="Calibri"/>
                <a:cs typeface="Calibri"/>
                <a:sym typeface="Calibri"/>
              </a:rPr>
              <a:t>136</a:t>
            </a:r>
            <a:r>
              <a:rPr lang="en-US" sz="2400">
                <a:solidFill>
                  <a:srgbClr val="E498E1"/>
                </a:solidFill>
                <a:latin typeface="Calibri"/>
                <a:ea typeface="Calibri"/>
                <a:cs typeface="Calibri"/>
                <a:sym typeface="Calibri"/>
              </a:rPr>
              <a:t> -&gt; Ba</a:t>
            </a:r>
            <a:r>
              <a:rPr lang="en-US" sz="2400" baseline="30000">
                <a:solidFill>
                  <a:srgbClr val="E498E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r>
              <a:rPr lang="en-US" sz="2400">
                <a:solidFill>
                  <a:srgbClr val="E498E1"/>
                </a:solidFill>
                <a:latin typeface="Calibri"/>
                <a:ea typeface="Calibri"/>
                <a:cs typeface="Calibri"/>
                <a:sym typeface="Calibri"/>
              </a:rPr>
              <a:t>+2e+2ν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(0ν)</a:t>
            </a:r>
            <a:endParaRPr sz="2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C74C666C-743B-491F-80B6-6AA449EDE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101" y="3069033"/>
            <a:ext cx="3760478" cy="2868937"/>
          </a:xfrm>
          <a:prstGeom prst="rect">
            <a:avLst/>
          </a:prstGeom>
          <a:ln w="28575">
            <a:solidFill>
              <a:srgbClr val="E66CFF"/>
            </a:solidFill>
          </a:ln>
        </p:spPr>
      </p:pic>
    </p:spTree>
    <p:extLst>
      <p:ext uri="{BB962C8B-B14F-4D97-AF65-F5344CB8AC3E}">
        <p14:creationId xmlns:p14="http://schemas.microsoft.com/office/powerpoint/2010/main" val="3251656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/>
          <p:nvPr/>
        </p:nvSpPr>
        <p:spPr>
          <a:xfrm>
            <a:off x="0" y="1"/>
            <a:ext cx="2333401" cy="6858000"/>
          </a:xfrm>
          <a:prstGeom prst="rect">
            <a:avLst/>
          </a:prstGeom>
          <a:gradFill flip="none" rotWithShape="1">
            <a:gsLst>
              <a:gs pos="0">
                <a:srgbClr val="750478"/>
              </a:gs>
              <a:gs pos="38000">
                <a:srgbClr val="750478"/>
              </a:gs>
              <a:gs pos="71000">
                <a:srgbClr val="5D035E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307993" y="-93712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Barium Tagging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p14"/>
          <p:cNvCxnSpPr/>
          <p:nvPr/>
        </p:nvCxnSpPr>
        <p:spPr>
          <a:xfrm>
            <a:off x="419618" y="920030"/>
            <a:ext cx="9601200" cy="0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568AC28-1A78-B04D-8073-3BAA5BD2FDDF}"/>
              </a:ext>
            </a:extLst>
          </p:cNvPr>
          <p:cNvSpPr txBox="1">
            <a:spLocks/>
          </p:cNvSpPr>
          <p:nvPr/>
        </p:nvSpPr>
        <p:spPr>
          <a:xfrm>
            <a:off x="0" y="65341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91614-7251-4478-8563-A9282B943A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4B23D3-A912-C3EC-651F-7FA5D481DE15}"/>
              </a:ext>
            </a:extLst>
          </p:cNvPr>
          <p:cNvSpPr/>
          <p:nvPr/>
        </p:nvSpPr>
        <p:spPr>
          <a:xfrm>
            <a:off x="7828684" y="1077965"/>
            <a:ext cx="41148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different methods are being explored to tag when the barium ions come in contact at the cathode plane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66C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Fluoresce</a:t>
            </a:r>
            <a:r>
              <a:rPr lang="en-US" sz="2000" kern="0" dirty="0">
                <a:solidFill>
                  <a:srgbClr val="E66CFF"/>
                </a:solidFill>
                <a:latin typeface="Calibri" panose="020F0502020204030204"/>
              </a:rPr>
              <a:t> off-on molecules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solidFill>
                  <a:srgbClr val="E66CFF"/>
                </a:solidFill>
                <a:latin typeface="Calibri" panose="020F0502020204030204"/>
              </a:rPr>
              <a:t>Color-shifting molecules</a:t>
            </a:r>
          </a:p>
          <a:p>
            <a:pPr marL="1200150" lvl="2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E94B2B-8B90-13A5-839D-3AEF2FE26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116" y="982918"/>
            <a:ext cx="2743200" cy="269044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F3D8A7D-110D-9168-53C7-229B94D47DF3}"/>
              </a:ext>
            </a:extLst>
          </p:cNvPr>
          <p:cNvSpPr txBox="1"/>
          <p:nvPr/>
        </p:nvSpPr>
        <p:spPr>
          <a:xfrm>
            <a:off x="-47625" y="5910293"/>
            <a:ext cx="3401290" cy="736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550" kern="1400" dirty="0">
                <a:ln>
                  <a:noFill/>
                </a:ln>
                <a:solidFill>
                  <a:srgbClr val="00CEFF"/>
                </a:solidFill>
                <a:effectLst/>
                <a:latin typeface="Calibri" panose="020F0502020204030204" pitchFamily="34" charset="0"/>
              </a:rPr>
              <a:t>ACS Sens. 2021, 6, 192-202</a:t>
            </a: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US" sz="1550" kern="1400" dirty="0">
                <a:ln>
                  <a:noFill/>
                </a:ln>
                <a:solidFill>
                  <a:srgbClr val="00CEFF"/>
                </a:solidFill>
                <a:effectLst/>
                <a:latin typeface="Calibri" panose="020F0502020204030204" pitchFamily="34" charset="0"/>
              </a:rPr>
              <a:t>Nature 583, 48-54 2020 </a:t>
            </a:r>
            <a:endParaRPr lang="en-US" sz="15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43D7F9-AC5C-7629-BFEF-8839C3559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5116" y="3894886"/>
            <a:ext cx="2743200" cy="2893807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AE9E435A-3EB0-419B-A176-48970EB0632A}"/>
              </a:ext>
            </a:extLst>
          </p:cNvPr>
          <p:cNvGrpSpPr/>
          <p:nvPr/>
        </p:nvGrpSpPr>
        <p:grpSpPr>
          <a:xfrm>
            <a:off x="-9525" y="4022261"/>
            <a:ext cx="1920240" cy="280327"/>
            <a:chOff x="6821554" y="2835256"/>
            <a:chExt cx="2322445" cy="280327"/>
          </a:xfrm>
        </p:grpSpPr>
        <p:sp>
          <p:nvSpPr>
            <p:cNvPr id="30" name="Google Shape;136;p14">
              <a:extLst>
                <a:ext uri="{FF2B5EF4-FFF2-40B4-BE49-F238E27FC236}">
                  <a16:creationId xmlns:a16="http://schemas.microsoft.com/office/drawing/2014/main" id="{F04D6C35-8390-48A1-A67A-CAE931A93684}"/>
                </a:ext>
              </a:extLst>
            </p:cNvPr>
            <p:cNvSpPr/>
            <p:nvPr/>
          </p:nvSpPr>
          <p:spPr>
            <a:xfrm flipH="1">
              <a:off x="6821554" y="2835256"/>
              <a:ext cx="1023205" cy="28032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750478"/>
                </a:gs>
                <a:gs pos="27000">
                  <a:srgbClr val="750478"/>
                </a:gs>
                <a:gs pos="71000">
                  <a:srgbClr val="5D035E"/>
                </a:gs>
                <a:gs pos="100000">
                  <a:srgbClr val="5D035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40;p14">
              <a:extLst>
                <a:ext uri="{FF2B5EF4-FFF2-40B4-BE49-F238E27FC236}">
                  <a16:creationId xmlns:a16="http://schemas.microsoft.com/office/drawing/2014/main" id="{7B2B07F7-B387-4ABC-B6D7-96419558A749}"/>
                </a:ext>
              </a:extLst>
            </p:cNvPr>
            <p:cNvSpPr/>
            <p:nvPr/>
          </p:nvSpPr>
          <p:spPr>
            <a:xfrm>
              <a:off x="7768494" y="2835256"/>
              <a:ext cx="1375505" cy="28032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750478"/>
                </a:gs>
                <a:gs pos="30000">
                  <a:srgbClr val="6E0471"/>
                </a:gs>
                <a:gs pos="83000">
                  <a:srgbClr val="610362"/>
                </a:gs>
                <a:gs pos="100000">
                  <a:srgbClr val="5D035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Google Shape;143;p14">
            <a:extLst>
              <a:ext uri="{FF2B5EF4-FFF2-40B4-BE49-F238E27FC236}">
                <a16:creationId xmlns:a16="http://schemas.microsoft.com/office/drawing/2014/main" id="{332055E1-2EEA-44D2-A19F-9B6236EEE8BA}"/>
              </a:ext>
            </a:extLst>
          </p:cNvPr>
          <p:cNvSpPr/>
          <p:nvPr/>
        </p:nvSpPr>
        <p:spPr>
          <a:xfrm>
            <a:off x="30945" y="2053005"/>
            <a:ext cx="1983720" cy="286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0νββ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Detection Strategies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Detectors</a:t>
            </a:r>
            <a:endParaRPr lang="en-US" sz="120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  <a:p>
            <a:pPr lvl="1">
              <a:spcBef>
                <a:spcPts val="600"/>
              </a:spcBef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Past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Current</a:t>
            </a:r>
          </a:p>
          <a:p>
            <a:pPr lvl="1">
              <a:spcBef>
                <a:spcPts val="600"/>
              </a:spcBef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Future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FC559C-5447-4F9E-A365-8FDD555A7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8570" y="4197187"/>
            <a:ext cx="5274630" cy="2591506"/>
          </a:xfrm>
          <a:prstGeom prst="rect">
            <a:avLst/>
          </a:prstGeom>
        </p:spPr>
      </p:pic>
      <p:pic>
        <p:nvPicPr>
          <p:cNvPr id="21" name="Google Shape;316;p10">
            <a:extLst>
              <a:ext uri="{FF2B5EF4-FFF2-40B4-BE49-F238E27FC236}">
                <a16:creationId xmlns:a16="http://schemas.microsoft.com/office/drawing/2014/main" id="{7254829E-FB67-44FF-ACFF-071B2FB33F1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3215"/>
          <a:stretch/>
        </p:blipFill>
        <p:spPr>
          <a:xfrm>
            <a:off x="5105918" y="972417"/>
            <a:ext cx="2091408" cy="30795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6201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/>
          <p:nvPr/>
        </p:nvSpPr>
        <p:spPr>
          <a:xfrm>
            <a:off x="0" y="1"/>
            <a:ext cx="2333401" cy="6858000"/>
          </a:xfrm>
          <a:prstGeom prst="rect">
            <a:avLst/>
          </a:prstGeom>
          <a:gradFill flip="none" rotWithShape="1">
            <a:gsLst>
              <a:gs pos="0">
                <a:srgbClr val="750478"/>
              </a:gs>
              <a:gs pos="38000">
                <a:srgbClr val="750478"/>
              </a:gs>
              <a:gs pos="71000">
                <a:srgbClr val="5D035E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307993" y="-93712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Changes to Accommodate Barium Tagging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p14"/>
          <p:cNvCxnSpPr/>
          <p:nvPr/>
        </p:nvCxnSpPr>
        <p:spPr>
          <a:xfrm>
            <a:off x="419618" y="920030"/>
            <a:ext cx="9601200" cy="0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568AC28-1A78-B04D-8073-3BAA5BD2FDDF}"/>
              </a:ext>
            </a:extLst>
          </p:cNvPr>
          <p:cNvSpPr txBox="1">
            <a:spLocks/>
          </p:cNvSpPr>
          <p:nvPr/>
        </p:nvSpPr>
        <p:spPr>
          <a:xfrm>
            <a:off x="0" y="65341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91614-7251-4478-8563-A9282B943A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4B23D3-A912-C3EC-651F-7FA5D481DE15}"/>
              </a:ext>
            </a:extLst>
          </p:cNvPr>
          <p:cNvSpPr/>
          <p:nvPr/>
        </p:nvSpPr>
        <p:spPr>
          <a:xfrm>
            <a:off x="7377458" y="2151117"/>
            <a:ext cx="41148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66C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get barium to the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E66C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chemosensors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66C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we need the Cathode to be at ground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2000" kern="0" dirty="0">
                <a:solidFill>
                  <a:schemeClr val="bg1"/>
                </a:solidFill>
                <a:latin typeface="Calibri" panose="020F0502020204030204"/>
              </a:rPr>
              <a:t>This moves the buffer region to the EL side, making light collected by </a:t>
            </a:r>
            <a:r>
              <a:rPr lang="en-US" sz="2000" kern="0" dirty="0" err="1">
                <a:solidFill>
                  <a:schemeClr val="bg1"/>
                </a:solidFill>
                <a:latin typeface="Calibri" panose="020F0502020204030204"/>
              </a:rPr>
              <a:t>SiPMs</a:t>
            </a:r>
            <a:r>
              <a:rPr lang="en-US" sz="2000" kern="0" dirty="0">
                <a:solidFill>
                  <a:schemeClr val="bg1"/>
                </a:solidFill>
                <a:latin typeface="Calibri" panose="020F0502020204030204"/>
              </a:rPr>
              <a:t> too diffuse for a clear image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2000" kern="0" dirty="0">
                <a:solidFill>
                  <a:schemeClr val="bg1"/>
                </a:solidFill>
                <a:latin typeface="Calibri" panose="020F0502020204030204"/>
              </a:rPr>
              <a:t>The Barium tagging sensors will cover the plane blocking light collection for the PMTs</a:t>
            </a:r>
          </a:p>
          <a:p>
            <a:pPr marL="1200150" lvl="2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3D8A7D-110D-9168-53C7-229B94D47DF3}"/>
              </a:ext>
            </a:extLst>
          </p:cNvPr>
          <p:cNvSpPr txBox="1"/>
          <p:nvPr/>
        </p:nvSpPr>
        <p:spPr>
          <a:xfrm>
            <a:off x="-47625" y="5910293"/>
            <a:ext cx="3401290" cy="736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fr-FR" sz="1550" kern="1400" dirty="0">
                <a:ln>
                  <a:noFill/>
                </a:ln>
                <a:solidFill>
                  <a:srgbClr val="00CEFF"/>
                </a:solidFill>
                <a:effectLst/>
                <a:latin typeface="Calibri" panose="020F0502020204030204" pitchFamily="34" charset="0"/>
              </a:rPr>
              <a:t>ACS Sens. 2021, 6, 192-202</a:t>
            </a: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US" sz="1550" kern="1400" dirty="0">
                <a:ln>
                  <a:noFill/>
                </a:ln>
                <a:solidFill>
                  <a:srgbClr val="00CEFF"/>
                </a:solidFill>
                <a:effectLst/>
                <a:latin typeface="Calibri" panose="020F0502020204030204" pitchFamily="34" charset="0"/>
              </a:rPr>
              <a:t>Nature 583, 48-54 2020 </a:t>
            </a:r>
            <a:endParaRPr lang="en-US" sz="15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E9E435A-3EB0-419B-A176-48970EB0632A}"/>
              </a:ext>
            </a:extLst>
          </p:cNvPr>
          <p:cNvGrpSpPr/>
          <p:nvPr/>
        </p:nvGrpSpPr>
        <p:grpSpPr>
          <a:xfrm>
            <a:off x="-9525" y="4022261"/>
            <a:ext cx="1920240" cy="280327"/>
            <a:chOff x="6821554" y="2835256"/>
            <a:chExt cx="2322445" cy="280327"/>
          </a:xfrm>
        </p:grpSpPr>
        <p:sp>
          <p:nvSpPr>
            <p:cNvPr id="30" name="Google Shape;136;p14">
              <a:extLst>
                <a:ext uri="{FF2B5EF4-FFF2-40B4-BE49-F238E27FC236}">
                  <a16:creationId xmlns:a16="http://schemas.microsoft.com/office/drawing/2014/main" id="{F04D6C35-8390-48A1-A67A-CAE931A93684}"/>
                </a:ext>
              </a:extLst>
            </p:cNvPr>
            <p:cNvSpPr/>
            <p:nvPr/>
          </p:nvSpPr>
          <p:spPr>
            <a:xfrm flipH="1">
              <a:off x="6821554" y="2835256"/>
              <a:ext cx="1023205" cy="28032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750478"/>
                </a:gs>
                <a:gs pos="27000">
                  <a:srgbClr val="750478"/>
                </a:gs>
                <a:gs pos="71000">
                  <a:srgbClr val="5D035E"/>
                </a:gs>
                <a:gs pos="100000">
                  <a:srgbClr val="5D035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40;p14">
              <a:extLst>
                <a:ext uri="{FF2B5EF4-FFF2-40B4-BE49-F238E27FC236}">
                  <a16:creationId xmlns:a16="http://schemas.microsoft.com/office/drawing/2014/main" id="{7B2B07F7-B387-4ABC-B6D7-96419558A749}"/>
                </a:ext>
              </a:extLst>
            </p:cNvPr>
            <p:cNvSpPr/>
            <p:nvPr/>
          </p:nvSpPr>
          <p:spPr>
            <a:xfrm>
              <a:off x="7768494" y="2835256"/>
              <a:ext cx="1375505" cy="28032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750478"/>
                </a:gs>
                <a:gs pos="30000">
                  <a:srgbClr val="6E0471"/>
                </a:gs>
                <a:gs pos="83000">
                  <a:srgbClr val="610362"/>
                </a:gs>
                <a:gs pos="100000">
                  <a:srgbClr val="5D035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Google Shape;143;p14">
            <a:extLst>
              <a:ext uri="{FF2B5EF4-FFF2-40B4-BE49-F238E27FC236}">
                <a16:creationId xmlns:a16="http://schemas.microsoft.com/office/drawing/2014/main" id="{332055E1-2EEA-44D2-A19F-9B6236EEE8BA}"/>
              </a:ext>
            </a:extLst>
          </p:cNvPr>
          <p:cNvSpPr/>
          <p:nvPr/>
        </p:nvSpPr>
        <p:spPr>
          <a:xfrm>
            <a:off x="30945" y="2053005"/>
            <a:ext cx="1983720" cy="286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0νββ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Detection Strategies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Detectors</a:t>
            </a:r>
            <a:endParaRPr lang="en-US" sz="120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  <a:p>
            <a:pPr lvl="1">
              <a:spcBef>
                <a:spcPts val="600"/>
              </a:spcBef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Past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Current</a:t>
            </a:r>
          </a:p>
          <a:p>
            <a:pPr lvl="1">
              <a:spcBef>
                <a:spcPts val="600"/>
              </a:spcBef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Future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8C8D76C1-5B86-4397-AB94-4328673FD3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3" t="4762"/>
          <a:stretch/>
        </p:blipFill>
        <p:spPr>
          <a:xfrm>
            <a:off x="2757142" y="4177364"/>
            <a:ext cx="3860468" cy="2676278"/>
          </a:xfrm>
          <a:prstGeom prst="rect">
            <a:avLst/>
          </a:prstGeom>
        </p:spPr>
      </p:pic>
      <p:pic>
        <p:nvPicPr>
          <p:cNvPr id="44" name="Picture 4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D78FB26-2D07-4AC9-9192-CA64197C73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7209"/>
          <a:stretch/>
        </p:blipFill>
        <p:spPr>
          <a:xfrm>
            <a:off x="2364346" y="1155032"/>
            <a:ext cx="4253264" cy="260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07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/>
          <p:nvPr/>
        </p:nvSpPr>
        <p:spPr>
          <a:xfrm>
            <a:off x="0" y="1"/>
            <a:ext cx="2333401" cy="6858000"/>
          </a:xfrm>
          <a:prstGeom prst="rect">
            <a:avLst/>
          </a:prstGeom>
          <a:gradFill flip="none" rotWithShape="1">
            <a:gsLst>
              <a:gs pos="0">
                <a:srgbClr val="750478"/>
              </a:gs>
              <a:gs pos="38000">
                <a:srgbClr val="750478"/>
              </a:gs>
              <a:gs pos="71000">
                <a:srgbClr val="5D035E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B95CCDA-D4EF-255F-38B8-BD11D41525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5" t="14700" r="4671" b="10172"/>
          <a:stretch/>
        </p:blipFill>
        <p:spPr>
          <a:xfrm>
            <a:off x="2146451" y="1552641"/>
            <a:ext cx="5785363" cy="3346763"/>
          </a:xfrm>
          <a:prstGeom prst="rect">
            <a:avLst/>
          </a:prstGeom>
        </p:spPr>
      </p:pic>
      <p:sp>
        <p:nvSpPr>
          <p:cNvPr id="101" name="Google Shape;101;p14"/>
          <p:cNvSpPr/>
          <p:nvPr/>
        </p:nvSpPr>
        <p:spPr>
          <a:xfrm>
            <a:off x="307993" y="-93712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NEXT Camera Readout and Barium Tagging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p14"/>
          <p:cNvCxnSpPr/>
          <p:nvPr/>
        </p:nvCxnSpPr>
        <p:spPr>
          <a:xfrm>
            <a:off x="419618" y="920030"/>
            <a:ext cx="9601200" cy="0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568AC28-1A78-B04D-8073-3BAA5BD2FDDF}"/>
              </a:ext>
            </a:extLst>
          </p:cNvPr>
          <p:cNvSpPr txBox="1">
            <a:spLocks/>
          </p:cNvSpPr>
          <p:nvPr/>
        </p:nvSpPr>
        <p:spPr>
          <a:xfrm>
            <a:off x="341405" y="62172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91614-7251-4478-8563-A9282B943A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0DA169-2C0A-ACBE-3BFA-EFB6FE387820}"/>
              </a:ext>
            </a:extLst>
          </p:cNvPr>
          <p:cNvSpPr/>
          <p:nvPr/>
        </p:nvSpPr>
        <p:spPr>
          <a:xfrm>
            <a:off x="8050829" y="1552641"/>
            <a:ext cx="381097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white"/>
                </a:solidFill>
                <a:latin typeface="Calibri" panose="020F0502020204030204"/>
              </a:rPr>
              <a:t>Replacing </a:t>
            </a:r>
            <a:r>
              <a:rPr lang="en-US" kern="0" dirty="0" err="1">
                <a:solidFill>
                  <a:prstClr val="white"/>
                </a:solidFill>
                <a:latin typeface="Calibri" panose="020F0502020204030204"/>
              </a:rPr>
              <a:t>SiPMs</a:t>
            </a:r>
            <a:r>
              <a:rPr lang="en-US" kern="0" dirty="0">
                <a:solidFill>
                  <a:prstClr val="white"/>
                </a:solidFill>
                <a:latin typeface="Calibri" panose="020F0502020204030204"/>
              </a:rPr>
              <a:t> with direct VUV camera tracking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solidFill>
                  <a:prstClr val="white"/>
                </a:solidFill>
                <a:latin typeface="Calibri" panose="020F0502020204030204"/>
              </a:rPr>
              <a:t>Designing custom microchannel-plate photo-multipliers for energy measurements around the barrel of the detector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E66C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next 5 to 10 years we hope to deploy a 100-kg scale background free detector somewhere deep underground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81AB9AA-9948-D0C4-C85E-FDE0179EF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3" b="17815"/>
          <a:stretch>
            <a:fillRect/>
          </a:stretch>
        </p:blipFill>
        <p:spPr bwMode="auto">
          <a:xfrm>
            <a:off x="2409973" y="5191811"/>
            <a:ext cx="1652588" cy="1039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C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CBD38E46-728E-3F8F-0021-E2FF86BEA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t="8160"/>
          <a:stretch>
            <a:fillRect/>
          </a:stretch>
        </p:blipFill>
        <p:spPr bwMode="auto">
          <a:xfrm>
            <a:off x="4455816" y="5191811"/>
            <a:ext cx="1012006" cy="130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C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196786B5-5A13-E29E-1CBF-ADC97DF19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717" y="6229502"/>
            <a:ext cx="1652588" cy="713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C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Calibri" panose="020F0502020204030204" pitchFamily="34" charset="0"/>
              </a:rPr>
              <a:t>Image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Calibri" panose="020F0502020204030204" pitchFamily="34" charset="0"/>
              </a:rPr>
              <a:t>Intensifier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3F1EF332-F78E-F12D-D8F0-D08DD489A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6813" y="6493164"/>
            <a:ext cx="1687653" cy="40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C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Calibri" panose="020F0502020204030204" pitchFamily="34" charset="0"/>
              </a:rPr>
              <a:t>TPX3Cam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6BDE6A88-E26B-C209-B547-6C2B546ED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6117" y="6493164"/>
            <a:ext cx="1509400" cy="30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C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Calibri" panose="020F0502020204030204" pitchFamily="34" charset="0"/>
              </a:rPr>
              <a:t>MCP-PMTs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5" name="Picture 7">
            <a:extLst>
              <a:ext uri="{FF2B5EF4-FFF2-40B4-BE49-F238E27FC236}">
                <a16:creationId xmlns:a16="http://schemas.microsoft.com/office/drawing/2014/main" id="{4D59ED98-1659-FB71-B290-E6419A1F9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8"/>
          <a:stretch>
            <a:fillRect/>
          </a:stretch>
        </p:blipFill>
        <p:spPr bwMode="auto">
          <a:xfrm>
            <a:off x="5861078" y="5191811"/>
            <a:ext cx="1899479" cy="129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CC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E47C94E-F9E2-48A4-9931-065923133F42}"/>
              </a:ext>
            </a:extLst>
          </p:cNvPr>
          <p:cNvGrpSpPr/>
          <p:nvPr/>
        </p:nvGrpSpPr>
        <p:grpSpPr>
          <a:xfrm>
            <a:off x="-9525" y="4022261"/>
            <a:ext cx="1920240" cy="280327"/>
            <a:chOff x="6821554" y="2835256"/>
            <a:chExt cx="2322445" cy="280327"/>
          </a:xfrm>
        </p:grpSpPr>
        <p:sp>
          <p:nvSpPr>
            <p:cNvPr id="29" name="Google Shape;136;p14">
              <a:extLst>
                <a:ext uri="{FF2B5EF4-FFF2-40B4-BE49-F238E27FC236}">
                  <a16:creationId xmlns:a16="http://schemas.microsoft.com/office/drawing/2014/main" id="{4970DEFC-CD6A-4D8E-8B2D-57037F83B298}"/>
                </a:ext>
              </a:extLst>
            </p:cNvPr>
            <p:cNvSpPr/>
            <p:nvPr/>
          </p:nvSpPr>
          <p:spPr>
            <a:xfrm flipH="1">
              <a:off x="6821554" y="2835256"/>
              <a:ext cx="1023205" cy="28032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750478"/>
                </a:gs>
                <a:gs pos="27000">
                  <a:srgbClr val="750478"/>
                </a:gs>
                <a:gs pos="71000">
                  <a:srgbClr val="5D035E"/>
                </a:gs>
                <a:gs pos="100000">
                  <a:srgbClr val="5D035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40;p14">
              <a:extLst>
                <a:ext uri="{FF2B5EF4-FFF2-40B4-BE49-F238E27FC236}">
                  <a16:creationId xmlns:a16="http://schemas.microsoft.com/office/drawing/2014/main" id="{B5188BC8-E6B5-498B-AB30-0C03CBD3D028}"/>
                </a:ext>
              </a:extLst>
            </p:cNvPr>
            <p:cNvSpPr/>
            <p:nvPr/>
          </p:nvSpPr>
          <p:spPr>
            <a:xfrm>
              <a:off x="7768494" y="2835256"/>
              <a:ext cx="1375505" cy="28032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750478"/>
                </a:gs>
                <a:gs pos="30000">
                  <a:srgbClr val="6E0471"/>
                </a:gs>
                <a:gs pos="83000">
                  <a:srgbClr val="610362"/>
                </a:gs>
                <a:gs pos="100000">
                  <a:srgbClr val="5D035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143;p14">
            <a:extLst>
              <a:ext uri="{FF2B5EF4-FFF2-40B4-BE49-F238E27FC236}">
                <a16:creationId xmlns:a16="http://schemas.microsoft.com/office/drawing/2014/main" id="{F753EBEE-7C9D-45AB-832A-193461BFABD7}"/>
              </a:ext>
            </a:extLst>
          </p:cNvPr>
          <p:cNvSpPr/>
          <p:nvPr/>
        </p:nvSpPr>
        <p:spPr>
          <a:xfrm>
            <a:off x="30945" y="2053005"/>
            <a:ext cx="1983720" cy="286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0νββ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Detection Strategies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Detectors</a:t>
            </a:r>
            <a:endParaRPr lang="en-US" sz="120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  <a:p>
            <a:pPr lvl="1">
              <a:spcBef>
                <a:spcPts val="600"/>
              </a:spcBef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Past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Current</a:t>
            </a:r>
          </a:p>
          <a:p>
            <a:pPr lvl="1">
              <a:spcBef>
                <a:spcPts val="600"/>
              </a:spcBef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15342624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/>
          <p:nvPr/>
        </p:nvSpPr>
        <p:spPr>
          <a:xfrm>
            <a:off x="0" y="1"/>
            <a:ext cx="2333401" cy="6858000"/>
          </a:xfrm>
          <a:prstGeom prst="rect">
            <a:avLst/>
          </a:prstGeom>
          <a:gradFill flip="none" rotWithShape="1">
            <a:gsLst>
              <a:gs pos="0">
                <a:srgbClr val="750478"/>
              </a:gs>
              <a:gs pos="38000">
                <a:srgbClr val="750478"/>
              </a:gs>
              <a:gs pos="71000">
                <a:srgbClr val="5D035E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307993" y="-93712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Sequence of NEXT Detectors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p14"/>
          <p:cNvCxnSpPr/>
          <p:nvPr/>
        </p:nvCxnSpPr>
        <p:spPr>
          <a:xfrm>
            <a:off x="419618" y="920030"/>
            <a:ext cx="9601200" cy="0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568AC28-1A78-B04D-8073-3BAA5BD2FDDF}"/>
              </a:ext>
            </a:extLst>
          </p:cNvPr>
          <p:cNvSpPr txBox="1">
            <a:spLocks/>
          </p:cNvSpPr>
          <p:nvPr/>
        </p:nvSpPr>
        <p:spPr>
          <a:xfrm>
            <a:off x="307993" y="58828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91614-7251-4478-8563-A9282B943A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26" name="AutoShape 2">
            <a:extLst>
              <a:ext uri="{FF2B5EF4-FFF2-40B4-BE49-F238E27FC236}">
                <a16:creationId xmlns:a16="http://schemas.microsoft.com/office/drawing/2014/main" id="{CBE7F958-1C66-4AE9-9CF4-1BD9D8A90D1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46381" y="2986088"/>
            <a:ext cx="727075" cy="0"/>
          </a:xfrm>
          <a:prstGeom prst="straightConnector1">
            <a:avLst/>
          </a:prstGeom>
          <a:noFill/>
          <a:ln w="38100" algn="ctr">
            <a:solidFill>
              <a:srgbClr val="B13F9A">
                <a:alpha val="6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27" name="AutoShape 3">
            <a:extLst>
              <a:ext uri="{FF2B5EF4-FFF2-40B4-BE49-F238E27FC236}">
                <a16:creationId xmlns:a16="http://schemas.microsoft.com/office/drawing/2014/main" id="{169BE1D1-D624-4CD8-87AE-DC8B3CF1B6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22894" y="2986088"/>
            <a:ext cx="727075" cy="0"/>
          </a:xfrm>
          <a:prstGeom prst="straightConnector1">
            <a:avLst/>
          </a:prstGeom>
          <a:noFill/>
          <a:ln w="38100" algn="ctr">
            <a:solidFill>
              <a:srgbClr val="B13F9A">
                <a:alpha val="6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28" name="AutoShape 4">
            <a:extLst>
              <a:ext uri="{FF2B5EF4-FFF2-40B4-BE49-F238E27FC236}">
                <a16:creationId xmlns:a16="http://schemas.microsoft.com/office/drawing/2014/main" id="{D1D11CBC-DB98-45AE-AF5D-00EA1A842D3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41831" y="3565525"/>
            <a:ext cx="0" cy="698500"/>
          </a:xfrm>
          <a:prstGeom prst="straightConnector1">
            <a:avLst/>
          </a:prstGeom>
          <a:noFill/>
          <a:ln w="38100" algn="ctr">
            <a:solidFill>
              <a:srgbClr val="B13F9A">
                <a:alpha val="6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29" name="AutoShape 5">
            <a:extLst>
              <a:ext uri="{FF2B5EF4-FFF2-40B4-BE49-F238E27FC236}">
                <a16:creationId xmlns:a16="http://schemas.microsoft.com/office/drawing/2014/main" id="{3D0F103A-C6CA-4C79-AA79-B4AC46A6FF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99094" y="4927600"/>
            <a:ext cx="727075" cy="0"/>
          </a:xfrm>
          <a:prstGeom prst="straightConnector1">
            <a:avLst/>
          </a:prstGeom>
          <a:noFill/>
          <a:ln w="38100" algn="ctr">
            <a:solidFill>
              <a:srgbClr val="B13F9A">
                <a:alpha val="6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30" name="AutoShape 6">
            <a:extLst>
              <a:ext uri="{FF2B5EF4-FFF2-40B4-BE49-F238E27FC236}">
                <a16:creationId xmlns:a16="http://schemas.microsoft.com/office/drawing/2014/main" id="{40D0C41C-740A-46A1-BC0E-B020C2317E5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486694" y="4927600"/>
            <a:ext cx="788987" cy="0"/>
          </a:xfrm>
          <a:prstGeom prst="straightConnector1">
            <a:avLst/>
          </a:prstGeom>
          <a:noFill/>
          <a:ln w="38100" algn="ctr">
            <a:solidFill>
              <a:srgbClr val="B13F9A">
                <a:alpha val="6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31" name="AutoShape 7">
            <a:extLst>
              <a:ext uri="{FF2B5EF4-FFF2-40B4-BE49-F238E27FC236}">
                <a16:creationId xmlns:a16="http://schemas.microsoft.com/office/drawing/2014/main" id="{58C2F26E-2BAD-44EF-9931-7B9EA5FCA08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951956" y="3641725"/>
            <a:ext cx="0" cy="669925"/>
          </a:xfrm>
          <a:prstGeom prst="straightConnector1">
            <a:avLst/>
          </a:prstGeom>
          <a:noFill/>
          <a:ln w="38100" algn="ctr">
            <a:solidFill>
              <a:srgbClr val="B13F9A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32" name="AutoShape 8">
            <a:extLst>
              <a:ext uri="{FF2B5EF4-FFF2-40B4-BE49-F238E27FC236}">
                <a16:creationId xmlns:a16="http://schemas.microsoft.com/office/drawing/2014/main" id="{0EA9853E-3F18-4021-9150-440FEA3B0A9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569244" y="2986088"/>
            <a:ext cx="725487" cy="0"/>
          </a:xfrm>
          <a:prstGeom prst="straightConnector1">
            <a:avLst/>
          </a:prstGeom>
          <a:noFill/>
          <a:ln w="38100" algn="ctr">
            <a:solidFill>
              <a:srgbClr val="B13F9A">
                <a:alpha val="60000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5" name="AutoShape 9">
            <a:extLst>
              <a:ext uri="{FF2B5EF4-FFF2-40B4-BE49-F238E27FC236}">
                <a16:creationId xmlns:a16="http://schemas.microsoft.com/office/drawing/2014/main" id="{089EA835-4A64-45BD-821B-D3100B9FF25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909513" y="4169569"/>
            <a:ext cx="1568450" cy="1735137"/>
          </a:xfrm>
          <a:prstGeom prst="flowChartProcess">
            <a:avLst/>
          </a:prstGeom>
          <a:solidFill>
            <a:srgbClr val="F1D9E1">
              <a:alpha val="75000"/>
            </a:srgbClr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A5786C5B-CBB4-411E-98F1-0489A978254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349669" y="4037013"/>
            <a:ext cx="1568450" cy="2000250"/>
          </a:xfrm>
          <a:prstGeom prst="flowChartProcess">
            <a:avLst/>
          </a:prstGeom>
          <a:solidFill>
            <a:srgbClr val="F1D9E1">
              <a:alpha val="75000"/>
            </a:srgbClr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utoShape 11">
            <a:extLst>
              <a:ext uri="{FF2B5EF4-FFF2-40B4-BE49-F238E27FC236}">
                <a16:creationId xmlns:a16="http://schemas.microsoft.com/office/drawing/2014/main" id="{9E553E66-92A0-4398-87BC-24668CA5141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363956" y="1922463"/>
            <a:ext cx="1570038" cy="1884362"/>
          </a:xfrm>
          <a:prstGeom prst="flowChartProcess">
            <a:avLst/>
          </a:prstGeom>
          <a:solidFill>
            <a:srgbClr val="F1D9E1">
              <a:alpha val="75000"/>
            </a:srgbClr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utoShape 12">
            <a:extLst>
              <a:ext uri="{FF2B5EF4-FFF2-40B4-BE49-F238E27FC236}">
                <a16:creationId xmlns:a16="http://schemas.microsoft.com/office/drawing/2014/main" id="{67ACA3E9-12AF-45EF-B2D4-F7E5C4CBD54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907131" y="1930401"/>
            <a:ext cx="1570037" cy="1884362"/>
          </a:xfrm>
          <a:prstGeom prst="flowChartProcess">
            <a:avLst/>
          </a:prstGeom>
          <a:solidFill>
            <a:srgbClr val="F1D9E1">
              <a:alpha val="75000"/>
            </a:srgbClr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utoShape 13">
            <a:extLst>
              <a:ext uri="{FF2B5EF4-FFF2-40B4-BE49-F238E27FC236}">
                <a16:creationId xmlns:a16="http://schemas.microsoft.com/office/drawing/2014/main" id="{125152EE-AA4D-4609-9522-01D7F5E20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0919" y="4252913"/>
            <a:ext cx="1339850" cy="2052637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utoShape 14">
            <a:extLst>
              <a:ext uri="{FF2B5EF4-FFF2-40B4-BE49-F238E27FC236}">
                <a16:creationId xmlns:a16="http://schemas.microsoft.com/office/drawing/2014/main" id="{6723E7B2-E47F-4471-A90D-6D223D856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2031" y="1331913"/>
            <a:ext cx="1339850" cy="2325687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9" name="Picture 15">
            <a:extLst>
              <a:ext uri="{FF2B5EF4-FFF2-40B4-BE49-F238E27FC236}">
                <a16:creationId xmlns:a16="http://schemas.microsoft.com/office/drawing/2014/main" id="{F4B9276F-BFBD-4680-9744-B753837E4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656" y="1846263"/>
            <a:ext cx="123825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A83C1651-F59D-4F2B-BBD4-846968591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656" y="4311650"/>
            <a:ext cx="123825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AutoShape 17">
            <a:extLst>
              <a:ext uri="{FF2B5EF4-FFF2-40B4-BE49-F238E27FC236}">
                <a16:creationId xmlns:a16="http://schemas.microsoft.com/office/drawing/2014/main" id="{29101DAF-2A66-4374-9FF7-A351AB09E6A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789825" y="1915319"/>
            <a:ext cx="1568450" cy="1884362"/>
          </a:xfrm>
          <a:prstGeom prst="flowChartProcess">
            <a:avLst/>
          </a:prstGeom>
          <a:solidFill>
            <a:srgbClr val="F1D9E1">
              <a:alpha val="75000"/>
            </a:srgbClr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2" name="Picture 18">
            <a:extLst>
              <a:ext uri="{FF2B5EF4-FFF2-40B4-BE49-F238E27FC236}">
                <a16:creationId xmlns:a16="http://schemas.microsoft.com/office/drawing/2014/main" id="{3334582D-625B-4706-85F0-0D1D31A21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006" y="2376488"/>
            <a:ext cx="173196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3" name="Picture 19">
            <a:extLst>
              <a:ext uri="{FF2B5EF4-FFF2-40B4-BE49-F238E27FC236}">
                <a16:creationId xmlns:a16="http://schemas.microsoft.com/office/drawing/2014/main" id="{37A86CB8-298B-4399-96D5-4F621A80B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481" y="2376488"/>
            <a:ext cx="1798638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100DB9E1-B8D0-4F06-A859-A9BFD23D4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56" y="4311650"/>
            <a:ext cx="1912938" cy="12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5" name="Picture 21">
            <a:extLst>
              <a:ext uri="{FF2B5EF4-FFF2-40B4-BE49-F238E27FC236}">
                <a16:creationId xmlns:a16="http://schemas.microsoft.com/office/drawing/2014/main" id="{5032B2F1-DF7F-4E42-B41B-9E5EA243E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556" y="4311650"/>
            <a:ext cx="1620838" cy="12430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BE647FC7-49E0-42D1-A9EA-A6D3748DF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t="3932" r="2849" b="5037"/>
          <a:stretch>
            <a:fillRect/>
          </a:stretch>
        </p:blipFill>
        <p:spPr bwMode="auto">
          <a:xfrm>
            <a:off x="7800769" y="2376488"/>
            <a:ext cx="1774825" cy="12255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4" name="Text Box 23">
            <a:extLst>
              <a:ext uri="{FF2B5EF4-FFF2-40B4-BE49-F238E27FC236}">
                <a16:creationId xmlns:a16="http://schemas.microsoft.com/office/drawing/2014/main" id="{D1D53707-D062-40A5-99C5-6E058269C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5369" y="2001838"/>
            <a:ext cx="175101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NEXT-DBDM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 Box 24">
            <a:extLst>
              <a:ext uri="{FF2B5EF4-FFF2-40B4-BE49-F238E27FC236}">
                <a16:creationId xmlns:a16="http://schemas.microsoft.com/office/drawing/2014/main" id="{84C8BDA3-4210-44E9-9E53-1A613D2E7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531" y="2001838"/>
            <a:ext cx="17526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NEXT-DEMO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Text Box 25">
            <a:extLst>
              <a:ext uri="{FF2B5EF4-FFF2-40B4-BE49-F238E27FC236}">
                <a16:creationId xmlns:a16="http://schemas.microsoft.com/office/drawing/2014/main" id="{9AECCC91-A25A-4373-9F3B-5238579DB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294" y="2001838"/>
            <a:ext cx="175101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NEXT-CRAB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Text Box 26">
            <a:extLst>
              <a:ext uri="{FF2B5EF4-FFF2-40B4-BE49-F238E27FC236}">
                <a16:creationId xmlns:a16="http://schemas.microsoft.com/office/drawing/2014/main" id="{BBF9D5DB-4C50-4A18-978A-5143CB3D8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2481" y="6030913"/>
            <a:ext cx="17526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NEXT-HD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Text Box 27">
            <a:extLst>
              <a:ext uri="{FF2B5EF4-FFF2-40B4-BE49-F238E27FC236}">
                <a16:creationId xmlns:a16="http://schemas.microsoft.com/office/drawing/2014/main" id="{8A3E9D16-9EA3-4C8C-BC93-98EF7A2BB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6481" y="5514975"/>
            <a:ext cx="175101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NEXT-White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xt Box 28">
            <a:extLst>
              <a:ext uri="{FF2B5EF4-FFF2-40B4-BE49-F238E27FC236}">
                <a16:creationId xmlns:a16="http://schemas.microsoft.com/office/drawing/2014/main" id="{40B0878C-1FEA-4A1D-87A3-B82FE20A0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8869" y="5521325"/>
            <a:ext cx="175101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NEXT-100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Text Box 29">
            <a:extLst>
              <a:ext uri="{FF2B5EF4-FFF2-40B4-BE49-F238E27FC236}">
                <a16:creationId xmlns:a16="http://schemas.microsoft.com/office/drawing/2014/main" id="{E0BABBE6-3129-4A07-B3F7-F433F19D3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1881" y="1306512"/>
            <a:ext cx="1193800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13F9A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B13F9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NEXT-HD with Barium Tagging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A7088BB-A058-F941-92CE-350ACD3ED13C}"/>
              </a:ext>
            </a:extLst>
          </p:cNvPr>
          <p:cNvSpPr txBox="1"/>
          <p:nvPr/>
        </p:nvSpPr>
        <p:spPr>
          <a:xfrm>
            <a:off x="2531839" y="6131880"/>
            <a:ext cx="73263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NEXT-HD is the ton-scale and beyond goal, with and without Barium tagging, combining features from all previous demonstrators.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AE9E67B-E3D3-4E80-B832-7281CE41D9BB}"/>
              </a:ext>
            </a:extLst>
          </p:cNvPr>
          <p:cNvGrpSpPr/>
          <p:nvPr/>
        </p:nvGrpSpPr>
        <p:grpSpPr>
          <a:xfrm>
            <a:off x="-9525" y="4022261"/>
            <a:ext cx="1920240" cy="280327"/>
            <a:chOff x="6821554" y="2835256"/>
            <a:chExt cx="2322445" cy="280327"/>
          </a:xfrm>
        </p:grpSpPr>
        <p:sp>
          <p:nvSpPr>
            <p:cNvPr id="48" name="Google Shape;136;p14">
              <a:extLst>
                <a:ext uri="{FF2B5EF4-FFF2-40B4-BE49-F238E27FC236}">
                  <a16:creationId xmlns:a16="http://schemas.microsoft.com/office/drawing/2014/main" id="{2AFB70E3-9523-462E-86A4-3EDF6DBBBB53}"/>
                </a:ext>
              </a:extLst>
            </p:cNvPr>
            <p:cNvSpPr/>
            <p:nvPr/>
          </p:nvSpPr>
          <p:spPr>
            <a:xfrm flipH="1">
              <a:off x="6821554" y="2835256"/>
              <a:ext cx="1023205" cy="28032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750478"/>
                </a:gs>
                <a:gs pos="27000">
                  <a:srgbClr val="750478"/>
                </a:gs>
                <a:gs pos="71000">
                  <a:srgbClr val="5D035E"/>
                </a:gs>
                <a:gs pos="100000">
                  <a:srgbClr val="5D035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40;p14">
              <a:extLst>
                <a:ext uri="{FF2B5EF4-FFF2-40B4-BE49-F238E27FC236}">
                  <a16:creationId xmlns:a16="http://schemas.microsoft.com/office/drawing/2014/main" id="{AF398DA2-D50F-4FE7-8D00-5899AA0809C3}"/>
                </a:ext>
              </a:extLst>
            </p:cNvPr>
            <p:cNvSpPr/>
            <p:nvPr/>
          </p:nvSpPr>
          <p:spPr>
            <a:xfrm>
              <a:off x="7768494" y="2835256"/>
              <a:ext cx="1375505" cy="28032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750478"/>
                </a:gs>
                <a:gs pos="30000">
                  <a:srgbClr val="6E0471"/>
                </a:gs>
                <a:gs pos="83000">
                  <a:srgbClr val="610362"/>
                </a:gs>
                <a:gs pos="100000">
                  <a:srgbClr val="5D035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" name="Google Shape;143;p14">
            <a:extLst>
              <a:ext uri="{FF2B5EF4-FFF2-40B4-BE49-F238E27FC236}">
                <a16:creationId xmlns:a16="http://schemas.microsoft.com/office/drawing/2014/main" id="{720CFE07-63C9-44FC-9910-2CB818324E59}"/>
              </a:ext>
            </a:extLst>
          </p:cNvPr>
          <p:cNvSpPr/>
          <p:nvPr/>
        </p:nvSpPr>
        <p:spPr>
          <a:xfrm>
            <a:off x="30945" y="2053005"/>
            <a:ext cx="1983720" cy="286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0νββ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Detection Strategies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Detectors</a:t>
            </a:r>
            <a:endParaRPr lang="en-US" sz="120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  <a:p>
            <a:pPr lvl="1">
              <a:spcBef>
                <a:spcPts val="600"/>
              </a:spcBef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Past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Current</a:t>
            </a:r>
          </a:p>
          <a:p>
            <a:pPr lvl="1">
              <a:spcBef>
                <a:spcPts val="600"/>
              </a:spcBef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3395117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/>
          <p:nvPr/>
        </p:nvSpPr>
        <p:spPr>
          <a:xfrm>
            <a:off x="0" y="1"/>
            <a:ext cx="2333401" cy="6858000"/>
          </a:xfrm>
          <a:prstGeom prst="rect">
            <a:avLst/>
          </a:prstGeom>
          <a:gradFill flip="none" rotWithShape="1">
            <a:gsLst>
              <a:gs pos="0">
                <a:srgbClr val="750478"/>
              </a:gs>
              <a:gs pos="38000">
                <a:srgbClr val="750478"/>
              </a:gs>
              <a:gs pos="71000">
                <a:srgbClr val="5D035E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307993" y="-93712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NEXT-HD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p14"/>
          <p:cNvCxnSpPr/>
          <p:nvPr/>
        </p:nvCxnSpPr>
        <p:spPr>
          <a:xfrm>
            <a:off x="419618" y="920030"/>
            <a:ext cx="9601200" cy="0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568AC28-1A78-B04D-8073-3BAA5BD2FDDF}"/>
              </a:ext>
            </a:extLst>
          </p:cNvPr>
          <p:cNvSpPr txBox="1">
            <a:spLocks/>
          </p:cNvSpPr>
          <p:nvPr/>
        </p:nvSpPr>
        <p:spPr>
          <a:xfrm>
            <a:off x="307993" y="58828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91614-7251-4478-8563-A9282B943A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DF026A2-EA7B-2CAD-C712-664C9FE323C7}"/>
              </a:ext>
            </a:extLst>
          </p:cNvPr>
          <p:cNvSpPr/>
          <p:nvPr/>
        </p:nvSpPr>
        <p:spPr>
          <a:xfrm>
            <a:off x="7394555" y="1063989"/>
            <a:ext cx="460902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66C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cross the inverted hierarchy line a ton scale is needed, this will be NEXT-HD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>
                <a:solidFill>
                  <a:prstClr val="white"/>
                </a:solidFill>
                <a:latin typeface="Calibri" panose="020F0502020204030204"/>
              </a:rPr>
              <a:t>Symmetric design, reducing length electrons drift and improving diffusion losses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PMTs will be used, reducing the radiogenic backgrounds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>
                <a:solidFill>
                  <a:prstClr val="white"/>
                </a:solidFill>
                <a:latin typeface="Calibri" panose="020F0502020204030204"/>
              </a:rPr>
              <a:t>Housed in a water chamber reducing cosmogenic backgrounds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BD94B7-5E2C-4F95-84F3-3E9A82CAB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498" y="4030846"/>
            <a:ext cx="3269151" cy="27662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930290F-4598-47F5-B5AC-B412AB240EC4}"/>
              </a:ext>
            </a:extLst>
          </p:cNvPr>
          <p:cNvSpPr txBox="1"/>
          <p:nvPr/>
        </p:nvSpPr>
        <p:spPr>
          <a:xfrm>
            <a:off x="30944" y="6401728"/>
            <a:ext cx="3280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arXiv:2005.06467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(accepted by JHEP)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4C909A-7B78-4BC1-9AB0-1853E3C0AF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44"/>
          <a:stretch/>
        </p:blipFill>
        <p:spPr>
          <a:xfrm>
            <a:off x="2137498" y="1180637"/>
            <a:ext cx="5134224" cy="272662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48B33C2-4D5E-4137-9DF7-DED2B0933BE5}"/>
              </a:ext>
            </a:extLst>
          </p:cNvPr>
          <p:cNvGrpSpPr/>
          <p:nvPr/>
        </p:nvGrpSpPr>
        <p:grpSpPr>
          <a:xfrm>
            <a:off x="-9525" y="4031786"/>
            <a:ext cx="1920240" cy="280327"/>
            <a:chOff x="6821554" y="2835256"/>
            <a:chExt cx="2322445" cy="280327"/>
          </a:xfrm>
        </p:grpSpPr>
        <p:sp>
          <p:nvSpPr>
            <p:cNvPr id="23" name="Google Shape;136;p14">
              <a:extLst>
                <a:ext uri="{FF2B5EF4-FFF2-40B4-BE49-F238E27FC236}">
                  <a16:creationId xmlns:a16="http://schemas.microsoft.com/office/drawing/2014/main" id="{D26EE341-546F-4864-94A6-EAAE1FE2581E}"/>
                </a:ext>
              </a:extLst>
            </p:cNvPr>
            <p:cNvSpPr/>
            <p:nvPr/>
          </p:nvSpPr>
          <p:spPr>
            <a:xfrm flipH="1">
              <a:off x="6821554" y="2835256"/>
              <a:ext cx="1023205" cy="28032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750478"/>
                </a:gs>
                <a:gs pos="27000">
                  <a:srgbClr val="750478"/>
                </a:gs>
                <a:gs pos="71000">
                  <a:srgbClr val="5D035E"/>
                </a:gs>
                <a:gs pos="100000">
                  <a:srgbClr val="5D035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40;p14">
              <a:extLst>
                <a:ext uri="{FF2B5EF4-FFF2-40B4-BE49-F238E27FC236}">
                  <a16:creationId xmlns:a16="http://schemas.microsoft.com/office/drawing/2014/main" id="{78E8C10A-7AB1-4074-8456-89029DC2BF50}"/>
                </a:ext>
              </a:extLst>
            </p:cNvPr>
            <p:cNvSpPr/>
            <p:nvPr/>
          </p:nvSpPr>
          <p:spPr>
            <a:xfrm>
              <a:off x="7768494" y="2835256"/>
              <a:ext cx="1375505" cy="28032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750478"/>
                </a:gs>
                <a:gs pos="30000">
                  <a:srgbClr val="6E0471"/>
                </a:gs>
                <a:gs pos="83000">
                  <a:srgbClr val="610362"/>
                </a:gs>
                <a:gs pos="100000">
                  <a:srgbClr val="5D035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" name="Google Shape;143;p14">
            <a:extLst>
              <a:ext uri="{FF2B5EF4-FFF2-40B4-BE49-F238E27FC236}">
                <a16:creationId xmlns:a16="http://schemas.microsoft.com/office/drawing/2014/main" id="{DFC151E9-585F-4DA5-A7D8-16CB52F76914}"/>
              </a:ext>
            </a:extLst>
          </p:cNvPr>
          <p:cNvSpPr/>
          <p:nvPr/>
        </p:nvSpPr>
        <p:spPr>
          <a:xfrm>
            <a:off x="30945" y="2053005"/>
            <a:ext cx="1983720" cy="286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0νββ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Detection Strategies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Detectors</a:t>
            </a:r>
            <a:endParaRPr lang="en-US" sz="120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  <a:p>
            <a:pPr lvl="1">
              <a:spcBef>
                <a:spcPts val="600"/>
              </a:spcBef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Past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Current</a:t>
            </a:r>
          </a:p>
          <a:p>
            <a:pPr lvl="1">
              <a:spcBef>
                <a:spcPts val="600"/>
              </a:spcBef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120143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DEE85C-D4E5-43A6-845A-F077598F245F}"/>
              </a:ext>
            </a:extLst>
          </p:cNvPr>
          <p:cNvSpPr/>
          <p:nvPr/>
        </p:nvSpPr>
        <p:spPr>
          <a:xfrm>
            <a:off x="6657975" y="1180637"/>
            <a:ext cx="809625" cy="2726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Google Shape;133;p14"/>
          <p:cNvSpPr/>
          <p:nvPr/>
        </p:nvSpPr>
        <p:spPr>
          <a:xfrm>
            <a:off x="0" y="1"/>
            <a:ext cx="2333401" cy="6858000"/>
          </a:xfrm>
          <a:prstGeom prst="rect">
            <a:avLst/>
          </a:prstGeom>
          <a:gradFill flip="none" rotWithShape="1">
            <a:gsLst>
              <a:gs pos="0">
                <a:srgbClr val="750478"/>
              </a:gs>
              <a:gs pos="38000">
                <a:srgbClr val="750478"/>
              </a:gs>
              <a:gs pos="71000">
                <a:srgbClr val="5D035E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307993" y="-93712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NEXT-HD + Barium Tagging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p14"/>
          <p:cNvCxnSpPr/>
          <p:nvPr/>
        </p:nvCxnSpPr>
        <p:spPr>
          <a:xfrm>
            <a:off x="419618" y="920030"/>
            <a:ext cx="9601200" cy="0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568AC28-1A78-B04D-8073-3BAA5BD2FDDF}"/>
              </a:ext>
            </a:extLst>
          </p:cNvPr>
          <p:cNvSpPr txBox="1">
            <a:spLocks/>
          </p:cNvSpPr>
          <p:nvPr/>
        </p:nvSpPr>
        <p:spPr>
          <a:xfrm>
            <a:off x="307993" y="58828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91614-7251-4478-8563-A9282B943A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DF026A2-EA7B-2CAD-C712-664C9FE323C7}"/>
              </a:ext>
            </a:extLst>
          </p:cNvPr>
          <p:cNvSpPr/>
          <p:nvPr/>
        </p:nvSpPr>
        <p:spPr>
          <a:xfrm>
            <a:off x="7606341" y="1180637"/>
            <a:ext cx="448056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go beyond the inverted hierarchy line we need even lower backgrounds and larger detectors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66C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Adding Barium tagging at the cathode ends drastically increases the half life reach of the detector as it will be virtually background free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BD94B7-5E2C-4F95-84F3-3E9A82CAB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498" y="4030846"/>
            <a:ext cx="3269151" cy="27662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4C909A-7B78-4BC1-9AB0-1853E3C0AF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44"/>
          <a:stretch/>
        </p:blipFill>
        <p:spPr>
          <a:xfrm>
            <a:off x="2137498" y="1180637"/>
            <a:ext cx="5134224" cy="272662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48B33C2-4D5E-4137-9DF7-DED2B0933BE5}"/>
              </a:ext>
            </a:extLst>
          </p:cNvPr>
          <p:cNvGrpSpPr/>
          <p:nvPr/>
        </p:nvGrpSpPr>
        <p:grpSpPr>
          <a:xfrm>
            <a:off x="-9525" y="4031786"/>
            <a:ext cx="1920240" cy="280327"/>
            <a:chOff x="6821554" y="2835256"/>
            <a:chExt cx="2322445" cy="280327"/>
          </a:xfrm>
        </p:grpSpPr>
        <p:sp>
          <p:nvSpPr>
            <p:cNvPr id="23" name="Google Shape;136;p14">
              <a:extLst>
                <a:ext uri="{FF2B5EF4-FFF2-40B4-BE49-F238E27FC236}">
                  <a16:creationId xmlns:a16="http://schemas.microsoft.com/office/drawing/2014/main" id="{D26EE341-546F-4864-94A6-EAAE1FE2581E}"/>
                </a:ext>
              </a:extLst>
            </p:cNvPr>
            <p:cNvSpPr/>
            <p:nvPr/>
          </p:nvSpPr>
          <p:spPr>
            <a:xfrm flipH="1">
              <a:off x="6821554" y="2835256"/>
              <a:ext cx="1023205" cy="28032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750478"/>
                </a:gs>
                <a:gs pos="27000">
                  <a:srgbClr val="750478"/>
                </a:gs>
                <a:gs pos="71000">
                  <a:srgbClr val="5D035E"/>
                </a:gs>
                <a:gs pos="100000">
                  <a:srgbClr val="5D035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40;p14">
              <a:extLst>
                <a:ext uri="{FF2B5EF4-FFF2-40B4-BE49-F238E27FC236}">
                  <a16:creationId xmlns:a16="http://schemas.microsoft.com/office/drawing/2014/main" id="{78E8C10A-7AB1-4074-8456-89029DC2BF50}"/>
                </a:ext>
              </a:extLst>
            </p:cNvPr>
            <p:cNvSpPr/>
            <p:nvPr/>
          </p:nvSpPr>
          <p:spPr>
            <a:xfrm>
              <a:off x="7768494" y="2835256"/>
              <a:ext cx="1375505" cy="28032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750478"/>
                </a:gs>
                <a:gs pos="30000">
                  <a:srgbClr val="6E0471"/>
                </a:gs>
                <a:gs pos="83000">
                  <a:srgbClr val="610362"/>
                </a:gs>
                <a:gs pos="100000">
                  <a:srgbClr val="5D035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" name="Google Shape;143;p14">
            <a:extLst>
              <a:ext uri="{FF2B5EF4-FFF2-40B4-BE49-F238E27FC236}">
                <a16:creationId xmlns:a16="http://schemas.microsoft.com/office/drawing/2014/main" id="{DFC151E9-585F-4DA5-A7D8-16CB52F76914}"/>
              </a:ext>
            </a:extLst>
          </p:cNvPr>
          <p:cNvSpPr/>
          <p:nvPr/>
        </p:nvSpPr>
        <p:spPr>
          <a:xfrm>
            <a:off x="30945" y="2053005"/>
            <a:ext cx="1983720" cy="286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0νββ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Detection Strategies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Detectors</a:t>
            </a:r>
            <a:endParaRPr lang="en-US" sz="120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  <a:p>
            <a:pPr lvl="1">
              <a:spcBef>
                <a:spcPts val="600"/>
              </a:spcBef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Past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Current</a:t>
            </a:r>
          </a:p>
          <a:p>
            <a:pPr lvl="1">
              <a:spcBef>
                <a:spcPts val="600"/>
              </a:spcBef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Future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E0C443-0476-47FE-9329-5F5CE858A9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" b="1865"/>
          <a:stretch/>
        </p:blipFill>
        <p:spPr>
          <a:xfrm>
            <a:off x="5529482" y="4030846"/>
            <a:ext cx="3486293" cy="277063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77BFB4C-A6B7-4213-84B9-3A1E193F4C2C}"/>
              </a:ext>
            </a:extLst>
          </p:cNvPr>
          <p:cNvSpPr/>
          <p:nvPr/>
        </p:nvSpPr>
        <p:spPr>
          <a:xfrm>
            <a:off x="6796717" y="2643608"/>
            <a:ext cx="737558" cy="354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ts val="98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 Barium </a:t>
            </a:r>
          </a:p>
          <a:p>
            <a:pPr marR="0" lvl="0" defTabSz="914400" rtl="0" eaLnBrk="1" fontAlgn="auto" latinLnBrk="0" hangingPunct="1">
              <a:lnSpc>
                <a:spcPts val="98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Tagging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7D2F69-7C7A-4B45-94F2-8A506916DD26}"/>
              </a:ext>
            </a:extLst>
          </p:cNvPr>
          <p:cNvSpPr txBox="1"/>
          <p:nvPr/>
        </p:nvSpPr>
        <p:spPr>
          <a:xfrm>
            <a:off x="9138608" y="3386061"/>
            <a:ext cx="29283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lang="en-US" kern="0" dirty="0">
                <a:solidFill>
                  <a:schemeClr val="bg1"/>
                </a:solidFill>
                <a:latin typeface="Calibri" panose="020F0502020204030204"/>
              </a:rPr>
              <a:t>To increase the active volume we can have multiple background free detectors; the original ton, but also multiple smaller detectors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943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/>
          <p:nvPr/>
        </p:nvSpPr>
        <p:spPr>
          <a:xfrm rot="10800000">
            <a:off x="2171182" y="0"/>
            <a:ext cx="10020818" cy="6858000"/>
          </a:xfrm>
          <a:prstGeom prst="rect">
            <a:avLst/>
          </a:prstGeom>
          <a:gradFill flip="none" rotWithShape="1">
            <a:gsLst>
              <a:gs pos="0">
                <a:srgbClr val="750478"/>
              </a:gs>
              <a:gs pos="38000">
                <a:srgbClr val="750478"/>
              </a:gs>
              <a:gs pos="71000">
                <a:srgbClr val="5D035E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0" y="187679"/>
            <a:ext cx="121920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000"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Final Remarks</a:t>
            </a:r>
          </a:p>
        </p:txBody>
      </p:sp>
      <p:sp>
        <p:nvSpPr>
          <p:cNvPr id="139" name="Slide Number Placeholder 5">
            <a:extLst>
              <a:ext uri="{FF2B5EF4-FFF2-40B4-BE49-F238E27FC236}">
                <a16:creationId xmlns:a16="http://schemas.microsoft.com/office/drawing/2014/main" id="{D75B3EB0-7DC3-4147-92EE-F665CF1C9D9F}"/>
              </a:ext>
            </a:extLst>
          </p:cNvPr>
          <p:cNvSpPr txBox="1">
            <a:spLocks/>
          </p:cNvSpPr>
          <p:nvPr/>
        </p:nvSpPr>
        <p:spPr>
          <a:xfrm>
            <a:off x="277091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91614-7251-4478-8563-A9282B943A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E85380-13B5-4CF3-9C3F-2918084ABB05}"/>
              </a:ext>
            </a:extLst>
          </p:cNvPr>
          <p:cNvSpPr/>
          <p:nvPr/>
        </p:nvSpPr>
        <p:spPr>
          <a:xfrm>
            <a:off x="578708" y="1920920"/>
            <a:ext cx="11034583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66C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NEXT-White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has finished taking data and met performance targets with topological identification and energy resolution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E66C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NEXT-100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construction is underway with projections of a world leading background index in xenon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kern="0" dirty="0">
                <a:solidFill>
                  <a:srgbClr val="E66CFF"/>
                </a:solidFill>
                <a:latin typeface="Calibri" panose="020F0502020204030204"/>
              </a:rPr>
              <a:t>NEXT-CRAB</a:t>
            </a:r>
            <a:r>
              <a:rPr lang="en-US" sz="2400" kern="0" dirty="0">
                <a:solidFill>
                  <a:prstClr val="white"/>
                </a:solidFill>
                <a:latin typeface="Calibri" panose="020F0502020204030204"/>
              </a:rPr>
              <a:t> construction is underway and if successful will prove a scalable background-free technique for the search of </a:t>
            </a:r>
            <a:r>
              <a:rPr lang="en-US" sz="2400" kern="0" dirty="0" err="1">
                <a:solidFill>
                  <a:prstClr val="white"/>
                </a:solidFill>
                <a:latin typeface="Calibri" panose="020F0502020204030204"/>
              </a:rPr>
              <a:t>neutrinoless</a:t>
            </a:r>
            <a:r>
              <a:rPr lang="en-US" sz="2400" kern="0" dirty="0">
                <a:solidFill>
                  <a:prstClr val="white"/>
                </a:solidFill>
                <a:latin typeface="Calibri" panose="020F0502020204030204"/>
              </a:rPr>
              <a:t> double beta decay 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kern="0" dirty="0">
                <a:solidFill>
                  <a:srgbClr val="E66CFF"/>
                </a:solidFill>
                <a:latin typeface="Calibri" panose="020F0502020204030204"/>
              </a:rPr>
              <a:t>NEXT-HD</a:t>
            </a:r>
            <a:r>
              <a:rPr lang="en-US" sz="2400" kern="0" dirty="0">
                <a:solidFill>
                  <a:prstClr val="white"/>
                </a:solidFill>
                <a:latin typeface="Calibri" panose="020F0502020204030204"/>
              </a:rPr>
              <a:t> design is being developed with sensitivities capable of crossing the inverted hierarchy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99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kern="0" dirty="0">
                <a:solidFill>
                  <a:srgbClr val="E66CFF"/>
                </a:solidFill>
                <a:latin typeface="Calibri" panose="020F0502020204030204"/>
              </a:rPr>
              <a:t>Barium Tagging</a:t>
            </a:r>
            <a:r>
              <a:rPr lang="en-US" sz="2400" kern="0" dirty="0">
                <a:solidFill>
                  <a:prstClr val="white"/>
                </a:solidFill>
                <a:latin typeface="Calibri" panose="020F0502020204030204"/>
              </a:rPr>
              <a:t> R&amp;D is ongoing with single ion sensitivity demonstrated with both off-on and color-switching </a:t>
            </a:r>
            <a:r>
              <a:rPr lang="en-US" sz="2400" kern="0" dirty="0" err="1">
                <a:solidFill>
                  <a:prstClr val="white"/>
                </a:solidFill>
                <a:latin typeface="Calibri" panose="020F0502020204030204"/>
              </a:rPr>
              <a:t>chemosensors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99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99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961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/>
          <p:nvPr/>
        </p:nvSpPr>
        <p:spPr>
          <a:xfrm>
            <a:off x="0" y="1"/>
            <a:ext cx="2333401" cy="6858000"/>
          </a:xfrm>
          <a:prstGeom prst="rect">
            <a:avLst/>
          </a:prstGeom>
          <a:gradFill flip="none" rotWithShape="1">
            <a:gsLst>
              <a:gs pos="0">
                <a:srgbClr val="750478"/>
              </a:gs>
              <a:gs pos="38000">
                <a:srgbClr val="750478"/>
              </a:gs>
              <a:gs pos="71000">
                <a:srgbClr val="5D035E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307993" y="-93712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000"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Rare Decay Search</a:t>
            </a:r>
            <a:endParaRPr kumimoji="0" lang="el-GR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p14"/>
          <p:cNvCxnSpPr/>
          <p:nvPr/>
        </p:nvCxnSpPr>
        <p:spPr>
          <a:xfrm>
            <a:off x="419618" y="920030"/>
            <a:ext cx="9601200" cy="0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Google Shape;131;p14">
                <a:extLst>
                  <a:ext uri="{FF2B5EF4-FFF2-40B4-BE49-F238E27FC236}">
                    <a16:creationId xmlns:a16="http://schemas.microsoft.com/office/drawing/2014/main" id="{433F2BB6-4207-45C6-AFDD-ECCAF50ED073}"/>
                  </a:ext>
                </a:extLst>
              </p:cNvPr>
              <p:cNvSpPr txBox="1"/>
              <p:nvPr/>
            </p:nvSpPr>
            <p:spPr>
              <a:xfrm>
                <a:off x="2289581" y="3363757"/>
                <a:ext cx="2237066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Calibri"/>
                            </a:rPr>
                          </m:ctrlPr>
                        </m:sSubSupPr>
                        <m:e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Calibri"/>
                            </a:rPr>
                            <m:t>𝑇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Calibri"/>
                            </a:rPr>
                            <m:t>1/2</m:t>
                          </m:r>
                        </m:sub>
                        <m:sup>
                          <m: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Calibri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kumimoji="0" lang="el-GR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Calibri"/>
                            </a:rPr>
                            <m:t>ν</m:t>
                          </m:r>
                        </m:sup>
                      </m:sSubSup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  <a:sym typeface="Calibri"/>
                        </a:rPr>
                        <m:t>≈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Calibri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Calibri"/>
                            </a:rPr>
                            <m:t>10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Calibri"/>
                            </a:rPr>
                            <m:t>19−21</m:t>
                          </m:r>
                        </m:sup>
                      </m:sSup>
                      <m:r>
                        <a:rPr kumimoji="0" lang="en-US" sz="1800" b="0" i="1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𝑦𝑟𝑠</m:t>
                      </m:r>
                    </m:oMath>
                  </m:oMathPara>
                </a14:m>
                <a:endParaRPr kumimoji="0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Google Shape;131;p14">
                <a:extLst>
                  <a:ext uri="{FF2B5EF4-FFF2-40B4-BE49-F238E27FC236}">
                    <a16:creationId xmlns:a16="http://schemas.microsoft.com/office/drawing/2014/main" id="{433F2BB6-4207-45C6-AFDD-ECCAF50ED0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581" y="3363757"/>
                <a:ext cx="2237066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89889DD6-2D54-4D8E-BD37-9BCF97B93D24}"/>
              </a:ext>
            </a:extLst>
          </p:cNvPr>
          <p:cNvGrpSpPr/>
          <p:nvPr/>
        </p:nvGrpSpPr>
        <p:grpSpPr>
          <a:xfrm>
            <a:off x="2368051" y="4086089"/>
            <a:ext cx="1983566" cy="2342403"/>
            <a:chOff x="9157349" y="2242613"/>
            <a:chExt cx="2656432" cy="3136993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443E7C8-7DA7-4211-9188-83DB202988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542" t="3967" r="8683" b="3215"/>
            <a:stretch/>
          </p:blipFill>
          <p:spPr>
            <a:xfrm>
              <a:off x="9211893" y="2296468"/>
              <a:ext cx="2541818" cy="3021406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4C4410A-8FF5-40EF-898C-47A3B8A48337}"/>
                </a:ext>
              </a:extLst>
            </p:cNvPr>
            <p:cNvSpPr/>
            <p:nvPr/>
          </p:nvSpPr>
          <p:spPr>
            <a:xfrm>
              <a:off x="9157349" y="2242613"/>
              <a:ext cx="2656432" cy="3136993"/>
            </a:xfrm>
            <a:prstGeom prst="rect">
              <a:avLst/>
            </a:prstGeom>
            <a:noFill/>
            <a:ln w="19050">
              <a:solidFill>
                <a:srgbClr val="E66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449D0861-6159-4657-BE5D-3C570915D2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86" r="2217"/>
          <a:stretch/>
        </p:blipFill>
        <p:spPr>
          <a:xfrm>
            <a:off x="2441786" y="1067449"/>
            <a:ext cx="1897983" cy="2256094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3641B0BE-3FBE-407E-967A-A3B935CBF578}"/>
              </a:ext>
            </a:extLst>
          </p:cNvPr>
          <p:cNvSpPr/>
          <p:nvPr/>
        </p:nvSpPr>
        <p:spPr>
          <a:xfrm>
            <a:off x="2398995" y="1027235"/>
            <a:ext cx="1983566" cy="2342403"/>
          </a:xfrm>
          <a:prstGeom prst="rect">
            <a:avLst/>
          </a:prstGeom>
          <a:noFill/>
          <a:ln w="19050">
            <a:solidFill>
              <a:srgbClr val="E66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Google Shape;131;p14">
                <a:extLst>
                  <a:ext uri="{FF2B5EF4-FFF2-40B4-BE49-F238E27FC236}">
                    <a16:creationId xmlns:a16="http://schemas.microsoft.com/office/drawing/2014/main" id="{866EC5D9-DDB0-444A-836A-B7FF806C437D}"/>
                  </a:ext>
                </a:extLst>
              </p:cNvPr>
              <p:cNvSpPr txBox="1"/>
              <p:nvPr/>
            </p:nvSpPr>
            <p:spPr>
              <a:xfrm>
                <a:off x="2356204" y="6433027"/>
                <a:ext cx="1983565" cy="4605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Calibri"/>
                            </a:rPr>
                          </m:ctrlPr>
                        </m:sSubSupPr>
                        <m:e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Calibri"/>
                            </a:rPr>
                            <m:t>𝑇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Calibri"/>
                            </a:rPr>
                            <m:t>1/2</m:t>
                          </m:r>
                        </m:sub>
                        <m:sup>
                          <m:r>
                            <a:rPr kumimoji="0" lang="en-US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Calibri"/>
                            </a:rPr>
                            <m:t>0</m:t>
                          </m:r>
                          <m:r>
                            <m:rPr>
                              <m:sty m:val="p"/>
                            </m:rPr>
                            <a:rPr kumimoji="0" lang="el-GR" sz="1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Calibri"/>
                            </a:rPr>
                            <m:t>ν</m:t>
                          </m:r>
                        </m:sup>
                      </m:sSubSup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/>
                          <a:sym typeface="Calibri"/>
                        </a:rPr>
                        <m:t>&gt;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Calibri"/>
                            </a:rPr>
                          </m:ctrlPr>
                        </m:sSupPr>
                        <m:e>
                          <m: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Calibri"/>
                            </a:rPr>
                            <m:t>10</m:t>
                          </m:r>
                        </m:e>
                        <m:sup>
                          <m:r>
                            <a:rPr kumimoji="0" lang="en-US" sz="1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Calibri"/>
                            </a:rPr>
                            <m:t>26</m:t>
                          </m:r>
                        </m:sup>
                      </m:sSup>
                      <m:r>
                        <a:rPr kumimoji="0" lang="en-US" sz="1800" b="0" i="1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/>
                          <a:cs typeface="Calibri"/>
                          <a:sym typeface="Calibri"/>
                        </a:rPr>
                        <m:t>𝑦𝑟𝑠</m:t>
                      </m:r>
                    </m:oMath>
                  </m:oMathPara>
                </a14:m>
                <a:endParaRPr kumimoji="0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9" name="Google Shape;131;p14">
                <a:extLst>
                  <a:ext uri="{FF2B5EF4-FFF2-40B4-BE49-F238E27FC236}">
                    <a16:creationId xmlns:a16="http://schemas.microsoft.com/office/drawing/2014/main" id="{866EC5D9-DDB0-444A-836A-B7FF806C4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204" y="6433027"/>
                <a:ext cx="1983565" cy="4605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62AC0DBC-082E-451B-A610-2CF7E7756953}"/>
              </a:ext>
            </a:extLst>
          </p:cNvPr>
          <p:cNvSpPr/>
          <p:nvPr/>
        </p:nvSpPr>
        <p:spPr>
          <a:xfrm>
            <a:off x="4825999" y="1103190"/>
            <a:ext cx="6903511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Double beta decay is already a rare decay, neutrinoless even more so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66C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Ultimately a ton-scale experiment with excellent background rejection (&lt;1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66C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66C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/ROI/t/y) is the key to crossing the IH in finite time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5B51782-746F-4B0E-97EA-C39DB6EDDF5D}"/>
              </a:ext>
            </a:extLst>
          </p:cNvPr>
          <p:cNvGrpSpPr/>
          <p:nvPr/>
        </p:nvGrpSpPr>
        <p:grpSpPr>
          <a:xfrm>
            <a:off x="5621694" y="2552052"/>
            <a:ext cx="5811643" cy="4111267"/>
            <a:chOff x="0" y="190500"/>
            <a:chExt cx="9144000" cy="6468639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D947C188-EF51-4E92-981D-3264364E1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190500"/>
              <a:ext cx="9144000" cy="6468639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BC2EB80-B2CE-4534-97EB-E00039816AE5}"/>
                </a:ext>
              </a:extLst>
            </p:cNvPr>
            <p:cNvSpPr txBox="1"/>
            <p:nvPr/>
          </p:nvSpPr>
          <p:spPr>
            <a:xfrm>
              <a:off x="1240440" y="2502680"/>
              <a:ext cx="4844143" cy="581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Inverted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Heirarchy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9571B32-DCE3-4705-9943-74508CF3C453}"/>
                </a:ext>
              </a:extLst>
            </p:cNvPr>
            <p:cNvSpPr txBox="1"/>
            <p:nvPr/>
          </p:nvSpPr>
          <p:spPr>
            <a:xfrm rot="16200000">
              <a:off x="4477728" y="4518476"/>
              <a:ext cx="1601887" cy="823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1000 kg  experiment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082C47A-E90C-4023-A200-0F32277F6A04}"/>
                </a:ext>
              </a:extLst>
            </p:cNvPr>
            <p:cNvSpPr/>
            <p:nvPr/>
          </p:nvSpPr>
          <p:spPr>
            <a:xfrm>
              <a:off x="1587500" y="533400"/>
              <a:ext cx="2365375" cy="13398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61A03F21-6033-4A63-8365-35F55AA4C8C5}"/>
                </a:ext>
              </a:extLst>
            </p:cNvPr>
            <p:cNvCxnSpPr/>
            <p:nvPr/>
          </p:nvCxnSpPr>
          <p:spPr>
            <a:xfrm flipV="1">
              <a:off x="4945741" y="2397125"/>
              <a:ext cx="2594884" cy="1022804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8C574BC-F70D-4F48-826E-FB2BAD029FCC}"/>
                </a:ext>
              </a:extLst>
            </p:cNvPr>
            <p:cNvCxnSpPr/>
            <p:nvPr/>
          </p:nvCxnSpPr>
          <p:spPr>
            <a:xfrm flipV="1">
              <a:off x="4913991" y="2338056"/>
              <a:ext cx="584200" cy="396874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8BBA2E1-3674-4852-A5E7-766D5015CCAE}"/>
                </a:ext>
              </a:extLst>
            </p:cNvPr>
            <p:cNvSpPr txBox="1"/>
            <p:nvPr/>
          </p:nvSpPr>
          <p:spPr>
            <a:xfrm rot="20324881">
              <a:off x="4831992" y="2971298"/>
              <a:ext cx="2344718" cy="426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Run for 100 years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D92715CC-7994-4C95-B0CD-59AD911393E5}"/>
                </a:ext>
              </a:extLst>
            </p:cNvPr>
            <p:cNvCxnSpPr/>
            <p:nvPr/>
          </p:nvCxnSpPr>
          <p:spPr>
            <a:xfrm flipV="1">
              <a:off x="4876800" y="2397125"/>
              <a:ext cx="1600200" cy="727075"/>
            </a:xfrm>
            <a:prstGeom prst="straightConnector1">
              <a:avLst/>
            </a:prstGeom>
            <a:ln w="38100" cmpd="sng"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037657D-AD13-4C0E-955B-9D610762BB24}"/>
                </a:ext>
              </a:extLst>
            </p:cNvPr>
            <p:cNvCxnSpPr/>
            <p:nvPr/>
          </p:nvCxnSpPr>
          <p:spPr>
            <a:xfrm>
              <a:off x="4924150" y="349250"/>
              <a:ext cx="0" cy="5810251"/>
            </a:xfrm>
            <a:prstGeom prst="line">
              <a:avLst/>
            </a:prstGeom>
            <a:ln w="15875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2E3A59D-6650-4415-99F9-C2AF6A58D0AA}"/>
                </a:ext>
              </a:extLst>
            </p:cNvPr>
            <p:cNvSpPr txBox="1"/>
            <p:nvPr/>
          </p:nvSpPr>
          <p:spPr>
            <a:xfrm rot="20208315">
              <a:off x="4921413" y="2577420"/>
              <a:ext cx="2145180" cy="426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Run for 15 years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C6B8F33-FD11-4AC5-AAD8-15F06E51CF49}"/>
                </a:ext>
              </a:extLst>
            </p:cNvPr>
            <p:cNvSpPr txBox="1"/>
            <p:nvPr/>
          </p:nvSpPr>
          <p:spPr>
            <a:xfrm rot="19736256">
              <a:off x="4610559" y="1660078"/>
              <a:ext cx="4000499" cy="426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Run for 2-3 years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298742C7-185F-4646-AF0F-17C05BE7C505}"/>
                </a:ext>
              </a:extLst>
            </p:cNvPr>
            <p:cNvCxnSpPr/>
            <p:nvPr/>
          </p:nvCxnSpPr>
          <p:spPr>
            <a:xfrm flipV="1">
              <a:off x="4913991" y="2397125"/>
              <a:ext cx="3976009" cy="1435760"/>
            </a:xfrm>
            <a:prstGeom prst="straightConnector1">
              <a:avLst/>
            </a:prstGeom>
            <a:ln w="38100" cmpd="sng"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992B51D-35EE-4097-8605-8B153FF07D64}"/>
                </a:ext>
              </a:extLst>
            </p:cNvPr>
            <p:cNvSpPr txBox="1"/>
            <p:nvPr/>
          </p:nvSpPr>
          <p:spPr>
            <a:xfrm rot="20595112">
              <a:off x="4848716" y="3111135"/>
              <a:ext cx="4000499" cy="468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Run for 1000 years</a:t>
              </a: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210BED2D-C43F-4294-999F-12CEB5659A1F}"/>
              </a:ext>
            </a:extLst>
          </p:cNvPr>
          <p:cNvSpPr/>
          <p:nvPr/>
        </p:nvSpPr>
        <p:spPr>
          <a:xfrm>
            <a:off x="5562599" y="2490326"/>
            <a:ext cx="5924133" cy="4230848"/>
          </a:xfrm>
          <a:prstGeom prst="rect">
            <a:avLst/>
          </a:prstGeom>
          <a:noFill/>
          <a:ln w="19050">
            <a:solidFill>
              <a:srgbClr val="E66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Slide Number Placeholder 5">
            <a:extLst>
              <a:ext uri="{FF2B5EF4-FFF2-40B4-BE49-F238E27FC236}">
                <a16:creationId xmlns:a16="http://schemas.microsoft.com/office/drawing/2014/main" id="{2A566E9E-50D8-1944-A33C-DBB817D46DDE}"/>
              </a:ext>
            </a:extLst>
          </p:cNvPr>
          <p:cNvSpPr txBox="1">
            <a:spLocks/>
          </p:cNvSpPr>
          <p:nvPr/>
        </p:nvSpPr>
        <p:spPr>
          <a:xfrm>
            <a:off x="277091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91614-7251-4478-8563-A9282B943A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986335D-5744-45F0-B3A0-FE1F0F625C5A}"/>
              </a:ext>
            </a:extLst>
          </p:cNvPr>
          <p:cNvGrpSpPr/>
          <p:nvPr/>
        </p:nvGrpSpPr>
        <p:grpSpPr>
          <a:xfrm>
            <a:off x="-13722" y="2738785"/>
            <a:ext cx="1920240" cy="280327"/>
            <a:chOff x="6821554" y="2835256"/>
            <a:chExt cx="2322445" cy="280327"/>
          </a:xfrm>
        </p:grpSpPr>
        <p:sp>
          <p:nvSpPr>
            <p:cNvPr id="58" name="Google Shape;136;p14">
              <a:extLst>
                <a:ext uri="{FF2B5EF4-FFF2-40B4-BE49-F238E27FC236}">
                  <a16:creationId xmlns:a16="http://schemas.microsoft.com/office/drawing/2014/main" id="{E8530B01-3763-4D57-81C0-772CE2E33AF0}"/>
                </a:ext>
              </a:extLst>
            </p:cNvPr>
            <p:cNvSpPr/>
            <p:nvPr/>
          </p:nvSpPr>
          <p:spPr>
            <a:xfrm flipH="1">
              <a:off x="6821554" y="2835256"/>
              <a:ext cx="1023205" cy="28032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750478"/>
                </a:gs>
                <a:gs pos="27000">
                  <a:srgbClr val="750478"/>
                </a:gs>
                <a:gs pos="71000">
                  <a:srgbClr val="5D035E"/>
                </a:gs>
                <a:gs pos="100000">
                  <a:srgbClr val="5D035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140;p14">
              <a:extLst>
                <a:ext uri="{FF2B5EF4-FFF2-40B4-BE49-F238E27FC236}">
                  <a16:creationId xmlns:a16="http://schemas.microsoft.com/office/drawing/2014/main" id="{4E5A3804-A032-4103-BED9-71D87FD83170}"/>
                </a:ext>
              </a:extLst>
            </p:cNvPr>
            <p:cNvSpPr/>
            <p:nvPr/>
          </p:nvSpPr>
          <p:spPr>
            <a:xfrm>
              <a:off x="7768494" y="2835256"/>
              <a:ext cx="1375505" cy="28032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750478"/>
                </a:gs>
                <a:gs pos="30000">
                  <a:srgbClr val="6E0471"/>
                </a:gs>
                <a:gs pos="83000">
                  <a:srgbClr val="610362"/>
                </a:gs>
                <a:gs pos="100000">
                  <a:srgbClr val="5D035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" name="Google Shape;143;p14">
            <a:extLst>
              <a:ext uri="{FF2B5EF4-FFF2-40B4-BE49-F238E27FC236}">
                <a16:creationId xmlns:a16="http://schemas.microsoft.com/office/drawing/2014/main" id="{B734F0E0-EE8E-419E-86D7-ECCB43AF7FC3}"/>
              </a:ext>
            </a:extLst>
          </p:cNvPr>
          <p:cNvSpPr/>
          <p:nvPr/>
        </p:nvSpPr>
        <p:spPr>
          <a:xfrm>
            <a:off x="30945" y="2053005"/>
            <a:ext cx="1983720" cy="286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0νββ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Detection Strategies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Detectors</a:t>
            </a:r>
            <a:endParaRPr lang="en-US" sz="120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  <a:p>
            <a:pPr lvl="1">
              <a:spcBef>
                <a:spcPts val="600"/>
              </a:spcBef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Past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Current</a:t>
            </a:r>
          </a:p>
          <a:p>
            <a:pPr lvl="1">
              <a:spcBef>
                <a:spcPts val="600"/>
              </a:spcBef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1711740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/>
          <p:nvPr/>
        </p:nvSpPr>
        <p:spPr>
          <a:xfrm>
            <a:off x="0" y="1"/>
            <a:ext cx="2333401" cy="6858000"/>
          </a:xfrm>
          <a:prstGeom prst="rect">
            <a:avLst/>
          </a:prstGeom>
          <a:gradFill flip="none" rotWithShape="1">
            <a:gsLst>
              <a:gs pos="0">
                <a:srgbClr val="750478"/>
              </a:gs>
              <a:gs pos="38000">
                <a:srgbClr val="750478"/>
              </a:gs>
              <a:gs pos="71000">
                <a:srgbClr val="5D035E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307993" y="-93712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000"/>
              <a:buFontTx/>
              <a:buNone/>
              <a:tabLst/>
              <a:defRPr/>
            </a:pPr>
            <a:r>
              <a:rPr lang="en-US" sz="4000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rPr>
              <a:t>Design Requirements</a:t>
            </a:r>
            <a:endParaRPr kumimoji="0" lang="el-GR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p14"/>
          <p:cNvCxnSpPr/>
          <p:nvPr/>
        </p:nvCxnSpPr>
        <p:spPr>
          <a:xfrm>
            <a:off x="419618" y="920030"/>
            <a:ext cx="9601200" cy="0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62AC0DBC-082E-451B-A610-2CF7E7756953}"/>
              </a:ext>
            </a:extLst>
          </p:cNvPr>
          <p:cNvSpPr/>
          <p:nvPr/>
        </p:nvSpPr>
        <p:spPr>
          <a:xfrm>
            <a:off x="2804693" y="1496570"/>
            <a:ext cx="6903511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Calibri" panose="020F0502020204030204"/>
              </a:rPr>
              <a:t>All </a:t>
            </a:r>
            <a:r>
              <a:rPr lang="el-GR" sz="2400" dirty="0">
                <a:solidFill>
                  <a:schemeClr val="bg1"/>
                </a:solidFill>
                <a:latin typeface="Calibri" panose="020F0502020204030204"/>
              </a:rPr>
              <a:t>0νββ</a:t>
            </a:r>
            <a:r>
              <a:rPr lang="en-US" sz="2400" dirty="0">
                <a:solidFill>
                  <a:schemeClr val="bg1"/>
                </a:solidFill>
                <a:latin typeface="Calibri" panose="020F0502020204030204"/>
              </a:rPr>
              <a:t> detectors are chasing 3 main things: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lvl="1" indent="-285750" algn="just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66C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large volume </a:t>
            </a:r>
          </a:p>
          <a:p>
            <a:pPr marL="742950" lvl="1" indent="-285750" algn="just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E66CFF"/>
                </a:solidFill>
                <a:latin typeface="Calibri" panose="020F0502020204030204"/>
              </a:rPr>
              <a:t>Extremely low or nonexistent backgrounds</a:t>
            </a:r>
          </a:p>
          <a:p>
            <a:pPr marL="742950" lvl="1" indent="-285750" algn="just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E66CFF"/>
                </a:solidFill>
                <a:latin typeface="Calibri" panose="020F0502020204030204"/>
              </a:rPr>
              <a:t>Great energy resolution </a:t>
            </a:r>
          </a:p>
        </p:txBody>
      </p:sp>
      <p:sp>
        <p:nvSpPr>
          <p:cNvPr id="47" name="Slide Number Placeholder 5">
            <a:extLst>
              <a:ext uri="{FF2B5EF4-FFF2-40B4-BE49-F238E27FC236}">
                <a16:creationId xmlns:a16="http://schemas.microsoft.com/office/drawing/2014/main" id="{2A566E9E-50D8-1944-A33C-DBB817D46DDE}"/>
              </a:ext>
            </a:extLst>
          </p:cNvPr>
          <p:cNvSpPr txBox="1">
            <a:spLocks/>
          </p:cNvSpPr>
          <p:nvPr/>
        </p:nvSpPr>
        <p:spPr>
          <a:xfrm>
            <a:off x="277091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91614-7251-4478-8563-A9282B943A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986335D-5744-45F0-B3A0-FE1F0F625C5A}"/>
              </a:ext>
            </a:extLst>
          </p:cNvPr>
          <p:cNvGrpSpPr/>
          <p:nvPr/>
        </p:nvGrpSpPr>
        <p:grpSpPr>
          <a:xfrm>
            <a:off x="-13722" y="2738785"/>
            <a:ext cx="1920240" cy="280327"/>
            <a:chOff x="6821554" y="2835256"/>
            <a:chExt cx="2322445" cy="280327"/>
          </a:xfrm>
        </p:grpSpPr>
        <p:sp>
          <p:nvSpPr>
            <p:cNvPr id="58" name="Google Shape;136;p14">
              <a:extLst>
                <a:ext uri="{FF2B5EF4-FFF2-40B4-BE49-F238E27FC236}">
                  <a16:creationId xmlns:a16="http://schemas.microsoft.com/office/drawing/2014/main" id="{E8530B01-3763-4D57-81C0-772CE2E33AF0}"/>
                </a:ext>
              </a:extLst>
            </p:cNvPr>
            <p:cNvSpPr/>
            <p:nvPr/>
          </p:nvSpPr>
          <p:spPr>
            <a:xfrm flipH="1">
              <a:off x="6821554" y="2835256"/>
              <a:ext cx="1023205" cy="28032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750478"/>
                </a:gs>
                <a:gs pos="27000">
                  <a:srgbClr val="750478"/>
                </a:gs>
                <a:gs pos="71000">
                  <a:srgbClr val="5D035E"/>
                </a:gs>
                <a:gs pos="100000">
                  <a:srgbClr val="5D035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140;p14">
              <a:extLst>
                <a:ext uri="{FF2B5EF4-FFF2-40B4-BE49-F238E27FC236}">
                  <a16:creationId xmlns:a16="http://schemas.microsoft.com/office/drawing/2014/main" id="{4E5A3804-A032-4103-BED9-71D87FD83170}"/>
                </a:ext>
              </a:extLst>
            </p:cNvPr>
            <p:cNvSpPr/>
            <p:nvPr/>
          </p:nvSpPr>
          <p:spPr>
            <a:xfrm>
              <a:off x="7768494" y="2835256"/>
              <a:ext cx="1375505" cy="28032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750478"/>
                </a:gs>
                <a:gs pos="30000">
                  <a:srgbClr val="6E0471"/>
                </a:gs>
                <a:gs pos="83000">
                  <a:srgbClr val="610362"/>
                </a:gs>
                <a:gs pos="100000">
                  <a:srgbClr val="5D035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" name="Google Shape;143;p14">
            <a:extLst>
              <a:ext uri="{FF2B5EF4-FFF2-40B4-BE49-F238E27FC236}">
                <a16:creationId xmlns:a16="http://schemas.microsoft.com/office/drawing/2014/main" id="{B734F0E0-EE8E-419E-86D7-ECCB43AF7FC3}"/>
              </a:ext>
            </a:extLst>
          </p:cNvPr>
          <p:cNvSpPr/>
          <p:nvPr/>
        </p:nvSpPr>
        <p:spPr>
          <a:xfrm>
            <a:off x="30945" y="2053005"/>
            <a:ext cx="1983720" cy="286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0νββ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Detection Strategies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Detectors</a:t>
            </a:r>
            <a:endParaRPr lang="en-US" sz="120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  <a:p>
            <a:pPr lvl="1">
              <a:spcBef>
                <a:spcPts val="600"/>
              </a:spcBef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Past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Current</a:t>
            </a:r>
          </a:p>
          <a:p>
            <a:pPr lvl="1">
              <a:spcBef>
                <a:spcPts val="600"/>
              </a:spcBef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1132256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/>
          <p:nvPr/>
        </p:nvSpPr>
        <p:spPr>
          <a:xfrm>
            <a:off x="0" y="1"/>
            <a:ext cx="2333401" cy="6858000"/>
          </a:xfrm>
          <a:prstGeom prst="rect">
            <a:avLst/>
          </a:prstGeom>
          <a:gradFill flip="none" rotWithShape="1">
            <a:gsLst>
              <a:gs pos="0">
                <a:srgbClr val="750478"/>
              </a:gs>
              <a:gs pos="38000">
                <a:srgbClr val="750478"/>
              </a:gs>
              <a:gs pos="71000">
                <a:srgbClr val="5D035E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307993" y="-93712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000"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Candidate Isotopes for 0νββ Decay</a:t>
            </a:r>
            <a:endParaRPr kumimoji="0" lang="el-GR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p14"/>
          <p:cNvCxnSpPr>
            <a:cxnSpLocks/>
          </p:cNvCxnSpPr>
          <p:nvPr/>
        </p:nvCxnSpPr>
        <p:spPr>
          <a:xfrm flipV="1">
            <a:off x="419618" y="920029"/>
            <a:ext cx="7982260" cy="1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CA7DEA0-A942-4F56-BEDC-CEB205976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255255"/>
              </p:ext>
            </p:extLst>
          </p:nvPr>
        </p:nvGraphicFramePr>
        <p:xfrm>
          <a:off x="5320550" y="3086037"/>
          <a:ext cx="2499257" cy="3293371"/>
        </p:xfrm>
        <a:graphic>
          <a:graphicData uri="http://schemas.openxmlformats.org/drawingml/2006/table">
            <a:tbl>
              <a:tblPr/>
              <a:tblGrid>
                <a:gridCol w="1266052">
                  <a:extLst>
                    <a:ext uri="{9D8B030D-6E8A-4147-A177-3AD203B41FA5}">
                      <a16:colId xmlns:a16="http://schemas.microsoft.com/office/drawing/2014/main" val="3861113508"/>
                    </a:ext>
                  </a:extLst>
                </a:gridCol>
                <a:gridCol w="561362">
                  <a:extLst>
                    <a:ext uri="{9D8B030D-6E8A-4147-A177-3AD203B41FA5}">
                      <a16:colId xmlns:a16="http://schemas.microsoft.com/office/drawing/2014/main" val="3584740830"/>
                    </a:ext>
                  </a:extLst>
                </a:gridCol>
                <a:gridCol w="671843">
                  <a:extLst>
                    <a:ext uri="{9D8B030D-6E8A-4147-A177-3AD203B41FA5}">
                      <a16:colId xmlns:a16="http://schemas.microsoft.com/office/drawing/2014/main" val="2386668097"/>
                    </a:ext>
                  </a:extLst>
                </a:gridCol>
              </a:tblGrid>
              <a:tr h="4821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Candidate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00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Q</a:t>
                      </a:r>
                      <a:r>
                        <a:rPr lang="el-GR" sz="1400" b="1" i="0" u="none" strike="noStrike" baseline="-25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ββ</a:t>
                      </a:r>
                      <a:r>
                        <a:rPr lang="el-GR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MeV)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00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Abund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.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00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66431"/>
                  </a:ext>
                </a:extLst>
              </a:tr>
              <a:tr h="2547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 → </a:t>
                      </a:r>
                      <a:r>
                        <a:rPr lang="en-US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028477"/>
                  </a:ext>
                </a:extLst>
              </a:tr>
              <a:tr h="2547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30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Ge → </a:t>
                      </a:r>
                      <a:r>
                        <a:rPr lang="en-US" sz="1400" b="0" i="0" u="none" strike="noStrike" baseline="30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F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F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F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027599"/>
                  </a:ext>
                </a:extLst>
              </a:tr>
              <a:tr h="2547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30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Se → </a:t>
                      </a:r>
                      <a:r>
                        <a:rPr lang="en-US" sz="1400" b="0" i="0" u="none" strike="noStrike" baseline="30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Kr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72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728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72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53726"/>
                  </a:ext>
                </a:extLst>
              </a:tr>
              <a:tr h="2547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Zr → </a:t>
                      </a:r>
                      <a:r>
                        <a:rPr lang="en-US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452384"/>
                  </a:ext>
                </a:extLst>
              </a:tr>
              <a:tr h="2547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 → </a:t>
                      </a:r>
                      <a:r>
                        <a:rPr lang="en-US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8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8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58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420656"/>
                  </a:ext>
                </a:extLst>
              </a:tr>
              <a:tr h="2547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Pd → </a:t>
                      </a:r>
                      <a:r>
                        <a:rPr lang="en-US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046022"/>
                  </a:ext>
                </a:extLst>
              </a:tr>
              <a:tr h="2547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Cd → </a:t>
                      </a:r>
                      <a:r>
                        <a:rPr lang="en-US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103578"/>
                  </a:ext>
                </a:extLst>
              </a:tr>
              <a:tr h="2547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 → </a:t>
                      </a:r>
                      <a:r>
                        <a:rPr lang="en-US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914547"/>
                  </a:ext>
                </a:extLst>
              </a:tr>
              <a:tr h="2547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30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Te → </a:t>
                      </a:r>
                      <a:r>
                        <a:rPr lang="en-US" sz="1400" b="0" i="0" u="none" strike="noStrike" baseline="30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Xe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14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14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14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487521"/>
                  </a:ext>
                </a:extLst>
              </a:tr>
              <a:tr h="2547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30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136</a:t>
                      </a:r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Xe → </a:t>
                      </a:r>
                      <a:r>
                        <a:rPr lang="en-US" sz="1400" b="0" i="0" u="none" strike="noStrike" baseline="30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136</a:t>
                      </a:r>
                      <a:r>
                        <a:rPr lang="en-US" sz="14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00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00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00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3618199"/>
                  </a:ext>
                </a:extLst>
              </a:tr>
              <a:tr h="2638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Nd → </a:t>
                      </a:r>
                      <a:r>
                        <a:rPr lang="en-US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199753"/>
                  </a:ext>
                </a:extLst>
              </a:tr>
            </a:tbl>
          </a:graphicData>
        </a:graphic>
      </p:graphicFrame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F8DAD23-3F47-504D-934A-E84A14C442BD}"/>
              </a:ext>
            </a:extLst>
          </p:cNvPr>
          <p:cNvSpPr txBox="1">
            <a:spLocks/>
          </p:cNvSpPr>
          <p:nvPr/>
        </p:nvSpPr>
        <p:spPr>
          <a:xfrm>
            <a:off x="307881" y="6004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91614-7251-4478-8563-A9282B943A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BB5C71-849B-4D68-A7E5-5EAE758D2CE9}"/>
              </a:ext>
            </a:extLst>
          </p:cNvPr>
          <p:cNvSpPr/>
          <p:nvPr/>
        </p:nvSpPr>
        <p:spPr>
          <a:xfrm>
            <a:off x="2752945" y="1449452"/>
            <a:ext cx="87861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66C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</a:t>
            </a:r>
            <a:r>
              <a:rPr kumimoji="0" lang="el-GR" sz="2400" b="0" i="0" u="none" strike="noStrike" kern="1200" cap="none" spc="0" normalizeH="0" baseline="-25000" noProof="0" dirty="0">
                <a:ln>
                  <a:noFill/>
                </a:ln>
                <a:solidFill>
                  <a:srgbClr val="E66C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ββ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66C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must be above gamma-ray backgrounds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 high enough natural abundance to extract large quantities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94C6D82-DDDA-4DBF-B355-098BA8D866DF}"/>
              </a:ext>
            </a:extLst>
          </p:cNvPr>
          <p:cNvGrpSpPr/>
          <p:nvPr/>
        </p:nvGrpSpPr>
        <p:grpSpPr>
          <a:xfrm>
            <a:off x="-13722" y="2738785"/>
            <a:ext cx="1920240" cy="280327"/>
            <a:chOff x="6821554" y="2835256"/>
            <a:chExt cx="2322445" cy="280327"/>
          </a:xfrm>
        </p:grpSpPr>
        <p:sp>
          <p:nvSpPr>
            <p:cNvPr id="23" name="Google Shape;136;p14">
              <a:extLst>
                <a:ext uri="{FF2B5EF4-FFF2-40B4-BE49-F238E27FC236}">
                  <a16:creationId xmlns:a16="http://schemas.microsoft.com/office/drawing/2014/main" id="{4D3324D3-E42E-46C8-9C34-BDC05D4A446F}"/>
                </a:ext>
              </a:extLst>
            </p:cNvPr>
            <p:cNvSpPr/>
            <p:nvPr/>
          </p:nvSpPr>
          <p:spPr>
            <a:xfrm flipH="1">
              <a:off x="6821554" y="2835256"/>
              <a:ext cx="1023205" cy="28032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750478"/>
                </a:gs>
                <a:gs pos="27000">
                  <a:srgbClr val="750478"/>
                </a:gs>
                <a:gs pos="71000">
                  <a:srgbClr val="5D035E"/>
                </a:gs>
                <a:gs pos="100000">
                  <a:srgbClr val="5D035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40;p14">
              <a:extLst>
                <a:ext uri="{FF2B5EF4-FFF2-40B4-BE49-F238E27FC236}">
                  <a16:creationId xmlns:a16="http://schemas.microsoft.com/office/drawing/2014/main" id="{5139A698-8A74-45DC-A7BE-47589C10F614}"/>
                </a:ext>
              </a:extLst>
            </p:cNvPr>
            <p:cNvSpPr/>
            <p:nvPr/>
          </p:nvSpPr>
          <p:spPr>
            <a:xfrm>
              <a:off x="7768494" y="2835256"/>
              <a:ext cx="1375505" cy="28032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750478"/>
                </a:gs>
                <a:gs pos="30000">
                  <a:srgbClr val="6E0471"/>
                </a:gs>
                <a:gs pos="83000">
                  <a:srgbClr val="610362"/>
                </a:gs>
                <a:gs pos="100000">
                  <a:srgbClr val="5D035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" name="Google Shape;143;p14">
            <a:extLst>
              <a:ext uri="{FF2B5EF4-FFF2-40B4-BE49-F238E27FC236}">
                <a16:creationId xmlns:a16="http://schemas.microsoft.com/office/drawing/2014/main" id="{7D0497A6-180F-41FF-B98E-C247C163C46D}"/>
              </a:ext>
            </a:extLst>
          </p:cNvPr>
          <p:cNvSpPr/>
          <p:nvPr/>
        </p:nvSpPr>
        <p:spPr>
          <a:xfrm>
            <a:off x="30945" y="2053005"/>
            <a:ext cx="1983720" cy="286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0νββ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Detection Strategies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Detectors</a:t>
            </a:r>
            <a:endParaRPr lang="en-US" sz="120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  <a:p>
            <a:pPr lvl="1">
              <a:spcBef>
                <a:spcPts val="600"/>
              </a:spcBef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Past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Current</a:t>
            </a:r>
          </a:p>
          <a:p>
            <a:pPr lvl="1">
              <a:spcBef>
                <a:spcPts val="600"/>
              </a:spcBef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Future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8EFBE43-11DD-42DD-B9B5-F4643042CD5F}"/>
              </a:ext>
            </a:extLst>
          </p:cNvPr>
          <p:cNvCxnSpPr/>
          <p:nvPr/>
        </p:nvCxnSpPr>
        <p:spPr>
          <a:xfrm flipH="1">
            <a:off x="7819807" y="5284269"/>
            <a:ext cx="919932" cy="720081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09A2569-0071-47D0-B2AE-F99435D88DBB}"/>
              </a:ext>
            </a:extLst>
          </p:cNvPr>
          <p:cNvSpPr txBox="1"/>
          <p:nvPr/>
        </p:nvSpPr>
        <p:spPr>
          <a:xfrm>
            <a:off x="8651081" y="4848012"/>
            <a:ext cx="6100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Detectors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768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/>
          <p:nvPr/>
        </p:nvSpPr>
        <p:spPr>
          <a:xfrm>
            <a:off x="0" y="1"/>
            <a:ext cx="2333401" cy="6858000"/>
          </a:xfrm>
          <a:prstGeom prst="rect">
            <a:avLst/>
          </a:prstGeom>
          <a:gradFill flip="none" rotWithShape="1">
            <a:gsLst>
              <a:gs pos="0">
                <a:srgbClr val="750478"/>
              </a:gs>
              <a:gs pos="38000">
                <a:srgbClr val="750478"/>
              </a:gs>
              <a:gs pos="71000">
                <a:srgbClr val="5D035E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307993" y="-93712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000"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Event Energy</a:t>
            </a:r>
          </a:p>
        </p:txBody>
      </p:sp>
      <p:cxnSp>
        <p:nvCxnSpPr>
          <p:cNvPr id="103" name="Google Shape;103;p14"/>
          <p:cNvCxnSpPr/>
          <p:nvPr/>
        </p:nvCxnSpPr>
        <p:spPr>
          <a:xfrm>
            <a:off x="419618" y="920030"/>
            <a:ext cx="9601200" cy="0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A26F8ED-2279-42C8-A250-FEC29F1947B9}"/>
              </a:ext>
            </a:extLst>
          </p:cNvPr>
          <p:cNvSpPr/>
          <p:nvPr/>
        </p:nvSpPr>
        <p:spPr>
          <a:xfrm>
            <a:off x="5237018" y="1208460"/>
            <a:ext cx="652307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a neutrinoless decay all the energy produced will go into the two electrons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66C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double beta decay event with exactly the decay energy of the isotope in question means it is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E66C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neutrinoless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66C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84C545-B828-4C61-B4AD-D259A831CB75}"/>
              </a:ext>
            </a:extLst>
          </p:cNvPr>
          <p:cNvGrpSpPr/>
          <p:nvPr/>
        </p:nvGrpSpPr>
        <p:grpSpPr>
          <a:xfrm>
            <a:off x="2420225" y="4033202"/>
            <a:ext cx="2333400" cy="2755523"/>
            <a:chOff x="9157349" y="2242613"/>
            <a:chExt cx="2656432" cy="313699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4325EEF-253E-4648-B2BF-F505223161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42" t="3967" r="8683" b="3215"/>
            <a:stretch/>
          </p:blipFill>
          <p:spPr>
            <a:xfrm>
              <a:off x="9211893" y="2296468"/>
              <a:ext cx="2541818" cy="3021406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A502283-9CEB-40AB-B77D-F6EA824F6630}"/>
                </a:ext>
              </a:extLst>
            </p:cNvPr>
            <p:cNvSpPr/>
            <p:nvPr/>
          </p:nvSpPr>
          <p:spPr>
            <a:xfrm>
              <a:off x="9157349" y="2242613"/>
              <a:ext cx="2656432" cy="3136993"/>
            </a:xfrm>
            <a:prstGeom prst="rect">
              <a:avLst/>
            </a:prstGeom>
            <a:noFill/>
            <a:ln w="19050">
              <a:solidFill>
                <a:srgbClr val="E66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04ADF5-E60F-4971-8B06-7399814C666B}"/>
              </a:ext>
            </a:extLst>
          </p:cNvPr>
          <p:cNvGrpSpPr/>
          <p:nvPr/>
        </p:nvGrpSpPr>
        <p:grpSpPr>
          <a:xfrm>
            <a:off x="2420225" y="1056270"/>
            <a:ext cx="2333400" cy="2755523"/>
            <a:chOff x="5919430" y="2242613"/>
            <a:chExt cx="2656432" cy="313699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EBB45E4-631E-4F2C-AFCA-52AC94FD6C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586" r="2217"/>
            <a:stretch/>
          </p:blipFill>
          <p:spPr>
            <a:xfrm>
              <a:off x="5976737" y="2296468"/>
              <a:ext cx="2541818" cy="3021406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9175D80-2B87-4F56-BA1A-E0456AF91CC9}"/>
                </a:ext>
              </a:extLst>
            </p:cNvPr>
            <p:cNvSpPr/>
            <p:nvPr/>
          </p:nvSpPr>
          <p:spPr>
            <a:xfrm>
              <a:off x="5919430" y="2242613"/>
              <a:ext cx="2656432" cy="3136993"/>
            </a:xfrm>
            <a:prstGeom prst="rect">
              <a:avLst/>
            </a:prstGeom>
            <a:noFill/>
            <a:ln w="19050">
              <a:solidFill>
                <a:srgbClr val="E66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5963C536-91C0-41A9-B8FF-4B83D71DB6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5527" y="3885617"/>
            <a:ext cx="3178822" cy="2903107"/>
          </a:xfrm>
          <a:prstGeom prst="rect">
            <a:avLst/>
          </a:prstGeom>
          <a:ln w="15875">
            <a:solidFill>
              <a:srgbClr val="E66CFF"/>
            </a:solidFill>
          </a:ln>
        </p:spPr>
      </p:pic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ADF7E2CE-4406-E544-B4E5-C1F4AB2E39AC}"/>
              </a:ext>
            </a:extLst>
          </p:cNvPr>
          <p:cNvSpPr txBox="1">
            <a:spLocks/>
          </p:cNvSpPr>
          <p:nvPr/>
        </p:nvSpPr>
        <p:spPr>
          <a:xfrm>
            <a:off x="299490" y="59446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91614-7251-4478-8563-A9282B943A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709581-9856-423A-A68E-E38BBF8C80E6}"/>
              </a:ext>
            </a:extLst>
          </p:cNvPr>
          <p:cNvSpPr txBox="1"/>
          <p:nvPr/>
        </p:nvSpPr>
        <p:spPr>
          <a:xfrm>
            <a:off x="7118542" y="4511734"/>
            <a:ext cx="899459" cy="369332"/>
          </a:xfrm>
          <a:prstGeom prst="rect">
            <a:avLst/>
          </a:prstGeom>
          <a:solidFill>
            <a:srgbClr val="F0F1F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 value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E2DC9CF-C9D7-41CC-BDF0-CA0C0CE20D01}"/>
              </a:ext>
            </a:extLst>
          </p:cNvPr>
          <p:cNvCxnSpPr>
            <a:cxnSpLocks/>
          </p:cNvCxnSpPr>
          <p:nvPr/>
        </p:nvCxnSpPr>
        <p:spPr>
          <a:xfrm>
            <a:off x="7636999" y="4881066"/>
            <a:ext cx="0" cy="644009"/>
          </a:xfrm>
          <a:prstGeom prst="straightConnector1">
            <a:avLst/>
          </a:prstGeom>
          <a:ln w="3810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B159C7C-C02F-3244-94D0-A5D2D3669E0C}"/>
              </a:ext>
            </a:extLst>
          </p:cNvPr>
          <p:cNvSpPr txBox="1"/>
          <p:nvPr/>
        </p:nvSpPr>
        <p:spPr>
          <a:xfrm>
            <a:off x="30944" y="6516028"/>
            <a:ext cx="3280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JHEP 10 (2019) 51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9B24FDA-C828-4975-8F1A-9F48292110BC}"/>
              </a:ext>
            </a:extLst>
          </p:cNvPr>
          <p:cNvGrpSpPr/>
          <p:nvPr/>
        </p:nvGrpSpPr>
        <p:grpSpPr>
          <a:xfrm>
            <a:off x="-13722" y="2738785"/>
            <a:ext cx="1920240" cy="280327"/>
            <a:chOff x="6821554" y="2835256"/>
            <a:chExt cx="2322445" cy="280327"/>
          </a:xfrm>
        </p:grpSpPr>
        <p:sp>
          <p:nvSpPr>
            <p:cNvPr id="34" name="Google Shape;136;p14">
              <a:extLst>
                <a:ext uri="{FF2B5EF4-FFF2-40B4-BE49-F238E27FC236}">
                  <a16:creationId xmlns:a16="http://schemas.microsoft.com/office/drawing/2014/main" id="{9B3F82EA-585B-4635-B747-AB37F7FDEA13}"/>
                </a:ext>
              </a:extLst>
            </p:cNvPr>
            <p:cNvSpPr/>
            <p:nvPr/>
          </p:nvSpPr>
          <p:spPr>
            <a:xfrm flipH="1">
              <a:off x="6821554" y="2835256"/>
              <a:ext cx="1023205" cy="28032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750478"/>
                </a:gs>
                <a:gs pos="27000">
                  <a:srgbClr val="750478"/>
                </a:gs>
                <a:gs pos="71000">
                  <a:srgbClr val="5D035E"/>
                </a:gs>
                <a:gs pos="100000">
                  <a:srgbClr val="5D035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40;p14">
              <a:extLst>
                <a:ext uri="{FF2B5EF4-FFF2-40B4-BE49-F238E27FC236}">
                  <a16:creationId xmlns:a16="http://schemas.microsoft.com/office/drawing/2014/main" id="{B83360A6-4AB8-4E7D-ABCA-BC744917820F}"/>
                </a:ext>
              </a:extLst>
            </p:cNvPr>
            <p:cNvSpPr/>
            <p:nvPr/>
          </p:nvSpPr>
          <p:spPr>
            <a:xfrm>
              <a:off x="7768494" y="2835256"/>
              <a:ext cx="1375505" cy="28032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750478"/>
                </a:gs>
                <a:gs pos="30000">
                  <a:srgbClr val="6E0471"/>
                </a:gs>
                <a:gs pos="83000">
                  <a:srgbClr val="610362"/>
                </a:gs>
                <a:gs pos="100000">
                  <a:srgbClr val="5D035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" name="Google Shape;143;p14">
            <a:extLst>
              <a:ext uri="{FF2B5EF4-FFF2-40B4-BE49-F238E27FC236}">
                <a16:creationId xmlns:a16="http://schemas.microsoft.com/office/drawing/2014/main" id="{35035BAD-6F7F-4EDF-A777-B11F09FAF919}"/>
              </a:ext>
            </a:extLst>
          </p:cNvPr>
          <p:cNvSpPr/>
          <p:nvPr/>
        </p:nvSpPr>
        <p:spPr>
          <a:xfrm>
            <a:off x="30945" y="2053005"/>
            <a:ext cx="1983720" cy="286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0νββ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Detection Strategies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Detectors</a:t>
            </a:r>
            <a:endParaRPr lang="en-US" sz="120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  <a:p>
            <a:pPr lvl="1">
              <a:spcBef>
                <a:spcPts val="600"/>
              </a:spcBef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Past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Current</a:t>
            </a:r>
          </a:p>
          <a:p>
            <a:pPr lvl="1">
              <a:spcBef>
                <a:spcPts val="600"/>
              </a:spcBef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4056182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/>
          <p:nvPr/>
        </p:nvSpPr>
        <p:spPr>
          <a:xfrm>
            <a:off x="0" y="1"/>
            <a:ext cx="2333401" cy="6858000"/>
          </a:xfrm>
          <a:prstGeom prst="rect">
            <a:avLst/>
          </a:prstGeom>
          <a:gradFill flip="none" rotWithShape="1">
            <a:gsLst>
              <a:gs pos="0">
                <a:srgbClr val="750478"/>
              </a:gs>
              <a:gs pos="38000">
                <a:srgbClr val="750478"/>
              </a:gs>
              <a:gs pos="71000">
                <a:srgbClr val="5D035E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307993" y="-93712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000"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Backgrounds for 0νββ Decay</a:t>
            </a:r>
            <a:endParaRPr kumimoji="0" lang="el-GR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3" name="Google Shape;103;p14"/>
          <p:cNvCxnSpPr>
            <a:cxnSpLocks/>
          </p:cNvCxnSpPr>
          <p:nvPr/>
        </p:nvCxnSpPr>
        <p:spPr>
          <a:xfrm flipV="1">
            <a:off x="419618" y="920029"/>
            <a:ext cx="7982260" cy="1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F8DAD23-3F47-504D-934A-E84A14C442BD}"/>
              </a:ext>
            </a:extLst>
          </p:cNvPr>
          <p:cNvSpPr txBox="1">
            <a:spLocks/>
          </p:cNvSpPr>
          <p:nvPr/>
        </p:nvSpPr>
        <p:spPr>
          <a:xfrm>
            <a:off x="307881" y="6004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91614-7251-4478-8563-A9282B943A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5BB5C71-849B-4D68-A7E5-5EAE758D2CE9}"/>
              </a:ext>
            </a:extLst>
          </p:cNvPr>
          <p:cNvSpPr/>
          <p:nvPr/>
        </p:nvSpPr>
        <p:spPr>
          <a:xfrm>
            <a:off x="2105696" y="1045273"/>
            <a:ext cx="94554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main backgrounds in these detectors are </a:t>
            </a:r>
            <a:r>
              <a:rPr kumimoji="0" lang="en-US" sz="2400" b="0" i="0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214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 and </a:t>
            </a:r>
            <a:r>
              <a:rPr kumimoji="0" lang="en-US" sz="2400" b="0" i="0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208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Tl from uranium and thorium chains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66C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Energy resolution of &lt;1% FWHM is vital for distinguishing between the two types of beta decay and rising above the 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E66C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214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66C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 photoelectric peak</a:t>
            </a:r>
          </a:p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CCFC1F-0A35-4A49-8CC7-F96C438B003C}"/>
              </a:ext>
            </a:extLst>
          </p:cNvPr>
          <p:cNvSpPr txBox="1"/>
          <p:nvPr/>
        </p:nvSpPr>
        <p:spPr>
          <a:xfrm>
            <a:off x="8360038" y="6535415"/>
            <a:ext cx="3179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NEXT-100 background models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CC6A340-F79F-45E4-A0A0-D07DA71672D0}"/>
              </a:ext>
            </a:extLst>
          </p:cNvPr>
          <p:cNvGrpSpPr/>
          <p:nvPr/>
        </p:nvGrpSpPr>
        <p:grpSpPr>
          <a:xfrm>
            <a:off x="2247350" y="3062664"/>
            <a:ext cx="4964350" cy="3704589"/>
            <a:chOff x="2641436" y="3046889"/>
            <a:chExt cx="4964350" cy="370458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60A2503-C0F6-4EAD-A4B7-E8EC5E3CB20D}"/>
                </a:ext>
              </a:extLst>
            </p:cNvPr>
            <p:cNvSpPr/>
            <p:nvPr/>
          </p:nvSpPr>
          <p:spPr>
            <a:xfrm>
              <a:off x="2769048" y="3141378"/>
              <a:ext cx="2333401" cy="3610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7" name="Picture 26" descr="urdecay.png">
              <a:extLst>
                <a:ext uri="{FF2B5EF4-FFF2-40B4-BE49-F238E27FC236}">
                  <a16:creationId xmlns:a16="http://schemas.microsoft.com/office/drawing/2014/main" id="{AA8045C3-BBD6-4177-910E-864E85122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1436" y="3046889"/>
              <a:ext cx="2630795" cy="3704589"/>
            </a:xfrm>
            <a:prstGeom prst="rect">
              <a:avLst/>
            </a:prstGeom>
          </p:spPr>
        </p:pic>
        <p:pic>
          <p:nvPicPr>
            <p:cNvPr id="28" name="Picture 27" descr="thdecay.png">
              <a:extLst>
                <a:ext uri="{FF2B5EF4-FFF2-40B4-BE49-F238E27FC236}">
                  <a16:creationId xmlns:a16="http://schemas.microsoft.com/office/drawing/2014/main" id="{34D43F76-FB43-492A-B257-BA8C3C7A8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816" y="3123564"/>
              <a:ext cx="2351970" cy="3627914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7A57F3E-44D2-5746-83B0-B5C58E711A72}"/>
              </a:ext>
            </a:extLst>
          </p:cNvPr>
          <p:cNvSpPr txBox="1"/>
          <p:nvPr/>
        </p:nvSpPr>
        <p:spPr>
          <a:xfrm>
            <a:off x="30944" y="6516028"/>
            <a:ext cx="3280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JHEP 10 (2019) 51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94C6D82-DDDA-4DBF-B355-098BA8D866DF}"/>
              </a:ext>
            </a:extLst>
          </p:cNvPr>
          <p:cNvGrpSpPr/>
          <p:nvPr/>
        </p:nvGrpSpPr>
        <p:grpSpPr>
          <a:xfrm>
            <a:off x="-13722" y="2738785"/>
            <a:ext cx="1920240" cy="280327"/>
            <a:chOff x="6821554" y="2835256"/>
            <a:chExt cx="2322445" cy="280327"/>
          </a:xfrm>
        </p:grpSpPr>
        <p:sp>
          <p:nvSpPr>
            <p:cNvPr id="23" name="Google Shape;136;p14">
              <a:extLst>
                <a:ext uri="{FF2B5EF4-FFF2-40B4-BE49-F238E27FC236}">
                  <a16:creationId xmlns:a16="http://schemas.microsoft.com/office/drawing/2014/main" id="{4D3324D3-E42E-46C8-9C34-BDC05D4A446F}"/>
                </a:ext>
              </a:extLst>
            </p:cNvPr>
            <p:cNvSpPr/>
            <p:nvPr/>
          </p:nvSpPr>
          <p:spPr>
            <a:xfrm flipH="1">
              <a:off x="6821554" y="2835256"/>
              <a:ext cx="1023205" cy="28032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750478"/>
                </a:gs>
                <a:gs pos="27000">
                  <a:srgbClr val="750478"/>
                </a:gs>
                <a:gs pos="71000">
                  <a:srgbClr val="5D035E"/>
                </a:gs>
                <a:gs pos="100000">
                  <a:srgbClr val="5D035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40;p14">
              <a:extLst>
                <a:ext uri="{FF2B5EF4-FFF2-40B4-BE49-F238E27FC236}">
                  <a16:creationId xmlns:a16="http://schemas.microsoft.com/office/drawing/2014/main" id="{5139A698-8A74-45DC-A7BE-47589C10F614}"/>
                </a:ext>
              </a:extLst>
            </p:cNvPr>
            <p:cNvSpPr/>
            <p:nvPr/>
          </p:nvSpPr>
          <p:spPr>
            <a:xfrm>
              <a:off x="7768494" y="2835256"/>
              <a:ext cx="1375505" cy="28032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750478"/>
                </a:gs>
                <a:gs pos="30000">
                  <a:srgbClr val="6E0471"/>
                </a:gs>
                <a:gs pos="83000">
                  <a:srgbClr val="610362"/>
                </a:gs>
                <a:gs pos="100000">
                  <a:srgbClr val="5D035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" name="Google Shape;143;p14">
            <a:extLst>
              <a:ext uri="{FF2B5EF4-FFF2-40B4-BE49-F238E27FC236}">
                <a16:creationId xmlns:a16="http://schemas.microsoft.com/office/drawing/2014/main" id="{7D0497A6-180F-41FF-B98E-C247C163C46D}"/>
              </a:ext>
            </a:extLst>
          </p:cNvPr>
          <p:cNvSpPr/>
          <p:nvPr/>
        </p:nvSpPr>
        <p:spPr>
          <a:xfrm>
            <a:off x="30945" y="2053005"/>
            <a:ext cx="1983720" cy="286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0νββ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Detection Strategies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Detectors</a:t>
            </a:r>
            <a:endParaRPr lang="en-US" sz="120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  <a:p>
            <a:pPr lvl="1">
              <a:spcBef>
                <a:spcPts val="600"/>
              </a:spcBef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Past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Current</a:t>
            </a:r>
          </a:p>
          <a:p>
            <a:pPr lvl="1">
              <a:spcBef>
                <a:spcPts val="600"/>
              </a:spcBef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Future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D90BA62-A691-D0F4-DEB3-128B330BD4F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940473" y="3609474"/>
            <a:ext cx="4018756" cy="2906554"/>
          </a:xfrm>
          <a:prstGeom prst="rect">
            <a:avLst/>
          </a:prstGeom>
          <a:ln>
            <a:solidFill>
              <a:srgbClr val="FF66FF"/>
            </a:solidFill>
          </a:ln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CC75605-030C-AD84-DF6E-BDC361B378C2}"/>
              </a:ext>
            </a:extLst>
          </p:cNvPr>
          <p:cNvCxnSpPr>
            <a:cxnSpLocks/>
          </p:cNvCxnSpPr>
          <p:nvPr/>
        </p:nvCxnSpPr>
        <p:spPr>
          <a:xfrm>
            <a:off x="11317103" y="5197252"/>
            <a:ext cx="0" cy="822960"/>
          </a:xfrm>
          <a:prstGeom prst="straightConnector1">
            <a:avLst/>
          </a:prstGeom>
          <a:ln w="38100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3081465-7BD6-BEDC-402C-6B0EE14C98DA}"/>
              </a:ext>
            </a:extLst>
          </p:cNvPr>
          <p:cNvSpPr txBox="1"/>
          <p:nvPr/>
        </p:nvSpPr>
        <p:spPr>
          <a:xfrm>
            <a:off x="10842406" y="4833539"/>
            <a:ext cx="8891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 value</a:t>
            </a:r>
          </a:p>
        </p:txBody>
      </p:sp>
    </p:spTree>
    <p:extLst>
      <p:ext uri="{BB962C8B-B14F-4D97-AF65-F5344CB8AC3E}">
        <p14:creationId xmlns:p14="http://schemas.microsoft.com/office/powerpoint/2010/main" val="337757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/>
          <p:nvPr/>
        </p:nvSpPr>
        <p:spPr>
          <a:xfrm>
            <a:off x="0" y="1"/>
            <a:ext cx="2333401" cy="6858000"/>
          </a:xfrm>
          <a:prstGeom prst="rect">
            <a:avLst/>
          </a:prstGeom>
          <a:gradFill flip="none" rotWithShape="1">
            <a:gsLst>
              <a:gs pos="0">
                <a:srgbClr val="750478"/>
              </a:gs>
              <a:gs pos="38000">
                <a:srgbClr val="750478"/>
              </a:gs>
              <a:gs pos="71000">
                <a:srgbClr val="5D035E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5AD681-D4EC-47A6-26DC-644B758A5B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" t="7979" r="723"/>
          <a:stretch/>
        </p:blipFill>
        <p:spPr>
          <a:xfrm>
            <a:off x="2118932" y="2195770"/>
            <a:ext cx="6222524" cy="3912297"/>
          </a:xfrm>
          <a:prstGeom prst="rect">
            <a:avLst/>
          </a:prstGeom>
        </p:spPr>
      </p:pic>
      <p:sp>
        <p:nvSpPr>
          <p:cNvPr id="101" name="Google Shape;101;p14"/>
          <p:cNvSpPr/>
          <p:nvPr/>
        </p:nvSpPr>
        <p:spPr>
          <a:xfrm>
            <a:off x="307993" y="-93712"/>
            <a:ext cx="11512462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000"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Basic Principles of the NEXT Detector</a:t>
            </a:r>
          </a:p>
        </p:txBody>
      </p:sp>
      <p:cxnSp>
        <p:nvCxnSpPr>
          <p:cNvPr id="103" name="Google Shape;103;p14"/>
          <p:cNvCxnSpPr>
            <a:cxnSpLocks/>
          </p:cNvCxnSpPr>
          <p:nvPr/>
        </p:nvCxnSpPr>
        <p:spPr>
          <a:xfrm>
            <a:off x="419618" y="920030"/>
            <a:ext cx="11040417" cy="0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CustomShape 13">
            <a:extLst>
              <a:ext uri="{FF2B5EF4-FFF2-40B4-BE49-F238E27FC236}">
                <a16:creationId xmlns:a16="http://schemas.microsoft.com/office/drawing/2014/main" id="{1E99E25F-D1C5-486A-831A-A2EBF2AF012A}"/>
              </a:ext>
            </a:extLst>
          </p:cNvPr>
          <p:cNvSpPr/>
          <p:nvPr/>
        </p:nvSpPr>
        <p:spPr>
          <a:xfrm>
            <a:off x="7906785" y="2376636"/>
            <a:ext cx="4162407" cy="381288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66C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is a time projection chamber that drifts charged particles from their initial position to a light amplification plane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kern="0" dirty="0">
                <a:solidFill>
                  <a:prstClr val="white"/>
                </a:solidFill>
                <a:latin typeface="Calibri" panose="020F0502020204030204"/>
              </a:rPr>
              <a:t>E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lectrons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that reach the readout plane first were produced closer, i.e. smaller z dimension, and those further away take longer to get there,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E66C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projecting time into a z component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E942AA0-FF21-1E40-86D5-ADA081AE6D0F}"/>
              </a:ext>
            </a:extLst>
          </p:cNvPr>
          <p:cNvSpPr txBox="1">
            <a:spLocks/>
          </p:cNvSpPr>
          <p:nvPr/>
        </p:nvSpPr>
        <p:spPr>
          <a:xfrm>
            <a:off x="277091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91614-7251-4478-8563-A9282B943A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6E46F880-35B2-AAFF-9FEE-593428E9A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893" y="3634654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FF00"/>
                </a:solidFill>
                <a:effectLst/>
                <a:latin typeface="Calibri" panose="020F0502020204030204" pitchFamily="34" charset="0"/>
              </a:rPr>
              <a:t>electrons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69E0EFB-EAE0-BF20-5DED-CAD53B3B21FF}"/>
              </a:ext>
            </a:extLst>
          </p:cNvPr>
          <p:cNvGrpSpPr/>
          <p:nvPr/>
        </p:nvGrpSpPr>
        <p:grpSpPr>
          <a:xfrm>
            <a:off x="6150365" y="3649665"/>
            <a:ext cx="1139825" cy="668338"/>
            <a:chOff x="6150365" y="3649665"/>
            <a:chExt cx="1139825" cy="668338"/>
          </a:xfrm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9AF4769C-E9BE-18F9-D119-FABB892D6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7302" y="3838578"/>
              <a:ext cx="155575" cy="444500"/>
            </a:xfrm>
            <a:custGeom>
              <a:avLst/>
              <a:gdLst>
                <a:gd name="T0" fmla="*/ 102231 w 150008"/>
                <a:gd name="T1" fmla="*/ 128190 h 321639"/>
                <a:gd name="T2" fmla="*/ 147667 w 150008"/>
                <a:gd name="T3" fmla="*/ 94113 h 321639"/>
                <a:gd name="T4" fmla="*/ 141987 w 150008"/>
                <a:gd name="T5" fmla="*/ 65715 h 321639"/>
                <a:gd name="T6" fmla="*/ 130628 w 150008"/>
                <a:gd name="T7" fmla="*/ 48677 h 321639"/>
                <a:gd name="T8" fmla="*/ 90872 w 150008"/>
                <a:gd name="T9" fmla="*/ 14600 h 321639"/>
                <a:gd name="T10" fmla="*/ 73833 w 150008"/>
                <a:gd name="T11" fmla="*/ 8920 h 321639"/>
                <a:gd name="T12" fmla="*/ 22718 w 150008"/>
                <a:gd name="T13" fmla="*/ 14600 h 321639"/>
                <a:gd name="T14" fmla="*/ 28397 w 150008"/>
                <a:gd name="T15" fmla="*/ 82754 h 321639"/>
                <a:gd name="T16" fmla="*/ 5679 w 150008"/>
                <a:gd name="T17" fmla="*/ 167946 h 321639"/>
                <a:gd name="T18" fmla="*/ 0 w 150008"/>
                <a:gd name="T19" fmla="*/ 184985 h 321639"/>
                <a:gd name="T20" fmla="*/ 28397 w 150008"/>
                <a:gd name="T21" fmla="*/ 241780 h 321639"/>
                <a:gd name="T22" fmla="*/ 39756 w 150008"/>
                <a:gd name="T23" fmla="*/ 258818 h 321639"/>
                <a:gd name="T24" fmla="*/ 45436 w 150008"/>
                <a:gd name="T25" fmla="*/ 275857 h 321639"/>
                <a:gd name="T26" fmla="*/ 51115 w 150008"/>
                <a:gd name="T27" fmla="*/ 315613 h 321639"/>
                <a:gd name="T28" fmla="*/ 107910 w 150008"/>
                <a:gd name="T29" fmla="*/ 304254 h 321639"/>
                <a:gd name="T30" fmla="*/ 119269 w 150008"/>
                <a:gd name="T31" fmla="*/ 287216 h 321639"/>
                <a:gd name="T32" fmla="*/ 119269 w 150008"/>
                <a:gd name="T33" fmla="*/ 230421 h 321639"/>
                <a:gd name="T34" fmla="*/ 119269 w 150008"/>
                <a:gd name="T35" fmla="*/ 133869 h 321639"/>
                <a:gd name="T36" fmla="*/ 102231 w 150008"/>
                <a:gd name="T37" fmla="*/ 128190 h 32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0008" h="321639">
                  <a:moveTo>
                    <a:pt x="102231" y="128190"/>
                  </a:moveTo>
                  <a:cubicBezTo>
                    <a:pt x="107386" y="125097"/>
                    <a:pt x="144745" y="105802"/>
                    <a:pt x="147667" y="94113"/>
                  </a:cubicBezTo>
                  <a:cubicBezTo>
                    <a:pt x="150008" y="84748"/>
                    <a:pt x="145377" y="74754"/>
                    <a:pt x="141987" y="65715"/>
                  </a:cubicBezTo>
                  <a:cubicBezTo>
                    <a:pt x="139590" y="59324"/>
                    <a:pt x="134998" y="53921"/>
                    <a:pt x="130628" y="48677"/>
                  </a:cubicBezTo>
                  <a:cubicBezTo>
                    <a:pt x="121470" y="37688"/>
                    <a:pt x="102841" y="21439"/>
                    <a:pt x="90872" y="14600"/>
                  </a:cubicBezTo>
                  <a:cubicBezTo>
                    <a:pt x="85674" y="11630"/>
                    <a:pt x="79513" y="10813"/>
                    <a:pt x="73833" y="8920"/>
                  </a:cubicBezTo>
                  <a:cubicBezTo>
                    <a:pt x="56795" y="10813"/>
                    <a:pt x="31703" y="0"/>
                    <a:pt x="22718" y="14600"/>
                  </a:cubicBezTo>
                  <a:cubicBezTo>
                    <a:pt x="10770" y="34015"/>
                    <a:pt x="28397" y="59957"/>
                    <a:pt x="28397" y="82754"/>
                  </a:cubicBezTo>
                  <a:cubicBezTo>
                    <a:pt x="28397" y="152567"/>
                    <a:pt x="36602" y="137025"/>
                    <a:pt x="5679" y="167946"/>
                  </a:cubicBezTo>
                  <a:cubicBezTo>
                    <a:pt x="3786" y="173626"/>
                    <a:pt x="0" y="178998"/>
                    <a:pt x="0" y="184985"/>
                  </a:cubicBezTo>
                  <a:cubicBezTo>
                    <a:pt x="0" y="207463"/>
                    <a:pt x="17072" y="224793"/>
                    <a:pt x="28397" y="241780"/>
                  </a:cubicBezTo>
                  <a:cubicBezTo>
                    <a:pt x="32183" y="247459"/>
                    <a:pt x="37597" y="252343"/>
                    <a:pt x="39756" y="258818"/>
                  </a:cubicBezTo>
                  <a:cubicBezTo>
                    <a:pt x="41649" y="264498"/>
                    <a:pt x="43543" y="270177"/>
                    <a:pt x="45436" y="275857"/>
                  </a:cubicBezTo>
                  <a:cubicBezTo>
                    <a:pt x="47329" y="289109"/>
                    <a:pt x="40406" y="307581"/>
                    <a:pt x="51115" y="315613"/>
                  </a:cubicBezTo>
                  <a:cubicBezTo>
                    <a:pt x="59149" y="321639"/>
                    <a:pt x="95009" y="308555"/>
                    <a:pt x="107910" y="304254"/>
                  </a:cubicBezTo>
                  <a:cubicBezTo>
                    <a:pt x="111696" y="298575"/>
                    <a:pt x="116216" y="293321"/>
                    <a:pt x="119269" y="287216"/>
                  </a:cubicBezTo>
                  <a:cubicBezTo>
                    <a:pt x="130284" y="265187"/>
                    <a:pt x="123333" y="258866"/>
                    <a:pt x="119269" y="230421"/>
                  </a:cubicBezTo>
                  <a:cubicBezTo>
                    <a:pt x="122441" y="201871"/>
                    <a:pt x="130809" y="162719"/>
                    <a:pt x="119269" y="133869"/>
                  </a:cubicBezTo>
                  <a:cubicBezTo>
                    <a:pt x="100656" y="87336"/>
                    <a:pt x="102231" y="125150"/>
                    <a:pt x="102231" y="128190"/>
                  </a:cubicBezTo>
                  <a:close/>
                </a:path>
              </a:pathLst>
            </a:custGeom>
            <a:solidFill>
              <a:srgbClr val="F8DE6E"/>
            </a:solidFill>
            <a:ln w="12700" cap="flat" algn="ctr">
              <a:solidFill>
                <a:srgbClr val="F8DE6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077" name="AutoShape 5">
              <a:extLst>
                <a:ext uri="{FF2B5EF4-FFF2-40B4-BE49-F238E27FC236}">
                  <a16:creationId xmlns:a16="http://schemas.microsoft.com/office/drawing/2014/main" id="{8BC004CD-56D2-E6DA-AD08-F8E53CFA96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183827" y="3821115"/>
              <a:ext cx="106363" cy="107950"/>
            </a:xfrm>
            <a:prstGeom prst="straightConnector1">
              <a:avLst/>
            </a:prstGeom>
            <a:noFill/>
            <a:ln w="25400" algn="ctr">
              <a:solidFill>
                <a:srgbClr val="F8DE6E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3078" name="AutoShape 6">
              <a:extLst>
                <a:ext uri="{FF2B5EF4-FFF2-40B4-BE49-F238E27FC236}">
                  <a16:creationId xmlns:a16="http://schemas.microsoft.com/office/drawing/2014/main" id="{9D534668-E36D-CF72-D38C-D7375D76DF6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93352" y="4191003"/>
              <a:ext cx="88900" cy="114300"/>
            </a:xfrm>
            <a:prstGeom prst="straightConnector1">
              <a:avLst/>
            </a:prstGeom>
            <a:noFill/>
            <a:ln w="25400" algn="ctr">
              <a:solidFill>
                <a:srgbClr val="F8DE6E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3079" name="AutoShape 7">
              <a:extLst>
                <a:ext uri="{FF2B5EF4-FFF2-40B4-BE49-F238E27FC236}">
                  <a16:creationId xmlns:a16="http://schemas.microsoft.com/office/drawing/2014/main" id="{7CAB56CC-DAAC-FE1D-F1FD-BB2353D266A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6867915" y="4022728"/>
              <a:ext cx="182562" cy="65087"/>
            </a:xfrm>
            <a:prstGeom prst="straightConnector1">
              <a:avLst/>
            </a:prstGeom>
            <a:noFill/>
            <a:ln w="25400" algn="ctr">
              <a:solidFill>
                <a:srgbClr val="F8DE6E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3080" name="AutoShape 8">
              <a:extLst>
                <a:ext uri="{FF2B5EF4-FFF2-40B4-BE49-F238E27FC236}">
                  <a16:creationId xmlns:a16="http://schemas.microsoft.com/office/drawing/2014/main" id="{7E84CA58-B1DB-46E7-84ED-DBD8B242DA1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6896490" y="3649665"/>
              <a:ext cx="182562" cy="319088"/>
            </a:xfrm>
            <a:prstGeom prst="straightConnector1">
              <a:avLst/>
            </a:prstGeom>
            <a:noFill/>
            <a:ln w="25400" algn="ctr">
              <a:solidFill>
                <a:srgbClr val="F8DE6E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3081" name="AutoShape 9">
              <a:extLst>
                <a:ext uri="{FF2B5EF4-FFF2-40B4-BE49-F238E27FC236}">
                  <a16:creationId xmlns:a16="http://schemas.microsoft.com/office/drawing/2014/main" id="{D4C615DC-E74D-2E59-EDCB-947C26128C6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810765" y="4160840"/>
              <a:ext cx="239712" cy="157163"/>
            </a:xfrm>
            <a:prstGeom prst="straightConnector1">
              <a:avLst/>
            </a:prstGeom>
            <a:noFill/>
            <a:ln w="25400" algn="ctr">
              <a:solidFill>
                <a:srgbClr val="F8DE6E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id="{4764B8E1-2748-0B31-E3CA-429DCBD9CC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0365" y="3717928"/>
              <a:ext cx="9286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n-US" sz="1400" b="0" i="0" u="none" strike="noStrike" cap="none" normalizeH="0" baseline="0" noProof="1">
                  <a:ln>
                    <a:noFill/>
                  </a:ln>
                  <a:solidFill>
                    <a:srgbClr val="F8DE6E"/>
                  </a:solidFill>
                  <a:effectLst/>
                  <a:latin typeface="Calibri" panose="020F0502020204030204" pitchFamily="34" charset="0"/>
                </a:rPr>
                <a:t>γ</a:t>
              </a:r>
              <a:r>
                <a:rPr kumimoji="0" lang="el-GR" altLang="en-US" sz="1400" b="0" i="0" u="none" strike="noStrike" cap="none" normalizeH="0" baseline="0">
                  <a:ln>
                    <a:noFill/>
                  </a:ln>
                  <a:solidFill>
                    <a:srgbClr val="F8DE6E"/>
                  </a:solidFill>
                  <a:effectLst/>
                  <a:latin typeface="Calibri" panose="020F0502020204030204" pitchFamily="34" charset="0"/>
                </a:rPr>
                <a:t> (172 </a:t>
              </a: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F8DE6E"/>
                  </a:solidFill>
                  <a:effectLst/>
                  <a:latin typeface="Calibri" panose="020F0502020204030204" pitchFamily="34" charset="0"/>
                </a:rPr>
                <a:t>nm)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083" name="AutoShape 11">
              <a:extLst>
                <a:ext uri="{FF2B5EF4-FFF2-40B4-BE49-F238E27FC236}">
                  <a16:creationId xmlns:a16="http://schemas.microsoft.com/office/drawing/2014/main" id="{A8C71F5E-2191-2B97-230D-FF797C2C74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150490" y="4089403"/>
              <a:ext cx="139700" cy="1587"/>
            </a:xfrm>
            <a:prstGeom prst="straightConnector1">
              <a:avLst/>
            </a:prstGeom>
            <a:noFill/>
            <a:ln w="25400" algn="ctr">
              <a:solidFill>
                <a:srgbClr val="F8DE6E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42BDDAF-06F2-BA83-5D5E-E46EBEDF5262}"/>
              </a:ext>
            </a:extLst>
          </p:cNvPr>
          <p:cNvGrpSpPr/>
          <p:nvPr/>
        </p:nvGrpSpPr>
        <p:grpSpPr>
          <a:xfrm>
            <a:off x="4450168" y="3950566"/>
            <a:ext cx="1232262" cy="444500"/>
            <a:chOff x="4450168" y="3950566"/>
            <a:chExt cx="1232262" cy="444500"/>
          </a:xfrm>
        </p:grpSpPr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88BB95D7-A1D9-4794-5FCF-F68EEB7C8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168" y="3950566"/>
              <a:ext cx="655637" cy="444500"/>
            </a:xfrm>
            <a:custGeom>
              <a:avLst/>
              <a:gdLst>
                <a:gd name="T0" fmla="*/ 0 w 654204"/>
                <a:gd name="T1" fmla="*/ 35278 h 444156"/>
                <a:gd name="T2" fmla="*/ 22302 w 654204"/>
                <a:gd name="T3" fmla="*/ 27844 h 444156"/>
                <a:gd name="T4" fmla="*/ 66907 w 654204"/>
                <a:gd name="T5" fmla="*/ 20410 h 444156"/>
                <a:gd name="T6" fmla="*/ 81775 w 654204"/>
                <a:gd name="T7" fmla="*/ 5541 h 444156"/>
                <a:gd name="T8" fmla="*/ 59473 w 654204"/>
                <a:gd name="T9" fmla="*/ 12975 h 444156"/>
                <a:gd name="T10" fmla="*/ 66907 w 654204"/>
                <a:gd name="T11" fmla="*/ 35278 h 444156"/>
                <a:gd name="T12" fmla="*/ 74341 w 654204"/>
                <a:gd name="T13" fmla="*/ 87317 h 444156"/>
                <a:gd name="T14" fmla="*/ 96643 w 654204"/>
                <a:gd name="T15" fmla="*/ 102185 h 444156"/>
                <a:gd name="T16" fmla="*/ 141248 w 654204"/>
                <a:gd name="T17" fmla="*/ 124488 h 444156"/>
                <a:gd name="T18" fmla="*/ 156117 w 654204"/>
                <a:gd name="T19" fmla="*/ 146790 h 444156"/>
                <a:gd name="T20" fmla="*/ 156117 w 654204"/>
                <a:gd name="T21" fmla="*/ 236000 h 444156"/>
                <a:gd name="T22" fmla="*/ 148682 w 654204"/>
                <a:gd name="T23" fmla="*/ 258302 h 444156"/>
                <a:gd name="T24" fmla="*/ 156117 w 654204"/>
                <a:gd name="T25" fmla="*/ 302907 h 444156"/>
                <a:gd name="T26" fmla="*/ 170985 w 654204"/>
                <a:gd name="T27" fmla="*/ 325210 h 444156"/>
                <a:gd name="T28" fmla="*/ 178419 w 654204"/>
                <a:gd name="T29" fmla="*/ 347512 h 444156"/>
                <a:gd name="T30" fmla="*/ 193287 w 654204"/>
                <a:gd name="T31" fmla="*/ 406985 h 444156"/>
                <a:gd name="T32" fmla="*/ 267629 w 654204"/>
                <a:gd name="T33" fmla="*/ 429288 h 444156"/>
                <a:gd name="T34" fmla="*/ 289931 w 654204"/>
                <a:gd name="T35" fmla="*/ 444156 h 444156"/>
                <a:gd name="T36" fmla="*/ 304800 w 654204"/>
                <a:gd name="T37" fmla="*/ 429288 h 444156"/>
                <a:gd name="T38" fmla="*/ 319668 w 654204"/>
                <a:gd name="T39" fmla="*/ 384683 h 444156"/>
                <a:gd name="T40" fmla="*/ 364273 w 654204"/>
                <a:gd name="T41" fmla="*/ 354946 h 444156"/>
                <a:gd name="T42" fmla="*/ 423746 w 654204"/>
                <a:gd name="T43" fmla="*/ 362380 h 444156"/>
                <a:gd name="T44" fmla="*/ 438614 w 654204"/>
                <a:gd name="T45" fmla="*/ 377249 h 444156"/>
                <a:gd name="T46" fmla="*/ 483219 w 654204"/>
                <a:gd name="T47" fmla="*/ 399551 h 444156"/>
                <a:gd name="T48" fmla="*/ 542692 w 654204"/>
                <a:gd name="T49" fmla="*/ 392117 h 444156"/>
                <a:gd name="T50" fmla="*/ 550126 w 654204"/>
                <a:gd name="T51" fmla="*/ 414419 h 444156"/>
                <a:gd name="T52" fmla="*/ 572429 w 654204"/>
                <a:gd name="T53" fmla="*/ 421853 h 444156"/>
                <a:gd name="T54" fmla="*/ 602165 w 654204"/>
                <a:gd name="T55" fmla="*/ 414419 h 444156"/>
                <a:gd name="T56" fmla="*/ 572429 w 654204"/>
                <a:gd name="T57" fmla="*/ 392117 h 444156"/>
                <a:gd name="T58" fmla="*/ 587297 w 654204"/>
                <a:gd name="T59" fmla="*/ 414419 h 444156"/>
                <a:gd name="T60" fmla="*/ 631902 w 654204"/>
                <a:gd name="T61" fmla="*/ 406985 h 444156"/>
                <a:gd name="T62" fmla="*/ 654204 w 654204"/>
                <a:gd name="T63" fmla="*/ 406985 h 444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4204" h="444156">
                  <a:moveTo>
                    <a:pt x="0" y="35278"/>
                  </a:moveTo>
                  <a:cubicBezTo>
                    <a:pt x="7434" y="32800"/>
                    <a:pt x="14652" y="29544"/>
                    <a:pt x="22302" y="27844"/>
                  </a:cubicBezTo>
                  <a:cubicBezTo>
                    <a:pt x="37016" y="24574"/>
                    <a:pt x="52793" y="25703"/>
                    <a:pt x="66907" y="20410"/>
                  </a:cubicBezTo>
                  <a:cubicBezTo>
                    <a:pt x="73470" y="17949"/>
                    <a:pt x="86731" y="10497"/>
                    <a:pt x="81775" y="5541"/>
                  </a:cubicBezTo>
                  <a:cubicBezTo>
                    <a:pt x="76234" y="0"/>
                    <a:pt x="66907" y="10497"/>
                    <a:pt x="59473" y="12975"/>
                  </a:cubicBezTo>
                  <a:cubicBezTo>
                    <a:pt x="61951" y="20409"/>
                    <a:pt x="66907" y="35278"/>
                    <a:pt x="66907" y="35278"/>
                  </a:cubicBezTo>
                  <a:cubicBezTo>
                    <a:pt x="69385" y="52624"/>
                    <a:pt x="67225" y="71305"/>
                    <a:pt x="74341" y="87317"/>
                  </a:cubicBezTo>
                  <a:cubicBezTo>
                    <a:pt x="77970" y="95482"/>
                    <a:pt x="89666" y="96604"/>
                    <a:pt x="96643" y="102185"/>
                  </a:cubicBezTo>
                  <a:cubicBezTo>
                    <a:pt x="126770" y="126286"/>
                    <a:pt x="93002" y="112425"/>
                    <a:pt x="141248" y="124488"/>
                  </a:cubicBezTo>
                  <a:cubicBezTo>
                    <a:pt x="146204" y="131922"/>
                    <a:pt x="152597" y="138578"/>
                    <a:pt x="156117" y="146790"/>
                  </a:cubicBezTo>
                  <a:cubicBezTo>
                    <a:pt x="169589" y="178224"/>
                    <a:pt x="162486" y="200970"/>
                    <a:pt x="156117" y="236000"/>
                  </a:cubicBezTo>
                  <a:cubicBezTo>
                    <a:pt x="154715" y="243710"/>
                    <a:pt x="151160" y="250868"/>
                    <a:pt x="148682" y="258302"/>
                  </a:cubicBezTo>
                  <a:cubicBezTo>
                    <a:pt x="151160" y="273170"/>
                    <a:pt x="151350" y="288607"/>
                    <a:pt x="156117" y="302907"/>
                  </a:cubicBezTo>
                  <a:cubicBezTo>
                    <a:pt x="158942" y="311383"/>
                    <a:pt x="166989" y="317218"/>
                    <a:pt x="170985" y="325210"/>
                  </a:cubicBezTo>
                  <a:cubicBezTo>
                    <a:pt x="174489" y="332219"/>
                    <a:pt x="176357" y="339952"/>
                    <a:pt x="178419" y="347512"/>
                  </a:cubicBezTo>
                  <a:cubicBezTo>
                    <a:pt x="183796" y="367226"/>
                    <a:pt x="184148" y="388708"/>
                    <a:pt x="193287" y="406985"/>
                  </a:cubicBezTo>
                  <a:cubicBezTo>
                    <a:pt x="203689" y="427789"/>
                    <a:pt x="258677" y="428009"/>
                    <a:pt x="267629" y="429288"/>
                  </a:cubicBezTo>
                  <a:cubicBezTo>
                    <a:pt x="275063" y="434244"/>
                    <a:pt x="280996" y="444156"/>
                    <a:pt x="289931" y="444156"/>
                  </a:cubicBezTo>
                  <a:cubicBezTo>
                    <a:pt x="296940" y="444156"/>
                    <a:pt x="301665" y="435557"/>
                    <a:pt x="304800" y="429288"/>
                  </a:cubicBezTo>
                  <a:cubicBezTo>
                    <a:pt x="311809" y="415270"/>
                    <a:pt x="308586" y="395765"/>
                    <a:pt x="319668" y="384683"/>
                  </a:cubicBezTo>
                  <a:cubicBezTo>
                    <a:pt x="347511" y="356839"/>
                    <a:pt x="331996" y="365705"/>
                    <a:pt x="364273" y="354946"/>
                  </a:cubicBezTo>
                  <a:cubicBezTo>
                    <a:pt x="384097" y="357424"/>
                    <a:pt x="404610" y="356639"/>
                    <a:pt x="423746" y="362380"/>
                  </a:cubicBezTo>
                  <a:cubicBezTo>
                    <a:pt x="430459" y="364394"/>
                    <a:pt x="433141" y="372870"/>
                    <a:pt x="438614" y="377249"/>
                  </a:cubicBezTo>
                  <a:cubicBezTo>
                    <a:pt x="459200" y="393718"/>
                    <a:pt x="459665" y="391700"/>
                    <a:pt x="483219" y="399551"/>
                  </a:cubicBezTo>
                  <a:cubicBezTo>
                    <a:pt x="503043" y="397073"/>
                    <a:pt x="523189" y="387783"/>
                    <a:pt x="542692" y="392117"/>
                  </a:cubicBezTo>
                  <a:cubicBezTo>
                    <a:pt x="550342" y="393817"/>
                    <a:pt x="544585" y="408878"/>
                    <a:pt x="550126" y="414419"/>
                  </a:cubicBezTo>
                  <a:cubicBezTo>
                    <a:pt x="555667" y="419960"/>
                    <a:pt x="564995" y="419375"/>
                    <a:pt x="572429" y="421853"/>
                  </a:cubicBezTo>
                  <a:cubicBezTo>
                    <a:pt x="582341" y="419375"/>
                    <a:pt x="596908" y="423180"/>
                    <a:pt x="602165" y="414419"/>
                  </a:cubicBezTo>
                  <a:cubicBezTo>
                    <a:pt x="632502" y="363857"/>
                    <a:pt x="573997" y="391594"/>
                    <a:pt x="572429" y="392117"/>
                  </a:cubicBezTo>
                  <a:cubicBezTo>
                    <a:pt x="577385" y="399551"/>
                    <a:pt x="578629" y="412252"/>
                    <a:pt x="587297" y="414419"/>
                  </a:cubicBezTo>
                  <a:cubicBezTo>
                    <a:pt x="601920" y="418075"/>
                    <a:pt x="616921" y="408650"/>
                    <a:pt x="631902" y="406985"/>
                  </a:cubicBezTo>
                  <a:cubicBezTo>
                    <a:pt x="639291" y="406164"/>
                    <a:pt x="646770" y="406985"/>
                    <a:pt x="654204" y="406985"/>
                  </a:cubicBezTo>
                </a:path>
              </a:pathLst>
            </a:custGeom>
            <a:noFill/>
            <a:ln w="25400" cap="flat" algn="ctr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084" name="AutoShape 12">
              <a:extLst>
                <a:ext uri="{FF2B5EF4-FFF2-40B4-BE49-F238E27FC236}">
                  <a16:creationId xmlns:a16="http://schemas.microsoft.com/office/drawing/2014/main" id="{A5CB634D-5C76-A377-58FF-0B798EBDCE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48980" y="3973744"/>
              <a:ext cx="825500" cy="0"/>
            </a:xfrm>
            <a:prstGeom prst="straightConnector1">
              <a:avLst/>
            </a:prstGeom>
            <a:noFill/>
            <a:ln w="25400" algn="ctr">
              <a:solidFill>
                <a:srgbClr val="00FF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3085" name="AutoShape 13">
              <a:extLst>
                <a:ext uri="{FF2B5EF4-FFF2-40B4-BE49-F238E27FC236}">
                  <a16:creationId xmlns:a16="http://schemas.microsoft.com/office/drawing/2014/main" id="{EF946621-16D0-E03C-1A99-F0405D2194C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158555" y="4302131"/>
              <a:ext cx="523875" cy="0"/>
            </a:xfrm>
            <a:prstGeom prst="straightConnector1">
              <a:avLst/>
            </a:prstGeom>
            <a:noFill/>
            <a:ln w="25400" algn="ctr">
              <a:solidFill>
                <a:srgbClr val="00FF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3086" name="AutoShape 14">
              <a:extLst>
                <a:ext uri="{FF2B5EF4-FFF2-40B4-BE49-F238E27FC236}">
                  <a16:creationId xmlns:a16="http://schemas.microsoft.com/office/drawing/2014/main" id="{64295C7C-43A8-2A07-251A-9A982DAC55F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27547" y="4085665"/>
              <a:ext cx="825500" cy="0"/>
            </a:xfrm>
            <a:prstGeom prst="straightConnector1">
              <a:avLst/>
            </a:prstGeom>
            <a:noFill/>
            <a:ln w="25400" algn="ctr">
              <a:solidFill>
                <a:srgbClr val="00FF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  <p:cxnSp>
          <p:nvCxnSpPr>
            <p:cNvPr id="3087" name="AutoShape 15">
              <a:extLst>
                <a:ext uri="{FF2B5EF4-FFF2-40B4-BE49-F238E27FC236}">
                  <a16:creationId xmlns:a16="http://schemas.microsoft.com/office/drawing/2014/main" id="{7DF207C9-5DAC-7B23-3E1E-DAC89D8DE6A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794612" y="4197587"/>
              <a:ext cx="825500" cy="0"/>
            </a:xfrm>
            <a:prstGeom prst="straightConnector1">
              <a:avLst/>
            </a:prstGeom>
            <a:noFill/>
            <a:ln w="25400" algn="ctr">
              <a:solidFill>
                <a:srgbClr val="00FF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F2A4B88-712D-42C5-8B9B-73E2A416B2CC}"/>
              </a:ext>
            </a:extLst>
          </p:cNvPr>
          <p:cNvGrpSpPr/>
          <p:nvPr/>
        </p:nvGrpSpPr>
        <p:grpSpPr>
          <a:xfrm>
            <a:off x="-13722" y="2995960"/>
            <a:ext cx="2190997" cy="280327"/>
            <a:chOff x="6821554" y="2835256"/>
            <a:chExt cx="2322445" cy="280327"/>
          </a:xfrm>
        </p:grpSpPr>
        <p:sp>
          <p:nvSpPr>
            <p:cNvPr id="29" name="Google Shape;136;p14">
              <a:extLst>
                <a:ext uri="{FF2B5EF4-FFF2-40B4-BE49-F238E27FC236}">
                  <a16:creationId xmlns:a16="http://schemas.microsoft.com/office/drawing/2014/main" id="{EE74BEBF-4CF9-4449-AD7A-4E5F44CEA565}"/>
                </a:ext>
              </a:extLst>
            </p:cNvPr>
            <p:cNvSpPr/>
            <p:nvPr/>
          </p:nvSpPr>
          <p:spPr>
            <a:xfrm flipH="1">
              <a:off x="6821554" y="2835256"/>
              <a:ext cx="1023205" cy="28032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750478"/>
                </a:gs>
                <a:gs pos="27000">
                  <a:srgbClr val="750478"/>
                </a:gs>
                <a:gs pos="71000">
                  <a:srgbClr val="5D035E"/>
                </a:gs>
                <a:gs pos="100000">
                  <a:srgbClr val="5D035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40;p14">
              <a:extLst>
                <a:ext uri="{FF2B5EF4-FFF2-40B4-BE49-F238E27FC236}">
                  <a16:creationId xmlns:a16="http://schemas.microsoft.com/office/drawing/2014/main" id="{76F60BF4-46F0-42BA-8DC3-1F4C63B563B4}"/>
                </a:ext>
              </a:extLst>
            </p:cNvPr>
            <p:cNvSpPr/>
            <p:nvPr/>
          </p:nvSpPr>
          <p:spPr>
            <a:xfrm>
              <a:off x="7768494" y="2835256"/>
              <a:ext cx="1375505" cy="28032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750478"/>
                </a:gs>
                <a:gs pos="30000">
                  <a:srgbClr val="6E0471"/>
                </a:gs>
                <a:gs pos="83000">
                  <a:srgbClr val="610362"/>
                </a:gs>
                <a:gs pos="100000">
                  <a:srgbClr val="5D035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Google Shape;143;p14">
            <a:extLst>
              <a:ext uri="{FF2B5EF4-FFF2-40B4-BE49-F238E27FC236}">
                <a16:creationId xmlns:a16="http://schemas.microsoft.com/office/drawing/2014/main" id="{20B8473C-C161-4F05-A21B-DAABBD10AD06}"/>
              </a:ext>
            </a:extLst>
          </p:cNvPr>
          <p:cNvSpPr/>
          <p:nvPr/>
        </p:nvSpPr>
        <p:spPr>
          <a:xfrm>
            <a:off x="30945" y="2053005"/>
            <a:ext cx="1983720" cy="286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0νββ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Detection Strategies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Detectors</a:t>
            </a:r>
            <a:endParaRPr lang="en-US" sz="120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  <a:p>
            <a:pPr lvl="1">
              <a:spcBef>
                <a:spcPts val="600"/>
              </a:spcBef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Past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Current</a:t>
            </a:r>
          </a:p>
          <a:p>
            <a:pPr lvl="1">
              <a:spcBef>
                <a:spcPts val="600"/>
              </a:spcBef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237003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11563 -0.000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/>
          <p:nvPr/>
        </p:nvSpPr>
        <p:spPr>
          <a:xfrm>
            <a:off x="0" y="1"/>
            <a:ext cx="2333401" cy="6858000"/>
          </a:xfrm>
          <a:prstGeom prst="rect">
            <a:avLst/>
          </a:prstGeom>
          <a:gradFill flip="none" rotWithShape="1">
            <a:gsLst>
              <a:gs pos="0">
                <a:srgbClr val="750478"/>
              </a:gs>
              <a:gs pos="38000">
                <a:srgbClr val="750478"/>
              </a:gs>
              <a:gs pos="71000">
                <a:srgbClr val="5D035E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2E49D5DF-6831-F22C-5BC6-164C3703F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700" y="1147284"/>
            <a:ext cx="5051935" cy="4047698"/>
          </a:xfrm>
          <a:prstGeom prst="rect">
            <a:avLst/>
          </a:prstGeom>
        </p:spPr>
      </p:pic>
      <p:sp>
        <p:nvSpPr>
          <p:cNvPr id="104" name="Oval 103">
            <a:extLst>
              <a:ext uri="{FF2B5EF4-FFF2-40B4-BE49-F238E27FC236}">
                <a16:creationId xmlns:a16="http://schemas.microsoft.com/office/drawing/2014/main" id="{D47B7777-B0A7-2CB9-6888-C441AF2193AA}"/>
              </a:ext>
            </a:extLst>
          </p:cNvPr>
          <p:cNvSpPr/>
          <p:nvPr/>
        </p:nvSpPr>
        <p:spPr>
          <a:xfrm>
            <a:off x="5665970" y="1680793"/>
            <a:ext cx="1107065" cy="426492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80008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682736AA-09A3-2381-D500-623A77FF6A62}"/>
              </a:ext>
            </a:extLst>
          </p:cNvPr>
          <p:cNvSpPr/>
          <p:nvPr/>
        </p:nvSpPr>
        <p:spPr>
          <a:xfrm>
            <a:off x="2543609" y="4160848"/>
            <a:ext cx="1004149" cy="478996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80008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796210C-0EEA-D022-5AD4-34D8E4A99AB0}"/>
              </a:ext>
            </a:extLst>
          </p:cNvPr>
          <p:cNvSpPr txBox="1"/>
          <p:nvPr/>
        </p:nvSpPr>
        <p:spPr>
          <a:xfrm rot="18604978">
            <a:off x="3583273" y="2979482"/>
            <a:ext cx="141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E66C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Recombination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E66C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Limited gas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4A977DC-DF1A-8D38-A1EE-EECD2F41E2AE}"/>
              </a:ext>
            </a:extLst>
          </p:cNvPr>
          <p:cNvSpPr txBox="1"/>
          <p:nvPr/>
        </p:nvSpPr>
        <p:spPr>
          <a:xfrm>
            <a:off x="2812430" y="3866548"/>
            <a:ext cx="2141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Gas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072006F-982C-1F32-12AE-3CA044BBF893}"/>
              </a:ext>
            </a:extLst>
          </p:cNvPr>
          <p:cNvSpPr txBox="1"/>
          <p:nvPr/>
        </p:nvSpPr>
        <p:spPr>
          <a:xfrm>
            <a:off x="6180795" y="1435017"/>
            <a:ext cx="1107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Liquid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7B4E840-9A44-3786-E6AF-F5FB71D86903}"/>
              </a:ext>
            </a:extLst>
          </p:cNvPr>
          <p:cNvSpPr txBox="1"/>
          <p:nvPr/>
        </p:nvSpPr>
        <p:spPr>
          <a:xfrm>
            <a:off x="2662217" y="4694000"/>
            <a:ext cx="1891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E66C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</a:t>
            </a:r>
            <a:endParaRPr kumimoji="0" lang="en-US" sz="1400" b="1" i="1" u="none" strike="noStrike" kern="1200" cap="none" spc="0" normalizeH="0" baseline="30000" noProof="0" dirty="0">
              <a:ln>
                <a:noFill/>
              </a:ln>
              <a:solidFill>
                <a:srgbClr val="E66C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110184A9-8622-7C51-1F71-2ED82C847CFC}"/>
              </a:ext>
            </a:extLst>
          </p:cNvPr>
          <p:cNvCxnSpPr>
            <a:cxnSpLocks/>
          </p:cNvCxnSpPr>
          <p:nvPr/>
        </p:nvCxnSpPr>
        <p:spPr>
          <a:xfrm flipV="1">
            <a:off x="2823911" y="4556718"/>
            <a:ext cx="0" cy="209703"/>
          </a:xfrm>
          <a:prstGeom prst="straightConnector1">
            <a:avLst/>
          </a:prstGeom>
          <a:ln w="15875">
            <a:solidFill>
              <a:srgbClr val="E66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Google Shape;101;p14"/>
          <p:cNvSpPr/>
          <p:nvPr/>
        </p:nvSpPr>
        <p:spPr>
          <a:xfrm>
            <a:off x="307993" y="-93712"/>
            <a:ext cx="1051488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4000"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Advantages of Xenon Gas</a:t>
            </a:r>
          </a:p>
        </p:txBody>
      </p:sp>
      <p:cxnSp>
        <p:nvCxnSpPr>
          <p:cNvPr id="103" name="Google Shape;103;p14"/>
          <p:cNvCxnSpPr/>
          <p:nvPr/>
        </p:nvCxnSpPr>
        <p:spPr>
          <a:xfrm>
            <a:off x="419618" y="920030"/>
            <a:ext cx="9601200" cy="0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C23123B-1D0A-4746-A1FB-0198BAB4ED43}"/>
              </a:ext>
            </a:extLst>
          </p:cNvPr>
          <p:cNvSpPr/>
          <p:nvPr/>
        </p:nvSpPr>
        <p:spPr>
          <a:xfrm>
            <a:off x="7096563" y="1119398"/>
            <a:ext cx="5029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 density allows ionized electrons to be drifted towards the electroluminescent region before they recombine with xenon ions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 Fano factor means the number of electrons created along the ionization path is well correlated with the original energy of the betas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E66C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E66C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Fluctuation-less EL gain combined with low Fano factor produces energy resolution comparable with solid-state technologies in a ton-scale TPC experiment</a:t>
            </a: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C6B92FE6-B257-B543-A16A-91442C824D45}"/>
              </a:ext>
            </a:extLst>
          </p:cNvPr>
          <p:cNvSpPr txBox="1">
            <a:spLocks/>
          </p:cNvSpPr>
          <p:nvPr/>
        </p:nvSpPr>
        <p:spPr>
          <a:xfrm>
            <a:off x="307993" y="58828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F91614-7251-4478-8563-A9282B943A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343E493-82AC-0E44-B77A-B48C409C2D03}"/>
              </a:ext>
            </a:extLst>
          </p:cNvPr>
          <p:cNvGrpSpPr>
            <a:grpSpLocks noChangeAspect="1"/>
          </p:cNvGrpSpPr>
          <p:nvPr/>
        </p:nvGrpSpPr>
        <p:grpSpPr>
          <a:xfrm>
            <a:off x="7579834" y="4744453"/>
            <a:ext cx="1846043" cy="1501417"/>
            <a:chOff x="1635213" y="2334896"/>
            <a:chExt cx="2808111" cy="228388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B5DA0F4-D050-054C-9A72-8F7B3CF7EDA9}"/>
                </a:ext>
              </a:extLst>
            </p:cNvPr>
            <p:cNvCxnSpPr/>
            <p:nvPr/>
          </p:nvCxnSpPr>
          <p:spPr>
            <a:xfrm>
              <a:off x="1635213" y="2434379"/>
              <a:ext cx="280811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4813944-3454-B348-AB2E-F0DB61785B52}"/>
                </a:ext>
              </a:extLst>
            </p:cNvPr>
            <p:cNvCxnSpPr/>
            <p:nvPr/>
          </p:nvCxnSpPr>
          <p:spPr>
            <a:xfrm>
              <a:off x="1635213" y="4618779"/>
              <a:ext cx="280811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9DE28E6-2225-EE4F-8D96-5246BF0DAA09}"/>
                </a:ext>
              </a:extLst>
            </p:cNvPr>
            <p:cNvCxnSpPr/>
            <p:nvPr/>
          </p:nvCxnSpPr>
          <p:spPr>
            <a:xfrm>
              <a:off x="1635213" y="2434379"/>
              <a:ext cx="280811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CB674BD-1D7F-594E-B91B-BC77730A39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32872" y="2334896"/>
              <a:ext cx="23088" cy="536928"/>
            </a:xfrm>
            <a:prstGeom prst="straightConnector1">
              <a:avLst/>
            </a:prstGeom>
            <a:ln w="28575">
              <a:solidFill>
                <a:srgbClr val="33CCC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A40E440-1D73-8244-BE5B-37EC1019C5DF}"/>
                </a:ext>
              </a:extLst>
            </p:cNvPr>
            <p:cNvCxnSpPr/>
            <p:nvPr/>
          </p:nvCxnSpPr>
          <p:spPr>
            <a:xfrm flipH="1">
              <a:off x="2924405" y="2801268"/>
              <a:ext cx="295770" cy="465667"/>
            </a:xfrm>
            <a:prstGeom prst="straightConnector1">
              <a:avLst/>
            </a:prstGeom>
            <a:ln w="28575">
              <a:solidFill>
                <a:srgbClr val="33CCC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A357D83-029A-FF46-9976-BA4DE15BE296}"/>
                </a:ext>
              </a:extLst>
            </p:cNvPr>
            <p:cNvCxnSpPr/>
            <p:nvPr/>
          </p:nvCxnSpPr>
          <p:spPr>
            <a:xfrm>
              <a:off x="2948112" y="3252824"/>
              <a:ext cx="267546" cy="409223"/>
            </a:xfrm>
            <a:prstGeom prst="straightConnector1">
              <a:avLst/>
            </a:prstGeom>
            <a:ln w="28575">
              <a:solidFill>
                <a:srgbClr val="33CCC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4B53E55-B10E-6441-A430-C249C1BB6F57}"/>
                </a:ext>
              </a:extLst>
            </p:cNvPr>
            <p:cNvCxnSpPr/>
            <p:nvPr/>
          </p:nvCxnSpPr>
          <p:spPr>
            <a:xfrm flipH="1">
              <a:off x="3049146" y="3651464"/>
              <a:ext cx="166512" cy="500944"/>
            </a:xfrm>
            <a:prstGeom prst="straightConnector1">
              <a:avLst/>
            </a:prstGeom>
            <a:ln w="28575">
              <a:solidFill>
                <a:srgbClr val="33CCC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8844313-AF94-9C4C-BA38-33924260D0AD}"/>
                </a:ext>
              </a:extLst>
            </p:cNvPr>
            <p:cNvCxnSpPr/>
            <p:nvPr/>
          </p:nvCxnSpPr>
          <p:spPr>
            <a:xfrm>
              <a:off x="3086684" y="4079734"/>
              <a:ext cx="146189" cy="539045"/>
            </a:xfrm>
            <a:prstGeom prst="straightConnector1">
              <a:avLst/>
            </a:prstGeom>
            <a:ln w="28575">
              <a:solidFill>
                <a:srgbClr val="33CCC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85EB5C5-792E-6C45-8640-D71B94DC025B}"/>
                </a:ext>
              </a:extLst>
            </p:cNvPr>
            <p:cNvCxnSpPr/>
            <p:nvPr/>
          </p:nvCxnSpPr>
          <p:spPr>
            <a:xfrm>
              <a:off x="3232873" y="2801268"/>
              <a:ext cx="472439" cy="0"/>
            </a:xfrm>
            <a:prstGeom prst="straightConnector1">
              <a:avLst/>
            </a:prstGeom>
            <a:ln w="28575">
              <a:solidFill>
                <a:srgbClr val="E66CFF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58B2BA5-8452-4341-88FA-96245DECBA10}"/>
                </a:ext>
              </a:extLst>
            </p:cNvPr>
            <p:cNvCxnSpPr/>
            <p:nvPr/>
          </p:nvCxnSpPr>
          <p:spPr>
            <a:xfrm>
              <a:off x="3159214" y="3588312"/>
              <a:ext cx="546098" cy="313624"/>
            </a:xfrm>
            <a:prstGeom prst="straightConnector1">
              <a:avLst/>
            </a:prstGeom>
            <a:ln w="28575">
              <a:solidFill>
                <a:srgbClr val="E66CFF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C1B99D2F-3D1C-4F4B-939D-07E1E2125F61}"/>
                </a:ext>
              </a:extLst>
            </p:cNvPr>
            <p:cNvCxnSpPr/>
            <p:nvPr/>
          </p:nvCxnSpPr>
          <p:spPr>
            <a:xfrm flipH="1" flipV="1">
              <a:off x="2470591" y="3056490"/>
              <a:ext cx="463411" cy="172934"/>
            </a:xfrm>
            <a:prstGeom prst="straightConnector1">
              <a:avLst/>
            </a:prstGeom>
            <a:ln w="28575">
              <a:solidFill>
                <a:srgbClr val="E66CFF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C05BBC88-E34E-884A-8047-AF12854BE75D}"/>
                </a:ext>
              </a:extLst>
            </p:cNvPr>
            <p:cNvCxnSpPr/>
            <p:nvPr/>
          </p:nvCxnSpPr>
          <p:spPr>
            <a:xfrm flipH="1">
              <a:off x="2724591" y="4084092"/>
              <a:ext cx="324557" cy="255639"/>
            </a:xfrm>
            <a:prstGeom prst="straightConnector1">
              <a:avLst/>
            </a:prstGeom>
            <a:ln w="28575">
              <a:solidFill>
                <a:srgbClr val="E66CFF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3D701CC-4B03-9040-A481-41E56B604EBA}"/>
                </a:ext>
              </a:extLst>
            </p:cNvPr>
            <p:cNvSpPr txBox="1"/>
            <p:nvPr/>
          </p:nvSpPr>
          <p:spPr>
            <a:xfrm>
              <a:off x="2393230" y="4022530"/>
              <a:ext cx="776111" cy="30841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66C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γ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66C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1A602798-108F-264C-B005-593D0BF411E3}"/>
              </a:ext>
            </a:extLst>
          </p:cNvPr>
          <p:cNvSpPr txBox="1"/>
          <p:nvPr/>
        </p:nvSpPr>
        <p:spPr>
          <a:xfrm>
            <a:off x="7383599" y="6464169"/>
            <a:ext cx="2318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e-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+Xe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 e-+Xe*  e-+2Xe+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γ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CD02154-2618-4448-9971-85A46856733C}"/>
              </a:ext>
            </a:extLst>
          </p:cNvPr>
          <p:cNvSpPr txBox="1"/>
          <p:nvPr/>
        </p:nvSpPr>
        <p:spPr>
          <a:xfrm>
            <a:off x="9412440" y="6243930"/>
            <a:ext cx="29946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e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-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 2e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-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+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Xe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+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e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-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 e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-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+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Xe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*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  e</a:t>
            </a: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-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+2Xe+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/>
              </a:rPr>
              <a:t>γ</a:t>
            </a:r>
            <a:endParaRPr kumimoji="0" lang="en-US" sz="18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0544824-AD76-744B-992B-CA11536CB999}"/>
              </a:ext>
            </a:extLst>
          </p:cNvPr>
          <p:cNvGrpSpPr/>
          <p:nvPr/>
        </p:nvGrpSpPr>
        <p:grpSpPr>
          <a:xfrm>
            <a:off x="9841762" y="4750549"/>
            <a:ext cx="2475951" cy="1526386"/>
            <a:chOff x="6348421" y="1893781"/>
            <a:chExt cx="4204858" cy="2719010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8AF951A-E898-6543-98D4-262568AACC58}"/>
                </a:ext>
              </a:extLst>
            </p:cNvPr>
            <p:cNvCxnSpPr/>
            <p:nvPr/>
          </p:nvCxnSpPr>
          <p:spPr>
            <a:xfrm>
              <a:off x="6348421" y="2017894"/>
              <a:ext cx="331265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D56DBD3-6F8A-4740-BBE3-B69B3DAE087C}"/>
                </a:ext>
              </a:extLst>
            </p:cNvPr>
            <p:cNvCxnSpPr/>
            <p:nvPr/>
          </p:nvCxnSpPr>
          <p:spPr>
            <a:xfrm>
              <a:off x="6348421" y="4594776"/>
              <a:ext cx="331265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16EF65A-6176-EA4C-89EF-C065E07D40E4}"/>
                </a:ext>
              </a:extLst>
            </p:cNvPr>
            <p:cNvCxnSpPr/>
            <p:nvPr/>
          </p:nvCxnSpPr>
          <p:spPr>
            <a:xfrm>
              <a:off x="6348421" y="2017894"/>
              <a:ext cx="3312658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5A717423-381F-3E46-ACF2-82872B365A25}"/>
                </a:ext>
              </a:extLst>
            </p:cNvPr>
            <p:cNvCxnSpPr>
              <a:cxnSpLocks/>
            </p:cNvCxnSpPr>
            <p:nvPr/>
          </p:nvCxnSpPr>
          <p:spPr>
            <a:xfrm>
              <a:off x="8209641" y="1893781"/>
              <a:ext cx="23501" cy="640156"/>
            </a:xfrm>
            <a:prstGeom prst="straightConnector1">
              <a:avLst/>
            </a:prstGeom>
            <a:ln w="28575">
              <a:solidFill>
                <a:srgbClr val="33CCC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36645275-34BC-2848-9B43-0C6294F402B6}"/>
                </a:ext>
              </a:extLst>
            </p:cNvPr>
            <p:cNvCxnSpPr/>
            <p:nvPr/>
          </p:nvCxnSpPr>
          <p:spPr>
            <a:xfrm flipH="1">
              <a:off x="7869249" y="2450704"/>
              <a:ext cx="348913" cy="549335"/>
            </a:xfrm>
            <a:prstGeom prst="straightConnector1">
              <a:avLst/>
            </a:prstGeom>
            <a:ln w="28575">
              <a:solidFill>
                <a:srgbClr val="33CCC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34117F66-A70A-8D47-84E2-163CDDB0CD5B}"/>
                </a:ext>
              </a:extLst>
            </p:cNvPr>
            <p:cNvCxnSpPr/>
            <p:nvPr/>
          </p:nvCxnSpPr>
          <p:spPr>
            <a:xfrm>
              <a:off x="7897215" y="2983393"/>
              <a:ext cx="315617" cy="482750"/>
            </a:xfrm>
            <a:prstGeom prst="straightConnector1">
              <a:avLst/>
            </a:prstGeom>
            <a:ln w="28575">
              <a:solidFill>
                <a:srgbClr val="33CCC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F2F29BE6-D788-744C-92B5-818C345A6398}"/>
                </a:ext>
              </a:extLst>
            </p:cNvPr>
            <p:cNvCxnSpPr/>
            <p:nvPr/>
          </p:nvCxnSpPr>
          <p:spPr>
            <a:xfrm flipH="1">
              <a:off x="7821454" y="3176979"/>
              <a:ext cx="196430" cy="590951"/>
            </a:xfrm>
            <a:prstGeom prst="straightConnector1">
              <a:avLst/>
            </a:prstGeom>
            <a:ln w="28575">
              <a:solidFill>
                <a:srgbClr val="33CCC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5B4356AB-FE28-7948-A7D8-01B4670F16BA}"/>
                </a:ext>
              </a:extLst>
            </p:cNvPr>
            <p:cNvCxnSpPr>
              <a:cxnSpLocks/>
            </p:cNvCxnSpPr>
            <p:nvPr/>
          </p:nvCxnSpPr>
          <p:spPr>
            <a:xfrm>
              <a:off x="7648998" y="3343888"/>
              <a:ext cx="45794" cy="663912"/>
            </a:xfrm>
            <a:prstGeom prst="straightConnector1">
              <a:avLst/>
            </a:prstGeom>
            <a:ln w="28575">
              <a:solidFill>
                <a:srgbClr val="33CCC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B8AAD777-3A21-204C-8ECC-837A8289C5AC}"/>
                </a:ext>
              </a:extLst>
            </p:cNvPr>
            <p:cNvCxnSpPr/>
            <p:nvPr/>
          </p:nvCxnSpPr>
          <p:spPr>
            <a:xfrm>
              <a:off x="8233140" y="2450704"/>
              <a:ext cx="557324" cy="0"/>
            </a:xfrm>
            <a:prstGeom prst="straightConnector1">
              <a:avLst/>
            </a:prstGeom>
            <a:ln w="28575">
              <a:solidFill>
                <a:srgbClr val="E66CFF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247FD814-BF89-F74F-B941-FFEB0A5512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21460" y="3477604"/>
              <a:ext cx="456665" cy="181274"/>
            </a:xfrm>
            <a:prstGeom prst="straightConnector1">
              <a:avLst/>
            </a:prstGeom>
            <a:ln w="28575">
              <a:solidFill>
                <a:srgbClr val="E66CFF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D0FF4AC-0F5C-964A-852F-A877B3794104}"/>
                </a:ext>
              </a:extLst>
            </p:cNvPr>
            <p:cNvCxnSpPr/>
            <p:nvPr/>
          </p:nvCxnSpPr>
          <p:spPr>
            <a:xfrm flipH="1" flipV="1">
              <a:off x="7333895" y="2751783"/>
              <a:ext cx="546674" cy="204005"/>
            </a:xfrm>
            <a:prstGeom prst="straightConnector1">
              <a:avLst/>
            </a:prstGeom>
            <a:ln w="28575">
              <a:solidFill>
                <a:srgbClr val="E66CFF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C81A13B9-30F4-7A45-BF4E-DEBE909F11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06380" y="3952463"/>
              <a:ext cx="529596" cy="63658"/>
            </a:xfrm>
            <a:prstGeom prst="straightConnector1">
              <a:avLst/>
            </a:prstGeom>
            <a:ln w="28575">
              <a:solidFill>
                <a:srgbClr val="E66CFF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5972388-E620-3D4C-AB80-8B863A54AB7A}"/>
                </a:ext>
              </a:extLst>
            </p:cNvPr>
            <p:cNvSpPr txBox="1"/>
            <p:nvPr/>
          </p:nvSpPr>
          <p:spPr>
            <a:xfrm>
              <a:off x="9637719" y="3940653"/>
              <a:ext cx="915560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66C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γ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66C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FFBA00A6-173F-6740-AED2-9E929E940BB0}"/>
                </a:ext>
              </a:extLst>
            </p:cNvPr>
            <p:cNvCxnSpPr/>
            <p:nvPr/>
          </p:nvCxnSpPr>
          <p:spPr>
            <a:xfrm flipH="1">
              <a:off x="7520336" y="2980437"/>
              <a:ext cx="348913" cy="549335"/>
            </a:xfrm>
            <a:prstGeom prst="straightConnector1">
              <a:avLst/>
            </a:prstGeom>
            <a:ln w="28575">
              <a:solidFill>
                <a:srgbClr val="33CCC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1FA8D6B6-3CBB-6345-A152-3E252DFA9584}"/>
                </a:ext>
              </a:extLst>
            </p:cNvPr>
            <p:cNvCxnSpPr/>
            <p:nvPr/>
          </p:nvCxnSpPr>
          <p:spPr>
            <a:xfrm>
              <a:off x="8258115" y="2483996"/>
              <a:ext cx="315617" cy="482750"/>
            </a:xfrm>
            <a:prstGeom prst="straightConnector1">
              <a:avLst/>
            </a:prstGeom>
            <a:ln w="28575">
              <a:solidFill>
                <a:srgbClr val="33CCC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B9454E17-F8C3-C042-996E-73A5EE419F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5063" y="2674155"/>
              <a:ext cx="45283" cy="550612"/>
            </a:xfrm>
            <a:prstGeom prst="straightConnector1">
              <a:avLst/>
            </a:prstGeom>
            <a:ln w="28575">
              <a:solidFill>
                <a:srgbClr val="33CCC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D3C7CFCC-3AE9-5C4A-96AC-E689D16B74D7}"/>
                </a:ext>
              </a:extLst>
            </p:cNvPr>
            <p:cNvCxnSpPr/>
            <p:nvPr/>
          </p:nvCxnSpPr>
          <p:spPr>
            <a:xfrm>
              <a:off x="8376804" y="2939902"/>
              <a:ext cx="315617" cy="482750"/>
            </a:xfrm>
            <a:prstGeom prst="straightConnector1">
              <a:avLst/>
            </a:prstGeom>
            <a:ln w="28575">
              <a:solidFill>
                <a:srgbClr val="33CCC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8A856B93-24F5-0646-9303-0114E995D19D}"/>
                </a:ext>
              </a:extLst>
            </p:cNvPr>
            <p:cNvCxnSpPr/>
            <p:nvPr/>
          </p:nvCxnSpPr>
          <p:spPr>
            <a:xfrm>
              <a:off x="8436103" y="3518967"/>
              <a:ext cx="315617" cy="482750"/>
            </a:xfrm>
            <a:prstGeom prst="straightConnector1">
              <a:avLst/>
            </a:prstGeom>
            <a:ln w="28575">
              <a:solidFill>
                <a:srgbClr val="33CCC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21CC20D5-C32C-014F-8B50-FB1FCB24C84F}"/>
                </a:ext>
              </a:extLst>
            </p:cNvPr>
            <p:cNvCxnSpPr/>
            <p:nvPr/>
          </p:nvCxnSpPr>
          <p:spPr>
            <a:xfrm flipH="1">
              <a:off x="8337889" y="3186685"/>
              <a:ext cx="196430" cy="590951"/>
            </a:xfrm>
            <a:prstGeom prst="straightConnector1">
              <a:avLst/>
            </a:prstGeom>
            <a:ln w="28575">
              <a:solidFill>
                <a:srgbClr val="33CCC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69041EA6-F00F-6748-A1C4-C094CCCC561E}"/>
                </a:ext>
              </a:extLst>
            </p:cNvPr>
            <p:cNvCxnSpPr/>
            <p:nvPr/>
          </p:nvCxnSpPr>
          <p:spPr>
            <a:xfrm>
              <a:off x="7902545" y="3517327"/>
              <a:ext cx="315617" cy="482750"/>
            </a:xfrm>
            <a:prstGeom prst="straightConnector1">
              <a:avLst/>
            </a:prstGeom>
            <a:ln w="28575">
              <a:solidFill>
                <a:srgbClr val="33CCC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8AE78C7B-5534-0048-A47E-7DF810DACB5D}"/>
                </a:ext>
              </a:extLst>
            </p:cNvPr>
            <p:cNvCxnSpPr/>
            <p:nvPr/>
          </p:nvCxnSpPr>
          <p:spPr>
            <a:xfrm flipH="1">
              <a:off x="7846338" y="3739272"/>
              <a:ext cx="196430" cy="590951"/>
            </a:xfrm>
            <a:prstGeom prst="straightConnector1">
              <a:avLst/>
            </a:prstGeom>
            <a:ln w="28575">
              <a:solidFill>
                <a:srgbClr val="33CCC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4FFC6BF6-0F98-D341-A73C-06ED1A465B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32532" y="3384996"/>
              <a:ext cx="43227" cy="344135"/>
            </a:xfrm>
            <a:prstGeom prst="straightConnector1">
              <a:avLst/>
            </a:prstGeom>
            <a:ln w="28575">
              <a:solidFill>
                <a:srgbClr val="33CCC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26DEB0B5-CF07-A44D-9E47-C0FF955F5D53}"/>
                </a:ext>
              </a:extLst>
            </p:cNvPr>
            <p:cNvCxnSpPr/>
            <p:nvPr/>
          </p:nvCxnSpPr>
          <p:spPr>
            <a:xfrm>
              <a:off x="8654044" y="3469713"/>
              <a:ext cx="315617" cy="482750"/>
            </a:xfrm>
            <a:prstGeom prst="straightConnector1">
              <a:avLst/>
            </a:prstGeom>
            <a:ln w="28575">
              <a:solidFill>
                <a:srgbClr val="33CCC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196F2EC4-1198-6946-9B21-379968DFBD00}"/>
                </a:ext>
              </a:extLst>
            </p:cNvPr>
            <p:cNvCxnSpPr>
              <a:cxnSpLocks/>
            </p:cNvCxnSpPr>
            <p:nvPr/>
          </p:nvCxnSpPr>
          <p:spPr>
            <a:xfrm>
              <a:off x="8795485" y="3660460"/>
              <a:ext cx="461343" cy="177747"/>
            </a:xfrm>
            <a:prstGeom prst="straightConnector1">
              <a:avLst/>
            </a:prstGeom>
            <a:ln w="28575">
              <a:solidFill>
                <a:srgbClr val="33CCC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A544372-CB2B-3346-9047-0BF66B1EE94D}"/>
                </a:ext>
              </a:extLst>
            </p:cNvPr>
            <p:cNvCxnSpPr/>
            <p:nvPr/>
          </p:nvCxnSpPr>
          <p:spPr>
            <a:xfrm flipH="1">
              <a:off x="8387903" y="3777636"/>
              <a:ext cx="196430" cy="590951"/>
            </a:xfrm>
            <a:prstGeom prst="straightConnector1">
              <a:avLst/>
            </a:prstGeom>
            <a:ln w="28575">
              <a:solidFill>
                <a:srgbClr val="33CCC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DDA35463-42B8-2B4B-82C8-9D1E8CFC6A87}"/>
                </a:ext>
              </a:extLst>
            </p:cNvPr>
            <p:cNvCxnSpPr>
              <a:cxnSpLocks/>
            </p:cNvCxnSpPr>
            <p:nvPr/>
          </p:nvCxnSpPr>
          <p:spPr>
            <a:xfrm>
              <a:off x="7949458" y="4058779"/>
              <a:ext cx="102763" cy="554012"/>
            </a:xfrm>
            <a:prstGeom prst="straightConnector1">
              <a:avLst/>
            </a:prstGeom>
            <a:ln w="28575">
              <a:solidFill>
                <a:srgbClr val="33CCC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7F42E12F-F840-AF47-ACDD-888CB7B9D3A5}"/>
                </a:ext>
              </a:extLst>
            </p:cNvPr>
            <p:cNvCxnSpPr>
              <a:cxnSpLocks/>
            </p:cNvCxnSpPr>
            <p:nvPr/>
          </p:nvCxnSpPr>
          <p:spPr>
            <a:xfrm>
              <a:off x="8500557" y="4046820"/>
              <a:ext cx="153487" cy="492618"/>
            </a:xfrm>
            <a:prstGeom prst="straightConnector1">
              <a:avLst/>
            </a:prstGeom>
            <a:ln w="28575">
              <a:solidFill>
                <a:srgbClr val="33CCC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823CA8BE-FB98-5540-A1FA-4EB6D5006C0D}"/>
                </a:ext>
              </a:extLst>
            </p:cNvPr>
            <p:cNvCxnSpPr/>
            <p:nvPr/>
          </p:nvCxnSpPr>
          <p:spPr>
            <a:xfrm flipH="1">
              <a:off x="7312539" y="3610064"/>
              <a:ext cx="348913" cy="549335"/>
            </a:xfrm>
            <a:prstGeom prst="straightConnector1">
              <a:avLst/>
            </a:prstGeom>
            <a:ln w="28575">
              <a:solidFill>
                <a:srgbClr val="33CCC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9BBE9446-5F51-B64B-B51B-FAEFF0FA430A}"/>
                </a:ext>
              </a:extLst>
            </p:cNvPr>
            <p:cNvCxnSpPr>
              <a:cxnSpLocks/>
            </p:cNvCxnSpPr>
            <p:nvPr/>
          </p:nvCxnSpPr>
          <p:spPr>
            <a:xfrm>
              <a:off x="7536875" y="3827443"/>
              <a:ext cx="177452" cy="692744"/>
            </a:xfrm>
            <a:prstGeom prst="straightConnector1">
              <a:avLst/>
            </a:prstGeom>
            <a:ln w="28575">
              <a:solidFill>
                <a:srgbClr val="33CCC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8587B30C-7265-9D4D-A0A8-BE327C38C2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7363" y="4210129"/>
              <a:ext cx="189951" cy="399660"/>
            </a:xfrm>
            <a:prstGeom prst="straightConnector1">
              <a:avLst/>
            </a:prstGeom>
            <a:ln w="28575">
              <a:solidFill>
                <a:srgbClr val="33CCC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A4914318-04AC-6249-A8CF-EE133DC9E838}"/>
                </a:ext>
              </a:extLst>
            </p:cNvPr>
            <p:cNvCxnSpPr>
              <a:cxnSpLocks/>
            </p:cNvCxnSpPr>
            <p:nvPr/>
          </p:nvCxnSpPr>
          <p:spPr>
            <a:xfrm>
              <a:off x="8186634" y="3450956"/>
              <a:ext cx="173508" cy="619115"/>
            </a:xfrm>
            <a:prstGeom prst="straightConnector1">
              <a:avLst/>
            </a:prstGeom>
            <a:ln w="28575">
              <a:solidFill>
                <a:srgbClr val="33CCC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7D573AB4-3223-174E-97B2-B49BE1F5190F}"/>
                </a:ext>
              </a:extLst>
            </p:cNvPr>
            <p:cNvCxnSpPr/>
            <p:nvPr/>
          </p:nvCxnSpPr>
          <p:spPr>
            <a:xfrm flipH="1">
              <a:off x="8121932" y="3966502"/>
              <a:ext cx="196430" cy="590951"/>
            </a:xfrm>
            <a:prstGeom prst="straightConnector1">
              <a:avLst/>
            </a:prstGeom>
            <a:ln w="28575">
              <a:solidFill>
                <a:srgbClr val="33CCC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11ACCE8F-8291-B745-A2B2-3858721BAA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83947" y="3767930"/>
              <a:ext cx="27393" cy="552869"/>
            </a:xfrm>
            <a:prstGeom prst="straightConnector1">
              <a:avLst/>
            </a:prstGeom>
            <a:ln w="28575">
              <a:solidFill>
                <a:srgbClr val="33CCC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92245646-EE00-B445-8AFC-1D29FF5EFF04}"/>
                </a:ext>
              </a:extLst>
            </p:cNvPr>
            <p:cNvCxnSpPr>
              <a:cxnSpLocks/>
            </p:cNvCxnSpPr>
            <p:nvPr/>
          </p:nvCxnSpPr>
          <p:spPr>
            <a:xfrm>
              <a:off x="8811340" y="4034661"/>
              <a:ext cx="189917" cy="454631"/>
            </a:xfrm>
            <a:prstGeom prst="straightConnector1">
              <a:avLst/>
            </a:prstGeom>
            <a:ln w="28575">
              <a:solidFill>
                <a:srgbClr val="33CCC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1078F0CC-9B8D-7C4F-B834-66557C0E20E5}"/>
                </a:ext>
              </a:extLst>
            </p:cNvPr>
            <p:cNvCxnSpPr>
              <a:cxnSpLocks/>
            </p:cNvCxnSpPr>
            <p:nvPr/>
          </p:nvCxnSpPr>
          <p:spPr>
            <a:xfrm>
              <a:off x="9034270" y="3754424"/>
              <a:ext cx="257575" cy="546936"/>
            </a:xfrm>
            <a:prstGeom prst="straightConnector1">
              <a:avLst/>
            </a:prstGeom>
            <a:ln w="28575">
              <a:solidFill>
                <a:srgbClr val="33CCC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45A7CDC3-F296-7346-87E5-326DE9FA8C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83490" y="3978144"/>
              <a:ext cx="80591" cy="561295"/>
            </a:xfrm>
            <a:prstGeom prst="straightConnector1">
              <a:avLst/>
            </a:prstGeom>
            <a:ln w="28575">
              <a:solidFill>
                <a:srgbClr val="33CCC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F60E8DA0-8C27-DB44-ACC4-A3C0D50D79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06380" y="3375687"/>
              <a:ext cx="617832" cy="15479"/>
            </a:xfrm>
            <a:prstGeom prst="straightConnector1">
              <a:avLst/>
            </a:prstGeom>
            <a:ln w="28575">
              <a:solidFill>
                <a:srgbClr val="E66CFF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9DCDC8E1-027C-7644-95DC-030A732AD1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77514" y="2810596"/>
              <a:ext cx="423742" cy="370850"/>
            </a:xfrm>
            <a:prstGeom prst="straightConnector1">
              <a:avLst/>
            </a:prstGeom>
            <a:ln w="28575">
              <a:solidFill>
                <a:srgbClr val="E66CFF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65D52423-930B-9249-8384-3466FD8212F8}"/>
                </a:ext>
              </a:extLst>
            </p:cNvPr>
            <p:cNvCxnSpPr>
              <a:cxnSpLocks/>
            </p:cNvCxnSpPr>
            <p:nvPr/>
          </p:nvCxnSpPr>
          <p:spPr>
            <a:xfrm>
              <a:off x="9224187" y="4000076"/>
              <a:ext cx="497104" cy="85380"/>
            </a:xfrm>
            <a:prstGeom prst="straightConnector1">
              <a:avLst/>
            </a:prstGeom>
            <a:ln w="28575">
              <a:solidFill>
                <a:srgbClr val="E66CFF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58FBCDFE-879B-3C4C-B9B6-F228FD4DF9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94564" y="2951064"/>
              <a:ext cx="70724" cy="498826"/>
            </a:xfrm>
            <a:prstGeom prst="straightConnector1">
              <a:avLst/>
            </a:prstGeom>
            <a:ln w="28575">
              <a:solidFill>
                <a:srgbClr val="E66CFF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73C4E39E-7253-FE43-B78F-6695F873FF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36888" y="3616823"/>
              <a:ext cx="423742" cy="370850"/>
            </a:xfrm>
            <a:prstGeom prst="straightConnector1">
              <a:avLst/>
            </a:prstGeom>
            <a:ln w="28575">
              <a:solidFill>
                <a:srgbClr val="E66CFF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ED745937-5D72-5749-B52E-F0EACDE4A3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93165" y="3139579"/>
              <a:ext cx="248381" cy="509222"/>
            </a:xfrm>
            <a:prstGeom prst="straightConnector1">
              <a:avLst/>
            </a:prstGeom>
            <a:ln w="28575">
              <a:solidFill>
                <a:srgbClr val="E66CFF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8803FFD1-472A-EF42-92F2-5CC861DA1E7F}"/>
                </a:ext>
              </a:extLst>
            </p:cNvPr>
            <p:cNvCxnSpPr>
              <a:cxnSpLocks/>
            </p:cNvCxnSpPr>
            <p:nvPr/>
          </p:nvCxnSpPr>
          <p:spPr>
            <a:xfrm>
              <a:off x="7947499" y="4065279"/>
              <a:ext cx="347195" cy="339533"/>
            </a:xfrm>
            <a:prstGeom prst="straightConnector1">
              <a:avLst/>
            </a:prstGeom>
            <a:ln w="28575">
              <a:solidFill>
                <a:srgbClr val="E66CFF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64EE1FC-498B-2B48-949C-ECF5F230DB47}"/>
              </a:ext>
            </a:extLst>
          </p:cNvPr>
          <p:cNvSpPr txBox="1"/>
          <p:nvPr/>
        </p:nvSpPr>
        <p:spPr>
          <a:xfrm>
            <a:off x="7573601" y="4450177"/>
            <a:ext cx="1911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Electroluminescence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EE622D5-E94D-1645-979B-ED5DD77334F5}"/>
              </a:ext>
            </a:extLst>
          </p:cNvPr>
          <p:cNvSpPr txBox="1"/>
          <p:nvPr/>
        </p:nvSpPr>
        <p:spPr>
          <a:xfrm>
            <a:off x="9813666" y="4471065"/>
            <a:ext cx="1950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plus Ionization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ustomShape 13">
                <a:extLst>
                  <a:ext uri="{FF2B5EF4-FFF2-40B4-BE49-F238E27FC236}">
                    <a16:creationId xmlns:a16="http://schemas.microsoft.com/office/drawing/2014/main" id="{9BD1D7F4-DC76-4EA1-88AB-B6C80C99203B}"/>
                  </a:ext>
                </a:extLst>
              </p:cNvPr>
              <p:cNvSpPr/>
              <p:nvPr/>
            </p:nvSpPr>
            <p:spPr>
              <a:xfrm>
                <a:off x="2338440" y="5269722"/>
                <a:ext cx="4058651" cy="8519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000" tIns="45000" rIns="90000" bIns="4500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spcAft>
                    <a:spcPts val="1800"/>
                  </a:spcAft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66C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</a:t>
                </a:r>
                <a:r>
                  <a:rPr kumimoji="0" lang="en-US" sz="20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E66C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66C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</a:t>
                </a:r>
                <a:r>
                  <a:rPr kumimoji="0" lang="el-GR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E66C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l-GR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66C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0" lang="el-GR" sz="2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E66C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l-GR" sz="2000" kern="0" dirty="0">
                                <a:solidFill>
                                  <a:srgbClr val="E66CFF"/>
                                </a:solidFill>
                              </a:rPr>
                              <m:t>σ</m:t>
                            </m:r>
                            <m:r>
                              <m:rPr>
                                <m:nor/>
                              </m:rPr>
                              <a:rPr lang="el-GR" sz="2000" kern="0" baseline="30000" dirty="0">
                                <a:solidFill>
                                  <a:srgbClr val="E66CFF"/>
                                </a:solidFill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000" b="0" i="0" kern="0" baseline="-25000" dirty="0" smtClean="0">
                                <a:solidFill>
                                  <a:srgbClr val="E66CFF"/>
                                </a:solidFill>
                              </a:rPr>
                              <m:t>e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20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E66C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l-GR" sz="2000" kern="0" baseline="30000" dirty="0">
                                <a:solidFill>
                                  <a:srgbClr val="E66CFF"/>
                                </a:solidFill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000" kern="0" baseline="-25000" dirty="0">
                                <a:solidFill>
                                  <a:srgbClr val="E66CFF"/>
                                </a:solidFill>
                              </a:rPr>
                              <m:t>e</m:t>
                            </m:r>
                          </m:den>
                        </m:f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E66C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f>
                          <m:fPr>
                            <m:ctrlPr>
                              <a:rPr lang="el-GR" sz="2000" i="1" kern="0">
                                <a:solidFill>
                                  <a:srgbClr val="E66C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000" b="0" i="0" kern="0" dirty="0" smtClean="0">
                                <a:solidFill>
                                  <a:srgbClr val="E66CFF"/>
                                </a:solidFill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kern="0">
                                <a:solidFill>
                                  <a:srgbClr val="E66CFF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2000" kern="0" baseline="-25000" dirty="0">
                                <a:solidFill>
                                  <a:srgbClr val="E66CFF"/>
                                </a:solidFill>
                              </a:rPr>
                              <m:t>e</m:t>
                            </m:r>
                          </m:den>
                        </m:f>
                        <m:f>
                          <m:fPr>
                            <m:ctrlPr>
                              <a:rPr lang="el-GR" sz="2000" i="1" kern="0">
                                <a:solidFill>
                                  <a:srgbClr val="E66C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l-GR" sz="2000" kern="0" dirty="0">
                                <a:solidFill>
                                  <a:srgbClr val="E66CFF"/>
                                </a:solidFill>
                              </a:rPr>
                              <m:t>σ</m:t>
                            </m:r>
                            <m:r>
                              <m:rPr>
                                <m:nor/>
                              </m:rPr>
                              <a:rPr lang="el-GR" sz="2000" kern="0" baseline="30000" dirty="0">
                                <a:solidFill>
                                  <a:srgbClr val="E66CFF"/>
                                </a:solidFill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000" b="0" i="0" kern="0" baseline="-25000" dirty="0" smtClean="0">
                                <a:solidFill>
                                  <a:srgbClr val="E66CFF"/>
                                </a:solidFill>
                              </a:rPr>
                              <m:t>EL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kern="0">
                                <a:solidFill>
                                  <a:srgbClr val="E66CFF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l-GR" sz="2000" kern="0" baseline="30000" dirty="0">
                                <a:solidFill>
                                  <a:srgbClr val="E66CFF"/>
                                </a:solidFill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000" b="0" i="0" kern="0" baseline="-25000" dirty="0" smtClean="0">
                                <a:solidFill>
                                  <a:srgbClr val="E66CFF"/>
                                </a:solidFill>
                              </a:rPr>
                              <m:t>EL</m:t>
                            </m:r>
                          </m:den>
                        </m:f>
                        <m:r>
                          <a:rPr lang="en-US" sz="2000" b="0" i="1" kern="0" dirty="0" smtClean="0">
                            <a:solidFill>
                              <a:srgbClr val="E66C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l-GR" sz="2000" i="1" kern="0">
                                <a:solidFill>
                                  <a:srgbClr val="E66C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l-GR" sz="2000" kern="0" dirty="0">
                                <a:solidFill>
                                  <a:srgbClr val="E66CFF"/>
                                </a:solidFill>
                              </a:rPr>
                              <m:t>σ</m:t>
                            </m:r>
                            <m:r>
                              <m:rPr>
                                <m:nor/>
                              </m:rPr>
                              <a:rPr lang="el-GR" sz="2000" kern="0" baseline="30000" dirty="0">
                                <a:solidFill>
                                  <a:srgbClr val="E66CFF"/>
                                </a:solidFill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000" kern="0" baseline="-25000" dirty="0">
                                <a:solidFill>
                                  <a:srgbClr val="E66CFF"/>
                                </a:solidFill>
                              </a:rPr>
                              <m:t>e</m:t>
                            </m:r>
                            <m:r>
                              <m:rPr>
                                <m:nor/>
                              </m:rPr>
                              <a:rPr lang="en-US" sz="2000" b="0" i="0" kern="0" baseline="-25000" dirty="0" smtClean="0">
                                <a:solidFill>
                                  <a:srgbClr val="E66CFF"/>
                                </a:solidFill>
                              </a:rPr>
                              <m:t>p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kern="0">
                                <a:solidFill>
                                  <a:srgbClr val="E66CFF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l-GR" sz="2000" kern="0" baseline="30000" dirty="0">
                                <a:solidFill>
                                  <a:srgbClr val="E66CFF"/>
                                </a:solidFill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000" kern="0" baseline="-25000" dirty="0">
                                <a:solidFill>
                                  <a:srgbClr val="E66CFF"/>
                                </a:solidFill>
                              </a:rPr>
                              <m:t>e</m:t>
                            </m:r>
                            <m:r>
                              <m:rPr>
                                <m:nor/>
                              </m:rPr>
                              <a:rPr lang="en-US" sz="2000" b="0" i="0" kern="0" baseline="-25000" dirty="0" smtClean="0">
                                <a:solidFill>
                                  <a:srgbClr val="E66CFF"/>
                                </a:solidFill>
                              </a:rPr>
                              <m:t>p</m:t>
                            </m:r>
                          </m:den>
                        </m:f>
                        <m:r>
                          <a:rPr lang="en-US" sz="2000" i="1" kern="0">
                            <a:solidFill>
                              <a:srgbClr val="E66C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l-GR" sz="2000" i="1" kern="0">
                                <a:solidFill>
                                  <a:srgbClr val="E66C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000" kern="0" dirty="0">
                                <a:solidFill>
                                  <a:srgbClr val="E66CFF"/>
                                </a:solidFill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kern="0">
                                <a:solidFill>
                                  <a:srgbClr val="E66CFF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2000" kern="0" baseline="-25000" dirty="0">
                                <a:solidFill>
                                  <a:srgbClr val="E66CFF"/>
                                </a:solidFill>
                              </a:rPr>
                              <m:t>e</m:t>
                            </m:r>
                            <m:r>
                              <m:rPr>
                                <m:nor/>
                              </m:rPr>
                              <a:rPr lang="en-US" sz="2000" b="0" i="0" kern="0" baseline="-25000" dirty="0" smtClean="0">
                                <a:solidFill>
                                  <a:srgbClr val="E66CFF"/>
                                </a:solidFill>
                              </a:rPr>
                              <m:t>p</m:t>
                            </m:r>
                          </m:den>
                        </m:f>
                        <m:f>
                          <m:fPr>
                            <m:ctrlPr>
                              <a:rPr lang="el-GR" sz="2000" i="1" kern="0">
                                <a:solidFill>
                                  <a:srgbClr val="E66C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l-GR" sz="2000" kern="0" dirty="0">
                                <a:solidFill>
                                  <a:srgbClr val="E66CFF"/>
                                </a:solidFill>
                              </a:rPr>
                              <m:t>σ</m:t>
                            </m:r>
                            <m:r>
                              <m:rPr>
                                <m:nor/>
                              </m:rPr>
                              <a:rPr lang="el-GR" sz="2000" kern="0" baseline="30000" dirty="0">
                                <a:solidFill>
                                  <a:srgbClr val="E66CFF"/>
                                </a:solidFill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000" b="0" i="0" kern="0" baseline="-25000" dirty="0" smtClean="0">
                                <a:solidFill>
                                  <a:srgbClr val="E66CFF"/>
                                </a:solidFill>
                              </a:rPr>
                              <m:t>q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000" b="0" i="0" kern="0" dirty="0" smtClean="0">
                                <a:solidFill>
                                  <a:srgbClr val="E66CFF"/>
                                </a:solidFill>
                                <a:latin typeface="Cambria Math" panose="02040503050406030204" pitchFamily="18" charset="0"/>
                              </a:rPr>
                              <m:t>G</m:t>
                            </m:r>
                            <m:r>
                              <m:rPr>
                                <m:nor/>
                              </m:rPr>
                              <a:rPr lang="en-US" sz="2000" b="0" i="0" kern="0" baseline="-25000" dirty="0" smtClean="0">
                                <a:solidFill>
                                  <a:srgbClr val="E66CFF"/>
                                </a:solidFill>
                                <a:latin typeface="Cambria Math" panose="02040503050406030204" pitchFamily="18" charset="0"/>
                              </a:rPr>
                              <m:t>q</m:t>
                            </m:r>
                          </m:den>
                        </m:f>
                      </m:e>
                    </m:rad>
                  </m:oMath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E66C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3" name="CustomShape 13">
                <a:extLst>
                  <a:ext uri="{FF2B5EF4-FFF2-40B4-BE49-F238E27FC236}">
                    <a16:creationId xmlns:a16="http://schemas.microsoft.com/office/drawing/2014/main" id="{9BD1D7F4-DC76-4EA1-88AB-B6C80C9920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440" y="5269722"/>
                <a:ext cx="4058651" cy="851911"/>
              </a:xfrm>
              <a:prstGeom prst="rect">
                <a:avLst/>
              </a:prstGeom>
              <a:blipFill>
                <a:blip r:embed="rId4"/>
                <a:stretch>
                  <a:fillRect l="-16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CustomShape 13">
            <a:extLst>
              <a:ext uri="{FF2B5EF4-FFF2-40B4-BE49-F238E27FC236}">
                <a16:creationId xmlns:a16="http://schemas.microsoft.com/office/drawing/2014/main" id="{677EE16E-29CE-0876-084D-3E1EE9B6049D}"/>
              </a:ext>
            </a:extLst>
          </p:cNvPr>
          <p:cNvSpPr/>
          <p:nvPr/>
        </p:nvSpPr>
        <p:spPr>
          <a:xfrm>
            <a:off x="5225590" y="6025506"/>
            <a:ext cx="2106302" cy="79199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Systematic contributions from detector imperfections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E8FF2D73-5429-0AD8-66A7-8BD5D26B4031}"/>
              </a:ext>
            </a:extLst>
          </p:cNvPr>
          <p:cNvCxnSpPr>
            <a:cxnSpLocks/>
          </p:cNvCxnSpPr>
          <p:nvPr/>
        </p:nvCxnSpPr>
        <p:spPr>
          <a:xfrm flipV="1">
            <a:off x="5461840" y="5995889"/>
            <a:ext cx="196860" cy="326573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60FBC04F-F795-7EA2-D512-04FE7069414B}"/>
              </a:ext>
            </a:extLst>
          </p:cNvPr>
          <p:cNvCxnSpPr>
            <a:cxnSpLocks/>
          </p:cNvCxnSpPr>
          <p:nvPr/>
        </p:nvCxnSpPr>
        <p:spPr>
          <a:xfrm flipH="1" flipV="1">
            <a:off x="5164799" y="6007636"/>
            <a:ext cx="297041" cy="332033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CustomShape 13">
            <a:extLst>
              <a:ext uri="{FF2B5EF4-FFF2-40B4-BE49-F238E27FC236}">
                <a16:creationId xmlns:a16="http://schemas.microsoft.com/office/drawing/2014/main" id="{A56AE10F-C1A0-233B-A458-E67D08ABEF44}"/>
              </a:ext>
            </a:extLst>
          </p:cNvPr>
          <p:cNvSpPr/>
          <p:nvPr/>
        </p:nvSpPr>
        <p:spPr>
          <a:xfrm>
            <a:off x="3416046" y="6251907"/>
            <a:ext cx="2668275" cy="56560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Depends on EL gain fluctuations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2E37FA5-8F48-162E-0C98-A30DCC12D733}"/>
              </a:ext>
            </a:extLst>
          </p:cNvPr>
          <p:cNvCxnSpPr>
            <a:cxnSpLocks/>
          </p:cNvCxnSpPr>
          <p:nvPr/>
        </p:nvCxnSpPr>
        <p:spPr>
          <a:xfrm flipV="1">
            <a:off x="4141172" y="5995889"/>
            <a:ext cx="12448" cy="326573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CustomShape 13">
            <a:extLst>
              <a:ext uri="{FF2B5EF4-FFF2-40B4-BE49-F238E27FC236}">
                <a16:creationId xmlns:a16="http://schemas.microsoft.com/office/drawing/2014/main" id="{0012050C-AD2F-F6BD-529C-6E96F174ACCD}"/>
              </a:ext>
            </a:extLst>
          </p:cNvPr>
          <p:cNvSpPr/>
          <p:nvPr/>
        </p:nvSpPr>
        <p:spPr>
          <a:xfrm>
            <a:off x="624537" y="6261521"/>
            <a:ext cx="3311247" cy="5559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Recombination (depends on gas pressure, composition,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Efield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7ED9BEA3-F0A6-765B-53D5-26EA5F3C4F45}"/>
              </a:ext>
            </a:extLst>
          </p:cNvPr>
          <p:cNvCxnSpPr>
            <a:cxnSpLocks/>
          </p:cNvCxnSpPr>
          <p:nvPr/>
        </p:nvCxnSpPr>
        <p:spPr>
          <a:xfrm flipV="1">
            <a:off x="2863094" y="5930408"/>
            <a:ext cx="280719" cy="395475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9D0F3492-E4CF-F290-5ABD-B1F284001014}"/>
              </a:ext>
            </a:extLst>
          </p:cNvPr>
          <p:cNvSpPr txBox="1"/>
          <p:nvPr/>
        </p:nvSpPr>
        <p:spPr>
          <a:xfrm>
            <a:off x="2190997" y="914874"/>
            <a:ext cx="5040410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Measuring ionization only (@662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keV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2BD932C-054F-1EC9-7D69-EABCF6B3675C}"/>
              </a:ext>
            </a:extLst>
          </p:cNvPr>
          <p:cNvSpPr txBox="1"/>
          <p:nvPr/>
        </p:nvSpPr>
        <p:spPr>
          <a:xfrm>
            <a:off x="8785420" y="-28630"/>
            <a:ext cx="6202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Bolotnikov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&amp; Ramsey NIMA, 396, 360–370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7E513A0-0915-4510-BD78-9018454DCA6D}"/>
              </a:ext>
            </a:extLst>
          </p:cNvPr>
          <p:cNvGrpSpPr/>
          <p:nvPr/>
        </p:nvGrpSpPr>
        <p:grpSpPr>
          <a:xfrm>
            <a:off x="-13722" y="2995960"/>
            <a:ext cx="2190997" cy="280327"/>
            <a:chOff x="6821554" y="2835256"/>
            <a:chExt cx="2322445" cy="280327"/>
          </a:xfrm>
        </p:grpSpPr>
        <p:sp>
          <p:nvSpPr>
            <p:cNvPr id="92" name="Google Shape;136;p14">
              <a:extLst>
                <a:ext uri="{FF2B5EF4-FFF2-40B4-BE49-F238E27FC236}">
                  <a16:creationId xmlns:a16="http://schemas.microsoft.com/office/drawing/2014/main" id="{C6F60F54-BB60-49B4-BB2F-BC9AD7C6A951}"/>
                </a:ext>
              </a:extLst>
            </p:cNvPr>
            <p:cNvSpPr/>
            <p:nvPr/>
          </p:nvSpPr>
          <p:spPr>
            <a:xfrm flipH="1">
              <a:off x="6821554" y="2835256"/>
              <a:ext cx="1023205" cy="28032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750478"/>
                </a:gs>
                <a:gs pos="27000">
                  <a:srgbClr val="750478"/>
                </a:gs>
                <a:gs pos="71000">
                  <a:srgbClr val="5D035E"/>
                </a:gs>
                <a:gs pos="100000">
                  <a:srgbClr val="5D035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40;p14">
              <a:extLst>
                <a:ext uri="{FF2B5EF4-FFF2-40B4-BE49-F238E27FC236}">
                  <a16:creationId xmlns:a16="http://schemas.microsoft.com/office/drawing/2014/main" id="{7467154B-7E00-4CC3-9CF2-1EC89C48FEB9}"/>
                </a:ext>
              </a:extLst>
            </p:cNvPr>
            <p:cNvSpPr/>
            <p:nvPr/>
          </p:nvSpPr>
          <p:spPr>
            <a:xfrm>
              <a:off x="7768494" y="2835256"/>
              <a:ext cx="1375505" cy="28032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750478"/>
                </a:gs>
                <a:gs pos="30000">
                  <a:srgbClr val="6E0471"/>
                </a:gs>
                <a:gs pos="83000">
                  <a:srgbClr val="610362"/>
                </a:gs>
                <a:gs pos="100000">
                  <a:srgbClr val="5D035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43;p14">
            <a:extLst>
              <a:ext uri="{FF2B5EF4-FFF2-40B4-BE49-F238E27FC236}">
                <a16:creationId xmlns:a16="http://schemas.microsoft.com/office/drawing/2014/main" id="{4F1F9A45-5192-4339-ADB5-E7ACA4427696}"/>
              </a:ext>
            </a:extLst>
          </p:cNvPr>
          <p:cNvSpPr/>
          <p:nvPr/>
        </p:nvSpPr>
        <p:spPr>
          <a:xfrm>
            <a:off x="30945" y="2053005"/>
            <a:ext cx="1983720" cy="286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0νββ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Detection Strategies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NEXT Detectors</a:t>
            </a:r>
            <a:endParaRPr lang="en-US" sz="120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  <a:p>
            <a:pPr lvl="1">
              <a:spcBef>
                <a:spcPts val="600"/>
              </a:spcBef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Past</a:t>
            </a:r>
          </a:p>
          <a:p>
            <a:pPr lvl="1">
              <a:spcBef>
                <a:spcPts val="600"/>
              </a:spcBef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Current</a:t>
            </a:r>
          </a:p>
          <a:p>
            <a:pPr lvl="1">
              <a:spcBef>
                <a:spcPts val="600"/>
              </a:spcBef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88648474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9237</TotalTime>
  <Words>1680</Words>
  <Application>Microsoft Office PowerPoint</Application>
  <PresentationFormat>Widescreen</PresentationFormat>
  <Paragraphs>446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2_Office Theme</vt:lpstr>
      <vt:lpstr>Celestial</vt:lpstr>
      <vt:lpstr>Searching for 0νββ Decay with High Pressure Xenon Gas Time Projection Chambers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Searching for 0νββ Decay with High Pressure Xenon Gas Time Projection Chambers</dc:title>
  <dc:creator>Rogers, Leslie Cristina</dc:creator>
  <cp:lastModifiedBy>Rogers, Leslie</cp:lastModifiedBy>
  <cp:revision>62</cp:revision>
  <dcterms:created xsi:type="dcterms:W3CDTF">2022-05-05T02:55:01Z</dcterms:created>
  <dcterms:modified xsi:type="dcterms:W3CDTF">2022-05-12T20:03:34Z</dcterms:modified>
</cp:coreProperties>
</file>