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gif" ContentType="image/gif"/>
  <Default Extension="tif" ContentType="image/t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image67.jpg" ContentType="image/jp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3" r:id="rId3"/>
    <p:sldId id="258" r:id="rId4"/>
    <p:sldId id="259" r:id="rId5"/>
    <p:sldId id="297" r:id="rId6"/>
    <p:sldId id="285" r:id="rId7"/>
    <p:sldId id="292" r:id="rId8"/>
    <p:sldId id="298" r:id="rId9"/>
    <p:sldId id="299" r:id="rId10"/>
    <p:sldId id="301" r:id="rId11"/>
    <p:sldId id="300" r:id="rId12"/>
    <p:sldId id="287" r:id="rId13"/>
    <p:sldId id="288" r:id="rId14"/>
    <p:sldId id="289" r:id="rId15"/>
    <p:sldId id="290" r:id="rId16"/>
    <p:sldId id="291" r:id="rId17"/>
    <p:sldId id="267" r:id="rId18"/>
    <p:sldId id="296" r:id="rId19"/>
    <p:sldId id="274" r:id="rId20"/>
    <p:sldId id="269" r:id="rId21"/>
    <p:sldId id="278" r:id="rId22"/>
    <p:sldId id="279" r:id="rId23"/>
    <p:sldId id="280" r:id="rId24"/>
    <p:sldId id="270" r:id="rId25"/>
    <p:sldId id="293" r:id="rId26"/>
    <p:sldId id="272" r:id="rId27"/>
    <p:sldId id="273" r:id="rId28"/>
    <p:sldId id="294" r:id="rId29"/>
    <p:sldId id="277" r:id="rId30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68" autoAdjust="0"/>
    <p:restoredTop sz="94660"/>
  </p:normalViewPr>
  <p:slideViewPr>
    <p:cSldViewPr snapToGrid="0" showGuides="1">
      <p:cViewPr varScale="1">
        <p:scale>
          <a:sx n="66" d="100"/>
          <a:sy n="66" d="100"/>
        </p:scale>
        <p:origin x="67" y="13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15.wmf"/><Relationship Id="rId1" Type="http://schemas.openxmlformats.org/officeDocument/2006/relationships/image" Target="../media/image14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 smtClean="0"/>
              <a:t>클릭하여 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9FF9A-EA63-4F7B-B2D5-345AF3127BDE}" type="datetimeFigureOut">
              <a:rPr lang="ko-KR" altLang="en-US" smtClean="0"/>
              <a:t>2022-05-11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120DE-03D9-4131-AB55-77CC24C9349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429449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9FF9A-EA63-4F7B-B2D5-345AF3127BDE}" type="datetimeFigureOut">
              <a:rPr lang="ko-KR" altLang="en-US" smtClean="0"/>
              <a:t>2022-05-11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120DE-03D9-4131-AB55-77CC24C9349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363636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9FF9A-EA63-4F7B-B2D5-345AF3127BDE}" type="datetimeFigureOut">
              <a:rPr lang="ko-KR" altLang="en-US" smtClean="0"/>
              <a:t>2022-05-11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120DE-03D9-4131-AB55-77CC24C9349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649119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9FF9A-EA63-4F7B-B2D5-345AF3127BDE}" type="datetimeFigureOut">
              <a:rPr lang="ko-KR" altLang="en-US" smtClean="0"/>
              <a:t>2022-05-11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120DE-03D9-4131-AB55-77CC24C9349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809964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9FF9A-EA63-4F7B-B2D5-345AF3127BDE}" type="datetimeFigureOut">
              <a:rPr lang="ko-KR" altLang="en-US" smtClean="0"/>
              <a:t>2022-05-11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120DE-03D9-4131-AB55-77CC24C9349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880765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9FF9A-EA63-4F7B-B2D5-345AF3127BDE}" type="datetimeFigureOut">
              <a:rPr lang="ko-KR" altLang="en-US" smtClean="0"/>
              <a:t>2022-05-11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120DE-03D9-4131-AB55-77CC24C9349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33566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9FF9A-EA63-4F7B-B2D5-345AF3127BDE}" type="datetimeFigureOut">
              <a:rPr lang="ko-KR" altLang="en-US" smtClean="0"/>
              <a:t>2022-05-11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120DE-03D9-4131-AB55-77CC24C9349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766189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9FF9A-EA63-4F7B-B2D5-345AF3127BDE}" type="datetimeFigureOut">
              <a:rPr lang="ko-KR" altLang="en-US" smtClean="0"/>
              <a:t>2022-05-11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120DE-03D9-4131-AB55-77CC24C9349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461004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9FF9A-EA63-4F7B-B2D5-345AF3127BDE}" type="datetimeFigureOut">
              <a:rPr lang="ko-KR" altLang="en-US" smtClean="0"/>
              <a:t>2022-05-11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120DE-03D9-4131-AB55-77CC24C9349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933169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9FF9A-EA63-4F7B-B2D5-345AF3127BDE}" type="datetimeFigureOut">
              <a:rPr lang="ko-KR" altLang="en-US" smtClean="0"/>
              <a:t>2022-05-11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120DE-03D9-4131-AB55-77CC24C9349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660236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9FF9A-EA63-4F7B-B2D5-345AF3127BDE}" type="datetimeFigureOut">
              <a:rPr lang="ko-KR" altLang="en-US" smtClean="0"/>
              <a:t>2022-05-11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120DE-03D9-4131-AB55-77CC24C9349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041067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E9FF9A-EA63-4F7B-B2D5-345AF3127BDE}" type="datetimeFigureOut">
              <a:rPr lang="ko-KR" altLang="en-US" smtClean="0"/>
              <a:t>2022-05-11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E120DE-03D9-4131-AB55-77CC24C9349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598875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emf"/><Relationship Id="rId3" Type="http://schemas.openxmlformats.org/officeDocument/2006/relationships/image" Target="../media/image43.png"/><Relationship Id="rId7" Type="http://schemas.openxmlformats.org/officeDocument/2006/relationships/image" Target="../media/image46.png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45.png"/><Relationship Id="rId4" Type="http://schemas.openxmlformats.org/officeDocument/2006/relationships/image" Target="../media/image4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g"/><Relationship Id="rId5" Type="http://schemas.openxmlformats.org/officeDocument/2006/relationships/image" Target="../media/image51.png"/><Relationship Id="rId4" Type="http://schemas.openxmlformats.org/officeDocument/2006/relationships/image" Target="../media/image5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jpeg"/><Relationship Id="rId4" Type="http://schemas.openxmlformats.org/officeDocument/2006/relationships/image" Target="../media/image6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7" Type="http://schemas.openxmlformats.org/officeDocument/2006/relationships/image" Target="../media/image82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tif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4.png"/><Relationship Id="rId4" Type="http://schemas.openxmlformats.org/officeDocument/2006/relationships/image" Target="../media/image3.w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3.wmf"/><Relationship Id="rId4" Type="http://schemas.openxmlformats.org/officeDocument/2006/relationships/oleObject" Target="../embeddings/oleObject2.bin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emf"/><Relationship Id="rId7" Type="http://schemas.openxmlformats.org/officeDocument/2006/relationships/image" Target="../media/image11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gif"/><Relationship Id="rId4" Type="http://schemas.openxmlformats.org/officeDocument/2006/relationships/image" Target="../media/image8.emf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3.w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7" Type="http://schemas.openxmlformats.org/officeDocument/2006/relationships/image" Target="../media/image16.gi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5.w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14.w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2.png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g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제목 1"/>
          <p:cNvSpPr>
            <a:spLocks noGrp="1"/>
          </p:cNvSpPr>
          <p:nvPr>
            <p:ph type="ctrTitle"/>
          </p:nvPr>
        </p:nvSpPr>
        <p:spPr>
          <a:xfrm>
            <a:off x="1038463" y="2064657"/>
            <a:ext cx="10131105" cy="2387600"/>
          </a:xfrm>
        </p:spPr>
        <p:txBody>
          <a:bodyPr>
            <a:normAutofit fontScale="90000"/>
          </a:bodyPr>
          <a:lstStyle/>
          <a:p>
            <a:pPr algn="l"/>
            <a:r>
              <a:rPr lang="en-US" altLang="ko-KR" sz="8000" dirty="0" err="1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AMoRE</a:t>
            </a:r>
            <a:r>
              <a:rPr lang="en-US" altLang="ko-KR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br>
              <a:rPr lang="en-US" altLang="ko-KR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</a:br>
            <a:r>
              <a:rPr lang="en-US" altLang="ko-KR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/>
            </a:r>
            <a:br>
              <a:rPr lang="en-US" altLang="ko-KR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</a:br>
            <a:r>
              <a:rPr lang="en-US" altLang="ko-KR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Searching for 0</a:t>
            </a:r>
            <a:r>
              <a:rPr lang="en-US" altLang="ko-KR" i="1" dirty="0" smtClean="0">
                <a:latin typeface="Symbol" panose="05050102010706020507" pitchFamily="18" charset="2"/>
                <a:ea typeface="HY헤드라인M" panose="02030600000101010101" pitchFamily="18" charset="-127"/>
              </a:rPr>
              <a:t>n bb</a:t>
            </a:r>
            <a:r>
              <a:rPr lang="en-US" altLang="ko-KR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 decay</a:t>
            </a:r>
            <a:br>
              <a:rPr lang="en-US" altLang="ko-KR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</a:br>
            <a:r>
              <a:rPr lang="en-US" altLang="ko-KR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of </a:t>
            </a:r>
            <a:r>
              <a:rPr lang="en-US" altLang="ko-KR" baseline="300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100</a:t>
            </a:r>
            <a:r>
              <a:rPr lang="en-US" altLang="ko-KR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Mo</a:t>
            </a:r>
            <a:endParaRPr lang="ko-KR" altLang="en-US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6" name="부제목 2"/>
          <p:cNvSpPr>
            <a:spLocks noGrp="1"/>
          </p:cNvSpPr>
          <p:nvPr>
            <p:ph type="subTitle" idx="1"/>
          </p:nvPr>
        </p:nvSpPr>
        <p:spPr>
          <a:xfrm>
            <a:off x="1524000" y="4679723"/>
            <a:ext cx="9144000" cy="1655762"/>
          </a:xfrm>
        </p:spPr>
        <p:txBody>
          <a:bodyPr/>
          <a:lstStyle/>
          <a:p>
            <a:pPr algn="r"/>
            <a:endParaRPr lang="en-US" altLang="ko-KR" dirty="0" smtClean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algn="r"/>
            <a:r>
              <a:rPr lang="en-US" altLang="ko-KR" dirty="0" err="1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Jungho</a:t>
            </a:r>
            <a:r>
              <a:rPr lang="en-US" altLang="ko-KR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 So on behalf of </a:t>
            </a:r>
            <a:r>
              <a:rPr lang="en-US" altLang="ko-KR" dirty="0" err="1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AMoRE</a:t>
            </a:r>
            <a:r>
              <a:rPr lang="en-US" altLang="ko-KR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 collaboration</a:t>
            </a:r>
            <a:endParaRPr lang="ko-KR" altLang="en-US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414464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Purification of Raw powders</a:t>
            </a:r>
            <a:endParaRPr lang="ko-KR" altLang="en-US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7F608C31-8113-A741-A3FF-CB4DACCAD4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691" y="1392561"/>
            <a:ext cx="2293308" cy="2218287"/>
          </a:xfrm>
          <a:prstGeom prst="rect">
            <a:avLst/>
          </a:prstGeom>
          <a:effectLst>
            <a:outerShdw blurRad="50800" dist="76200" dir="2700000" algn="tl" rotWithShape="0">
              <a:schemeClr val="tx1">
                <a:alpha val="40000"/>
              </a:schemeClr>
            </a:outerShdw>
          </a:effectLst>
        </p:spPr>
      </p:pic>
      <p:pic>
        <p:nvPicPr>
          <p:cNvPr id="5" name="그림 1">
            <a:extLst>
              <a:ext uri="{FF2B5EF4-FFF2-40B4-BE49-F238E27FC236}">
                <a16:creationId xmlns:a16="http://schemas.microsoft.com/office/drawing/2014/main" id="{62F12A65-3B31-534A-985E-8CB39A251A7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40" b="6058"/>
          <a:stretch/>
        </p:blipFill>
        <p:spPr>
          <a:xfrm>
            <a:off x="2703098" y="1392561"/>
            <a:ext cx="2297163" cy="2218287"/>
          </a:xfrm>
          <a:prstGeom prst="rect">
            <a:avLst/>
          </a:prstGeom>
          <a:effectLst>
            <a:outerShdw blurRad="50800" dist="76200" dir="2700000" algn="tl" rotWithShape="0">
              <a:schemeClr val="tx1">
                <a:alpha val="40000"/>
              </a:scheme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9D2B78B-0B89-6D45-9C4F-643785B925F1}"/>
              </a:ext>
            </a:extLst>
          </p:cNvPr>
          <p:cNvSpPr txBox="1"/>
          <p:nvPr/>
        </p:nvSpPr>
        <p:spPr>
          <a:xfrm>
            <a:off x="5110341" y="1501430"/>
            <a:ext cx="7000634" cy="20005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2000" b="1" kern="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100</a:t>
            </a:r>
            <a:r>
              <a:rPr lang="en-US" sz="2000" b="1" kern="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MoO</a:t>
            </a:r>
            <a:r>
              <a:rPr lang="en-US" sz="2000" b="1" kern="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3</a:t>
            </a:r>
            <a:endParaRPr lang="en-US" sz="2000" b="1" kern="0" dirty="0" smtClean="0"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marL="285750" indent="-285750" defTabSz="121917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1600" b="1" kern="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sublimation </a:t>
            </a:r>
            <a:r>
              <a:rPr lang="en-US" sz="1600" b="1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under low </a:t>
            </a:r>
            <a:r>
              <a:rPr lang="en-US" sz="1600" b="1" kern="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vacuum</a:t>
            </a:r>
          </a:p>
          <a:p>
            <a:pPr marL="285750" indent="-285750" defTabSz="121917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1600" b="1" kern="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5 kg/month purification capacity by Center for Underground Physics(IBS)</a:t>
            </a:r>
          </a:p>
          <a:p>
            <a:pPr defTabSz="1219170">
              <a:buClr>
                <a:srgbClr val="000000"/>
              </a:buClr>
            </a:pPr>
            <a:endParaRPr lang="en-US" sz="2000" b="1" kern="0" dirty="0" smtClean="0"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defTabSz="1219170">
              <a:buClr>
                <a:srgbClr val="000000"/>
              </a:buClr>
            </a:pPr>
            <a:r>
              <a:rPr lang="en-US" sz="2000" b="1" kern="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Li</a:t>
            </a:r>
            <a:r>
              <a:rPr lang="en-US" sz="2000" b="1" kern="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2</a:t>
            </a:r>
            <a:r>
              <a:rPr lang="en-US" sz="2000" b="1" kern="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CO</a:t>
            </a:r>
            <a:r>
              <a:rPr lang="en-US" sz="2000" b="1" kern="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3</a:t>
            </a:r>
          </a:p>
          <a:p>
            <a:pPr marL="285750" indent="-285750" defTabSz="121917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1600" b="1" kern="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Wet chemistry and column chromatography</a:t>
            </a:r>
          </a:p>
          <a:p>
            <a:pPr marL="285750" indent="-285750" defTabSz="121917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1600" b="1" kern="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5.5 kg/month </a:t>
            </a:r>
            <a:r>
              <a:rPr lang="en-US" altLang="ko-KR" sz="1600" b="1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purification </a:t>
            </a:r>
            <a:r>
              <a:rPr lang="en-US" altLang="ko-KR" sz="1600" b="1" kern="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capacity by CUP(IBS)</a:t>
            </a:r>
            <a:endParaRPr lang="en-US" sz="1600" b="1" kern="0" dirty="0"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graphicFrame>
        <p:nvGraphicFramePr>
          <p:cNvPr id="15" name="Table 4">
            <a:extLst>
              <a:ext uri="{FF2B5EF4-FFF2-40B4-BE49-F238E27FC236}">
                <a16:creationId xmlns:a16="http://schemas.microsoft.com/office/drawing/2014/main" id="{9BF92A16-8D9F-3A49-895A-222B0AC8B50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6116692"/>
              </p:ext>
            </p:extLst>
          </p:nvPr>
        </p:nvGraphicFramePr>
        <p:xfrm>
          <a:off x="319691" y="3738666"/>
          <a:ext cx="11362260" cy="1872509"/>
        </p:xfrm>
        <a:graphic>
          <a:graphicData uri="http://schemas.openxmlformats.org/drawingml/2006/table">
            <a:tbl>
              <a:tblPr/>
              <a:tblGrid>
                <a:gridCol w="1619488">
                  <a:extLst>
                    <a:ext uri="{9D8B030D-6E8A-4147-A177-3AD203B41FA5}">
                      <a16:colId xmlns:a16="http://schemas.microsoft.com/office/drawing/2014/main" val="3703664128"/>
                    </a:ext>
                  </a:extLst>
                </a:gridCol>
                <a:gridCol w="749444">
                  <a:extLst>
                    <a:ext uri="{9D8B030D-6E8A-4147-A177-3AD203B41FA5}">
                      <a16:colId xmlns:a16="http://schemas.microsoft.com/office/drawing/2014/main" val="369107187"/>
                    </a:ext>
                  </a:extLst>
                </a:gridCol>
                <a:gridCol w="749444">
                  <a:extLst>
                    <a:ext uri="{9D8B030D-6E8A-4147-A177-3AD203B41FA5}">
                      <a16:colId xmlns:a16="http://schemas.microsoft.com/office/drawing/2014/main" val="2003697465"/>
                    </a:ext>
                  </a:extLst>
                </a:gridCol>
                <a:gridCol w="749444">
                  <a:extLst>
                    <a:ext uri="{9D8B030D-6E8A-4147-A177-3AD203B41FA5}">
                      <a16:colId xmlns:a16="http://schemas.microsoft.com/office/drawing/2014/main" val="20524702"/>
                    </a:ext>
                  </a:extLst>
                </a:gridCol>
                <a:gridCol w="749444">
                  <a:extLst>
                    <a:ext uri="{9D8B030D-6E8A-4147-A177-3AD203B41FA5}">
                      <a16:colId xmlns:a16="http://schemas.microsoft.com/office/drawing/2014/main" val="44449808"/>
                    </a:ext>
                  </a:extLst>
                </a:gridCol>
                <a:gridCol w="749444">
                  <a:extLst>
                    <a:ext uri="{9D8B030D-6E8A-4147-A177-3AD203B41FA5}">
                      <a16:colId xmlns:a16="http://schemas.microsoft.com/office/drawing/2014/main" val="3661942109"/>
                    </a:ext>
                  </a:extLst>
                </a:gridCol>
                <a:gridCol w="749444">
                  <a:extLst>
                    <a:ext uri="{9D8B030D-6E8A-4147-A177-3AD203B41FA5}">
                      <a16:colId xmlns:a16="http://schemas.microsoft.com/office/drawing/2014/main" val="194696009"/>
                    </a:ext>
                  </a:extLst>
                </a:gridCol>
                <a:gridCol w="749444">
                  <a:extLst>
                    <a:ext uri="{9D8B030D-6E8A-4147-A177-3AD203B41FA5}">
                      <a16:colId xmlns:a16="http://schemas.microsoft.com/office/drawing/2014/main" val="2163536510"/>
                    </a:ext>
                  </a:extLst>
                </a:gridCol>
                <a:gridCol w="749444">
                  <a:extLst>
                    <a:ext uri="{9D8B030D-6E8A-4147-A177-3AD203B41FA5}">
                      <a16:colId xmlns:a16="http://schemas.microsoft.com/office/drawing/2014/main" val="662478126"/>
                    </a:ext>
                  </a:extLst>
                </a:gridCol>
                <a:gridCol w="749444">
                  <a:extLst>
                    <a:ext uri="{9D8B030D-6E8A-4147-A177-3AD203B41FA5}">
                      <a16:colId xmlns:a16="http://schemas.microsoft.com/office/drawing/2014/main" val="2195426620"/>
                    </a:ext>
                  </a:extLst>
                </a:gridCol>
                <a:gridCol w="749444">
                  <a:extLst>
                    <a:ext uri="{9D8B030D-6E8A-4147-A177-3AD203B41FA5}">
                      <a16:colId xmlns:a16="http://schemas.microsoft.com/office/drawing/2014/main" val="2951000052"/>
                    </a:ext>
                  </a:extLst>
                </a:gridCol>
                <a:gridCol w="749444">
                  <a:extLst>
                    <a:ext uri="{9D8B030D-6E8A-4147-A177-3AD203B41FA5}">
                      <a16:colId xmlns:a16="http://schemas.microsoft.com/office/drawing/2014/main" val="3559859035"/>
                    </a:ext>
                  </a:extLst>
                </a:gridCol>
                <a:gridCol w="749444">
                  <a:extLst>
                    <a:ext uri="{9D8B030D-6E8A-4147-A177-3AD203B41FA5}">
                      <a16:colId xmlns:a16="http://schemas.microsoft.com/office/drawing/2014/main" val="1830471493"/>
                    </a:ext>
                  </a:extLst>
                </a:gridCol>
                <a:gridCol w="749444">
                  <a:extLst>
                    <a:ext uri="{9D8B030D-6E8A-4147-A177-3AD203B41FA5}">
                      <a16:colId xmlns:a16="http://schemas.microsoft.com/office/drawing/2014/main" val="3389637576"/>
                    </a:ext>
                  </a:extLst>
                </a:gridCol>
              </a:tblGrid>
              <a:tr h="15740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experiment #</a:t>
                      </a:r>
                      <a:endParaRPr lang="en-US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43" marR="8643" marT="8643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Al, ppb</a:t>
                      </a:r>
                      <a:endParaRPr lang="en-US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43" marR="8643" marT="8643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K, ppb</a:t>
                      </a:r>
                      <a:endParaRPr lang="en-US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43" marR="8643" marT="8643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Cr, ppb</a:t>
                      </a:r>
                      <a:endParaRPr lang="en-US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43" marR="8643" marT="8643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Mn, ppb</a:t>
                      </a:r>
                      <a:endParaRPr lang="en-US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43" marR="8643" marT="8643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Fe, ppb</a:t>
                      </a:r>
                      <a:endParaRPr lang="en-US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43" marR="8643" marT="8643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Ni, ppb</a:t>
                      </a:r>
                      <a:endParaRPr lang="en-US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43" marR="8643" marT="8643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Cu, ppb</a:t>
                      </a:r>
                      <a:endParaRPr lang="en-US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43" marR="8643" marT="8643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W, ppb</a:t>
                      </a:r>
                      <a:endParaRPr lang="en-US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43" marR="8643" marT="8643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Sr</a:t>
                      </a:r>
                      <a:r>
                        <a:rPr lang="en-US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ppb</a:t>
                      </a:r>
                      <a:endParaRPr lang="en-US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43" marR="8643" marT="8643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Ba, ppb</a:t>
                      </a:r>
                      <a:endParaRPr lang="en-US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43" marR="8643" marT="8643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Pb, ppb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43" marR="8643" marT="8643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Th, ppt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43" marR="8643" marT="8643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U, ppt</a:t>
                      </a:r>
                      <a:endParaRPr lang="en-US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43" marR="8643" marT="8643" marB="0" anchor="ctr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1274840"/>
                  </a:ext>
                </a:extLst>
              </a:tr>
              <a:tr h="26390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Raw </a:t>
                      </a:r>
                      <a:r>
                        <a:rPr lang="en-US" sz="13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r>
                        <a:rPr lang="en-US" sz="13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MoO</a:t>
                      </a:r>
                      <a:r>
                        <a:rPr lang="en-US" sz="1300" b="0" i="0" u="none" strike="noStrike" baseline="-25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en-US" sz="13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powder </a:t>
                      </a:r>
                    </a:p>
                    <a:p>
                      <a:pPr algn="ctr" fontAlgn="ctr"/>
                      <a:r>
                        <a:rPr lang="en-US" sz="13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(lot #3497)</a:t>
                      </a:r>
                      <a:endParaRPr lang="en-US" sz="1300" b="0" i="0" u="none" strike="noStrike" baseline="30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43" marR="8643" marT="8643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1399</a:t>
                      </a:r>
                    </a:p>
                  </a:txBody>
                  <a:tcPr marL="12700" marR="12700" marT="1270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938</a:t>
                      </a:r>
                    </a:p>
                  </a:txBody>
                  <a:tcPr marL="12700" marR="12700" marT="1270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&lt;300</a:t>
                      </a:r>
                    </a:p>
                  </a:txBody>
                  <a:tcPr marL="12700" marR="12700" marT="1270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&lt;30</a:t>
                      </a:r>
                    </a:p>
                  </a:txBody>
                  <a:tcPr marL="12700" marR="12700" marT="1270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504</a:t>
                      </a:r>
                    </a:p>
                  </a:txBody>
                  <a:tcPr marL="12700" marR="12700" marT="1270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1073</a:t>
                      </a:r>
                    </a:p>
                  </a:txBody>
                  <a:tcPr marL="12700" marR="12700" marT="1270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&lt;200</a:t>
                      </a:r>
                    </a:p>
                  </a:txBody>
                  <a:tcPr marL="12700" marR="12700" marT="1270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670</a:t>
                      </a:r>
                    </a:p>
                  </a:txBody>
                  <a:tcPr marL="12700" marR="12700" marT="1270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12700" marR="12700" marT="1270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</a:p>
                  </a:txBody>
                  <a:tcPr marL="12700" marR="12700" marT="1270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4.0</a:t>
                      </a:r>
                    </a:p>
                  </a:txBody>
                  <a:tcPr marL="12700" marR="12700" marT="1270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</a:t>
                      </a:r>
                    </a:p>
                  </a:txBody>
                  <a:tcPr marL="12700" marR="12700" marT="1270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257</a:t>
                      </a:r>
                    </a:p>
                  </a:txBody>
                  <a:tcPr marL="12700" marR="12700" marT="1270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5318688"/>
                  </a:ext>
                </a:extLst>
              </a:tr>
              <a:tr h="157406">
                <a:tc gridSpan="14">
                  <a:txBody>
                    <a:bodyPr/>
                    <a:lstStyle/>
                    <a:p>
                      <a:pPr algn="ctr" fontAlgn="ctr"/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Purified products (examples)</a:t>
                      </a:r>
                    </a:p>
                  </a:txBody>
                  <a:tcPr marL="8643" marR="8643" marT="8643" marB="0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700" b="1" i="0" u="none" strike="noStrike" dirty="0">
                        <a:solidFill>
                          <a:srgbClr val="000000"/>
                        </a:solidFill>
                        <a:effectLst/>
                        <a:latin typeface="Microsoft Sans Serif" panose="020B0604020202020204" pitchFamily="34" charset="0"/>
                      </a:endParaRPr>
                    </a:p>
                  </a:txBody>
                  <a:tcPr marL="6482" marR="6482" marT="6482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700" b="1" i="0" u="none" strike="noStrike" dirty="0">
                        <a:solidFill>
                          <a:srgbClr val="000000"/>
                        </a:solidFill>
                        <a:effectLst/>
                        <a:latin typeface="Microsoft Sans Serif" panose="020B0604020202020204" pitchFamily="34" charset="0"/>
                      </a:endParaRPr>
                    </a:p>
                  </a:txBody>
                  <a:tcPr marL="6482" marR="6482" marT="6482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700" b="1" i="0" u="none" strike="noStrike" dirty="0">
                        <a:solidFill>
                          <a:srgbClr val="000000"/>
                        </a:solidFill>
                        <a:effectLst/>
                        <a:latin typeface="Microsoft Sans Serif" panose="020B0604020202020204" pitchFamily="34" charset="0"/>
                      </a:endParaRPr>
                    </a:p>
                  </a:txBody>
                  <a:tcPr marL="6482" marR="6482" marT="6482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700" b="1" i="0" u="none" strike="noStrike" dirty="0">
                        <a:solidFill>
                          <a:srgbClr val="000000"/>
                        </a:solidFill>
                        <a:effectLst/>
                        <a:latin typeface="Microsoft Sans Serif" panose="020B0604020202020204" pitchFamily="34" charset="0"/>
                      </a:endParaRPr>
                    </a:p>
                  </a:txBody>
                  <a:tcPr marL="6482" marR="6482" marT="6482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700" b="1" i="0" u="none" strike="noStrike" dirty="0">
                        <a:solidFill>
                          <a:srgbClr val="000000"/>
                        </a:solidFill>
                        <a:effectLst/>
                        <a:latin typeface="Microsoft Sans Serif" panose="020B0604020202020204" pitchFamily="34" charset="0"/>
                      </a:endParaRPr>
                    </a:p>
                  </a:txBody>
                  <a:tcPr marL="6482" marR="6482" marT="6482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700" b="1" i="0" u="none" strike="noStrike">
                        <a:solidFill>
                          <a:srgbClr val="000000"/>
                        </a:solidFill>
                        <a:effectLst/>
                        <a:latin typeface="Microsoft Sans Serif" panose="020B0604020202020204" pitchFamily="34" charset="0"/>
                      </a:endParaRPr>
                    </a:p>
                  </a:txBody>
                  <a:tcPr marL="6482" marR="6482" marT="6482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700" b="1" i="0" u="none" strike="noStrike" dirty="0">
                        <a:solidFill>
                          <a:srgbClr val="000000"/>
                        </a:solidFill>
                        <a:effectLst/>
                        <a:latin typeface="Microsoft Sans Serif" panose="020B0604020202020204" pitchFamily="34" charset="0"/>
                      </a:endParaRPr>
                    </a:p>
                  </a:txBody>
                  <a:tcPr marL="6482" marR="6482" marT="6482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700" b="1" i="0" u="none" strike="noStrike">
                        <a:solidFill>
                          <a:srgbClr val="000000"/>
                        </a:solidFill>
                        <a:effectLst/>
                        <a:latin typeface="Microsoft Sans Serif" panose="020B0604020202020204" pitchFamily="34" charset="0"/>
                      </a:endParaRPr>
                    </a:p>
                  </a:txBody>
                  <a:tcPr marL="6482" marR="6482" marT="6482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600" b="1" i="0" u="none" strike="noStrike" dirty="0">
                        <a:solidFill>
                          <a:srgbClr val="000000"/>
                        </a:solidFill>
                        <a:effectLst/>
                        <a:latin typeface="Microsoft Sans Serif" panose="020B0604020202020204" pitchFamily="34" charset="0"/>
                      </a:endParaRPr>
                    </a:p>
                  </a:txBody>
                  <a:tcPr marL="6482" marR="6482" marT="6482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600" b="1" i="0" u="none" strike="noStrike" dirty="0">
                        <a:solidFill>
                          <a:srgbClr val="000000"/>
                        </a:solidFill>
                        <a:effectLst/>
                        <a:latin typeface="Microsoft Sans Serif" panose="020B0604020202020204" pitchFamily="34" charset="0"/>
                      </a:endParaRPr>
                    </a:p>
                  </a:txBody>
                  <a:tcPr marL="6482" marR="6482" marT="6482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600" b="1" i="0" u="none" strike="noStrike" dirty="0">
                        <a:solidFill>
                          <a:srgbClr val="000000"/>
                        </a:solidFill>
                        <a:effectLst/>
                        <a:latin typeface="Microsoft Sans Serif" panose="020B0604020202020204" pitchFamily="34" charset="0"/>
                      </a:endParaRPr>
                    </a:p>
                  </a:txBody>
                  <a:tcPr marL="6482" marR="6482" marT="6482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600" b="1" i="0" u="none" strike="noStrike" dirty="0">
                        <a:solidFill>
                          <a:srgbClr val="000000"/>
                        </a:solidFill>
                        <a:effectLst/>
                        <a:latin typeface="Microsoft Sans Serif" panose="020B0604020202020204" pitchFamily="34" charset="0"/>
                      </a:endParaRPr>
                    </a:p>
                  </a:txBody>
                  <a:tcPr marL="6482" marR="6482" marT="6482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600" b="1" i="0" u="none" strike="noStrike" dirty="0">
                        <a:solidFill>
                          <a:srgbClr val="000000"/>
                        </a:solidFill>
                        <a:effectLst/>
                        <a:latin typeface="Microsoft Sans Serif" panose="020B0604020202020204" pitchFamily="34" charset="0"/>
                      </a:endParaRPr>
                    </a:p>
                  </a:txBody>
                  <a:tcPr marL="6482" marR="6482" marT="6482" marB="0" anchor="ctr"/>
                </a:tc>
                <a:extLst>
                  <a:ext uri="{0D108BD9-81ED-4DB2-BD59-A6C34878D82A}">
                    <a16:rowId xmlns:a16="http://schemas.microsoft.com/office/drawing/2014/main" val="391002875"/>
                  </a:ext>
                </a:extLst>
              </a:tr>
              <a:tr h="15740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8643" marR="8643" marT="8643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585</a:t>
                      </a:r>
                    </a:p>
                  </a:txBody>
                  <a:tcPr marL="12700" marR="12700" marT="1270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409</a:t>
                      </a:r>
                    </a:p>
                  </a:txBody>
                  <a:tcPr marL="12700" marR="12700" marT="1270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&lt;200</a:t>
                      </a:r>
                    </a:p>
                  </a:txBody>
                  <a:tcPr marL="12700" marR="12700" marT="1270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&lt;30</a:t>
                      </a:r>
                    </a:p>
                  </a:txBody>
                  <a:tcPr marL="12700" marR="12700" marT="1270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</a:t>
                      </a:r>
                    </a:p>
                  </a:txBody>
                  <a:tcPr marL="12700" marR="12700" marT="1270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&lt;20</a:t>
                      </a:r>
                    </a:p>
                  </a:txBody>
                  <a:tcPr marL="12700" marR="12700" marT="1270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&lt;200</a:t>
                      </a:r>
                    </a:p>
                  </a:txBody>
                  <a:tcPr marL="12700" marR="12700" marT="1270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</a:t>
                      </a:r>
                    </a:p>
                  </a:txBody>
                  <a:tcPr marL="12700" marR="12700" marT="1270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&lt;0.15</a:t>
                      </a:r>
                    </a:p>
                  </a:txBody>
                  <a:tcPr marL="12700" marR="12700" marT="1270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3.9</a:t>
                      </a:r>
                    </a:p>
                  </a:txBody>
                  <a:tcPr marL="12700" marR="12700" marT="1270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0.33</a:t>
                      </a:r>
                    </a:p>
                  </a:txBody>
                  <a:tcPr marL="12700" marR="12700" marT="1270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&lt;10</a:t>
                      </a:r>
                    </a:p>
                  </a:txBody>
                  <a:tcPr marL="12700" marR="12700" marT="1270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&lt;7</a:t>
                      </a:r>
                    </a:p>
                  </a:txBody>
                  <a:tcPr marL="12700" marR="12700" marT="1270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0712084"/>
                  </a:ext>
                </a:extLst>
              </a:tr>
              <a:tr h="15740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</a:p>
                  </a:txBody>
                  <a:tcPr marL="8643" marR="8643" marT="8643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630</a:t>
                      </a:r>
                    </a:p>
                  </a:txBody>
                  <a:tcPr marL="12700" marR="12700" marT="1270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253</a:t>
                      </a:r>
                    </a:p>
                  </a:txBody>
                  <a:tcPr marL="12700" marR="12700" marT="1270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&lt;400</a:t>
                      </a:r>
                    </a:p>
                  </a:txBody>
                  <a:tcPr marL="12700" marR="12700" marT="1270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&lt;30</a:t>
                      </a:r>
                    </a:p>
                  </a:txBody>
                  <a:tcPr marL="12700" marR="12700" marT="1270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</a:t>
                      </a:r>
                    </a:p>
                  </a:txBody>
                  <a:tcPr marL="12700" marR="12700" marT="1270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&lt;20</a:t>
                      </a:r>
                    </a:p>
                  </a:txBody>
                  <a:tcPr marL="12700" marR="12700" marT="1270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&lt;200</a:t>
                      </a:r>
                    </a:p>
                  </a:txBody>
                  <a:tcPr marL="12700" marR="12700" marT="1270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</a:t>
                      </a:r>
                    </a:p>
                  </a:txBody>
                  <a:tcPr marL="12700" marR="12700" marT="1270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&lt;0.20</a:t>
                      </a:r>
                    </a:p>
                  </a:txBody>
                  <a:tcPr marL="12700" marR="12700" marT="1270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&lt;3.0</a:t>
                      </a:r>
                    </a:p>
                  </a:txBody>
                  <a:tcPr marL="12700" marR="12700" marT="1270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&lt;0.20</a:t>
                      </a:r>
                    </a:p>
                  </a:txBody>
                  <a:tcPr marL="12700" marR="12700" marT="1270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&lt;9</a:t>
                      </a:r>
                    </a:p>
                  </a:txBody>
                  <a:tcPr marL="12700" marR="12700" marT="1270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&lt;6</a:t>
                      </a:r>
                    </a:p>
                  </a:txBody>
                  <a:tcPr marL="12700" marR="12700" marT="1270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7957606"/>
                  </a:ext>
                </a:extLst>
              </a:tr>
              <a:tr h="15740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</a:t>
                      </a:r>
                    </a:p>
                  </a:txBody>
                  <a:tcPr marL="8643" marR="8643" marT="8643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&lt;30</a:t>
                      </a:r>
                    </a:p>
                  </a:txBody>
                  <a:tcPr marL="12700" marR="12700" marT="1270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246</a:t>
                      </a:r>
                    </a:p>
                  </a:txBody>
                  <a:tcPr marL="12700" marR="12700" marT="1270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&lt;200</a:t>
                      </a:r>
                    </a:p>
                  </a:txBody>
                  <a:tcPr marL="12700" marR="12700" marT="1270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&lt;30</a:t>
                      </a:r>
                    </a:p>
                  </a:txBody>
                  <a:tcPr marL="12700" marR="12700" marT="1270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</a:t>
                      </a:r>
                    </a:p>
                  </a:txBody>
                  <a:tcPr marL="12700" marR="12700" marT="1270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&lt;20</a:t>
                      </a:r>
                    </a:p>
                  </a:txBody>
                  <a:tcPr marL="12700" marR="12700" marT="1270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&lt;200</a:t>
                      </a:r>
                    </a:p>
                  </a:txBody>
                  <a:tcPr marL="12700" marR="12700" marT="1270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</a:t>
                      </a:r>
                    </a:p>
                  </a:txBody>
                  <a:tcPr marL="12700" marR="12700" marT="1270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&lt;0.15</a:t>
                      </a:r>
                    </a:p>
                  </a:txBody>
                  <a:tcPr marL="12700" marR="12700" marT="1270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&lt;3.0</a:t>
                      </a:r>
                    </a:p>
                  </a:txBody>
                  <a:tcPr marL="12700" marR="12700" marT="1270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&lt;0.5</a:t>
                      </a:r>
                    </a:p>
                  </a:txBody>
                  <a:tcPr marL="12700" marR="12700" marT="1270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&lt;10</a:t>
                      </a:r>
                    </a:p>
                  </a:txBody>
                  <a:tcPr marL="12700" marR="12700" marT="1270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&lt;7</a:t>
                      </a:r>
                    </a:p>
                  </a:txBody>
                  <a:tcPr marL="12700" marR="12700" marT="1270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3424115"/>
                  </a:ext>
                </a:extLst>
              </a:tr>
              <a:tr h="15740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</a:t>
                      </a:r>
                    </a:p>
                  </a:txBody>
                  <a:tcPr marL="8643" marR="8643" marT="8643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&lt;30</a:t>
                      </a:r>
                    </a:p>
                  </a:txBody>
                  <a:tcPr marL="12700" marR="12700" marT="1270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150</a:t>
                      </a:r>
                    </a:p>
                  </a:txBody>
                  <a:tcPr marL="12700" marR="12700" marT="1270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&lt;200</a:t>
                      </a:r>
                    </a:p>
                  </a:txBody>
                  <a:tcPr marL="12700" marR="12700" marT="1270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&lt;30</a:t>
                      </a:r>
                    </a:p>
                  </a:txBody>
                  <a:tcPr marL="12700" marR="12700" marT="1270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</a:t>
                      </a:r>
                    </a:p>
                  </a:txBody>
                  <a:tcPr marL="12700" marR="12700" marT="1270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&lt;20</a:t>
                      </a:r>
                    </a:p>
                  </a:txBody>
                  <a:tcPr marL="12700" marR="12700" marT="1270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&lt;200</a:t>
                      </a:r>
                    </a:p>
                  </a:txBody>
                  <a:tcPr marL="12700" marR="12700" marT="1270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648</a:t>
                      </a:r>
                    </a:p>
                  </a:txBody>
                  <a:tcPr marL="12700" marR="12700" marT="1270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&lt;0.15</a:t>
                      </a:r>
                    </a:p>
                  </a:txBody>
                  <a:tcPr marL="12700" marR="12700" marT="1270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&lt;3.0</a:t>
                      </a:r>
                    </a:p>
                  </a:txBody>
                  <a:tcPr marL="12700" marR="12700" marT="1270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&lt;0.5</a:t>
                      </a:r>
                    </a:p>
                  </a:txBody>
                  <a:tcPr marL="12700" marR="12700" marT="1270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&lt;10</a:t>
                      </a:r>
                    </a:p>
                  </a:txBody>
                  <a:tcPr marL="12700" marR="12700" marT="1270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&lt;7</a:t>
                      </a:r>
                    </a:p>
                  </a:txBody>
                  <a:tcPr marL="12700" marR="12700" marT="1270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0617907"/>
                  </a:ext>
                </a:extLst>
              </a:tr>
              <a:tr h="15740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</a:t>
                      </a:r>
                    </a:p>
                  </a:txBody>
                  <a:tcPr marL="8643" marR="8643" marT="8643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&lt;100</a:t>
                      </a:r>
                    </a:p>
                  </a:txBody>
                  <a:tcPr marL="12700" marR="12700" marT="1270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146</a:t>
                      </a:r>
                    </a:p>
                  </a:txBody>
                  <a:tcPr marL="12700" marR="12700" marT="1270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&lt;200</a:t>
                      </a:r>
                    </a:p>
                  </a:txBody>
                  <a:tcPr marL="12700" marR="12700" marT="1270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&lt;30</a:t>
                      </a:r>
                    </a:p>
                  </a:txBody>
                  <a:tcPr marL="12700" marR="12700" marT="1270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</a:p>
                  </a:txBody>
                  <a:tcPr marL="12700" marR="12700" marT="1270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&lt;20</a:t>
                      </a:r>
                    </a:p>
                  </a:txBody>
                  <a:tcPr marL="12700" marR="12700" marT="1270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&lt;200</a:t>
                      </a:r>
                    </a:p>
                  </a:txBody>
                  <a:tcPr marL="12700" marR="12700" marT="1270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601</a:t>
                      </a:r>
                    </a:p>
                  </a:txBody>
                  <a:tcPr marL="12700" marR="12700" marT="1270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&lt;0.15</a:t>
                      </a:r>
                    </a:p>
                  </a:txBody>
                  <a:tcPr marL="12700" marR="12700" marT="1270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&lt;3.0</a:t>
                      </a:r>
                    </a:p>
                  </a:txBody>
                  <a:tcPr marL="12700" marR="12700" marT="1270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&lt;0.4</a:t>
                      </a:r>
                    </a:p>
                  </a:txBody>
                  <a:tcPr marL="12700" marR="12700" marT="1270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&lt;10</a:t>
                      </a:r>
                    </a:p>
                  </a:txBody>
                  <a:tcPr marL="12700" marR="12700" marT="1270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&lt;7</a:t>
                      </a:r>
                    </a:p>
                  </a:txBody>
                  <a:tcPr marL="12700" marR="12700" marT="1270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7194710"/>
                  </a:ext>
                </a:extLst>
              </a:tr>
            </a:tbl>
          </a:graphicData>
        </a:graphic>
      </p:graphicFrame>
      <p:graphicFrame>
        <p:nvGraphicFramePr>
          <p:cNvPr id="16" name="Table 40">
            <a:extLst>
              <a:ext uri="{FF2B5EF4-FFF2-40B4-BE49-F238E27FC236}">
                <a16:creationId xmlns:a16="http://schemas.microsoft.com/office/drawing/2014/main" id="{68E33961-F370-834E-88F7-9C7AC0D70E6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1992108"/>
              </p:ext>
            </p:extLst>
          </p:nvPr>
        </p:nvGraphicFramePr>
        <p:xfrm>
          <a:off x="319691" y="5838008"/>
          <a:ext cx="11375660" cy="817880"/>
        </p:xfrm>
        <a:graphic>
          <a:graphicData uri="http://schemas.openxmlformats.org/drawingml/2006/table">
            <a:tbl>
              <a:tblPr/>
              <a:tblGrid>
                <a:gridCol w="1555620">
                  <a:extLst>
                    <a:ext uri="{9D8B030D-6E8A-4147-A177-3AD203B41FA5}">
                      <a16:colId xmlns:a16="http://schemas.microsoft.com/office/drawing/2014/main" val="947584727"/>
                    </a:ext>
                  </a:extLst>
                </a:gridCol>
                <a:gridCol w="1179005">
                  <a:extLst>
                    <a:ext uri="{9D8B030D-6E8A-4147-A177-3AD203B41FA5}">
                      <a16:colId xmlns:a16="http://schemas.microsoft.com/office/drawing/2014/main" val="3313944574"/>
                    </a:ext>
                  </a:extLst>
                </a:gridCol>
                <a:gridCol w="1170847">
                  <a:extLst>
                    <a:ext uri="{9D8B030D-6E8A-4147-A177-3AD203B41FA5}">
                      <a16:colId xmlns:a16="http://schemas.microsoft.com/office/drawing/2014/main" val="4156243630"/>
                    </a:ext>
                  </a:extLst>
                </a:gridCol>
                <a:gridCol w="1170847">
                  <a:extLst>
                    <a:ext uri="{9D8B030D-6E8A-4147-A177-3AD203B41FA5}">
                      <a16:colId xmlns:a16="http://schemas.microsoft.com/office/drawing/2014/main" val="1173328447"/>
                    </a:ext>
                  </a:extLst>
                </a:gridCol>
                <a:gridCol w="1170847">
                  <a:extLst>
                    <a:ext uri="{9D8B030D-6E8A-4147-A177-3AD203B41FA5}">
                      <a16:colId xmlns:a16="http://schemas.microsoft.com/office/drawing/2014/main" val="758365512"/>
                    </a:ext>
                  </a:extLst>
                </a:gridCol>
                <a:gridCol w="854749">
                  <a:extLst>
                    <a:ext uri="{9D8B030D-6E8A-4147-A177-3AD203B41FA5}">
                      <a16:colId xmlns:a16="http://schemas.microsoft.com/office/drawing/2014/main" val="1865053737"/>
                    </a:ext>
                  </a:extLst>
                </a:gridCol>
                <a:gridCol w="854749">
                  <a:extLst>
                    <a:ext uri="{9D8B030D-6E8A-4147-A177-3AD203B41FA5}">
                      <a16:colId xmlns:a16="http://schemas.microsoft.com/office/drawing/2014/main" val="356584990"/>
                    </a:ext>
                  </a:extLst>
                </a:gridCol>
                <a:gridCol w="854749">
                  <a:extLst>
                    <a:ext uri="{9D8B030D-6E8A-4147-A177-3AD203B41FA5}">
                      <a16:colId xmlns:a16="http://schemas.microsoft.com/office/drawing/2014/main" val="107973014"/>
                    </a:ext>
                  </a:extLst>
                </a:gridCol>
                <a:gridCol w="854749">
                  <a:extLst>
                    <a:ext uri="{9D8B030D-6E8A-4147-A177-3AD203B41FA5}">
                      <a16:colId xmlns:a16="http://schemas.microsoft.com/office/drawing/2014/main" val="3959384286"/>
                    </a:ext>
                  </a:extLst>
                </a:gridCol>
                <a:gridCol w="854749">
                  <a:extLst>
                    <a:ext uri="{9D8B030D-6E8A-4147-A177-3AD203B41FA5}">
                      <a16:colId xmlns:a16="http://schemas.microsoft.com/office/drawing/2014/main" val="627899496"/>
                    </a:ext>
                  </a:extLst>
                </a:gridCol>
                <a:gridCol w="854749">
                  <a:extLst>
                    <a:ext uri="{9D8B030D-6E8A-4147-A177-3AD203B41FA5}">
                      <a16:colId xmlns:a16="http://schemas.microsoft.com/office/drawing/2014/main" val="3580949383"/>
                    </a:ext>
                  </a:extLst>
                </a:gridCol>
              </a:tblGrid>
              <a:tr h="8773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300" b="0" i="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sample</a:t>
                      </a:r>
                    </a:p>
                  </a:txBody>
                  <a:tcPr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300" b="0" i="0" baseline="30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</a:t>
                      </a:r>
                      <a:r>
                        <a:rPr lang="en-US" sz="1300" b="0" i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K, </a:t>
                      </a:r>
                      <a:r>
                        <a:rPr lang="en-US" sz="1300" b="0" i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mBq</a:t>
                      </a:r>
                      <a:r>
                        <a:rPr lang="en-US" sz="1300" b="0" i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/kg</a:t>
                      </a:r>
                      <a:endParaRPr lang="en-US" sz="1300" b="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300" b="0" i="0" baseline="30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228</a:t>
                      </a:r>
                      <a:r>
                        <a:rPr lang="en-US" sz="1300" b="0" i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Ac, </a:t>
                      </a:r>
                      <a:r>
                        <a:rPr lang="en-US" sz="1300" b="0" i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mBq</a:t>
                      </a:r>
                      <a:r>
                        <a:rPr lang="en-US" sz="1300" b="0" i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/kg</a:t>
                      </a:r>
                      <a:endParaRPr lang="en-US" sz="1300" b="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300" b="0" i="0" u="none" strike="noStrike" cap="none" baseline="300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228</a:t>
                      </a:r>
                      <a:r>
                        <a:rPr lang="en-US" sz="1300" b="0" i="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Th, </a:t>
                      </a:r>
                      <a:r>
                        <a:rPr lang="en-US" sz="1300" b="0" i="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mBq</a:t>
                      </a:r>
                      <a:r>
                        <a:rPr lang="en-US" sz="1300" b="0" i="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/kg</a:t>
                      </a:r>
                    </a:p>
                  </a:txBody>
                  <a:tcPr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300" b="0" i="0" u="none" strike="noStrike" cap="none" baseline="300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226</a:t>
                      </a:r>
                      <a:r>
                        <a:rPr lang="en-US" sz="1300" b="0" i="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Ra, </a:t>
                      </a:r>
                      <a:r>
                        <a:rPr lang="en-US" sz="1300" b="0" i="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mBq</a:t>
                      </a:r>
                      <a:r>
                        <a:rPr lang="en-US" sz="1300" b="0" i="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/kg</a:t>
                      </a:r>
                    </a:p>
                  </a:txBody>
                  <a:tcPr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300" b="0" i="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K, ppb</a:t>
                      </a:r>
                    </a:p>
                  </a:txBody>
                  <a:tcPr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300" b="0" i="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Sr, ppb</a:t>
                      </a:r>
                    </a:p>
                  </a:txBody>
                  <a:tcPr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300" b="0" i="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Ba, ppb</a:t>
                      </a:r>
                    </a:p>
                  </a:txBody>
                  <a:tcPr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300" b="0" i="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Pb</a:t>
                      </a:r>
                      <a:r>
                        <a:rPr lang="en-US" sz="1300" b="0" i="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, ppt</a:t>
                      </a:r>
                    </a:p>
                  </a:txBody>
                  <a:tcPr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300" b="0" i="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Th, ppt</a:t>
                      </a:r>
                    </a:p>
                  </a:txBody>
                  <a:tcPr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300" b="0" i="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U, ppt</a:t>
                      </a:r>
                    </a:p>
                  </a:txBody>
                  <a:tcPr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9050283"/>
                  </a:ext>
                </a:extLst>
              </a:tr>
              <a:tr h="5944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300" b="0" i="0" u="none" strike="noStrike" cap="none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Li</a:t>
                      </a:r>
                      <a:r>
                        <a:rPr lang="en-US" sz="1300" b="0" i="0" u="none" strike="noStrike" cap="none" baseline="-250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2</a:t>
                      </a:r>
                      <a:r>
                        <a:rPr lang="en-US" sz="1300" b="0" i="0" u="none" strike="noStrike" cap="none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CO</a:t>
                      </a:r>
                      <a:r>
                        <a:rPr lang="en-US" sz="1300" b="0" i="0" u="none" strike="noStrike" cap="none" baseline="-250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3</a:t>
                      </a:r>
                      <a:endParaRPr lang="en-US" sz="1300" b="0" i="0" u="none" strike="noStrike" cap="none" baseline="-250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  <a:sym typeface="Arial"/>
                      </a:endParaRPr>
                    </a:p>
                  </a:txBody>
                  <a:tcPr marT="0" marB="0" anchor="ctr">
                    <a:noFill/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300" b="1" i="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HPGe@CUP</a:t>
                      </a:r>
                      <a:endParaRPr lang="en-US" sz="1300" b="1" i="0" u="none" strike="noStrike" cap="none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  <a:sym typeface="Arial"/>
                      </a:endParaRPr>
                    </a:p>
                  </a:txBody>
                  <a:tcPr marT="0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200" b="0" i="0" u="none" strike="noStrike" cap="none" dirty="0">
                        <a:solidFill>
                          <a:schemeClr val="dk1"/>
                        </a:solidFill>
                        <a:latin typeface="Space Mono"/>
                        <a:ea typeface="+mn-ea"/>
                        <a:cs typeface="Calibri" panose="020F0502020204030204" pitchFamily="34" charset="0"/>
                        <a:sym typeface="Arial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200" b="0" i="0" u="none" strike="noStrike" cap="none" dirty="0">
                        <a:solidFill>
                          <a:schemeClr val="dk1"/>
                        </a:solidFill>
                        <a:latin typeface="Space Mono"/>
                        <a:ea typeface="+mn-ea"/>
                        <a:cs typeface="Calibri" panose="020F0502020204030204" pitchFamily="34" charset="0"/>
                        <a:sym typeface="Arial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000" b="0" i="0" u="none" strike="noStrike" cap="none" dirty="0">
                        <a:solidFill>
                          <a:schemeClr val="dk1"/>
                        </a:solidFill>
                        <a:latin typeface="Space Mono"/>
                        <a:ea typeface="+mn-ea"/>
                        <a:cs typeface="Calibri" panose="020F0502020204030204" pitchFamily="34" charset="0"/>
                        <a:sym typeface="Arial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 gridSpan="6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300" b="1" i="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ICP-MS@CUP</a:t>
                      </a:r>
                    </a:p>
                  </a:txBody>
                  <a:tcPr marT="0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 b="0" i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 b="0" i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 b="0" i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 b="0" i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 b="0" i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5568646"/>
                  </a:ext>
                </a:extLst>
              </a:tr>
              <a:tr h="7547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300" b="0" i="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Initial material</a:t>
                      </a:r>
                    </a:p>
                  </a:txBody>
                  <a:tcPr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300" b="0" i="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&lt;16.59</a:t>
                      </a:r>
                    </a:p>
                  </a:txBody>
                  <a:tcPr marT="1270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300" b="0" i="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6.33 </a:t>
                      </a:r>
                      <a:r>
                        <a:rPr lang="en-US" sz="1300" b="0" i="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Symbol" pitchFamily="2" charset="2"/>
                        </a:rPr>
                        <a:t></a:t>
                      </a:r>
                      <a:r>
                        <a:rPr lang="en-US" sz="1300" b="0" i="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1.28</a:t>
                      </a:r>
                    </a:p>
                  </a:txBody>
                  <a:tcPr marT="1270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300" b="0" i="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5.47 </a:t>
                      </a:r>
                      <a:r>
                        <a:rPr lang="en-US" sz="1300" b="0" i="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Symbol" pitchFamily="2" charset="2"/>
                        </a:rPr>
                        <a:t></a:t>
                      </a:r>
                      <a:r>
                        <a:rPr lang="en-US" sz="1300" b="0" i="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0.67</a:t>
                      </a:r>
                    </a:p>
                  </a:txBody>
                  <a:tcPr marT="1270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300" b="0" i="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57.38 </a:t>
                      </a:r>
                      <a:r>
                        <a:rPr lang="en-US" sz="1300" b="0" i="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Symbol" pitchFamily="2" charset="2"/>
                        </a:rPr>
                        <a:t></a:t>
                      </a:r>
                      <a:r>
                        <a:rPr lang="en-US" sz="1300" b="0" i="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3.15</a:t>
                      </a:r>
                    </a:p>
                  </a:txBody>
                  <a:tcPr marT="1270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300" b="0" i="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426</a:t>
                      </a:r>
                    </a:p>
                  </a:txBody>
                  <a:tcPr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300" b="0" i="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6</a:t>
                      </a:r>
                    </a:p>
                  </a:txBody>
                  <a:tcPr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300" b="0" i="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35</a:t>
                      </a:r>
                    </a:p>
                  </a:txBody>
                  <a:tcPr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300" b="0" i="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1397</a:t>
                      </a:r>
                    </a:p>
                  </a:txBody>
                  <a:tcPr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300" b="0" i="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8</a:t>
                      </a:r>
                    </a:p>
                  </a:txBody>
                  <a:tcPr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300" b="0" i="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156</a:t>
                      </a:r>
                    </a:p>
                  </a:txBody>
                  <a:tcPr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1177778"/>
                  </a:ext>
                </a:extLst>
              </a:tr>
              <a:tr h="13387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300" b="0" i="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PURIFIED powder</a:t>
                      </a:r>
                      <a:endParaRPr lang="en-US" sz="1300" b="1" i="0" u="none" strike="noStrike" cap="none" dirty="0">
                        <a:solidFill>
                          <a:srgbClr val="7030A0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  <a:sym typeface="Arial"/>
                      </a:endParaRPr>
                    </a:p>
                  </a:txBody>
                  <a:tcPr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300" b="0" i="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&lt;6.02</a:t>
                      </a:r>
                    </a:p>
                  </a:txBody>
                  <a:tcPr marT="1270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300" b="0" i="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&lt;1.96</a:t>
                      </a:r>
                    </a:p>
                  </a:txBody>
                  <a:tcPr marT="1270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300" b="0" i="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&lt;1.86</a:t>
                      </a:r>
                    </a:p>
                  </a:txBody>
                  <a:tcPr marT="1270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300" b="0" i="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&lt;1.1</a:t>
                      </a:r>
                    </a:p>
                  </a:txBody>
                  <a:tcPr marT="1270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300" b="0" i="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&lt;60</a:t>
                      </a:r>
                    </a:p>
                  </a:txBody>
                  <a:tcPr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300" b="0" i="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0.5</a:t>
                      </a:r>
                    </a:p>
                  </a:txBody>
                  <a:tcPr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300" b="0" i="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61</a:t>
                      </a:r>
                    </a:p>
                  </a:txBody>
                  <a:tcPr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300" b="0" i="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&lt;80</a:t>
                      </a:r>
                    </a:p>
                  </a:txBody>
                  <a:tcPr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300" b="0" i="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&lt;6</a:t>
                      </a:r>
                    </a:p>
                  </a:txBody>
                  <a:tcPr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300" b="0" i="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&lt;6</a:t>
                      </a:r>
                    </a:p>
                  </a:txBody>
                  <a:tcPr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280215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423359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/>
          <p:cNvPicPr>
            <a:picLocks noChangeAspect="1"/>
          </p:cNvPicPr>
          <p:nvPr/>
        </p:nvPicPr>
        <p:blipFill rotWithShape="1">
          <a:blip r:embed="rId2"/>
          <a:srcRect l="5314" t="13541" r="5656" b="10993"/>
          <a:stretch/>
        </p:blipFill>
        <p:spPr>
          <a:xfrm>
            <a:off x="5259864" y="1455319"/>
            <a:ext cx="4508796" cy="2873621"/>
          </a:xfrm>
          <a:prstGeom prst="rect">
            <a:avLst/>
          </a:prstGeom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Crystal growth at</a:t>
            </a:r>
            <a:r>
              <a:rPr lang="ko-KR" altLang="en-US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r>
              <a:rPr lang="en-US" altLang="ko-KR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IBS (Li</a:t>
            </a:r>
            <a:r>
              <a:rPr lang="en-US" altLang="ko-KR" baseline="-250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2</a:t>
            </a:r>
            <a:r>
              <a:rPr lang="en-US" altLang="ko-KR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MoO</a:t>
            </a:r>
            <a:r>
              <a:rPr lang="en-US" altLang="ko-KR" baseline="-250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4</a:t>
            </a:r>
            <a:r>
              <a:rPr lang="en-US" altLang="ko-KR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)</a:t>
            </a:r>
            <a:endParaRPr lang="ko-KR" altLang="en-US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pic>
        <p:nvPicPr>
          <p:cNvPr id="5" name="Picture 29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1" r="4320"/>
          <a:stretch/>
        </p:blipFill>
        <p:spPr bwMode="auto">
          <a:xfrm>
            <a:off x="9415906" y="2993570"/>
            <a:ext cx="2706052" cy="3362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838200" y="5419134"/>
            <a:ext cx="86331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Two </a:t>
            </a:r>
            <a:r>
              <a:rPr lang="en-US" altLang="ko-KR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Czochralski</a:t>
            </a:r>
            <a:r>
              <a:rPr lang="en-US" altLang="ko-KR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setups at IBS (one more under preparation)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Purified Li</a:t>
            </a:r>
            <a:r>
              <a:rPr lang="en-US" altLang="ko-KR" sz="2000" b="1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ko-KR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</a:t>
            </a:r>
            <a:r>
              <a:rPr lang="en-US" altLang="ko-KR" sz="2000" b="1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ko-KR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n-US" altLang="ko-KR" sz="2000" b="1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r>
              <a:rPr lang="en-US" altLang="ko-KR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MoO</a:t>
            </a:r>
            <a:r>
              <a:rPr lang="en-US" altLang="ko-KR" sz="2000" b="1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ko-KR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powders for growing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Total 17.4 kg of Li</a:t>
            </a:r>
            <a:r>
              <a:rPr lang="en-US" altLang="ko-KR" sz="2000" b="1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ko-KR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MoO</a:t>
            </a:r>
            <a:r>
              <a:rPr lang="en-US" altLang="ko-KR" sz="2000" b="1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altLang="ko-KR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crystals in 2021 (after cut </a:t>
            </a:r>
            <a:r>
              <a:rPr lang="en-US" altLang="ko-KR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en-US" altLang="ko-KR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polishing ~ </a:t>
            </a:r>
            <a:r>
              <a:rPr lang="en-US" altLang="ko-KR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6.7 </a:t>
            </a:r>
            <a:r>
              <a:rPr lang="en-US" altLang="ko-KR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kg)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456815" y="3682609"/>
            <a:ext cx="24673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50(D) mm X 50(H) mm</a:t>
            </a:r>
          </a:p>
          <a:p>
            <a:r>
              <a:rPr lang="en-US" altLang="ko-KR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~ 300 g</a:t>
            </a:r>
            <a:endParaRPr lang="ko-KR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135" y="1455319"/>
            <a:ext cx="5033438" cy="3885368"/>
          </a:xfrm>
          <a:prstGeom prst="rect">
            <a:avLst/>
          </a:prstGeom>
        </p:spPr>
      </p:pic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3D6CB-2A1B-4882-A967-C6557C56DB22}" type="slidenum">
              <a:rPr lang="ko-KR" altLang="en-US" smtClean="0"/>
              <a:t>11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68464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그림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8501" y="3681453"/>
            <a:ext cx="2876213" cy="2105889"/>
          </a:xfrm>
          <a:prstGeom prst="rect">
            <a:avLst/>
          </a:prstGeom>
        </p:spPr>
      </p:pic>
      <p:pic>
        <p:nvPicPr>
          <p:cNvPr id="16" name="Picture 4">
            <a:extLst>
              <a:ext uri="{FF2B5EF4-FFF2-40B4-BE49-F238E27FC236}">
                <a16:creationId xmlns:a16="http://schemas.microsoft.com/office/drawing/2014/main" id="{46C9D03A-BF28-1A47-BD0B-849BD3D8E6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6659" y="4430528"/>
            <a:ext cx="3729059" cy="23412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448501" y="1287459"/>
            <a:ext cx="6116161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800" b="1" dirty="0" err="1" smtClean="0">
                <a:latin typeface="Times New Roman" panose="02020603050405020304" pitchFamily="18" charset="0"/>
                <a:ea typeface="HY헤드라인M" panose="02030600000101010101" pitchFamily="18" charset="-127"/>
                <a:cs typeface="Times New Roman" panose="02020603050405020304" pitchFamily="18" charset="0"/>
              </a:rPr>
              <a:t>AMoRE</a:t>
            </a:r>
            <a:r>
              <a:rPr lang="en-US" altLang="ko-KR" sz="2800" b="1" dirty="0" smtClean="0">
                <a:latin typeface="Times New Roman" panose="02020603050405020304" pitchFamily="18" charset="0"/>
                <a:ea typeface="HY헤드라인M" panose="02030600000101010101" pitchFamily="18" charset="-127"/>
                <a:cs typeface="Times New Roman" panose="02020603050405020304" pitchFamily="18" charset="0"/>
              </a:rPr>
              <a:t>-pilot</a:t>
            </a:r>
            <a:r>
              <a:rPr lang="en-US" altLang="ko-KR" sz="2800" dirty="0" smtClean="0">
                <a:latin typeface="Times New Roman" panose="02020603050405020304" pitchFamily="18" charset="0"/>
                <a:ea typeface="HY헤드라인M" panose="02030600000101010101" pitchFamily="18" charset="-127"/>
                <a:cs typeface="Times New Roman" panose="02020603050405020304" pitchFamily="18" charset="0"/>
              </a:rPr>
              <a:t> </a:t>
            </a:r>
            <a:r>
              <a:rPr lang="en-US" altLang="ko-KR" sz="1600" dirty="0">
                <a:latin typeface="Times New Roman" panose="02020603050405020304" pitchFamily="18" charset="0"/>
                <a:ea typeface="HY헤드라인M" panose="02030600000101010101" pitchFamily="18" charset="-127"/>
                <a:cs typeface="Times New Roman" panose="02020603050405020304" pitchFamily="18" charset="0"/>
              </a:rPr>
              <a:t> </a:t>
            </a:r>
            <a:r>
              <a:rPr lang="en-US" altLang="ko-KR" sz="1600" dirty="0" smtClean="0">
                <a:latin typeface="Times New Roman" panose="02020603050405020304" pitchFamily="18" charset="0"/>
                <a:ea typeface="HY헤드라인M" panose="02030600000101010101" pitchFamily="18" charset="-127"/>
                <a:cs typeface="Times New Roman" panose="02020603050405020304" pitchFamily="18" charset="0"/>
              </a:rPr>
              <a:t>      </a:t>
            </a:r>
            <a:r>
              <a:rPr lang="en-US" altLang="ko-KR" sz="1600" b="1" dirty="0" smtClean="0">
                <a:latin typeface="Times New Roman" panose="02020603050405020304" pitchFamily="18" charset="0"/>
                <a:ea typeface="HY헤드라인M" panose="02030600000101010101" pitchFamily="18" charset="-127"/>
                <a:cs typeface="Times New Roman" panose="02020603050405020304" pitchFamily="18" charset="0"/>
              </a:rPr>
              <a:t>Ref. EPJC (2019) 79:791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sz="2000" dirty="0" smtClean="0">
                <a:latin typeface="Times New Roman" panose="02020603050405020304" pitchFamily="18" charset="0"/>
                <a:ea typeface="HY헤드라인M" panose="02030600000101010101" pitchFamily="18" charset="-127"/>
                <a:cs typeface="Times New Roman" panose="02020603050405020304" pitchFamily="18" charset="0"/>
              </a:rPr>
              <a:t>Period : 2015 ~ 2018</a:t>
            </a:r>
            <a:endParaRPr lang="en-US" altLang="ko-KR" sz="2000" dirty="0">
              <a:latin typeface="Times New Roman" panose="02020603050405020304" pitchFamily="18" charset="0"/>
              <a:ea typeface="HY헤드라인M" panose="02030600000101010101" pitchFamily="18" charset="-127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sz="2000" dirty="0" smtClean="0">
                <a:latin typeface="Times New Roman" panose="02020603050405020304" pitchFamily="18" charset="0"/>
                <a:ea typeface="HY헤드라인M" panose="02030600000101010101" pitchFamily="18" charset="-127"/>
                <a:cs typeface="Times New Roman" panose="02020603050405020304" pitchFamily="18" charset="0"/>
              </a:rPr>
              <a:t>Detector : </a:t>
            </a:r>
            <a:r>
              <a:rPr lang="en-US" altLang="ko-KR" sz="2000" baseline="30000" dirty="0" smtClean="0">
                <a:latin typeface="Times New Roman" panose="02020603050405020304" pitchFamily="18" charset="0"/>
                <a:ea typeface="HY헤드라인M" panose="02030600000101010101" pitchFamily="18" charset="-127"/>
                <a:cs typeface="Times New Roman" panose="02020603050405020304" pitchFamily="18" charset="0"/>
              </a:rPr>
              <a:t>48dep</a:t>
            </a:r>
            <a:r>
              <a:rPr lang="en-US" altLang="ko-KR" sz="2000" dirty="0" smtClean="0">
                <a:latin typeface="Times New Roman" panose="02020603050405020304" pitchFamily="18" charset="0"/>
                <a:ea typeface="HY헤드라인M" panose="02030600000101010101" pitchFamily="18" charset="-127"/>
                <a:cs typeface="Times New Roman" panose="02020603050405020304" pitchFamily="18" charset="0"/>
              </a:rPr>
              <a:t>Ca</a:t>
            </a:r>
            <a:r>
              <a:rPr lang="en-US" altLang="ko-KR" sz="2000" baseline="30000" dirty="0" smtClean="0">
                <a:latin typeface="Times New Roman" panose="02020603050405020304" pitchFamily="18" charset="0"/>
                <a:ea typeface="HY헤드라인M" panose="02030600000101010101" pitchFamily="18" charset="-127"/>
                <a:cs typeface="Times New Roman" panose="02020603050405020304" pitchFamily="18" charset="0"/>
              </a:rPr>
              <a:t>100</a:t>
            </a:r>
            <a:r>
              <a:rPr lang="en-US" altLang="ko-KR" sz="2000" dirty="0" smtClean="0">
                <a:latin typeface="Times New Roman" panose="02020603050405020304" pitchFamily="18" charset="0"/>
                <a:ea typeface="HY헤드라인M" panose="02030600000101010101" pitchFamily="18" charset="-127"/>
                <a:cs typeface="Times New Roman" panose="02020603050405020304" pitchFamily="18" charset="0"/>
              </a:rPr>
              <a:t>MoO</a:t>
            </a:r>
            <a:r>
              <a:rPr lang="en-US" altLang="ko-KR" sz="2000" baseline="-25000" dirty="0" smtClean="0">
                <a:latin typeface="Times New Roman" panose="02020603050405020304" pitchFamily="18" charset="0"/>
                <a:ea typeface="HY헤드라인M" panose="02030600000101010101" pitchFamily="18" charset="-127"/>
                <a:cs typeface="Times New Roman" panose="02020603050405020304" pitchFamily="18" charset="0"/>
              </a:rPr>
              <a:t>4 </a:t>
            </a:r>
            <a:r>
              <a:rPr lang="en-US" altLang="ko-KR" sz="2000" dirty="0" smtClean="0">
                <a:latin typeface="Times New Roman" panose="02020603050405020304" pitchFamily="18" charset="0"/>
                <a:ea typeface="HY헤드라인M" panose="02030600000101010101" pitchFamily="18" charset="-127"/>
                <a:cs typeface="Times New Roman" panose="02020603050405020304" pitchFamily="18" charset="0"/>
              </a:rPr>
              <a:t>(6 crystals, ~1.9 kg)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sz="2000" dirty="0" smtClean="0">
                <a:latin typeface="Times New Roman" panose="02020603050405020304" pitchFamily="18" charset="0"/>
                <a:ea typeface="HY헤드라인M" panose="02030600000101010101" pitchFamily="18" charset="-127"/>
                <a:cs typeface="Times New Roman" panose="02020603050405020304" pitchFamily="18" charset="0"/>
              </a:rPr>
              <a:t>Technique : Metallic Magnetic Calorimeters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sz="2000" dirty="0" smtClean="0">
                <a:latin typeface="Times New Roman" panose="02020603050405020304" pitchFamily="18" charset="0"/>
                <a:ea typeface="HY헤드라인M" panose="02030600000101010101" pitchFamily="18" charset="-127"/>
                <a:cs typeface="Times New Roman" panose="02020603050405020304" pitchFamily="18" charset="0"/>
              </a:rPr>
              <a:t>Exposures : 111 </a:t>
            </a:r>
            <a:r>
              <a:rPr lang="en-US" altLang="ko-KR" sz="2000" dirty="0" err="1" smtClean="0">
                <a:latin typeface="Times New Roman" panose="02020603050405020304" pitchFamily="18" charset="0"/>
                <a:ea typeface="HY헤드라인M" panose="02030600000101010101" pitchFamily="18" charset="-127"/>
                <a:cs typeface="Times New Roman" panose="02020603050405020304" pitchFamily="18" charset="0"/>
              </a:rPr>
              <a:t>kg∙days</a:t>
            </a:r>
            <a:endParaRPr lang="en-US" altLang="ko-KR" sz="2000" dirty="0" smtClean="0">
              <a:latin typeface="Times New Roman" panose="02020603050405020304" pitchFamily="18" charset="0"/>
              <a:ea typeface="HY헤드라인M" panose="02030600000101010101" pitchFamily="18" charset="-127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sz="2000" dirty="0" smtClean="0">
                <a:latin typeface="Times New Roman" panose="02020603050405020304" pitchFamily="18" charset="0"/>
                <a:ea typeface="HY헤드라인M" panose="02030600000101010101" pitchFamily="18" charset="-127"/>
                <a:cs typeface="Times New Roman" panose="02020603050405020304" pitchFamily="18" charset="0"/>
              </a:rPr>
              <a:t>Half-life limit :  9.5 x 10</a:t>
            </a:r>
            <a:r>
              <a:rPr lang="en-US" altLang="ko-KR" sz="2000" baseline="30000" dirty="0" smtClean="0">
                <a:latin typeface="Times New Roman" panose="02020603050405020304" pitchFamily="18" charset="0"/>
                <a:ea typeface="HY헤드라인M" panose="02030600000101010101" pitchFamily="18" charset="-127"/>
                <a:cs typeface="Times New Roman" panose="02020603050405020304" pitchFamily="18" charset="0"/>
              </a:rPr>
              <a:t>22</a:t>
            </a:r>
            <a:r>
              <a:rPr lang="en-US" altLang="ko-KR" sz="2000" dirty="0" smtClean="0">
                <a:latin typeface="Times New Roman" panose="02020603050405020304" pitchFamily="18" charset="0"/>
                <a:ea typeface="HY헤드라인M" panose="02030600000101010101" pitchFamily="18" charset="-127"/>
                <a:cs typeface="Times New Roman" panose="02020603050405020304" pitchFamily="18" charset="0"/>
              </a:rPr>
              <a:t> years (90% C.L.)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sz="2000" dirty="0" smtClean="0">
                <a:latin typeface="Times New Roman" panose="02020603050405020304" pitchFamily="18" charset="0"/>
                <a:ea typeface="HY헤드라인M" panose="02030600000101010101" pitchFamily="18" charset="-127"/>
                <a:cs typeface="Times New Roman" panose="02020603050405020304" pitchFamily="18" charset="0"/>
              </a:rPr>
              <a:t>Effective </a:t>
            </a:r>
            <a:r>
              <a:rPr lang="en-US" altLang="ko-KR" sz="2000" dirty="0" err="1" smtClean="0">
                <a:latin typeface="Times New Roman" panose="02020603050405020304" pitchFamily="18" charset="0"/>
                <a:ea typeface="HY헤드라인M" panose="02030600000101010101" pitchFamily="18" charset="-127"/>
                <a:cs typeface="Times New Roman" panose="02020603050405020304" pitchFamily="18" charset="0"/>
              </a:rPr>
              <a:t>Majorana</a:t>
            </a:r>
            <a:r>
              <a:rPr lang="en-US" altLang="ko-KR" sz="2000" dirty="0" smtClean="0">
                <a:latin typeface="Times New Roman" panose="02020603050405020304" pitchFamily="18" charset="0"/>
                <a:ea typeface="HY헤드라인M" panose="02030600000101010101" pitchFamily="18" charset="-127"/>
                <a:cs typeface="Times New Roman" panose="02020603050405020304" pitchFamily="18" charset="0"/>
              </a:rPr>
              <a:t> </a:t>
            </a:r>
            <a:r>
              <a:rPr lang="en-US" altLang="ko-KR" sz="2000" i="1" dirty="0" smtClean="0">
                <a:latin typeface="Symbol" panose="05050102010706020507" pitchFamily="18" charset="2"/>
                <a:ea typeface="HY헤드라인M" panose="02030600000101010101" pitchFamily="18" charset="-127"/>
                <a:cs typeface="Times New Roman" panose="02020603050405020304" pitchFamily="18" charset="0"/>
              </a:rPr>
              <a:t>n</a:t>
            </a:r>
            <a:r>
              <a:rPr lang="en-US" altLang="ko-KR" sz="2000" dirty="0" smtClean="0">
                <a:latin typeface="Times New Roman" panose="02020603050405020304" pitchFamily="18" charset="0"/>
                <a:ea typeface="HY헤드라인M" panose="02030600000101010101" pitchFamily="18" charset="-127"/>
                <a:cs typeface="Times New Roman" panose="02020603050405020304" pitchFamily="18" charset="0"/>
              </a:rPr>
              <a:t> mass : &lt; 1.2 ~ 2.1 eV (</a:t>
            </a:r>
            <a:r>
              <a:rPr lang="en-US" altLang="ko-KR" sz="2000" i="1" dirty="0" err="1" smtClean="0">
                <a:latin typeface="Times New Roman" panose="02020603050405020304" pitchFamily="18" charset="0"/>
                <a:ea typeface="HY헤드라인M" panose="02030600000101010101" pitchFamily="18" charset="-127"/>
                <a:cs typeface="Times New Roman" panose="02020603050405020304" pitchFamily="18" charset="0"/>
              </a:rPr>
              <a:t>g</a:t>
            </a:r>
            <a:r>
              <a:rPr lang="en-US" altLang="ko-KR" sz="2000" i="1" baseline="-25000" dirty="0" err="1" smtClean="0">
                <a:latin typeface="Times New Roman" panose="02020603050405020304" pitchFamily="18" charset="0"/>
                <a:ea typeface="HY헤드라인M" panose="02030600000101010101" pitchFamily="18" charset="-127"/>
                <a:cs typeface="Times New Roman" panose="02020603050405020304" pitchFamily="18" charset="0"/>
              </a:rPr>
              <a:t>A</a:t>
            </a:r>
            <a:r>
              <a:rPr lang="en-US" altLang="ko-KR" sz="2000" dirty="0" smtClean="0">
                <a:latin typeface="Times New Roman" panose="02020603050405020304" pitchFamily="18" charset="0"/>
                <a:ea typeface="HY헤드라인M" panose="02030600000101010101" pitchFamily="18" charset="-127"/>
                <a:cs typeface="Times New Roman" panose="02020603050405020304" pitchFamily="18" charset="0"/>
              </a:rPr>
              <a:t> = 1.27)</a:t>
            </a:r>
          </a:p>
          <a:p>
            <a:endParaRPr lang="en-US" altLang="ko-KR" sz="2000" dirty="0" smtClean="0">
              <a:latin typeface="Times New Roman" panose="02020603050405020304" pitchFamily="18" charset="0"/>
              <a:ea typeface="HY헤드라인M" panose="02030600000101010101" pitchFamily="18" charset="-127"/>
              <a:cs typeface="Times New Roman" panose="02020603050405020304" pitchFamily="18" charset="0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4"/>
          <a:srcRect l="11973" r="15188"/>
          <a:stretch/>
        </p:blipFill>
        <p:spPr>
          <a:xfrm>
            <a:off x="132963" y="82097"/>
            <a:ext cx="5157494" cy="669087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847932" y="455030"/>
            <a:ext cx="1335494" cy="338554"/>
          </a:xfrm>
          <a:prstGeom prst="rect">
            <a:avLst/>
          </a:prstGeom>
          <a:solidFill>
            <a:srgbClr val="FFFF00">
              <a:alpha val="50000"/>
            </a:srgbClr>
          </a:solidFill>
        </p:spPr>
        <p:txBody>
          <a:bodyPr wrap="none" rtlCol="0">
            <a:spAutoFit/>
          </a:bodyPr>
          <a:lstStyle/>
          <a:p>
            <a:r>
              <a:rPr lang="en-US" altLang="ko-KR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Y2L (~700m)</a:t>
            </a:r>
            <a:endParaRPr lang="ko-KR" alt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63170" y="3649648"/>
            <a:ext cx="973343" cy="369332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ko-KR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IBS HQ</a:t>
            </a:r>
            <a:endParaRPr lang="ko-KR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" name="직선 화살표 연결선 8"/>
          <p:cNvCxnSpPr/>
          <p:nvPr/>
        </p:nvCxnSpPr>
        <p:spPr>
          <a:xfrm flipV="1">
            <a:off x="2204084" y="895661"/>
            <a:ext cx="1358084" cy="2392499"/>
          </a:xfrm>
          <a:prstGeom prst="straightConnector1">
            <a:avLst/>
          </a:prstGeom>
          <a:ln w="28575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921917" y="726384"/>
            <a:ext cx="1455848" cy="338554"/>
          </a:xfrm>
          <a:prstGeom prst="rect">
            <a:avLst/>
          </a:prstGeom>
          <a:solidFill>
            <a:srgbClr val="FFFF00">
              <a:alpha val="50000"/>
            </a:srgbClr>
          </a:solidFill>
        </p:spPr>
        <p:txBody>
          <a:bodyPr wrap="none" rtlCol="0">
            <a:spAutoFit/>
          </a:bodyPr>
          <a:lstStyle/>
          <a:p>
            <a:r>
              <a:rPr lang="en-US" altLang="ko-KR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~3 hours drive</a:t>
            </a:r>
            <a:endParaRPr lang="ko-KR" alt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직사각형 20"/>
          <p:cNvSpPr/>
          <p:nvPr/>
        </p:nvSpPr>
        <p:spPr>
          <a:xfrm>
            <a:off x="5448501" y="82097"/>
            <a:ext cx="645721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4800" dirty="0" err="1">
                <a:solidFill>
                  <a:srgbClr val="00B050"/>
                </a:solidFill>
                <a:latin typeface="HY헤드라인M" panose="02030600000101010101" pitchFamily="18" charset="-127"/>
                <a:ea typeface="HY헤드라인M" panose="02030600000101010101" pitchFamily="18" charset="-127"/>
                <a:cs typeface="Times New Roman" panose="02020603050405020304" pitchFamily="18" charset="0"/>
              </a:rPr>
              <a:t>AMoRE</a:t>
            </a:r>
            <a:r>
              <a:rPr lang="en-US" altLang="ko-KR" sz="4800" dirty="0">
                <a:solidFill>
                  <a:srgbClr val="00B050"/>
                </a:solidFill>
                <a:latin typeface="HY헤드라인M" panose="02030600000101010101" pitchFamily="18" charset="-127"/>
                <a:ea typeface="HY헤드라인M" panose="02030600000101010101" pitchFamily="18" charset="-127"/>
                <a:cs typeface="Times New Roman" panose="02020603050405020304" pitchFamily="18" charset="0"/>
              </a:rPr>
              <a:t> </a:t>
            </a:r>
          </a:p>
          <a:p>
            <a:r>
              <a:rPr lang="en-US" altLang="ko-KR" sz="2400" dirty="0" err="1">
                <a:solidFill>
                  <a:srgbClr val="00B050"/>
                </a:solidFill>
                <a:latin typeface="HY헤드라인M" panose="02030600000101010101" pitchFamily="18" charset="-127"/>
                <a:ea typeface="HY헤드라인M" panose="02030600000101010101" pitchFamily="18" charset="-127"/>
                <a:cs typeface="Times New Roman" panose="02020603050405020304" pitchFamily="18" charset="0"/>
              </a:rPr>
              <a:t>Neutrinoless</a:t>
            </a:r>
            <a:r>
              <a:rPr lang="en-US" altLang="ko-KR" sz="2400" dirty="0">
                <a:solidFill>
                  <a:srgbClr val="00B050"/>
                </a:solidFill>
                <a:latin typeface="HY헤드라인M" panose="02030600000101010101" pitchFamily="18" charset="-127"/>
                <a:ea typeface="HY헤드라인M" panose="02030600000101010101" pitchFamily="18" charset="-127"/>
                <a:cs typeface="Times New Roman" panose="02020603050405020304" pitchFamily="18" charset="0"/>
              </a:rPr>
              <a:t> double beta decay of </a:t>
            </a:r>
            <a:r>
              <a:rPr lang="en-US" altLang="ko-KR" sz="2400" baseline="30000" dirty="0">
                <a:solidFill>
                  <a:srgbClr val="00B050"/>
                </a:solidFill>
                <a:latin typeface="HY헤드라인M" panose="02030600000101010101" pitchFamily="18" charset="-127"/>
                <a:ea typeface="HY헤드라인M" panose="02030600000101010101" pitchFamily="18" charset="-127"/>
                <a:cs typeface="Times New Roman" panose="02020603050405020304" pitchFamily="18" charset="0"/>
              </a:rPr>
              <a:t>100</a:t>
            </a:r>
            <a:r>
              <a:rPr lang="en-US" altLang="ko-KR" sz="2400" dirty="0">
                <a:solidFill>
                  <a:srgbClr val="00B050"/>
                </a:solidFill>
                <a:latin typeface="HY헤드라인M" panose="02030600000101010101" pitchFamily="18" charset="-127"/>
                <a:ea typeface="HY헤드라인M" panose="02030600000101010101" pitchFamily="18" charset="-127"/>
                <a:cs typeface="Times New Roman" panose="02020603050405020304" pitchFamily="18" charset="0"/>
              </a:rPr>
              <a:t>Mo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3D6CB-2A1B-4882-A967-C6557C56DB22}" type="slidenum">
              <a:rPr lang="ko-KR" altLang="en-US" smtClean="0"/>
              <a:t>12</a:t>
            </a:fld>
            <a:endParaRPr lang="ko-KR" altLang="en-US"/>
          </a:p>
        </p:txBody>
      </p:sp>
      <p:sp>
        <p:nvSpPr>
          <p:cNvPr id="14" name="TextBox 13"/>
          <p:cNvSpPr txBox="1"/>
          <p:nvPr/>
        </p:nvSpPr>
        <p:spPr>
          <a:xfrm>
            <a:off x="10025075" y="4902374"/>
            <a:ext cx="18806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en-US" altLang="ko-KR" sz="1200" b="1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altLang="ko-KR" sz="1200" b="1" i="1" baseline="30000" dirty="0" smtClean="0">
                <a:latin typeface="Symbol" panose="05050102010706020507" pitchFamily="18" charset="2"/>
                <a:cs typeface="Times New Roman" panose="02020603050405020304" pitchFamily="18" charset="0"/>
              </a:rPr>
              <a:t>n</a:t>
            </a:r>
            <a:r>
              <a:rPr lang="en-US" altLang="ko-KR" sz="1200" b="1" i="1" baseline="-25000" dirty="0" smtClean="0">
                <a:latin typeface="Symbol" panose="05050102010706020507" pitchFamily="18" charset="2"/>
                <a:cs typeface="Times New Roman" panose="02020603050405020304" pitchFamily="18" charset="0"/>
              </a:rPr>
              <a:t>bb</a:t>
            </a:r>
            <a:r>
              <a:rPr lang="en-US" altLang="ko-KR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en-US" altLang="ko-KR" sz="1200" b="1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r>
              <a:rPr lang="en-US" altLang="ko-KR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 : 3,034 </a:t>
            </a:r>
            <a:r>
              <a:rPr lang="en-US" altLang="ko-KR" sz="1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keV</a:t>
            </a:r>
            <a:endParaRPr lang="en-US" altLang="ko-KR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" name="직선 화살표 연결선 10"/>
          <p:cNvCxnSpPr/>
          <p:nvPr/>
        </p:nvCxnSpPr>
        <p:spPr>
          <a:xfrm>
            <a:off x="10464304" y="5216669"/>
            <a:ext cx="0" cy="1260000"/>
          </a:xfrm>
          <a:prstGeom prst="straightConnector1">
            <a:avLst/>
          </a:prstGeom>
          <a:ln w="19050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8600581" y="3685346"/>
            <a:ext cx="3183885" cy="707886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altLang="ko-KR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Final half life limit updated</a:t>
            </a:r>
          </a:p>
          <a:p>
            <a:r>
              <a:rPr lang="en-US" altLang="ko-KR" sz="2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HY헤드라인M" panose="02030600000101010101" pitchFamily="18" charset="-127"/>
                <a:cs typeface="Times New Roman" panose="02020603050405020304" pitchFamily="18" charset="0"/>
              </a:rPr>
              <a:t>3.4 </a:t>
            </a:r>
            <a:r>
              <a:rPr lang="en-US" altLang="ko-KR" sz="2000" b="1" dirty="0">
                <a:solidFill>
                  <a:srgbClr val="FF0000"/>
                </a:solidFill>
                <a:latin typeface="Times New Roman" panose="02020603050405020304" pitchFamily="18" charset="0"/>
                <a:ea typeface="HY헤드라인M" panose="02030600000101010101" pitchFamily="18" charset="-127"/>
                <a:cs typeface="Times New Roman" panose="02020603050405020304" pitchFamily="18" charset="0"/>
              </a:rPr>
              <a:t>x </a:t>
            </a:r>
            <a:r>
              <a:rPr lang="en-US" altLang="ko-KR" sz="2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HY헤드라인M" panose="02030600000101010101" pitchFamily="18" charset="-127"/>
                <a:cs typeface="Times New Roman" panose="02020603050405020304" pitchFamily="18" charset="0"/>
              </a:rPr>
              <a:t>10</a:t>
            </a:r>
            <a:r>
              <a:rPr lang="en-US" altLang="ko-KR" sz="2000" b="1" baseline="30000" dirty="0" smtClean="0">
                <a:solidFill>
                  <a:srgbClr val="FF0000"/>
                </a:solidFill>
                <a:latin typeface="Times New Roman" panose="02020603050405020304" pitchFamily="18" charset="0"/>
                <a:ea typeface="HY헤드라인M" panose="02030600000101010101" pitchFamily="18" charset="-127"/>
                <a:cs typeface="Times New Roman" panose="02020603050405020304" pitchFamily="18" charset="0"/>
              </a:rPr>
              <a:t>23</a:t>
            </a:r>
            <a:r>
              <a:rPr lang="en-US" altLang="ko-KR" sz="2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HY헤드라인M" panose="02030600000101010101" pitchFamily="18" charset="-127"/>
                <a:cs typeface="Times New Roman" panose="02020603050405020304" pitchFamily="18" charset="0"/>
              </a:rPr>
              <a:t> </a:t>
            </a:r>
            <a:r>
              <a:rPr lang="en-US" altLang="ko-KR" sz="2000" b="1" dirty="0">
                <a:solidFill>
                  <a:srgbClr val="FF0000"/>
                </a:solidFill>
                <a:latin typeface="Times New Roman" panose="02020603050405020304" pitchFamily="18" charset="0"/>
                <a:ea typeface="HY헤드라인M" panose="02030600000101010101" pitchFamily="18" charset="-127"/>
                <a:cs typeface="Times New Roman" panose="02020603050405020304" pitchFamily="18" charset="0"/>
              </a:rPr>
              <a:t>years (90% C.L</a:t>
            </a:r>
            <a:r>
              <a:rPr lang="en-US" altLang="ko-KR" sz="2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HY헤드라인M" panose="02030600000101010101" pitchFamily="18" charset="-127"/>
                <a:cs typeface="Times New Roman" panose="02020603050405020304" pitchFamily="18" charset="0"/>
              </a:rPr>
              <a:t>.)</a:t>
            </a:r>
            <a:endParaRPr lang="en-US" altLang="ko-KR" sz="2000" b="1" dirty="0">
              <a:solidFill>
                <a:srgbClr val="FF0000"/>
              </a:solidFill>
              <a:latin typeface="Times New Roman" panose="02020603050405020304" pitchFamily="18" charset="0"/>
              <a:ea typeface="HY헤드라인M" panose="02030600000101010101" pitchFamily="18" charset="-127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5829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448501" y="1287459"/>
            <a:ext cx="6247223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800" b="1" dirty="0" err="1" smtClean="0">
                <a:latin typeface="Times New Roman" panose="02020603050405020304" pitchFamily="18" charset="0"/>
                <a:ea typeface="HY헤드라인M" panose="02030600000101010101" pitchFamily="18" charset="-127"/>
                <a:cs typeface="Times New Roman" panose="02020603050405020304" pitchFamily="18" charset="0"/>
              </a:rPr>
              <a:t>AMoRE</a:t>
            </a:r>
            <a:r>
              <a:rPr lang="en-US" altLang="ko-KR" sz="2800" b="1" dirty="0" smtClean="0">
                <a:latin typeface="Times New Roman" panose="02020603050405020304" pitchFamily="18" charset="0"/>
                <a:ea typeface="HY헤드라인M" panose="02030600000101010101" pitchFamily="18" charset="-127"/>
                <a:cs typeface="Times New Roman" panose="02020603050405020304" pitchFamily="18" charset="0"/>
              </a:rPr>
              <a:t>-I</a:t>
            </a:r>
            <a:r>
              <a:rPr lang="en-US" altLang="ko-KR" sz="2800" dirty="0" smtClean="0">
                <a:latin typeface="Times New Roman" panose="02020603050405020304" pitchFamily="18" charset="0"/>
                <a:ea typeface="HY헤드라인M" panose="02030600000101010101" pitchFamily="18" charset="-127"/>
                <a:cs typeface="Times New Roman" panose="02020603050405020304" pitchFamily="18" charset="0"/>
              </a:rPr>
              <a:t> (on going)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sz="2000" dirty="0" smtClean="0">
                <a:latin typeface="Times New Roman" panose="02020603050405020304" pitchFamily="18" charset="0"/>
                <a:ea typeface="HY헤드라인M" panose="02030600000101010101" pitchFamily="18" charset="-127"/>
                <a:cs typeface="Times New Roman" panose="02020603050405020304" pitchFamily="18" charset="0"/>
              </a:rPr>
              <a:t>Time</a:t>
            </a:r>
            <a:r>
              <a:rPr lang="en-US" altLang="ko-KR" sz="2000" dirty="0">
                <a:latin typeface="Times New Roman" panose="02020603050405020304" pitchFamily="18" charset="0"/>
                <a:ea typeface="HY헤드라인M" panose="02030600000101010101" pitchFamily="18" charset="-127"/>
                <a:cs typeface="Times New Roman" panose="02020603050405020304" pitchFamily="18" charset="0"/>
              </a:rPr>
              <a:t> schedule</a:t>
            </a:r>
            <a:r>
              <a:rPr lang="en-US" altLang="ko-KR" sz="2000" dirty="0" smtClean="0">
                <a:latin typeface="Times New Roman" panose="02020603050405020304" pitchFamily="18" charset="0"/>
                <a:ea typeface="HY헤드라인M" panose="02030600000101010101" pitchFamily="18" charset="-127"/>
                <a:cs typeface="Times New Roman" panose="02020603050405020304" pitchFamily="18" charset="0"/>
              </a:rPr>
              <a:t> : 2021 ~ 2023</a:t>
            </a:r>
            <a:endParaRPr lang="en-US" altLang="ko-KR" sz="2000" dirty="0">
              <a:latin typeface="Times New Roman" panose="02020603050405020304" pitchFamily="18" charset="0"/>
              <a:ea typeface="HY헤드라인M" panose="02030600000101010101" pitchFamily="18" charset="-127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sz="2000" dirty="0" smtClean="0">
                <a:latin typeface="Times New Roman" panose="02020603050405020304" pitchFamily="18" charset="0"/>
                <a:ea typeface="HY헤드라인M" panose="02030600000101010101" pitchFamily="18" charset="-127"/>
                <a:cs typeface="Times New Roman" panose="02020603050405020304" pitchFamily="18" charset="0"/>
              </a:rPr>
              <a:t>Detector (6.2 kg)</a:t>
            </a:r>
          </a:p>
          <a:p>
            <a:pPr lvl="1"/>
            <a:r>
              <a:rPr lang="en-US" altLang="ko-KR" sz="2000" dirty="0" smtClean="0">
                <a:latin typeface="Times New Roman" panose="02020603050405020304" pitchFamily="18" charset="0"/>
                <a:ea typeface="HY헤드라인M" panose="02030600000101010101" pitchFamily="18" charset="-127"/>
                <a:cs typeface="Times New Roman" panose="02020603050405020304" pitchFamily="18" charset="0"/>
              </a:rPr>
              <a:t>- </a:t>
            </a:r>
            <a:r>
              <a:rPr lang="en-US" altLang="ko-KR" sz="2000" baseline="30000" dirty="0">
                <a:latin typeface="Times New Roman" panose="02020603050405020304" pitchFamily="18" charset="0"/>
                <a:ea typeface="HY헤드라인M" panose="02030600000101010101" pitchFamily="18" charset="-127"/>
                <a:cs typeface="Times New Roman" panose="02020603050405020304" pitchFamily="18" charset="0"/>
              </a:rPr>
              <a:t>48dep</a:t>
            </a:r>
            <a:r>
              <a:rPr lang="en-US" altLang="ko-KR" sz="2000" dirty="0">
                <a:latin typeface="Times New Roman" panose="02020603050405020304" pitchFamily="18" charset="0"/>
                <a:ea typeface="HY헤드라인M" panose="02030600000101010101" pitchFamily="18" charset="-127"/>
                <a:cs typeface="Times New Roman" panose="02020603050405020304" pitchFamily="18" charset="0"/>
              </a:rPr>
              <a:t>Ca</a:t>
            </a:r>
            <a:r>
              <a:rPr lang="en-US" altLang="ko-KR" sz="2000" baseline="30000" dirty="0">
                <a:latin typeface="Times New Roman" panose="02020603050405020304" pitchFamily="18" charset="0"/>
                <a:ea typeface="HY헤드라인M" panose="02030600000101010101" pitchFamily="18" charset="-127"/>
                <a:cs typeface="Times New Roman" panose="02020603050405020304" pitchFamily="18" charset="0"/>
              </a:rPr>
              <a:t>100</a:t>
            </a:r>
            <a:r>
              <a:rPr lang="en-US" altLang="ko-KR" sz="2000" dirty="0">
                <a:latin typeface="Times New Roman" panose="02020603050405020304" pitchFamily="18" charset="0"/>
                <a:ea typeface="HY헤드라인M" panose="02030600000101010101" pitchFamily="18" charset="-127"/>
                <a:cs typeface="Times New Roman" panose="02020603050405020304" pitchFamily="18" charset="0"/>
              </a:rPr>
              <a:t>MoO</a:t>
            </a:r>
            <a:r>
              <a:rPr lang="en-US" altLang="ko-KR" sz="2000" baseline="-25000" dirty="0">
                <a:latin typeface="Times New Roman" panose="02020603050405020304" pitchFamily="18" charset="0"/>
                <a:ea typeface="HY헤드라인M" panose="02030600000101010101" pitchFamily="18" charset="-127"/>
                <a:cs typeface="Times New Roman" panose="02020603050405020304" pitchFamily="18" charset="0"/>
              </a:rPr>
              <a:t>4 </a:t>
            </a:r>
            <a:r>
              <a:rPr lang="en-US" altLang="ko-KR" sz="2000" dirty="0" smtClean="0">
                <a:latin typeface="Times New Roman" panose="02020603050405020304" pitchFamily="18" charset="0"/>
                <a:ea typeface="HY헤드라인M" panose="02030600000101010101" pitchFamily="18" charset="-127"/>
                <a:cs typeface="Times New Roman" panose="02020603050405020304" pitchFamily="18" charset="0"/>
              </a:rPr>
              <a:t>(13 </a:t>
            </a:r>
            <a:r>
              <a:rPr lang="en-US" altLang="ko-KR" sz="2000" dirty="0">
                <a:latin typeface="Times New Roman" panose="02020603050405020304" pitchFamily="18" charset="0"/>
                <a:ea typeface="HY헤드라인M" panose="02030600000101010101" pitchFamily="18" charset="-127"/>
                <a:cs typeface="Times New Roman" panose="02020603050405020304" pitchFamily="18" charset="0"/>
              </a:rPr>
              <a:t>crystals, </a:t>
            </a:r>
            <a:r>
              <a:rPr lang="en-US" altLang="ko-KR" sz="2000" dirty="0" smtClean="0">
                <a:latin typeface="Times New Roman" panose="02020603050405020304" pitchFamily="18" charset="0"/>
                <a:ea typeface="HY헤드라인M" panose="02030600000101010101" pitchFamily="18" charset="-127"/>
                <a:cs typeface="Times New Roman" panose="02020603050405020304" pitchFamily="18" charset="0"/>
              </a:rPr>
              <a:t>~4.6 </a:t>
            </a:r>
            <a:r>
              <a:rPr lang="en-US" altLang="ko-KR" sz="2000" dirty="0">
                <a:latin typeface="Times New Roman" panose="02020603050405020304" pitchFamily="18" charset="0"/>
                <a:ea typeface="HY헤드라인M" panose="02030600000101010101" pitchFamily="18" charset="-127"/>
                <a:cs typeface="Times New Roman" panose="02020603050405020304" pitchFamily="18" charset="0"/>
              </a:rPr>
              <a:t>kg)</a:t>
            </a:r>
          </a:p>
          <a:p>
            <a:pPr lvl="1"/>
            <a:r>
              <a:rPr lang="en-US" altLang="ko-KR" sz="2000" dirty="0" smtClean="0">
                <a:latin typeface="Times New Roman" panose="02020603050405020304" pitchFamily="18" charset="0"/>
                <a:ea typeface="HY헤드라인M" panose="02030600000101010101" pitchFamily="18" charset="-127"/>
                <a:cs typeface="Times New Roman" panose="02020603050405020304" pitchFamily="18" charset="0"/>
              </a:rPr>
              <a:t>- Li</a:t>
            </a:r>
            <a:r>
              <a:rPr lang="en-US" altLang="ko-KR" sz="2000" baseline="-25000" dirty="0" smtClean="0">
                <a:latin typeface="Times New Roman" panose="02020603050405020304" pitchFamily="18" charset="0"/>
                <a:ea typeface="HY헤드라인M" panose="02030600000101010101" pitchFamily="18" charset="-127"/>
                <a:cs typeface="Times New Roman" panose="02020603050405020304" pitchFamily="18" charset="0"/>
              </a:rPr>
              <a:t>2</a:t>
            </a:r>
            <a:r>
              <a:rPr lang="en-US" altLang="ko-KR" sz="2000" baseline="30000" dirty="0" smtClean="0">
                <a:latin typeface="Times New Roman" panose="02020603050405020304" pitchFamily="18" charset="0"/>
                <a:ea typeface="HY헤드라인M" panose="02030600000101010101" pitchFamily="18" charset="-127"/>
                <a:cs typeface="Times New Roman" panose="02020603050405020304" pitchFamily="18" charset="0"/>
              </a:rPr>
              <a:t>100</a:t>
            </a:r>
            <a:r>
              <a:rPr lang="en-US" altLang="ko-KR" sz="2000" dirty="0" smtClean="0">
                <a:latin typeface="Times New Roman" panose="02020603050405020304" pitchFamily="18" charset="0"/>
                <a:ea typeface="HY헤드라인M" panose="02030600000101010101" pitchFamily="18" charset="-127"/>
                <a:cs typeface="Times New Roman" panose="02020603050405020304" pitchFamily="18" charset="0"/>
              </a:rPr>
              <a:t>MoO</a:t>
            </a:r>
            <a:r>
              <a:rPr lang="en-US" altLang="ko-KR" sz="2000" baseline="-25000" dirty="0" smtClean="0">
                <a:latin typeface="Times New Roman" panose="02020603050405020304" pitchFamily="18" charset="0"/>
                <a:ea typeface="HY헤드라인M" panose="02030600000101010101" pitchFamily="18" charset="-127"/>
                <a:cs typeface="Times New Roman" panose="02020603050405020304" pitchFamily="18" charset="0"/>
              </a:rPr>
              <a:t>4</a:t>
            </a:r>
            <a:r>
              <a:rPr lang="en-US" altLang="ko-KR" sz="2000" dirty="0" smtClean="0">
                <a:latin typeface="Times New Roman" panose="02020603050405020304" pitchFamily="18" charset="0"/>
                <a:ea typeface="HY헤드라인M" panose="02030600000101010101" pitchFamily="18" charset="-127"/>
                <a:cs typeface="Times New Roman" panose="02020603050405020304" pitchFamily="18" charset="0"/>
              </a:rPr>
              <a:t> (5 </a:t>
            </a:r>
            <a:r>
              <a:rPr lang="en-US" altLang="ko-KR" sz="2000" dirty="0">
                <a:latin typeface="Times New Roman" panose="02020603050405020304" pitchFamily="18" charset="0"/>
                <a:ea typeface="HY헤드라인M" panose="02030600000101010101" pitchFamily="18" charset="-127"/>
                <a:cs typeface="Times New Roman" panose="02020603050405020304" pitchFamily="18" charset="0"/>
              </a:rPr>
              <a:t>crystals, ~</a:t>
            </a:r>
            <a:r>
              <a:rPr lang="en-US" altLang="ko-KR" sz="2000" dirty="0" smtClean="0">
                <a:latin typeface="Times New Roman" panose="02020603050405020304" pitchFamily="18" charset="0"/>
                <a:ea typeface="HY헤드라인M" panose="02030600000101010101" pitchFamily="18" charset="-127"/>
                <a:cs typeface="Times New Roman" panose="02020603050405020304" pitchFamily="18" charset="0"/>
              </a:rPr>
              <a:t>1.6 </a:t>
            </a:r>
            <a:r>
              <a:rPr lang="en-US" altLang="ko-KR" sz="2000" dirty="0">
                <a:latin typeface="Times New Roman" panose="02020603050405020304" pitchFamily="18" charset="0"/>
                <a:ea typeface="HY헤드라인M" panose="02030600000101010101" pitchFamily="18" charset="-127"/>
                <a:cs typeface="Times New Roman" panose="02020603050405020304" pitchFamily="18" charset="0"/>
              </a:rPr>
              <a:t>kg</a:t>
            </a:r>
            <a:r>
              <a:rPr lang="en-US" altLang="ko-KR" sz="2000" dirty="0" smtClean="0">
                <a:latin typeface="Times New Roman" panose="02020603050405020304" pitchFamily="18" charset="0"/>
                <a:ea typeface="HY헤드라인M" panose="02030600000101010101" pitchFamily="18" charset="-127"/>
                <a:cs typeface="Times New Roman" panose="02020603050405020304" pitchFamily="18" charset="0"/>
              </a:rPr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sz="2000" dirty="0" smtClean="0">
                <a:latin typeface="Times New Roman" panose="02020603050405020304" pitchFamily="18" charset="0"/>
                <a:ea typeface="HY헤드라인M" panose="02030600000101010101" pitchFamily="18" charset="-127"/>
                <a:cs typeface="Times New Roman" panose="02020603050405020304" pitchFamily="18" charset="0"/>
              </a:rPr>
              <a:t>Technique : Metallic Magnetic Calorimeters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sz="2000" dirty="0">
                <a:latin typeface="Times New Roman" panose="02020603050405020304" pitchFamily="18" charset="0"/>
                <a:ea typeface="HY헤드라인M" panose="02030600000101010101" pitchFamily="18" charset="-127"/>
                <a:cs typeface="Times New Roman" panose="02020603050405020304" pitchFamily="18" charset="0"/>
              </a:rPr>
              <a:t>Background requirement : &lt; </a:t>
            </a:r>
            <a:r>
              <a:rPr lang="en-US" altLang="ko-KR" sz="2000" dirty="0" smtClean="0">
                <a:latin typeface="Times New Roman" panose="02020603050405020304" pitchFamily="18" charset="0"/>
                <a:ea typeface="HY헤드라인M" panose="02030600000101010101" pitchFamily="18" charset="-127"/>
                <a:cs typeface="Times New Roman" panose="02020603050405020304" pitchFamily="18" charset="0"/>
              </a:rPr>
              <a:t>10</a:t>
            </a:r>
            <a:r>
              <a:rPr lang="en-US" altLang="ko-KR" sz="2000" baseline="30000" dirty="0" smtClean="0">
                <a:latin typeface="Times New Roman" panose="02020603050405020304" pitchFamily="18" charset="0"/>
                <a:ea typeface="HY헤드라인M" panose="02030600000101010101" pitchFamily="18" charset="-127"/>
                <a:cs typeface="Times New Roman" panose="02020603050405020304" pitchFamily="18" charset="0"/>
              </a:rPr>
              <a:t>-2</a:t>
            </a:r>
            <a:r>
              <a:rPr lang="en-US" altLang="ko-KR" sz="2000" dirty="0" smtClean="0">
                <a:latin typeface="Times New Roman" panose="02020603050405020304" pitchFamily="18" charset="0"/>
                <a:ea typeface="HY헤드라인M" panose="02030600000101010101" pitchFamily="18" charset="-127"/>
                <a:cs typeface="Times New Roman" panose="02020603050405020304" pitchFamily="18" charset="0"/>
              </a:rPr>
              <a:t> </a:t>
            </a:r>
            <a:r>
              <a:rPr lang="en-US" altLang="ko-KR" sz="2000" dirty="0" err="1" smtClean="0">
                <a:latin typeface="Times New Roman" panose="02020603050405020304" pitchFamily="18" charset="0"/>
                <a:ea typeface="HY헤드라인M" panose="02030600000101010101" pitchFamily="18" charset="-127"/>
                <a:cs typeface="Times New Roman" panose="02020603050405020304" pitchFamily="18" charset="0"/>
              </a:rPr>
              <a:t>ckky</a:t>
            </a:r>
            <a:endParaRPr lang="en-US" altLang="ko-KR" sz="2000" dirty="0">
              <a:latin typeface="Times New Roman" panose="02020603050405020304" pitchFamily="18" charset="0"/>
              <a:ea typeface="HY헤드라인M" panose="02030600000101010101" pitchFamily="18" charset="-127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sz="2000" dirty="0">
                <a:latin typeface="Times New Roman" panose="02020603050405020304" pitchFamily="18" charset="0"/>
                <a:ea typeface="HY헤드라인M" panose="02030600000101010101" pitchFamily="18" charset="-127"/>
                <a:cs typeface="Times New Roman" panose="02020603050405020304" pitchFamily="18" charset="0"/>
              </a:rPr>
              <a:t>Sensitivity goal : </a:t>
            </a:r>
            <a:r>
              <a:rPr lang="en-US" altLang="ko-KR" sz="2000" dirty="0" smtClean="0">
                <a:latin typeface="Times New Roman" panose="02020603050405020304" pitchFamily="18" charset="0"/>
                <a:ea typeface="HY헤드라인M" panose="02030600000101010101" pitchFamily="18" charset="-127"/>
                <a:cs typeface="Times New Roman" panose="02020603050405020304" pitchFamily="18" charset="0"/>
              </a:rPr>
              <a:t>7.0 </a:t>
            </a:r>
            <a:r>
              <a:rPr lang="en-US" altLang="ko-KR" sz="2000" dirty="0">
                <a:latin typeface="Times New Roman" panose="02020603050405020304" pitchFamily="18" charset="0"/>
                <a:ea typeface="HY헤드라인M" panose="02030600000101010101" pitchFamily="18" charset="-127"/>
                <a:cs typeface="Times New Roman" panose="02020603050405020304" pitchFamily="18" charset="0"/>
              </a:rPr>
              <a:t>x </a:t>
            </a:r>
            <a:r>
              <a:rPr lang="en-US" altLang="ko-KR" sz="2000" dirty="0" smtClean="0">
                <a:latin typeface="Times New Roman" panose="02020603050405020304" pitchFamily="18" charset="0"/>
                <a:ea typeface="HY헤드라인M" panose="02030600000101010101" pitchFamily="18" charset="-127"/>
                <a:cs typeface="Times New Roman" panose="02020603050405020304" pitchFamily="18" charset="0"/>
              </a:rPr>
              <a:t>10</a:t>
            </a:r>
            <a:r>
              <a:rPr lang="en-US" altLang="ko-KR" sz="2000" baseline="30000" dirty="0" smtClean="0">
                <a:latin typeface="Times New Roman" panose="02020603050405020304" pitchFamily="18" charset="0"/>
                <a:ea typeface="HY헤드라인M" panose="02030600000101010101" pitchFamily="18" charset="-127"/>
                <a:cs typeface="Times New Roman" panose="02020603050405020304" pitchFamily="18" charset="0"/>
              </a:rPr>
              <a:t>24</a:t>
            </a:r>
            <a:r>
              <a:rPr lang="en-US" altLang="ko-KR" sz="2000" dirty="0" smtClean="0">
                <a:latin typeface="Times New Roman" panose="02020603050405020304" pitchFamily="18" charset="0"/>
                <a:ea typeface="HY헤드라인M" panose="02030600000101010101" pitchFamily="18" charset="-127"/>
                <a:cs typeface="Times New Roman" panose="02020603050405020304" pitchFamily="18" charset="0"/>
              </a:rPr>
              <a:t> year </a:t>
            </a:r>
            <a:r>
              <a:rPr lang="en-US" altLang="ko-KR" sz="2000" dirty="0">
                <a:latin typeface="Times New Roman" panose="02020603050405020304" pitchFamily="18" charset="0"/>
                <a:ea typeface="HY헤드라인M" panose="02030600000101010101" pitchFamily="18" charset="-127"/>
                <a:cs typeface="Times New Roman" panose="02020603050405020304" pitchFamily="18" charset="0"/>
              </a:rPr>
              <a:t>&lt;</a:t>
            </a:r>
            <a:r>
              <a:rPr lang="en-US" altLang="ko-KR" sz="2000" dirty="0" err="1">
                <a:latin typeface="Times New Roman" panose="02020603050405020304" pitchFamily="18" charset="0"/>
                <a:ea typeface="HY헤드라인M" panose="02030600000101010101" pitchFamily="18" charset="-127"/>
                <a:cs typeface="Times New Roman" panose="02020603050405020304" pitchFamily="18" charset="0"/>
              </a:rPr>
              <a:t>m</a:t>
            </a:r>
            <a:r>
              <a:rPr lang="en-US" altLang="ko-KR" sz="2000" i="1" baseline="-25000" dirty="0" err="1">
                <a:latin typeface="Symbol" panose="05050102010706020507" pitchFamily="18" charset="2"/>
                <a:ea typeface="HY헤드라인M" panose="02030600000101010101" pitchFamily="18" charset="-127"/>
                <a:cs typeface="Times New Roman" panose="02020603050405020304" pitchFamily="18" charset="0"/>
              </a:rPr>
              <a:t>bb</a:t>
            </a:r>
            <a:r>
              <a:rPr lang="en-US" altLang="ko-KR" sz="2000" dirty="0">
                <a:latin typeface="Times New Roman" panose="02020603050405020304" pitchFamily="18" charset="0"/>
                <a:ea typeface="HY헤드라인M" panose="02030600000101010101" pitchFamily="18" charset="-127"/>
                <a:cs typeface="Times New Roman" panose="02020603050405020304" pitchFamily="18" charset="0"/>
              </a:rPr>
              <a:t>&gt; : </a:t>
            </a:r>
            <a:r>
              <a:rPr lang="en-US" altLang="ko-KR" sz="2000" dirty="0" smtClean="0">
                <a:latin typeface="Times New Roman" panose="02020603050405020304" pitchFamily="18" charset="0"/>
                <a:ea typeface="HY헤드라인M" panose="02030600000101010101" pitchFamily="18" charset="-127"/>
                <a:cs typeface="Times New Roman" panose="02020603050405020304" pitchFamily="18" charset="0"/>
              </a:rPr>
              <a:t>140~270 </a:t>
            </a:r>
            <a:r>
              <a:rPr lang="en-US" altLang="ko-KR" sz="2000" dirty="0" err="1" smtClean="0">
                <a:latin typeface="Times New Roman" panose="02020603050405020304" pitchFamily="18" charset="0"/>
                <a:ea typeface="HY헤드라인M" panose="02030600000101010101" pitchFamily="18" charset="-127"/>
                <a:cs typeface="Times New Roman" panose="02020603050405020304" pitchFamily="18" charset="0"/>
              </a:rPr>
              <a:t>meV</a:t>
            </a:r>
            <a:endParaRPr lang="en-US" altLang="ko-KR" sz="2000" dirty="0">
              <a:latin typeface="Times New Roman" panose="02020603050405020304" pitchFamily="18" charset="0"/>
              <a:ea typeface="HY헤드라인M" panose="02030600000101010101" pitchFamily="18" charset="-127"/>
              <a:cs typeface="Times New Roman" panose="02020603050405020304" pitchFamily="18" charset="0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2"/>
          <a:srcRect l="11973" r="15188"/>
          <a:stretch/>
        </p:blipFill>
        <p:spPr>
          <a:xfrm>
            <a:off x="132963" y="82097"/>
            <a:ext cx="5157494" cy="669087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847932" y="455030"/>
            <a:ext cx="1335494" cy="338554"/>
          </a:xfrm>
          <a:prstGeom prst="rect">
            <a:avLst/>
          </a:prstGeom>
          <a:solidFill>
            <a:srgbClr val="FFFF00">
              <a:alpha val="50000"/>
            </a:srgbClr>
          </a:solidFill>
        </p:spPr>
        <p:txBody>
          <a:bodyPr wrap="none" rtlCol="0">
            <a:spAutoFit/>
          </a:bodyPr>
          <a:lstStyle/>
          <a:p>
            <a:r>
              <a:rPr lang="en-US" altLang="ko-KR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Y2L (~700m)</a:t>
            </a:r>
            <a:endParaRPr lang="ko-KR" alt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63170" y="3649648"/>
            <a:ext cx="973343" cy="369332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ko-KR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IBS HQ</a:t>
            </a:r>
            <a:endParaRPr lang="ko-KR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" name="직선 화살표 연결선 8"/>
          <p:cNvCxnSpPr/>
          <p:nvPr/>
        </p:nvCxnSpPr>
        <p:spPr>
          <a:xfrm flipV="1">
            <a:off x="2204084" y="895661"/>
            <a:ext cx="1358084" cy="2392499"/>
          </a:xfrm>
          <a:prstGeom prst="straightConnector1">
            <a:avLst/>
          </a:prstGeom>
          <a:ln w="28575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921917" y="726384"/>
            <a:ext cx="1455848" cy="338554"/>
          </a:xfrm>
          <a:prstGeom prst="rect">
            <a:avLst/>
          </a:prstGeom>
          <a:solidFill>
            <a:srgbClr val="FFFF00">
              <a:alpha val="50000"/>
            </a:srgbClr>
          </a:solidFill>
        </p:spPr>
        <p:txBody>
          <a:bodyPr wrap="none" rtlCol="0">
            <a:spAutoFit/>
          </a:bodyPr>
          <a:lstStyle/>
          <a:p>
            <a:r>
              <a:rPr lang="en-US" altLang="ko-KR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~3 hours drive</a:t>
            </a:r>
            <a:endParaRPr lang="ko-KR" alt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8501" y="4159587"/>
            <a:ext cx="3704408" cy="2082409"/>
          </a:xfrm>
          <a:prstGeom prst="rect">
            <a:avLst/>
          </a:prstGeom>
        </p:spPr>
      </p:pic>
      <p:sp>
        <p:nvSpPr>
          <p:cNvPr id="14" name="직사각형 13"/>
          <p:cNvSpPr/>
          <p:nvPr/>
        </p:nvSpPr>
        <p:spPr>
          <a:xfrm>
            <a:off x="5448501" y="82097"/>
            <a:ext cx="645721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4800" dirty="0" err="1">
                <a:solidFill>
                  <a:srgbClr val="00B050"/>
                </a:solidFill>
                <a:latin typeface="HY헤드라인M" panose="02030600000101010101" pitchFamily="18" charset="-127"/>
                <a:ea typeface="HY헤드라인M" panose="02030600000101010101" pitchFamily="18" charset="-127"/>
                <a:cs typeface="Times New Roman" panose="02020603050405020304" pitchFamily="18" charset="0"/>
              </a:rPr>
              <a:t>AMoRE</a:t>
            </a:r>
            <a:r>
              <a:rPr lang="en-US" altLang="ko-KR" sz="4800" dirty="0">
                <a:solidFill>
                  <a:srgbClr val="00B050"/>
                </a:solidFill>
                <a:latin typeface="HY헤드라인M" panose="02030600000101010101" pitchFamily="18" charset="-127"/>
                <a:ea typeface="HY헤드라인M" panose="02030600000101010101" pitchFamily="18" charset="-127"/>
                <a:cs typeface="Times New Roman" panose="02020603050405020304" pitchFamily="18" charset="0"/>
              </a:rPr>
              <a:t> </a:t>
            </a:r>
          </a:p>
          <a:p>
            <a:r>
              <a:rPr lang="en-US" altLang="ko-KR" sz="2400" dirty="0" err="1">
                <a:solidFill>
                  <a:srgbClr val="00B050"/>
                </a:solidFill>
                <a:latin typeface="HY헤드라인M" panose="02030600000101010101" pitchFamily="18" charset="-127"/>
                <a:ea typeface="HY헤드라인M" panose="02030600000101010101" pitchFamily="18" charset="-127"/>
                <a:cs typeface="Times New Roman" panose="02020603050405020304" pitchFamily="18" charset="0"/>
              </a:rPr>
              <a:t>Neutrinoless</a:t>
            </a:r>
            <a:r>
              <a:rPr lang="en-US" altLang="ko-KR" sz="2400" dirty="0">
                <a:solidFill>
                  <a:srgbClr val="00B050"/>
                </a:solidFill>
                <a:latin typeface="HY헤드라인M" panose="02030600000101010101" pitchFamily="18" charset="-127"/>
                <a:ea typeface="HY헤드라인M" panose="02030600000101010101" pitchFamily="18" charset="-127"/>
                <a:cs typeface="Times New Roman" panose="02020603050405020304" pitchFamily="18" charset="0"/>
              </a:rPr>
              <a:t> double beta decay of </a:t>
            </a:r>
            <a:r>
              <a:rPr lang="en-US" altLang="ko-KR" sz="2400" baseline="30000" dirty="0">
                <a:solidFill>
                  <a:srgbClr val="00B050"/>
                </a:solidFill>
                <a:latin typeface="HY헤드라인M" panose="02030600000101010101" pitchFamily="18" charset="-127"/>
                <a:ea typeface="HY헤드라인M" panose="02030600000101010101" pitchFamily="18" charset="-127"/>
                <a:cs typeface="Times New Roman" panose="02020603050405020304" pitchFamily="18" charset="0"/>
              </a:rPr>
              <a:t>100</a:t>
            </a:r>
            <a:r>
              <a:rPr lang="en-US" altLang="ko-KR" sz="2400" dirty="0">
                <a:solidFill>
                  <a:srgbClr val="00B050"/>
                </a:solidFill>
                <a:latin typeface="HY헤드라인M" panose="02030600000101010101" pitchFamily="18" charset="-127"/>
                <a:ea typeface="HY헤드라인M" panose="02030600000101010101" pitchFamily="18" charset="-127"/>
                <a:cs typeface="Times New Roman" panose="02020603050405020304" pitchFamily="18" charset="0"/>
              </a:rPr>
              <a:t>Mo</a:t>
            </a:r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52909" y="3965115"/>
            <a:ext cx="2815335" cy="2587692"/>
          </a:xfrm>
          <a:prstGeom prst="rect">
            <a:avLst/>
          </a:prstGeom>
        </p:spPr>
      </p:pic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3D6CB-2A1B-4882-A967-C6557C56DB22}" type="slidenum">
              <a:rPr lang="ko-KR" altLang="en-US" smtClean="0"/>
              <a:t>13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36564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448501" y="1287459"/>
            <a:ext cx="34483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800" b="1" dirty="0" err="1" smtClean="0">
                <a:latin typeface="Times New Roman" panose="02020603050405020304" pitchFamily="18" charset="0"/>
                <a:ea typeface="HY헤드라인M" panose="02030600000101010101" pitchFamily="18" charset="-127"/>
                <a:cs typeface="Times New Roman" panose="02020603050405020304" pitchFamily="18" charset="0"/>
              </a:rPr>
              <a:t>AMoRE</a:t>
            </a:r>
            <a:r>
              <a:rPr lang="en-US" altLang="ko-KR" sz="2800" b="1" dirty="0" smtClean="0">
                <a:latin typeface="Times New Roman" panose="02020603050405020304" pitchFamily="18" charset="0"/>
                <a:ea typeface="HY헤드라인M" panose="02030600000101010101" pitchFamily="18" charset="-127"/>
                <a:cs typeface="Times New Roman" panose="02020603050405020304" pitchFamily="18" charset="0"/>
              </a:rPr>
              <a:t>-I </a:t>
            </a:r>
            <a:r>
              <a:rPr lang="en-US" altLang="ko-KR" sz="2800" b="1" dirty="0">
                <a:latin typeface="Times New Roman" panose="02020603050405020304" pitchFamily="18" charset="0"/>
                <a:ea typeface="HY헤드라인M" panose="02030600000101010101" pitchFamily="18" charset="-127"/>
                <a:cs typeface="Times New Roman" panose="02020603050405020304" pitchFamily="18" charset="0"/>
              </a:rPr>
              <a:t>(on going</a:t>
            </a:r>
            <a:r>
              <a:rPr lang="en-US" altLang="ko-KR" sz="2800" b="1" dirty="0" smtClean="0">
                <a:latin typeface="Times New Roman" panose="02020603050405020304" pitchFamily="18" charset="0"/>
                <a:ea typeface="HY헤드라인M" panose="02030600000101010101" pitchFamily="18" charset="-127"/>
                <a:cs typeface="Times New Roman" panose="02020603050405020304" pitchFamily="18" charset="0"/>
              </a:rPr>
              <a:t>) </a:t>
            </a: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2"/>
          <a:srcRect l="11973" r="15188"/>
          <a:stretch/>
        </p:blipFill>
        <p:spPr>
          <a:xfrm>
            <a:off x="132963" y="82097"/>
            <a:ext cx="5157494" cy="669087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847932" y="455030"/>
            <a:ext cx="1335494" cy="338554"/>
          </a:xfrm>
          <a:prstGeom prst="rect">
            <a:avLst/>
          </a:prstGeom>
          <a:solidFill>
            <a:srgbClr val="FFFF00">
              <a:alpha val="50000"/>
            </a:srgbClr>
          </a:solidFill>
        </p:spPr>
        <p:txBody>
          <a:bodyPr wrap="none" rtlCol="0">
            <a:spAutoFit/>
          </a:bodyPr>
          <a:lstStyle/>
          <a:p>
            <a:r>
              <a:rPr lang="en-US" altLang="ko-KR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Y2L (~700m)</a:t>
            </a:r>
            <a:endParaRPr lang="ko-KR" alt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63170" y="3649648"/>
            <a:ext cx="973343" cy="369332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ko-KR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IBS HQ</a:t>
            </a:r>
            <a:endParaRPr lang="ko-KR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" name="직선 화살표 연결선 8"/>
          <p:cNvCxnSpPr/>
          <p:nvPr/>
        </p:nvCxnSpPr>
        <p:spPr>
          <a:xfrm flipV="1">
            <a:off x="2204084" y="895661"/>
            <a:ext cx="1358084" cy="2392499"/>
          </a:xfrm>
          <a:prstGeom prst="straightConnector1">
            <a:avLst/>
          </a:prstGeom>
          <a:ln w="28575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921917" y="726384"/>
            <a:ext cx="1455848" cy="338554"/>
          </a:xfrm>
          <a:prstGeom prst="rect">
            <a:avLst/>
          </a:prstGeom>
          <a:solidFill>
            <a:srgbClr val="FFFF00">
              <a:alpha val="50000"/>
            </a:srgbClr>
          </a:solidFill>
        </p:spPr>
        <p:txBody>
          <a:bodyPr wrap="none" rtlCol="0">
            <a:spAutoFit/>
          </a:bodyPr>
          <a:lstStyle/>
          <a:p>
            <a:r>
              <a:rPr lang="en-US" altLang="ko-KR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~3 hours drive</a:t>
            </a:r>
            <a:endParaRPr lang="ko-KR" alt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직사각형 13"/>
          <p:cNvSpPr/>
          <p:nvPr/>
        </p:nvSpPr>
        <p:spPr>
          <a:xfrm>
            <a:off x="5448501" y="82097"/>
            <a:ext cx="645721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4800" dirty="0" err="1">
                <a:solidFill>
                  <a:srgbClr val="00B050"/>
                </a:solidFill>
                <a:latin typeface="HY헤드라인M" panose="02030600000101010101" pitchFamily="18" charset="-127"/>
                <a:ea typeface="HY헤드라인M" panose="02030600000101010101" pitchFamily="18" charset="-127"/>
                <a:cs typeface="Times New Roman" panose="02020603050405020304" pitchFamily="18" charset="0"/>
              </a:rPr>
              <a:t>AMoRE</a:t>
            </a:r>
            <a:r>
              <a:rPr lang="en-US" altLang="ko-KR" sz="4800" dirty="0">
                <a:solidFill>
                  <a:srgbClr val="00B050"/>
                </a:solidFill>
                <a:latin typeface="HY헤드라인M" panose="02030600000101010101" pitchFamily="18" charset="-127"/>
                <a:ea typeface="HY헤드라인M" panose="02030600000101010101" pitchFamily="18" charset="-127"/>
                <a:cs typeface="Times New Roman" panose="02020603050405020304" pitchFamily="18" charset="0"/>
              </a:rPr>
              <a:t> </a:t>
            </a:r>
          </a:p>
          <a:p>
            <a:r>
              <a:rPr lang="en-US" altLang="ko-KR" sz="2400" dirty="0" err="1">
                <a:solidFill>
                  <a:srgbClr val="00B050"/>
                </a:solidFill>
                <a:latin typeface="HY헤드라인M" panose="02030600000101010101" pitchFamily="18" charset="-127"/>
                <a:ea typeface="HY헤드라인M" panose="02030600000101010101" pitchFamily="18" charset="-127"/>
                <a:cs typeface="Times New Roman" panose="02020603050405020304" pitchFamily="18" charset="0"/>
              </a:rPr>
              <a:t>Neutrinoless</a:t>
            </a:r>
            <a:r>
              <a:rPr lang="en-US" altLang="ko-KR" sz="2400" dirty="0">
                <a:solidFill>
                  <a:srgbClr val="00B050"/>
                </a:solidFill>
                <a:latin typeface="HY헤드라인M" panose="02030600000101010101" pitchFamily="18" charset="-127"/>
                <a:ea typeface="HY헤드라인M" panose="02030600000101010101" pitchFamily="18" charset="-127"/>
                <a:cs typeface="Times New Roman" panose="02020603050405020304" pitchFamily="18" charset="0"/>
              </a:rPr>
              <a:t> double beta decay of </a:t>
            </a:r>
            <a:r>
              <a:rPr lang="en-US" altLang="ko-KR" sz="2400" baseline="30000" dirty="0">
                <a:solidFill>
                  <a:srgbClr val="00B050"/>
                </a:solidFill>
                <a:latin typeface="HY헤드라인M" panose="02030600000101010101" pitchFamily="18" charset="-127"/>
                <a:ea typeface="HY헤드라인M" panose="02030600000101010101" pitchFamily="18" charset="-127"/>
                <a:cs typeface="Times New Roman" panose="02020603050405020304" pitchFamily="18" charset="0"/>
              </a:rPr>
              <a:t>100</a:t>
            </a:r>
            <a:r>
              <a:rPr lang="en-US" altLang="ko-KR" sz="2400" dirty="0">
                <a:solidFill>
                  <a:srgbClr val="00B050"/>
                </a:solidFill>
                <a:latin typeface="HY헤드라인M" panose="02030600000101010101" pitchFamily="18" charset="-127"/>
                <a:ea typeface="HY헤드라인M" panose="02030600000101010101" pitchFamily="18" charset="-127"/>
                <a:cs typeface="Times New Roman" panose="02020603050405020304" pitchFamily="18" charset="0"/>
              </a:rPr>
              <a:t>Mo</a:t>
            </a:r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990ADC39-1768-425F-B5B2-0FA0516972C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5" r="7026"/>
          <a:stretch/>
        </p:blipFill>
        <p:spPr>
          <a:xfrm>
            <a:off x="5448501" y="1810679"/>
            <a:ext cx="6541570" cy="1701493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EF59609B-ACD0-451F-BF9B-93A9866171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8501" y="3512172"/>
            <a:ext cx="3258284" cy="2360827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88DA6F1C-0C94-45A7-9743-E69317F816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6785" y="3512172"/>
            <a:ext cx="3258284" cy="2360827"/>
          </a:xfrm>
          <a:prstGeom prst="rect">
            <a:avLst/>
          </a:prstGeom>
        </p:spPr>
      </p:pic>
      <p:cxnSp>
        <p:nvCxnSpPr>
          <p:cNvPr id="15" name="직선 화살표 연결선 14">
            <a:extLst>
              <a:ext uri="{FF2B5EF4-FFF2-40B4-BE49-F238E27FC236}">
                <a16:creationId xmlns:a16="http://schemas.microsoft.com/office/drawing/2014/main" id="{1428D4A6-5270-4A73-B172-6D0432445ED9}"/>
              </a:ext>
            </a:extLst>
          </p:cNvPr>
          <p:cNvCxnSpPr/>
          <p:nvPr/>
        </p:nvCxnSpPr>
        <p:spPr>
          <a:xfrm>
            <a:off x="8332470" y="4366260"/>
            <a:ext cx="1337310" cy="182564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6" name="표 11">
            <a:extLst>
              <a:ext uri="{FF2B5EF4-FFF2-40B4-BE49-F238E27FC236}">
                <a16:creationId xmlns:a16="http://schemas.microsoft.com/office/drawing/2014/main" id="{26B3FECA-80B9-4F5D-915F-F19A8CD30B53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6549892" y="5872999"/>
          <a:ext cx="4629873" cy="914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89903">
                  <a:extLst>
                    <a:ext uri="{9D8B030D-6E8A-4147-A177-3AD203B41FA5}">
                      <a16:colId xmlns:a16="http://schemas.microsoft.com/office/drawing/2014/main" val="508016698"/>
                    </a:ext>
                  </a:extLst>
                </a:gridCol>
                <a:gridCol w="979990">
                  <a:extLst>
                    <a:ext uri="{9D8B030D-6E8A-4147-A177-3AD203B41FA5}">
                      <a16:colId xmlns:a16="http://schemas.microsoft.com/office/drawing/2014/main" val="369057807"/>
                    </a:ext>
                  </a:extLst>
                </a:gridCol>
                <a:gridCol w="979990">
                  <a:extLst>
                    <a:ext uri="{9D8B030D-6E8A-4147-A177-3AD203B41FA5}">
                      <a16:colId xmlns:a16="http://schemas.microsoft.com/office/drawing/2014/main" val="922649486"/>
                    </a:ext>
                  </a:extLst>
                </a:gridCol>
                <a:gridCol w="979990">
                  <a:extLst>
                    <a:ext uri="{9D8B030D-6E8A-4147-A177-3AD203B41FA5}">
                      <a16:colId xmlns:a16="http://schemas.microsoft.com/office/drawing/2014/main" val="175504172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2.9-3.1 MeV</a:t>
                      </a:r>
                      <a:endParaRPr lang="ko-KR" altLang="en-US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CMO</a:t>
                      </a:r>
                      <a:endParaRPr lang="ko-KR" altLang="en-US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LMO</a:t>
                      </a:r>
                      <a:endParaRPr lang="ko-KR" altLang="en-US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Total</a:t>
                      </a:r>
                      <a:endParaRPr lang="ko-KR" altLang="en-US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740611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# of bkg. events</a:t>
                      </a:r>
                      <a:endParaRPr lang="ko-KR" altLang="en-US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</a:t>
                      </a:r>
                      <a:endParaRPr lang="ko-KR" altLang="en-US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ko-KR" altLang="en-US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</a:t>
                      </a:r>
                      <a:endParaRPr lang="ko-KR" altLang="en-US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7722713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ckky</a:t>
                      </a:r>
                      <a:endParaRPr lang="ko-KR" altLang="en-US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0.049</a:t>
                      </a:r>
                      <a:endParaRPr lang="ko-KR" altLang="en-US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0.031</a:t>
                      </a:r>
                      <a:endParaRPr lang="ko-KR" altLang="en-US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0.044</a:t>
                      </a:r>
                      <a:endParaRPr lang="ko-KR" altLang="en-US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2270785"/>
                  </a:ext>
                </a:extLst>
              </a:tr>
            </a:tbl>
          </a:graphicData>
        </a:graphic>
      </p:graphicFrame>
      <p:sp>
        <p:nvSpPr>
          <p:cNvPr id="17" name="직사각형 16">
            <a:extLst>
              <a:ext uri="{FF2B5EF4-FFF2-40B4-BE49-F238E27FC236}">
                <a16:creationId xmlns:a16="http://schemas.microsoft.com/office/drawing/2014/main" id="{11992438-E93D-4025-A5CE-E44065503A8B}"/>
              </a:ext>
            </a:extLst>
          </p:cNvPr>
          <p:cNvSpPr/>
          <p:nvPr/>
        </p:nvSpPr>
        <p:spPr>
          <a:xfrm rot="440394">
            <a:off x="6964186" y="3227754"/>
            <a:ext cx="352314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ko-KR" sz="4800" b="1" cap="none" spc="0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effectLst/>
              </a:rPr>
              <a:t>Preliminary</a:t>
            </a:r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3D6CB-2A1B-4882-A967-C6557C56DB22}" type="slidenum">
              <a:rPr lang="ko-KR" altLang="en-US" smtClean="0"/>
              <a:t>14</a:t>
            </a:fld>
            <a:endParaRPr lang="ko-KR" altLang="en-US"/>
          </a:p>
        </p:txBody>
      </p:sp>
      <p:sp>
        <p:nvSpPr>
          <p:cNvPr id="6" name="TextBox 5"/>
          <p:cNvSpPr txBox="1"/>
          <p:nvPr/>
        </p:nvSpPr>
        <p:spPr>
          <a:xfrm>
            <a:off x="6410993" y="2001174"/>
            <a:ext cx="46730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background is dominated by the 2</a:t>
            </a:r>
            <a:r>
              <a:rPr lang="en-US" altLang="ko-KR" sz="1400" b="1" i="1" dirty="0" smtClean="0">
                <a:latin typeface="Symbol" panose="05050102010706020507" pitchFamily="18" charset="2"/>
                <a:cs typeface="Times New Roman" panose="02020603050405020304" pitchFamily="18" charset="0"/>
              </a:rPr>
              <a:t>n bb</a:t>
            </a:r>
            <a:r>
              <a:rPr lang="en-US" altLang="ko-KR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decay of </a:t>
            </a:r>
            <a:r>
              <a:rPr lang="en-US" altLang="ko-KR" sz="1400" b="1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r>
              <a:rPr lang="en-US" altLang="ko-KR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Mo.</a:t>
            </a:r>
            <a:endParaRPr lang="ko-KR" altLang="en-US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8" name="직선 화살표 연결선 17"/>
          <p:cNvCxnSpPr/>
          <p:nvPr/>
        </p:nvCxnSpPr>
        <p:spPr>
          <a:xfrm flipH="1">
            <a:off x="6925538" y="2308951"/>
            <a:ext cx="574720" cy="249054"/>
          </a:xfrm>
          <a:prstGeom prst="straightConnector1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9713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그림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5490" y="1343871"/>
            <a:ext cx="3285110" cy="2405273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3"/>
          <a:srcRect l="11973" r="15188"/>
          <a:stretch/>
        </p:blipFill>
        <p:spPr>
          <a:xfrm>
            <a:off x="132963" y="82097"/>
            <a:ext cx="5157494" cy="669087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847932" y="455030"/>
            <a:ext cx="1335494" cy="338554"/>
          </a:xfrm>
          <a:prstGeom prst="rect">
            <a:avLst/>
          </a:prstGeom>
          <a:solidFill>
            <a:srgbClr val="FFFF00">
              <a:alpha val="50000"/>
            </a:srgbClr>
          </a:solidFill>
        </p:spPr>
        <p:txBody>
          <a:bodyPr wrap="none" rtlCol="0">
            <a:spAutoFit/>
          </a:bodyPr>
          <a:lstStyle/>
          <a:p>
            <a:r>
              <a:rPr lang="en-US" altLang="ko-KR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Y2L (~700m)</a:t>
            </a:r>
            <a:endParaRPr lang="ko-KR" alt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63170" y="3649648"/>
            <a:ext cx="973343" cy="369332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ko-KR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IBS HQ</a:t>
            </a:r>
            <a:endParaRPr lang="ko-KR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" name="직선 화살표 연결선 8"/>
          <p:cNvCxnSpPr/>
          <p:nvPr/>
        </p:nvCxnSpPr>
        <p:spPr>
          <a:xfrm flipV="1">
            <a:off x="2204084" y="895661"/>
            <a:ext cx="1358084" cy="2392499"/>
          </a:xfrm>
          <a:prstGeom prst="straightConnector1">
            <a:avLst/>
          </a:prstGeom>
          <a:ln w="28575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921917" y="726384"/>
            <a:ext cx="1455848" cy="338554"/>
          </a:xfrm>
          <a:prstGeom prst="rect">
            <a:avLst/>
          </a:prstGeom>
          <a:solidFill>
            <a:srgbClr val="FFFF00">
              <a:alpha val="50000"/>
            </a:srgbClr>
          </a:solidFill>
        </p:spPr>
        <p:txBody>
          <a:bodyPr wrap="none" rtlCol="0">
            <a:spAutoFit/>
          </a:bodyPr>
          <a:lstStyle/>
          <a:p>
            <a:r>
              <a:rPr lang="en-US" altLang="ko-KR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~3 hours drive</a:t>
            </a:r>
            <a:endParaRPr lang="ko-KR" alt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직사각형 13"/>
          <p:cNvSpPr/>
          <p:nvPr/>
        </p:nvSpPr>
        <p:spPr>
          <a:xfrm>
            <a:off x="5448501" y="82097"/>
            <a:ext cx="645721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4800" dirty="0" err="1">
                <a:solidFill>
                  <a:srgbClr val="00B050"/>
                </a:solidFill>
                <a:latin typeface="HY헤드라인M" panose="02030600000101010101" pitchFamily="18" charset="-127"/>
                <a:ea typeface="HY헤드라인M" panose="02030600000101010101" pitchFamily="18" charset="-127"/>
                <a:cs typeface="Times New Roman" panose="02020603050405020304" pitchFamily="18" charset="0"/>
              </a:rPr>
              <a:t>AMoRE</a:t>
            </a:r>
            <a:r>
              <a:rPr lang="en-US" altLang="ko-KR" sz="4800" dirty="0">
                <a:solidFill>
                  <a:srgbClr val="00B050"/>
                </a:solidFill>
                <a:latin typeface="HY헤드라인M" panose="02030600000101010101" pitchFamily="18" charset="-127"/>
                <a:ea typeface="HY헤드라인M" panose="02030600000101010101" pitchFamily="18" charset="-127"/>
                <a:cs typeface="Times New Roman" panose="02020603050405020304" pitchFamily="18" charset="0"/>
              </a:rPr>
              <a:t> </a:t>
            </a:r>
          </a:p>
          <a:p>
            <a:r>
              <a:rPr lang="en-US" altLang="ko-KR" sz="2400" dirty="0" err="1">
                <a:solidFill>
                  <a:srgbClr val="00B050"/>
                </a:solidFill>
                <a:latin typeface="HY헤드라인M" panose="02030600000101010101" pitchFamily="18" charset="-127"/>
                <a:ea typeface="HY헤드라인M" panose="02030600000101010101" pitchFamily="18" charset="-127"/>
                <a:cs typeface="Times New Roman" panose="02020603050405020304" pitchFamily="18" charset="0"/>
              </a:rPr>
              <a:t>Neutrinoless</a:t>
            </a:r>
            <a:r>
              <a:rPr lang="en-US" altLang="ko-KR" sz="2400" dirty="0">
                <a:solidFill>
                  <a:srgbClr val="00B050"/>
                </a:solidFill>
                <a:latin typeface="HY헤드라인M" panose="02030600000101010101" pitchFamily="18" charset="-127"/>
                <a:ea typeface="HY헤드라인M" panose="02030600000101010101" pitchFamily="18" charset="-127"/>
                <a:cs typeface="Times New Roman" panose="02020603050405020304" pitchFamily="18" charset="0"/>
              </a:rPr>
              <a:t> double beta decay of </a:t>
            </a:r>
            <a:r>
              <a:rPr lang="en-US" altLang="ko-KR" sz="2400" baseline="30000" dirty="0">
                <a:solidFill>
                  <a:srgbClr val="00B050"/>
                </a:solidFill>
                <a:latin typeface="HY헤드라인M" panose="02030600000101010101" pitchFamily="18" charset="-127"/>
                <a:ea typeface="HY헤드라인M" panose="02030600000101010101" pitchFamily="18" charset="-127"/>
                <a:cs typeface="Times New Roman" panose="02020603050405020304" pitchFamily="18" charset="0"/>
              </a:rPr>
              <a:t>100</a:t>
            </a:r>
            <a:r>
              <a:rPr lang="en-US" altLang="ko-KR" sz="2400" dirty="0">
                <a:solidFill>
                  <a:srgbClr val="00B050"/>
                </a:solidFill>
                <a:latin typeface="HY헤드라인M" panose="02030600000101010101" pitchFamily="18" charset="-127"/>
                <a:ea typeface="HY헤드라인M" panose="02030600000101010101" pitchFamily="18" charset="-127"/>
                <a:cs typeface="Times New Roman" panose="02020603050405020304" pitchFamily="18" charset="0"/>
              </a:rPr>
              <a:t>Mo</a:t>
            </a:r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id="{88DA6F1C-0C94-45A7-9743-E69317F816A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08" r="3787"/>
          <a:stretch/>
        </p:blipFill>
        <p:spPr>
          <a:xfrm>
            <a:off x="5448501" y="3749144"/>
            <a:ext cx="4258219" cy="3103937"/>
          </a:xfrm>
          <a:prstGeom prst="rect">
            <a:avLst/>
          </a:prstGeom>
        </p:spPr>
      </p:pic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3D6CB-2A1B-4882-A967-C6557C56DB22}" type="slidenum">
              <a:rPr lang="ko-KR" altLang="en-US" smtClean="0"/>
              <a:t>15</a:t>
            </a:fld>
            <a:endParaRPr lang="ko-KR" altLang="en-US"/>
          </a:p>
        </p:txBody>
      </p:sp>
      <p:sp>
        <p:nvSpPr>
          <p:cNvPr id="6" name="TextBox 5"/>
          <p:cNvSpPr txBox="1"/>
          <p:nvPr/>
        </p:nvSpPr>
        <p:spPr>
          <a:xfrm>
            <a:off x="8453813" y="1348799"/>
            <a:ext cx="25058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ko-KR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AMoRE</a:t>
            </a:r>
            <a:r>
              <a:rPr lang="en-US" altLang="ko-KR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-pilot (2019)</a:t>
            </a:r>
          </a:p>
          <a:p>
            <a:pPr algn="r"/>
            <a:r>
              <a:rPr lang="en-US" altLang="ko-K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BG level in ROI : </a:t>
            </a:r>
            <a:r>
              <a:rPr lang="en-US" altLang="ko-KR" sz="1600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0.45 </a:t>
            </a:r>
            <a:r>
              <a:rPr lang="en-US" altLang="ko-KR" sz="1600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ckky</a:t>
            </a:r>
            <a:endParaRPr lang="ko-KR" altLang="en-US" sz="1600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488901" y="3749144"/>
            <a:ext cx="2608406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ko-KR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AMoRE</a:t>
            </a:r>
            <a:r>
              <a:rPr lang="en-US" altLang="ko-KR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-I (2022)</a:t>
            </a:r>
          </a:p>
          <a:p>
            <a:pPr algn="r"/>
            <a:r>
              <a:rPr lang="en-US" altLang="ko-K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BG level in ROI : </a:t>
            </a:r>
            <a:r>
              <a:rPr lang="en-US" altLang="ko-KR" sz="1600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0.044 </a:t>
            </a:r>
            <a:r>
              <a:rPr lang="en-US" altLang="ko-KR" sz="1600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ckky</a:t>
            </a:r>
            <a:endParaRPr lang="en-US" altLang="ko-KR" sz="1600" u="sng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en-US" altLang="ko-K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 times lower</a:t>
            </a:r>
            <a:endParaRPr lang="ko-KR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1" name="직선 화살표 연결선 20"/>
          <p:cNvCxnSpPr>
            <a:stCxn id="6" idx="2"/>
            <a:endCxn id="18" idx="0"/>
          </p:cNvCxnSpPr>
          <p:nvPr/>
        </p:nvCxnSpPr>
        <p:spPr>
          <a:xfrm>
            <a:off x="9706720" y="1995130"/>
            <a:ext cx="1086384" cy="175401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6313630" y="1995130"/>
            <a:ext cx="21611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en-US" altLang="ko-KR" sz="1400" b="1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altLang="ko-KR" sz="1400" b="1" i="1" baseline="30000" dirty="0" smtClean="0">
                <a:latin typeface="Symbol" panose="05050102010706020507" pitchFamily="18" charset="2"/>
                <a:cs typeface="Times New Roman" panose="02020603050405020304" pitchFamily="18" charset="0"/>
              </a:rPr>
              <a:t>n</a:t>
            </a:r>
            <a:r>
              <a:rPr lang="en-US" altLang="ko-KR" sz="1400" b="1" i="1" baseline="-25000" dirty="0" smtClean="0">
                <a:latin typeface="Symbol" panose="05050102010706020507" pitchFamily="18" charset="2"/>
                <a:cs typeface="Times New Roman" panose="02020603050405020304" pitchFamily="18" charset="0"/>
              </a:rPr>
              <a:t>bb</a:t>
            </a:r>
            <a:r>
              <a:rPr lang="en-US" altLang="ko-KR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en-US" altLang="ko-KR" sz="1400" b="1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r>
              <a:rPr lang="en-US" altLang="ko-KR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 : 3,034 </a:t>
            </a:r>
            <a:r>
              <a:rPr lang="en-US" altLang="ko-KR" sz="1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keV</a:t>
            </a:r>
            <a:endParaRPr lang="ko-KR" altLang="en-US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" name="직선 화살표 연결선 10"/>
          <p:cNvCxnSpPr/>
          <p:nvPr/>
        </p:nvCxnSpPr>
        <p:spPr>
          <a:xfrm>
            <a:off x="7383350" y="2361896"/>
            <a:ext cx="0" cy="1067104"/>
          </a:xfrm>
          <a:prstGeom prst="straightConnector1">
            <a:avLst/>
          </a:prstGeom>
          <a:ln w="19050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7195373" y="4910113"/>
            <a:ext cx="21611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en-US" altLang="ko-KR" sz="1400" b="1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altLang="ko-KR" sz="1400" b="1" i="1" baseline="30000" dirty="0" smtClean="0">
                <a:latin typeface="Symbol" panose="05050102010706020507" pitchFamily="18" charset="2"/>
                <a:cs typeface="Times New Roman" panose="02020603050405020304" pitchFamily="18" charset="0"/>
              </a:rPr>
              <a:t>n</a:t>
            </a:r>
            <a:r>
              <a:rPr lang="en-US" altLang="ko-KR" sz="1400" b="1" i="1" baseline="-25000" dirty="0" smtClean="0">
                <a:latin typeface="Symbol" panose="05050102010706020507" pitchFamily="18" charset="2"/>
                <a:cs typeface="Times New Roman" panose="02020603050405020304" pitchFamily="18" charset="0"/>
              </a:rPr>
              <a:t>bb</a:t>
            </a:r>
            <a:r>
              <a:rPr lang="en-US" altLang="ko-KR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en-US" altLang="ko-KR" sz="1400" b="1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r>
              <a:rPr lang="en-US" altLang="ko-KR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 : 3,034 </a:t>
            </a:r>
            <a:r>
              <a:rPr lang="en-US" altLang="ko-KR" sz="1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keV</a:t>
            </a:r>
            <a:endParaRPr lang="ko-KR" altLang="en-US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0" name="직선 화살표 연결선 19"/>
          <p:cNvCxnSpPr/>
          <p:nvPr/>
        </p:nvCxnSpPr>
        <p:spPr>
          <a:xfrm>
            <a:off x="8275979" y="5276879"/>
            <a:ext cx="0" cy="1067104"/>
          </a:xfrm>
          <a:prstGeom prst="straightConnector1">
            <a:avLst/>
          </a:prstGeom>
          <a:ln w="19050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47424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448501" y="1287459"/>
            <a:ext cx="6044603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800" b="1" dirty="0" err="1" smtClean="0">
                <a:latin typeface="Times New Roman" panose="02020603050405020304" pitchFamily="18" charset="0"/>
                <a:ea typeface="HY헤드라인M" panose="02030600000101010101" pitchFamily="18" charset="-127"/>
                <a:cs typeface="Times New Roman" panose="02020603050405020304" pitchFamily="18" charset="0"/>
              </a:rPr>
              <a:t>AMoRE</a:t>
            </a:r>
            <a:r>
              <a:rPr lang="en-US" altLang="ko-KR" sz="2800" b="1" dirty="0" smtClean="0">
                <a:latin typeface="Times New Roman" panose="02020603050405020304" pitchFamily="18" charset="0"/>
                <a:ea typeface="HY헤드라인M" panose="02030600000101010101" pitchFamily="18" charset="-127"/>
                <a:cs typeface="Times New Roman" panose="02020603050405020304" pitchFamily="18" charset="0"/>
              </a:rPr>
              <a:t>-II</a:t>
            </a:r>
            <a:r>
              <a:rPr lang="en-US" altLang="ko-KR" sz="2800" dirty="0" smtClean="0">
                <a:latin typeface="Times New Roman" panose="02020603050405020304" pitchFamily="18" charset="0"/>
                <a:ea typeface="HY헤드라인M" panose="02030600000101010101" pitchFamily="18" charset="-127"/>
                <a:cs typeface="Times New Roman" panose="02020603050405020304" pitchFamily="18" charset="0"/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sz="2000" dirty="0" smtClean="0">
                <a:latin typeface="Times New Roman" panose="02020603050405020304" pitchFamily="18" charset="0"/>
                <a:ea typeface="HY헤드라인M" panose="02030600000101010101" pitchFamily="18" charset="-127"/>
                <a:cs typeface="Times New Roman" panose="02020603050405020304" pitchFamily="18" charset="0"/>
              </a:rPr>
              <a:t>Time schedule : 2023 ~ 2027</a:t>
            </a:r>
            <a:endParaRPr lang="en-US" altLang="ko-KR" sz="2000" dirty="0">
              <a:latin typeface="Times New Roman" panose="02020603050405020304" pitchFamily="18" charset="0"/>
              <a:ea typeface="HY헤드라인M" panose="02030600000101010101" pitchFamily="18" charset="-127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sz="2000" dirty="0" smtClean="0">
                <a:latin typeface="Times New Roman" panose="02020603050405020304" pitchFamily="18" charset="0"/>
                <a:ea typeface="HY헤드라인M" panose="02030600000101010101" pitchFamily="18" charset="-127"/>
                <a:cs typeface="Times New Roman" panose="02020603050405020304" pitchFamily="18" charset="0"/>
              </a:rPr>
              <a:t>Detector : Li</a:t>
            </a:r>
            <a:r>
              <a:rPr lang="en-US" altLang="ko-KR" sz="2000" baseline="-25000" dirty="0" smtClean="0">
                <a:latin typeface="Times New Roman" panose="02020603050405020304" pitchFamily="18" charset="0"/>
                <a:ea typeface="HY헤드라인M" panose="02030600000101010101" pitchFamily="18" charset="-127"/>
                <a:cs typeface="Times New Roman" panose="02020603050405020304" pitchFamily="18" charset="0"/>
              </a:rPr>
              <a:t>2</a:t>
            </a:r>
            <a:r>
              <a:rPr lang="en-US" altLang="ko-KR" sz="2000" baseline="30000" dirty="0" smtClean="0">
                <a:latin typeface="Times New Roman" panose="02020603050405020304" pitchFamily="18" charset="0"/>
                <a:ea typeface="HY헤드라인M" panose="02030600000101010101" pitchFamily="18" charset="-127"/>
                <a:cs typeface="Times New Roman" panose="02020603050405020304" pitchFamily="18" charset="0"/>
              </a:rPr>
              <a:t>100</a:t>
            </a:r>
            <a:r>
              <a:rPr lang="en-US" altLang="ko-KR" sz="2000" dirty="0" smtClean="0">
                <a:latin typeface="Times New Roman" panose="02020603050405020304" pitchFamily="18" charset="0"/>
                <a:ea typeface="HY헤드라인M" panose="02030600000101010101" pitchFamily="18" charset="-127"/>
                <a:cs typeface="Times New Roman" panose="02020603050405020304" pitchFamily="18" charset="0"/>
              </a:rPr>
              <a:t>MoO</a:t>
            </a:r>
            <a:r>
              <a:rPr lang="en-US" altLang="ko-KR" sz="2000" baseline="-25000" dirty="0" smtClean="0">
                <a:latin typeface="Times New Roman" panose="02020603050405020304" pitchFamily="18" charset="0"/>
                <a:ea typeface="HY헤드라인M" panose="02030600000101010101" pitchFamily="18" charset="-127"/>
                <a:cs typeface="Times New Roman" panose="02020603050405020304" pitchFamily="18" charset="0"/>
              </a:rPr>
              <a:t>4</a:t>
            </a:r>
            <a:r>
              <a:rPr lang="en-US" altLang="ko-KR" sz="2000" dirty="0" smtClean="0">
                <a:latin typeface="Times New Roman" panose="02020603050405020304" pitchFamily="18" charset="0"/>
                <a:ea typeface="HY헤드라인M" panose="02030600000101010101" pitchFamily="18" charset="-127"/>
                <a:cs typeface="Times New Roman" panose="02020603050405020304" pitchFamily="18" charset="0"/>
              </a:rPr>
              <a:t> (~700 </a:t>
            </a:r>
            <a:r>
              <a:rPr lang="en-US" altLang="ko-KR" sz="2000" dirty="0">
                <a:latin typeface="Times New Roman" panose="02020603050405020304" pitchFamily="18" charset="0"/>
                <a:ea typeface="HY헤드라인M" panose="02030600000101010101" pitchFamily="18" charset="-127"/>
                <a:cs typeface="Times New Roman" panose="02020603050405020304" pitchFamily="18" charset="0"/>
              </a:rPr>
              <a:t>crystals, </a:t>
            </a:r>
            <a:r>
              <a:rPr lang="en-US" altLang="ko-KR" sz="2000" dirty="0" smtClean="0">
                <a:latin typeface="Times New Roman" panose="02020603050405020304" pitchFamily="18" charset="0"/>
                <a:ea typeface="HY헤드라인M" panose="02030600000101010101" pitchFamily="18" charset="-127"/>
                <a:cs typeface="Times New Roman" panose="02020603050405020304" pitchFamily="18" charset="0"/>
              </a:rPr>
              <a:t>200 </a:t>
            </a:r>
            <a:r>
              <a:rPr lang="en-US" altLang="ko-KR" sz="2000" dirty="0">
                <a:latin typeface="Times New Roman" panose="02020603050405020304" pitchFamily="18" charset="0"/>
                <a:ea typeface="HY헤드라인M" panose="02030600000101010101" pitchFamily="18" charset="-127"/>
                <a:cs typeface="Times New Roman" panose="02020603050405020304" pitchFamily="18" charset="0"/>
              </a:rPr>
              <a:t>kg</a:t>
            </a:r>
            <a:r>
              <a:rPr lang="en-US" altLang="ko-KR" sz="2000" dirty="0" smtClean="0">
                <a:latin typeface="Times New Roman" panose="02020603050405020304" pitchFamily="18" charset="0"/>
                <a:ea typeface="HY헤드라인M" panose="02030600000101010101" pitchFamily="18" charset="-127"/>
                <a:cs typeface="Times New Roman" panose="02020603050405020304" pitchFamily="18" charset="0"/>
              </a:rPr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sz="2000" dirty="0" smtClean="0">
                <a:latin typeface="Times New Roman" panose="02020603050405020304" pitchFamily="18" charset="0"/>
                <a:ea typeface="HY헤드라인M" panose="02030600000101010101" pitchFamily="18" charset="-127"/>
                <a:cs typeface="Times New Roman" panose="02020603050405020304" pitchFamily="18" charset="0"/>
              </a:rPr>
              <a:t>Technique : Metallic Magnetic Calorimeters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sz="2000" dirty="0" smtClean="0">
                <a:latin typeface="Times New Roman" panose="02020603050405020304" pitchFamily="18" charset="0"/>
                <a:ea typeface="HY헤드라인M" panose="02030600000101010101" pitchFamily="18" charset="-127"/>
                <a:cs typeface="Times New Roman" panose="02020603050405020304" pitchFamily="18" charset="0"/>
              </a:rPr>
              <a:t>Background requirement : &lt; 10</a:t>
            </a:r>
            <a:r>
              <a:rPr lang="en-US" altLang="ko-KR" sz="2000" baseline="30000" dirty="0" smtClean="0">
                <a:latin typeface="Times New Roman" panose="02020603050405020304" pitchFamily="18" charset="0"/>
                <a:ea typeface="HY헤드라인M" panose="02030600000101010101" pitchFamily="18" charset="-127"/>
                <a:cs typeface="Times New Roman" panose="02020603050405020304" pitchFamily="18" charset="0"/>
              </a:rPr>
              <a:t>-4</a:t>
            </a:r>
            <a:r>
              <a:rPr lang="en-US" altLang="ko-KR" sz="2000" dirty="0" smtClean="0">
                <a:latin typeface="Times New Roman" panose="02020603050405020304" pitchFamily="18" charset="0"/>
                <a:ea typeface="HY헤드라인M" panose="02030600000101010101" pitchFamily="18" charset="-127"/>
                <a:cs typeface="Times New Roman" panose="02020603050405020304" pitchFamily="18" charset="0"/>
              </a:rPr>
              <a:t> </a:t>
            </a:r>
            <a:r>
              <a:rPr lang="en-US" altLang="ko-KR" sz="2000" dirty="0" err="1" smtClean="0">
                <a:latin typeface="Times New Roman" panose="02020603050405020304" pitchFamily="18" charset="0"/>
                <a:ea typeface="HY헤드라인M" panose="02030600000101010101" pitchFamily="18" charset="-127"/>
                <a:cs typeface="Times New Roman" panose="02020603050405020304" pitchFamily="18" charset="0"/>
              </a:rPr>
              <a:t>ckky</a:t>
            </a:r>
            <a:endParaRPr lang="en-US" altLang="ko-KR" sz="2000" dirty="0" smtClean="0">
              <a:latin typeface="Times New Roman" panose="02020603050405020304" pitchFamily="18" charset="0"/>
              <a:ea typeface="HY헤드라인M" panose="02030600000101010101" pitchFamily="18" charset="-127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sz="2000" dirty="0" smtClean="0">
                <a:latin typeface="Times New Roman" panose="02020603050405020304" pitchFamily="18" charset="0"/>
                <a:ea typeface="HY헤드라인M" panose="02030600000101010101" pitchFamily="18" charset="-127"/>
                <a:cs typeface="Times New Roman" panose="02020603050405020304" pitchFamily="18" charset="0"/>
              </a:rPr>
              <a:t>Sensitivity goal : 8.0 x 10</a:t>
            </a:r>
            <a:r>
              <a:rPr lang="en-US" altLang="ko-KR" sz="2000" baseline="30000" dirty="0" smtClean="0">
                <a:latin typeface="Times New Roman" panose="02020603050405020304" pitchFamily="18" charset="0"/>
                <a:ea typeface="HY헤드라인M" panose="02030600000101010101" pitchFamily="18" charset="-127"/>
                <a:cs typeface="Times New Roman" panose="02020603050405020304" pitchFamily="18" charset="0"/>
              </a:rPr>
              <a:t>26</a:t>
            </a:r>
            <a:r>
              <a:rPr lang="en-US" altLang="ko-KR" sz="2000" dirty="0" smtClean="0">
                <a:latin typeface="Times New Roman" panose="02020603050405020304" pitchFamily="18" charset="0"/>
                <a:ea typeface="HY헤드라인M" panose="02030600000101010101" pitchFamily="18" charset="-127"/>
                <a:cs typeface="Times New Roman" panose="02020603050405020304" pitchFamily="18" charset="0"/>
              </a:rPr>
              <a:t> year, &lt;</a:t>
            </a:r>
            <a:r>
              <a:rPr lang="en-US" altLang="ko-KR" sz="2000" dirty="0" err="1" smtClean="0">
                <a:latin typeface="Times New Roman" panose="02020603050405020304" pitchFamily="18" charset="0"/>
                <a:ea typeface="HY헤드라인M" panose="02030600000101010101" pitchFamily="18" charset="-127"/>
                <a:cs typeface="Times New Roman" panose="02020603050405020304" pitchFamily="18" charset="0"/>
              </a:rPr>
              <a:t>m</a:t>
            </a:r>
            <a:r>
              <a:rPr lang="en-US" altLang="ko-KR" sz="2000" i="1" baseline="-25000" dirty="0" err="1" smtClean="0">
                <a:latin typeface="Symbol" panose="05050102010706020507" pitchFamily="18" charset="2"/>
                <a:ea typeface="HY헤드라인M" panose="02030600000101010101" pitchFamily="18" charset="-127"/>
                <a:cs typeface="Times New Roman" panose="02020603050405020304" pitchFamily="18" charset="0"/>
              </a:rPr>
              <a:t>bb</a:t>
            </a:r>
            <a:r>
              <a:rPr lang="en-US" altLang="ko-KR" sz="2000" dirty="0" smtClean="0">
                <a:latin typeface="Times New Roman" panose="02020603050405020304" pitchFamily="18" charset="0"/>
                <a:ea typeface="HY헤드라인M" panose="02030600000101010101" pitchFamily="18" charset="-127"/>
                <a:cs typeface="Times New Roman" panose="02020603050405020304" pitchFamily="18" charset="0"/>
              </a:rPr>
              <a:t>&gt; : 13~23 </a:t>
            </a:r>
            <a:r>
              <a:rPr lang="en-US" altLang="ko-KR" sz="2000" dirty="0" err="1" smtClean="0">
                <a:latin typeface="Times New Roman" panose="02020603050405020304" pitchFamily="18" charset="0"/>
                <a:ea typeface="HY헤드라인M" panose="02030600000101010101" pitchFamily="18" charset="-127"/>
                <a:cs typeface="Times New Roman" panose="02020603050405020304" pitchFamily="18" charset="0"/>
              </a:rPr>
              <a:t>meV</a:t>
            </a:r>
            <a:endParaRPr lang="en-US" altLang="ko-KR" sz="2000" dirty="0" smtClean="0">
              <a:latin typeface="Times New Roman" panose="02020603050405020304" pitchFamily="18" charset="0"/>
              <a:ea typeface="HY헤드라인M" panose="02030600000101010101" pitchFamily="18" charset="-127"/>
              <a:cs typeface="Times New Roman" panose="02020603050405020304" pitchFamily="18" charset="0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2"/>
          <a:srcRect l="11973" r="15188"/>
          <a:stretch/>
        </p:blipFill>
        <p:spPr>
          <a:xfrm>
            <a:off x="132963" y="82097"/>
            <a:ext cx="5157494" cy="669087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488239" y="1641304"/>
            <a:ext cx="1782539" cy="338554"/>
          </a:xfrm>
          <a:prstGeom prst="rect">
            <a:avLst/>
          </a:prstGeom>
          <a:solidFill>
            <a:srgbClr val="FFC000">
              <a:alpha val="50000"/>
            </a:srgbClr>
          </a:solidFill>
        </p:spPr>
        <p:txBody>
          <a:bodyPr wrap="none" rtlCol="0">
            <a:spAutoFit/>
          </a:bodyPr>
          <a:lstStyle/>
          <a:p>
            <a:r>
              <a:rPr lang="en-US" altLang="ko-KR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Yemilab</a:t>
            </a:r>
            <a:r>
              <a:rPr lang="en-US" altLang="ko-KR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(~1000m)</a:t>
            </a:r>
            <a:endParaRPr lang="ko-KR" alt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63170" y="3649648"/>
            <a:ext cx="973343" cy="369332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ko-KR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IBS HQ</a:t>
            </a:r>
            <a:endParaRPr lang="ko-KR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" name="직선 화살표 연결선 10"/>
          <p:cNvCxnSpPr/>
          <p:nvPr/>
        </p:nvCxnSpPr>
        <p:spPr>
          <a:xfrm flipV="1">
            <a:off x="2273886" y="2252548"/>
            <a:ext cx="1495146" cy="1035612"/>
          </a:xfrm>
          <a:prstGeom prst="straightConnector1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3661042" y="2431800"/>
            <a:ext cx="1609736" cy="338554"/>
          </a:xfrm>
          <a:prstGeom prst="rect">
            <a:avLst/>
          </a:prstGeom>
          <a:solidFill>
            <a:srgbClr val="FFC000">
              <a:alpha val="50000"/>
            </a:srgbClr>
          </a:solidFill>
        </p:spPr>
        <p:txBody>
          <a:bodyPr wrap="none" rtlCol="0">
            <a:spAutoFit/>
          </a:bodyPr>
          <a:lstStyle/>
          <a:p>
            <a:r>
              <a:rPr lang="en-US" altLang="ko-KR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~2.5 hours drive</a:t>
            </a:r>
            <a:endParaRPr lang="ko-KR" alt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직사각형 13"/>
          <p:cNvSpPr/>
          <p:nvPr/>
        </p:nvSpPr>
        <p:spPr>
          <a:xfrm>
            <a:off x="5448501" y="82097"/>
            <a:ext cx="645721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4800" dirty="0" err="1">
                <a:solidFill>
                  <a:srgbClr val="00B050"/>
                </a:solidFill>
                <a:latin typeface="HY헤드라인M" panose="02030600000101010101" pitchFamily="18" charset="-127"/>
                <a:ea typeface="HY헤드라인M" panose="02030600000101010101" pitchFamily="18" charset="-127"/>
                <a:cs typeface="Times New Roman" panose="02020603050405020304" pitchFamily="18" charset="0"/>
              </a:rPr>
              <a:t>AMoRE</a:t>
            </a:r>
            <a:r>
              <a:rPr lang="en-US" altLang="ko-KR" sz="4800" dirty="0">
                <a:solidFill>
                  <a:srgbClr val="00B050"/>
                </a:solidFill>
                <a:latin typeface="HY헤드라인M" panose="02030600000101010101" pitchFamily="18" charset="-127"/>
                <a:ea typeface="HY헤드라인M" panose="02030600000101010101" pitchFamily="18" charset="-127"/>
                <a:cs typeface="Times New Roman" panose="02020603050405020304" pitchFamily="18" charset="0"/>
              </a:rPr>
              <a:t> </a:t>
            </a:r>
          </a:p>
          <a:p>
            <a:r>
              <a:rPr lang="en-US" altLang="ko-KR" sz="2400" dirty="0" err="1">
                <a:solidFill>
                  <a:srgbClr val="00B050"/>
                </a:solidFill>
                <a:latin typeface="HY헤드라인M" panose="02030600000101010101" pitchFamily="18" charset="-127"/>
                <a:ea typeface="HY헤드라인M" panose="02030600000101010101" pitchFamily="18" charset="-127"/>
                <a:cs typeface="Times New Roman" panose="02020603050405020304" pitchFamily="18" charset="0"/>
              </a:rPr>
              <a:t>Neutrinoless</a:t>
            </a:r>
            <a:r>
              <a:rPr lang="en-US" altLang="ko-KR" sz="2400" dirty="0">
                <a:solidFill>
                  <a:srgbClr val="00B050"/>
                </a:solidFill>
                <a:latin typeface="HY헤드라인M" panose="02030600000101010101" pitchFamily="18" charset="-127"/>
                <a:ea typeface="HY헤드라인M" panose="02030600000101010101" pitchFamily="18" charset="-127"/>
                <a:cs typeface="Times New Roman" panose="02020603050405020304" pitchFamily="18" charset="0"/>
              </a:rPr>
              <a:t> double beta decay of </a:t>
            </a:r>
            <a:r>
              <a:rPr lang="en-US" altLang="ko-KR" sz="2400" baseline="30000" dirty="0">
                <a:solidFill>
                  <a:srgbClr val="00B050"/>
                </a:solidFill>
                <a:latin typeface="HY헤드라인M" panose="02030600000101010101" pitchFamily="18" charset="-127"/>
                <a:ea typeface="HY헤드라인M" panose="02030600000101010101" pitchFamily="18" charset="-127"/>
                <a:cs typeface="Times New Roman" panose="02020603050405020304" pitchFamily="18" charset="0"/>
              </a:rPr>
              <a:t>100</a:t>
            </a:r>
            <a:r>
              <a:rPr lang="en-US" altLang="ko-KR" sz="2400" dirty="0">
                <a:solidFill>
                  <a:srgbClr val="00B050"/>
                </a:solidFill>
                <a:latin typeface="HY헤드라인M" panose="02030600000101010101" pitchFamily="18" charset="-127"/>
                <a:ea typeface="HY헤드라인M" panose="02030600000101010101" pitchFamily="18" charset="-127"/>
                <a:cs typeface="Times New Roman" panose="02020603050405020304" pitchFamily="18" charset="0"/>
              </a:rPr>
              <a:t>Mo</a:t>
            </a:r>
          </a:p>
        </p:txBody>
      </p:sp>
      <p:pic>
        <p:nvPicPr>
          <p:cNvPr id="4098" name="Picture 2" descr="AMoRE_Sensitivity_v6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09" r="6812"/>
          <a:stretch/>
        </p:blipFill>
        <p:spPr bwMode="auto">
          <a:xfrm>
            <a:off x="9024279" y="3631968"/>
            <a:ext cx="3096075" cy="3005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2">
            <a:extLst>
              <a:ext uri="{FF2B5EF4-FFF2-40B4-BE49-F238E27FC236}">
                <a16:creationId xmlns:a16="http://schemas.microsoft.com/office/drawing/2014/main" id="{265AA412-C213-42D5-A3C3-98E600CD738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48501" y="3649648"/>
            <a:ext cx="3575778" cy="298776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47BACA3-C79E-49F8-8F44-C95EB155C84B}"/>
              </a:ext>
            </a:extLst>
          </p:cNvPr>
          <p:cNvSpPr txBox="1"/>
          <p:nvPr/>
        </p:nvSpPr>
        <p:spPr>
          <a:xfrm>
            <a:off x="7795041" y="4513644"/>
            <a:ext cx="11817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atinLnBrk="0"/>
            <a:r>
              <a:rPr lang="en-US" sz="12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b=1 x 10</a:t>
            </a:r>
            <a:r>
              <a:rPr lang="en-US" sz="1200" b="1" baseline="300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-3</a:t>
            </a:r>
            <a:r>
              <a:rPr lang="en-US" sz="12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en-US" sz="1200" b="1" dirty="0" err="1">
                <a:solidFill>
                  <a:srgbClr val="0000FF"/>
                </a:solidFill>
                <a:latin typeface="Times New Roman"/>
                <a:cs typeface="Times New Roman"/>
              </a:rPr>
              <a:t>ckky</a:t>
            </a:r>
            <a:endParaRPr lang="en-US" sz="1200" b="1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7F432D2-947B-4296-BAB4-50B69214C77D}"/>
              </a:ext>
            </a:extLst>
          </p:cNvPr>
          <p:cNvSpPr txBox="1"/>
          <p:nvPr/>
        </p:nvSpPr>
        <p:spPr>
          <a:xfrm>
            <a:off x="7795041" y="4112873"/>
            <a:ext cx="12202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atinLnBrk="0"/>
            <a:r>
              <a:rPr lang="en-US" sz="12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b=1 x 10</a:t>
            </a:r>
            <a:r>
              <a:rPr lang="en-US" sz="1200" b="1" baseline="300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-4</a:t>
            </a:r>
            <a:r>
              <a:rPr lang="en-US" sz="12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1200" b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ckky</a:t>
            </a:r>
            <a:r>
              <a:rPr lang="en-US" sz="12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</a:p>
          <a:p>
            <a:pPr latinLnBrk="0"/>
            <a:r>
              <a:rPr lang="en-US" sz="12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(requirement)</a:t>
            </a:r>
            <a:endParaRPr lang="en-US" sz="1200" b="1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5670E54-E186-4C63-98E8-8D65B28D1BE6}"/>
              </a:ext>
            </a:extLst>
          </p:cNvPr>
          <p:cNvSpPr txBox="1"/>
          <p:nvPr/>
        </p:nvSpPr>
        <p:spPr>
          <a:xfrm>
            <a:off x="7795041" y="3746787"/>
            <a:ext cx="12202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atinLnBrk="0"/>
            <a:r>
              <a:rPr lang="en-US" sz="1200" b="1" dirty="0" smtClean="0">
                <a:latin typeface="Times New Roman"/>
                <a:cs typeface="Times New Roman"/>
              </a:rPr>
              <a:t>b=1 x 10</a:t>
            </a:r>
            <a:r>
              <a:rPr lang="en-US" sz="1200" b="1" baseline="30000" dirty="0" smtClean="0">
                <a:latin typeface="Times New Roman"/>
                <a:cs typeface="Times New Roman"/>
              </a:rPr>
              <a:t>-5</a:t>
            </a:r>
            <a:r>
              <a:rPr lang="en-US" sz="1200" b="1" dirty="0" smtClean="0">
                <a:latin typeface="Times New Roman"/>
                <a:cs typeface="Times New Roman"/>
              </a:rPr>
              <a:t> </a:t>
            </a:r>
            <a:r>
              <a:rPr lang="en-US" sz="1200" b="1" dirty="0" err="1" smtClean="0">
                <a:latin typeface="Times New Roman"/>
                <a:cs typeface="Times New Roman"/>
              </a:rPr>
              <a:t>ckky</a:t>
            </a:r>
            <a:r>
              <a:rPr lang="en-US" sz="1200" b="1" dirty="0" smtClean="0">
                <a:latin typeface="Times New Roman"/>
                <a:cs typeface="Times New Roman"/>
              </a:rPr>
              <a:t> </a:t>
            </a:r>
          </a:p>
          <a:p>
            <a:pPr latinLnBrk="0"/>
            <a:r>
              <a:rPr lang="en-US" sz="1200" b="1" dirty="0" smtClean="0">
                <a:latin typeface="Times New Roman"/>
                <a:cs typeface="Times New Roman"/>
              </a:rPr>
              <a:t>(goal)</a:t>
            </a:r>
            <a:endParaRPr lang="en-US" sz="1200" b="1" dirty="0">
              <a:latin typeface="Times New Roman"/>
              <a:cs typeface="Times New Roman"/>
            </a:endParaRPr>
          </a:p>
        </p:txBody>
      </p:sp>
      <p:cxnSp>
        <p:nvCxnSpPr>
          <p:cNvPr id="8" name="직선 화살표 연결선 7"/>
          <p:cNvCxnSpPr/>
          <p:nvPr/>
        </p:nvCxnSpPr>
        <p:spPr>
          <a:xfrm>
            <a:off x="7348796" y="3794522"/>
            <a:ext cx="0" cy="2543626"/>
          </a:xfrm>
          <a:prstGeom prst="straightConnector1">
            <a:avLst/>
          </a:prstGeom>
          <a:ln w="28575">
            <a:solidFill>
              <a:srgbClr val="FFC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7383278" y="5467475"/>
            <a:ext cx="1526828" cy="276999"/>
          </a:xfrm>
          <a:prstGeom prst="rect">
            <a:avLst/>
          </a:prstGeom>
          <a:solidFill>
            <a:srgbClr val="FFC000">
              <a:alpha val="50000"/>
            </a:srgbClr>
          </a:solidFill>
        </p:spPr>
        <p:txBody>
          <a:bodyPr wrap="none" rtlCol="0">
            <a:spAutoFit/>
          </a:bodyPr>
          <a:lstStyle/>
          <a:p>
            <a:r>
              <a:rPr lang="en-US" altLang="ko-KR" sz="1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AMoRE</a:t>
            </a:r>
            <a:r>
              <a:rPr lang="en-US" altLang="ko-KR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-II exposure</a:t>
            </a:r>
            <a:endParaRPr lang="ko-KR" altLang="en-US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3D6CB-2A1B-4882-A967-C6557C56DB22}" type="slidenum">
              <a:rPr lang="ko-KR" altLang="en-US" smtClean="0"/>
              <a:t>16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53190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514" y="4212772"/>
            <a:ext cx="11803413" cy="2477934"/>
          </a:xfrm>
          <a:prstGeom prst="rect">
            <a:avLst/>
          </a:prstGeom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err="1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Yemilab</a:t>
            </a:r>
            <a:r>
              <a:rPr lang="en-US" altLang="ko-KR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 (new underground lab)</a:t>
            </a:r>
            <a:endParaRPr lang="ko-KR" altLang="en-US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38331" y="1766734"/>
            <a:ext cx="3767604" cy="2977375"/>
          </a:xfrm>
          <a:prstGeom prst="rect">
            <a:avLst/>
          </a:prstGeom>
        </p:spPr>
      </p:pic>
      <p:grpSp>
        <p:nvGrpSpPr>
          <p:cNvPr id="9" name="그룹 8"/>
          <p:cNvGrpSpPr/>
          <p:nvPr/>
        </p:nvGrpSpPr>
        <p:grpSpPr>
          <a:xfrm>
            <a:off x="147299" y="1577591"/>
            <a:ext cx="5141350" cy="3194782"/>
            <a:chOff x="3963320" y="2090818"/>
            <a:chExt cx="5460656" cy="3789526"/>
          </a:xfrm>
        </p:grpSpPr>
        <p:grpSp>
          <p:nvGrpSpPr>
            <p:cNvPr id="10" name="그룹 9"/>
            <p:cNvGrpSpPr/>
            <p:nvPr/>
          </p:nvGrpSpPr>
          <p:grpSpPr>
            <a:xfrm>
              <a:off x="3963320" y="2090818"/>
              <a:ext cx="5358866" cy="3789526"/>
              <a:chOff x="3648688" y="1353398"/>
              <a:chExt cx="5358866" cy="3789526"/>
            </a:xfrm>
          </p:grpSpPr>
          <p:pic>
            <p:nvPicPr>
              <p:cNvPr id="13" name="Picture 12" descr="D:\owncloud\PersonalFolders\kspark\IBS\CUP_construction\한덕철광\presentations\SAC2017\new_UL-4.jp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0537"/>
              <a:stretch/>
            </p:blipFill>
            <p:spPr bwMode="auto">
              <a:xfrm>
                <a:off x="3648688" y="1353398"/>
                <a:ext cx="5358866" cy="378952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lc="http://schemas.openxmlformats.org/drawingml/2006/lockedCanvas"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4" name="TextBox 16"/>
              <p:cNvSpPr txBox="1"/>
              <p:nvPr/>
            </p:nvSpPr>
            <p:spPr>
              <a:xfrm rot="762216">
                <a:off x="5958391" y="4188308"/>
                <a:ext cx="1096936" cy="292058"/>
              </a:xfrm>
              <a:prstGeom prst="rect">
                <a:avLst/>
              </a:prstGeom>
              <a:solidFill>
                <a:srgbClr val="BBAF7F"/>
              </a:solidFill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altLang="ko-KR" sz="1000" b="1" dirty="0" smtClean="0">
                    <a:solidFill>
                      <a:srgbClr val="0000FF"/>
                    </a:solidFill>
                  </a:rPr>
                  <a:t>782m long</a:t>
                </a:r>
                <a:endParaRPr lang="ko-KR" altLang="en-US" sz="1000" b="1" dirty="0">
                  <a:solidFill>
                    <a:srgbClr val="0000FF"/>
                  </a:solidFill>
                </a:endParaRPr>
              </a:p>
            </p:txBody>
          </p:sp>
        </p:grpSp>
        <p:pic>
          <p:nvPicPr>
            <p:cNvPr id="11" name="_x207380128" descr="EMB000027dcbbe4"/>
            <p:cNvPicPr>
              <a:picLocks noChangeAspect="1" noChangeArrowheads="1"/>
            </p:cNvPicPr>
            <p:nvPr/>
          </p:nvPicPr>
          <p:blipFill rotWithShape="1"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42" t="7500" r="19984" b="69182"/>
            <a:stretch/>
          </p:blipFill>
          <p:spPr bwMode="auto">
            <a:xfrm>
              <a:off x="8239751" y="3196259"/>
              <a:ext cx="656397" cy="272348"/>
            </a:xfrm>
            <a:prstGeom prst="rect">
              <a:avLst/>
            </a:prstGeom>
            <a:noFill/>
            <a:extLst>
              <a:ext uri="{909E8E84-426E-40dd-AFC4-6F175D3DCCD1}">
                <a14:hiddenFill xmlns:lc="http://schemas.openxmlformats.org/drawingml/2006/lockedCanvas"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21"/>
            <p:cNvSpPr txBox="1"/>
            <p:nvPr/>
          </p:nvSpPr>
          <p:spPr>
            <a:xfrm>
              <a:off x="7887491" y="2926723"/>
              <a:ext cx="1536485" cy="3285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ko-KR" sz="1200" b="1" dirty="0" smtClean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4. Ground office</a:t>
              </a:r>
              <a:endParaRPr lang="ko-KR" altLang="en-US" sz="1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2307513" y="2858313"/>
            <a:ext cx="12907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2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 to 5 people </a:t>
            </a:r>
          </a:p>
          <a:p>
            <a:pPr algn="ctr"/>
            <a:r>
              <a:rPr lang="en-US" altLang="ko-KR" sz="12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m/s, 150 sec</a:t>
            </a:r>
            <a:endParaRPr lang="ko-KR" altLang="en-US" sz="12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0" name="직선 화살표 연결선 19"/>
          <p:cNvCxnSpPr/>
          <p:nvPr/>
        </p:nvCxnSpPr>
        <p:spPr>
          <a:xfrm>
            <a:off x="3523592" y="2781434"/>
            <a:ext cx="0" cy="1234461"/>
          </a:xfrm>
          <a:prstGeom prst="straightConnector1">
            <a:avLst/>
          </a:prstGeom>
          <a:ln w="19050">
            <a:solidFill>
              <a:srgbClr val="FFFF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타원 28"/>
          <p:cNvSpPr/>
          <p:nvPr/>
        </p:nvSpPr>
        <p:spPr>
          <a:xfrm>
            <a:off x="87215" y="4593771"/>
            <a:ext cx="402642" cy="402772"/>
          </a:xfrm>
          <a:prstGeom prst="ellipse">
            <a:avLst/>
          </a:prstGeom>
          <a:noFill/>
          <a:ln w="19050"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0" name="TextBox 29"/>
          <p:cNvSpPr txBox="1"/>
          <p:nvPr/>
        </p:nvSpPr>
        <p:spPr>
          <a:xfrm>
            <a:off x="130628" y="4266285"/>
            <a:ext cx="6976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Shaft</a:t>
            </a:r>
            <a:endParaRPr lang="ko-KR" altLang="en-US" sz="16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8193207" y="1467101"/>
            <a:ext cx="386355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Ref. Inter. Jour. Mod. Phys. A Vol. 32, No. 30 (2017) 1743001</a:t>
            </a:r>
            <a:endParaRPr lang="ko-KR" altLang="en-US" sz="1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4449773" y="5702605"/>
            <a:ext cx="30139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Access tunnel by car (782 m)</a:t>
            </a:r>
            <a:endParaRPr lang="ko-KR" altLang="en-US" sz="16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3591354" y="3776148"/>
            <a:ext cx="12570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2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Ramp way</a:t>
            </a:r>
          </a:p>
          <a:p>
            <a:pPr algn="ctr"/>
            <a:r>
              <a:rPr lang="en-US" altLang="ko-KR" sz="12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~30 min by car</a:t>
            </a:r>
            <a:endParaRPr lang="ko-KR" altLang="en-US" sz="12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직사각형 2"/>
          <p:cNvSpPr/>
          <p:nvPr/>
        </p:nvSpPr>
        <p:spPr>
          <a:xfrm>
            <a:off x="9035143" y="2275114"/>
            <a:ext cx="402771" cy="22860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TextBox 3"/>
          <p:cNvSpPr txBox="1"/>
          <p:nvPr/>
        </p:nvSpPr>
        <p:spPr>
          <a:xfrm>
            <a:off x="8874601" y="2451479"/>
            <a:ext cx="7238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Yemilab</a:t>
            </a:r>
            <a:endParaRPr lang="ko-KR" altLang="en-US" sz="1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AutoShape 3"/>
          <p:cNvSpPr>
            <a:spLocks noChangeAspect="1" noChangeArrowheads="1" noTextEdit="1"/>
          </p:cNvSpPr>
          <p:nvPr/>
        </p:nvSpPr>
        <p:spPr bwMode="auto">
          <a:xfrm>
            <a:off x="5192713" y="1362075"/>
            <a:ext cx="2709862" cy="241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pic>
        <p:nvPicPr>
          <p:cNvPr id="8197" name="Picture 5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38" t="3247" r="27413" b="9243"/>
          <a:stretch/>
        </p:blipFill>
        <p:spPr bwMode="auto">
          <a:xfrm>
            <a:off x="5165632" y="1378403"/>
            <a:ext cx="2111829" cy="2306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그림 21"/>
          <p:cNvPicPr>
            <a:picLocks noChangeAspect="1"/>
          </p:cNvPicPr>
          <p:nvPr/>
        </p:nvPicPr>
        <p:blipFill rotWithShape="1">
          <a:blip r:embed="rId8"/>
          <a:srcRect b="12301"/>
          <a:stretch/>
        </p:blipFill>
        <p:spPr>
          <a:xfrm>
            <a:off x="6264170" y="2850413"/>
            <a:ext cx="1982689" cy="2318415"/>
          </a:xfrm>
          <a:prstGeom prst="rect">
            <a:avLst/>
          </a:prstGeom>
        </p:spPr>
      </p:pic>
      <p:sp>
        <p:nvSpPr>
          <p:cNvPr id="17" name="슬라이드 번호 개체 틀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3D6CB-2A1B-4882-A967-C6557C56DB22}" type="slidenum">
              <a:rPr lang="ko-KR" altLang="en-US" smtClean="0"/>
              <a:t>17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54330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D9FFFF"/>
              </a:clrFrom>
              <a:clrTo>
                <a:srgbClr val="D9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02"/>
          <a:stretch/>
        </p:blipFill>
        <p:spPr>
          <a:xfrm>
            <a:off x="838200" y="1353231"/>
            <a:ext cx="7771388" cy="4415821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err="1">
                <a:latin typeface="HY헤드라인M" panose="02030600000101010101" pitchFamily="18" charset="-127"/>
                <a:ea typeface="HY헤드라인M" panose="02030600000101010101" pitchFamily="18" charset="-127"/>
              </a:rPr>
              <a:t>Yemilab</a:t>
            </a:r>
            <a:r>
              <a:rPr lang="en-US" altLang="ko-KR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r>
              <a:rPr lang="en-US" altLang="ko-KR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(Construction)</a:t>
            </a:r>
            <a:endParaRPr lang="ko-KR" altLang="en-US" dirty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9587" y="4156904"/>
            <a:ext cx="3495327" cy="2621495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799" y="123145"/>
            <a:ext cx="4180115" cy="3135086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766" y="4558051"/>
            <a:ext cx="2960463" cy="2220348"/>
          </a:xfrm>
          <a:prstGeom prst="rect">
            <a:avLst/>
          </a:prstGeom>
        </p:spPr>
      </p:pic>
      <p:sp>
        <p:nvSpPr>
          <p:cNvPr id="9" name="모서리가 둥근 직사각형 8"/>
          <p:cNvSpPr/>
          <p:nvPr/>
        </p:nvSpPr>
        <p:spPr>
          <a:xfrm>
            <a:off x="3026230" y="3428999"/>
            <a:ext cx="1110342" cy="1129051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모서리가 둥근 직사각형 9"/>
          <p:cNvSpPr/>
          <p:nvPr/>
        </p:nvSpPr>
        <p:spPr>
          <a:xfrm rot="19774482">
            <a:off x="3777656" y="2947786"/>
            <a:ext cx="989918" cy="427164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모서리가 둥근 직사각형 10"/>
          <p:cNvSpPr/>
          <p:nvPr/>
        </p:nvSpPr>
        <p:spPr>
          <a:xfrm>
            <a:off x="6564086" y="3273024"/>
            <a:ext cx="1142943" cy="1285026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모서리가 둥근 직사각형 11"/>
          <p:cNvSpPr/>
          <p:nvPr/>
        </p:nvSpPr>
        <p:spPr>
          <a:xfrm rot="1376482">
            <a:off x="5530053" y="4636437"/>
            <a:ext cx="3176627" cy="378823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1141" y="4872970"/>
            <a:ext cx="2533952" cy="1899392"/>
          </a:xfrm>
          <a:prstGeom prst="rect">
            <a:avLst/>
          </a:prstGeom>
        </p:spPr>
      </p:pic>
      <p:sp>
        <p:nvSpPr>
          <p:cNvPr id="13" name="모서리가 둥근 직사각형 12"/>
          <p:cNvSpPr/>
          <p:nvPr/>
        </p:nvSpPr>
        <p:spPr>
          <a:xfrm>
            <a:off x="4385443" y="4354286"/>
            <a:ext cx="555171" cy="462189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TextBox 13"/>
          <p:cNvSpPr txBox="1"/>
          <p:nvPr/>
        </p:nvSpPr>
        <p:spPr>
          <a:xfrm>
            <a:off x="5905093" y="5687807"/>
            <a:ext cx="2261645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altLang="ko-KR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adon </a:t>
            </a:r>
            <a:r>
              <a:rPr lang="en-US" altLang="ko-KR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altLang="ko-KR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eduction </a:t>
            </a:r>
            <a:r>
              <a:rPr lang="en-US" altLang="ko-KR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altLang="ko-KR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ystem</a:t>
            </a:r>
          </a:p>
          <a:p>
            <a:r>
              <a:rPr lang="ko-KR" altLang="en-US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∙ </a:t>
            </a:r>
            <a:r>
              <a:rPr lang="en-US" altLang="ko-KR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Target level : </a:t>
            </a:r>
            <a:r>
              <a:rPr lang="en-US" altLang="ko-KR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~20 </a:t>
            </a:r>
            <a:r>
              <a:rPr lang="en-US" altLang="ko-KR" sz="1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mBq</a:t>
            </a:r>
            <a:r>
              <a:rPr lang="en-US" altLang="ko-KR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/m</a:t>
            </a:r>
            <a:r>
              <a:rPr lang="en-US" altLang="ko-KR" sz="1400" b="1" baseline="30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  <a:p>
            <a:r>
              <a:rPr lang="ko-KR" alt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∙ </a:t>
            </a:r>
            <a:r>
              <a:rPr lang="en-US" altLang="ko-KR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Supply capacity : </a:t>
            </a:r>
            <a:r>
              <a:rPr lang="en-US" altLang="ko-KR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 m</a:t>
            </a:r>
            <a:r>
              <a:rPr lang="en-US" altLang="ko-KR" sz="1400" b="1" baseline="30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ko-KR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/h</a:t>
            </a:r>
          </a:p>
          <a:p>
            <a:r>
              <a:rPr lang="ko-KR" alt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∙ </a:t>
            </a:r>
            <a:r>
              <a:rPr lang="en-US" altLang="ko-KR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 PCW requirement</a:t>
            </a:r>
          </a:p>
          <a:p>
            <a:r>
              <a:rPr lang="ko-KR" altLang="en-US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∙ </a:t>
            </a:r>
            <a:r>
              <a:rPr lang="en-US" altLang="ko-KR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Humidity </a:t>
            </a:r>
            <a:r>
              <a:rPr lang="en-US" altLang="ko-KR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 2,000 ppm</a:t>
            </a:r>
            <a:endParaRPr lang="ko-KR" altLang="en-US" sz="1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672943" y="1353231"/>
            <a:ext cx="11881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Refuge space</a:t>
            </a:r>
            <a:endParaRPr lang="ko-KR" altLang="en-US" sz="1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504822" y="3839635"/>
            <a:ext cx="15257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Yemilab</a:t>
            </a:r>
            <a:r>
              <a:rPr lang="en-US" altLang="ko-KR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entrance</a:t>
            </a:r>
            <a:endParaRPr lang="ko-KR" altLang="en-US" sz="1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슬라이드 번호 개체 틀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3D6CB-2A1B-4882-A967-C6557C56DB22}" type="slidenum">
              <a:rPr lang="ko-KR" altLang="en-US" smtClean="0"/>
              <a:t>18</a:t>
            </a:fld>
            <a:endParaRPr lang="ko-KR" altLang="en-US"/>
          </a:p>
        </p:txBody>
      </p:sp>
      <p:pic>
        <p:nvPicPr>
          <p:cNvPr id="18" name="그림 1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71" r="9683"/>
          <a:stretch/>
        </p:blipFill>
        <p:spPr>
          <a:xfrm rot="5400000">
            <a:off x="5015131" y="1337628"/>
            <a:ext cx="1621518" cy="1694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516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/>
      <p:bldP spid="15" grpId="0"/>
      <p:bldP spid="1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New Radon Reduction System</a:t>
            </a:r>
            <a:endParaRPr lang="ko-KR" altLang="en-US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2"/>
          <a:srcRect t="9208" b="9054"/>
          <a:stretch/>
        </p:blipFill>
        <p:spPr>
          <a:xfrm>
            <a:off x="150423" y="1999013"/>
            <a:ext cx="7771411" cy="4442259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5704" y="2131064"/>
            <a:ext cx="1830102" cy="1577995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5704" y="4480400"/>
            <a:ext cx="1830102" cy="1577995"/>
          </a:xfrm>
          <a:prstGeom prst="rect">
            <a:avLst/>
          </a:prstGeom>
        </p:spPr>
      </p:pic>
      <p:cxnSp>
        <p:nvCxnSpPr>
          <p:cNvPr id="7" name="직선 화살표 연결선 6"/>
          <p:cNvCxnSpPr/>
          <p:nvPr/>
        </p:nvCxnSpPr>
        <p:spPr>
          <a:xfrm flipV="1">
            <a:off x="9485672" y="5592762"/>
            <a:ext cx="900000" cy="11875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직선 화살표 연결선 7"/>
          <p:cNvCxnSpPr/>
          <p:nvPr/>
        </p:nvCxnSpPr>
        <p:spPr>
          <a:xfrm rot="5400000" flipV="1">
            <a:off x="10113491" y="2796831"/>
            <a:ext cx="550895" cy="11875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직선 화살표 연결선 8"/>
          <p:cNvCxnSpPr/>
          <p:nvPr/>
        </p:nvCxnSpPr>
        <p:spPr>
          <a:xfrm rot="16200000" flipV="1">
            <a:off x="10125366" y="5303849"/>
            <a:ext cx="550895" cy="11875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직선 화살표 연결선 9"/>
          <p:cNvCxnSpPr/>
          <p:nvPr/>
        </p:nvCxnSpPr>
        <p:spPr>
          <a:xfrm flipV="1">
            <a:off x="9495610" y="2548857"/>
            <a:ext cx="900000" cy="11875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6498668" y="2527321"/>
            <a:ext cx="112723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ko-KR" dirty="0" smtClean="0">
                <a:solidFill>
                  <a:srgbClr val="C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100 </a:t>
            </a:r>
            <a:r>
              <a:rPr lang="en-US" altLang="ko-KR" dirty="0" err="1" smtClean="0">
                <a:solidFill>
                  <a:srgbClr val="C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cmh</a:t>
            </a:r>
            <a:endParaRPr lang="ko-KR" altLang="en-US" dirty="0">
              <a:solidFill>
                <a:srgbClr val="C00000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508557" y="4985909"/>
            <a:ext cx="112723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ko-KR" dirty="0" smtClean="0">
                <a:solidFill>
                  <a:srgbClr val="C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100 </a:t>
            </a:r>
            <a:r>
              <a:rPr lang="en-US" altLang="ko-KR" dirty="0" err="1" smtClean="0">
                <a:solidFill>
                  <a:srgbClr val="C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cmh</a:t>
            </a:r>
            <a:endParaRPr lang="ko-KR" altLang="en-US" dirty="0">
              <a:solidFill>
                <a:srgbClr val="C00000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3" name="오른쪽 화살표 12"/>
          <p:cNvSpPr/>
          <p:nvPr/>
        </p:nvSpPr>
        <p:spPr>
          <a:xfrm>
            <a:off x="11300344" y="3664883"/>
            <a:ext cx="700644" cy="78377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TextBox 13"/>
          <p:cNvSpPr txBox="1"/>
          <p:nvPr/>
        </p:nvSpPr>
        <p:spPr>
          <a:xfrm>
            <a:off x="11196324" y="3078216"/>
            <a:ext cx="8643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User</a:t>
            </a:r>
            <a:endParaRPr lang="ko-KR" altLang="en-US" sz="240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568790" y="1334850"/>
            <a:ext cx="323678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HY헤드라인M" panose="02030600000101010101" pitchFamily="18" charset="-127"/>
                <a:cs typeface="Times New Roman" panose="02020603050405020304" pitchFamily="18" charset="0"/>
              </a:rPr>
              <a:t>Dual line supply : 200 </a:t>
            </a:r>
            <a:r>
              <a:rPr lang="en-US" altLang="ko-KR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HY헤드라인M" panose="02030600000101010101" pitchFamily="18" charset="-127"/>
                <a:cs typeface="Times New Roman" panose="02020603050405020304" pitchFamily="18" charset="0"/>
              </a:rPr>
              <a:t>cmh</a:t>
            </a:r>
            <a:endParaRPr lang="en-US" altLang="ko-KR" sz="2000" b="1" dirty="0" smtClean="0">
              <a:solidFill>
                <a:srgbClr val="C00000"/>
              </a:solidFill>
              <a:latin typeface="Times New Roman" panose="02020603050405020304" pitchFamily="18" charset="0"/>
              <a:ea typeface="HY헤드라인M" panose="02030600000101010101" pitchFamily="18" charset="-127"/>
              <a:cs typeface="Times New Roman" panose="02020603050405020304" pitchFamily="18" charset="0"/>
            </a:endParaRPr>
          </a:p>
          <a:p>
            <a:r>
              <a:rPr lang="en-US" altLang="ko-KR" sz="2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HY헤드라인M" panose="02030600000101010101" pitchFamily="18" charset="-127"/>
                <a:cs typeface="Times New Roman" panose="02020603050405020304" pitchFamily="18" charset="0"/>
              </a:rPr>
              <a:t>Single line supply : 100 </a:t>
            </a:r>
            <a:r>
              <a:rPr lang="en-US" altLang="ko-KR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HY헤드라인M" panose="02030600000101010101" pitchFamily="18" charset="-127"/>
                <a:cs typeface="Times New Roman" panose="02020603050405020304" pitchFamily="18" charset="0"/>
              </a:rPr>
              <a:t>cmh</a:t>
            </a:r>
            <a:endParaRPr lang="ko-KR" altLang="en-US" sz="2000" b="1" dirty="0">
              <a:solidFill>
                <a:srgbClr val="C00000"/>
              </a:solidFill>
              <a:latin typeface="Times New Roman" panose="02020603050405020304" pitchFamily="18" charset="0"/>
              <a:ea typeface="HY헤드라인M" panose="02030600000101010101" pitchFamily="18" charset="-127"/>
              <a:cs typeface="Times New Roman" panose="02020603050405020304" pitchFamily="18" charset="0"/>
            </a:endParaRPr>
          </a:p>
        </p:txBody>
      </p:sp>
      <p:pic>
        <p:nvPicPr>
          <p:cNvPr id="16" name="그림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456191" y="3315457"/>
            <a:ext cx="1976829" cy="1482622"/>
          </a:xfrm>
          <a:prstGeom prst="rect">
            <a:avLst/>
          </a:prstGeom>
        </p:spPr>
      </p:pic>
      <p:sp>
        <p:nvSpPr>
          <p:cNvPr id="17" name="직사각형 16"/>
          <p:cNvSpPr/>
          <p:nvPr/>
        </p:nvSpPr>
        <p:spPr>
          <a:xfrm>
            <a:off x="9495610" y="4726562"/>
            <a:ext cx="1960793" cy="307777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en-US" altLang="ko-KR" sz="14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Active charcoal tank</a:t>
            </a:r>
            <a:endParaRPr lang="ko-KR" altLang="en-US" sz="1400" dirty="0"/>
          </a:p>
        </p:txBody>
      </p:sp>
      <p:sp>
        <p:nvSpPr>
          <p:cNvPr id="18" name="TextBox 17"/>
          <p:cNvSpPr txBox="1"/>
          <p:nvPr/>
        </p:nvSpPr>
        <p:spPr>
          <a:xfrm>
            <a:off x="1491239" y="5585234"/>
            <a:ext cx="1202573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ko-KR" sz="1400" dirty="0" smtClean="0">
                <a:solidFill>
                  <a:srgbClr val="C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Air receiver</a:t>
            </a:r>
          </a:p>
          <a:p>
            <a:r>
              <a:rPr lang="en-US" altLang="ko-KR" sz="1400" dirty="0" smtClean="0">
                <a:solidFill>
                  <a:srgbClr val="C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tank</a:t>
            </a:r>
            <a:endParaRPr lang="ko-KR" altLang="en-US" sz="1400" dirty="0">
              <a:solidFill>
                <a:srgbClr val="C00000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95692" y="5750618"/>
            <a:ext cx="1295547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ko-KR" sz="1400" dirty="0" smtClean="0">
                <a:solidFill>
                  <a:srgbClr val="C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Air Comp. #2</a:t>
            </a:r>
            <a:endParaRPr lang="ko-KR" altLang="en-US" sz="1400" dirty="0">
              <a:solidFill>
                <a:srgbClr val="C00000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58518" y="3309047"/>
            <a:ext cx="1295547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ko-KR" sz="1400" dirty="0" smtClean="0">
                <a:solidFill>
                  <a:srgbClr val="C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Air Comp. #1</a:t>
            </a:r>
            <a:endParaRPr lang="ko-KR" altLang="en-US" sz="1400" dirty="0">
              <a:solidFill>
                <a:srgbClr val="C00000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036128" y="3309047"/>
            <a:ext cx="962123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ko-KR" sz="1400" dirty="0" smtClean="0">
                <a:solidFill>
                  <a:srgbClr val="C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Dryer #1</a:t>
            </a:r>
            <a:endParaRPr lang="ko-KR" altLang="en-US" sz="1400" dirty="0">
              <a:solidFill>
                <a:srgbClr val="C00000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036128" y="5750618"/>
            <a:ext cx="962123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ko-KR" sz="1400" dirty="0" smtClean="0">
                <a:solidFill>
                  <a:srgbClr val="C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Dryer #2</a:t>
            </a:r>
            <a:endParaRPr lang="ko-KR" altLang="en-US" sz="1400" dirty="0">
              <a:solidFill>
                <a:srgbClr val="C00000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683931" y="5740597"/>
            <a:ext cx="990977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ko-KR" sz="1400" dirty="0" smtClean="0">
                <a:solidFill>
                  <a:srgbClr val="C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Cold Trap</a:t>
            </a:r>
            <a:endParaRPr lang="ko-KR" altLang="en-US" sz="1400" dirty="0">
              <a:solidFill>
                <a:srgbClr val="C00000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8045661" y="3672019"/>
            <a:ext cx="1035861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ko-KR" sz="1400" dirty="0" smtClean="0">
                <a:solidFill>
                  <a:srgbClr val="C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Chiller #1</a:t>
            </a:r>
            <a:endParaRPr lang="ko-KR" altLang="en-US" sz="1400" dirty="0">
              <a:solidFill>
                <a:srgbClr val="C00000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8050860" y="5999388"/>
            <a:ext cx="1035861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ko-KR" sz="1400" dirty="0" smtClean="0">
                <a:solidFill>
                  <a:srgbClr val="C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Chiller #2</a:t>
            </a:r>
            <a:endParaRPr lang="ko-KR" altLang="en-US" sz="1400" dirty="0">
              <a:solidFill>
                <a:srgbClr val="C00000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3D6CB-2A1B-4882-A967-C6557C56DB22}" type="slidenum">
              <a:rPr lang="ko-KR" altLang="en-US" smtClean="0"/>
              <a:t>19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4128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err="1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Neutrinoless</a:t>
            </a:r>
            <a:r>
              <a:rPr lang="en-US" altLang="ko-KR" i="1" dirty="0" smtClean="0">
                <a:latin typeface="Symbol" panose="05050102010706020507" pitchFamily="18" charset="2"/>
                <a:ea typeface="HY헤드라인M" panose="02030600000101010101" pitchFamily="18" charset="-127"/>
              </a:rPr>
              <a:t> </a:t>
            </a:r>
            <a:r>
              <a:rPr lang="en-US" altLang="ko-KR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Double Beta Decay</a:t>
            </a:r>
            <a:endParaRPr lang="ko-KR" altLang="en-US" dirty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7" y="1886266"/>
            <a:ext cx="6019526" cy="2016516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4063" y="1361398"/>
            <a:ext cx="5818857" cy="4036758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7261151" y="1989065"/>
            <a:ext cx="1861407" cy="954107"/>
          </a:xfrm>
          <a:prstGeom prst="rect">
            <a:avLst/>
          </a:prstGeom>
          <a:solidFill>
            <a:schemeClr val="bg1">
              <a:lumMod val="65000"/>
              <a:alpha val="5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ko-KR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ko-KR" sz="1400" b="1" i="1" dirty="0" smtClean="0">
                <a:solidFill>
                  <a:srgbClr val="FF0000"/>
                </a:solidFill>
                <a:latin typeface="Symbol" panose="05050102010706020507" pitchFamily="18" charset="2"/>
                <a:cs typeface="Times New Roman" panose="02020603050405020304" pitchFamily="18" charset="0"/>
              </a:rPr>
              <a:t>n</a:t>
            </a:r>
            <a:r>
              <a:rPr lang="en-US" altLang="ko-KR" sz="1400" b="1" i="1" dirty="0" smtClean="0">
                <a:solidFill>
                  <a:schemeClr val="tx1"/>
                </a:solidFill>
                <a:latin typeface="Symbol" panose="05050102010706020507" pitchFamily="18" charset="2"/>
                <a:cs typeface="Times New Roman" panose="02020603050405020304" pitchFamily="18" charset="0"/>
              </a:rPr>
              <a:t> bb</a:t>
            </a:r>
            <a:r>
              <a:rPr lang="en-US" altLang="ko-KR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decay</a:t>
            </a:r>
          </a:p>
          <a:p>
            <a:r>
              <a:rPr lang="en-US" altLang="ko-KR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ko-KR" sz="1400" b="1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nd</a:t>
            </a:r>
            <a:r>
              <a:rPr lang="en-US" altLang="ko-KR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order beta decay</a:t>
            </a:r>
          </a:p>
          <a:p>
            <a:r>
              <a:rPr lang="en-US" altLang="ko-KR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Rare nuclear decay</a:t>
            </a:r>
          </a:p>
          <a:p>
            <a:r>
              <a:rPr lang="en-US" altLang="ko-KR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&gt;10</a:t>
            </a:r>
            <a:r>
              <a:rPr lang="en-US" altLang="ko-KR" sz="1400" b="1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  <a:r>
              <a:rPr lang="en-US" altLang="ko-KR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years of half life</a:t>
            </a:r>
            <a:endParaRPr lang="ko-KR" altLang="en-US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9825238" y="1811966"/>
            <a:ext cx="1787605" cy="1169551"/>
          </a:xfrm>
          <a:prstGeom prst="rect">
            <a:avLst/>
          </a:prstGeom>
          <a:solidFill>
            <a:srgbClr val="92D050">
              <a:alpha val="50000"/>
            </a:srgb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ko-KR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altLang="ko-KR" sz="1400" b="1" i="1" dirty="0" smtClean="0">
                <a:solidFill>
                  <a:srgbClr val="FF0000"/>
                </a:solidFill>
                <a:latin typeface="Symbol" panose="05050102010706020507" pitchFamily="18" charset="2"/>
                <a:cs typeface="Times New Roman" panose="02020603050405020304" pitchFamily="18" charset="0"/>
              </a:rPr>
              <a:t>n</a:t>
            </a:r>
            <a:r>
              <a:rPr lang="en-US" altLang="ko-KR" sz="1400" b="1" i="1" dirty="0" smtClean="0">
                <a:solidFill>
                  <a:schemeClr val="tx1"/>
                </a:solidFill>
                <a:latin typeface="Symbol" panose="05050102010706020507" pitchFamily="18" charset="2"/>
                <a:cs typeface="Times New Roman" panose="02020603050405020304" pitchFamily="18" charset="0"/>
              </a:rPr>
              <a:t> bb</a:t>
            </a:r>
            <a:r>
              <a:rPr lang="en-US" altLang="ko-KR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decay</a:t>
            </a:r>
          </a:p>
          <a:p>
            <a:r>
              <a:rPr lang="en-US" altLang="ko-KR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Massive </a:t>
            </a:r>
            <a:r>
              <a:rPr lang="en-US" altLang="ko-KR" sz="1400" b="1" i="1" dirty="0" smtClean="0">
                <a:latin typeface="Symbol" panose="05050102010706020507" pitchFamily="18" charset="2"/>
                <a:cs typeface="Times New Roman" panose="02020603050405020304" pitchFamily="18" charset="0"/>
              </a:rPr>
              <a:t>n</a:t>
            </a:r>
            <a:r>
              <a:rPr lang="en-US" altLang="ko-KR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altLang="ko-KR" sz="1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Majorana</a:t>
            </a:r>
            <a:r>
              <a:rPr lang="en-US" altLang="ko-KR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particle</a:t>
            </a:r>
          </a:p>
          <a:p>
            <a:r>
              <a:rPr lang="en-US" altLang="ko-KR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Extended SM model</a:t>
            </a:r>
          </a:p>
          <a:p>
            <a:r>
              <a:rPr lang="en-US" altLang="ko-KR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&gt;10</a:t>
            </a:r>
            <a:r>
              <a:rPr lang="en-US" altLang="ko-KR" sz="1400" b="1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25</a:t>
            </a:r>
            <a:r>
              <a:rPr lang="en-US" altLang="ko-KR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year of half life</a:t>
            </a:r>
            <a:endParaRPr lang="ko-KR" altLang="en-US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Text Box 35"/>
          <p:cNvSpPr txBox="1">
            <a:spLocks noChangeArrowheads="1"/>
          </p:cNvSpPr>
          <p:nvPr/>
        </p:nvSpPr>
        <p:spPr bwMode="auto">
          <a:xfrm>
            <a:off x="425206" y="4297170"/>
            <a:ext cx="5891740" cy="707886"/>
          </a:xfrm>
          <a:prstGeom prst="rect">
            <a:avLst/>
          </a:prstGeom>
          <a:solidFill>
            <a:srgbClr val="FFFF00">
              <a:alpha val="50000"/>
            </a:srgbClr>
          </a:solidFill>
          <a:ln>
            <a:noFill/>
          </a:ln>
          <a:effectLst/>
          <a:extLst/>
        </p:spPr>
        <p:txBody>
          <a:bodyPr wrap="square">
            <a:spAutoFit/>
          </a:bodyPr>
          <a:lstStyle>
            <a:lvl1pPr>
              <a:defRPr kumimoji="1" sz="2800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 sz="2800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 sz="2800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 sz="2800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 sz="2800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9pPr>
          </a:lstStyle>
          <a:p>
            <a:pPr eaLnBrk="1" latinLnBrk="1" hangingPunct="1"/>
            <a:r>
              <a:rPr lang="en-US" altLang="ko-KR" sz="2000" dirty="0">
                <a:latin typeface="Times New Roman" panose="02020603050405020304" pitchFamily="18" charset="0"/>
              </a:rPr>
              <a:t>(Z, A) → (Z+2, A) + 2e</a:t>
            </a:r>
            <a:r>
              <a:rPr lang="en-US" altLang="ko-KR" sz="2000" baseline="30000" dirty="0">
                <a:latin typeface="Times New Roman" panose="02020603050405020304" pitchFamily="18" charset="0"/>
              </a:rPr>
              <a:t>- </a:t>
            </a:r>
            <a:r>
              <a:rPr lang="en-US" altLang="ko-KR" sz="2000" dirty="0">
                <a:latin typeface="Times New Roman" panose="02020603050405020304" pitchFamily="18" charset="0"/>
              </a:rPr>
              <a:t>+ 2anti-</a:t>
            </a:r>
            <a:r>
              <a:rPr lang="en-US" altLang="ko-KR" sz="2000" i="1" dirty="0">
                <a:latin typeface="Symbol" panose="05050102010706020507" pitchFamily="18" charset="2"/>
              </a:rPr>
              <a:t>n</a:t>
            </a:r>
            <a:r>
              <a:rPr lang="en-US" altLang="ko-KR" sz="2000" baseline="-25000" dirty="0">
                <a:latin typeface="Times New Roman" panose="02020603050405020304" pitchFamily="18" charset="0"/>
              </a:rPr>
              <a:t>e  </a:t>
            </a:r>
            <a:r>
              <a:rPr lang="en-US" altLang="ko-KR" sz="2000" dirty="0">
                <a:latin typeface="Times New Roman" panose="02020603050405020304" pitchFamily="18" charset="0"/>
              </a:rPr>
              <a:t>(</a:t>
            </a:r>
            <a:r>
              <a:rPr lang="en-US" altLang="ko-KR" sz="2000" dirty="0">
                <a:latin typeface="Symbol" panose="05050102010706020507" pitchFamily="18" charset="2"/>
              </a:rPr>
              <a:t>D</a:t>
            </a:r>
            <a:r>
              <a:rPr lang="en-US" altLang="ko-KR" sz="2000" dirty="0">
                <a:latin typeface="Times New Roman" panose="02020603050405020304" pitchFamily="18" charset="0"/>
              </a:rPr>
              <a:t>L = 0, conserved)</a:t>
            </a:r>
            <a:endParaRPr lang="en-US" altLang="ko-KR" sz="2000" baseline="-25000" dirty="0">
              <a:latin typeface="Times New Roman" panose="02020603050405020304" pitchFamily="18" charset="0"/>
            </a:endParaRPr>
          </a:p>
          <a:p>
            <a:pPr eaLnBrk="1" latinLnBrk="1" hangingPunct="1"/>
            <a:r>
              <a:rPr lang="en-US" altLang="ko-KR" sz="2000" dirty="0">
                <a:latin typeface="Times New Roman" panose="02020603050405020304" pitchFamily="18" charset="0"/>
              </a:rPr>
              <a:t>(Z, A) → (Z+2, A) + 2e</a:t>
            </a:r>
            <a:r>
              <a:rPr lang="en-US" altLang="ko-KR" sz="2000" baseline="30000" dirty="0">
                <a:latin typeface="Times New Roman" panose="02020603050405020304" pitchFamily="18" charset="0"/>
              </a:rPr>
              <a:t>-</a:t>
            </a:r>
            <a:r>
              <a:rPr lang="en-US" altLang="ko-KR" sz="2000" dirty="0">
                <a:latin typeface="Times New Roman" panose="02020603050405020304" pitchFamily="18" charset="0"/>
              </a:rPr>
              <a:t>                  (</a:t>
            </a:r>
            <a:r>
              <a:rPr lang="en-US" altLang="ko-KR" sz="2000" dirty="0">
                <a:latin typeface="Symbol" panose="05050102010706020507" pitchFamily="18" charset="2"/>
              </a:rPr>
              <a:t>D</a:t>
            </a:r>
            <a:r>
              <a:rPr lang="en-US" altLang="ko-KR" sz="2000" dirty="0">
                <a:latin typeface="Times New Roman" panose="02020603050405020304" pitchFamily="18" charset="0"/>
              </a:rPr>
              <a:t>L = 2, violated)</a:t>
            </a:r>
          </a:p>
        </p:txBody>
      </p:sp>
      <p:sp>
        <p:nvSpPr>
          <p:cNvPr id="39" name="Text Box 5"/>
          <p:cNvSpPr txBox="1">
            <a:spLocks noChangeArrowheads="1"/>
          </p:cNvSpPr>
          <p:nvPr/>
        </p:nvSpPr>
        <p:spPr bwMode="auto">
          <a:xfrm>
            <a:off x="1397960" y="5322401"/>
            <a:ext cx="9470926" cy="1311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kumimoji="1" sz="2800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 sz="2800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 sz="2800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 sz="2800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 sz="2800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9pPr>
          </a:lstStyle>
          <a:p>
            <a:pPr eaLnBrk="1" latinLnBrk="1" hangingPunct="1">
              <a:lnSpc>
                <a:spcPct val="110000"/>
              </a:lnSpc>
              <a:buFontTx/>
              <a:buChar char="•"/>
            </a:pPr>
            <a:r>
              <a:rPr lang="ko-KR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ko-KR" sz="2400" b="1" dirty="0">
                <a:latin typeface="Times New Roman" panose="02020603050405020304" pitchFamily="18" charset="0"/>
              </a:rPr>
              <a:t>0</a:t>
            </a:r>
            <a:r>
              <a:rPr lang="en-US" altLang="ko-KR" sz="2400" b="1" i="1" dirty="0">
                <a:latin typeface="Symbol" panose="05050102010706020507" pitchFamily="18" charset="2"/>
              </a:rPr>
              <a:t>n</a:t>
            </a:r>
            <a:r>
              <a:rPr lang="en-US" altLang="ko-KR" sz="2400" b="1" dirty="0">
                <a:latin typeface="Times New Roman" panose="02020603050405020304" pitchFamily="18" charset="0"/>
              </a:rPr>
              <a:t> DBD is forbidden by Standard Model for lepton number violation.</a:t>
            </a:r>
          </a:p>
          <a:p>
            <a:pPr>
              <a:lnSpc>
                <a:spcPct val="110000"/>
              </a:lnSpc>
              <a:buFontTx/>
              <a:buChar char="•"/>
            </a:pPr>
            <a:r>
              <a:rPr lang="en-US" altLang="ko-KR" sz="2400" b="1" dirty="0" smtClean="0">
                <a:latin typeface="Times New Roman" panose="02020603050405020304" pitchFamily="18" charset="0"/>
              </a:rPr>
              <a:t> </a:t>
            </a:r>
            <a:r>
              <a:rPr lang="en-US" altLang="ko-KR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Majorana</a:t>
            </a:r>
            <a:r>
              <a:rPr lang="en-US" altLang="ko-KR" sz="24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ko-KR" sz="2400" b="1" i="1" dirty="0" smtClean="0">
                <a:solidFill>
                  <a:srgbClr val="FF0000"/>
                </a:solidFill>
                <a:latin typeface="Symbol" panose="05050102010706020507" pitchFamily="18" charset="2"/>
              </a:rPr>
              <a:t>n</a:t>
            </a:r>
            <a:r>
              <a:rPr lang="en-US" altLang="ko-KR" sz="24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ko-KR" sz="2400" b="1" dirty="0" smtClean="0">
                <a:latin typeface="Times New Roman" panose="02020603050405020304" pitchFamily="18" charset="0"/>
              </a:rPr>
              <a:t>can be confirmed (unique experimental approach)</a:t>
            </a:r>
            <a:endParaRPr lang="en-US" altLang="ko-KR" sz="2400" b="1" dirty="0">
              <a:latin typeface="Times New Roman" panose="02020603050405020304" pitchFamily="18" charset="0"/>
            </a:endParaRPr>
          </a:p>
          <a:p>
            <a:pPr>
              <a:lnSpc>
                <a:spcPct val="110000"/>
              </a:lnSpc>
              <a:buFontTx/>
              <a:buChar char="•"/>
            </a:pPr>
            <a:r>
              <a:rPr lang="en-US" altLang="ko-KR" sz="2400" b="1" dirty="0">
                <a:latin typeface="Times New Roman" panose="02020603050405020304" pitchFamily="18" charset="0"/>
              </a:rPr>
              <a:t> </a:t>
            </a:r>
            <a:r>
              <a:rPr lang="en-US" altLang="ko-KR" sz="24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Absolute mass of </a:t>
            </a:r>
            <a:r>
              <a:rPr lang="en-US" altLang="ko-KR" sz="2400" b="1" i="1" dirty="0" smtClean="0">
                <a:solidFill>
                  <a:srgbClr val="FF0000"/>
                </a:solidFill>
                <a:latin typeface="Symbol" panose="05050102010706020507" pitchFamily="18" charset="2"/>
              </a:rPr>
              <a:t>n</a:t>
            </a:r>
            <a:endParaRPr lang="en-US" altLang="ko-KR" sz="2400" b="1" dirty="0">
              <a:latin typeface="Times New Roman" panose="02020603050405020304" pitchFamily="18" charset="0"/>
            </a:endParaRPr>
          </a:p>
        </p:txBody>
      </p:sp>
      <p:sp>
        <p:nvSpPr>
          <p:cNvPr id="41" name="슬라이드 번호 개체 틀 4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EA19F-6EC8-4378-BAEE-5B552AA2A553}" type="slidenum">
              <a:rPr lang="ko-KR" altLang="en-US" smtClean="0"/>
              <a:t>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3163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err="1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AMoRE</a:t>
            </a:r>
            <a:r>
              <a:rPr lang="en-US" altLang="ko-KR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-II cavern</a:t>
            </a:r>
            <a:endParaRPr lang="ko-KR" altLang="en-US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5503" y="97619"/>
            <a:ext cx="5737814" cy="371238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71732" y="5940218"/>
            <a:ext cx="47877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Construction until September 2022</a:t>
            </a:r>
            <a:endParaRPr lang="ko-KR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683" y="1609851"/>
            <a:ext cx="5773820" cy="4330367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28" t="18349" b="10151"/>
          <a:stretch/>
        </p:blipFill>
        <p:spPr>
          <a:xfrm>
            <a:off x="6275503" y="3332736"/>
            <a:ext cx="5737814" cy="348295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415411" y="3554286"/>
            <a:ext cx="1678665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ko-KR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Preparation room</a:t>
            </a:r>
          </a:p>
          <a:p>
            <a:r>
              <a:rPr lang="en-US" altLang="ko-KR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100 class</a:t>
            </a:r>
            <a:endParaRPr lang="ko-KR" alt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309793" y="4664195"/>
            <a:ext cx="1409360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ko-KR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Detector room</a:t>
            </a:r>
          </a:p>
          <a:p>
            <a:r>
              <a:rPr lang="en-US" altLang="ko-KR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10,000 class</a:t>
            </a:r>
            <a:endParaRPr lang="ko-KR" alt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407702" y="6292471"/>
            <a:ext cx="1507144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ko-KR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Changing room</a:t>
            </a:r>
          </a:p>
          <a:p>
            <a:r>
              <a:rPr lang="en-US" altLang="ko-KR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10,000 class</a:t>
            </a:r>
            <a:endParaRPr lang="ko-KR" alt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3D6CB-2A1B-4882-A967-C6557C56DB22}" type="slidenum">
              <a:rPr lang="ko-KR" altLang="en-US" smtClean="0"/>
              <a:t>20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78289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altLang="ko-KR" dirty="0" err="1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AMoRE</a:t>
            </a:r>
            <a:r>
              <a:rPr lang="en-US" altLang="ko-KR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-II Shielding</a:t>
            </a:r>
            <a:endParaRPr lang="ko-KR" altLang="en-US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124" y="365125"/>
            <a:ext cx="5402600" cy="6381291"/>
          </a:xfrm>
          <a:prstGeom prst="rect">
            <a:avLst/>
          </a:prstGeom>
        </p:spPr>
      </p:pic>
      <p:pic>
        <p:nvPicPr>
          <p:cNvPr id="47" name="그림 4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009"/>
          <a:stretch/>
        </p:blipFill>
        <p:spPr>
          <a:xfrm>
            <a:off x="6579407" y="1440544"/>
            <a:ext cx="4859671" cy="5305872"/>
          </a:xfrm>
          <a:prstGeom prst="rect">
            <a:avLst/>
          </a:prstGeom>
        </p:spPr>
      </p:pic>
      <p:cxnSp>
        <p:nvCxnSpPr>
          <p:cNvPr id="4" name="직선 화살표 연결선 3"/>
          <p:cNvCxnSpPr/>
          <p:nvPr/>
        </p:nvCxnSpPr>
        <p:spPr>
          <a:xfrm>
            <a:off x="5116286" y="1295400"/>
            <a:ext cx="2275114" cy="609600"/>
          </a:xfrm>
          <a:prstGeom prst="straightConnector1">
            <a:avLst/>
          </a:prstGeom>
          <a:ln w="28575">
            <a:solidFill>
              <a:schemeClr val="accent1">
                <a:lumMod val="60000"/>
                <a:lumOff val="40000"/>
              </a:schemeClr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직선 화살표 연결선 6"/>
          <p:cNvCxnSpPr/>
          <p:nvPr/>
        </p:nvCxnSpPr>
        <p:spPr>
          <a:xfrm>
            <a:off x="4386943" y="3505200"/>
            <a:ext cx="4212771" cy="2220686"/>
          </a:xfrm>
          <a:prstGeom prst="straightConnector1">
            <a:avLst/>
          </a:prstGeom>
          <a:ln w="28575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직선 화살표 연결선 9"/>
          <p:cNvCxnSpPr/>
          <p:nvPr/>
        </p:nvCxnSpPr>
        <p:spPr>
          <a:xfrm>
            <a:off x="4909457" y="5007429"/>
            <a:ext cx="2710543" cy="718457"/>
          </a:xfrm>
          <a:prstGeom prst="straightConnector1">
            <a:avLst/>
          </a:prstGeom>
          <a:ln w="28575">
            <a:solidFill>
              <a:schemeClr val="bg2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직선 화살표 연결선 12"/>
          <p:cNvCxnSpPr/>
          <p:nvPr/>
        </p:nvCxnSpPr>
        <p:spPr>
          <a:xfrm>
            <a:off x="4778829" y="3962400"/>
            <a:ext cx="3570514" cy="2068286"/>
          </a:xfrm>
          <a:prstGeom prst="straightConnector1">
            <a:avLst/>
          </a:prstGeom>
          <a:ln w="28575">
            <a:solidFill>
              <a:srgbClr val="92D05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직선 화살표 연결선 15"/>
          <p:cNvCxnSpPr/>
          <p:nvPr/>
        </p:nvCxnSpPr>
        <p:spPr>
          <a:xfrm>
            <a:off x="3374571" y="3096813"/>
            <a:ext cx="4974772" cy="732579"/>
          </a:xfrm>
          <a:prstGeom prst="straightConnector1">
            <a:avLst/>
          </a:prstGeom>
          <a:ln w="28575">
            <a:solidFill>
              <a:srgbClr val="92D05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직선 화살표 연결선 19"/>
          <p:cNvCxnSpPr/>
          <p:nvPr/>
        </p:nvCxnSpPr>
        <p:spPr>
          <a:xfrm>
            <a:off x="4365171" y="3678008"/>
            <a:ext cx="3799114" cy="914400"/>
          </a:xfrm>
          <a:prstGeom prst="straightConnector1">
            <a:avLst/>
          </a:prstGeom>
          <a:ln w="28575">
            <a:solidFill>
              <a:srgbClr val="C0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직선 화살표 연결선 25"/>
          <p:cNvCxnSpPr/>
          <p:nvPr/>
        </p:nvCxnSpPr>
        <p:spPr>
          <a:xfrm>
            <a:off x="4778829" y="2115231"/>
            <a:ext cx="2612571" cy="865188"/>
          </a:xfrm>
          <a:prstGeom prst="straightConnector1">
            <a:avLst/>
          </a:prstGeom>
          <a:ln w="28575">
            <a:solidFill>
              <a:srgbClr val="C0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직선 화살표 연결선 31"/>
          <p:cNvCxnSpPr/>
          <p:nvPr/>
        </p:nvCxnSpPr>
        <p:spPr>
          <a:xfrm>
            <a:off x="3712029" y="3352800"/>
            <a:ext cx="4659086" cy="1392008"/>
          </a:xfrm>
          <a:prstGeom prst="straightConnector1">
            <a:avLst/>
          </a:prstGeom>
          <a:ln w="28575">
            <a:solidFill>
              <a:srgbClr val="FFFF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3D6CB-2A1B-4882-A967-C6557C56DB22}" type="slidenum">
              <a:rPr lang="ko-KR" altLang="en-US" smtClean="0"/>
              <a:t>21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65429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Detector modules for </a:t>
            </a:r>
            <a:r>
              <a:rPr lang="en-US" altLang="ko-KR" dirty="0" err="1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AMoRE</a:t>
            </a:r>
            <a:r>
              <a:rPr lang="en-US" altLang="ko-KR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-II</a:t>
            </a:r>
            <a:endParaRPr lang="ko-KR" altLang="en-US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grpSp>
        <p:nvGrpSpPr>
          <p:cNvPr id="5" name="Group 39">
            <a:extLst>
              <a:ext uri="{FF2B5EF4-FFF2-40B4-BE49-F238E27FC236}">
                <a16:creationId xmlns:a16="http://schemas.microsoft.com/office/drawing/2014/main" id="{B8D15B3C-6B15-45E0-9422-F15EAD1C016E}"/>
              </a:ext>
            </a:extLst>
          </p:cNvPr>
          <p:cNvGrpSpPr>
            <a:grpSpLocks noChangeAspect="1"/>
          </p:cNvGrpSpPr>
          <p:nvPr/>
        </p:nvGrpSpPr>
        <p:grpSpPr>
          <a:xfrm>
            <a:off x="542463" y="2333640"/>
            <a:ext cx="5121507" cy="4297013"/>
            <a:chOff x="885506" y="1907067"/>
            <a:chExt cx="8915155" cy="7479934"/>
          </a:xfrm>
        </p:grpSpPr>
        <p:pic>
          <p:nvPicPr>
            <p:cNvPr id="6" name="object 2">
              <a:extLst>
                <a:ext uri="{FF2B5EF4-FFF2-40B4-BE49-F238E27FC236}">
                  <a16:creationId xmlns:a16="http://schemas.microsoft.com/office/drawing/2014/main" id="{0E904DEC-5959-41C8-8455-638C40B416E7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85506" y="1907067"/>
              <a:ext cx="3720193" cy="4163560"/>
            </a:xfrm>
            <a:prstGeom prst="rect">
              <a:avLst/>
            </a:prstGeom>
          </p:spPr>
        </p:pic>
        <p:sp>
          <p:nvSpPr>
            <p:cNvPr id="7" name="object 4">
              <a:extLst>
                <a:ext uri="{FF2B5EF4-FFF2-40B4-BE49-F238E27FC236}">
                  <a16:creationId xmlns:a16="http://schemas.microsoft.com/office/drawing/2014/main" id="{1D32E5DC-B979-481A-94E0-7765EE65550E}"/>
                </a:ext>
              </a:extLst>
            </p:cNvPr>
            <p:cNvSpPr txBox="1"/>
            <p:nvPr/>
          </p:nvSpPr>
          <p:spPr>
            <a:xfrm>
              <a:off x="4122395" y="2005886"/>
              <a:ext cx="5332343" cy="375364"/>
            </a:xfrm>
            <a:prstGeom prst="rect">
              <a:avLst/>
            </a:prstGeom>
          </p:spPr>
          <p:txBody>
            <a:bodyPr vert="horz" wrap="square" lIns="0" tIns="10160" rIns="0" bIns="0" rtlCol="0">
              <a:spAutoFit/>
            </a:bodyPr>
            <a:lstStyle/>
            <a:p>
              <a:pPr marL="599440" marR="5080" indent="-587375">
                <a:lnSpc>
                  <a:spcPct val="101200"/>
                </a:lnSpc>
                <a:spcBef>
                  <a:spcPts val="80"/>
                </a:spcBef>
              </a:pPr>
              <a:r>
                <a:rPr sz="1400" dirty="0">
                  <a:solidFill>
                    <a:srgbClr val="5E5E5E"/>
                  </a:solidFill>
                  <a:latin typeface="Times New Roman"/>
                  <a:cs typeface="Times New Roman"/>
                </a:rPr>
                <a:t>SQUID &amp; MMC</a:t>
              </a:r>
              <a:r>
                <a:rPr lang="en-US" sz="1400" dirty="0">
                  <a:solidFill>
                    <a:srgbClr val="5E5E5E"/>
                  </a:solidFill>
                  <a:latin typeface="Times New Roman"/>
                  <a:cs typeface="Times New Roman"/>
                </a:rPr>
                <a:t> </a:t>
              </a:r>
              <a:r>
                <a:rPr sz="1400" dirty="0">
                  <a:solidFill>
                    <a:srgbClr val="5E5E5E"/>
                  </a:solidFill>
                  <a:latin typeface="Times New Roman"/>
                  <a:cs typeface="Times New Roman"/>
                </a:rPr>
                <a:t>sensor (Light)</a:t>
              </a:r>
              <a:endParaRPr sz="1400" dirty="0">
                <a:latin typeface="Times New Roman"/>
                <a:cs typeface="Times New Roman"/>
              </a:endParaRPr>
            </a:p>
          </p:txBody>
        </p:sp>
        <p:grpSp>
          <p:nvGrpSpPr>
            <p:cNvPr id="8" name="object 5">
              <a:extLst>
                <a:ext uri="{FF2B5EF4-FFF2-40B4-BE49-F238E27FC236}">
                  <a16:creationId xmlns:a16="http://schemas.microsoft.com/office/drawing/2014/main" id="{8FE33978-7EB9-4782-98EF-EC3105572268}"/>
                </a:ext>
              </a:extLst>
            </p:cNvPr>
            <p:cNvGrpSpPr/>
            <p:nvPr/>
          </p:nvGrpSpPr>
          <p:grpSpPr>
            <a:xfrm>
              <a:off x="2375206" y="2475562"/>
              <a:ext cx="2258695" cy="2715895"/>
              <a:chOff x="2375206" y="2475562"/>
              <a:chExt cx="2258695" cy="2715895"/>
            </a:xfrm>
          </p:grpSpPr>
          <p:sp>
            <p:nvSpPr>
              <p:cNvPr id="25" name="object 6">
                <a:extLst>
                  <a:ext uri="{FF2B5EF4-FFF2-40B4-BE49-F238E27FC236}">
                    <a16:creationId xmlns:a16="http://schemas.microsoft.com/office/drawing/2014/main" id="{663A572D-5DFD-4904-914E-24CD01C65EA0}"/>
                  </a:ext>
                </a:extLst>
              </p:cNvPr>
              <p:cNvSpPr/>
              <p:nvPr/>
            </p:nvSpPr>
            <p:spPr>
              <a:xfrm>
                <a:off x="3171894" y="2488262"/>
                <a:ext cx="1449070" cy="448945"/>
              </a:xfrm>
              <a:custGeom>
                <a:avLst/>
                <a:gdLst/>
                <a:ahLst/>
                <a:cxnLst/>
                <a:rect l="l" t="t" r="r" b="b"/>
                <a:pathLst>
                  <a:path w="1449070" h="448944">
                    <a:moveTo>
                      <a:pt x="1449057" y="0"/>
                    </a:moveTo>
                    <a:lnTo>
                      <a:pt x="12132" y="444573"/>
                    </a:lnTo>
                    <a:lnTo>
                      <a:pt x="0" y="448327"/>
                    </a:lnTo>
                  </a:path>
                </a:pathLst>
              </a:custGeom>
              <a:ln w="25400">
                <a:solidFill>
                  <a:srgbClr val="EE220C"/>
                </a:solidFill>
              </a:ln>
            </p:spPr>
            <p:txBody>
              <a:bodyPr wrap="square" lIns="0" tIns="0" rIns="0" bIns="0" rtlCol="0"/>
              <a:lstStyle/>
              <a:p>
                <a:endParaRPr sz="1400"/>
              </a:p>
            </p:txBody>
          </p:sp>
          <p:sp>
            <p:nvSpPr>
              <p:cNvPr id="26" name="object 7">
                <a:extLst>
                  <a:ext uri="{FF2B5EF4-FFF2-40B4-BE49-F238E27FC236}">
                    <a16:creationId xmlns:a16="http://schemas.microsoft.com/office/drawing/2014/main" id="{82EFE019-262E-4C75-A7A8-4BF268DC8523}"/>
                  </a:ext>
                </a:extLst>
              </p:cNvPr>
              <p:cNvSpPr/>
              <p:nvPr/>
            </p:nvSpPr>
            <p:spPr>
              <a:xfrm>
                <a:off x="3067554" y="2874600"/>
                <a:ext cx="134620" cy="116839"/>
              </a:xfrm>
              <a:custGeom>
                <a:avLst/>
                <a:gdLst/>
                <a:ahLst/>
                <a:cxnLst/>
                <a:rect l="l" t="t" r="r" b="b"/>
                <a:pathLst>
                  <a:path w="134619" h="116839">
                    <a:moveTo>
                      <a:pt x="98454" y="0"/>
                    </a:moveTo>
                    <a:lnTo>
                      <a:pt x="0" y="94272"/>
                    </a:lnTo>
                    <a:lnTo>
                      <a:pt x="134490" y="116472"/>
                    </a:lnTo>
                    <a:lnTo>
                      <a:pt x="98454" y="0"/>
                    </a:lnTo>
                    <a:close/>
                  </a:path>
                </a:pathLst>
              </a:custGeom>
              <a:solidFill>
                <a:srgbClr val="EE220C"/>
              </a:solidFill>
            </p:spPr>
            <p:txBody>
              <a:bodyPr wrap="square" lIns="0" tIns="0" rIns="0" bIns="0" rtlCol="0"/>
              <a:lstStyle/>
              <a:p>
                <a:endParaRPr sz="1400"/>
              </a:p>
            </p:txBody>
          </p:sp>
          <p:sp>
            <p:nvSpPr>
              <p:cNvPr id="27" name="object 8">
                <a:extLst>
                  <a:ext uri="{FF2B5EF4-FFF2-40B4-BE49-F238E27FC236}">
                    <a16:creationId xmlns:a16="http://schemas.microsoft.com/office/drawing/2014/main" id="{5B925A22-7583-409E-BD96-4D926C0EA4C8}"/>
                  </a:ext>
                </a:extLst>
              </p:cNvPr>
              <p:cNvSpPr/>
              <p:nvPr/>
            </p:nvSpPr>
            <p:spPr>
              <a:xfrm>
                <a:off x="2387906" y="2809190"/>
                <a:ext cx="715645" cy="641350"/>
              </a:xfrm>
              <a:custGeom>
                <a:avLst/>
                <a:gdLst/>
                <a:ahLst/>
                <a:cxnLst/>
                <a:rect l="l" t="t" r="r" b="b"/>
                <a:pathLst>
                  <a:path w="715644" h="641350">
                    <a:moveTo>
                      <a:pt x="611239" y="93910"/>
                    </a:moveTo>
                    <a:lnTo>
                      <a:pt x="645956" y="129871"/>
                    </a:lnTo>
                    <a:lnTo>
                      <a:pt x="673731" y="168989"/>
                    </a:lnTo>
                    <a:lnTo>
                      <a:pt x="694561" y="210561"/>
                    </a:lnTo>
                    <a:lnTo>
                      <a:pt x="708448" y="253887"/>
                    </a:lnTo>
                    <a:lnTo>
                      <a:pt x="715392" y="298265"/>
                    </a:lnTo>
                    <a:lnTo>
                      <a:pt x="715392" y="342994"/>
                    </a:lnTo>
                    <a:lnTo>
                      <a:pt x="708448" y="387372"/>
                    </a:lnTo>
                    <a:lnTo>
                      <a:pt x="694561" y="430698"/>
                    </a:lnTo>
                    <a:lnTo>
                      <a:pt x="673731" y="472271"/>
                    </a:lnTo>
                    <a:lnTo>
                      <a:pt x="645956" y="511389"/>
                    </a:lnTo>
                    <a:lnTo>
                      <a:pt x="611239" y="547350"/>
                    </a:lnTo>
                    <a:lnTo>
                      <a:pt x="574520" y="576045"/>
                    </a:lnTo>
                    <a:lnTo>
                      <a:pt x="534780" y="599522"/>
                    </a:lnTo>
                    <a:lnTo>
                      <a:pt x="492624" y="617783"/>
                    </a:lnTo>
                    <a:lnTo>
                      <a:pt x="448655" y="630826"/>
                    </a:lnTo>
                    <a:lnTo>
                      <a:pt x="403477" y="638652"/>
                    </a:lnTo>
                    <a:lnTo>
                      <a:pt x="357696" y="641260"/>
                    </a:lnTo>
                    <a:lnTo>
                      <a:pt x="311914" y="638652"/>
                    </a:lnTo>
                    <a:lnTo>
                      <a:pt x="266737" y="630826"/>
                    </a:lnTo>
                    <a:lnTo>
                      <a:pt x="222768" y="617783"/>
                    </a:lnTo>
                    <a:lnTo>
                      <a:pt x="180611" y="599522"/>
                    </a:lnTo>
                    <a:lnTo>
                      <a:pt x="140871" y="576045"/>
                    </a:lnTo>
                    <a:lnTo>
                      <a:pt x="104153" y="547350"/>
                    </a:lnTo>
                    <a:lnTo>
                      <a:pt x="69435" y="511389"/>
                    </a:lnTo>
                    <a:lnTo>
                      <a:pt x="41661" y="472271"/>
                    </a:lnTo>
                    <a:lnTo>
                      <a:pt x="20830" y="430698"/>
                    </a:lnTo>
                    <a:lnTo>
                      <a:pt x="6943" y="387372"/>
                    </a:lnTo>
                    <a:lnTo>
                      <a:pt x="0" y="342994"/>
                    </a:lnTo>
                    <a:lnTo>
                      <a:pt x="0" y="298265"/>
                    </a:lnTo>
                    <a:lnTo>
                      <a:pt x="6943" y="253887"/>
                    </a:lnTo>
                    <a:lnTo>
                      <a:pt x="20830" y="210561"/>
                    </a:lnTo>
                    <a:lnTo>
                      <a:pt x="41661" y="168989"/>
                    </a:lnTo>
                    <a:lnTo>
                      <a:pt x="69435" y="129871"/>
                    </a:lnTo>
                    <a:lnTo>
                      <a:pt x="104153" y="93910"/>
                    </a:lnTo>
                    <a:lnTo>
                      <a:pt x="140871" y="65215"/>
                    </a:lnTo>
                    <a:lnTo>
                      <a:pt x="180611" y="41737"/>
                    </a:lnTo>
                    <a:lnTo>
                      <a:pt x="222768" y="23477"/>
                    </a:lnTo>
                    <a:lnTo>
                      <a:pt x="266737" y="10434"/>
                    </a:lnTo>
                    <a:lnTo>
                      <a:pt x="311914" y="2608"/>
                    </a:lnTo>
                    <a:lnTo>
                      <a:pt x="357696" y="0"/>
                    </a:lnTo>
                    <a:lnTo>
                      <a:pt x="403477" y="2608"/>
                    </a:lnTo>
                    <a:lnTo>
                      <a:pt x="448655" y="10434"/>
                    </a:lnTo>
                    <a:lnTo>
                      <a:pt x="492624" y="23477"/>
                    </a:lnTo>
                    <a:lnTo>
                      <a:pt x="534780" y="41737"/>
                    </a:lnTo>
                    <a:lnTo>
                      <a:pt x="574520" y="65215"/>
                    </a:lnTo>
                    <a:lnTo>
                      <a:pt x="611239" y="93910"/>
                    </a:lnTo>
                    <a:close/>
                  </a:path>
                </a:pathLst>
              </a:custGeom>
              <a:ln w="25400">
                <a:solidFill>
                  <a:srgbClr val="EE220C"/>
                </a:solidFill>
              </a:ln>
            </p:spPr>
            <p:txBody>
              <a:bodyPr wrap="square" lIns="0" tIns="0" rIns="0" bIns="0" rtlCol="0"/>
              <a:lstStyle/>
              <a:p>
                <a:endParaRPr sz="1400"/>
              </a:p>
            </p:txBody>
          </p:sp>
          <p:sp>
            <p:nvSpPr>
              <p:cNvPr id="28" name="object 9">
                <a:extLst>
                  <a:ext uri="{FF2B5EF4-FFF2-40B4-BE49-F238E27FC236}">
                    <a16:creationId xmlns:a16="http://schemas.microsoft.com/office/drawing/2014/main" id="{F0FCBDCD-E8D8-4741-989D-A77566813B70}"/>
                  </a:ext>
                </a:extLst>
              </p:cNvPr>
              <p:cNvSpPr/>
              <p:nvPr/>
            </p:nvSpPr>
            <p:spPr>
              <a:xfrm>
                <a:off x="3670077" y="3191783"/>
                <a:ext cx="796925" cy="192405"/>
              </a:xfrm>
              <a:custGeom>
                <a:avLst/>
                <a:gdLst/>
                <a:ahLst/>
                <a:cxnLst/>
                <a:rect l="l" t="t" r="r" b="b"/>
                <a:pathLst>
                  <a:path w="796925" h="192404">
                    <a:moveTo>
                      <a:pt x="796509" y="192075"/>
                    </a:moveTo>
                    <a:lnTo>
                      <a:pt x="12346" y="2977"/>
                    </a:lnTo>
                    <a:lnTo>
                      <a:pt x="0" y="0"/>
                    </a:lnTo>
                  </a:path>
                </a:pathLst>
              </a:custGeom>
              <a:ln w="25400">
                <a:solidFill>
                  <a:srgbClr val="EE220C"/>
                </a:solidFill>
              </a:ln>
            </p:spPr>
            <p:txBody>
              <a:bodyPr wrap="square" lIns="0" tIns="0" rIns="0" bIns="0" rtlCol="0"/>
              <a:lstStyle/>
              <a:p>
                <a:endParaRPr sz="1400"/>
              </a:p>
            </p:txBody>
          </p:sp>
          <p:sp>
            <p:nvSpPr>
              <p:cNvPr id="29" name="object 10">
                <a:extLst>
                  <a:ext uri="{FF2B5EF4-FFF2-40B4-BE49-F238E27FC236}">
                    <a16:creationId xmlns:a16="http://schemas.microsoft.com/office/drawing/2014/main" id="{13F55C15-947B-44BD-8030-69D91465DAFB}"/>
                  </a:ext>
                </a:extLst>
              </p:cNvPr>
              <p:cNvSpPr/>
              <p:nvPr/>
            </p:nvSpPr>
            <p:spPr>
              <a:xfrm>
                <a:off x="3563901" y="3135499"/>
                <a:ext cx="133350" cy="118745"/>
              </a:xfrm>
              <a:custGeom>
                <a:avLst/>
                <a:gdLst/>
                <a:ahLst/>
                <a:cxnLst/>
                <a:rect l="l" t="t" r="r" b="b"/>
                <a:pathLst>
                  <a:path w="133350" h="118745">
                    <a:moveTo>
                      <a:pt x="132812" y="0"/>
                    </a:moveTo>
                    <a:lnTo>
                      <a:pt x="0" y="30680"/>
                    </a:lnTo>
                    <a:lnTo>
                      <a:pt x="104231" y="118522"/>
                    </a:lnTo>
                    <a:lnTo>
                      <a:pt x="132812" y="0"/>
                    </a:lnTo>
                    <a:close/>
                  </a:path>
                </a:pathLst>
              </a:custGeom>
              <a:solidFill>
                <a:srgbClr val="EE220C"/>
              </a:solidFill>
            </p:spPr>
            <p:txBody>
              <a:bodyPr wrap="square" lIns="0" tIns="0" rIns="0" bIns="0" rtlCol="0"/>
              <a:lstStyle/>
              <a:p>
                <a:endParaRPr sz="1400"/>
              </a:p>
            </p:txBody>
          </p:sp>
          <p:sp>
            <p:nvSpPr>
              <p:cNvPr id="30" name="object 11">
                <a:extLst>
                  <a:ext uri="{FF2B5EF4-FFF2-40B4-BE49-F238E27FC236}">
                    <a16:creationId xmlns:a16="http://schemas.microsoft.com/office/drawing/2014/main" id="{C4081BA9-7EFD-46D0-AD93-1E7FD6C773BD}"/>
                  </a:ext>
                </a:extLst>
              </p:cNvPr>
              <p:cNvSpPr/>
              <p:nvPr/>
            </p:nvSpPr>
            <p:spPr>
              <a:xfrm>
                <a:off x="3071173" y="4885266"/>
                <a:ext cx="1377950" cy="294005"/>
              </a:xfrm>
              <a:custGeom>
                <a:avLst/>
                <a:gdLst/>
                <a:ahLst/>
                <a:cxnLst/>
                <a:rect l="l" t="t" r="r" b="b"/>
                <a:pathLst>
                  <a:path w="1377950" h="294004">
                    <a:moveTo>
                      <a:pt x="1377877" y="293472"/>
                    </a:moveTo>
                    <a:lnTo>
                      <a:pt x="12421" y="2645"/>
                    </a:lnTo>
                    <a:lnTo>
                      <a:pt x="0" y="0"/>
                    </a:lnTo>
                  </a:path>
                </a:pathLst>
              </a:custGeom>
              <a:ln w="25400">
                <a:solidFill>
                  <a:srgbClr val="EE220C"/>
                </a:solidFill>
              </a:ln>
            </p:spPr>
            <p:txBody>
              <a:bodyPr wrap="square" lIns="0" tIns="0" rIns="0" bIns="0" rtlCol="0"/>
              <a:lstStyle/>
              <a:p>
                <a:endParaRPr sz="1400"/>
              </a:p>
            </p:txBody>
          </p:sp>
          <p:sp>
            <p:nvSpPr>
              <p:cNvPr id="31" name="object 12">
                <a:extLst>
                  <a:ext uri="{FF2B5EF4-FFF2-40B4-BE49-F238E27FC236}">
                    <a16:creationId xmlns:a16="http://schemas.microsoft.com/office/drawing/2014/main" id="{A441FBE6-940E-4FCB-B5B5-F7C8AFF32B93}"/>
                  </a:ext>
                </a:extLst>
              </p:cNvPr>
              <p:cNvSpPr/>
              <p:nvPr/>
            </p:nvSpPr>
            <p:spPr>
              <a:xfrm>
                <a:off x="2964350" y="4828289"/>
                <a:ext cx="132080" cy="119380"/>
              </a:xfrm>
              <a:custGeom>
                <a:avLst/>
                <a:gdLst/>
                <a:ahLst/>
                <a:cxnLst/>
                <a:rect l="l" t="t" r="r" b="b"/>
                <a:pathLst>
                  <a:path w="132080" h="119379">
                    <a:moveTo>
                      <a:pt x="131944" y="0"/>
                    </a:moveTo>
                    <a:lnTo>
                      <a:pt x="0" y="34223"/>
                    </a:lnTo>
                    <a:lnTo>
                      <a:pt x="106545" y="119245"/>
                    </a:lnTo>
                    <a:lnTo>
                      <a:pt x="131944" y="0"/>
                    </a:lnTo>
                    <a:close/>
                  </a:path>
                </a:pathLst>
              </a:custGeom>
              <a:solidFill>
                <a:srgbClr val="EE220C"/>
              </a:solidFill>
            </p:spPr>
            <p:txBody>
              <a:bodyPr wrap="square" lIns="0" tIns="0" rIns="0" bIns="0" rtlCol="0"/>
              <a:lstStyle/>
              <a:p>
                <a:endParaRPr sz="1400"/>
              </a:p>
            </p:txBody>
          </p:sp>
        </p:grpSp>
        <p:sp>
          <p:nvSpPr>
            <p:cNvPr id="9" name="object 13">
              <a:extLst>
                <a:ext uri="{FF2B5EF4-FFF2-40B4-BE49-F238E27FC236}">
                  <a16:creationId xmlns:a16="http://schemas.microsoft.com/office/drawing/2014/main" id="{2008EE4F-55FE-4830-B79C-FADA48C0C997}"/>
                </a:ext>
              </a:extLst>
            </p:cNvPr>
            <p:cNvSpPr txBox="1"/>
            <p:nvPr/>
          </p:nvSpPr>
          <p:spPr>
            <a:xfrm>
              <a:off x="4594322" y="3114018"/>
              <a:ext cx="5159522" cy="375364"/>
            </a:xfrm>
            <a:prstGeom prst="rect">
              <a:avLst/>
            </a:prstGeom>
          </p:spPr>
          <p:txBody>
            <a:bodyPr vert="horz" wrap="square" lIns="0" tIns="10160" rIns="0" bIns="0" rtlCol="0">
              <a:spAutoFit/>
            </a:bodyPr>
            <a:lstStyle/>
            <a:p>
              <a:pPr marL="226060" marR="5080" indent="-213995">
                <a:lnSpc>
                  <a:spcPct val="101200"/>
                </a:lnSpc>
                <a:spcBef>
                  <a:spcPts val="80"/>
                </a:spcBef>
              </a:pPr>
              <a:r>
                <a:rPr sz="1400" dirty="0">
                  <a:solidFill>
                    <a:srgbClr val="5E5E5E"/>
                  </a:solidFill>
                  <a:latin typeface="Times New Roman"/>
                  <a:cs typeface="Times New Roman"/>
                </a:rPr>
                <a:t>Light absorber  (Si wafer)</a:t>
              </a:r>
            </a:p>
          </p:txBody>
        </p:sp>
        <p:sp>
          <p:nvSpPr>
            <p:cNvPr id="10" name="object 14">
              <a:extLst>
                <a:ext uri="{FF2B5EF4-FFF2-40B4-BE49-F238E27FC236}">
                  <a16:creationId xmlns:a16="http://schemas.microsoft.com/office/drawing/2014/main" id="{045A79D2-859C-492E-A96E-2971F83F6905}"/>
                </a:ext>
              </a:extLst>
            </p:cNvPr>
            <p:cNvSpPr txBox="1"/>
            <p:nvPr/>
          </p:nvSpPr>
          <p:spPr>
            <a:xfrm>
              <a:off x="1161326" y="1952067"/>
              <a:ext cx="572136" cy="406399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spcBef>
                  <a:spcPts val="100"/>
                </a:spcBef>
              </a:pPr>
              <a:r>
                <a:rPr sz="1400" b="1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Top</a:t>
              </a:r>
            </a:p>
          </p:txBody>
        </p:sp>
        <p:pic>
          <p:nvPicPr>
            <p:cNvPr id="11" name="object 17">
              <a:extLst>
                <a:ext uri="{FF2B5EF4-FFF2-40B4-BE49-F238E27FC236}">
                  <a16:creationId xmlns:a16="http://schemas.microsoft.com/office/drawing/2014/main" id="{D97DA97E-CE31-483C-B25A-2C862A1C3CA3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772965" y="6466001"/>
              <a:ext cx="3015226" cy="2921000"/>
            </a:xfrm>
            <a:prstGeom prst="rect">
              <a:avLst/>
            </a:prstGeom>
          </p:spPr>
        </p:pic>
        <p:sp>
          <p:nvSpPr>
            <p:cNvPr id="12" name="object 18">
              <a:extLst>
                <a:ext uri="{FF2B5EF4-FFF2-40B4-BE49-F238E27FC236}">
                  <a16:creationId xmlns:a16="http://schemas.microsoft.com/office/drawing/2014/main" id="{E1059C4F-CC7E-4F9C-9DE2-A5265D9752F1}"/>
                </a:ext>
              </a:extLst>
            </p:cNvPr>
            <p:cNvSpPr txBox="1"/>
            <p:nvPr/>
          </p:nvSpPr>
          <p:spPr>
            <a:xfrm>
              <a:off x="5442419" y="8911188"/>
              <a:ext cx="1105535" cy="406399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spcBef>
                  <a:spcPts val="100"/>
                </a:spcBef>
              </a:pPr>
              <a:r>
                <a:rPr sz="1400" b="1" spc="-45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Bottom</a:t>
              </a:r>
              <a:endParaRPr sz="1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3" name="object 19">
              <a:extLst>
                <a:ext uri="{FF2B5EF4-FFF2-40B4-BE49-F238E27FC236}">
                  <a16:creationId xmlns:a16="http://schemas.microsoft.com/office/drawing/2014/main" id="{EF67D46A-1581-4F11-B03D-66366B17E519}"/>
                </a:ext>
              </a:extLst>
            </p:cNvPr>
            <p:cNvGrpSpPr/>
            <p:nvPr/>
          </p:nvGrpSpPr>
          <p:grpSpPr>
            <a:xfrm>
              <a:off x="4329707" y="6719591"/>
              <a:ext cx="1348740" cy="1454785"/>
              <a:chOff x="4329707" y="6719591"/>
              <a:chExt cx="1348740" cy="1454785"/>
            </a:xfrm>
          </p:grpSpPr>
          <p:sp>
            <p:nvSpPr>
              <p:cNvPr id="22" name="object 20">
                <a:extLst>
                  <a:ext uri="{FF2B5EF4-FFF2-40B4-BE49-F238E27FC236}">
                    <a16:creationId xmlns:a16="http://schemas.microsoft.com/office/drawing/2014/main" id="{2B4CD8EB-4554-48B0-B08F-85617DA6F09D}"/>
                  </a:ext>
                </a:extLst>
              </p:cNvPr>
              <p:cNvSpPr/>
              <p:nvPr/>
            </p:nvSpPr>
            <p:spPr>
              <a:xfrm>
                <a:off x="4342407" y="7666330"/>
                <a:ext cx="490855" cy="495300"/>
              </a:xfrm>
              <a:custGeom>
                <a:avLst/>
                <a:gdLst/>
                <a:ahLst/>
                <a:cxnLst/>
                <a:rect l="l" t="t" r="r" b="b"/>
                <a:pathLst>
                  <a:path w="490854" h="495300">
                    <a:moveTo>
                      <a:pt x="418502" y="72499"/>
                    </a:moveTo>
                    <a:lnTo>
                      <a:pt x="449916" y="111329"/>
                    </a:lnTo>
                    <a:lnTo>
                      <a:pt x="472355" y="154382"/>
                    </a:lnTo>
                    <a:lnTo>
                      <a:pt x="485818" y="200250"/>
                    </a:lnTo>
                    <a:lnTo>
                      <a:pt x="490306" y="247527"/>
                    </a:lnTo>
                    <a:lnTo>
                      <a:pt x="485818" y="294803"/>
                    </a:lnTo>
                    <a:lnTo>
                      <a:pt x="472355" y="340671"/>
                    </a:lnTo>
                    <a:lnTo>
                      <a:pt x="449916" y="383724"/>
                    </a:lnTo>
                    <a:lnTo>
                      <a:pt x="418502" y="422555"/>
                    </a:lnTo>
                    <a:lnTo>
                      <a:pt x="380044" y="454273"/>
                    </a:lnTo>
                    <a:lnTo>
                      <a:pt x="337404" y="476929"/>
                    </a:lnTo>
                    <a:lnTo>
                      <a:pt x="291976" y="490523"/>
                    </a:lnTo>
                    <a:lnTo>
                      <a:pt x="245153" y="495054"/>
                    </a:lnTo>
                    <a:lnTo>
                      <a:pt x="198330" y="490523"/>
                    </a:lnTo>
                    <a:lnTo>
                      <a:pt x="152901" y="476929"/>
                    </a:lnTo>
                    <a:lnTo>
                      <a:pt x="110261" y="454273"/>
                    </a:lnTo>
                    <a:lnTo>
                      <a:pt x="71803" y="422555"/>
                    </a:lnTo>
                    <a:lnTo>
                      <a:pt x="40389" y="383724"/>
                    </a:lnTo>
                    <a:lnTo>
                      <a:pt x="17950" y="340671"/>
                    </a:lnTo>
                    <a:lnTo>
                      <a:pt x="4487" y="294803"/>
                    </a:lnTo>
                    <a:lnTo>
                      <a:pt x="0" y="247527"/>
                    </a:lnTo>
                    <a:lnTo>
                      <a:pt x="4487" y="200250"/>
                    </a:lnTo>
                    <a:lnTo>
                      <a:pt x="17950" y="154382"/>
                    </a:lnTo>
                    <a:lnTo>
                      <a:pt x="40389" y="111329"/>
                    </a:lnTo>
                    <a:lnTo>
                      <a:pt x="71803" y="72499"/>
                    </a:lnTo>
                    <a:lnTo>
                      <a:pt x="110261" y="40780"/>
                    </a:lnTo>
                    <a:lnTo>
                      <a:pt x="152901" y="18124"/>
                    </a:lnTo>
                    <a:lnTo>
                      <a:pt x="198330" y="4531"/>
                    </a:lnTo>
                    <a:lnTo>
                      <a:pt x="245153" y="0"/>
                    </a:lnTo>
                    <a:lnTo>
                      <a:pt x="291976" y="4531"/>
                    </a:lnTo>
                    <a:lnTo>
                      <a:pt x="337404" y="18124"/>
                    </a:lnTo>
                    <a:lnTo>
                      <a:pt x="380044" y="40780"/>
                    </a:lnTo>
                    <a:lnTo>
                      <a:pt x="418502" y="72499"/>
                    </a:lnTo>
                    <a:close/>
                  </a:path>
                </a:pathLst>
              </a:custGeom>
              <a:ln w="25399">
                <a:solidFill>
                  <a:srgbClr val="EE220C"/>
                </a:solidFill>
              </a:ln>
            </p:spPr>
            <p:txBody>
              <a:bodyPr wrap="square" lIns="0" tIns="0" rIns="0" bIns="0" rtlCol="0"/>
              <a:lstStyle/>
              <a:p>
                <a:endParaRPr sz="1400"/>
              </a:p>
            </p:txBody>
          </p:sp>
          <p:sp>
            <p:nvSpPr>
              <p:cNvPr id="23" name="object 21">
                <a:extLst>
                  <a:ext uri="{FF2B5EF4-FFF2-40B4-BE49-F238E27FC236}">
                    <a16:creationId xmlns:a16="http://schemas.microsoft.com/office/drawing/2014/main" id="{7102E1C1-9F32-46FE-819B-F3B7DE4035FA}"/>
                  </a:ext>
                </a:extLst>
              </p:cNvPr>
              <p:cNvSpPr/>
              <p:nvPr/>
            </p:nvSpPr>
            <p:spPr>
              <a:xfrm>
                <a:off x="4767704" y="6732291"/>
                <a:ext cx="897890" cy="897890"/>
              </a:xfrm>
              <a:custGeom>
                <a:avLst/>
                <a:gdLst/>
                <a:ahLst/>
                <a:cxnLst/>
                <a:rect l="l" t="t" r="r" b="b"/>
                <a:pathLst>
                  <a:path w="897889" h="897890">
                    <a:moveTo>
                      <a:pt x="897724" y="0"/>
                    </a:moveTo>
                    <a:lnTo>
                      <a:pt x="8980" y="888744"/>
                    </a:lnTo>
                    <a:lnTo>
                      <a:pt x="0" y="897724"/>
                    </a:lnTo>
                  </a:path>
                </a:pathLst>
              </a:custGeom>
              <a:ln w="25400">
                <a:solidFill>
                  <a:srgbClr val="EE220C"/>
                </a:solidFill>
              </a:ln>
            </p:spPr>
            <p:txBody>
              <a:bodyPr wrap="square" lIns="0" tIns="0" rIns="0" bIns="0" rtlCol="0"/>
              <a:lstStyle/>
              <a:p>
                <a:endParaRPr sz="1400"/>
              </a:p>
            </p:txBody>
          </p:sp>
          <p:sp>
            <p:nvSpPr>
              <p:cNvPr id="24" name="object 22">
                <a:extLst>
                  <a:ext uri="{FF2B5EF4-FFF2-40B4-BE49-F238E27FC236}">
                    <a16:creationId xmlns:a16="http://schemas.microsoft.com/office/drawing/2014/main" id="{E329ECE5-8FBF-45AE-849F-268FE38350AA}"/>
                  </a:ext>
                </a:extLst>
              </p:cNvPr>
              <p:cNvSpPr/>
              <p:nvPr/>
            </p:nvSpPr>
            <p:spPr>
              <a:xfrm>
                <a:off x="4690474" y="7577931"/>
                <a:ext cx="129539" cy="129539"/>
              </a:xfrm>
              <a:custGeom>
                <a:avLst/>
                <a:gdLst/>
                <a:ahLst/>
                <a:cxnLst/>
                <a:rect l="l" t="t" r="r" b="b"/>
                <a:pathLst>
                  <a:path w="129539" h="129540">
                    <a:moveTo>
                      <a:pt x="43105" y="0"/>
                    </a:moveTo>
                    <a:lnTo>
                      <a:pt x="0" y="129315"/>
                    </a:lnTo>
                    <a:lnTo>
                      <a:pt x="129315" y="86210"/>
                    </a:lnTo>
                    <a:lnTo>
                      <a:pt x="43105" y="0"/>
                    </a:lnTo>
                    <a:close/>
                  </a:path>
                </a:pathLst>
              </a:custGeom>
              <a:solidFill>
                <a:srgbClr val="EE220C"/>
              </a:solidFill>
            </p:spPr>
            <p:txBody>
              <a:bodyPr wrap="square" lIns="0" tIns="0" rIns="0" bIns="0" rtlCol="0"/>
              <a:lstStyle/>
              <a:p>
                <a:endParaRPr sz="1400"/>
              </a:p>
            </p:txBody>
          </p:sp>
        </p:grpSp>
        <p:sp>
          <p:nvSpPr>
            <p:cNvPr id="14" name="object 23">
              <a:extLst>
                <a:ext uri="{FF2B5EF4-FFF2-40B4-BE49-F238E27FC236}">
                  <a16:creationId xmlns:a16="http://schemas.microsoft.com/office/drawing/2014/main" id="{B002A15F-A4DD-4830-897D-1E208381E201}"/>
                </a:ext>
              </a:extLst>
            </p:cNvPr>
            <p:cNvSpPr txBox="1"/>
            <p:nvPr/>
          </p:nvSpPr>
          <p:spPr>
            <a:xfrm>
              <a:off x="4820009" y="6252683"/>
              <a:ext cx="4933833" cy="375364"/>
            </a:xfrm>
            <a:prstGeom prst="rect">
              <a:avLst/>
            </a:prstGeom>
          </p:spPr>
          <p:txBody>
            <a:bodyPr vert="horz" wrap="square" lIns="0" tIns="10160" rIns="0" bIns="0" rtlCol="0">
              <a:spAutoFit/>
            </a:bodyPr>
            <a:lstStyle/>
            <a:p>
              <a:pPr marL="226060" marR="5080" indent="-213995">
                <a:lnSpc>
                  <a:spcPct val="101200"/>
                </a:lnSpc>
                <a:spcBef>
                  <a:spcPts val="80"/>
                </a:spcBef>
              </a:pPr>
              <a:r>
                <a:rPr sz="1400" dirty="0">
                  <a:solidFill>
                    <a:srgbClr val="5E5E5E"/>
                  </a:solidFill>
                  <a:latin typeface="Times New Roman"/>
                  <a:cs typeface="Times New Roman"/>
                </a:rPr>
                <a:t>SQUID &amp; MMC sensor  (Heat)</a:t>
              </a:r>
            </a:p>
          </p:txBody>
        </p:sp>
        <p:sp>
          <p:nvSpPr>
            <p:cNvPr id="15" name="object 24">
              <a:extLst>
                <a:ext uri="{FF2B5EF4-FFF2-40B4-BE49-F238E27FC236}">
                  <a16:creationId xmlns:a16="http://schemas.microsoft.com/office/drawing/2014/main" id="{393D85DE-0155-4455-B627-AE09C9644EE6}"/>
                </a:ext>
              </a:extLst>
            </p:cNvPr>
            <p:cNvSpPr txBox="1"/>
            <p:nvPr/>
          </p:nvSpPr>
          <p:spPr>
            <a:xfrm>
              <a:off x="4545623" y="4839637"/>
              <a:ext cx="5255038" cy="772381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226060" marR="5080" indent="-213995">
                <a:lnSpc>
                  <a:spcPct val="101200"/>
                </a:lnSpc>
                <a:spcBef>
                  <a:spcPts val="80"/>
                </a:spcBef>
              </a:pPr>
              <a:r>
                <a:rPr sz="1400" dirty="0">
                  <a:solidFill>
                    <a:srgbClr val="5E5E5E"/>
                  </a:solidFill>
                  <a:latin typeface="Times New Roman"/>
                  <a:cs typeface="Times New Roman"/>
                </a:rPr>
                <a:t>Phonon collector</a:t>
              </a:r>
              <a:r>
                <a:rPr lang="en-US" sz="1400" dirty="0">
                  <a:solidFill>
                    <a:srgbClr val="5E5E5E"/>
                  </a:solidFill>
                  <a:latin typeface="Times New Roman"/>
                  <a:cs typeface="Times New Roman"/>
                </a:rPr>
                <a:t> </a:t>
              </a:r>
              <a:r>
                <a:rPr sz="1400" dirty="0">
                  <a:solidFill>
                    <a:srgbClr val="5E5E5E"/>
                  </a:solidFill>
                  <a:latin typeface="Times New Roman"/>
                  <a:cs typeface="Times New Roman"/>
                </a:rPr>
                <a:t>Au film diameter 14mm  Thickness 300nm</a:t>
              </a:r>
            </a:p>
          </p:txBody>
        </p:sp>
        <p:sp>
          <p:nvSpPr>
            <p:cNvPr id="16" name="object 27">
              <a:extLst>
                <a:ext uri="{FF2B5EF4-FFF2-40B4-BE49-F238E27FC236}">
                  <a16:creationId xmlns:a16="http://schemas.microsoft.com/office/drawing/2014/main" id="{6AE6F1C6-2438-4468-A965-4D5D32BC6463}"/>
                </a:ext>
              </a:extLst>
            </p:cNvPr>
            <p:cNvSpPr txBox="1"/>
            <p:nvPr/>
          </p:nvSpPr>
          <p:spPr>
            <a:xfrm>
              <a:off x="4642187" y="4183123"/>
              <a:ext cx="5158474" cy="379829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226060" marR="5080" indent="-213995">
                <a:lnSpc>
                  <a:spcPct val="101200"/>
                </a:lnSpc>
                <a:spcBef>
                  <a:spcPts val="80"/>
                </a:spcBef>
              </a:pPr>
              <a:r>
                <a:rPr sz="1400" dirty="0">
                  <a:solidFill>
                    <a:srgbClr val="5E5E5E"/>
                  </a:solidFill>
                  <a:latin typeface="Times New Roman"/>
                  <a:cs typeface="Times New Roman"/>
                </a:rPr>
                <a:t>Crystal supporter(Teflon)</a:t>
              </a:r>
            </a:p>
          </p:txBody>
        </p:sp>
        <p:grpSp>
          <p:nvGrpSpPr>
            <p:cNvPr id="17" name="object 28">
              <a:extLst>
                <a:ext uri="{FF2B5EF4-FFF2-40B4-BE49-F238E27FC236}">
                  <a16:creationId xmlns:a16="http://schemas.microsoft.com/office/drawing/2014/main" id="{944F0E27-C5B7-4904-B9AE-7101D8530279}"/>
                </a:ext>
              </a:extLst>
            </p:cNvPr>
            <p:cNvGrpSpPr/>
            <p:nvPr/>
          </p:nvGrpSpPr>
          <p:grpSpPr>
            <a:xfrm>
              <a:off x="3387627" y="3689192"/>
              <a:ext cx="1258570" cy="780415"/>
              <a:chOff x="3387627" y="3689192"/>
              <a:chExt cx="1258570" cy="780415"/>
            </a:xfrm>
          </p:grpSpPr>
          <p:sp>
            <p:nvSpPr>
              <p:cNvPr id="18" name="object 29">
                <a:extLst>
                  <a:ext uri="{FF2B5EF4-FFF2-40B4-BE49-F238E27FC236}">
                    <a16:creationId xmlns:a16="http://schemas.microsoft.com/office/drawing/2014/main" id="{DF23EA1B-ABD9-4E0E-BC31-28D0DEED9F6C}"/>
                  </a:ext>
                </a:extLst>
              </p:cNvPr>
              <p:cNvSpPr/>
              <p:nvPr/>
            </p:nvSpPr>
            <p:spPr>
              <a:xfrm>
                <a:off x="4152783" y="3772271"/>
                <a:ext cx="434975" cy="509270"/>
              </a:xfrm>
              <a:custGeom>
                <a:avLst/>
                <a:gdLst/>
                <a:ahLst/>
                <a:cxnLst/>
                <a:rect l="l" t="t" r="r" b="b"/>
                <a:pathLst>
                  <a:path w="434975" h="509270">
                    <a:moveTo>
                      <a:pt x="434373" y="508989"/>
                    </a:moveTo>
                    <a:lnTo>
                      <a:pt x="8244" y="9660"/>
                    </a:lnTo>
                    <a:lnTo>
                      <a:pt x="0" y="0"/>
                    </a:lnTo>
                  </a:path>
                </a:pathLst>
              </a:custGeom>
              <a:ln w="25399">
                <a:solidFill>
                  <a:srgbClr val="EE220C"/>
                </a:solidFill>
              </a:ln>
            </p:spPr>
            <p:txBody>
              <a:bodyPr wrap="square" lIns="0" tIns="0" rIns="0" bIns="0" rtlCol="0"/>
              <a:lstStyle/>
              <a:p>
                <a:endParaRPr sz="1400"/>
              </a:p>
            </p:txBody>
          </p:sp>
          <p:sp>
            <p:nvSpPr>
              <p:cNvPr id="19" name="object 30">
                <a:extLst>
                  <a:ext uri="{FF2B5EF4-FFF2-40B4-BE49-F238E27FC236}">
                    <a16:creationId xmlns:a16="http://schemas.microsoft.com/office/drawing/2014/main" id="{598E3E87-8CED-4C84-8F2A-C0AC79760FED}"/>
                  </a:ext>
                </a:extLst>
              </p:cNvPr>
              <p:cNvSpPr/>
              <p:nvPr/>
            </p:nvSpPr>
            <p:spPr>
              <a:xfrm>
                <a:off x="4081884" y="3689192"/>
                <a:ext cx="125730" cy="132715"/>
              </a:xfrm>
              <a:custGeom>
                <a:avLst/>
                <a:gdLst/>
                <a:ahLst/>
                <a:cxnLst/>
                <a:rect l="l" t="t" r="r" b="b"/>
                <a:pathLst>
                  <a:path w="125729" h="132714">
                    <a:moveTo>
                      <a:pt x="0" y="0"/>
                    </a:moveTo>
                    <a:lnTo>
                      <a:pt x="32773" y="132312"/>
                    </a:lnTo>
                    <a:lnTo>
                      <a:pt x="125514" y="5316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E220C"/>
              </a:solidFill>
            </p:spPr>
            <p:txBody>
              <a:bodyPr wrap="square" lIns="0" tIns="0" rIns="0" bIns="0" rtlCol="0"/>
              <a:lstStyle/>
              <a:p>
                <a:endParaRPr sz="1400"/>
              </a:p>
            </p:txBody>
          </p:sp>
          <p:sp>
            <p:nvSpPr>
              <p:cNvPr id="20" name="object 31">
                <a:extLst>
                  <a:ext uri="{FF2B5EF4-FFF2-40B4-BE49-F238E27FC236}">
                    <a16:creationId xmlns:a16="http://schemas.microsoft.com/office/drawing/2014/main" id="{D485EE2B-7A69-4D7A-9678-FD6693EEA393}"/>
                  </a:ext>
                </a:extLst>
              </p:cNvPr>
              <p:cNvSpPr/>
              <p:nvPr/>
            </p:nvSpPr>
            <p:spPr>
              <a:xfrm>
                <a:off x="3496847" y="4408261"/>
                <a:ext cx="114935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149350">
                    <a:moveTo>
                      <a:pt x="1148991" y="0"/>
                    </a:moveTo>
                    <a:lnTo>
                      <a:pt x="12700" y="0"/>
                    </a:lnTo>
                    <a:lnTo>
                      <a:pt x="0" y="0"/>
                    </a:lnTo>
                  </a:path>
                </a:pathLst>
              </a:custGeom>
              <a:ln w="25400">
                <a:solidFill>
                  <a:srgbClr val="EE220C"/>
                </a:solidFill>
              </a:ln>
            </p:spPr>
            <p:txBody>
              <a:bodyPr wrap="square" lIns="0" tIns="0" rIns="0" bIns="0" rtlCol="0"/>
              <a:lstStyle/>
              <a:p>
                <a:endParaRPr sz="1400"/>
              </a:p>
            </p:txBody>
          </p:sp>
          <p:sp>
            <p:nvSpPr>
              <p:cNvPr id="21" name="object 32">
                <a:extLst>
                  <a:ext uri="{FF2B5EF4-FFF2-40B4-BE49-F238E27FC236}">
                    <a16:creationId xmlns:a16="http://schemas.microsoft.com/office/drawing/2014/main" id="{E2963582-8790-4F62-9D03-12A363B88F15}"/>
                  </a:ext>
                </a:extLst>
              </p:cNvPr>
              <p:cNvSpPr/>
              <p:nvPr/>
            </p:nvSpPr>
            <p:spPr>
              <a:xfrm>
                <a:off x="3387627" y="4347301"/>
                <a:ext cx="121920" cy="121920"/>
              </a:xfrm>
              <a:custGeom>
                <a:avLst/>
                <a:gdLst/>
                <a:ahLst/>
                <a:cxnLst/>
                <a:rect l="l" t="t" r="r" b="b"/>
                <a:pathLst>
                  <a:path w="121920" h="121920">
                    <a:moveTo>
                      <a:pt x="121920" y="0"/>
                    </a:moveTo>
                    <a:lnTo>
                      <a:pt x="0" y="60959"/>
                    </a:lnTo>
                    <a:lnTo>
                      <a:pt x="121920" y="121919"/>
                    </a:lnTo>
                    <a:lnTo>
                      <a:pt x="121920" y="0"/>
                    </a:lnTo>
                    <a:close/>
                  </a:path>
                </a:pathLst>
              </a:custGeom>
              <a:solidFill>
                <a:srgbClr val="EE220C"/>
              </a:solidFill>
            </p:spPr>
            <p:txBody>
              <a:bodyPr wrap="square" lIns="0" tIns="0" rIns="0" bIns="0" rtlCol="0"/>
              <a:lstStyle/>
              <a:p>
                <a:endParaRPr sz="1400"/>
              </a:p>
            </p:txBody>
          </p:sp>
        </p:grpSp>
      </p:grpSp>
      <p:pic>
        <p:nvPicPr>
          <p:cNvPr id="32" name="그림 31">
            <a:extLst>
              <a:ext uri="{FF2B5EF4-FFF2-40B4-BE49-F238E27FC236}">
                <a16:creationId xmlns:a16="http://schemas.microsoft.com/office/drawing/2014/main" id="{94E3104B-1882-4317-B869-D037E649331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917" t="24767" r="59243" b="15091"/>
          <a:stretch/>
        </p:blipFill>
        <p:spPr>
          <a:xfrm>
            <a:off x="5887698" y="1914238"/>
            <a:ext cx="2413634" cy="4873391"/>
          </a:xfrm>
          <a:prstGeom prst="rect">
            <a:avLst/>
          </a:prstGeom>
        </p:spPr>
      </p:pic>
      <p:pic>
        <p:nvPicPr>
          <p:cNvPr id="33" name="object 4">
            <a:extLst>
              <a:ext uri="{FF2B5EF4-FFF2-40B4-BE49-F238E27FC236}">
                <a16:creationId xmlns:a16="http://schemas.microsoft.com/office/drawing/2014/main" id="{6BF8C47E-49E7-4F33-8BA0-99C7C715529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24018" y="2559080"/>
            <a:ext cx="3397429" cy="3362188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700914" y="1604745"/>
            <a:ext cx="79985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90 modules for the 1st stage :  ~ 27 kg of Li</a:t>
            </a:r>
            <a:r>
              <a:rPr lang="en-US" altLang="ko-KR" sz="2400" b="1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ko-KR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MoO</a:t>
            </a:r>
            <a:r>
              <a:rPr lang="en-US" altLang="ko-KR" sz="2400" b="1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altLang="ko-KR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crystals</a:t>
            </a:r>
            <a:endParaRPr lang="ko-KR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3D6CB-2A1B-4882-A967-C6557C56DB22}" type="slidenum">
              <a:rPr lang="ko-KR" altLang="en-US" smtClean="0"/>
              <a:t>22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69205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Cryostat for </a:t>
            </a:r>
            <a:r>
              <a:rPr lang="en-US" altLang="ko-KR" dirty="0" err="1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AMoRE</a:t>
            </a:r>
            <a:r>
              <a:rPr lang="en-US" altLang="ko-KR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-II</a:t>
            </a:r>
            <a:endParaRPr lang="ko-KR" altLang="en-US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813" y="1524000"/>
            <a:ext cx="5603890" cy="5214374"/>
          </a:xfrm>
          <a:prstGeom prst="rect">
            <a:avLst/>
          </a:prstGeom>
        </p:spPr>
      </p:pic>
      <p:cxnSp>
        <p:nvCxnSpPr>
          <p:cNvPr id="6" name="직선 화살표 연결선 5"/>
          <p:cNvCxnSpPr/>
          <p:nvPr/>
        </p:nvCxnSpPr>
        <p:spPr>
          <a:xfrm>
            <a:off x="1386445" y="4924695"/>
            <a:ext cx="1080000" cy="10886"/>
          </a:xfrm>
          <a:prstGeom prst="straightConnector1">
            <a:avLst/>
          </a:prstGeom>
          <a:ln w="38100">
            <a:solidFill>
              <a:srgbClr val="FFFF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직선 화살표 연결선 6"/>
          <p:cNvCxnSpPr/>
          <p:nvPr/>
        </p:nvCxnSpPr>
        <p:spPr>
          <a:xfrm>
            <a:off x="1062445" y="5499463"/>
            <a:ext cx="1728000" cy="10886"/>
          </a:xfrm>
          <a:prstGeom prst="straightConnector1">
            <a:avLst/>
          </a:prstGeom>
          <a:ln w="38100">
            <a:solidFill>
              <a:srgbClr val="FFFF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111780" y="4131187"/>
            <a:ext cx="18261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New cryostat for</a:t>
            </a:r>
          </a:p>
          <a:p>
            <a:pPr algn="ctr"/>
            <a:r>
              <a:rPr lang="en-US" altLang="ko-KR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AMoRE</a:t>
            </a:r>
            <a:r>
              <a:rPr lang="en-US" altLang="ko-KR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-II</a:t>
            </a:r>
            <a:endParaRPr lang="ko-KR" altLang="en-US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14349" y="4091882"/>
            <a:ext cx="21082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Cryostat for</a:t>
            </a:r>
          </a:p>
          <a:p>
            <a:pPr algn="ctr"/>
            <a:r>
              <a:rPr lang="en-US" altLang="ko-KR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AMoRE</a:t>
            </a:r>
            <a:r>
              <a:rPr lang="en-US" altLang="ko-KR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-pilot and I</a:t>
            </a:r>
            <a:endParaRPr lang="ko-KR" altLang="en-US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261872" y="4935581"/>
            <a:ext cx="13580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Inner 1000 mm</a:t>
            </a:r>
            <a:endParaRPr lang="ko-KR" altLang="en-US" sz="1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247445" y="5548051"/>
            <a:ext cx="13868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Outer 1300 mm</a:t>
            </a:r>
            <a:endParaRPr lang="ko-KR" altLang="en-US" sz="1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2" name="직선 화살표 연결선 11"/>
          <p:cNvCxnSpPr/>
          <p:nvPr/>
        </p:nvCxnSpPr>
        <p:spPr>
          <a:xfrm>
            <a:off x="4086102" y="5732850"/>
            <a:ext cx="864000" cy="10886"/>
          </a:xfrm>
          <a:prstGeom prst="straightConnector1">
            <a:avLst/>
          </a:prstGeom>
          <a:ln w="38100">
            <a:solidFill>
              <a:srgbClr val="FFFF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3846446" y="5779389"/>
            <a:ext cx="12970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Outer 650 mm</a:t>
            </a:r>
            <a:endParaRPr lang="ko-KR" altLang="en-US" sz="1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4" name="직선 화살표 연결선 13"/>
          <p:cNvCxnSpPr/>
          <p:nvPr/>
        </p:nvCxnSpPr>
        <p:spPr>
          <a:xfrm>
            <a:off x="4248102" y="5237915"/>
            <a:ext cx="540000" cy="10886"/>
          </a:xfrm>
          <a:prstGeom prst="straightConnector1">
            <a:avLst/>
          </a:prstGeom>
          <a:ln w="38100">
            <a:solidFill>
              <a:srgbClr val="FFFF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3875448" y="5266627"/>
            <a:ext cx="12682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Inner 408 mm</a:t>
            </a:r>
            <a:endParaRPr lang="ko-KR" altLang="en-US" sz="1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그림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9172" y="720730"/>
            <a:ext cx="5128935" cy="3032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5"/>
          <p:cNvSpPr txBox="1">
            <a:spLocks noChangeArrowheads="1"/>
          </p:cNvSpPr>
          <p:nvPr/>
        </p:nvSpPr>
        <p:spPr bwMode="auto">
          <a:xfrm>
            <a:off x="6080453" y="5499463"/>
            <a:ext cx="5540829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285750" indent="-285750" eaLnBrk="1" latinLnBrk="1" hangingPunct="1">
              <a:buFontTx/>
              <a:buChar char="-"/>
            </a:pPr>
            <a:r>
              <a:rPr lang="en-US" altLang="ko-KR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altLang="ko-KR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mW</a:t>
            </a:r>
            <a:r>
              <a:rPr lang="en-US" altLang="ko-KR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@ </a:t>
            </a:r>
            <a:r>
              <a:rPr lang="en-US" altLang="ko-KR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100 </a:t>
            </a:r>
            <a:r>
              <a:rPr lang="en-US" altLang="ko-KR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mK</a:t>
            </a:r>
            <a:r>
              <a:rPr lang="en-US" altLang="ko-KR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ko-KR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7 </a:t>
            </a:r>
            <a:r>
              <a:rPr lang="en-US" altLang="ko-KR" sz="1800" b="1" i="1" dirty="0" err="1" smtClean="0">
                <a:latin typeface="Symbol" panose="05050102010706020507" pitchFamily="18" charset="2"/>
                <a:cs typeface="Times New Roman" panose="02020603050405020304" pitchFamily="18" charset="0"/>
              </a:rPr>
              <a:t>m</a:t>
            </a:r>
            <a:r>
              <a:rPr lang="en-US" altLang="ko-KR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altLang="ko-KR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@ 10 </a:t>
            </a:r>
            <a:r>
              <a:rPr lang="en-US" altLang="ko-KR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mK</a:t>
            </a:r>
            <a:endParaRPr lang="en-US" altLang="ko-KR" sz="1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eaLnBrk="1" latinLnBrk="1" hangingPunct="1">
              <a:buFontTx/>
              <a:buChar char="-"/>
            </a:pPr>
            <a:r>
              <a:rPr lang="en-US" altLang="ko-KR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Cooling test : 6 days using LN</a:t>
            </a:r>
            <a:r>
              <a:rPr lang="en-US" altLang="ko-KR" sz="1800" b="1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ko-KR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precooling</a:t>
            </a:r>
          </a:p>
          <a:p>
            <a:pPr marL="285750" indent="-285750" eaLnBrk="1" latinLnBrk="1" hangingPunct="1">
              <a:buFontTx/>
              <a:buChar char="-"/>
            </a:pPr>
            <a:r>
              <a:rPr lang="en-US" altLang="ko-KR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Vibration, wiring and further tests at IBS HQ now</a:t>
            </a:r>
          </a:p>
          <a:p>
            <a:pPr marL="285750" indent="-285750" eaLnBrk="1" latinLnBrk="1" hangingPunct="1">
              <a:buFontTx/>
              <a:buChar char="-"/>
            </a:pPr>
            <a:r>
              <a:rPr lang="en-US" altLang="ko-KR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Planning to move </a:t>
            </a:r>
            <a:r>
              <a:rPr lang="en-US" altLang="ko-KR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Yemilab</a:t>
            </a:r>
            <a:r>
              <a:rPr lang="en-US" altLang="ko-KR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late this year.</a:t>
            </a:r>
            <a:endParaRPr lang="en-US" altLang="ko-KR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585795" y="2743246"/>
            <a:ext cx="18646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Single Pulse tube</a:t>
            </a:r>
            <a:endParaRPr lang="ko-KR" altLang="en-US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51402" y="2903162"/>
            <a:ext cx="19500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Triple Pulse tubes</a:t>
            </a:r>
            <a:endParaRPr lang="ko-KR" altLang="en-US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0" name="Group 17">
            <a:extLst>
              <a:ext uri="{FF2B5EF4-FFF2-40B4-BE49-F238E27FC236}">
                <a16:creationId xmlns:a16="http://schemas.microsoft.com/office/drawing/2014/main" id="{475BE83D-F19A-4ECB-89AB-81B8DDB218F0}"/>
              </a:ext>
            </a:extLst>
          </p:cNvPr>
          <p:cNvGrpSpPr/>
          <p:nvPr/>
        </p:nvGrpSpPr>
        <p:grpSpPr>
          <a:xfrm>
            <a:off x="6080453" y="2878844"/>
            <a:ext cx="3371244" cy="2506895"/>
            <a:chOff x="1907704" y="3114534"/>
            <a:chExt cx="4321300" cy="3254799"/>
          </a:xfrm>
        </p:grpSpPr>
        <p:pic>
          <p:nvPicPr>
            <p:cNvPr id="21" name="object 5">
              <a:extLst>
                <a:ext uri="{FF2B5EF4-FFF2-40B4-BE49-F238E27FC236}">
                  <a16:creationId xmlns:a16="http://schemas.microsoft.com/office/drawing/2014/main" id="{6FB1BEB5-6C59-4A8D-90E6-20CAEEDF806C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907704" y="3114534"/>
              <a:ext cx="4321300" cy="3254799"/>
            </a:xfrm>
            <a:prstGeom prst="rect">
              <a:avLst/>
            </a:prstGeom>
          </p:spPr>
        </p:pic>
        <p:sp>
          <p:nvSpPr>
            <p:cNvPr id="22" name="object 6">
              <a:extLst>
                <a:ext uri="{FF2B5EF4-FFF2-40B4-BE49-F238E27FC236}">
                  <a16:creationId xmlns:a16="http://schemas.microsoft.com/office/drawing/2014/main" id="{695E2613-BB6C-4E9E-B5FD-A9A0A5B12AFD}"/>
                </a:ext>
              </a:extLst>
            </p:cNvPr>
            <p:cNvSpPr txBox="1"/>
            <p:nvPr/>
          </p:nvSpPr>
          <p:spPr>
            <a:xfrm>
              <a:off x="2904497" y="3866454"/>
              <a:ext cx="287020" cy="187914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lstStyle/>
            <a:p>
              <a:pPr marL="12700">
                <a:spcBef>
                  <a:spcPts val="105"/>
                </a:spcBef>
              </a:pPr>
              <a:r>
                <a:rPr sz="1100" dirty="0">
                  <a:latin typeface="Times New Roman"/>
                  <a:cs typeface="Times New Roman"/>
                </a:rPr>
                <a:t>4</a:t>
              </a:r>
              <a:r>
                <a:rPr sz="1100" spc="-85" dirty="0">
                  <a:latin typeface="Times New Roman"/>
                  <a:cs typeface="Times New Roman"/>
                </a:rPr>
                <a:t> </a:t>
              </a:r>
              <a:r>
                <a:rPr sz="1100" dirty="0">
                  <a:latin typeface="Times New Roman"/>
                  <a:cs typeface="Times New Roman"/>
                </a:rPr>
                <a:t>K</a:t>
              </a:r>
            </a:p>
          </p:txBody>
        </p:sp>
        <p:sp>
          <p:nvSpPr>
            <p:cNvPr id="23" name="object 7">
              <a:extLst>
                <a:ext uri="{FF2B5EF4-FFF2-40B4-BE49-F238E27FC236}">
                  <a16:creationId xmlns:a16="http://schemas.microsoft.com/office/drawing/2014/main" id="{37A891A4-556F-45B0-90C7-28BDD49D5D52}"/>
                </a:ext>
              </a:extLst>
            </p:cNvPr>
            <p:cNvSpPr txBox="1"/>
            <p:nvPr/>
          </p:nvSpPr>
          <p:spPr>
            <a:xfrm>
              <a:off x="4952721" y="5460525"/>
              <a:ext cx="582997" cy="24091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spcBef>
                  <a:spcPts val="100"/>
                </a:spcBef>
              </a:pPr>
              <a:r>
                <a:rPr sz="1100" dirty="0">
                  <a:latin typeface="Times New Roman"/>
                  <a:cs typeface="Times New Roman"/>
                </a:rPr>
                <a:t>10</a:t>
              </a:r>
              <a:r>
                <a:rPr sz="1100" spc="-80" dirty="0">
                  <a:latin typeface="Times New Roman"/>
                  <a:cs typeface="Times New Roman"/>
                </a:rPr>
                <a:t> </a:t>
              </a:r>
              <a:r>
                <a:rPr sz="1100" spc="-10" dirty="0">
                  <a:latin typeface="Times New Roman"/>
                  <a:cs typeface="Times New Roman"/>
                </a:rPr>
                <a:t>mK</a:t>
              </a:r>
              <a:endParaRPr sz="1100" dirty="0">
                <a:latin typeface="Times New Roman"/>
                <a:cs typeface="Times New Roman"/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9747095" y="3757595"/>
            <a:ext cx="22910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Leiden, customized</a:t>
            </a:r>
            <a:endParaRPr lang="ko-KR" alt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3D6CB-2A1B-4882-A967-C6557C56DB22}" type="slidenum">
              <a:rPr lang="ko-KR" altLang="en-US" smtClean="0"/>
              <a:t>23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94290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Material assay (</a:t>
            </a:r>
            <a:r>
              <a:rPr lang="en-US" altLang="ko-KR" dirty="0" err="1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HPGe</a:t>
            </a:r>
            <a:r>
              <a:rPr lang="en-US" altLang="ko-KR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)</a:t>
            </a:r>
            <a:endParaRPr lang="ko-KR" altLang="en-US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pic>
        <p:nvPicPr>
          <p:cNvPr id="19" name="이미지" descr="이미지"/>
          <p:cNvPicPr>
            <a:picLocks noChangeAspect="1"/>
          </p:cNvPicPr>
          <p:nvPr/>
        </p:nvPicPr>
        <p:blipFill>
          <a:blip r:embed="rId2">
            <a:extLst/>
          </a:blip>
          <a:srcRect t="34484"/>
          <a:stretch>
            <a:fillRect/>
          </a:stretch>
        </p:blipFill>
        <p:spPr>
          <a:xfrm>
            <a:off x="9292858" y="141604"/>
            <a:ext cx="2899142" cy="3287396"/>
          </a:xfrm>
          <a:prstGeom prst="rect">
            <a:avLst/>
          </a:prstGeom>
          <a:ln w="12700">
            <a:miter lim="400000"/>
          </a:ln>
        </p:spPr>
      </p:pic>
      <p:pic>
        <p:nvPicPr>
          <p:cNvPr id="20" name="이미지" descr="이미지"/>
          <p:cNvPicPr>
            <a:picLocks noChangeAspect="1"/>
          </p:cNvPicPr>
          <p:nvPr/>
        </p:nvPicPr>
        <p:blipFill>
          <a:blip r:embed="rId3">
            <a:extLst/>
          </a:blip>
          <a:srcRect l="6153" t="16045" r="6153" b="849"/>
          <a:stretch>
            <a:fillRect/>
          </a:stretch>
        </p:blipFill>
        <p:spPr>
          <a:xfrm>
            <a:off x="9549129" y="3429000"/>
            <a:ext cx="2448367" cy="3314711"/>
          </a:xfrm>
          <a:prstGeom prst="rect">
            <a:avLst/>
          </a:prstGeom>
          <a:ln w="12700">
            <a:miter lim="400000"/>
          </a:ln>
        </p:spPr>
      </p:pic>
      <p:pic>
        <p:nvPicPr>
          <p:cNvPr id="21" name="IMG_2919.JPG" descr="IMG_2919.JPG"/>
          <p:cNvPicPr>
            <a:picLocks noChangeAspect="1"/>
          </p:cNvPicPr>
          <p:nvPr/>
        </p:nvPicPr>
        <p:blipFill>
          <a:blip r:embed="rId4">
            <a:extLst/>
          </a:blip>
          <a:srcRect l="10737"/>
          <a:stretch>
            <a:fillRect/>
          </a:stretch>
        </p:blipFill>
        <p:spPr>
          <a:xfrm>
            <a:off x="7057121" y="4063414"/>
            <a:ext cx="2452577" cy="2045880"/>
          </a:xfrm>
          <a:prstGeom prst="rect">
            <a:avLst/>
          </a:prstGeom>
          <a:ln w="12700">
            <a:miter lim="400000"/>
          </a:ln>
        </p:spPr>
      </p:pic>
      <p:pic>
        <p:nvPicPr>
          <p:cNvPr id="22" name="IMG_2923.JPG" descr="IMG_2923.JPG"/>
          <p:cNvPicPr>
            <a:picLocks noChangeAspect="1"/>
          </p:cNvPicPr>
          <p:nvPr/>
        </p:nvPicPr>
        <p:blipFill>
          <a:blip r:embed="rId5">
            <a:extLst/>
          </a:blip>
          <a:srcRect l="5989" r="5989"/>
          <a:stretch>
            <a:fillRect/>
          </a:stretch>
        </p:blipFill>
        <p:spPr>
          <a:xfrm>
            <a:off x="7250804" y="355489"/>
            <a:ext cx="2065209" cy="2859626"/>
          </a:xfrm>
          <a:prstGeom prst="rect">
            <a:avLst/>
          </a:prstGeom>
          <a:ln w="12700">
            <a:miter lim="400000"/>
          </a:ln>
        </p:spPr>
      </p:pic>
      <p:sp>
        <p:nvSpPr>
          <p:cNvPr id="23" name="100% HPGe Canberra…"/>
          <p:cNvSpPr txBox="1">
            <a:spLocks/>
          </p:cNvSpPr>
          <p:nvPr/>
        </p:nvSpPr>
        <p:spPr>
          <a:xfrm>
            <a:off x="507320" y="1312344"/>
            <a:ext cx="6293530" cy="203713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02336" indent="-402336" defTabSz="578358">
              <a:spcBef>
                <a:spcPts val="900"/>
              </a:spcBef>
              <a:buClr>
                <a:srgbClr val="5C5C5C"/>
              </a:buClr>
              <a:buSzPct val="75000"/>
              <a:buFont typeface="Arial" panose="020B0604020202020204" pitchFamily="34" charset="0"/>
              <a:buChar char="➤"/>
              <a:defRPr sz="3465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  <a:sym typeface="Iowan Old Style Roman"/>
              </a:defRPr>
            </a:pPr>
            <a:r>
              <a:rPr lang="en-US" sz="2000" dirty="0" smtClean="0">
                <a:solidFill>
                  <a:srgbClr val="5C5C5C"/>
                </a:solidFill>
                <a:latin typeface="Times New Roman" panose="02020603050405020304" pitchFamily="18" charset="0"/>
                <a:ea typeface="Iowan Old Style Roman"/>
                <a:cs typeface="Times New Roman" panose="02020603050405020304" pitchFamily="18" charset="0"/>
                <a:sym typeface="Iowan Old Style Roman"/>
              </a:rPr>
              <a:t>100% </a:t>
            </a:r>
            <a:r>
              <a:rPr lang="en-US" sz="2000" dirty="0" err="1" smtClean="0">
                <a:solidFill>
                  <a:srgbClr val="5C5C5C"/>
                </a:solidFill>
                <a:latin typeface="Times New Roman" panose="02020603050405020304" pitchFamily="18" charset="0"/>
                <a:ea typeface="Iowan Old Style Roman"/>
                <a:cs typeface="Times New Roman" panose="02020603050405020304" pitchFamily="18" charset="0"/>
                <a:sym typeface="Iowan Old Style Roman"/>
              </a:rPr>
              <a:t>HPGe</a:t>
            </a:r>
            <a:r>
              <a:rPr lang="en-US" sz="2000" dirty="0" smtClean="0">
                <a:solidFill>
                  <a:srgbClr val="5C5C5C"/>
                </a:solidFill>
                <a:latin typeface="Times New Roman" panose="02020603050405020304" pitchFamily="18" charset="0"/>
                <a:ea typeface="Iowan Old Style Roman"/>
                <a:cs typeface="Times New Roman" panose="02020603050405020304" pitchFamily="18" charset="0"/>
                <a:sym typeface="Iowan Old Style Roman"/>
              </a:rPr>
              <a:t> Canberra </a:t>
            </a:r>
          </a:p>
          <a:p>
            <a:pPr marL="402336" indent="-402336" defTabSz="578358">
              <a:spcBef>
                <a:spcPts val="900"/>
              </a:spcBef>
              <a:buClr>
                <a:srgbClr val="5C5C5C"/>
              </a:buClr>
              <a:buSzPct val="75000"/>
              <a:buFont typeface="Arial" panose="020B0604020202020204" pitchFamily="34" charset="0"/>
              <a:buChar char="➤"/>
              <a:defRPr sz="3465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  <a:sym typeface="Iowan Old Style Roman"/>
              </a:defRPr>
            </a:pPr>
            <a:r>
              <a:rPr lang="en-US" sz="2000" dirty="0" smtClean="0">
                <a:solidFill>
                  <a:srgbClr val="5C5C5C"/>
                </a:solidFill>
                <a:latin typeface="Times New Roman" panose="02020603050405020304" pitchFamily="18" charset="0"/>
                <a:ea typeface="Iowan Old Style Roman"/>
                <a:cs typeface="Times New Roman" panose="02020603050405020304" pitchFamily="18" charset="0"/>
                <a:sym typeface="Iowan Old Style Roman"/>
              </a:rPr>
              <a:t>Dedicated Shielding System</a:t>
            </a:r>
            <a:br>
              <a:rPr lang="en-US" sz="2000" dirty="0" smtClean="0">
                <a:solidFill>
                  <a:srgbClr val="5C5C5C"/>
                </a:solidFill>
                <a:latin typeface="Times New Roman" panose="02020603050405020304" pitchFamily="18" charset="0"/>
                <a:ea typeface="Iowan Old Style Roman"/>
                <a:cs typeface="Times New Roman" panose="02020603050405020304" pitchFamily="18" charset="0"/>
                <a:sym typeface="Iowan Old Style Roman"/>
              </a:rPr>
            </a:br>
            <a:r>
              <a:rPr lang="en-US" sz="2000" dirty="0" smtClean="0">
                <a:solidFill>
                  <a:srgbClr val="5C5C5C"/>
                </a:solidFill>
                <a:latin typeface="Times New Roman" panose="02020603050405020304" pitchFamily="18" charset="0"/>
                <a:ea typeface="Iowan Old Style Roman"/>
                <a:cs typeface="Times New Roman" panose="02020603050405020304" pitchFamily="18" charset="0"/>
                <a:sym typeface="Iowan Old Style Roman"/>
              </a:rPr>
              <a:t>    Top &amp; bottom: </a:t>
            </a:r>
            <a:r>
              <a:rPr lang="en-US" sz="2000" dirty="0" err="1" smtClean="0">
                <a:solidFill>
                  <a:srgbClr val="5C5C5C"/>
                </a:solidFill>
                <a:latin typeface="Times New Roman" panose="02020603050405020304" pitchFamily="18" charset="0"/>
                <a:ea typeface="Iowan Old Style Roman"/>
                <a:cs typeface="Times New Roman" panose="02020603050405020304" pitchFamily="18" charset="0"/>
                <a:sym typeface="Iowan Old Style Roman"/>
              </a:rPr>
              <a:t>Pb</a:t>
            </a:r>
            <a:r>
              <a:rPr lang="en-US" sz="2000" dirty="0" smtClean="0">
                <a:solidFill>
                  <a:srgbClr val="5C5C5C"/>
                </a:solidFill>
                <a:latin typeface="Times New Roman" panose="02020603050405020304" pitchFamily="18" charset="0"/>
                <a:ea typeface="Iowan Old Style Roman"/>
                <a:cs typeface="Times New Roman" panose="02020603050405020304" pitchFamily="18" charset="0"/>
                <a:sym typeface="Iowan Old Style Roman"/>
              </a:rPr>
              <a:t> (10 cm)+Cu (10 cm)</a:t>
            </a:r>
            <a:br>
              <a:rPr lang="en-US" sz="2000" dirty="0" smtClean="0">
                <a:solidFill>
                  <a:srgbClr val="5C5C5C"/>
                </a:solidFill>
                <a:latin typeface="Times New Roman" panose="02020603050405020304" pitchFamily="18" charset="0"/>
                <a:ea typeface="Iowan Old Style Roman"/>
                <a:cs typeface="Times New Roman" panose="02020603050405020304" pitchFamily="18" charset="0"/>
                <a:sym typeface="Iowan Old Style Roman"/>
              </a:rPr>
            </a:br>
            <a:r>
              <a:rPr lang="en-US" sz="2000" dirty="0" smtClean="0">
                <a:solidFill>
                  <a:srgbClr val="5C5C5C"/>
                </a:solidFill>
                <a:latin typeface="Times New Roman" panose="02020603050405020304" pitchFamily="18" charset="0"/>
                <a:ea typeface="Iowan Old Style Roman"/>
                <a:cs typeface="Times New Roman" panose="02020603050405020304" pitchFamily="18" charset="0"/>
                <a:sym typeface="Iowan Old Style Roman"/>
              </a:rPr>
              <a:t>    Side: </a:t>
            </a:r>
            <a:r>
              <a:rPr lang="en-US" sz="2000" dirty="0" err="1" smtClean="0">
                <a:solidFill>
                  <a:srgbClr val="5C5C5C"/>
                </a:solidFill>
                <a:latin typeface="Times New Roman" panose="02020603050405020304" pitchFamily="18" charset="0"/>
                <a:ea typeface="Iowan Old Style Roman"/>
                <a:cs typeface="Times New Roman" panose="02020603050405020304" pitchFamily="18" charset="0"/>
                <a:sym typeface="Iowan Old Style Roman"/>
              </a:rPr>
              <a:t>Pb</a:t>
            </a:r>
            <a:r>
              <a:rPr lang="en-US" sz="2000" dirty="0" smtClean="0">
                <a:solidFill>
                  <a:srgbClr val="5C5C5C"/>
                </a:solidFill>
                <a:latin typeface="Times New Roman" panose="02020603050405020304" pitchFamily="18" charset="0"/>
                <a:ea typeface="Iowan Old Style Roman"/>
                <a:cs typeface="Times New Roman" panose="02020603050405020304" pitchFamily="18" charset="0"/>
                <a:sym typeface="Iowan Old Style Roman"/>
              </a:rPr>
              <a:t> (15 cm)+Cu (10 cm)</a:t>
            </a:r>
            <a:br>
              <a:rPr lang="en-US" sz="2000" dirty="0" smtClean="0">
                <a:solidFill>
                  <a:srgbClr val="5C5C5C"/>
                </a:solidFill>
                <a:latin typeface="Times New Roman" panose="02020603050405020304" pitchFamily="18" charset="0"/>
                <a:ea typeface="Iowan Old Style Roman"/>
                <a:cs typeface="Times New Roman" panose="02020603050405020304" pitchFamily="18" charset="0"/>
                <a:sym typeface="Iowan Old Style Roman"/>
              </a:rPr>
            </a:br>
            <a:r>
              <a:rPr lang="en-US" sz="2000" dirty="0" smtClean="0">
                <a:solidFill>
                  <a:srgbClr val="5C5C5C"/>
                </a:solidFill>
                <a:latin typeface="Times New Roman" panose="02020603050405020304" pitchFamily="18" charset="0"/>
                <a:ea typeface="Iowan Old Style Roman"/>
                <a:cs typeface="Times New Roman" panose="02020603050405020304" pitchFamily="18" charset="0"/>
                <a:sym typeface="Iowan Old Style Roman"/>
              </a:rPr>
              <a:t>    Inner : Greek Ancient lead 5 cm</a:t>
            </a:r>
          </a:p>
          <a:p>
            <a:pPr marL="402336" indent="-402336" defTabSz="578358">
              <a:spcBef>
                <a:spcPts val="900"/>
              </a:spcBef>
              <a:buClr>
                <a:srgbClr val="5C5C5C"/>
              </a:buClr>
              <a:buSzPct val="75000"/>
              <a:buFont typeface="Arial" panose="020B0604020202020204" pitchFamily="34" charset="0"/>
              <a:buChar char="➤"/>
              <a:defRPr sz="3465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  <a:sym typeface="Iowan Old Style Roman"/>
              </a:defRPr>
            </a:pPr>
            <a:r>
              <a:rPr lang="en-US" sz="2000" dirty="0" smtClean="0">
                <a:solidFill>
                  <a:srgbClr val="5C5C5C"/>
                </a:solidFill>
                <a:latin typeface="Times New Roman" panose="02020603050405020304" pitchFamily="18" charset="0"/>
                <a:ea typeface="Iowan Old Style Roman"/>
                <a:cs typeface="Times New Roman" panose="02020603050405020304" pitchFamily="18" charset="0"/>
                <a:sym typeface="Iowan Old Style Roman"/>
              </a:rPr>
              <a:t>Net count rate of background (50~4000 </a:t>
            </a:r>
            <a:r>
              <a:rPr lang="en-US" sz="2000" dirty="0" err="1" smtClean="0">
                <a:solidFill>
                  <a:srgbClr val="5C5C5C"/>
                </a:solidFill>
                <a:latin typeface="Times New Roman" panose="02020603050405020304" pitchFamily="18" charset="0"/>
                <a:ea typeface="Iowan Old Style Roman"/>
                <a:cs typeface="Times New Roman" panose="02020603050405020304" pitchFamily="18" charset="0"/>
                <a:sym typeface="Iowan Old Style Roman"/>
              </a:rPr>
              <a:t>keV</a:t>
            </a:r>
            <a:r>
              <a:rPr lang="en-US" sz="2000" dirty="0" smtClean="0">
                <a:solidFill>
                  <a:srgbClr val="5C5C5C"/>
                </a:solidFill>
                <a:latin typeface="Times New Roman" panose="02020603050405020304" pitchFamily="18" charset="0"/>
                <a:ea typeface="Iowan Old Style Roman"/>
                <a:cs typeface="Times New Roman" panose="02020603050405020304" pitchFamily="18" charset="0"/>
                <a:sym typeface="Iowan Old Style Roman"/>
              </a:rPr>
              <a:t>)</a:t>
            </a:r>
            <a:endParaRPr lang="en-US" sz="2000" dirty="0">
              <a:solidFill>
                <a:srgbClr val="5C5C5C"/>
              </a:solidFill>
              <a:latin typeface="Times New Roman" panose="02020603050405020304" pitchFamily="18" charset="0"/>
              <a:ea typeface="Iowan Old Style Roman"/>
              <a:cs typeface="Times New Roman" panose="02020603050405020304" pitchFamily="18" charset="0"/>
              <a:sym typeface="Iowan Old Style Roman"/>
            </a:endParaRPr>
          </a:p>
        </p:txBody>
      </p:sp>
      <p:sp>
        <p:nvSpPr>
          <p:cNvPr id="24" name="100% HPGe Canberra…"/>
          <p:cNvSpPr txBox="1"/>
          <p:nvPr/>
        </p:nvSpPr>
        <p:spPr>
          <a:xfrm>
            <a:off x="507320" y="4296702"/>
            <a:ext cx="6293530" cy="16518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marL="406400" indent="-406400" algn="l" defTabSz="584200">
              <a:lnSpc>
                <a:spcPct val="90000"/>
              </a:lnSpc>
              <a:spcBef>
                <a:spcPts val="1000"/>
              </a:spcBef>
              <a:buSzPct val="75000"/>
              <a:buFont typeface="Zapf Dingbats"/>
              <a:buChar char="➤"/>
              <a:defRPr sz="350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  <a:sym typeface="Iowan Old Style Roman"/>
              </a:defRPr>
            </a:pPr>
            <a:r>
              <a:rPr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100% </a:t>
            </a:r>
            <a:r>
              <a:rPr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HPGe</a:t>
            </a:r>
            <a:r>
              <a:rPr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Canberra </a:t>
            </a:r>
          </a:p>
          <a:p>
            <a:pPr marL="406400" indent="-406400" algn="l" defTabSz="584200">
              <a:lnSpc>
                <a:spcPct val="90000"/>
              </a:lnSpc>
              <a:spcBef>
                <a:spcPts val="1000"/>
              </a:spcBef>
              <a:buSzPct val="75000"/>
              <a:buFont typeface="Zapf Dingbats"/>
              <a:buChar char="➤"/>
              <a:defRPr sz="350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  <a:sym typeface="Iowan Old Style Roman"/>
              </a:defRPr>
            </a:pPr>
            <a:r>
              <a:rPr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Dedicated Shielding System</a:t>
            </a:r>
            <a:br>
              <a:rPr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Normal</a:t>
            </a:r>
            <a:r>
              <a:rPr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Pb</a:t>
            </a:r>
            <a:r>
              <a:rPr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(10 cm) + Goslar </a:t>
            </a:r>
            <a:r>
              <a:rPr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Pb</a:t>
            </a:r>
            <a:r>
              <a:rPr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(10 cm) </a:t>
            </a:r>
            <a:r>
              <a:rPr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Cu(10 cm)</a:t>
            </a:r>
          </a:p>
          <a:p>
            <a:pPr marL="406400" indent="-406400" algn="l" defTabSz="584200">
              <a:lnSpc>
                <a:spcPct val="90000"/>
              </a:lnSpc>
              <a:spcBef>
                <a:spcPts val="1000"/>
              </a:spcBef>
              <a:buSzPct val="75000"/>
              <a:buFont typeface="Zapf Dingbats"/>
              <a:buChar char="➤"/>
              <a:defRPr sz="350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  <a:sym typeface="Iowan Old Style Roman"/>
              </a:defRPr>
            </a:pPr>
            <a:r>
              <a:rPr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Net count rate of background (50~3500 </a:t>
            </a:r>
            <a:r>
              <a:rPr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keV</a:t>
            </a:r>
            <a:r>
              <a:rPr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graphicFrame>
        <p:nvGraphicFramePr>
          <p:cNvPr id="25" name="표"/>
          <p:cNvGraphicFramePr/>
          <p:nvPr>
            <p:extLst/>
          </p:nvPr>
        </p:nvGraphicFramePr>
        <p:xfrm>
          <a:off x="594358" y="3319230"/>
          <a:ext cx="6384270" cy="751840"/>
        </p:xfrm>
        <a:graphic>
          <a:graphicData uri="http://schemas.openxmlformats.org/drawingml/2006/table">
            <a:tbl>
              <a:tblPr/>
              <a:tblGrid>
                <a:gridCol w="10640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640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6404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6404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6404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6404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800" dirty="0" err="1">
                          <a:latin typeface="Times New Roman" panose="02020603050405020304" pitchFamily="18" charset="0"/>
                          <a:ea typeface="Menlo Regular"/>
                          <a:cs typeface="Times New Roman" panose="02020603050405020304" pitchFamily="18" charset="0"/>
                          <a:sym typeface="Menlo Regular"/>
                        </a:rPr>
                        <a:t>mHz</a:t>
                      </a:r>
                      <a:endParaRPr sz="1800" dirty="0">
                        <a:latin typeface="Times New Roman" panose="02020603050405020304" pitchFamily="18" charset="0"/>
                        <a:ea typeface="Menlo Regular"/>
                        <a:cs typeface="Times New Roman" panose="02020603050405020304" pitchFamily="18" charset="0"/>
                        <a:sym typeface="Menlo Regular"/>
                      </a:endParaRP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800">
                          <a:latin typeface="Times New Roman" panose="02020603050405020304" pitchFamily="18" charset="0"/>
                          <a:ea typeface="Menlo Regular"/>
                          <a:cs typeface="Times New Roman" panose="02020603050405020304" pitchFamily="18" charset="0"/>
                          <a:sym typeface="Menlo Regular"/>
                        </a:rPr>
                        <a:t>2015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800">
                          <a:latin typeface="Times New Roman" panose="02020603050405020304" pitchFamily="18" charset="0"/>
                          <a:ea typeface="Menlo Regular"/>
                          <a:cs typeface="Times New Roman" panose="02020603050405020304" pitchFamily="18" charset="0"/>
                          <a:sym typeface="Menlo Regular"/>
                        </a:rPr>
                        <a:t>2018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800">
                          <a:latin typeface="Times New Roman" panose="02020603050405020304" pitchFamily="18" charset="0"/>
                          <a:ea typeface="Menlo Regular"/>
                          <a:cs typeface="Times New Roman" panose="02020603050405020304" pitchFamily="18" charset="0"/>
                          <a:sym typeface="Menlo Regular"/>
                        </a:rPr>
                        <a:t>2019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800">
                          <a:latin typeface="Times New Roman" panose="02020603050405020304" pitchFamily="18" charset="0"/>
                          <a:ea typeface="Menlo Regular"/>
                          <a:cs typeface="Times New Roman" panose="02020603050405020304" pitchFamily="18" charset="0"/>
                          <a:sym typeface="Menlo Regular"/>
                        </a:rPr>
                        <a:t>2020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800">
                          <a:latin typeface="Times New Roman" panose="02020603050405020304" pitchFamily="18" charset="0"/>
                          <a:ea typeface="Menlo Regular"/>
                          <a:cs typeface="Times New Roman" panose="02020603050405020304" pitchFamily="18" charset="0"/>
                          <a:sym typeface="Menlo Regular"/>
                        </a:rPr>
                        <a:t>2021</a:t>
                      </a:r>
                    </a:p>
                  </a:txBody>
                  <a:tcPr marL="50800" marR="50800" marT="50800" marB="50800" anchor="ctr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800">
                          <a:latin typeface="Times New Roman" panose="02020603050405020304" pitchFamily="18" charset="0"/>
                          <a:ea typeface="Menlo Regular"/>
                          <a:cs typeface="Times New Roman" panose="02020603050405020304" pitchFamily="18" charset="0"/>
                          <a:sym typeface="Menlo Regular"/>
                        </a:rPr>
                        <a:t>&gt; 50 keV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sz="1800" dirty="0" smtClean="0">
                          <a:latin typeface="Times New Roman" panose="02020603050405020304" pitchFamily="18" charset="0"/>
                          <a:ea typeface="Menlo Regular"/>
                          <a:cs typeface="Times New Roman" panose="02020603050405020304" pitchFamily="18" charset="0"/>
                          <a:sym typeface="Menlo Regular"/>
                        </a:rPr>
                        <a:t>8.</a:t>
                      </a:r>
                      <a:r>
                        <a:rPr lang="en-US" sz="1800" dirty="0" smtClean="0">
                          <a:latin typeface="Times New Roman" panose="02020603050405020304" pitchFamily="18" charset="0"/>
                          <a:ea typeface="Menlo Regular"/>
                          <a:cs typeface="Times New Roman" panose="02020603050405020304" pitchFamily="18" charset="0"/>
                          <a:sym typeface="Menlo Regular"/>
                        </a:rPr>
                        <a:t>1</a:t>
                      </a:r>
                      <a:endParaRPr lang="en-US" altLang="ko-KR" sz="1800" dirty="0" smtClean="0">
                        <a:latin typeface="Times New Roman" panose="02020603050405020304" pitchFamily="18" charset="0"/>
                        <a:ea typeface="Menlo Regular"/>
                        <a:cs typeface="Times New Roman" panose="02020603050405020304" pitchFamily="18" charset="0"/>
                        <a:sym typeface="Menlo Regular"/>
                      </a:endParaRPr>
                    </a:p>
                  </a:txBody>
                  <a:tcPr marL="50800" marR="50800" marT="50800" marB="50800" anchor="ctr" horzOverflow="overflow">
                    <a:solidFill>
                      <a:srgbClr val="BCE5FF">
                        <a:alpha val="6262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800">
                          <a:latin typeface="Times New Roman" panose="02020603050405020304" pitchFamily="18" charset="0"/>
                          <a:ea typeface="Menlo Regular"/>
                          <a:cs typeface="Times New Roman" panose="02020603050405020304" pitchFamily="18" charset="0"/>
                          <a:sym typeface="Menlo Regular"/>
                        </a:rPr>
                        <a:t>7.9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BCE5FF">
                        <a:alpha val="6262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800" dirty="0">
                          <a:latin typeface="Times New Roman" panose="02020603050405020304" pitchFamily="18" charset="0"/>
                          <a:ea typeface="Menlo Regular"/>
                          <a:cs typeface="Times New Roman" panose="02020603050405020304" pitchFamily="18" charset="0"/>
                          <a:sym typeface="Menlo Regular"/>
                        </a:rPr>
                        <a:t>7.8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BCE5FF">
                        <a:alpha val="6262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800">
                          <a:latin typeface="Times New Roman" panose="02020603050405020304" pitchFamily="18" charset="0"/>
                          <a:ea typeface="Menlo Regular"/>
                          <a:cs typeface="Times New Roman" panose="02020603050405020304" pitchFamily="18" charset="0"/>
                          <a:sym typeface="Menlo Regular"/>
                        </a:rPr>
                        <a:t>7.9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BCE5FF">
                        <a:alpha val="6262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800" dirty="0">
                          <a:latin typeface="Times New Roman" panose="02020603050405020304" pitchFamily="18" charset="0"/>
                          <a:ea typeface="Menlo Regular"/>
                          <a:cs typeface="Times New Roman" panose="02020603050405020304" pitchFamily="18" charset="0"/>
                          <a:sym typeface="Menlo Regular"/>
                        </a:rPr>
                        <a:t>8.0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BCE5FF">
                        <a:alpha val="6262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26" name="표"/>
          <p:cNvGraphicFramePr/>
          <p:nvPr>
            <p:extLst/>
          </p:nvPr>
        </p:nvGraphicFramePr>
        <p:xfrm>
          <a:off x="594358" y="5846056"/>
          <a:ext cx="6384270" cy="812800"/>
        </p:xfrm>
        <a:graphic>
          <a:graphicData uri="http://schemas.openxmlformats.org/drawingml/2006/table">
            <a:tbl>
              <a:tblPr/>
              <a:tblGrid>
                <a:gridCol w="10640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640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6404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6404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6404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6404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2000">
                          <a:latin typeface="Times New Roman" panose="02020603050405020304" pitchFamily="18" charset="0"/>
                          <a:ea typeface="Menlo Regular"/>
                          <a:cs typeface="Times New Roman" panose="02020603050405020304" pitchFamily="18" charset="0"/>
                          <a:sym typeface="Menlo Regular"/>
                        </a:rPr>
                        <a:t>mHz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2000">
                          <a:latin typeface="Times New Roman" panose="02020603050405020304" pitchFamily="18" charset="0"/>
                          <a:ea typeface="Menlo Regular"/>
                          <a:cs typeface="Times New Roman" panose="02020603050405020304" pitchFamily="18" charset="0"/>
                          <a:sym typeface="Menlo Regular"/>
                        </a:rPr>
                        <a:t>2017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2000">
                          <a:latin typeface="Times New Roman" panose="02020603050405020304" pitchFamily="18" charset="0"/>
                          <a:ea typeface="Menlo Regular"/>
                          <a:cs typeface="Times New Roman" panose="02020603050405020304" pitchFamily="18" charset="0"/>
                          <a:sym typeface="Menlo Regular"/>
                        </a:rPr>
                        <a:t>2018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2000">
                          <a:latin typeface="Times New Roman" panose="02020603050405020304" pitchFamily="18" charset="0"/>
                          <a:ea typeface="Menlo Regular"/>
                          <a:cs typeface="Times New Roman" panose="02020603050405020304" pitchFamily="18" charset="0"/>
                          <a:sym typeface="Menlo Regular"/>
                        </a:rPr>
                        <a:t>2019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2000">
                          <a:latin typeface="Times New Roman" panose="02020603050405020304" pitchFamily="18" charset="0"/>
                          <a:ea typeface="Menlo Regular"/>
                          <a:cs typeface="Times New Roman" panose="02020603050405020304" pitchFamily="18" charset="0"/>
                          <a:sym typeface="Menlo Regular"/>
                        </a:rPr>
                        <a:t>2020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2000">
                          <a:latin typeface="Times New Roman" panose="02020603050405020304" pitchFamily="18" charset="0"/>
                          <a:ea typeface="Menlo Regular"/>
                          <a:cs typeface="Times New Roman" panose="02020603050405020304" pitchFamily="18" charset="0"/>
                          <a:sym typeface="Menlo Regular"/>
                        </a:rPr>
                        <a:t>2021</a:t>
                      </a:r>
                    </a:p>
                  </a:txBody>
                  <a:tcPr marL="50800" marR="50800" marT="50800" marB="50800" anchor="ctr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2000">
                          <a:latin typeface="Times New Roman" panose="02020603050405020304" pitchFamily="18" charset="0"/>
                          <a:ea typeface="Menlo Regular"/>
                          <a:cs typeface="Times New Roman" panose="02020603050405020304" pitchFamily="18" charset="0"/>
                          <a:sym typeface="Menlo Regular"/>
                        </a:rPr>
                        <a:t>&gt; 50 keV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2000">
                          <a:latin typeface="Times New Roman" panose="02020603050405020304" pitchFamily="18" charset="0"/>
                          <a:ea typeface="Menlo Regular"/>
                          <a:cs typeface="Times New Roman" panose="02020603050405020304" pitchFamily="18" charset="0"/>
                          <a:sym typeface="Menlo Regular"/>
                        </a:rPr>
                        <a:t>9.5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BCE5FF">
                        <a:alpha val="6262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2000" dirty="0">
                          <a:latin typeface="Times New Roman" panose="02020603050405020304" pitchFamily="18" charset="0"/>
                          <a:ea typeface="Menlo Regular"/>
                          <a:cs typeface="Times New Roman" panose="02020603050405020304" pitchFamily="18" charset="0"/>
                          <a:sym typeface="Menlo Regular"/>
                        </a:rPr>
                        <a:t>7.9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BCE5FF">
                        <a:alpha val="6262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2000">
                          <a:latin typeface="Times New Roman" panose="02020603050405020304" pitchFamily="18" charset="0"/>
                          <a:ea typeface="Menlo Regular"/>
                          <a:cs typeface="Times New Roman" panose="02020603050405020304" pitchFamily="18" charset="0"/>
                          <a:sym typeface="Menlo Regular"/>
                        </a:rPr>
                        <a:t>6.8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BCE5FF">
                        <a:alpha val="6262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2000">
                          <a:latin typeface="Times New Roman" panose="02020603050405020304" pitchFamily="18" charset="0"/>
                          <a:ea typeface="Menlo Regular"/>
                          <a:cs typeface="Times New Roman" panose="02020603050405020304" pitchFamily="18" charset="0"/>
                          <a:sym typeface="Menlo Regular"/>
                        </a:rPr>
                        <a:t>6.2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BCE5FF">
                        <a:alpha val="6262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2000" dirty="0">
                          <a:latin typeface="Times New Roman" panose="02020603050405020304" pitchFamily="18" charset="0"/>
                          <a:ea typeface="Menlo Regular"/>
                          <a:cs typeface="Times New Roman" panose="02020603050405020304" pitchFamily="18" charset="0"/>
                          <a:sym typeface="Menlo Regular"/>
                        </a:rPr>
                        <a:t>6.1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BCE5FF">
                        <a:alpha val="6262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3D6CB-2A1B-4882-A967-C6557C56DB22}" type="slidenum">
              <a:rPr lang="ko-KR" altLang="en-US" smtClean="0"/>
              <a:t>24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33569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그림 1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198" b="16195"/>
          <a:stretch/>
        </p:blipFill>
        <p:spPr>
          <a:xfrm rot="5400000">
            <a:off x="-960707" y="2638670"/>
            <a:ext cx="5333410" cy="2768885"/>
          </a:xfrm>
          <a:prstGeom prst="rect">
            <a:avLst/>
          </a:prstGeom>
        </p:spPr>
      </p:pic>
      <p:pic>
        <p:nvPicPr>
          <p:cNvPr id="16" name="그림 1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79" r="13080"/>
          <a:stretch/>
        </p:blipFill>
        <p:spPr>
          <a:xfrm rot="5400000">
            <a:off x="2818243" y="3244280"/>
            <a:ext cx="3821821" cy="3069256"/>
          </a:xfrm>
          <a:prstGeom prst="rect">
            <a:avLst/>
          </a:prstGeom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14ch array </a:t>
            </a:r>
            <a:r>
              <a:rPr lang="en-US" altLang="ko-KR" dirty="0" err="1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HPGe</a:t>
            </a:r>
            <a:endParaRPr lang="ko-KR" altLang="en-US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0" name="TextBox 9"/>
          <p:cNvSpPr txBox="1"/>
          <p:nvPr/>
        </p:nvSpPr>
        <p:spPr>
          <a:xfrm rot="19652146">
            <a:off x="821165" y="3959421"/>
            <a:ext cx="4538550" cy="461665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ko-KR" sz="2400" b="1" dirty="0" smtClean="0"/>
              <a:t>Total 980 % (14ch, 70% each)</a:t>
            </a:r>
            <a:endParaRPr lang="ko-KR" altLang="en-US" sz="24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6359124" y="5090259"/>
            <a:ext cx="525522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Larger sample capacity. (</a:t>
            </a:r>
            <a:r>
              <a:rPr lang="en-US" altLang="ko-KR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MoO</a:t>
            </a:r>
            <a:r>
              <a:rPr lang="en-US" altLang="ko-KR" sz="2000" b="1" baseline="-25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ko-KR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powder</a:t>
            </a:r>
            <a:r>
              <a:rPr lang="en-US" altLang="ko-KR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Radon reduced air environment.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High dense material assay (Cu, </a:t>
            </a:r>
            <a:r>
              <a:rPr lang="en-US" altLang="ko-KR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Pb</a:t>
            </a:r>
            <a:r>
              <a:rPr lang="en-US" altLang="ko-KR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Rare process search </a:t>
            </a:r>
          </a:p>
          <a:p>
            <a:pPr lvl="1"/>
            <a:r>
              <a:rPr lang="en-US" altLang="ko-KR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ko-KR" b="1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50</a:t>
            </a:r>
            <a:r>
              <a:rPr lang="en-US" altLang="ko-KR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V, 2</a:t>
            </a:r>
            <a:r>
              <a:rPr lang="en-US" altLang="ko-KR" b="1" i="1" dirty="0" smtClean="0">
                <a:latin typeface="Symbol" panose="05050102010706020507" pitchFamily="18" charset="2"/>
                <a:cs typeface="Times New Roman" panose="02020603050405020304" pitchFamily="18" charset="0"/>
              </a:rPr>
              <a:t>n bb</a:t>
            </a:r>
            <a:r>
              <a:rPr lang="en-US" altLang="ko-KR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decay </a:t>
            </a:r>
            <a:r>
              <a:rPr lang="en-US" altLang="ko-KR" b="1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r>
              <a:rPr lang="en-US" altLang="ko-KR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Mo, </a:t>
            </a:r>
            <a:r>
              <a:rPr lang="en-US" altLang="ko-KR" b="1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180</a:t>
            </a:r>
            <a:r>
              <a:rPr lang="en-US" altLang="ko-KR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 metastable</a:t>
            </a:r>
          </a:p>
        </p:txBody>
      </p:sp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3D6CB-2A1B-4882-A967-C6557C56DB22}" type="slidenum">
              <a:rPr lang="ko-KR" altLang="en-US" smtClean="0"/>
              <a:t>25</a:t>
            </a:fld>
            <a:endParaRPr lang="ko-KR" altLang="en-US" dirty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9124" y="3136827"/>
            <a:ext cx="3459691" cy="1946076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9977" y="1236592"/>
            <a:ext cx="2163550" cy="3846310"/>
          </a:xfrm>
          <a:prstGeom prst="rect">
            <a:avLst/>
          </a:prstGeom>
        </p:spPr>
      </p:pic>
      <p:pic>
        <p:nvPicPr>
          <p:cNvPr id="13" name="그림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7602" y="153494"/>
            <a:ext cx="2171213" cy="2894950"/>
          </a:xfrm>
          <a:prstGeom prst="rect">
            <a:avLst/>
          </a:prstGeom>
        </p:spPr>
      </p:pic>
      <p:sp>
        <p:nvSpPr>
          <p:cNvPr id="14" name="직사각형 13"/>
          <p:cNvSpPr/>
          <p:nvPr/>
        </p:nvSpPr>
        <p:spPr>
          <a:xfrm>
            <a:off x="9914157" y="706015"/>
            <a:ext cx="2095189" cy="523220"/>
          </a:xfrm>
          <a:prstGeom prst="rect">
            <a:avLst/>
          </a:prstGeom>
          <a:solidFill>
            <a:schemeClr val="accent2">
              <a:alpha val="50000"/>
            </a:schemeClr>
          </a:solidFill>
        </p:spPr>
        <p:txBody>
          <a:bodyPr wrap="none">
            <a:spAutoFit/>
          </a:bodyPr>
          <a:lstStyle/>
          <a:p>
            <a:r>
              <a:rPr lang="en-US" altLang="ko-KR" sz="1400" b="1" dirty="0">
                <a:latin typeface="Times New Roman" panose="02020603050405020304" pitchFamily="18" charset="0"/>
                <a:ea typeface="HY헤드라인M" panose="02030600000101010101" pitchFamily="18" charset="-127"/>
                <a:cs typeface="Times New Roman" panose="02020603050405020304" pitchFamily="18" charset="0"/>
              </a:rPr>
              <a:t>Ref. </a:t>
            </a:r>
            <a:endParaRPr lang="en-US" altLang="ko-KR" sz="1400" b="1" dirty="0" smtClean="0">
              <a:latin typeface="Times New Roman" panose="02020603050405020304" pitchFamily="18" charset="0"/>
              <a:ea typeface="HY헤드라인M" panose="02030600000101010101" pitchFamily="18" charset="-127"/>
              <a:cs typeface="Times New Roman" panose="02020603050405020304" pitchFamily="18" charset="0"/>
            </a:endParaRPr>
          </a:p>
          <a:p>
            <a:r>
              <a:rPr lang="en-US" altLang="ko-KR" sz="1400" b="1" dirty="0" smtClean="0">
                <a:latin typeface="Times New Roman" panose="02020603050405020304" pitchFamily="18" charset="0"/>
                <a:ea typeface="HY헤드라인M" panose="02030600000101010101" pitchFamily="18" charset="-127"/>
                <a:cs typeface="Times New Roman" panose="02020603050405020304" pitchFamily="18" charset="0"/>
              </a:rPr>
              <a:t>NIMA 992 (2021) 165020</a:t>
            </a:r>
            <a:endParaRPr lang="ko-KR" altLang="en-US" sz="1400" dirty="0"/>
          </a:p>
        </p:txBody>
      </p:sp>
      <p:sp>
        <p:nvSpPr>
          <p:cNvPr id="15" name="직사각형 14"/>
          <p:cNvSpPr/>
          <p:nvPr/>
        </p:nvSpPr>
        <p:spPr>
          <a:xfrm>
            <a:off x="3194525" y="1488975"/>
            <a:ext cx="376335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# Background rate (2021)</a:t>
            </a:r>
          </a:p>
          <a:p>
            <a:pPr>
              <a:lnSpc>
                <a:spcPct val="150000"/>
              </a:lnSpc>
            </a:pPr>
            <a:r>
              <a:rPr lang="en-US" altLang="ko-KR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- </a:t>
            </a:r>
            <a:r>
              <a:rPr lang="ko-KR" altLang="en-US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Single</a:t>
            </a:r>
            <a:r>
              <a:rPr lang="ko-KR" alt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ko-KR" altLang="en-US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hit</a:t>
            </a:r>
            <a:r>
              <a:rPr lang="ko-KR" alt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: 90.4 </a:t>
            </a:r>
            <a:r>
              <a:rPr lang="en-US" altLang="ko-KR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±</a:t>
            </a:r>
            <a:r>
              <a:rPr lang="ko-KR" alt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0.3 [</a:t>
            </a:r>
            <a:r>
              <a:rPr lang="ko-KR" altLang="en-US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event</a:t>
            </a:r>
            <a:r>
              <a:rPr lang="ko-KR" alt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ko-KR" altLang="en-US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kg</a:t>
            </a:r>
            <a:r>
              <a:rPr lang="ko-KR" alt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ko-KR" altLang="en-US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day</a:t>
            </a:r>
            <a:r>
              <a:rPr lang="ko-KR" alt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</a:p>
          <a:p>
            <a:pPr>
              <a:lnSpc>
                <a:spcPct val="150000"/>
              </a:lnSpc>
            </a:pPr>
            <a:r>
              <a:rPr lang="en-US" altLang="ko-KR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- </a:t>
            </a:r>
            <a:r>
              <a:rPr lang="ko-KR" altLang="en-US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Double</a:t>
            </a:r>
            <a:r>
              <a:rPr lang="ko-KR" alt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ko-KR" altLang="en-US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hit</a:t>
            </a:r>
            <a:r>
              <a:rPr lang="ko-KR" alt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: 5.74 </a:t>
            </a:r>
            <a:r>
              <a:rPr lang="en-US" altLang="ko-KR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±</a:t>
            </a:r>
            <a:r>
              <a:rPr lang="ko-KR" alt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0.07 [</a:t>
            </a:r>
            <a:r>
              <a:rPr lang="ko-KR" altLang="en-US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event</a:t>
            </a:r>
            <a:r>
              <a:rPr lang="ko-KR" alt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ko-KR" altLang="en-US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kg</a:t>
            </a:r>
            <a:r>
              <a:rPr lang="ko-KR" alt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ko-KR" altLang="en-US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day</a:t>
            </a:r>
            <a:r>
              <a:rPr lang="ko-KR" alt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endParaRPr lang="ko-KR" alt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2348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Material assay </a:t>
            </a:r>
            <a:r>
              <a:rPr lang="en-US" altLang="ko-KR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(</a:t>
            </a:r>
            <a:r>
              <a:rPr lang="en-US" altLang="ko-KR" i="1" dirty="0" smtClean="0">
                <a:latin typeface="Symbol" panose="05050102010706020507" pitchFamily="18" charset="2"/>
                <a:ea typeface="HY헤드라인M" panose="02030600000101010101" pitchFamily="18" charset="-127"/>
              </a:rPr>
              <a:t>a</a:t>
            </a:r>
            <a:r>
              <a:rPr lang="en-US" altLang="ko-KR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 counter, ICP-MS)</a:t>
            </a:r>
            <a:endParaRPr lang="ko-KR" altLang="en-US" dirty="0"/>
          </a:p>
        </p:txBody>
      </p:sp>
      <p:grpSp>
        <p:nvGrpSpPr>
          <p:cNvPr id="5" name="그룹"/>
          <p:cNvGrpSpPr/>
          <p:nvPr/>
        </p:nvGrpSpPr>
        <p:grpSpPr>
          <a:xfrm>
            <a:off x="189739" y="3864429"/>
            <a:ext cx="3581178" cy="2866774"/>
            <a:chOff x="0" y="0"/>
            <a:chExt cx="11433759" cy="8110669"/>
          </a:xfrm>
        </p:grpSpPr>
        <p:pic>
          <p:nvPicPr>
            <p:cNvPr id="6" name="이미지" descr="이미지"/>
            <p:cNvPicPr>
              <a:picLocks noChangeAspect="1"/>
            </p:cNvPicPr>
            <p:nvPr/>
          </p:nvPicPr>
          <p:blipFill>
            <a:blip r:embed="rId2">
              <a:extLst/>
            </a:blip>
            <a:srcRect t="5112" r="3667" b="505"/>
            <a:stretch>
              <a:fillRect/>
            </a:stretch>
          </p:blipFill>
          <p:spPr>
            <a:xfrm>
              <a:off x="0" y="169100"/>
              <a:ext cx="11433760" cy="794157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7" name="직사각형"/>
            <p:cNvSpPr/>
            <p:nvPr/>
          </p:nvSpPr>
          <p:spPr>
            <a:xfrm>
              <a:off x="4401867" y="591709"/>
              <a:ext cx="1064293" cy="31978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457200">
                <a:defRPr sz="3200">
                  <a:solidFill>
                    <a:srgbClr val="FFFFFF"/>
                  </a:solidFill>
                  <a:latin typeface="Avenir Next Medium"/>
                  <a:ea typeface="Avenir Next Medium"/>
                  <a:cs typeface="Avenir Next Medium"/>
                  <a:sym typeface="Avenir Next Medium"/>
                </a:defRPr>
              </a:pPr>
              <a:endParaRPr/>
            </a:p>
          </p:txBody>
        </p:sp>
        <p:sp>
          <p:nvSpPr>
            <p:cNvPr id="8" name="직사각형"/>
            <p:cNvSpPr/>
            <p:nvPr/>
          </p:nvSpPr>
          <p:spPr>
            <a:xfrm>
              <a:off x="4401867" y="1169580"/>
              <a:ext cx="1064293" cy="31978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457200">
                <a:defRPr sz="3200">
                  <a:solidFill>
                    <a:srgbClr val="FFFFFF"/>
                  </a:solidFill>
                  <a:latin typeface="Avenir Next Medium"/>
                  <a:ea typeface="Avenir Next Medium"/>
                  <a:cs typeface="Avenir Next Medium"/>
                  <a:sym typeface="Avenir Next Medium"/>
                </a:defRPr>
              </a:pPr>
              <a:endParaRPr/>
            </a:p>
          </p:txBody>
        </p:sp>
        <p:sp>
          <p:nvSpPr>
            <p:cNvPr id="9" name="직사각형"/>
            <p:cNvSpPr/>
            <p:nvPr/>
          </p:nvSpPr>
          <p:spPr>
            <a:xfrm>
              <a:off x="4401867" y="1804717"/>
              <a:ext cx="1064293" cy="31978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457200">
                <a:defRPr sz="3200">
                  <a:solidFill>
                    <a:srgbClr val="FFFFFF"/>
                  </a:solidFill>
                  <a:latin typeface="Avenir Next Medium"/>
                  <a:ea typeface="Avenir Next Medium"/>
                  <a:cs typeface="Avenir Next Medium"/>
                  <a:sym typeface="Avenir Next Medium"/>
                </a:defRPr>
              </a:pPr>
              <a:endParaRPr/>
            </a:p>
          </p:txBody>
        </p:sp>
        <p:sp>
          <p:nvSpPr>
            <p:cNvPr id="10" name="직사각형"/>
            <p:cNvSpPr/>
            <p:nvPr/>
          </p:nvSpPr>
          <p:spPr>
            <a:xfrm>
              <a:off x="4401867" y="2439854"/>
              <a:ext cx="1064293" cy="31978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457200">
                <a:defRPr sz="3200">
                  <a:solidFill>
                    <a:srgbClr val="FFFFFF"/>
                  </a:solidFill>
                  <a:latin typeface="Avenir Next Medium"/>
                  <a:ea typeface="Avenir Next Medium"/>
                  <a:cs typeface="Avenir Next Medium"/>
                  <a:sym typeface="Avenir Next Medium"/>
                </a:defRPr>
              </a:pPr>
              <a:endParaRPr/>
            </a:p>
          </p:txBody>
        </p:sp>
        <p:sp>
          <p:nvSpPr>
            <p:cNvPr id="11" name="직사각형"/>
            <p:cNvSpPr/>
            <p:nvPr/>
          </p:nvSpPr>
          <p:spPr>
            <a:xfrm>
              <a:off x="6690792" y="0"/>
              <a:ext cx="3828078" cy="31978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457200">
                <a:defRPr sz="3200">
                  <a:solidFill>
                    <a:srgbClr val="FFFFFF"/>
                  </a:solidFill>
                  <a:latin typeface="Avenir Next Medium"/>
                  <a:ea typeface="Avenir Next Medium"/>
                  <a:cs typeface="Avenir Next Medium"/>
                  <a:sym typeface="Avenir Next Medium"/>
                </a:defRPr>
              </a:pPr>
              <a:endParaRPr/>
            </a:p>
          </p:txBody>
        </p:sp>
      </p:grpSp>
      <p:pic>
        <p:nvPicPr>
          <p:cNvPr id="13" name="Emissivity_226Ra_Exposed_CuPlateA014_316h_100keV.pdf" descr="Emissivity_226Ra_Exposed_CuPlateA014_316h_100keV.pdf"/>
          <p:cNvPicPr>
            <a:picLocks noChangeAspect="1"/>
          </p:cNvPicPr>
          <p:nvPr/>
        </p:nvPicPr>
        <p:blipFill>
          <a:blip r:embed="rId3">
            <a:extLst/>
          </a:blip>
          <a:srcRect t="7700" r="8608" b="2891"/>
          <a:stretch>
            <a:fillRect/>
          </a:stretch>
        </p:blipFill>
        <p:spPr>
          <a:xfrm>
            <a:off x="3078866" y="3920942"/>
            <a:ext cx="3137717" cy="2084299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Lowest level of emissivity :  1.7 ± 0.7tot  × 10-4 counts/cm2/hr"/>
          <p:cNvSpPr txBox="1"/>
          <p:nvPr/>
        </p:nvSpPr>
        <p:spPr>
          <a:xfrm>
            <a:off x="428715" y="5190765"/>
            <a:ext cx="2507546" cy="5568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228600" indent="-228600">
              <a:lnSpc>
                <a:spcPct val="130000"/>
              </a:lnSpc>
              <a:spcBef>
                <a:spcPts val="300"/>
              </a:spcBef>
              <a:buSzPct val="50000"/>
              <a:buBlip>
                <a:blip r:embed="rId4"/>
              </a:buBlip>
              <a:defRPr sz="3500">
                <a:latin typeface="DIN Alternate Bold"/>
                <a:ea typeface="DIN Alternate Bold"/>
                <a:cs typeface="DIN Alternate Bold"/>
                <a:sym typeface="DIN Alternate Bold"/>
              </a:defRPr>
            </a:pPr>
            <a:r>
              <a:rPr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Lowest level of emissivity : </a:t>
            </a:r>
            <a:br>
              <a:rPr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sz="1200" b="1" dirty="0">
                <a:latin typeface="Times New Roman" panose="02020603050405020304" pitchFamily="18" charset="0"/>
                <a:ea typeface="Iowan Old Style Roman"/>
                <a:cs typeface="Times New Roman" panose="02020603050405020304" pitchFamily="18" charset="0"/>
                <a:sym typeface="Iowan Old Style Roman"/>
              </a:rPr>
              <a:t>1.7 ± 0.7</a:t>
            </a:r>
            <a:r>
              <a:rPr sz="1200" b="1" baseline="31999" dirty="0">
                <a:latin typeface="Times New Roman" panose="02020603050405020304" pitchFamily="18" charset="0"/>
                <a:ea typeface="Iowan Old Style Roman"/>
                <a:cs typeface="Times New Roman" panose="02020603050405020304" pitchFamily="18" charset="0"/>
                <a:sym typeface="Iowan Old Style Roman"/>
              </a:rPr>
              <a:t>tot</a:t>
            </a:r>
            <a:r>
              <a:rPr sz="1200" b="1" dirty="0">
                <a:latin typeface="Times New Roman" panose="02020603050405020304" pitchFamily="18" charset="0"/>
                <a:ea typeface="Iowan Old Style Roman"/>
                <a:cs typeface="Times New Roman" panose="02020603050405020304" pitchFamily="18" charset="0"/>
                <a:sym typeface="Iowan Old Style Roman"/>
              </a:rPr>
              <a:t>  × 10</a:t>
            </a:r>
            <a:r>
              <a:rPr sz="1200" b="1" baseline="31999" dirty="0">
                <a:latin typeface="Times New Roman" panose="02020603050405020304" pitchFamily="18" charset="0"/>
                <a:ea typeface="Iowan Old Style Roman"/>
                <a:cs typeface="Times New Roman" panose="02020603050405020304" pitchFamily="18" charset="0"/>
                <a:sym typeface="Iowan Old Style Roman"/>
              </a:rPr>
              <a:t>-4</a:t>
            </a:r>
            <a:r>
              <a:rPr sz="1200" b="1" dirty="0">
                <a:latin typeface="Times New Roman" panose="02020603050405020304" pitchFamily="18" charset="0"/>
                <a:ea typeface="Iowan Old Style Roman"/>
                <a:cs typeface="Times New Roman" panose="02020603050405020304" pitchFamily="18" charset="0"/>
                <a:sym typeface="Iowan Old Style Roman"/>
              </a:rPr>
              <a:t> counts/cm</a:t>
            </a:r>
            <a:r>
              <a:rPr sz="1200" b="1" baseline="31999" dirty="0">
                <a:latin typeface="Times New Roman" panose="02020603050405020304" pitchFamily="18" charset="0"/>
                <a:ea typeface="Iowan Old Style Roman"/>
                <a:cs typeface="Times New Roman" panose="02020603050405020304" pitchFamily="18" charset="0"/>
                <a:sym typeface="Iowan Old Style Roman"/>
              </a:rPr>
              <a:t>2</a:t>
            </a:r>
            <a:r>
              <a:rPr sz="1200" b="1" dirty="0">
                <a:latin typeface="Times New Roman" panose="02020603050405020304" pitchFamily="18" charset="0"/>
                <a:ea typeface="Iowan Old Style Roman"/>
                <a:cs typeface="Times New Roman" panose="02020603050405020304" pitchFamily="18" charset="0"/>
                <a:sym typeface="Iowan Old Style Roman"/>
              </a:rPr>
              <a:t>/</a:t>
            </a:r>
            <a:r>
              <a:rPr sz="1200" b="1" dirty="0" err="1">
                <a:latin typeface="Times New Roman" panose="02020603050405020304" pitchFamily="18" charset="0"/>
                <a:ea typeface="Iowan Old Style Roman"/>
                <a:cs typeface="Times New Roman" panose="02020603050405020304" pitchFamily="18" charset="0"/>
                <a:sym typeface="Iowan Old Style Roman"/>
              </a:rPr>
              <a:t>hr</a:t>
            </a:r>
            <a:r>
              <a:rPr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4" name="Resolution : 𝞂/&lt;E&gt; = 0.235/5.32 = 4.4 %"/>
          <p:cNvSpPr txBox="1"/>
          <p:nvPr/>
        </p:nvSpPr>
        <p:spPr>
          <a:xfrm>
            <a:off x="3564533" y="4070736"/>
            <a:ext cx="2391680" cy="348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584200">
              <a:spcBef>
                <a:spcPts val="1400"/>
              </a:spcBef>
              <a:defRPr sz="2500" i="1" spc="25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  <a:sym typeface="Iowan Old Style Roman"/>
              </a:defRPr>
            </a:pP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FWHM resolution ~ 10% </a:t>
            </a:r>
          </a:p>
        </p:txBody>
      </p:sp>
      <p:sp>
        <p:nvSpPr>
          <p:cNvPr id="15" name="직사각형 14"/>
          <p:cNvSpPr/>
          <p:nvPr/>
        </p:nvSpPr>
        <p:spPr>
          <a:xfrm>
            <a:off x="3976633" y="4388259"/>
            <a:ext cx="156748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584200">
              <a:spcBef>
                <a:spcPts val="1400"/>
              </a:spcBef>
              <a:defRPr sz="2500" i="1" spc="25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  <a:sym typeface="Iowan Old Style Roman"/>
              </a:defRPr>
            </a:pPr>
            <a:r>
              <a:rPr lang="en-US" altLang="ko-K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5.3 MeV (</a:t>
            </a:r>
            <a:r>
              <a:rPr lang="en-US" altLang="ko-KR" sz="16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210</a:t>
            </a:r>
            <a:r>
              <a:rPr lang="en-US" altLang="ko-K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Po)</a:t>
            </a:r>
            <a:endParaRPr lang="en-US" altLang="ko-KR" sz="1600" b="1" dirty="0">
              <a:solidFill>
                <a:srgbClr val="EB3D4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그림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86188" y="1324349"/>
            <a:ext cx="4286224" cy="2775879"/>
          </a:xfrm>
          <a:prstGeom prst="rect">
            <a:avLst/>
          </a:prstGeom>
        </p:spPr>
      </p:pic>
      <p:pic>
        <p:nvPicPr>
          <p:cNvPr id="4" name="이미지" descr="이미지"/>
          <p:cNvPicPr>
            <a:picLocks noChangeAspect="1"/>
          </p:cNvPicPr>
          <p:nvPr/>
        </p:nvPicPr>
        <p:blipFill>
          <a:blip r:embed="rId6">
            <a:extLst/>
          </a:blip>
          <a:srcRect b="9627"/>
          <a:stretch>
            <a:fillRect/>
          </a:stretch>
        </p:blipFill>
        <p:spPr>
          <a:xfrm>
            <a:off x="472768" y="1498756"/>
            <a:ext cx="5277061" cy="2545458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extBox 2"/>
          <p:cNvSpPr txBox="1"/>
          <p:nvPr/>
        </p:nvSpPr>
        <p:spPr>
          <a:xfrm rot="20001490">
            <a:off x="424868" y="1926732"/>
            <a:ext cx="25152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Operating in Y2L</a:t>
            </a:r>
            <a:endParaRPr lang="ko-KR" altLang="en-US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슬라이드 번호 개체 틀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3D6CB-2A1B-4882-A967-C6557C56DB22}" type="slidenum">
              <a:rPr lang="ko-KR" altLang="en-US" smtClean="0"/>
              <a:t>26</a:t>
            </a:fld>
            <a:endParaRPr lang="ko-KR" altLang="en-US"/>
          </a:p>
        </p:txBody>
      </p:sp>
      <p:pic>
        <p:nvPicPr>
          <p:cNvPr id="18" name="Picture 4" descr="https://www.ortec-online.com/-/media/ametekortec/images/a/alpha-ensemble.png?h=216&amp;w=300&amp;la=en&amp;revision=1eb7b9ad-c02d-43e5-8ee8-4c460bb6e948&amp;hash=ACE511F79A72E5A11636F350D0AE777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6585" y="4241751"/>
            <a:ext cx="3564024" cy="2566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9648287" y="4186602"/>
            <a:ext cx="242412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ko-K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Multi </a:t>
            </a:r>
            <a:r>
              <a:rPr lang="en-US" altLang="ko-KR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ch.</a:t>
            </a:r>
            <a:r>
              <a:rPr lang="en-US" altLang="ko-K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Silicon </a:t>
            </a:r>
            <a:r>
              <a:rPr lang="en-US" altLang="ko-KR" sz="1600" i="1" dirty="0" smtClean="0">
                <a:latin typeface="Symbol" panose="05050102010706020507" pitchFamily="18" charset="2"/>
                <a:cs typeface="Times New Roman" panose="02020603050405020304" pitchFamily="18" charset="0"/>
              </a:rPr>
              <a:t>a</a:t>
            </a:r>
            <a:r>
              <a:rPr lang="en-US" altLang="ko-K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counter</a:t>
            </a:r>
          </a:p>
          <a:p>
            <a:pPr algn="r"/>
            <a:r>
              <a:rPr lang="en-US" altLang="ko-K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Better for thick samples</a:t>
            </a:r>
          </a:p>
          <a:p>
            <a:pPr algn="r"/>
            <a:r>
              <a:rPr lang="en-US" altLang="ko-K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Need to reduce the self BG</a:t>
            </a:r>
          </a:p>
          <a:p>
            <a:pPr algn="r"/>
            <a:r>
              <a:rPr lang="en-US" altLang="ko-K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Next year at </a:t>
            </a:r>
            <a:r>
              <a:rPr lang="en-US" altLang="ko-KR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Yemilab</a:t>
            </a:r>
            <a:endParaRPr lang="ko-KR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3831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그림 1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6" t="2802" b="3371"/>
          <a:stretch/>
        </p:blipFill>
        <p:spPr>
          <a:xfrm>
            <a:off x="85045" y="1531620"/>
            <a:ext cx="7865988" cy="5120640"/>
          </a:xfrm>
          <a:prstGeom prst="rect">
            <a:avLst/>
          </a:prstGeom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16427" y="365125"/>
            <a:ext cx="10635343" cy="1325563"/>
          </a:xfrm>
        </p:spPr>
        <p:txBody>
          <a:bodyPr/>
          <a:lstStyle/>
          <a:p>
            <a:r>
              <a:rPr lang="en-US" altLang="ko-KR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Background requirements for </a:t>
            </a:r>
            <a:r>
              <a:rPr lang="en-US" altLang="ko-KR" dirty="0" err="1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AMoRE</a:t>
            </a:r>
            <a:r>
              <a:rPr lang="en-US" altLang="ko-KR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-II</a:t>
            </a:r>
            <a:endParaRPr lang="ko-KR" altLang="en-US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277304" y="1780524"/>
            <a:ext cx="2090509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ko-KR" sz="1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AMoRE</a:t>
            </a:r>
            <a:r>
              <a:rPr lang="en-US" altLang="ko-KR" sz="1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-II requirements</a:t>
            </a:r>
            <a:endParaRPr lang="ko-KR" altLang="en-US" sz="1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7" name="직선 연결선 16"/>
          <p:cNvCxnSpPr/>
          <p:nvPr/>
        </p:nvCxnSpPr>
        <p:spPr>
          <a:xfrm flipH="1">
            <a:off x="6322559" y="1655200"/>
            <a:ext cx="10886" cy="4517572"/>
          </a:xfrm>
          <a:prstGeom prst="line">
            <a:avLst/>
          </a:prstGeom>
          <a:ln w="19050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그림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6532" y="1511446"/>
            <a:ext cx="4287765" cy="422855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929261" y="5723580"/>
            <a:ext cx="416877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Lots of samples have been measured.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Cross check between different methods.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Continued for future experiments.</a:t>
            </a:r>
            <a:endParaRPr lang="ko-KR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698734" y="1356935"/>
            <a:ext cx="10182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Each parts</a:t>
            </a:r>
            <a:endParaRPr lang="ko-KR" altLang="en-US" sz="1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3D6CB-2A1B-4882-A967-C6557C56DB22}" type="slidenum">
              <a:rPr lang="ko-KR" altLang="en-US" smtClean="0"/>
              <a:t>27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20963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Geant4 simulation of the </a:t>
            </a:r>
            <a:r>
              <a:rPr lang="en-US" altLang="ko-KR" dirty="0" err="1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AMoRE</a:t>
            </a:r>
            <a:r>
              <a:rPr lang="en-US" altLang="ko-KR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-II</a:t>
            </a:r>
            <a:endParaRPr lang="ko-KR" altLang="en-US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2"/>
          <a:srcRect r="42159"/>
          <a:stretch/>
        </p:blipFill>
        <p:spPr>
          <a:xfrm>
            <a:off x="89264" y="1390650"/>
            <a:ext cx="3396886" cy="2636349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263" y="4026999"/>
            <a:ext cx="5872843" cy="2706615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7363" y="1390648"/>
            <a:ext cx="2445430" cy="2639724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16676" y="1390648"/>
            <a:ext cx="2417285" cy="263635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 rot="20447001">
            <a:off x="6145943" y="2264226"/>
            <a:ext cx="2108269" cy="369332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ko-KR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Lead shield gamma</a:t>
            </a:r>
            <a:endParaRPr lang="ko-KR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 rot="20447001">
            <a:off x="3982166" y="2554761"/>
            <a:ext cx="1486304" cy="369332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ko-KR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Rock gamma</a:t>
            </a:r>
            <a:endParaRPr lang="ko-KR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 rot="20447001">
            <a:off x="2214534" y="4867858"/>
            <a:ext cx="1905330" cy="369332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ko-KR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Detector modules</a:t>
            </a:r>
            <a:endParaRPr lang="ko-KR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 rot="20447001">
            <a:off x="103454" y="1655565"/>
            <a:ext cx="1672253" cy="369332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ko-KR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Sim. Geometry</a:t>
            </a:r>
            <a:endParaRPr lang="ko-KR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4" name="표 13"/>
          <p:cNvGraphicFramePr>
            <a:graphicFrameLocks noGrp="1"/>
          </p:cNvGraphicFramePr>
          <p:nvPr>
            <p:extLst/>
          </p:nvPr>
        </p:nvGraphicFramePr>
        <p:xfrm>
          <a:off x="8466194" y="1390648"/>
          <a:ext cx="3657225" cy="34317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23643">
                  <a:extLst>
                    <a:ext uri="{9D8B030D-6E8A-4147-A177-3AD203B41FA5}">
                      <a16:colId xmlns:a16="http://schemas.microsoft.com/office/drawing/2014/main" val="1495073406"/>
                    </a:ext>
                  </a:extLst>
                </a:gridCol>
                <a:gridCol w="1733582">
                  <a:extLst>
                    <a:ext uri="{9D8B030D-6E8A-4147-A177-3AD203B41FA5}">
                      <a16:colId xmlns:a16="http://schemas.microsoft.com/office/drawing/2014/main" val="2277843906"/>
                    </a:ext>
                  </a:extLst>
                </a:gridCol>
              </a:tblGrid>
              <a:tr h="601036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BG sources</a:t>
                      </a:r>
                      <a:endParaRPr lang="ko-KR" altLang="en-US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BG in ROI</a:t>
                      </a:r>
                    </a:p>
                    <a:p>
                      <a:pPr algn="ctr" latinLnBrk="1"/>
                      <a:r>
                        <a:rPr lang="en-US" altLang="ko-KR" sz="11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(x 10</a:t>
                      </a:r>
                      <a:r>
                        <a:rPr lang="en-US" altLang="ko-KR" sz="1100" b="1" baseline="30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-5</a:t>
                      </a:r>
                      <a:r>
                        <a:rPr lang="en-US" altLang="ko-KR" sz="11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counts/</a:t>
                      </a:r>
                      <a:r>
                        <a:rPr lang="en-US" altLang="ko-KR" sz="11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keV</a:t>
                      </a:r>
                      <a:r>
                        <a:rPr lang="en-US" altLang="ko-KR" sz="11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kg </a:t>
                      </a:r>
                      <a:r>
                        <a:rPr lang="en-US" altLang="ko-KR" sz="11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yr</a:t>
                      </a:r>
                      <a:r>
                        <a:rPr lang="en-US" altLang="ko-KR" sz="11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ko-KR" altLang="en-US" sz="11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8527067"/>
                  </a:ext>
                </a:extLst>
              </a:tr>
              <a:tr h="471781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Cosmic muons</a:t>
                      </a:r>
                      <a:endParaRPr lang="ko-KR" altLang="en-US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0.275 </a:t>
                      </a:r>
                      <a:r>
                        <a:rPr lang="ko-KR" altLang="en-US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± </a:t>
                      </a:r>
                      <a:r>
                        <a:rPr lang="en-US" altLang="ko-KR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0.0159</a:t>
                      </a:r>
                      <a:endParaRPr lang="ko-KR" altLang="en-US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3959664"/>
                  </a:ext>
                </a:extLst>
              </a:tr>
              <a:tr h="471781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Radiogenic</a:t>
                      </a:r>
                      <a:r>
                        <a:rPr lang="en-US" altLang="ko-KR" sz="14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neutrons</a:t>
                      </a:r>
                      <a:endParaRPr lang="ko-KR" altLang="en-US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0.301 </a:t>
                      </a:r>
                      <a:r>
                        <a:rPr lang="ko-KR" altLang="en-US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± </a:t>
                      </a:r>
                      <a:r>
                        <a:rPr lang="en-US" altLang="ko-KR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0.0107</a:t>
                      </a:r>
                      <a:endParaRPr lang="ko-KR" altLang="en-US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77113380"/>
                  </a:ext>
                </a:extLst>
              </a:tr>
              <a:tr h="471781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Rock gammas (</a:t>
                      </a:r>
                      <a:r>
                        <a:rPr lang="en-US" altLang="ko-KR" sz="1400" b="1" baseline="30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238</a:t>
                      </a:r>
                      <a:r>
                        <a:rPr lang="en-US" altLang="ko-KR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U)</a:t>
                      </a:r>
                      <a:endParaRPr lang="ko-KR" altLang="en-US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&lt; 1.03 (90% C.L.)</a:t>
                      </a:r>
                      <a:endParaRPr lang="ko-KR" altLang="en-US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2101344"/>
                  </a:ext>
                </a:extLst>
              </a:tr>
              <a:tr h="471781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Lead Shield</a:t>
                      </a:r>
                      <a:r>
                        <a:rPr lang="en-US" altLang="ko-KR" sz="14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altLang="ko-KR" sz="1400" b="1" baseline="30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238</a:t>
                      </a:r>
                      <a:r>
                        <a:rPr lang="en-US" altLang="ko-KR" sz="14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U)</a:t>
                      </a:r>
                      <a:endParaRPr lang="ko-KR" altLang="en-US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0.994 </a:t>
                      </a:r>
                      <a:r>
                        <a:rPr lang="ko-KR" altLang="en-US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± </a:t>
                      </a:r>
                      <a:r>
                        <a:rPr lang="en-US" altLang="ko-KR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0.0495</a:t>
                      </a:r>
                      <a:endParaRPr lang="ko-KR" altLang="en-US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7509350"/>
                  </a:ext>
                </a:extLst>
              </a:tr>
              <a:tr h="471781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Clamps</a:t>
                      </a:r>
                      <a:endParaRPr lang="ko-KR" altLang="en-US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0.65</a:t>
                      </a:r>
                      <a:endParaRPr lang="ko-KR" altLang="en-US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80836412"/>
                  </a:ext>
                </a:extLst>
              </a:tr>
              <a:tr h="471781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Total BG rate in ROI</a:t>
                      </a:r>
                      <a:endParaRPr lang="ko-KR" altLang="en-US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3.25 </a:t>
                      </a:r>
                      <a:r>
                        <a:rPr lang="ko-KR" altLang="en-US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± </a:t>
                      </a:r>
                      <a:r>
                        <a:rPr lang="en-US" altLang="ko-KR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0.0761</a:t>
                      </a:r>
                      <a:endParaRPr lang="ko-KR" altLang="en-US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1090840"/>
                  </a:ext>
                </a:extLst>
              </a:tr>
            </a:tbl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6363138" y="4900142"/>
            <a:ext cx="546034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Geant4 result : ~ 10</a:t>
            </a:r>
            <a:r>
              <a:rPr lang="en-US" altLang="ko-KR" sz="2000" b="1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-5</a:t>
            </a:r>
            <a:r>
              <a:rPr lang="en-US" altLang="ko-KR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ckky</a:t>
            </a:r>
            <a:r>
              <a:rPr lang="en-US" altLang="ko-KR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in ROI (meet goal)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Keep update BG assay &amp; M.C. simulation.</a:t>
            </a:r>
            <a:endParaRPr lang="ko-KR" alt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3D6CB-2A1B-4882-A967-C6557C56DB22}" type="slidenum">
              <a:rPr lang="ko-KR" altLang="en-US" smtClean="0"/>
              <a:t>28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872163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Summary</a:t>
            </a:r>
            <a:endParaRPr lang="ko-KR" altLang="en-US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852107" y="1386927"/>
            <a:ext cx="10515600" cy="4351338"/>
          </a:xfrm>
        </p:spPr>
        <p:txBody>
          <a:bodyPr/>
          <a:lstStyle/>
          <a:p>
            <a:r>
              <a:rPr lang="en-US" altLang="ko-KR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Yemilab</a:t>
            </a:r>
            <a:r>
              <a:rPr lang="en-US" altLang="ko-K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is under construction for the future underground experiments.</a:t>
            </a:r>
          </a:p>
          <a:p>
            <a:pPr marL="457200" lvl="1" indent="0">
              <a:buNone/>
            </a:pPr>
            <a:r>
              <a:rPr lang="en-US" altLang="ko-K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ko-KR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AMoRE</a:t>
            </a:r>
            <a:r>
              <a:rPr lang="en-US" altLang="ko-K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-II will be the first experiment in </a:t>
            </a:r>
            <a:r>
              <a:rPr lang="en-US" altLang="ko-KR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Yemilab</a:t>
            </a:r>
            <a:r>
              <a:rPr lang="en-US" altLang="ko-K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altLang="ko-K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ko-KR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AMoRE</a:t>
            </a:r>
            <a:r>
              <a:rPr lang="en-US" altLang="ko-K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-II construction is on going for the hundreds kg scale.</a:t>
            </a:r>
          </a:p>
          <a:p>
            <a:pPr marL="457200" lvl="1" indent="0">
              <a:buNone/>
            </a:pPr>
            <a:r>
              <a:rPr lang="en-US" altLang="ko-K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- 90 Li</a:t>
            </a:r>
            <a:r>
              <a:rPr lang="en-US" altLang="ko-KR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ko-KR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r>
              <a:rPr lang="en-US" altLang="ko-K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MoO</a:t>
            </a:r>
            <a:r>
              <a:rPr lang="en-US" altLang="ko-KR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altLang="ko-K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crystals (~27 kg) will be installed early of next year (2023).</a:t>
            </a:r>
          </a:p>
          <a:p>
            <a:r>
              <a:rPr lang="en-US" altLang="ko-KR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AMoRE</a:t>
            </a:r>
            <a:r>
              <a:rPr lang="en-US" altLang="ko-K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-II </a:t>
            </a:r>
            <a:r>
              <a:rPr lang="en-US" altLang="ko-K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ko-KR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Yemilab</a:t>
            </a:r>
            <a:r>
              <a:rPr lang="en-US" altLang="ko-K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ko-K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beyond the </a:t>
            </a:r>
            <a:r>
              <a:rPr lang="en-US" altLang="ko-KR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AMoRE</a:t>
            </a:r>
            <a:r>
              <a:rPr lang="en-US" altLang="ko-K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-I </a:t>
            </a:r>
            <a:r>
              <a:rPr lang="en-US" altLang="ko-K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(Y2L)</a:t>
            </a:r>
            <a:r>
              <a:rPr lang="en-US" altLang="ko-K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is coming soon!!!</a:t>
            </a:r>
          </a:p>
        </p:txBody>
      </p:sp>
      <p:pic>
        <p:nvPicPr>
          <p:cNvPr id="7174" name="Picture 6" descr="https://static.wikia.nocookie.net/startrek/images/5/50/Ent1701A-kt.jpg/revision/latest/scale-to-width-down/1000?cb=201805021544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474" y="3768705"/>
            <a:ext cx="5548539" cy="3012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Free download Four wallpapers made around the theme of star trek I think  you can [600x375] for your Desktop, Mobile &amp; Tablet | Explore 50+ Star Trek  Wallpapers Collection Gallery | Sta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8763" y="3768705"/>
            <a:ext cx="4818063" cy="3011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슬라이드 번호 개체 틀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3D6CB-2A1B-4882-A967-C6557C56DB22}" type="slidenum">
              <a:rPr lang="ko-KR" altLang="en-US" smtClean="0"/>
              <a:t>29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76182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0</a:t>
            </a:r>
            <a:r>
              <a:rPr lang="en-US" altLang="ko-KR" i="1" dirty="0" smtClean="0">
                <a:latin typeface="Symbol" panose="05050102010706020507" pitchFamily="18" charset="2"/>
                <a:ea typeface="HY헤드라인M" panose="02030600000101010101" pitchFamily="18" charset="-127"/>
              </a:rPr>
              <a:t>n bb</a:t>
            </a:r>
            <a:r>
              <a:rPr lang="en-US" altLang="ko-KR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 decay </a:t>
            </a:r>
            <a:r>
              <a:rPr lang="en-US" altLang="ko-KR" dirty="0" err="1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Exps</a:t>
            </a:r>
            <a:r>
              <a:rPr lang="en-US" altLang="ko-KR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.</a:t>
            </a:r>
            <a:endParaRPr lang="ko-KR" altLang="en-US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5579713" y="2063394"/>
            <a:ext cx="2444900" cy="3435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kumimoji="1" sz="2800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 sz="2800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 sz="2800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 sz="2800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 sz="2800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9pPr>
          </a:lstStyle>
          <a:p>
            <a:pPr eaLnBrk="1" latinLnBrk="1" hangingPunct="1">
              <a:lnSpc>
                <a:spcPct val="110000"/>
              </a:lnSpc>
            </a:pPr>
            <a:r>
              <a:rPr lang="en-US" altLang="ko-KR" sz="1600" b="1" i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Phase </a:t>
            </a:r>
            <a:r>
              <a:rPr lang="en-US" altLang="ko-KR" sz="16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space factor</a:t>
            </a:r>
            <a:r>
              <a:rPr lang="en-US" altLang="ko-KR" sz="1600" b="1" i="1" dirty="0">
                <a:latin typeface="Times New Roman" panose="02020603050405020304" pitchFamily="18" charset="0"/>
              </a:rPr>
              <a:t> (~</a:t>
            </a:r>
            <a:r>
              <a:rPr lang="en-US" altLang="ko-KR" sz="16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Q</a:t>
            </a:r>
            <a:r>
              <a:rPr lang="en-US" altLang="ko-KR" sz="1600" b="1" i="1" baseline="-25000" dirty="0">
                <a:solidFill>
                  <a:srgbClr val="FF0000"/>
                </a:solidFill>
                <a:latin typeface="Symbol" panose="05050102010706020507" pitchFamily="18" charset="2"/>
              </a:rPr>
              <a:t>bb</a:t>
            </a:r>
            <a:r>
              <a:rPr lang="en-US" altLang="ko-KR" sz="1600" b="1" i="1" baseline="30000" dirty="0">
                <a:solidFill>
                  <a:srgbClr val="FF0000"/>
                </a:solidFill>
                <a:latin typeface="Times New Roman" panose="02020603050405020304" pitchFamily="18" charset="0"/>
              </a:rPr>
              <a:t>5</a:t>
            </a:r>
            <a:r>
              <a:rPr lang="en-US" altLang="ko-KR" sz="1600" b="1" i="1" dirty="0" smtClean="0">
                <a:latin typeface="Times New Roman" panose="02020603050405020304" pitchFamily="18" charset="0"/>
              </a:rPr>
              <a:t>)</a:t>
            </a:r>
          </a:p>
        </p:txBody>
      </p:sp>
      <p:graphicFrame>
        <p:nvGraphicFramePr>
          <p:cNvPr id="8" name="Object 5"/>
          <p:cNvGraphicFramePr>
            <a:graphicFrameLocks noChangeAspect="1"/>
          </p:cNvGraphicFramePr>
          <p:nvPr>
            <p:extLst/>
          </p:nvPr>
        </p:nvGraphicFramePr>
        <p:xfrm>
          <a:off x="5446717" y="1269783"/>
          <a:ext cx="6608468" cy="6886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0" name="Equation" r:id="rId3" imgW="2463800" imgH="254000" progId="Equation.3">
                  <p:embed/>
                </p:oleObj>
              </mc:Choice>
              <mc:Fallback>
                <p:oleObj name="Equation" r:id="rId3" imgW="2463800" imgH="254000" progId="Equation.3">
                  <p:embed/>
                  <p:pic>
                    <p:nvPicPr>
                      <p:cNvPr id="8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46717" y="1269783"/>
                        <a:ext cx="6608468" cy="68865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직사각형 8"/>
          <p:cNvSpPr/>
          <p:nvPr/>
        </p:nvSpPr>
        <p:spPr>
          <a:xfrm>
            <a:off x="7117080" y="1191151"/>
            <a:ext cx="2057400" cy="845921"/>
          </a:xfrm>
          <a:prstGeom prst="rect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EA19F-6EC8-4378-BAEE-5B552AA2A553}" type="slidenum">
              <a:rPr lang="ko-KR" altLang="en-US" smtClean="0"/>
              <a:t>3</a:t>
            </a:fld>
            <a:endParaRPr lang="ko-KR" altLang="en-US"/>
          </a:p>
        </p:txBody>
      </p:sp>
      <p:sp>
        <p:nvSpPr>
          <p:cNvPr id="7" name="직사각형 6"/>
          <p:cNvSpPr/>
          <p:nvPr/>
        </p:nvSpPr>
        <p:spPr>
          <a:xfrm>
            <a:off x="6748003" y="6017967"/>
            <a:ext cx="4005895" cy="7017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altLang="ko-KR" b="1" dirty="0">
                <a:latin typeface="Times New Roman" panose="02020603050405020304" pitchFamily="18" charset="0"/>
              </a:rPr>
              <a:t>Higher Q-value is </a:t>
            </a:r>
            <a:r>
              <a:rPr lang="en-US" altLang="ko-KR" b="1" dirty="0" smtClean="0">
                <a:latin typeface="Times New Roman" panose="02020603050405020304" pitchFamily="18" charset="0"/>
              </a:rPr>
              <a:t>better to achieve zero background experiment</a:t>
            </a:r>
            <a:endParaRPr lang="en-US" altLang="ko-KR" b="1" dirty="0">
              <a:latin typeface="Times New Roman" panose="02020603050405020304" pitchFamily="18" charset="0"/>
            </a:endParaRPr>
          </a:p>
        </p:txBody>
      </p:sp>
      <p:pic>
        <p:nvPicPr>
          <p:cNvPr id="12" name="Picture 12">
            <a:extLst>
              <a:ext uri="{FF2B5EF4-FFF2-40B4-BE49-F238E27FC236}">
                <a16:creationId xmlns:a16="http://schemas.microsoft.com/office/drawing/2014/main" id="{0B55FC33-5481-44B1-B1CB-7D82D7634A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6717" y="2489069"/>
            <a:ext cx="5612112" cy="3516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384C336-E744-4A0D-83EC-A0AA66343D16}"/>
              </a:ext>
            </a:extLst>
          </p:cNvPr>
          <p:cNvSpPr txBox="1"/>
          <p:nvPr/>
        </p:nvSpPr>
        <p:spPr>
          <a:xfrm>
            <a:off x="9174480" y="2221316"/>
            <a:ext cx="2896690" cy="307777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tx1"/>
                </a:solidFill>
                <a:latin typeface="Times New Roman"/>
                <a:cs typeface="Times New Roman"/>
              </a:rPr>
              <a:t>Phys. </a:t>
            </a:r>
            <a:r>
              <a:rPr lang="en-US" sz="1400" b="1" dirty="0">
                <a:solidFill>
                  <a:schemeClr val="tx1"/>
                </a:solidFill>
                <a:latin typeface="Times New Roman"/>
                <a:cs typeface="Times New Roman"/>
              </a:rPr>
              <a:t>Rev. </a:t>
            </a:r>
            <a:r>
              <a:rPr lang="en-US" sz="1400" b="1" dirty="0" err="1">
                <a:solidFill>
                  <a:schemeClr val="tx1"/>
                </a:solidFill>
                <a:latin typeface="Times New Roman"/>
                <a:cs typeface="Times New Roman"/>
              </a:rPr>
              <a:t>Lett</a:t>
            </a:r>
            <a:r>
              <a:rPr lang="en-US" sz="1400" b="1" dirty="0">
                <a:solidFill>
                  <a:schemeClr val="tx1"/>
                </a:solidFill>
                <a:latin typeface="Times New Roman"/>
                <a:cs typeface="Times New Roman"/>
              </a:rPr>
              <a:t>. 109, 042501 (2012) </a:t>
            </a:r>
          </a:p>
        </p:txBody>
      </p:sp>
      <p:sp>
        <p:nvSpPr>
          <p:cNvPr id="14" name="타원 13">
            <a:extLst>
              <a:ext uri="{FF2B5EF4-FFF2-40B4-BE49-F238E27FC236}">
                <a16:creationId xmlns:a16="http://schemas.microsoft.com/office/drawing/2014/main" id="{D0229593-33C2-40F3-9312-5D62E785141E}"/>
              </a:ext>
            </a:extLst>
          </p:cNvPr>
          <p:cNvSpPr/>
          <p:nvPr/>
        </p:nvSpPr>
        <p:spPr bwMode="auto">
          <a:xfrm>
            <a:off x="7716477" y="4695201"/>
            <a:ext cx="360040" cy="360040"/>
          </a:xfrm>
          <a:prstGeom prst="ellipse">
            <a:avLst/>
          </a:prstGeom>
          <a:noFill/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굴림" pitchFamily="50" charset="-127"/>
            </a:endParaRPr>
          </a:p>
        </p:txBody>
      </p:sp>
      <p:graphicFrame>
        <p:nvGraphicFramePr>
          <p:cNvPr id="15" name="Group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7048623"/>
              </p:ext>
            </p:extLst>
          </p:nvPr>
        </p:nvGraphicFramePr>
        <p:xfrm>
          <a:off x="527364" y="1537535"/>
          <a:ext cx="4608517" cy="5046144"/>
        </p:xfrm>
        <a:graphic>
          <a:graphicData uri="http://schemas.openxmlformats.org/drawingml/2006/table">
            <a:tbl>
              <a:tblPr/>
              <a:tblGrid>
                <a:gridCol w="16619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097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3689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20512">
                <a:tc>
                  <a:txBody>
                    <a:bodyPr/>
                    <a:lstStyle>
                      <a:lvl1pPr eaLnBrk="0" hangingPunct="0">
                        <a:lnSpc>
                          <a:spcPct val="110000"/>
                        </a:lnSpc>
                        <a:defRPr sz="1200" b="1">
                          <a:solidFill>
                            <a:srgbClr val="000000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Times New Roman" panose="02020603050405020304" pitchFamily="18" charset="0"/>
                        </a:rPr>
                        <a:t>Candidates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110000"/>
                        </a:lnSpc>
                        <a:defRPr sz="1200" b="1">
                          <a:solidFill>
                            <a:srgbClr val="000000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Times New Roman" panose="02020603050405020304" pitchFamily="18" charset="0"/>
                        </a:rPr>
                        <a:t>Q</a:t>
                      </a:r>
                      <a:r>
                        <a:rPr kumimoji="0" lang="en-US" altLang="ko-KR" sz="1800" b="0" i="1" u="none" strike="noStrike" cap="none" normalizeH="0" baseline="-2500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ymbol" panose="05050102010706020507" pitchFamily="18" charset="2"/>
                          <a:ea typeface="HY헤드라인M" panose="02030600000101010101" pitchFamily="18" charset="-127"/>
                          <a:cs typeface="Times New Roman" panose="02020603050405020304" pitchFamily="18" charset="0"/>
                        </a:rPr>
                        <a:t>bb</a:t>
                      </a:r>
                      <a:r>
                        <a:rPr kumimoji="0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Times New Roman" panose="02020603050405020304" pitchFamily="18" charset="0"/>
                        </a:rPr>
                        <a:t>(MeV)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110000"/>
                        </a:lnSpc>
                        <a:defRPr sz="1200" b="1">
                          <a:solidFill>
                            <a:srgbClr val="000000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Times New Roman" panose="02020603050405020304" pitchFamily="18" charset="0"/>
                        </a:rPr>
                        <a:t>N.A. (%)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0512">
                <a:tc>
                  <a:txBody>
                    <a:bodyPr/>
                    <a:lstStyle>
                      <a:lvl1pPr eaLnBrk="0" hangingPunct="0">
                        <a:lnSpc>
                          <a:spcPct val="110000"/>
                        </a:lnSpc>
                        <a:defRPr sz="1200" b="1">
                          <a:solidFill>
                            <a:srgbClr val="000000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Times New Roman" panose="02020603050405020304" pitchFamily="18" charset="0"/>
                        </a:rPr>
                        <a:t>48</a:t>
                      </a:r>
                      <a:r>
                        <a:rPr kumimoji="0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Times New Roman" panose="02020603050405020304" pitchFamily="18" charset="0"/>
                        </a:rPr>
                        <a:t>Ca→</a:t>
                      </a:r>
                      <a:r>
                        <a:rPr kumimoji="0" lang="en-US" altLang="ko-KR" sz="18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Times New Roman" panose="02020603050405020304" pitchFamily="18" charset="0"/>
                        </a:rPr>
                        <a:t>48</a:t>
                      </a:r>
                      <a:r>
                        <a:rPr kumimoji="0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Times New Roman" panose="02020603050405020304" pitchFamily="18" charset="0"/>
                        </a:rPr>
                        <a:t>Ti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110000"/>
                        </a:lnSpc>
                        <a:defRPr sz="1200" b="1">
                          <a:solidFill>
                            <a:srgbClr val="000000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Times New Roman" panose="02020603050405020304" pitchFamily="18" charset="0"/>
                        </a:rPr>
                        <a:t>4.268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110000"/>
                        </a:lnSpc>
                        <a:defRPr sz="1200" b="1">
                          <a:solidFill>
                            <a:srgbClr val="000000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Times New Roman" panose="02020603050405020304" pitchFamily="18" charset="0"/>
                        </a:rPr>
                        <a:t>0.187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0512">
                <a:tc>
                  <a:txBody>
                    <a:bodyPr/>
                    <a:lstStyle>
                      <a:lvl1pPr eaLnBrk="0" hangingPunct="0">
                        <a:lnSpc>
                          <a:spcPct val="110000"/>
                        </a:lnSpc>
                        <a:defRPr sz="1200" b="1">
                          <a:solidFill>
                            <a:srgbClr val="000000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Times New Roman" panose="02020603050405020304" pitchFamily="18" charset="0"/>
                        </a:rPr>
                        <a:t>76</a:t>
                      </a:r>
                      <a:r>
                        <a:rPr kumimoji="0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Times New Roman" panose="02020603050405020304" pitchFamily="18" charset="0"/>
                        </a:rPr>
                        <a:t>Ge→</a:t>
                      </a:r>
                      <a:r>
                        <a:rPr kumimoji="0" lang="en-US" altLang="ko-KR" sz="18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Times New Roman" panose="02020603050405020304" pitchFamily="18" charset="0"/>
                        </a:rPr>
                        <a:t>76</a:t>
                      </a:r>
                      <a:r>
                        <a:rPr kumimoji="0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Times New Roman" panose="02020603050405020304" pitchFamily="18" charset="0"/>
                        </a:rPr>
                        <a:t>Se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110000"/>
                        </a:lnSpc>
                        <a:defRPr sz="1200" b="1">
                          <a:solidFill>
                            <a:srgbClr val="000000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Times New Roman" panose="02020603050405020304" pitchFamily="18" charset="0"/>
                        </a:rPr>
                        <a:t>2.039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110000"/>
                        </a:lnSpc>
                        <a:defRPr sz="1200" b="1">
                          <a:solidFill>
                            <a:srgbClr val="000000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Times New Roman" panose="02020603050405020304" pitchFamily="18" charset="0"/>
                        </a:rPr>
                        <a:t>7.8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0512">
                <a:tc>
                  <a:txBody>
                    <a:bodyPr/>
                    <a:lstStyle>
                      <a:lvl1pPr eaLnBrk="0" hangingPunct="0">
                        <a:lnSpc>
                          <a:spcPct val="110000"/>
                        </a:lnSpc>
                        <a:defRPr sz="1200" b="1">
                          <a:solidFill>
                            <a:srgbClr val="000000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Times New Roman" panose="02020603050405020304" pitchFamily="18" charset="0"/>
                        </a:rPr>
                        <a:t>82</a:t>
                      </a:r>
                      <a:r>
                        <a:rPr kumimoji="0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Times New Roman" panose="02020603050405020304" pitchFamily="18" charset="0"/>
                        </a:rPr>
                        <a:t>Se→</a:t>
                      </a:r>
                      <a:r>
                        <a:rPr kumimoji="0" lang="en-US" altLang="ko-KR" sz="18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Times New Roman" panose="02020603050405020304" pitchFamily="18" charset="0"/>
                        </a:rPr>
                        <a:t>82</a:t>
                      </a:r>
                      <a:r>
                        <a:rPr kumimoji="0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Times New Roman" panose="02020603050405020304" pitchFamily="18" charset="0"/>
                        </a:rPr>
                        <a:t>Kr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110000"/>
                        </a:lnSpc>
                        <a:defRPr sz="1200" b="1">
                          <a:solidFill>
                            <a:srgbClr val="000000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Times New Roman" panose="02020603050405020304" pitchFamily="18" charset="0"/>
                        </a:rPr>
                        <a:t>2.998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110000"/>
                        </a:lnSpc>
                        <a:defRPr sz="1200" b="1">
                          <a:solidFill>
                            <a:srgbClr val="000000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Times New Roman" panose="02020603050405020304" pitchFamily="18" charset="0"/>
                        </a:rPr>
                        <a:t>8.8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0512">
                <a:tc>
                  <a:txBody>
                    <a:bodyPr/>
                    <a:lstStyle>
                      <a:lvl1pPr eaLnBrk="0" hangingPunct="0">
                        <a:lnSpc>
                          <a:spcPct val="110000"/>
                        </a:lnSpc>
                        <a:defRPr sz="1200" b="1">
                          <a:solidFill>
                            <a:srgbClr val="000000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Times New Roman" panose="02020603050405020304" pitchFamily="18" charset="0"/>
                        </a:rPr>
                        <a:t>96</a:t>
                      </a:r>
                      <a:r>
                        <a:rPr kumimoji="0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Times New Roman" panose="02020603050405020304" pitchFamily="18" charset="0"/>
                        </a:rPr>
                        <a:t>Zr→</a:t>
                      </a:r>
                      <a:r>
                        <a:rPr kumimoji="0" lang="en-US" altLang="ko-KR" sz="18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Times New Roman" panose="02020603050405020304" pitchFamily="18" charset="0"/>
                        </a:rPr>
                        <a:t>96</a:t>
                      </a:r>
                      <a:r>
                        <a:rPr kumimoji="0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Times New Roman" panose="02020603050405020304" pitchFamily="18" charset="0"/>
                        </a:rPr>
                        <a:t>Mo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110000"/>
                        </a:lnSpc>
                        <a:defRPr sz="1200" b="1">
                          <a:solidFill>
                            <a:srgbClr val="000000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Times New Roman" panose="02020603050405020304" pitchFamily="18" charset="0"/>
                        </a:rPr>
                        <a:t>3.356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110000"/>
                        </a:lnSpc>
                        <a:defRPr sz="1200" b="1">
                          <a:solidFill>
                            <a:srgbClr val="000000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Times New Roman" panose="02020603050405020304" pitchFamily="18" charset="0"/>
                        </a:rPr>
                        <a:t>2.8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20512">
                <a:tc>
                  <a:txBody>
                    <a:bodyPr/>
                    <a:lstStyle>
                      <a:lvl1pPr eaLnBrk="0" hangingPunct="0">
                        <a:lnSpc>
                          <a:spcPct val="110000"/>
                        </a:lnSpc>
                        <a:defRPr sz="1200" b="1">
                          <a:solidFill>
                            <a:srgbClr val="000000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Times New Roman" panose="02020603050405020304" pitchFamily="18" charset="0"/>
                        </a:rPr>
                        <a:t>100</a:t>
                      </a:r>
                      <a:r>
                        <a:rPr kumimoji="0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Times New Roman" panose="02020603050405020304" pitchFamily="18" charset="0"/>
                        </a:rPr>
                        <a:t>Mo→</a:t>
                      </a:r>
                      <a:r>
                        <a:rPr kumimoji="0" lang="en-US" altLang="ko-KR" sz="18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Times New Roman" panose="02020603050405020304" pitchFamily="18" charset="0"/>
                        </a:rPr>
                        <a:t>100</a:t>
                      </a:r>
                      <a:r>
                        <a:rPr kumimoji="0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Times New Roman" panose="02020603050405020304" pitchFamily="18" charset="0"/>
                        </a:rPr>
                        <a:t>Ru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110000"/>
                        </a:lnSpc>
                        <a:defRPr sz="1200" b="1">
                          <a:solidFill>
                            <a:srgbClr val="000000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Times New Roman" panose="02020603050405020304" pitchFamily="18" charset="0"/>
                        </a:rPr>
                        <a:t>3.034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110000"/>
                        </a:lnSpc>
                        <a:defRPr sz="1200" b="1">
                          <a:solidFill>
                            <a:srgbClr val="000000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Times New Roman" panose="02020603050405020304" pitchFamily="18" charset="0"/>
                        </a:rPr>
                        <a:t>9.7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20512">
                <a:tc>
                  <a:txBody>
                    <a:bodyPr/>
                    <a:lstStyle>
                      <a:lvl1pPr eaLnBrk="0" hangingPunct="0">
                        <a:lnSpc>
                          <a:spcPct val="110000"/>
                        </a:lnSpc>
                        <a:defRPr sz="1200" b="1">
                          <a:solidFill>
                            <a:srgbClr val="000000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Times New Roman" panose="02020603050405020304" pitchFamily="18" charset="0"/>
                        </a:rPr>
                        <a:t>110</a:t>
                      </a:r>
                      <a:r>
                        <a:rPr kumimoji="0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Times New Roman" panose="02020603050405020304" pitchFamily="18" charset="0"/>
                        </a:rPr>
                        <a:t>Pd→</a:t>
                      </a:r>
                      <a:r>
                        <a:rPr kumimoji="0" lang="en-US" altLang="ko-KR" sz="18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Times New Roman" panose="02020603050405020304" pitchFamily="18" charset="0"/>
                        </a:rPr>
                        <a:t>110</a:t>
                      </a:r>
                      <a:r>
                        <a:rPr kumimoji="0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Times New Roman" panose="02020603050405020304" pitchFamily="18" charset="0"/>
                        </a:rPr>
                        <a:t>Cd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110000"/>
                        </a:lnSpc>
                        <a:defRPr sz="1200" b="1">
                          <a:solidFill>
                            <a:srgbClr val="000000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Times New Roman" panose="02020603050405020304" pitchFamily="18" charset="0"/>
                        </a:rPr>
                        <a:t>2.017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110000"/>
                        </a:lnSpc>
                        <a:defRPr sz="1200" b="1">
                          <a:solidFill>
                            <a:srgbClr val="000000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Times New Roman" panose="02020603050405020304" pitchFamily="18" charset="0"/>
                        </a:rPr>
                        <a:t>11.7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20512">
                <a:tc>
                  <a:txBody>
                    <a:bodyPr/>
                    <a:lstStyle>
                      <a:lvl1pPr eaLnBrk="0" hangingPunct="0">
                        <a:lnSpc>
                          <a:spcPct val="110000"/>
                        </a:lnSpc>
                        <a:defRPr sz="1200" b="1">
                          <a:solidFill>
                            <a:srgbClr val="000000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Times New Roman" panose="02020603050405020304" pitchFamily="18" charset="0"/>
                        </a:rPr>
                        <a:t>116</a:t>
                      </a:r>
                      <a:r>
                        <a:rPr kumimoji="0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Times New Roman" panose="02020603050405020304" pitchFamily="18" charset="0"/>
                        </a:rPr>
                        <a:t>Cd→</a:t>
                      </a:r>
                      <a:r>
                        <a:rPr kumimoji="0" lang="en-US" altLang="ko-KR" sz="18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Times New Roman" panose="02020603050405020304" pitchFamily="18" charset="0"/>
                        </a:rPr>
                        <a:t>116</a:t>
                      </a:r>
                      <a:r>
                        <a:rPr kumimoji="0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Times New Roman" panose="02020603050405020304" pitchFamily="18" charset="0"/>
                        </a:rPr>
                        <a:t>Sn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110000"/>
                        </a:lnSpc>
                        <a:defRPr sz="1200" b="1">
                          <a:solidFill>
                            <a:srgbClr val="000000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Times New Roman" panose="02020603050405020304" pitchFamily="18" charset="0"/>
                        </a:rPr>
                        <a:t>2.813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110000"/>
                        </a:lnSpc>
                        <a:defRPr sz="1200" b="1">
                          <a:solidFill>
                            <a:srgbClr val="000000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Times New Roman" panose="02020603050405020304" pitchFamily="18" charset="0"/>
                        </a:rPr>
                        <a:t>7.5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20512">
                <a:tc>
                  <a:txBody>
                    <a:bodyPr/>
                    <a:lstStyle>
                      <a:lvl1pPr eaLnBrk="0" hangingPunct="0">
                        <a:lnSpc>
                          <a:spcPct val="110000"/>
                        </a:lnSpc>
                        <a:defRPr sz="1200" b="1">
                          <a:solidFill>
                            <a:srgbClr val="000000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Times New Roman" panose="02020603050405020304" pitchFamily="18" charset="0"/>
                        </a:rPr>
                        <a:t>124</a:t>
                      </a:r>
                      <a:r>
                        <a:rPr kumimoji="0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Times New Roman" panose="02020603050405020304" pitchFamily="18" charset="0"/>
                        </a:rPr>
                        <a:t>Sn →</a:t>
                      </a:r>
                      <a:r>
                        <a:rPr kumimoji="0" lang="en-US" altLang="ko-KR" sz="18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Times New Roman" panose="02020603050405020304" pitchFamily="18" charset="0"/>
                        </a:rPr>
                        <a:t>124</a:t>
                      </a:r>
                      <a:r>
                        <a:rPr kumimoji="0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Times New Roman" panose="02020603050405020304" pitchFamily="18" charset="0"/>
                        </a:rPr>
                        <a:t>Te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110000"/>
                        </a:lnSpc>
                        <a:defRPr sz="1200" b="1">
                          <a:solidFill>
                            <a:srgbClr val="000000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Times New Roman" panose="02020603050405020304" pitchFamily="18" charset="0"/>
                        </a:rPr>
                        <a:t>2.293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110000"/>
                        </a:lnSpc>
                        <a:defRPr sz="1200" b="1">
                          <a:solidFill>
                            <a:srgbClr val="000000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Times New Roman" panose="02020603050405020304" pitchFamily="18" charset="0"/>
                        </a:rPr>
                        <a:t>5.8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20512">
                <a:tc>
                  <a:txBody>
                    <a:bodyPr/>
                    <a:lstStyle>
                      <a:lvl1pPr eaLnBrk="0" hangingPunct="0">
                        <a:lnSpc>
                          <a:spcPct val="110000"/>
                        </a:lnSpc>
                        <a:defRPr sz="1200" b="1">
                          <a:solidFill>
                            <a:srgbClr val="000000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Times New Roman" panose="02020603050405020304" pitchFamily="18" charset="0"/>
                        </a:rPr>
                        <a:t>130</a:t>
                      </a:r>
                      <a:r>
                        <a:rPr kumimoji="0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Times New Roman" panose="02020603050405020304" pitchFamily="18" charset="0"/>
                        </a:rPr>
                        <a:t>Te→</a:t>
                      </a:r>
                      <a:r>
                        <a:rPr kumimoji="0" lang="en-US" altLang="ko-KR" sz="18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Times New Roman" panose="02020603050405020304" pitchFamily="18" charset="0"/>
                        </a:rPr>
                        <a:t>130</a:t>
                      </a:r>
                      <a:r>
                        <a:rPr kumimoji="0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Times New Roman" panose="02020603050405020304" pitchFamily="18" charset="0"/>
                        </a:rPr>
                        <a:t>Xe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110000"/>
                        </a:lnSpc>
                        <a:defRPr sz="1200" b="1">
                          <a:solidFill>
                            <a:srgbClr val="000000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Times New Roman" panose="02020603050405020304" pitchFamily="18" charset="0"/>
                        </a:rPr>
                        <a:t>2.528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110000"/>
                        </a:lnSpc>
                        <a:defRPr sz="1200" b="1">
                          <a:solidFill>
                            <a:srgbClr val="000000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Times New Roman" panose="02020603050405020304" pitchFamily="18" charset="0"/>
                        </a:rPr>
                        <a:t>34.1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20512">
                <a:tc>
                  <a:txBody>
                    <a:bodyPr/>
                    <a:lstStyle>
                      <a:lvl1pPr eaLnBrk="0" hangingPunct="0">
                        <a:lnSpc>
                          <a:spcPct val="110000"/>
                        </a:lnSpc>
                        <a:defRPr sz="1200" b="1">
                          <a:solidFill>
                            <a:srgbClr val="000000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Times New Roman" panose="02020603050405020304" pitchFamily="18" charset="0"/>
                        </a:rPr>
                        <a:t>136</a:t>
                      </a:r>
                      <a:r>
                        <a:rPr kumimoji="0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Times New Roman" panose="02020603050405020304" pitchFamily="18" charset="0"/>
                        </a:rPr>
                        <a:t>Xe→</a:t>
                      </a:r>
                      <a:r>
                        <a:rPr kumimoji="0" lang="en-US" altLang="ko-KR" sz="18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Times New Roman" panose="02020603050405020304" pitchFamily="18" charset="0"/>
                        </a:rPr>
                        <a:t>136</a:t>
                      </a:r>
                      <a:r>
                        <a:rPr kumimoji="0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Times New Roman" panose="02020603050405020304" pitchFamily="18" charset="0"/>
                        </a:rPr>
                        <a:t>Ba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110000"/>
                        </a:lnSpc>
                        <a:defRPr sz="1200" b="1">
                          <a:solidFill>
                            <a:srgbClr val="000000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Times New Roman" panose="02020603050405020304" pitchFamily="18" charset="0"/>
                        </a:rPr>
                        <a:t>2.458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110000"/>
                        </a:lnSpc>
                        <a:defRPr sz="1200" b="1">
                          <a:solidFill>
                            <a:srgbClr val="000000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Times New Roman" panose="02020603050405020304" pitchFamily="18" charset="0"/>
                        </a:rPr>
                        <a:t>8.9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20512">
                <a:tc>
                  <a:txBody>
                    <a:bodyPr/>
                    <a:lstStyle>
                      <a:lvl1pPr eaLnBrk="0" hangingPunct="0">
                        <a:lnSpc>
                          <a:spcPct val="110000"/>
                        </a:lnSpc>
                        <a:defRPr sz="1200" b="1">
                          <a:solidFill>
                            <a:srgbClr val="000000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Times New Roman" panose="02020603050405020304" pitchFamily="18" charset="0"/>
                        </a:rPr>
                        <a:t>150</a:t>
                      </a:r>
                      <a:r>
                        <a:rPr kumimoji="0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Times New Roman" panose="02020603050405020304" pitchFamily="18" charset="0"/>
                        </a:rPr>
                        <a:t>Nd→</a:t>
                      </a:r>
                      <a:r>
                        <a:rPr kumimoji="0" lang="en-US" altLang="ko-KR" sz="18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Times New Roman" panose="02020603050405020304" pitchFamily="18" charset="0"/>
                        </a:rPr>
                        <a:t>150</a:t>
                      </a:r>
                      <a:r>
                        <a:rPr kumimoji="0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Times New Roman" panose="02020603050405020304" pitchFamily="18" charset="0"/>
                        </a:rPr>
                        <a:t>Sm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110000"/>
                        </a:lnSpc>
                        <a:defRPr sz="1200" b="1">
                          <a:solidFill>
                            <a:srgbClr val="000000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Times New Roman" panose="02020603050405020304" pitchFamily="18" charset="0"/>
                        </a:rPr>
                        <a:t>3.371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110000"/>
                        </a:lnSpc>
                        <a:defRPr sz="1200" b="1">
                          <a:solidFill>
                            <a:srgbClr val="000000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Times New Roman" panose="02020603050405020304" pitchFamily="18" charset="0"/>
                        </a:rPr>
                        <a:t>5.6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45311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6713" y="2849197"/>
            <a:ext cx="4941474" cy="3661041"/>
          </a:xfrm>
          <a:prstGeom prst="rect">
            <a:avLst/>
          </a:prstGeom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0</a:t>
            </a:r>
            <a:r>
              <a:rPr lang="en-US" altLang="ko-KR" i="1" dirty="0">
                <a:latin typeface="Symbol" panose="05050102010706020507" pitchFamily="18" charset="2"/>
                <a:ea typeface="HY헤드라인M" panose="02030600000101010101" pitchFamily="18" charset="-127"/>
              </a:rPr>
              <a:t>n bb</a:t>
            </a:r>
            <a:r>
              <a:rPr lang="en-US" altLang="ko-KR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decay </a:t>
            </a:r>
            <a:r>
              <a:rPr lang="en-US" altLang="ko-KR" dirty="0" err="1">
                <a:latin typeface="HY헤드라인M" panose="02030600000101010101" pitchFamily="18" charset="-127"/>
                <a:ea typeface="HY헤드라인M" panose="02030600000101010101" pitchFamily="18" charset="-127"/>
              </a:rPr>
              <a:t>Exps</a:t>
            </a:r>
            <a:r>
              <a:rPr lang="en-US" altLang="ko-KR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.</a:t>
            </a:r>
            <a:endParaRPr lang="ko-KR" altLang="en-US" dirty="0"/>
          </a:p>
        </p:txBody>
      </p:sp>
      <p:graphicFrame>
        <p:nvGraphicFramePr>
          <p:cNvPr id="5" name="Object 5"/>
          <p:cNvGraphicFramePr>
            <a:graphicFrameLocks noChangeAspect="1"/>
          </p:cNvGraphicFramePr>
          <p:nvPr>
            <p:extLst/>
          </p:nvPr>
        </p:nvGraphicFramePr>
        <p:xfrm>
          <a:off x="5446713" y="1270000"/>
          <a:ext cx="6608762" cy="688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4" name="수식" r:id="rId4" imgW="2463800" imgH="254000" progId="Equation.3">
                  <p:embed/>
                </p:oleObj>
              </mc:Choice>
              <mc:Fallback>
                <p:oleObj name="수식" r:id="rId4" imgW="2463800" imgH="254000" progId="Equation.3">
                  <p:embed/>
                  <p:pic>
                    <p:nvPicPr>
                      <p:cNvPr id="5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46713" y="1270000"/>
                        <a:ext cx="6608762" cy="688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직사각형 6"/>
          <p:cNvSpPr/>
          <p:nvPr/>
        </p:nvSpPr>
        <p:spPr>
          <a:xfrm>
            <a:off x="9326880" y="1191151"/>
            <a:ext cx="822960" cy="845921"/>
          </a:xfrm>
          <a:prstGeom prst="rect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7075940" y="1969810"/>
            <a:ext cx="3753468" cy="904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kumimoji="1" sz="2800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 sz="2800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 sz="2800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 sz="2800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 sz="2800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9pPr>
          </a:lstStyle>
          <a:p>
            <a:pPr>
              <a:lnSpc>
                <a:spcPct val="110000"/>
              </a:lnSpc>
            </a:pPr>
            <a:r>
              <a:rPr lang="en-US" altLang="ko-KR" sz="1600" b="1" i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Nuclear Matrix Element </a:t>
            </a:r>
            <a:endParaRPr lang="en-US" altLang="ko-KR" sz="1600" b="1" i="1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 latinLnBrk="1" hangingPunct="1">
              <a:lnSpc>
                <a:spcPct val="110000"/>
              </a:lnSpc>
            </a:pPr>
            <a:r>
              <a:rPr lang="en-US" altLang="ko-KR" sz="1600" b="1" dirty="0" smtClean="0">
                <a:latin typeface="Times New Roman" panose="02020603050405020304" pitchFamily="18" charset="0"/>
              </a:rPr>
              <a:t>Large uncertainty, model dependent</a:t>
            </a:r>
          </a:p>
          <a:p>
            <a:pPr>
              <a:lnSpc>
                <a:spcPct val="110000"/>
              </a:lnSpc>
            </a:pPr>
            <a:r>
              <a:rPr lang="en-US" altLang="ko-KR" sz="1600" b="1" dirty="0">
                <a:latin typeface="Times New Roman" panose="02020603050405020304" pitchFamily="18" charset="0"/>
              </a:rPr>
              <a:t>Motivate </a:t>
            </a:r>
            <a:r>
              <a:rPr lang="en-US" altLang="ko-KR" sz="1600" b="1" dirty="0" smtClean="0">
                <a:latin typeface="Times New Roman" panose="02020603050405020304" pitchFamily="18" charset="0"/>
              </a:rPr>
              <a:t>searching for </a:t>
            </a:r>
            <a:r>
              <a:rPr lang="en-US" altLang="ko-KR" sz="1600" b="1" dirty="0">
                <a:latin typeface="Times New Roman" panose="02020603050405020304" pitchFamily="18" charset="0"/>
              </a:rPr>
              <a:t>various </a:t>
            </a:r>
            <a:r>
              <a:rPr lang="en-US" altLang="ko-KR" sz="1600" b="1" dirty="0" smtClean="0">
                <a:latin typeface="Times New Roman" panose="02020603050405020304" pitchFamily="18" charset="0"/>
              </a:rPr>
              <a:t>isotopes</a:t>
            </a: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EA19F-6EC8-4378-BAEE-5B552AA2A553}" type="slidenum">
              <a:rPr lang="ko-KR" altLang="en-US" smtClean="0"/>
              <a:t>4</a:t>
            </a:fld>
            <a:endParaRPr lang="ko-KR" altLang="en-US"/>
          </a:p>
        </p:txBody>
      </p:sp>
      <p:sp>
        <p:nvSpPr>
          <p:cNvPr id="10" name="직사각형 9"/>
          <p:cNvSpPr/>
          <p:nvPr/>
        </p:nvSpPr>
        <p:spPr>
          <a:xfrm>
            <a:off x="8202048" y="6202461"/>
            <a:ext cx="385342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Ref. </a:t>
            </a:r>
            <a:r>
              <a:rPr lang="ko-KR" altLang="en-US" sz="1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Annu</a:t>
            </a:r>
            <a:r>
              <a:rPr lang="ko-KR" alt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ko-KR" altLang="en-US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Rev</a:t>
            </a:r>
            <a:r>
              <a:rPr lang="ko-KR" alt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ko-KR" altLang="en-US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Nucl</a:t>
            </a:r>
            <a:r>
              <a:rPr lang="ko-KR" alt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ko-KR" altLang="en-US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Part</a:t>
            </a:r>
            <a:r>
              <a:rPr lang="ko-KR" alt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ko-KR" altLang="en-US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Sci</a:t>
            </a:r>
            <a:r>
              <a:rPr lang="ko-KR" alt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2019. 69:219–51</a:t>
            </a:r>
          </a:p>
        </p:txBody>
      </p:sp>
      <p:sp>
        <p:nvSpPr>
          <p:cNvPr id="11" name="직사각형 10"/>
          <p:cNvSpPr/>
          <p:nvPr/>
        </p:nvSpPr>
        <p:spPr>
          <a:xfrm>
            <a:off x="7843181" y="2974601"/>
            <a:ext cx="244906" cy="3304060"/>
          </a:xfrm>
          <a:prstGeom prst="rect">
            <a:avLst/>
          </a:prstGeom>
          <a:noFill/>
          <a:ln w="190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TextBox 5"/>
          <p:cNvSpPr txBox="1"/>
          <p:nvPr/>
        </p:nvSpPr>
        <p:spPr>
          <a:xfrm>
            <a:off x="8088087" y="5578324"/>
            <a:ext cx="3198311" cy="338554"/>
          </a:xfrm>
          <a:prstGeom prst="rect">
            <a:avLst/>
          </a:prstGeom>
          <a:solidFill>
            <a:srgbClr val="FFC000">
              <a:alpha val="50000"/>
            </a:srgbClr>
          </a:solidFill>
        </p:spPr>
        <p:txBody>
          <a:bodyPr wrap="none" rtlCol="0">
            <a:spAutoFit/>
          </a:bodyPr>
          <a:lstStyle/>
          <a:p>
            <a:r>
              <a:rPr lang="en-US" altLang="ko-KR" sz="1600" b="1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r>
              <a:rPr lang="en-US" altLang="ko-KR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 is one of the best candidate</a:t>
            </a:r>
            <a:endParaRPr lang="ko-KR" alt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2" name="Group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2068025"/>
              </p:ext>
            </p:extLst>
          </p:nvPr>
        </p:nvGraphicFramePr>
        <p:xfrm>
          <a:off x="527364" y="1537535"/>
          <a:ext cx="4608517" cy="5046144"/>
        </p:xfrm>
        <a:graphic>
          <a:graphicData uri="http://schemas.openxmlformats.org/drawingml/2006/table">
            <a:tbl>
              <a:tblPr/>
              <a:tblGrid>
                <a:gridCol w="16619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097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3689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20512">
                <a:tc>
                  <a:txBody>
                    <a:bodyPr/>
                    <a:lstStyle>
                      <a:lvl1pPr eaLnBrk="0" hangingPunct="0">
                        <a:lnSpc>
                          <a:spcPct val="110000"/>
                        </a:lnSpc>
                        <a:defRPr sz="1200" b="1">
                          <a:solidFill>
                            <a:srgbClr val="000000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Times New Roman" panose="02020603050405020304" pitchFamily="18" charset="0"/>
                        </a:rPr>
                        <a:t>Candidates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110000"/>
                        </a:lnSpc>
                        <a:defRPr sz="1200" b="1">
                          <a:solidFill>
                            <a:srgbClr val="000000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Times New Roman" panose="02020603050405020304" pitchFamily="18" charset="0"/>
                        </a:rPr>
                        <a:t>Q</a:t>
                      </a:r>
                      <a:r>
                        <a:rPr kumimoji="0" lang="en-US" altLang="ko-KR" sz="1800" b="0" i="1" u="none" strike="noStrike" cap="none" normalizeH="0" baseline="-2500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ymbol" panose="05050102010706020507" pitchFamily="18" charset="2"/>
                          <a:ea typeface="HY헤드라인M" panose="02030600000101010101" pitchFamily="18" charset="-127"/>
                          <a:cs typeface="Times New Roman" panose="02020603050405020304" pitchFamily="18" charset="0"/>
                        </a:rPr>
                        <a:t>bb</a:t>
                      </a:r>
                      <a:r>
                        <a:rPr kumimoji="0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Times New Roman" panose="02020603050405020304" pitchFamily="18" charset="0"/>
                        </a:rPr>
                        <a:t>(MeV)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110000"/>
                        </a:lnSpc>
                        <a:defRPr sz="1200" b="1">
                          <a:solidFill>
                            <a:srgbClr val="000000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Times New Roman" panose="02020603050405020304" pitchFamily="18" charset="0"/>
                        </a:rPr>
                        <a:t>N.A. (%)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0512">
                <a:tc>
                  <a:txBody>
                    <a:bodyPr/>
                    <a:lstStyle>
                      <a:lvl1pPr eaLnBrk="0" hangingPunct="0">
                        <a:lnSpc>
                          <a:spcPct val="110000"/>
                        </a:lnSpc>
                        <a:defRPr sz="1200" b="1">
                          <a:solidFill>
                            <a:srgbClr val="000000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Times New Roman" panose="02020603050405020304" pitchFamily="18" charset="0"/>
                        </a:rPr>
                        <a:t>48</a:t>
                      </a:r>
                      <a:r>
                        <a:rPr kumimoji="0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Times New Roman" panose="02020603050405020304" pitchFamily="18" charset="0"/>
                        </a:rPr>
                        <a:t>Ca→</a:t>
                      </a:r>
                      <a:r>
                        <a:rPr kumimoji="0" lang="en-US" altLang="ko-KR" sz="18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Times New Roman" panose="02020603050405020304" pitchFamily="18" charset="0"/>
                        </a:rPr>
                        <a:t>48</a:t>
                      </a:r>
                      <a:r>
                        <a:rPr kumimoji="0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Times New Roman" panose="02020603050405020304" pitchFamily="18" charset="0"/>
                        </a:rPr>
                        <a:t>Ti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110000"/>
                        </a:lnSpc>
                        <a:defRPr sz="1200" b="1">
                          <a:solidFill>
                            <a:srgbClr val="000000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Times New Roman" panose="02020603050405020304" pitchFamily="18" charset="0"/>
                        </a:rPr>
                        <a:t>4.268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110000"/>
                        </a:lnSpc>
                        <a:defRPr sz="1200" b="1">
                          <a:solidFill>
                            <a:srgbClr val="000000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Times New Roman" panose="02020603050405020304" pitchFamily="18" charset="0"/>
                        </a:rPr>
                        <a:t>0.187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0512">
                <a:tc>
                  <a:txBody>
                    <a:bodyPr/>
                    <a:lstStyle>
                      <a:lvl1pPr eaLnBrk="0" hangingPunct="0">
                        <a:lnSpc>
                          <a:spcPct val="110000"/>
                        </a:lnSpc>
                        <a:defRPr sz="1200" b="1">
                          <a:solidFill>
                            <a:srgbClr val="000000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Times New Roman" panose="02020603050405020304" pitchFamily="18" charset="0"/>
                        </a:rPr>
                        <a:t>76</a:t>
                      </a:r>
                      <a:r>
                        <a:rPr kumimoji="0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Times New Roman" panose="02020603050405020304" pitchFamily="18" charset="0"/>
                        </a:rPr>
                        <a:t>Ge→</a:t>
                      </a:r>
                      <a:r>
                        <a:rPr kumimoji="0" lang="en-US" altLang="ko-KR" sz="18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Times New Roman" panose="02020603050405020304" pitchFamily="18" charset="0"/>
                        </a:rPr>
                        <a:t>76</a:t>
                      </a:r>
                      <a:r>
                        <a:rPr kumimoji="0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Times New Roman" panose="02020603050405020304" pitchFamily="18" charset="0"/>
                        </a:rPr>
                        <a:t>Se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110000"/>
                        </a:lnSpc>
                        <a:defRPr sz="1200" b="1">
                          <a:solidFill>
                            <a:srgbClr val="000000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Times New Roman" panose="02020603050405020304" pitchFamily="18" charset="0"/>
                        </a:rPr>
                        <a:t>2.039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110000"/>
                        </a:lnSpc>
                        <a:defRPr sz="1200" b="1">
                          <a:solidFill>
                            <a:srgbClr val="000000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Times New Roman" panose="02020603050405020304" pitchFamily="18" charset="0"/>
                        </a:rPr>
                        <a:t>7.8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0512">
                <a:tc>
                  <a:txBody>
                    <a:bodyPr/>
                    <a:lstStyle>
                      <a:lvl1pPr eaLnBrk="0" hangingPunct="0">
                        <a:lnSpc>
                          <a:spcPct val="110000"/>
                        </a:lnSpc>
                        <a:defRPr sz="1200" b="1">
                          <a:solidFill>
                            <a:srgbClr val="000000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Times New Roman" panose="02020603050405020304" pitchFamily="18" charset="0"/>
                        </a:rPr>
                        <a:t>82</a:t>
                      </a:r>
                      <a:r>
                        <a:rPr kumimoji="0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Times New Roman" panose="02020603050405020304" pitchFamily="18" charset="0"/>
                        </a:rPr>
                        <a:t>Se→</a:t>
                      </a:r>
                      <a:r>
                        <a:rPr kumimoji="0" lang="en-US" altLang="ko-KR" sz="18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Times New Roman" panose="02020603050405020304" pitchFamily="18" charset="0"/>
                        </a:rPr>
                        <a:t>82</a:t>
                      </a:r>
                      <a:r>
                        <a:rPr kumimoji="0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Times New Roman" panose="02020603050405020304" pitchFamily="18" charset="0"/>
                        </a:rPr>
                        <a:t>Kr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110000"/>
                        </a:lnSpc>
                        <a:defRPr sz="1200" b="1">
                          <a:solidFill>
                            <a:srgbClr val="000000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Times New Roman" panose="02020603050405020304" pitchFamily="18" charset="0"/>
                        </a:rPr>
                        <a:t>2.998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110000"/>
                        </a:lnSpc>
                        <a:defRPr sz="1200" b="1">
                          <a:solidFill>
                            <a:srgbClr val="000000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Times New Roman" panose="02020603050405020304" pitchFamily="18" charset="0"/>
                        </a:rPr>
                        <a:t>8.8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0512">
                <a:tc>
                  <a:txBody>
                    <a:bodyPr/>
                    <a:lstStyle>
                      <a:lvl1pPr eaLnBrk="0" hangingPunct="0">
                        <a:lnSpc>
                          <a:spcPct val="110000"/>
                        </a:lnSpc>
                        <a:defRPr sz="1200" b="1">
                          <a:solidFill>
                            <a:srgbClr val="000000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Times New Roman" panose="02020603050405020304" pitchFamily="18" charset="0"/>
                        </a:rPr>
                        <a:t>96</a:t>
                      </a:r>
                      <a:r>
                        <a:rPr kumimoji="0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Times New Roman" panose="02020603050405020304" pitchFamily="18" charset="0"/>
                        </a:rPr>
                        <a:t>Zr→</a:t>
                      </a:r>
                      <a:r>
                        <a:rPr kumimoji="0" lang="en-US" altLang="ko-KR" sz="18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Times New Roman" panose="02020603050405020304" pitchFamily="18" charset="0"/>
                        </a:rPr>
                        <a:t>96</a:t>
                      </a:r>
                      <a:r>
                        <a:rPr kumimoji="0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Times New Roman" panose="02020603050405020304" pitchFamily="18" charset="0"/>
                        </a:rPr>
                        <a:t>Mo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110000"/>
                        </a:lnSpc>
                        <a:defRPr sz="1200" b="1">
                          <a:solidFill>
                            <a:srgbClr val="000000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Times New Roman" panose="02020603050405020304" pitchFamily="18" charset="0"/>
                        </a:rPr>
                        <a:t>3.356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110000"/>
                        </a:lnSpc>
                        <a:defRPr sz="1200" b="1">
                          <a:solidFill>
                            <a:srgbClr val="000000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Times New Roman" panose="02020603050405020304" pitchFamily="18" charset="0"/>
                        </a:rPr>
                        <a:t>2.8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20512">
                <a:tc>
                  <a:txBody>
                    <a:bodyPr/>
                    <a:lstStyle>
                      <a:lvl1pPr eaLnBrk="0" hangingPunct="0">
                        <a:lnSpc>
                          <a:spcPct val="110000"/>
                        </a:lnSpc>
                        <a:defRPr sz="1200" b="1">
                          <a:solidFill>
                            <a:srgbClr val="000000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Times New Roman" panose="02020603050405020304" pitchFamily="18" charset="0"/>
                        </a:rPr>
                        <a:t>100</a:t>
                      </a:r>
                      <a:r>
                        <a:rPr kumimoji="0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Times New Roman" panose="02020603050405020304" pitchFamily="18" charset="0"/>
                        </a:rPr>
                        <a:t>Mo→</a:t>
                      </a:r>
                      <a:r>
                        <a:rPr kumimoji="0" lang="en-US" altLang="ko-KR" sz="18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Times New Roman" panose="02020603050405020304" pitchFamily="18" charset="0"/>
                        </a:rPr>
                        <a:t>100</a:t>
                      </a:r>
                      <a:r>
                        <a:rPr kumimoji="0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Times New Roman" panose="02020603050405020304" pitchFamily="18" charset="0"/>
                        </a:rPr>
                        <a:t>Ru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110000"/>
                        </a:lnSpc>
                        <a:defRPr sz="1200" b="1">
                          <a:solidFill>
                            <a:srgbClr val="000000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Times New Roman" panose="02020603050405020304" pitchFamily="18" charset="0"/>
                        </a:rPr>
                        <a:t>3.034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110000"/>
                        </a:lnSpc>
                        <a:defRPr sz="1200" b="1">
                          <a:solidFill>
                            <a:srgbClr val="000000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Times New Roman" panose="02020603050405020304" pitchFamily="18" charset="0"/>
                        </a:rPr>
                        <a:t>9.7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20512">
                <a:tc>
                  <a:txBody>
                    <a:bodyPr/>
                    <a:lstStyle>
                      <a:lvl1pPr eaLnBrk="0" hangingPunct="0">
                        <a:lnSpc>
                          <a:spcPct val="110000"/>
                        </a:lnSpc>
                        <a:defRPr sz="1200" b="1">
                          <a:solidFill>
                            <a:srgbClr val="000000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Times New Roman" panose="02020603050405020304" pitchFamily="18" charset="0"/>
                        </a:rPr>
                        <a:t>110</a:t>
                      </a:r>
                      <a:r>
                        <a:rPr kumimoji="0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Times New Roman" panose="02020603050405020304" pitchFamily="18" charset="0"/>
                        </a:rPr>
                        <a:t>Pd→</a:t>
                      </a:r>
                      <a:r>
                        <a:rPr kumimoji="0" lang="en-US" altLang="ko-KR" sz="18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Times New Roman" panose="02020603050405020304" pitchFamily="18" charset="0"/>
                        </a:rPr>
                        <a:t>110</a:t>
                      </a:r>
                      <a:r>
                        <a:rPr kumimoji="0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Times New Roman" panose="02020603050405020304" pitchFamily="18" charset="0"/>
                        </a:rPr>
                        <a:t>Cd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110000"/>
                        </a:lnSpc>
                        <a:defRPr sz="1200" b="1">
                          <a:solidFill>
                            <a:srgbClr val="000000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Times New Roman" panose="02020603050405020304" pitchFamily="18" charset="0"/>
                        </a:rPr>
                        <a:t>2.017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110000"/>
                        </a:lnSpc>
                        <a:defRPr sz="1200" b="1">
                          <a:solidFill>
                            <a:srgbClr val="000000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Times New Roman" panose="02020603050405020304" pitchFamily="18" charset="0"/>
                        </a:rPr>
                        <a:t>11.7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20512">
                <a:tc>
                  <a:txBody>
                    <a:bodyPr/>
                    <a:lstStyle>
                      <a:lvl1pPr eaLnBrk="0" hangingPunct="0">
                        <a:lnSpc>
                          <a:spcPct val="110000"/>
                        </a:lnSpc>
                        <a:defRPr sz="1200" b="1">
                          <a:solidFill>
                            <a:srgbClr val="000000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Times New Roman" panose="02020603050405020304" pitchFamily="18" charset="0"/>
                        </a:rPr>
                        <a:t>116</a:t>
                      </a:r>
                      <a:r>
                        <a:rPr kumimoji="0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Times New Roman" panose="02020603050405020304" pitchFamily="18" charset="0"/>
                        </a:rPr>
                        <a:t>Cd→</a:t>
                      </a:r>
                      <a:r>
                        <a:rPr kumimoji="0" lang="en-US" altLang="ko-KR" sz="18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Times New Roman" panose="02020603050405020304" pitchFamily="18" charset="0"/>
                        </a:rPr>
                        <a:t>116</a:t>
                      </a:r>
                      <a:r>
                        <a:rPr kumimoji="0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Times New Roman" panose="02020603050405020304" pitchFamily="18" charset="0"/>
                        </a:rPr>
                        <a:t>Sn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110000"/>
                        </a:lnSpc>
                        <a:defRPr sz="1200" b="1">
                          <a:solidFill>
                            <a:srgbClr val="000000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Times New Roman" panose="02020603050405020304" pitchFamily="18" charset="0"/>
                        </a:rPr>
                        <a:t>2.813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110000"/>
                        </a:lnSpc>
                        <a:defRPr sz="1200" b="1">
                          <a:solidFill>
                            <a:srgbClr val="000000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Times New Roman" panose="02020603050405020304" pitchFamily="18" charset="0"/>
                        </a:rPr>
                        <a:t>7.5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20512">
                <a:tc>
                  <a:txBody>
                    <a:bodyPr/>
                    <a:lstStyle>
                      <a:lvl1pPr eaLnBrk="0" hangingPunct="0">
                        <a:lnSpc>
                          <a:spcPct val="110000"/>
                        </a:lnSpc>
                        <a:defRPr sz="1200" b="1">
                          <a:solidFill>
                            <a:srgbClr val="000000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Times New Roman" panose="02020603050405020304" pitchFamily="18" charset="0"/>
                        </a:rPr>
                        <a:t>124</a:t>
                      </a:r>
                      <a:r>
                        <a:rPr kumimoji="0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Times New Roman" panose="02020603050405020304" pitchFamily="18" charset="0"/>
                        </a:rPr>
                        <a:t>Sn →</a:t>
                      </a:r>
                      <a:r>
                        <a:rPr kumimoji="0" lang="en-US" altLang="ko-KR" sz="18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Times New Roman" panose="02020603050405020304" pitchFamily="18" charset="0"/>
                        </a:rPr>
                        <a:t>124</a:t>
                      </a:r>
                      <a:r>
                        <a:rPr kumimoji="0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Times New Roman" panose="02020603050405020304" pitchFamily="18" charset="0"/>
                        </a:rPr>
                        <a:t>Te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110000"/>
                        </a:lnSpc>
                        <a:defRPr sz="1200" b="1">
                          <a:solidFill>
                            <a:srgbClr val="000000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Times New Roman" panose="02020603050405020304" pitchFamily="18" charset="0"/>
                        </a:rPr>
                        <a:t>2.293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110000"/>
                        </a:lnSpc>
                        <a:defRPr sz="1200" b="1">
                          <a:solidFill>
                            <a:srgbClr val="000000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Times New Roman" panose="02020603050405020304" pitchFamily="18" charset="0"/>
                        </a:rPr>
                        <a:t>5.8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20512">
                <a:tc>
                  <a:txBody>
                    <a:bodyPr/>
                    <a:lstStyle>
                      <a:lvl1pPr eaLnBrk="0" hangingPunct="0">
                        <a:lnSpc>
                          <a:spcPct val="110000"/>
                        </a:lnSpc>
                        <a:defRPr sz="1200" b="1">
                          <a:solidFill>
                            <a:srgbClr val="000000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Times New Roman" panose="02020603050405020304" pitchFamily="18" charset="0"/>
                        </a:rPr>
                        <a:t>130</a:t>
                      </a:r>
                      <a:r>
                        <a:rPr kumimoji="0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Times New Roman" panose="02020603050405020304" pitchFamily="18" charset="0"/>
                        </a:rPr>
                        <a:t>Te→</a:t>
                      </a:r>
                      <a:r>
                        <a:rPr kumimoji="0" lang="en-US" altLang="ko-KR" sz="18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Times New Roman" panose="02020603050405020304" pitchFamily="18" charset="0"/>
                        </a:rPr>
                        <a:t>130</a:t>
                      </a:r>
                      <a:r>
                        <a:rPr kumimoji="0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Times New Roman" panose="02020603050405020304" pitchFamily="18" charset="0"/>
                        </a:rPr>
                        <a:t>Xe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110000"/>
                        </a:lnSpc>
                        <a:defRPr sz="1200" b="1">
                          <a:solidFill>
                            <a:srgbClr val="000000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Times New Roman" panose="02020603050405020304" pitchFamily="18" charset="0"/>
                        </a:rPr>
                        <a:t>2.528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110000"/>
                        </a:lnSpc>
                        <a:defRPr sz="1200" b="1">
                          <a:solidFill>
                            <a:srgbClr val="000000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Times New Roman" panose="02020603050405020304" pitchFamily="18" charset="0"/>
                        </a:rPr>
                        <a:t>34.1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20512">
                <a:tc>
                  <a:txBody>
                    <a:bodyPr/>
                    <a:lstStyle>
                      <a:lvl1pPr eaLnBrk="0" hangingPunct="0">
                        <a:lnSpc>
                          <a:spcPct val="110000"/>
                        </a:lnSpc>
                        <a:defRPr sz="1200" b="1">
                          <a:solidFill>
                            <a:srgbClr val="000000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Times New Roman" panose="02020603050405020304" pitchFamily="18" charset="0"/>
                        </a:rPr>
                        <a:t>136</a:t>
                      </a:r>
                      <a:r>
                        <a:rPr kumimoji="0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Times New Roman" panose="02020603050405020304" pitchFamily="18" charset="0"/>
                        </a:rPr>
                        <a:t>Xe→</a:t>
                      </a:r>
                      <a:r>
                        <a:rPr kumimoji="0" lang="en-US" altLang="ko-KR" sz="18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Times New Roman" panose="02020603050405020304" pitchFamily="18" charset="0"/>
                        </a:rPr>
                        <a:t>136</a:t>
                      </a:r>
                      <a:r>
                        <a:rPr kumimoji="0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Times New Roman" panose="02020603050405020304" pitchFamily="18" charset="0"/>
                        </a:rPr>
                        <a:t>Ba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110000"/>
                        </a:lnSpc>
                        <a:defRPr sz="1200" b="1">
                          <a:solidFill>
                            <a:srgbClr val="000000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Times New Roman" panose="02020603050405020304" pitchFamily="18" charset="0"/>
                        </a:rPr>
                        <a:t>2.458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110000"/>
                        </a:lnSpc>
                        <a:defRPr sz="1200" b="1">
                          <a:solidFill>
                            <a:srgbClr val="000000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Times New Roman" panose="02020603050405020304" pitchFamily="18" charset="0"/>
                        </a:rPr>
                        <a:t>8.9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20512">
                <a:tc>
                  <a:txBody>
                    <a:bodyPr/>
                    <a:lstStyle>
                      <a:lvl1pPr eaLnBrk="0" hangingPunct="0">
                        <a:lnSpc>
                          <a:spcPct val="110000"/>
                        </a:lnSpc>
                        <a:defRPr sz="1200" b="1">
                          <a:solidFill>
                            <a:srgbClr val="000000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Times New Roman" panose="02020603050405020304" pitchFamily="18" charset="0"/>
                        </a:rPr>
                        <a:t>150</a:t>
                      </a:r>
                      <a:r>
                        <a:rPr kumimoji="0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Times New Roman" panose="02020603050405020304" pitchFamily="18" charset="0"/>
                        </a:rPr>
                        <a:t>Nd→</a:t>
                      </a:r>
                      <a:r>
                        <a:rPr kumimoji="0" lang="en-US" altLang="ko-KR" sz="18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Times New Roman" panose="02020603050405020304" pitchFamily="18" charset="0"/>
                        </a:rPr>
                        <a:t>150</a:t>
                      </a:r>
                      <a:r>
                        <a:rPr kumimoji="0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Times New Roman" panose="02020603050405020304" pitchFamily="18" charset="0"/>
                        </a:rPr>
                        <a:t>Sm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110000"/>
                        </a:lnSpc>
                        <a:defRPr sz="1200" b="1">
                          <a:solidFill>
                            <a:srgbClr val="000000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Times New Roman" panose="02020603050405020304" pitchFamily="18" charset="0"/>
                        </a:rPr>
                        <a:t>3.371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110000"/>
                        </a:lnSpc>
                        <a:defRPr sz="1200" b="1">
                          <a:solidFill>
                            <a:srgbClr val="000000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Times New Roman" panose="02020603050405020304" pitchFamily="18" charset="0"/>
                        </a:rPr>
                        <a:t>5.6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56982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그림 26"/>
          <p:cNvPicPr>
            <a:picLocks noChangeAspect="1"/>
          </p:cNvPicPr>
          <p:nvPr/>
        </p:nvPicPr>
        <p:blipFill rotWithShape="1">
          <a:blip r:embed="rId2"/>
          <a:srcRect b="6535"/>
          <a:stretch/>
        </p:blipFill>
        <p:spPr>
          <a:xfrm>
            <a:off x="5485330" y="3281680"/>
            <a:ext cx="1673964" cy="1181463"/>
          </a:xfrm>
          <a:prstGeom prst="rect">
            <a:avLst/>
          </a:prstGeom>
        </p:spPr>
      </p:pic>
      <p:pic>
        <p:nvPicPr>
          <p:cNvPr id="26" name="그림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9293" y="2990427"/>
            <a:ext cx="1478570" cy="2183520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9854" y="5339565"/>
            <a:ext cx="2356573" cy="1455237"/>
          </a:xfrm>
          <a:prstGeom prst="rect">
            <a:avLst/>
          </a:prstGeom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0</a:t>
            </a:r>
            <a:r>
              <a:rPr lang="en-US" altLang="ko-KR" i="1" dirty="0">
                <a:latin typeface="Symbol" panose="05050102010706020507" pitchFamily="18" charset="2"/>
                <a:ea typeface="HY헤드라인M" panose="02030600000101010101" pitchFamily="18" charset="-127"/>
              </a:rPr>
              <a:t>n bb</a:t>
            </a:r>
            <a:r>
              <a:rPr lang="en-US" altLang="ko-KR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decay </a:t>
            </a:r>
            <a:r>
              <a:rPr lang="en-US" altLang="ko-KR" dirty="0" err="1">
                <a:latin typeface="HY헤드라인M" panose="02030600000101010101" pitchFamily="18" charset="-127"/>
                <a:ea typeface="HY헤드라인M" panose="02030600000101010101" pitchFamily="18" charset="-127"/>
              </a:rPr>
              <a:t>Exps</a:t>
            </a:r>
            <a:r>
              <a:rPr lang="en-US" altLang="ko-KR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.</a:t>
            </a:r>
            <a:endParaRPr lang="ko-KR" altLang="en-US" dirty="0"/>
          </a:p>
        </p:txBody>
      </p:sp>
      <p:pic>
        <p:nvPicPr>
          <p:cNvPr id="6" name="Picture 2" descr="Current CANDLES detecto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783" y="368137"/>
            <a:ext cx="2541757" cy="1291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s://www.mpi-hd.mpg.de/gerda/public/2017/05-GERDA-0094-Schwingenheuer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122861" y="425884"/>
            <a:ext cx="1902456" cy="2536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majorana germanium에 대한 이미지 검색결과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4447" y="1690689"/>
            <a:ext cx="1912263" cy="1275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2" descr="CUORE experiment에 대한 이미지 검색결과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19" y="3054274"/>
            <a:ext cx="3240683" cy="2126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4" descr="Collaboration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9752" y="5265730"/>
            <a:ext cx="2293608" cy="1529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8513642" y="1130858"/>
            <a:ext cx="1972015" cy="523220"/>
          </a:xfrm>
          <a:prstGeom prst="rect">
            <a:avLst/>
          </a:prstGeom>
          <a:solidFill>
            <a:srgbClr val="FFFF00">
              <a:alpha val="50000"/>
            </a:srgbClr>
          </a:solidFill>
        </p:spPr>
        <p:txBody>
          <a:bodyPr wrap="none" rtlCol="0">
            <a:spAutoFit/>
          </a:bodyPr>
          <a:lstStyle/>
          <a:p>
            <a:r>
              <a:rPr lang="en-US" altLang="ko-KR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GERDA, MAJORANA</a:t>
            </a:r>
          </a:p>
          <a:p>
            <a:r>
              <a:rPr lang="en-US" altLang="ko-KR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Ge crystal</a:t>
            </a:r>
            <a:endParaRPr lang="ko-KR" altLang="en-US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482953" y="2728817"/>
            <a:ext cx="2089033" cy="523220"/>
          </a:xfrm>
          <a:prstGeom prst="rect">
            <a:avLst/>
          </a:prstGeom>
          <a:solidFill>
            <a:srgbClr val="FFFF00">
              <a:alpha val="50000"/>
            </a:srgbClr>
          </a:solidFill>
        </p:spPr>
        <p:txBody>
          <a:bodyPr wrap="none" rtlCol="0">
            <a:spAutoFit/>
          </a:bodyPr>
          <a:lstStyle/>
          <a:p>
            <a:r>
              <a:rPr lang="en-US" altLang="ko-KR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CUPID-0</a:t>
            </a:r>
          </a:p>
          <a:p>
            <a:r>
              <a:rPr lang="en-US" altLang="ko-KR" sz="1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ZnSe</a:t>
            </a:r>
            <a:r>
              <a:rPr lang="en-US" altLang="ko-KR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scintillating crystal</a:t>
            </a:r>
            <a:endParaRPr lang="ko-KR" altLang="en-US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871768" y="4650727"/>
            <a:ext cx="1131592" cy="523220"/>
          </a:xfrm>
          <a:prstGeom prst="rect">
            <a:avLst/>
          </a:prstGeom>
          <a:solidFill>
            <a:srgbClr val="FFFF00">
              <a:alpha val="50000"/>
            </a:srgbClr>
          </a:solidFill>
        </p:spPr>
        <p:txBody>
          <a:bodyPr wrap="none" rtlCol="0">
            <a:spAutoFit/>
          </a:bodyPr>
          <a:lstStyle/>
          <a:p>
            <a:r>
              <a:rPr lang="en-US" altLang="ko-KR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CUORE</a:t>
            </a:r>
          </a:p>
          <a:p>
            <a:r>
              <a:rPr lang="en-US" altLang="ko-KR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TeO</a:t>
            </a:r>
            <a:r>
              <a:rPr lang="en-US" altLang="ko-KR" sz="1400" b="1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ko-KR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crystal</a:t>
            </a:r>
            <a:endParaRPr lang="ko-KR" altLang="en-US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482953" y="4816345"/>
            <a:ext cx="1386918" cy="523220"/>
          </a:xfrm>
          <a:prstGeom prst="rect">
            <a:avLst/>
          </a:prstGeom>
          <a:solidFill>
            <a:srgbClr val="FFFF00">
              <a:alpha val="50000"/>
            </a:srgbClr>
          </a:solidFill>
        </p:spPr>
        <p:txBody>
          <a:bodyPr wrap="none" rtlCol="0">
            <a:spAutoFit/>
          </a:bodyPr>
          <a:lstStyle/>
          <a:p>
            <a:r>
              <a:rPr lang="en-US" altLang="ko-KR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Aurora</a:t>
            </a:r>
          </a:p>
          <a:p>
            <a:r>
              <a:rPr lang="en-US" altLang="ko-KR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CdWO</a:t>
            </a:r>
            <a:r>
              <a:rPr lang="en-US" altLang="ko-KR" sz="1400" b="1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altLang="ko-KR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crystal</a:t>
            </a:r>
            <a:endParaRPr lang="ko-KR" altLang="en-US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561066" y="5258705"/>
            <a:ext cx="1911101" cy="523220"/>
          </a:xfrm>
          <a:prstGeom prst="rect">
            <a:avLst/>
          </a:prstGeom>
          <a:solidFill>
            <a:srgbClr val="FFFF00">
              <a:alpha val="50000"/>
            </a:srgbClr>
          </a:solidFill>
        </p:spPr>
        <p:txBody>
          <a:bodyPr wrap="none" rtlCol="0">
            <a:spAutoFit/>
          </a:bodyPr>
          <a:lstStyle/>
          <a:p>
            <a:r>
              <a:rPr lang="en-US" altLang="ko-KR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EXO, </a:t>
            </a:r>
            <a:r>
              <a:rPr lang="en-US" altLang="ko-KR" sz="1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KamLAND</a:t>
            </a:r>
            <a:r>
              <a:rPr lang="en-US" altLang="ko-KR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-Zen</a:t>
            </a:r>
          </a:p>
          <a:p>
            <a:r>
              <a:rPr lang="en-US" altLang="ko-KR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Liquid </a:t>
            </a:r>
            <a:r>
              <a:rPr lang="en-US" altLang="ko-KR" sz="1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endParaRPr lang="ko-KR" altLang="en-US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슬라이드 번호 개체 틀 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EA19F-6EC8-4378-BAEE-5B552AA2A553}" type="slidenum">
              <a:rPr lang="ko-KR" altLang="en-US" b="1" smtClean="0"/>
              <a:t>5</a:t>
            </a:fld>
            <a:endParaRPr lang="ko-KR" altLang="en-US" b="1"/>
          </a:p>
        </p:txBody>
      </p:sp>
      <p:graphicFrame>
        <p:nvGraphicFramePr>
          <p:cNvPr id="25" name="Group 7"/>
          <p:cNvGraphicFramePr>
            <a:graphicFrameLocks noGrp="1"/>
          </p:cNvGraphicFramePr>
          <p:nvPr>
            <p:extLst/>
          </p:nvPr>
        </p:nvGraphicFramePr>
        <p:xfrm>
          <a:off x="527364" y="1537535"/>
          <a:ext cx="4608517" cy="5046144"/>
        </p:xfrm>
        <a:graphic>
          <a:graphicData uri="http://schemas.openxmlformats.org/drawingml/2006/table">
            <a:tbl>
              <a:tblPr/>
              <a:tblGrid>
                <a:gridCol w="16619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097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3689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20512">
                <a:tc>
                  <a:txBody>
                    <a:bodyPr/>
                    <a:lstStyle>
                      <a:lvl1pPr eaLnBrk="0" hangingPunct="0">
                        <a:lnSpc>
                          <a:spcPct val="110000"/>
                        </a:lnSpc>
                        <a:defRPr sz="1200" b="1">
                          <a:solidFill>
                            <a:srgbClr val="000000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Times New Roman" panose="02020603050405020304" pitchFamily="18" charset="0"/>
                        </a:rPr>
                        <a:t>Candidates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110000"/>
                        </a:lnSpc>
                        <a:defRPr sz="1200" b="1">
                          <a:solidFill>
                            <a:srgbClr val="000000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Times New Roman" panose="02020603050405020304" pitchFamily="18" charset="0"/>
                        </a:rPr>
                        <a:t>Q</a:t>
                      </a:r>
                      <a:r>
                        <a:rPr kumimoji="0" lang="en-US" altLang="ko-KR" sz="1800" b="0" i="1" u="none" strike="noStrike" cap="none" normalizeH="0" baseline="-2500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ymbol" panose="05050102010706020507" pitchFamily="18" charset="2"/>
                          <a:ea typeface="HY헤드라인M" panose="02030600000101010101" pitchFamily="18" charset="-127"/>
                          <a:cs typeface="Times New Roman" panose="02020603050405020304" pitchFamily="18" charset="0"/>
                        </a:rPr>
                        <a:t>bb</a:t>
                      </a:r>
                      <a:r>
                        <a:rPr kumimoji="0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Times New Roman" panose="02020603050405020304" pitchFamily="18" charset="0"/>
                        </a:rPr>
                        <a:t>(MeV)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110000"/>
                        </a:lnSpc>
                        <a:defRPr sz="1200" b="1">
                          <a:solidFill>
                            <a:srgbClr val="000000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Times New Roman" panose="02020603050405020304" pitchFamily="18" charset="0"/>
                        </a:rPr>
                        <a:t>N.A. (%)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0512">
                <a:tc>
                  <a:txBody>
                    <a:bodyPr/>
                    <a:lstStyle>
                      <a:lvl1pPr eaLnBrk="0" hangingPunct="0">
                        <a:lnSpc>
                          <a:spcPct val="110000"/>
                        </a:lnSpc>
                        <a:defRPr sz="1200" b="1">
                          <a:solidFill>
                            <a:srgbClr val="000000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Times New Roman" panose="02020603050405020304" pitchFamily="18" charset="0"/>
                        </a:rPr>
                        <a:t>48</a:t>
                      </a:r>
                      <a:r>
                        <a:rPr kumimoji="0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Times New Roman" panose="02020603050405020304" pitchFamily="18" charset="0"/>
                        </a:rPr>
                        <a:t>Ca→</a:t>
                      </a:r>
                      <a:r>
                        <a:rPr kumimoji="0" lang="en-US" altLang="ko-KR" sz="18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Times New Roman" panose="02020603050405020304" pitchFamily="18" charset="0"/>
                        </a:rPr>
                        <a:t>48</a:t>
                      </a:r>
                      <a:r>
                        <a:rPr kumimoji="0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Times New Roman" panose="02020603050405020304" pitchFamily="18" charset="0"/>
                        </a:rPr>
                        <a:t>Ti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110000"/>
                        </a:lnSpc>
                        <a:defRPr sz="1200" b="1">
                          <a:solidFill>
                            <a:srgbClr val="000000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Times New Roman" panose="02020603050405020304" pitchFamily="18" charset="0"/>
                        </a:rPr>
                        <a:t>4.268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110000"/>
                        </a:lnSpc>
                        <a:defRPr sz="1200" b="1">
                          <a:solidFill>
                            <a:srgbClr val="000000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Times New Roman" panose="02020603050405020304" pitchFamily="18" charset="0"/>
                        </a:rPr>
                        <a:t>0.187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0512">
                <a:tc>
                  <a:txBody>
                    <a:bodyPr/>
                    <a:lstStyle>
                      <a:lvl1pPr eaLnBrk="0" hangingPunct="0">
                        <a:lnSpc>
                          <a:spcPct val="110000"/>
                        </a:lnSpc>
                        <a:defRPr sz="1200" b="1">
                          <a:solidFill>
                            <a:srgbClr val="000000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Times New Roman" panose="02020603050405020304" pitchFamily="18" charset="0"/>
                        </a:rPr>
                        <a:t>76</a:t>
                      </a:r>
                      <a:r>
                        <a:rPr kumimoji="0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Times New Roman" panose="02020603050405020304" pitchFamily="18" charset="0"/>
                        </a:rPr>
                        <a:t>Ge→</a:t>
                      </a:r>
                      <a:r>
                        <a:rPr kumimoji="0" lang="en-US" altLang="ko-KR" sz="18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Times New Roman" panose="02020603050405020304" pitchFamily="18" charset="0"/>
                        </a:rPr>
                        <a:t>76</a:t>
                      </a:r>
                      <a:r>
                        <a:rPr kumimoji="0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Times New Roman" panose="02020603050405020304" pitchFamily="18" charset="0"/>
                        </a:rPr>
                        <a:t>Se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110000"/>
                        </a:lnSpc>
                        <a:defRPr sz="1200" b="1">
                          <a:solidFill>
                            <a:srgbClr val="000000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Times New Roman" panose="02020603050405020304" pitchFamily="18" charset="0"/>
                        </a:rPr>
                        <a:t>2.039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110000"/>
                        </a:lnSpc>
                        <a:defRPr sz="1200" b="1">
                          <a:solidFill>
                            <a:srgbClr val="000000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Times New Roman" panose="02020603050405020304" pitchFamily="18" charset="0"/>
                        </a:rPr>
                        <a:t>7.8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0512">
                <a:tc>
                  <a:txBody>
                    <a:bodyPr/>
                    <a:lstStyle>
                      <a:lvl1pPr eaLnBrk="0" hangingPunct="0">
                        <a:lnSpc>
                          <a:spcPct val="110000"/>
                        </a:lnSpc>
                        <a:defRPr sz="1200" b="1">
                          <a:solidFill>
                            <a:srgbClr val="000000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Times New Roman" panose="02020603050405020304" pitchFamily="18" charset="0"/>
                        </a:rPr>
                        <a:t>82</a:t>
                      </a:r>
                      <a:r>
                        <a:rPr kumimoji="0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Times New Roman" panose="02020603050405020304" pitchFamily="18" charset="0"/>
                        </a:rPr>
                        <a:t>Se→</a:t>
                      </a:r>
                      <a:r>
                        <a:rPr kumimoji="0" lang="en-US" altLang="ko-KR" sz="18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Times New Roman" panose="02020603050405020304" pitchFamily="18" charset="0"/>
                        </a:rPr>
                        <a:t>82</a:t>
                      </a:r>
                      <a:r>
                        <a:rPr kumimoji="0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Times New Roman" panose="02020603050405020304" pitchFamily="18" charset="0"/>
                        </a:rPr>
                        <a:t>Kr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110000"/>
                        </a:lnSpc>
                        <a:defRPr sz="1200" b="1">
                          <a:solidFill>
                            <a:srgbClr val="000000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Times New Roman" panose="02020603050405020304" pitchFamily="18" charset="0"/>
                        </a:rPr>
                        <a:t>2.998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110000"/>
                        </a:lnSpc>
                        <a:defRPr sz="1200" b="1">
                          <a:solidFill>
                            <a:srgbClr val="000000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Times New Roman" panose="02020603050405020304" pitchFamily="18" charset="0"/>
                        </a:rPr>
                        <a:t>8.8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0512">
                <a:tc>
                  <a:txBody>
                    <a:bodyPr/>
                    <a:lstStyle>
                      <a:lvl1pPr eaLnBrk="0" hangingPunct="0">
                        <a:lnSpc>
                          <a:spcPct val="110000"/>
                        </a:lnSpc>
                        <a:defRPr sz="1200" b="1">
                          <a:solidFill>
                            <a:srgbClr val="000000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Times New Roman" panose="02020603050405020304" pitchFamily="18" charset="0"/>
                        </a:rPr>
                        <a:t>96</a:t>
                      </a:r>
                      <a:r>
                        <a:rPr kumimoji="0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Times New Roman" panose="02020603050405020304" pitchFamily="18" charset="0"/>
                        </a:rPr>
                        <a:t>Zr→</a:t>
                      </a:r>
                      <a:r>
                        <a:rPr kumimoji="0" lang="en-US" altLang="ko-KR" sz="18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Times New Roman" panose="02020603050405020304" pitchFamily="18" charset="0"/>
                        </a:rPr>
                        <a:t>96</a:t>
                      </a:r>
                      <a:r>
                        <a:rPr kumimoji="0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Times New Roman" panose="02020603050405020304" pitchFamily="18" charset="0"/>
                        </a:rPr>
                        <a:t>Mo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110000"/>
                        </a:lnSpc>
                        <a:defRPr sz="1200" b="1">
                          <a:solidFill>
                            <a:srgbClr val="000000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Times New Roman" panose="02020603050405020304" pitchFamily="18" charset="0"/>
                        </a:rPr>
                        <a:t>3.356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110000"/>
                        </a:lnSpc>
                        <a:defRPr sz="1200" b="1">
                          <a:solidFill>
                            <a:srgbClr val="000000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Times New Roman" panose="02020603050405020304" pitchFamily="18" charset="0"/>
                        </a:rPr>
                        <a:t>2.8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20512">
                <a:tc>
                  <a:txBody>
                    <a:bodyPr/>
                    <a:lstStyle>
                      <a:lvl1pPr eaLnBrk="0" hangingPunct="0">
                        <a:lnSpc>
                          <a:spcPct val="110000"/>
                        </a:lnSpc>
                        <a:defRPr sz="1200" b="1">
                          <a:solidFill>
                            <a:srgbClr val="000000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Times New Roman" panose="02020603050405020304" pitchFamily="18" charset="0"/>
                        </a:rPr>
                        <a:t>100</a:t>
                      </a:r>
                      <a:r>
                        <a:rPr kumimoji="0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Times New Roman" panose="02020603050405020304" pitchFamily="18" charset="0"/>
                        </a:rPr>
                        <a:t>Mo→</a:t>
                      </a:r>
                      <a:r>
                        <a:rPr kumimoji="0" lang="en-US" altLang="ko-KR" sz="18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Times New Roman" panose="02020603050405020304" pitchFamily="18" charset="0"/>
                        </a:rPr>
                        <a:t>100</a:t>
                      </a:r>
                      <a:r>
                        <a:rPr kumimoji="0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Times New Roman" panose="02020603050405020304" pitchFamily="18" charset="0"/>
                        </a:rPr>
                        <a:t>Ru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110000"/>
                        </a:lnSpc>
                        <a:defRPr sz="1200" b="1">
                          <a:solidFill>
                            <a:srgbClr val="000000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Times New Roman" panose="02020603050405020304" pitchFamily="18" charset="0"/>
                        </a:rPr>
                        <a:t>3.034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110000"/>
                        </a:lnSpc>
                        <a:defRPr sz="1200" b="1">
                          <a:solidFill>
                            <a:srgbClr val="000000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Times New Roman" panose="02020603050405020304" pitchFamily="18" charset="0"/>
                        </a:rPr>
                        <a:t>9.7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20512">
                <a:tc>
                  <a:txBody>
                    <a:bodyPr/>
                    <a:lstStyle>
                      <a:lvl1pPr eaLnBrk="0" hangingPunct="0">
                        <a:lnSpc>
                          <a:spcPct val="110000"/>
                        </a:lnSpc>
                        <a:defRPr sz="1200" b="1">
                          <a:solidFill>
                            <a:srgbClr val="000000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Times New Roman" panose="02020603050405020304" pitchFamily="18" charset="0"/>
                        </a:rPr>
                        <a:t>110</a:t>
                      </a:r>
                      <a:r>
                        <a:rPr kumimoji="0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Times New Roman" panose="02020603050405020304" pitchFamily="18" charset="0"/>
                        </a:rPr>
                        <a:t>Pd→</a:t>
                      </a:r>
                      <a:r>
                        <a:rPr kumimoji="0" lang="en-US" altLang="ko-KR" sz="18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Times New Roman" panose="02020603050405020304" pitchFamily="18" charset="0"/>
                        </a:rPr>
                        <a:t>110</a:t>
                      </a:r>
                      <a:r>
                        <a:rPr kumimoji="0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Times New Roman" panose="02020603050405020304" pitchFamily="18" charset="0"/>
                        </a:rPr>
                        <a:t>Cd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110000"/>
                        </a:lnSpc>
                        <a:defRPr sz="1200" b="1">
                          <a:solidFill>
                            <a:srgbClr val="000000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Times New Roman" panose="02020603050405020304" pitchFamily="18" charset="0"/>
                        </a:rPr>
                        <a:t>2.017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110000"/>
                        </a:lnSpc>
                        <a:defRPr sz="1200" b="1">
                          <a:solidFill>
                            <a:srgbClr val="000000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Times New Roman" panose="02020603050405020304" pitchFamily="18" charset="0"/>
                        </a:rPr>
                        <a:t>11.7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20512">
                <a:tc>
                  <a:txBody>
                    <a:bodyPr/>
                    <a:lstStyle>
                      <a:lvl1pPr eaLnBrk="0" hangingPunct="0">
                        <a:lnSpc>
                          <a:spcPct val="110000"/>
                        </a:lnSpc>
                        <a:defRPr sz="1200" b="1">
                          <a:solidFill>
                            <a:srgbClr val="000000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Times New Roman" panose="02020603050405020304" pitchFamily="18" charset="0"/>
                        </a:rPr>
                        <a:t>116</a:t>
                      </a:r>
                      <a:r>
                        <a:rPr kumimoji="0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Times New Roman" panose="02020603050405020304" pitchFamily="18" charset="0"/>
                        </a:rPr>
                        <a:t>Cd→</a:t>
                      </a:r>
                      <a:r>
                        <a:rPr kumimoji="0" lang="en-US" altLang="ko-KR" sz="18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Times New Roman" panose="02020603050405020304" pitchFamily="18" charset="0"/>
                        </a:rPr>
                        <a:t>116</a:t>
                      </a:r>
                      <a:r>
                        <a:rPr kumimoji="0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Times New Roman" panose="02020603050405020304" pitchFamily="18" charset="0"/>
                        </a:rPr>
                        <a:t>Sn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110000"/>
                        </a:lnSpc>
                        <a:defRPr sz="1200" b="1">
                          <a:solidFill>
                            <a:srgbClr val="000000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Times New Roman" panose="02020603050405020304" pitchFamily="18" charset="0"/>
                        </a:rPr>
                        <a:t>2.813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110000"/>
                        </a:lnSpc>
                        <a:defRPr sz="1200" b="1">
                          <a:solidFill>
                            <a:srgbClr val="000000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Times New Roman" panose="02020603050405020304" pitchFamily="18" charset="0"/>
                        </a:rPr>
                        <a:t>7.5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20512">
                <a:tc>
                  <a:txBody>
                    <a:bodyPr/>
                    <a:lstStyle>
                      <a:lvl1pPr eaLnBrk="0" hangingPunct="0">
                        <a:lnSpc>
                          <a:spcPct val="110000"/>
                        </a:lnSpc>
                        <a:defRPr sz="1200" b="1">
                          <a:solidFill>
                            <a:srgbClr val="000000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Times New Roman" panose="02020603050405020304" pitchFamily="18" charset="0"/>
                        </a:rPr>
                        <a:t>124</a:t>
                      </a:r>
                      <a:r>
                        <a:rPr kumimoji="0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Times New Roman" panose="02020603050405020304" pitchFamily="18" charset="0"/>
                        </a:rPr>
                        <a:t>Sn →</a:t>
                      </a:r>
                      <a:r>
                        <a:rPr kumimoji="0" lang="en-US" altLang="ko-KR" sz="18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Times New Roman" panose="02020603050405020304" pitchFamily="18" charset="0"/>
                        </a:rPr>
                        <a:t>124</a:t>
                      </a:r>
                      <a:r>
                        <a:rPr kumimoji="0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Times New Roman" panose="02020603050405020304" pitchFamily="18" charset="0"/>
                        </a:rPr>
                        <a:t>Te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110000"/>
                        </a:lnSpc>
                        <a:defRPr sz="1200" b="1">
                          <a:solidFill>
                            <a:srgbClr val="000000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Times New Roman" panose="02020603050405020304" pitchFamily="18" charset="0"/>
                        </a:rPr>
                        <a:t>2.293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110000"/>
                        </a:lnSpc>
                        <a:defRPr sz="1200" b="1">
                          <a:solidFill>
                            <a:srgbClr val="000000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Times New Roman" panose="02020603050405020304" pitchFamily="18" charset="0"/>
                        </a:rPr>
                        <a:t>5.8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20512">
                <a:tc>
                  <a:txBody>
                    <a:bodyPr/>
                    <a:lstStyle>
                      <a:lvl1pPr eaLnBrk="0" hangingPunct="0">
                        <a:lnSpc>
                          <a:spcPct val="110000"/>
                        </a:lnSpc>
                        <a:defRPr sz="1200" b="1">
                          <a:solidFill>
                            <a:srgbClr val="000000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Times New Roman" panose="02020603050405020304" pitchFamily="18" charset="0"/>
                        </a:rPr>
                        <a:t>130</a:t>
                      </a:r>
                      <a:r>
                        <a:rPr kumimoji="0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Times New Roman" panose="02020603050405020304" pitchFamily="18" charset="0"/>
                        </a:rPr>
                        <a:t>Te→</a:t>
                      </a:r>
                      <a:r>
                        <a:rPr kumimoji="0" lang="en-US" altLang="ko-KR" sz="18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Times New Roman" panose="02020603050405020304" pitchFamily="18" charset="0"/>
                        </a:rPr>
                        <a:t>130</a:t>
                      </a:r>
                      <a:r>
                        <a:rPr kumimoji="0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Times New Roman" panose="02020603050405020304" pitchFamily="18" charset="0"/>
                        </a:rPr>
                        <a:t>Xe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110000"/>
                        </a:lnSpc>
                        <a:defRPr sz="1200" b="1">
                          <a:solidFill>
                            <a:srgbClr val="000000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Times New Roman" panose="02020603050405020304" pitchFamily="18" charset="0"/>
                        </a:rPr>
                        <a:t>2.528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110000"/>
                        </a:lnSpc>
                        <a:defRPr sz="1200" b="1">
                          <a:solidFill>
                            <a:srgbClr val="000000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Times New Roman" panose="02020603050405020304" pitchFamily="18" charset="0"/>
                        </a:rPr>
                        <a:t>34.1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20512">
                <a:tc>
                  <a:txBody>
                    <a:bodyPr/>
                    <a:lstStyle>
                      <a:lvl1pPr eaLnBrk="0" hangingPunct="0">
                        <a:lnSpc>
                          <a:spcPct val="110000"/>
                        </a:lnSpc>
                        <a:defRPr sz="1200" b="1">
                          <a:solidFill>
                            <a:srgbClr val="000000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Times New Roman" panose="02020603050405020304" pitchFamily="18" charset="0"/>
                        </a:rPr>
                        <a:t>136</a:t>
                      </a:r>
                      <a:r>
                        <a:rPr kumimoji="0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Times New Roman" panose="02020603050405020304" pitchFamily="18" charset="0"/>
                        </a:rPr>
                        <a:t>Xe→</a:t>
                      </a:r>
                      <a:r>
                        <a:rPr kumimoji="0" lang="en-US" altLang="ko-KR" sz="18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Times New Roman" panose="02020603050405020304" pitchFamily="18" charset="0"/>
                        </a:rPr>
                        <a:t>136</a:t>
                      </a:r>
                      <a:r>
                        <a:rPr kumimoji="0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Times New Roman" panose="02020603050405020304" pitchFamily="18" charset="0"/>
                        </a:rPr>
                        <a:t>Ba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110000"/>
                        </a:lnSpc>
                        <a:defRPr sz="1200" b="1">
                          <a:solidFill>
                            <a:srgbClr val="000000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Times New Roman" panose="02020603050405020304" pitchFamily="18" charset="0"/>
                        </a:rPr>
                        <a:t>2.458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110000"/>
                        </a:lnSpc>
                        <a:defRPr sz="1200" b="1">
                          <a:solidFill>
                            <a:srgbClr val="000000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Times New Roman" panose="02020603050405020304" pitchFamily="18" charset="0"/>
                        </a:rPr>
                        <a:t>8.9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20512">
                <a:tc>
                  <a:txBody>
                    <a:bodyPr/>
                    <a:lstStyle>
                      <a:lvl1pPr eaLnBrk="0" hangingPunct="0">
                        <a:lnSpc>
                          <a:spcPct val="110000"/>
                        </a:lnSpc>
                        <a:defRPr sz="1200" b="1">
                          <a:solidFill>
                            <a:srgbClr val="000000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Times New Roman" panose="02020603050405020304" pitchFamily="18" charset="0"/>
                        </a:rPr>
                        <a:t>150</a:t>
                      </a:r>
                      <a:r>
                        <a:rPr kumimoji="0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Times New Roman" panose="02020603050405020304" pitchFamily="18" charset="0"/>
                        </a:rPr>
                        <a:t>Nd→</a:t>
                      </a:r>
                      <a:r>
                        <a:rPr kumimoji="0" lang="en-US" altLang="ko-KR" sz="18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Times New Roman" panose="02020603050405020304" pitchFamily="18" charset="0"/>
                        </a:rPr>
                        <a:t>150</a:t>
                      </a:r>
                      <a:r>
                        <a:rPr kumimoji="0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Times New Roman" panose="02020603050405020304" pitchFamily="18" charset="0"/>
                        </a:rPr>
                        <a:t>Sm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110000"/>
                        </a:lnSpc>
                        <a:defRPr sz="1200" b="1">
                          <a:solidFill>
                            <a:srgbClr val="000000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Times New Roman" panose="02020603050405020304" pitchFamily="18" charset="0"/>
                        </a:rPr>
                        <a:t>3.371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110000"/>
                        </a:lnSpc>
                        <a:defRPr sz="1200" b="1">
                          <a:solidFill>
                            <a:srgbClr val="000000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Times New Roman" panose="02020603050405020304" pitchFamily="18" charset="0"/>
                        </a:rPr>
                        <a:t>5.6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5713919" y="1664864"/>
            <a:ext cx="2011833" cy="523220"/>
          </a:xfrm>
          <a:prstGeom prst="rect">
            <a:avLst/>
          </a:prstGeom>
          <a:solidFill>
            <a:srgbClr val="FFFF00">
              <a:alpha val="50000"/>
            </a:srgbClr>
          </a:solidFill>
        </p:spPr>
        <p:txBody>
          <a:bodyPr wrap="none" rtlCol="0">
            <a:spAutoFit/>
          </a:bodyPr>
          <a:lstStyle/>
          <a:p>
            <a:r>
              <a:rPr lang="en-US" altLang="ko-KR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CANDLE</a:t>
            </a:r>
          </a:p>
          <a:p>
            <a:r>
              <a:rPr lang="en-US" altLang="ko-KR" sz="1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CaF</a:t>
            </a:r>
            <a:r>
              <a:rPr lang="en-US" altLang="ko-KR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scintillating crystal</a:t>
            </a:r>
            <a:endParaRPr lang="ko-KR" altLang="en-US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1528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Why </a:t>
            </a:r>
            <a:r>
              <a:rPr lang="en-US" altLang="ko-KR" baseline="300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100</a:t>
            </a:r>
            <a:r>
              <a:rPr lang="en-US" altLang="ko-KR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Mo?</a:t>
            </a:r>
            <a:endParaRPr lang="ko-KR" altLang="en-US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graphicFrame>
        <p:nvGraphicFramePr>
          <p:cNvPr id="4" name="Group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506396"/>
              </p:ext>
            </p:extLst>
          </p:nvPr>
        </p:nvGraphicFramePr>
        <p:xfrm>
          <a:off x="527364" y="1537535"/>
          <a:ext cx="4608517" cy="5046144"/>
        </p:xfrm>
        <a:graphic>
          <a:graphicData uri="http://schemas.openxmlformats.org/drawingml/2006/table">
            <a:tbl>
              <a:tblPr/>
              <a:tblGrid>
                <a:gridCol w="16619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097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3689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20512">
                <a:tc>
                  <a:txBody>
                    <a:bodyPr/>
                    <a:lstStyle>
                      <a:lvl1pPr eaLnBrk="0" hangingPunct="0">
                        <a:lnSpc>
                          <a:spcPct val="110000"/>
                        </a:lnSpc>
                        <a:defRPr sz="1200" b="1">
                          <a:solidFill>
                            <a:srgbClr val="000000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Times New Roman" panose="02020603050405020304" pitchFamily="18" charset="0"/>
                        </a:rPr>
                        <a:t>Candidates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110000"/>
                        </a:lnSpc>
                        <a:defRPr sz="1200" b="1">
                          <a:solidFill>
                            <a:srgbClr val="000000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Times New Roman" panose="02020603050405020304" pitchFamily="18" charset="0"/>
                        </a:rPr>
                        <a:t>Q</a:t>
                      </a:r>
                      <a:r>
                        <a:rPr kumimoji="0" lang="en-US" altLang="ko-KR" sz="1800" b="0" i="1" u="none" strike="noStrike" cap="none" normalizeH="0" baseline="-2500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ymbol" panose="05050102010706020507" pitchFamily="18" charset="2"/>
                          <a:ea typeface="HY헤드라인M" panose="02030600000101010101" pitchFamily="18" charset="-127"/>
                          <a:cs typeface="Times New Roman" panose="02020603050405020304" pitchFamily="18" charset="0"/>
                        </a:rPr>
                        <a:t>bb</a:t>
                      </a:r>
                      <a:r>
                        <a:rPr kumimoji="0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Times New Roman" panose="02020603050405020304" pitchFamily="18" charset="0"/>
                        </a:rPr>
                        <a:t>(MeV)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110000"/>
                        </a:lnSpc>
                        <a:defRPr sz="1200" b="1">
                          <a:solidFill>
                            <a:srgbClr val="000000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Times New Roman" panose="02020603050405020304" pitchFamily="18" charset="0"/>
                        </a:rPr>
                        <a:t>N.A. (%)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0512">
                <a:tc>
                  <a:txBody>
                    <a:bodyPr/>
                    <a:lstStyle>
                      <a:lvl1pPr eaLnBrk="0" hangingPunct="0">
                        <a:lnSpc>
                          <a:spcPct val="110000"/>
                        </a:lnSpc>
                        <a:defRPr sz="1200" b="1">
                          <a:solidFill>
                            <a:srgbClr val="000000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Times New Roman" panose="02020603050405020304" pitchFamily="18" charset="0"/>
                        </a:rPr>
                        <a:t>48</a:t>
                      </a:r>
                      <a:r>
                        <a:rPr kumimoji="0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Times New Roman" panose="02020603050405020304" pitchFamily="18" charset="0"/>
                        </a:rPr>
                        <a:t>Ca→</a:t>
                      </a:r>
                      <a:r>
                        <a:rPr kumimoji="0" lang="en-US" altLang="ko-KR" sz="18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Times New Roman" panose="02020603050405020304" pitchFamily="18" charset="0"/>
                        </a:rPr>
                        <a:t>48</a:t>
                      </a:r>
                      <a:r>
                        <a:rPr kumimoji="0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Times New Roman" panose="02020603050405020304" pitchFamily="18" charset="0"/>
                        </a:rPr>
                        <a:t>Ti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110000"/>
                        </a:lnSpc>
                        <a:defRPr sz="1200" b="1">
                          <a:solidFill>
                            <a:srgbClr val="000000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Times New Roman" panose="02020603050405020304" pitchFamily="18" charset="0"/>
                        </a:rPr>
                        <a:t>4.268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110000"/>
                        </a:lnSpc>
                        <a:defRPr sz="1200" b="1">
                          <a:solidFill>
                            <a:srgbClr val="000000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Times New Roman" panose="02020603050405020304" pitchFamily="18" charset="0"/>
                        </a:rPr>
                        <a:t>0.187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0512">
                <a:tc>
                  <a:txBody>
                    <a:bodyPr/>
                    <a:lstStyle>
                      <a:lvl1pPr eaLnBrk="0" hangingPunct="0">
                        <a:lnSpc>
                          <a:spcPct val="110000"/>
                        </a:lnSpc>
                        <a:defRPr sz="1200" b="1">
                          <a:solidFill>
                            <a:srgbClr val="000000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Times New Roman" panose="02020603050405020304" pitchFamily="18" charset="0"/>
                        </a:rPr>
                        <a:t>76</a:t>
                      </a:r>
                      <a:r>
                        <a:rPr kumimoji="0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Times New Roman" panose="02020603050405020304" pitchFamily="18" charset="0"/>
                        </a:rPr>
                        <a:t>Ge→</a:t>
                      </a:r>
                      <a:r>
                        <a:rPr kumimoji="0" lang="en-US" altLang="ko-KR" sz="18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Times New Roman" panose="02020603050405020304" pitchFamily="18" charset="0"/>
                        </a:rPr>
                        <a:t>76</a:t>
                      </a:r>
                      <a:r>
                        <a:rPr kumimoji="0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Times New Roman" panose="02020603050405020304" pitchFamily="18" charset="0"/>
                        </a:rPr>
                        <a:t>Se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110000"/>
                        </a:lnSpc>
                        <a:defRPr sz="1200" b="1">
                          <a:solidFill>
                            <a:srgbClr val="000000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Times New Roman" panose="02020603050405020304" pitchFamily="18" charset="0"/>
                        </a:rPr>
                        <a:t>2.040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110000"/>
                        </a:lnSpc>
                        <a:defRPr sz="1200" b="1">
                          <a:solidFill>
                            <a:srgbClr val="000000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Times New Roman" panose="02020603050405020304" pitchFamily="18" charset="0"/>
                        </a:rPr>
                        <a:t>7.8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0512">
                <a:tc>
                  <a:txBody>
                    <a:bodyPr/>
                    <a:lstStyle>
                      <a:lvl1pPr eaLnBrk="0" hangingPunct="0">
                        <a:lnSpc>
                          <a:spcPct val="110000"/>
                        </a:lnSpc>
                        <a:defRPr sz="1200" b="1">
                          <a:solidFill>
                            <a:srgbClr val="000000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Times New Roman" panose="02020603050405020304" pitchFamily="18" charset="0"/>
                        </a:rPr>
                        <a:t>82</a:t>
                      </a:r>
                      <a:r>
                        <a:rPr kumimoji="0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Times New Roman" panose="02020603050405020304" pitchFamily="18" charset="0"/>
                        </a:rPr>
                        <a:t>Se→</a:t>
                      </a:r>
                      <a:r>
                        <a:rPr kumimoji="0" lang="en-US" altLang="ko-KR" sz="18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Times New Roman" panose="02020603050405020304" pitchFamily="18" charset="0"/>
                        </a:rPr>
                        <a:t>82</a:t>
                      </a:r>
                      <a:r>
                        <a:rPr kumimoji="0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Times New Roman" panose="02020603050405020304" pitchFamily="18" charset="0"/>
                        </a:rPr>
                        <a:t>Kr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110000"/>
                        </a:lnSpc>
                        <a:defRPr sz="1200" b="1">
                          <a:solidFill>
                            <a:srgbClr val="000000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Times New Roman" panose="02020603050405020304" pitchFamily="18" charset="0"/>
                        </a:rPr>
                        <a:t>2.995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110000"/>
                        </a:lnSpc>
                        <a:defRPr sz="1200" b="1">
                          <a:solidFill>
                            <a:srgbClr val="000000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Times New Roman" panose="02020603050405020304" pitchFamily="18" charset="0"/>
                        </a:rPr>
                        <a:t>8.8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0512">
                <a:tc>
                  <a:txBody>
                    <a:bodyPr/>
                    <a:lstStyle>
                      <a:lvl1pPr eaLnBrk="0" hangingPunct="0">
                        <a:lnSpc>
                          <a:spcPct val="110000"/>
                        </a:lnSpc>
                        <a:defRPr sz="1200" b="1">
                          <a:solidFill>
                            <a:srgbClr val="000000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Times New Roman" panose="02020603050405020304" pitchFamily="18" charset="0"/>
                        </a:rPr>
                        <a:t>96</a:t>
                      </a:r>
                      <a:r>
                        <a:rPr kumimoji="0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Times New Roman" panose="02020603050405020304" pitchFamily="18" charset="0"/>
                        </a:rPr>
                        <a:t>Zr→</a:t>
                      </a:r>
                      <a:r>
                        <a:rPr kumimoji="0" lang="en-US" altLang="ko-KR" sz="18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Times New Roman" panose="02020603050405020304" pitchFamily="18" charset="0"/>
                        </a:rPr>
                        <a:t>96</a:t>
                      </a:r>
                      <a:r>
                        <a:rPr kumimoji="0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Times New Roman" panose="02020603050405020304" pitchFamily="18" charset="0"/>
                        </a:rPr>
                        <a:t>Mo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110000"/>
                        </a:lnSpc>
                        <a:defRPr sz="1200" b="1">
                          <a:solidFill>
                            <a:srgbClr val="000000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Times New Roman" panose="02020603050405020304" pitchFamily="18" charset="0"/>
                        </a:rPr>
                        <a:t>3.350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110000"/>
                        </a:lnSpc>
                        <a:defRPr sz="1200" b="1">
                          <a:solidFill>
                            <a:srgbClr val="000000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Times New Roman" panose="02020603050405020304" pitchFamily="18" charset="0"/>
                        </a:rPr>
                        <a:t>2.8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20512">
                <a:tc>
                  <a:txBody>
                    <a:bodyPr/>
                    <a:lstStyle>
                      <a:lvl1pPr eaLnBrk="0" hangingPunct="0">
                        <a:lnSpc>
                          <a:spcPct val="110000"/>
                        </a:lnSpc>
                        <a:defRPr sz="1200" b="1">
                          <a:solidFill>
                            <a:srgbClr val="000000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Times New Roman" panose="02020603050405020304" pitchFamily="18" charset="0"/>
                        </a:rPr>
                        <a:t>100</a:t>
                      </a:r>
                      <a:r>
                        <a:rPr kumimoji="0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Times New Roman" panose="02020603050405020304" pitchFamily="18" charset="0"/>
                        </a:rPr>
                        <a:t>Mo→</a:t>
                      </a:r>
                      <a:r>
                        <a:rPr kumimoji="0" lang="en-US" altLang="ko-KR" sz="18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Times New Roman" panose="02020603050405020304" pitchFamily="18" charset="0"/>
                        </a:rPr>
                        <a:t>100</a:t>
                      </a:r>
                      <a:r>
                        <a:rPr kumimoji="0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Times New Roman" panose="02020603050405020304" pitchFamily="18" charset="0"/>
                        </a:rPr>
                        <a:t>Ru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110000"/>
                        </a:lnSpc>
                        <a:defRPr sz="1200" b="1">
                          <a:solidFill>
                            <a:srgbClr val="000000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Times New Roman" panose="02020603050405020304" pitchFamily="18" charset="0"/>
                        </a:rPr>
                        <a:t>3.034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110000"/>
                        </a:lnSpc>
                        <a:defRPr sz="1200" b="1">
                          <a:solidFill>
                            <a:srgbClr val="000000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Times New Roman" panose="02020603050405020304" pitchFamily="18" charset="0"/>
                        </a:rPr>
                        <a:t>9.7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20512">
                <a:tc>
                  <a:txBody>
                    <a:bodyPr/>
                    <a:lstStyle>
                      <a:lvl1pPr eaLnBrk="0" hangingPunct="0">
                        <a:lnSpc>
                          <a:spcPct val="110000"/>
                        </a:lnSpc>
                        <a:defRPr sz="1200" b="1">
                          <a:solidFill>
                            <a:srgbClr val="000000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Times New Roman" panose="02020603050405020304" pitchFamily="18" charset="0"/>
                        </a:rPr>
                        <a:t>110</a:t>
                      </a:r>
                      <a:r>
                        <a:rPr kumimoji="0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Times New Roman" panose="02020603050405020304" pitchFamily="18" charset="0"/>
                        </a:rPr>
                        <a:t>Pd→</a:t>
                      </a:r>
                      <a:r>
                        <a:rPr kumimoji="0" lang="en-US" altLang="ko-KR" sz="18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Times New Roman" panose="02020603050405020304" pitchFamily="18" charset="0"/>
                        </a:rPr>
                        <a:t>110</a:t>
                      </a:r>
                      <a:r>
                        <a:rPr kumimoji="0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Times New Roman" panose="02020603050405020304" pitchFamily="18" charset="0"/>
                        </a:rPr>
                        <a:t>Cd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110000"/>
                        </a:lnSpc>
                        <a:defRPr sz="1200" b="1">
                          <a:solidFill>
                            <a:srgbClr val="000000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Times New Roman" panose="02020603050405020304" pitchFamily="18" charset="0"/>
                        </a:rPr>
                        <a:t>2.013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110000"/>
                        </a:lnSpc>
                        <a:defRPr sz="1200" b="1">
                          <a:solidFill>
                            <a:srgbClr val="000000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Times New Roman" panose="02020603050405020304" pitchFamily="18" charset="0"/>
                        </a:rPr>
                        <a:t>11.7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20512">
                <a:tc>
                  <a:txBody>
                    <a:bodyPr/>
                    <a:lstStyle>
                      <a:lvl1pPr eaLnBrk="0" hangingPunct="0">
                        <a:lnSpc>
                          <a:spcPct val="110000"/>
                        </a:lnSpc>
                        <a:defRPr sz="1200" b="1">
                          <a:solidFill>
                            <a:srgbClr val="000000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Times New Roman" panose="02020603050405020304" pitchFamily="18" charset="0"/>
                        </a:rPr>
                        <a:t>116</a:t>
                      </a:r>
                      <a:r>
                        <a:rPr kumimoji="0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Times New Roman" panose="02020603050405020304" pitchFamily="18" charset="0"/>
                        </a:rPr>
                        <a:t>Cd→</a:t>
                      </a:r>
                      <a:r>
                        <a:rPr kumimoji="0" lang="en-US" altLang="ko-KR" sz="18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Times New Roman" panose="02020603050405020304" pitchFamily="18" charset="0"/>
                        </a:rPr>
                        <a:t>116</a:t>
                      </a:r>
                      <a:r>
                        <a:rPr kumimoji="0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Times New Roman" panose="02020603050405020304" pitchFamily="18" charset="0"/>
                        </a:rPr>
                        <a:t>Sn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110000"/>
                        </a:lnSpc>
                        <a:defRPr sz="1200" b="1">
                          <a:solidFill>
                            <a:srgbClr val="000000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Times New Roman" panose="02020603050405020304" pitchFamily="18" charset="0"/>
                        </a:rPr>
                        <a:t>2.802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110000"/>
                        </a:lnSpc>
                        <a:defRPr sz="1200" b="1">
                          <a:solidFill>
                            <a:srgbClr val="000000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Times New Roman" panose="02020603050405020304" pitchFamily="18" charset="0"/>
                        </a:rPr>
                        <a:t>7.5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20512">
                <a:tc>
                  <a:txBody>
                    <a:bodyPr/>
                    <a:lstStyle>
                      <a:lvl1pPr eaLnBrk="0" hangingPunct="0">
                        <a:lnSpc>
                          <a:spcPct val="110000"/>
                        </a:lnSpc>
                        <a:defRPr sz="1200" b="1">
                          <a:solidFill>
                            <a:srgbClr val="000000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Times New Roman" panose="02020603050405020304" pitchFamily="18" charset="0"/>
                        </a:rPr>
                        <a:t>124</a:t>
                      </a:r>
                      <a:r>
                        <a:rPr kumimoji="0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Times New Roman" panose="02020603050405020304" pitchFamily="18" charset="0"/>
                        </a:rPr>
                        <a:t>Sn →</a:t>
                      </a:r>
                      <a:r>
                        <a:rPr kumimoji="0" lang="en-US" altLang="ko-KR" sz="18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Times New Roman" panose="02020603050405020304" pitchFamily="18" charset="0"/>
                        </a:rPr>
                        <a:t>124</a:t>
                      </a:r>
                      <a:r>
                        <a:rPr kumimoji="0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Times New Roman" panose="02020603050405020304" pitchFamily="18" charset="0"/>
                        </a:rPr>
                        <a:t>Te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110000"/>
                        </a:lnSpc>
                        <a:defRPr sz="1200" b="1">
                          <a:solidFill>
                            <a:srgbClr val="000000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Times New Roman" panose="02020603050405020304" pitchFamily="18" charset="0"/>
                        </a:rPr>
                        <a:t>2.228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110000"/>
                        </a:lnSpc>
                        <a:defRPr sz="1200" b="1">
                          <a:solidFill>
                            <a:srgbClr val="000000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Times New Roman" panose="02020603050405020304" pitchFamily="18" charset="0"/>
                        </a:rPr>
                        <a:t>5.8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20512">
                <a:tc>
                  <a:txBody>
                    <a:bodyPr/>
                    <a:lstStyle>
                      <a:lvl1pPr eaLnBrk="0" hangingPunct="0">
                        <a:lnSpc>
                          <a:spcPct val="110000"/>
                        </a:lnSpc>
                        <a:defRPr sz="1200" b="1">
                          <a:solidFill>
                            <a:srgbClr val="000000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Times New Roman" panose="02020603050405020304" pitchFamily="18" charset="0"/>
                        </a:rPr>
                        <a:t>130</a:t>
                      </a:r>
                      <a:r>
                        <a:rPr kumimoji="0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Times New Roman" panose="02020603050405020304" pitchFamily="18" charset="0"/>
                        </a:rPr>
                        <a:t>Te→</a:t>
                      </a:r>
                      <a:r>
                        <a:rPr kumimoji="0" lang="en-US" altLang="ko-KR" sz="18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Times New Roman" panose="02020603050405020304" pitchFamily="18" charset="0"/>
                        </a:rPr>
                        <a:t>130</a:t>
                      </a:r>
                      <a:r>
                        <a:rPr kumimoji="0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Times New Roman" panose="02020603050405020304" pitchFamily="18" charset="0"/>
                        </a:rPr>
                        <a:t>Xe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110000"/>
                        </a:lnSpc>
                        <a:defRPr sz="1200" b="1">
                          <a:solidFill>
                            <a:srgbClr val="000000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Times New Roman" panose="02020603050405020304" pitchFamily="18" charset="0"/>
                        </a:rPr>
                        <a:t>2.533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110000"/>
                        </a:lnSpc>
                        <a:defRPr sz="1200" b="1">
                          <a:solidFill>
                            <a:srgbClr val="000000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Times New Roman" panose="02020603050405020304" pitchFamily="18" charset="0"/>
                        </a:rPr>
                        <a:t>34.1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20512">
                <a:tc>
                  <a:txBody>
                    <a:bodyPr/>
                    <a:lstStyle>
                      <a:lvl1pPr eaLnBrk="0" hangingPunct="0">
                        <a:lnSpc>
                          <a:spcPct val="110000"/>
                        </a:lnSpc>
                        <a:defRPr sz="1200" b="1">
                          <a:solidFill>
                            <a:srgbClr val="000000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Times New Roman" panose="02020603050405020304" pitchFamily="18" charset="0"/>
                        </a:rPr>
                        <a:t>136</a:t>
                      </a:r>
                      <a:r>
                        <a:rPr kumimoji="0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Times New Roman" panose="02020603050405020304" pitchFamily="18" charset="0"/>
                        </a:rPr>
                        <a:t>Xe→</a:t>
                      </a:r>
                      <a:r>
                        <a:rPr kumimoji="0" lang="en-US" altLang="ko-KR" sz="18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Times New Roman" panose="02020603050405020304" pitchFamily="18" charset="0"/>
                        </a:rPr>
                        <a:t>136</a:t>
                      </a:r>
                      <a:r>
                        <a:rPr kumimoji="0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Times New Roman" panose="02020603050405020304" pitchFamily="18" charset="0"/>
                        </a:rPr>
                        <a:t>Ba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110000"/>
                        </a:lnSpc>
                        <a:defRPr sz="1200" b="1">
                          <a:solidFill>
                            <a:srgbClr val="000000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Times New Roman" panose="02020603050405020304" pitchFamily="18" charset="0"/>
                        </a:rPr>
                        <a:t>2.479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110000"/>
                        </a:lnSpc>
                        <a:defRPr sz="1200" b="1">
                          <a:solidFill>
                            <a:srgbClr val="000000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Times New Roman" panose="02020603050405020304" pitchFamily="18" charset="0"/>
                        </a:rPr>
                        <a:t>8.9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20512">
                <a:tc>
                  <a:txBody>
                    <a:bodyPr/>
                    <a:lstStyle>
                      <a:lvl1pPr eaLnBrk="0" hangingPunct="0">
                        <a:lnSpc>
                          <a:spcPct val="110000"/>
                        </a:lnSpc>
                        <a:defRPr sz="1200" b="1">
                          <a:solidFill>
                            <a:srgbClr val="000000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Times New Roman" panose="02020603050405020304" pitchFamily="18" charset="0"/>
                        </a:rPr>
                        <a:t>150</a:t>
                      </a:r>
                      <a:r>
                        <a:rPr kumimoji="0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Times New Roman" panose="02020603050405020304" pitchFamily="18" charset="0"/>
                        </a:rPr>
                        <a:t>Nd→</a:t>
                      </a:r>
                      <a:r>
                        <a:rPr kumimoji="0" lang="en-US" altLang="ko-KR" sz="18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Times New Roman" panose="02020603050405020304" pitchFamily="18" charset="0"/>
                        </a:rPr>
                        <a:t>150</a:t>
                      </a:r>
                      <a:r>
                        <a:rPr kumimoji="0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Times New Roman" panose="02020603050405020304" pitchFamily="18" charset="0"/>
                        </a:rPr>
                        <a:t>Sm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110000"/>
                        </a:lnSpc>
                        <a:defRPr sz="1200" b="1">
                          <a:solidFill>
                            <a:srgbClr val="000000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Times New Roman" panose="02020603050405020304" pitchFamily="18" charset="0"/>
                        </a:rPr>
                        <a:t>3.367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110000"/>
                        </a:lnSpc>
                        <a:defRPr sz="1200" b="1">
                          <a:solidFill>
                            <a:srgbClr val="000000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Times New Roman" panose="02020603050405020304" pitchFamily="18" charset="0"/>
                        </a:rPr>
                        <a:t>5.6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graphicFrame>
        <p:nvGraphicFramePr>
          <p:cNvPr id="9" name="Object 5"/>
          <p:cNvGraphicFramePr>
            <a:graphicFrameLocks noChangeAspect="1"/>
          </p:cNvGraphicFramePr>
          <p:nvPr>
            <p:extLst/>
          </p:nvPr>
        </p:nvGraphicFramePr>
        <p:xfrm>
          <a:off x="5446713" y="1270000"/>
          <a:ext cx="6608762" cy="688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1" name="수식" r:id="rId3" imgW="2463800" imgH="254000" progId="Equation.3">
                  <p:embed/>
                </p:oleObj>
              </mc:Choice>
              <mc:Fallback>
                <p:oleObj name="수식" r:id="rId3" imgW="2463800" imgH="254000" progId="Equation.3">
                  <p:embed/>
                  <p:pic>
                    <p:nvPicPr>
                      <p:cNvPr id="9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46713" y="1270000"/>
                        <a:ext cx="6608762" cy="688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5625950" y="1958975"/>
            <a:ext cx="6454203" cy="33239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One</a:t>
            </a:r>
            <a:r>
              <a:rPr lang="ko-KR" alt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of the largest Q-value </a:t>
            </a:r>
          </a:p>
          <a:p>
            <a:pPr marL="800100" lvl="1" indent="-342900">
              <a:lnSpc>
                <a:spcPct val="150000"/>
              </a:lnSpc>
              <a:buFontTx/>
              <a:buChar char="-"/>
            </a:pPr>
            <a:r>
              <a:rPr lang="en-US" altLang="ko-K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High decay probability</a:t>
            </a:r>
            <a:endParaRPr lang="en-US" altLang="ko-K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00100" lvl="1" indent="-342900">
              <a:lnSpc>
                <a:spcPct val="150000"/>
              </a:lnSpc>
              <a:buFontTx/>
              <a:buChar char="-"/>
            </a:pPr>
            <a:r>
              <a:rPr lang="en-US" altLang="ko-K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Efficient background suppression, but….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Calorimetric experiment using </a:t>
            </a:r>
            <a:r>
              <a:rPr lang="en-US" altLang="ko-KR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molybdate</a:t>
            </a:r>
            <a:r>
              <a:rPr lang="en-US" altLang="ko-K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scintillator</a:t>
            </a:r>
            <a:endParaRPr lang="en-US" altLang="ko-K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Availability of enriched </a:t>
            </a:r>
            <a:r>
              <a:rPr lang="en-US" altLang="ko-KR" sz="20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r>
              <a:rPr lang="en-US" altLang="ko-K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 in 0.1 tone ~ 1 tone scale </a:t>
            </a:r>
          </a:p>
          <a:p>
            <a:pPr marL="800100" lvl="1" indent="-342900">
              <a:lnSpc>
                <a:spcPct val="150000"/>
              </a:lnSpc>
              <a:buFontTx/>
              <a:buChar char="-"/>
            </a:pPr>
            <a:r>
              <a:rPr lang="en-US" altLang="ko-K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High natural abundance : 9.7 %</a:t>
            </a:r>
          </a:p>
          <a:p>
            <a:pPr marL="800100" lvl="1" indent="-342900">
              <a:lnSpc>
                <a:spcPct val="150000"/>
              </a:lnSpc>
              <a:buFontTx/>
              <a:buChar char="-"/>
            </a:pPr>
            <a:r>
              <a:rPr lang="en-US" altLang="ko-K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Enrichment </a:t>
            </a:r>
            <a:r>
              <a:rPr lang="en-US" altLang="ko-K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by gas centrifuge method</a:t>
            </a:r>
            <a:endParaRPr lang="ko-KR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EA19F-6EC8-4378-BAEE-5B552AA2A553}" type="slidenum">
              <a:rPr lang="ko-KR" altLang="en-US" smtClean="0"/>
              <a:t>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62228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Zero background experiment</a:t>
            </a:r>
            <a:endParaRPr lang="ko-KR" altLang="en-US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graphicFrame>
        <p:nvGraphicFramePr>
          <p:cNvPr id="4" name="개체 2"/>
          <p:cNvGraphicFramePr>
            <a:graphicFrameLocks noChangeAspect="1"/>
          </p:cNvGraphicFramePr>
          <p:nvPr>
            <p:extLst/>
          </p:nvPr>
        </p:nvGraphicFramePr>
        <p:xfrm>
          <a:off x="2040152" y="4031535"/>
          <a:ext cx="4413081" cy="108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86" name="수식" r:id="rId3" imgW="1765300" imgH="431800" progId="Equation.3">
                  <p:embed/>
                </p:oleObj>
              </mc:Choice>
              <mc:Fallback>
                <p:oleObj name="수식" r:id="rId3" imgW="1765300" imgH="431800" progId="Equation.3">
                  <p:embed/>
                  <p:pic>
                    <p:nvPicPr>
                      <p:cNvPr id="4" name="개체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40152" y="4031535"/>
                        <a:ext cx="4413081" cy="1080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개체 28"/>
          <p:cNvGraphicFramePr>
            <a:graphicFrameLocks noChangeAspect="1"/>
          </p:cNvGraphicFramePr>
          <p:nvPr>
            <p:extLst/>
          </p:nvPr>
        </p:nvGraphicFramePr>
        <p:xfrm>
          <a:off x="838033" y="2050264"/>
          <a:ext cx="4597348" cy="108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87" name="수식" r:id="rId5" imgW="1892300" imgH="444500" progId="Equation.3">
                  <p:embed/>
                </p:oleObj>
              </mc:Choice>
              <mc:Fallback>
                <p:oleObj name="수식" r:id="rId5" imgW="1892300" imgH="444500" progId="Equation.3">
                  <p:embed/>
                  <p:pic>
                    <p:nvPicPr>
                      <p:cNvPr id="5" name="개체 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8033" y="2050264"/>
                        <a:ext cx="4597348" cy="1080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92484" y="4346300"/>
            <a:ext cx="14702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When b</a:t>
            </a:r>
            <a:r>
              <a:rPr lang="en-US" altLang="ko-KR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0,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153160" y="3329696"/>
            <a:ext cx="25485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b="1" i="1" dirty="0" smtClean="0">
                <a:solidFill>
                  <a:srgbClr val="C00000"/>
                </a:solidFill>
                <a:latin typeface="Symbol" panose="05050102010706020507" pitchFamily="18" charset="2"/>
                <a:cs typeface="Times New Roman" panose="02020603050405020304" pitchFamily="18" charset="0"/>
              </a:rPr>
              <a:t>D</a:t>
            </a:r>
            <a:r>
              <a:rPr lang="en-US" altLang="ko-KR" sz="16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altLang="ko-KR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Detector performance</a:t>
            </a:r>
            <a:endParaRPr lang="ko-KR" altLang="en-US" sz="1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040152" y="3264959"/>
            <a:ext cx="16690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ko-KR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events in ROI</a:t>
            </a:r>
            <a:endParaRPr lang="ko-KR" altLang="en-US" sz="1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1140" y="1780156"/>
            <a:ext cx="21659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b="1" i="1" dirty="0" smtClean="0">
                <a:solidFill>
                  <a:srgbClr val="C00000"/>
                </a:solidFill>
                <a:latin typeface="Symbol" panose="05050102010706020507" pitchFamily="18" charset="2"/>
                <a:cs typeface="Times New Roman" panose="02020603050405020304" pitchFamily="18" charset="0"/>
              </a:rPr>
              <a:t>e</a:t>
            </a:r>
            <a:r>
              <a:rPr lang="en-US" altLang="ko-KR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Detection efficiency</a:t>
            </a:r>
            <a:endParaRPr lang="ko-KR" altLang="en-US" sz="1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38033" y="5481499"/>
            <a:ext cx="53783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dirty="0" smtClean="0">
                <a:solidFill>
                  <a:srgbClr val="C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Goal : Zero background experiment</a:t>
            </a:r>
            <a:endParaRPr lang="ko-KR" altLang="en-US" sz="2400" dirty="0">
              <a:solidFill>
                <a:srgbClr val="C00000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grpSp>
        <p:nvGrpSpPr>
          <p:cNvPr id="11" name="Group 12"/>
          <p:cNvGrpSpPr/>
          <p:nvPr/>
        </p:nvGrpSpPr>
        <p:grpSpPr>
          <a:xfrm>
            <a:off x="6701743" y="2893671"/>
            <a:ext cx="5221402" cy="3661150"/>
            <a:chOff x="2998922" y="2643442"/>
            <a:chExt cx="5501123" cy="3782758"/>
          </a:xfrm>
        </p:grpSpPr>
        <p:pic>
          <p:nvPicPr>
            <p:cNvPr id="12" name="Picture 11" descr="dbd-mt_halflife_zerobackground.gif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6920" r="8203"/>
            <a:stretch/>
          </p:blipFill>
          <p:spPr>
            <a:xfrm>
              <a:off x="2998922" y="2643442"/>
              <a:ext cx="5501123" cy="3782758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6129795" y="5253626"/>
              <a:ext cx="2292615" cy="6041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600" b="1" dirty="0" err="1">
                  <a:latin typeface="Times New Roman"/>
                  <a:cs typeface="Times New Roman"/>
                </a:rPr>
                <a:t>ckky</a:t>
              </a:r>
              <a:endParaRPr lang="en-US" altLang="ko-KR" sz="1600" b="1" dirty="0">
                <a:latin typeface="Times New Roman"/>
                <a:cs typeface="Times New Roman"/>
              </a:endParaRPr>
            </a:p>
            <a:p>
              <a:r>
                <a:rPr lang="en-US" sz="1600" b="1" dirty="0" smtClean="0">
                  <a:latin typeface="Times New Roman"/>
                  <a:cs typeface="Times New Roman"/>
                </a:rPr>
                <a:t>counts/ (</a:t>
              </a:r>
              <a:r>
                <a:rPr lang="en-US" sz="1600" b="1" dirty="0" err="1" smtClean="0">
                  <a:latin typeface="Times New Roman"/>
                  <a:cs typeface="Times New Roman"/>
                </a:rPr>
                <a:t>keV</a:t>
              </a:r>
              <a:r>
                <a:rPr lang="en-US" sz="1600" b="1" dirty="0" smtClean="0">
                  <a:latin typeface="Times New Roman"/>
                  <a:cs typeface="Times New Roman"/>
                </a:rPr>
                <a:t> kg year) </a:t>
              </a:r>
            </a:p>
          </p:txBody>
        </p:sp>
      </p:grpSp>
      <p:sp>
        <p:nvSpPr>
          <p:cNvPr id="14" name="TextBox 14"/>
          <p:cNvSpPr txBox="1">
            <a:spLocks noChangeArrowheads="1"/>
          </p:cNvSpPr>
          <p:nvPr/>
        </p:nvSpPr>
        <p:spPr bwMode="auto">
          <a:xfrm>
            <a:off x="7542958" y="4746461"/>
            <a:ext cx="121219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ko-KR"/>
            </a:defPPr>
            <a:lvl1pPr algn="ctr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  <a:cs typeface="+mn-cs"/>
              </a:defRPr>
            </a:lvl1pPr>
            <a:lvl2pPr marL="457200" algn="ctr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  <a:cs typeface="+mn-cs"/>
              </a:defRPr>
            </a:lvl2pPr>
            <a:lvl3pPr marL="914400" algn="ctr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  <a:cs typeface="+mn-cs"/>
              </a:defRPr>
            </a:lvl3pPr>
            <a:lvl4pPr marL="1371600" algn="ctr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  <a:cs typeface="+mn-cs"/>
              </a:defRPr>
            </a:lvl4pPr>
            <a:lvl5pPr marL="1828800" algn="ctr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  <a:cs typeface="+mn-cs"/>
              </a:defRPr>
            </a:lvl9pPr>
          </a:lstStyle>
          <a:p>
            <a:pPr eaLnBrk="1" hangingPunct="1"/>
            <a:r>
              <a:rPr lang="en-US" altLang="ko-KR" sz="1400" b="0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AMoRE-10kg</a:t>
            </a:r>
            <a:endParaRPr lang="en-US" altLang="ko-KR" sz="1400" b="0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5" name="TextBox 23"/>
          <p:cNvSpPr txBox="1">
            <a:spLocks noChangeArrowheads="1"/>
          </p:cNvSpPr>
          <p:nvPr/>
        </p:nvSpPr>
        <p:spPr bwMode="auto">
          <a:xfrm>
            <a:off x="9926381" y="3261016"/>
            <a:ext cx="130195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ko-KR"/>
            </a:defPPr>
            <a:lvl1pPr algn="ctr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  <a:cs typeface="+mn-cs"/>
              </a:defRPr>
            </a:lvl1pPr>
            <a:lvl2pPr marL="457200" algn="ctr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  <a:cs typeface="+mn-cs"/>
              </a:defRPr>
            </a:lvl2pPr>
            <a:lvl3pPr marL="914400" algn="ctr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  <a:cs typeface="+mn-cs"/>
              </a:defRPr>
            </a:lvl3pPr>
            <a:lvl4pPr marL="1371600" algn="ctr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  <a:cs typeface="+mn-cs"/>
              </a:defRPr>
            </a:lvl4pPr>
            <a:lvl5pPr marL="1828800" algn="ctr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  <a:cs typeface="+mn-cs"/>
              </a:defRPr>
            </a:lvl9pPr>
          </a:lstStyle>
          <a:p>
            <a:pPr eaLnBrk="1" hangingPunct="1"/>
            <a:r>
              <a:rPr lang="en-US" altLang="ko-KR" sz="1400" b="0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AMoRE-200kg</a:t>
            </a:r>
            <a:endParaRPr lang="en-US" altLang="ko-KR" sz="1400" b="0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6216428" y="1500936"/>
            <a:ext cx="4550229" cy="1136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kumimoji="1" sz="2800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 sz="2800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 sz="2800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 sz="2800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 sz="2800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9pPr>
          </a:lstStyle>
          <a:p>
            <a:pPr eaLnBrk="1" latinLnBrk="1" hangingPunct="1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altLang="ko-KR" sz="180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M </a:t>
            </a:r>
            <a:r>
              <a:rPr lang="en-US" altLang="ko-KR" sz="1800" dirty="0">
                <a:solidFill>
                  <a:srgbClr val="FF0000"/>
                </a:solidFill>
                <a:latin typeface="Times New Roman" panose="02020603050405020304" pitchFamily="18" charset="0"/>
              </a:rPr>
              <a:t>= mass of detector in kg,</a:t>
            </a:r>
            <a:r>
              <a:rPr lang="en-US" altLang="ko-KR" sz="1800" dirty="0">
                <a:latin typeface="Times New Roman" panose="02020603050405020304" pitchFamily="18" charset="0"/>
              </a:rPr>
              <a:t>    </a:t>
            </a:r>
            <a:endParaRPr lang="en-US" altLang="ko-KR" sz="1800" dirty="0" smtClean="0">
              <a:latin typeface="Times New Roman" panose="02020603050405020304" pitchFamily="18" charset="0"/>
            </a:endParaRPr>
          </a:p>
          <a:p>
            <a:pPr eaLnBrk="1" latinLnBrk="1" hangingPunct="1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ko-KR" sz="1800" dirty="0" smtClean="0">
                <a:latin typeface="Times New Roman" panose="02020603050405020304" pitchFamily="18" charset="0"/>
              </a:rPr>
              <a:t>A </a:t>
            </a:r>
            <a:r>
              <a:rPr lang="en-US" altLang="ko-KR" sz="1800" dirty="0">
                <a:latin typeface="Times New Roman" panose="02020603050405020304" pitchFamily="18" charset="0"/>
              </a:rPr>
              <a:t>= mass number of candidate </a:t>
            </a:r>
            <a:r>
              <a:rPr lang="en-US" altLang="ko-KR" sz="1800" dirty="0" smtClean="0">
                <a:latin typeface="Times New Roman" panose="02020603050405020304" pitchFamily="18" charset="0"/>
              </a:rPr>
              <a:t>isotope</a:t>
            </a:r>
            <a:endParaRPr lang="en-US" altLang="ko-KR" sz="1800" dirty="0">
              <a:latin typeface="Times New Roman" panose="02020603050405020304" pitchFamily="18" charset="0"/>
            </a:endParaRPr>
          </a:p>
          <a:p>
            <a:pPr eaLnBrk="1" latinLnBrk="1" hangingPunct="1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ko-KR" sz="180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a </a:t>
            </a:r>
            <a:r>
              <a:rPr lang="en-US" altLang="ko-KR" sz="1800" dirty="0">
                <a:solidFill>
                  <a:srgbClr val="FF0000"/>
                </a:solidFill>
                <a:latin typeface="Times New Roman" panose="02020603050405020304" pitchFamily="18" charset="0"/>
              </a:rPr>
              <a:t>= </a:t>
            </a:r>
            <a:r>
              <a:rPr lang="en-US" altLang="ko-KR" sz="1800" i="1" dirty="0">
                <a:solidFill>
                  <a:srgbClr val="FF0000"/>
                </a:solidFill>
                <a:latin typeface="Symbol" panose="05050102010706020507" pitchFamily="18" charset="2"/>
              </a:rPr>
              <a:t>bb</a:t>
            </a:r>
            <a:r>
              <a:rPr lang="en-US" altLang="ko-KR" sz="1800" dirty="0">
                <a:solidFill>
                  <a:srgbClr val="FF0000"/>
                </a:solidFill>
                <a:latin typeface="Times New Roman" panose="02020603050405020304" pitchFamily="18" charset="0"/>
              </a:rPr>
              <a:t> isotope </a:t>
            </a:r>
            <a:r>
              <a:rPr lang="en-US" altLang="ko-KR" sz="180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concentration </a:t>
            </a:r>
            <a:r>
              <a:rPr lang="en-US" altLang="ko-KR" sz="1800" dirty="0">
                <a:solidFill>
                  <a:srgbClr val="FF0000"/>
                </a:solidFill>
                <a:latin typeface="Times New Roman" panose="02020603050405020304" pitchFamily="18" charset="0"/>
              </a:rPr>
              <a:t>(Enrichment)</a:t>
            </a:r>
            <a:r>
              <a:rPr lang="en-US" altLang="ko-KR" sz="1800" dirty="0">
                <a:solidFill>
                  <a:schemeClr val="bg2"/>
                </a:solidFill>
                <a:latin typeface="Times New Roman" panose="02020603050405020304" pitchFamily="18" charset="0"/>
              </a:rPr>
              <a:t>,  </a:t>
            </a:r>
          </a:p>
          <a:p>
            <a:pPr eaLnBrk="1" latinLnBrk="1" hangingPunct="1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ko-KR" sz="1800" dirty="0" smtClean="0">
                <a:latin typeface="Times New Roman" panose="02020603050405020304" pitchFamily="18" charset="0"/>
              </a:rPr>
              <a:t>T  </a:t>
            </a:r>
            <a:r>
              <a:rPr lang="en-US" altLang="ko-KR" sz="1800" dirty="0">
                <a:latin typeface="Times New Roman" panose="02020603050405020304" pitchFamily="18" charset="0"/>
              </a:rPr>
              <a:t>= measured time in years</a:t>
            </a:r>
          </a:p>
        </p:txBody>
      </p:sp>
      <p:sp>
        <p:nvSpPr>
          <p:cNvPr id="17" name="직사각형 16"/>
          <p:cNvSpPr/>
          <p:nvPr/>
        </p:nvSpPr>
        <p:spPr>
          <a:xfrm>
            <a:off x="11076296" y="4381025"/>
            <a:ext cx="567784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altLang="ko-KR" sz="1400" b="1" dirty="0" err="1">
                <a:solidFill>
                  <a:srgbClr val="0033CC"/>
                </a:solidFill>
                <a:latin typeface="+mj-lt"/>
                <a:cs typeface="Times New Roman"/>
              </a:rPr>
              <a:t>ckky</a:t>
            </a:r>
            <a:endParaRPr lang="en-US" altLang="ko-KR" sz="1400" b="1" dirty="0">
              <a:solidFill>
                <a:srgbClr val="0033CC"/>
              </a:solidFill>
              <a:latin typeface="+mj-lt"/>
              <a:cs typeface="Times New Roman"/>
            </a:endParaRPr>
          </a:p>
        </p:txBody>
      </p:sp>
      <p:sp>
        <p:nvSpPr>
          <p:cNvPr id="18" name="직사각형 17"/>
          <p:cNvSpPr/>
          <p:nvPr/>
        </p:nvSpPr>
        <p:spPr>
          <a:xfrm>
            <a:off x="9825955" y="3680309"/>
            <a:ext cx="567784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altLang="ko-KR" sz="1400" b="1" dirty="0" err="1">
                <a:solidFill>
                  <a:srgbClr val="FF0000"/>
                </a:solidFill>
                <a:latin typeface="+mj-lt"/>
                <a:cs typeface="Times New Roman"/>
              </a:rPr>
              <a:t>ckky</a:t>
            </a:r>
            <a:endParaRPr lang="en-US" altLang="ko-KR" sz="1400" b="1" dirty="0">
              <a:solidFill>
                <a:srgbClr val="FF0000"/>
              </a:solidFill>
              <a:latin typeface="+mj-lt"/>
              <a:cs typeface="Times New Roman"/>
            </a:endParaRPr>
          </a:p>
        </p:txBody>
      </p:sp>
      <p:sp>
        <p:nvSpPr>
          <p:cNvPr id="19" name="TextBox 18"/>
          <p:cNvSpPr txBox="1"/>
          <p:nvPr/>
        </p:nvSpPr>
        <p:spPr>
          <a:xfrm rot="20647201">
            <a:off x="831071" y="3279091"/>
            <a:ext cx="10529858" cy="830997"/>
          </a:xfrm>
          <a:prstGeom prst="rect">
            <a:avLst/>
          </a:prstGeom>
          <a:solidFill>
            <a:srgbClr val="FFFF00">
              <a:alpha val="7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dirty="0" smtClean="0">
                <a:solidFill>
                  <a:srgbClr val="FF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Zero</a:t>
            </a:r>
            <a:r>
              <a:rPr lang="en-US" altLang="ko-KR" sz="24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 background, </a:t>
            </a:r>
            <a:r>
              <a:rPr lang="en-US" altLang="ko-KR" sz="2400" dirty="0" smtClean="0">
                <a:solidFill>
                  <a:srgbClr val="FF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large</a:t>
            </a:r>
            <a:r>
              <a:rPr lang="en-US" altLang="ko-KR" sz="24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 mass, </a:t>
            </a:r>
            <a:r>
              <a:rPr lang="en-US" altLang="ko-KR" sz="2400" dirty="0" smtClean="0">
                <a:solidFill>
                  <a:srgbClr val="FF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long</a:t>
            </a:r>
            <a:r>
              <a:rPr lang="en-US" altLang="ko-KR" sz="24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 time measurement</a:t>
            </a:r>
          </a:p>
          <a:p>
            <a:pPr algn="ctr"/>
            <a:r>
              <a:rPr lang="en-US" altLang="ko-KR" sz="24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Quite </a:t>
            </a:r>
            <a:r>
              <a:rPr lang="en-US" altLang="ko-KR" sz="2400" dirty="0" smtClean="0">
                <a:solidFill>
                  <a:srgbClr val="FF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challenging</a:t>
            </a:r>
            <a:r>
              <a:rPr lang="en-US" altLang="ko-KR" sz="24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 experiment</a:t>
            </a:r>
            <a:endParaRPr lang="ko-KR" altLang="en-US" sz="240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080299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Detection technique of </a:t>
            </a:r>
            <a:r>
              <a:rPr lang="en-US" altLang="ko-KR" dirty="0" err="1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AMoRE</a:t>
            </a:r>
            <a:endParaRPr lang="ko-KR" altLang="en-US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4" name="TextBox 19"/>
          <p:cNvSpPr txBox="1">
            <a:spLocks noChangeArrowheads="1"/>
          </p:cNvSpPr>
          <p:nvPr/>
        </p:nvSpPr>
        <p:spPr bwMode="auto">
          <a:xfrm>
            <a:off x="406096" y="1786190"/>
            <a:ext cx="4301669" cy="707886"/>
          </a:xfrm>
          <a:prstGeom prst="rect">
            <a:avLst/>
          </a:prstGeom>
          <a:solidFill>
            <a:srgbClr val="CC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800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 sz="2800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 sz="2800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 sz="2800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 sz="2800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9pPr>
          </a:lstStyle>
          <a:p>
            <a:pPr algn="ctr" eaLnBrk="1" latinLnBrk="1" hangingPunct="1"/>
            <a:r>
              <a:rPr lang="en-US" altLang="ko-KR" sz="20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Crystal scintillator (source </a:t>
            </a:r>
            <a:r>
              <a:rPr lang="en-US" altLang="ko-KR" sz="20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= detector) </a:t>
            </a:r>
            <a:endParaRPr lang="en-US" altLang="ko-KR" sz="2000" b="1" dirty="0" smtClean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algn="ctr" eaLnBrk="1" latinLnBrk="1" hangingPunct="1"/>
            <a:r>
              <a:rPr lang="en-US" altLang="ko-KR" sz="20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MMC </a:t>
            </a:r>
            <a:r>
              <a:rPr lang="en-US" altLang="ko-KR" sz="20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(low temp. detector)</a:t>
            </a: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866" y="3008570"/>
            <a:ext cx="4352899" cy="2983090"/>
          </a:xfrm>
          <a:prstGeom prst="rect">
            <a:avLst/>
          </a:prstGeom>
        </p:spPr>
      </p:pic>
      <p:sp>
        <p:nvSpPr>
          <p:cNvPr id="6" name="직사각형 5"/>
          <p:cNvSpPr/>
          <p:nvPr/>
        </p:nvSpPr>
        <p:spPr>
          <a:xfrm>
            <a:off x="354867" y="2983486"/>
            <a:ext cx="4460346" cy="884692"/>
          </a:xfrm>
          <a:prstGeom prst="rect">
            <a:avLst/>
          </a:prstGeom>
          <a:noFill/>
          <a:ln w="38100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직사각형 6"/>
          <p:cNvSpPr/>
          <p:nvPr/>
        </p:nvSpPr>
        <p:spPr>
          <a:xfrm>
            <a:off x="354867" y="3932104"/>
            <a:ext cx="4460346" cy="2111572"/>
          </a:xfrm>
          <a:prstGeom prst="rect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TextBox 7"/>
          <p:cNvSpPr txBox="1"/>
          <p:nvPr/>
        </p:nvSpPr>
        <p:spPr>
          <a:xfrm>
            <a:off x="355359" y="2550228"/>
            <a:ext cx="25016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Photon detector (Light)</a:t>
            </a:r>
            <a:endParaRPr lang="ko-KR" altLang="en-US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4866" y="6066992"/>
            <a:ext cx="2488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Phonon detector (Heat)</a:t>
            </a:r>
            <a:endParaRPr lang="ko-KR" alt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그림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0449" y="3868178"/>
            <a:ext cx="1755180" cy="1315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7810" y="1886483"/>
            <a:ext cx="3590190" cy="2194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8000" y="1886804"/>
            <a:ext cx="3589665" cy="2193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그림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12402" y="4080488"/>
            <a:ext cx="4846508" cy="2711551"/>
          </a:xfrm>
          <a:prstGeom prst="rect">
            <a:avLst/>
          </a:prstGeom>
        </p:spPr>
      </p:pic>
      <p:pic>
        <p:nvPicPr>
          <p:cNvPr id="24" name="그림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21973" y="4208921"/>
            <a:ext cx="2465692" cy="1739491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5955873" y="6001177"/>
            <a:ext cx="14940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Crystal 4</a:t>
            </a:r>
          </a:p>
          <a:p>
            <a:r>
              <a:rPr lang="en-US" altLang="ko-KR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DP by PSD : 12.5</a:t>
            </a:r>
            <a:endParaRPr lang="ko-KR" altLang="en-US" sz="1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510746" y="5397567"/>
            <a:ext cx="14940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Crystal 5</a:t>
            </a:r>
          </a:p>
          <a:p>
            <a:r>
              <a:rPr lang="en-US" altLang="ko-KR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DP </a:t>
            </a:r>
            <a:r>
              <a:rPr lang="en-US" altLang="ko-KR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by </a:t>
            </a:r>
            <a:r>
              <a:rPr lang="en-US" altLang="ko-KR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PSD : 9.64</a:t>
            </a:r>
            <a:endParaRPr lang="ko-KR" altLang="en-US" sz="1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8079234" y="4866504"/>
            <a:ext cx="14940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Crystal 2</a:t>
            </a:r>
          </a:p>
          <a:p>
            <a:r>
              <a:rPr lang="en-US" altLang="ko-KR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DP </a:t>
            </a:r>
            <a:r>
              <a:rPr lang="en-US" altLang="ko-KR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by </a:t>
            </a:r>
            <a:r>
              <a:rPr lang="en-US" altLang="ko-KR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PSD : 6.22</a:t>
            </a:r>
            <a:endParaRPr lang="ko-KR" altLang="en-US" sz="1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8104954" y="4241761"/>
            <a:ext cx="14940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Crystal 3</a:t>
            </a:r>
          </a:p>
          <a:p>
            <a:r>
              <a:rPr lang="en-US" altLang="ko-KR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DP </a:t>
            </a:r>
            <a:r>
              <a:rPr lang="en-US" altLang="ko-KR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by </a:t>
            </a:r>
            <a:r>
              <a:rPr lang="en-US" altLang="ko-KR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PSD : 4.12</a:t>
            </a:r>
            <a:endParaRPr lang="ko-KR" altLang="en-US" sz="1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720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MoO</a:t>
            </a:r>
            <a:r>
              <a:rPr lang="en-US" altLang="ko-KR" baseline="-250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3</a:t>
            </a:r>
            <a:r>
              <a:rPr lang="en-US" altLang="ko-KR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 based Crystal Scintillators</a:t>
            </a:r>
            <a:endParaRPr lang="ko-KR" altLang="en-US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graphicFrame>
        <p:nvGraphicFramePr>
          <p:cNvPr id="4" name="표 3"/>
          <p:cNvGraphicFramePr>
            <a:graphicFrameLocks noGrp="1"/>
          </p:cNvGraphicFramePr>
          <p:nvPr>
            <p:extLst/>
          </p:nvPr>
        </p:nvGraphicFramePr>
        <p:xfrm>
          <a:off x="533400" y="1443716"/>
          <a:ext cx="11157858" cy="23227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45772">
                  <a:extLst>
                    <a:ext uri="{9D8B030D-6E8A-4147-A177-3AD203B41FA5}">
                      <a16:colId xmlns:a16="http://schemas.microsoft.com/office/drawing/2014/main" val="2254195031"/>
                    </a:ext>
                  </a:extLst>
                </a:gridCol>
                <a:gridCol w="2264228">
                  <a:extLst>
                    <a:ext uri="{9D8B030D-6E8A-4147-A177-3AD203B41FA5}">
                      <a16:colId xmlns:a16="http://schemas.microsoft.com/office/drawing/2014/main" val="1420861025"/>
                    </a:ext>
                  </a:extLst>
                </a:gridCol>
                <a:gridCol w="1861457">
                  <a:extLst>
                    <a:ext uri="{9D8B030D-6E8A-4147-A177-3AD203B41FA5}">
                      <a16:colId xmlns:a16="http://schemas.microsoft.com/office/drawing/2014/main" val="2255944301"/>
                    </a:ext>
                  </a:extLst>
                </a:gridCol>
                <a:gridCol w="1894115">
                  <a:extLst>
                    <a:ext uri="{9D8B030D-6E8A-4147-A177-3AD203B41FA5}">
                      <a16:colId xmlns:a16="http://schemas.microsoft.com/office/drawing/2014/main" val="3437671469"/>
                    </a:ext>
                  </a:extLst>
                </a:gridCol>
                <a:gridCol w="1937657">
                  <a:extLst>
                    <a:ext uri="{9D8B030D-6E8A-4147-A177-3AD203B41FA5}">
                      <a16:colId xmlns:a16="http://schemas.microsoft.com/office/drawing/2014/main" val="3551611095"/>
                    </a:ext>
                  </a:extLst>
                </a:gridCol>
                <a:gridCol w="1654629">
                  <a:extLst>
                    <a:ext uri="{9D8B030D-6E8A-4147-A177-3AD203B41FA5}">
                      <a16:colId xmlns:a16="http://schemas.microsoft.com/office/drawing/2014/main" val="43067199"/>
                    </a:ext>
                  </a:extLst>
                </a:gridCol>
              </a:tblGrid>
              <a:tr h="464548">
                <a:tc>
                  <a:txBody>
                    <a:bodyPr/>
                    <a:lstStyle/>
                    <a:p>
                      <a:pPr algn="ctr" latinLnBrk="1"/>
                      <a:endParaRPr lang="ko-KR" altLang="en-US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Inter. BG</a:t>
                      </a:r>
                      <a:endParaRPr lang="ko-KR" altLang="en-US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LY at 10 K (%)</a:t>
                      </a:r>
                      <a:endParaRPr lang="ko-KR" altLang="en-US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Density (g/cm</a:t>
                      </a:r>
                      <a:r>
                        <a:rPr lang="en-US" altLang="ko-KR" sz="2000" b="1" baseline="30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en-US" altLang="ko-KR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ko-KR" altLang="en-US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Melt.</a:t>
                      </a:r>
                      <a:r>
                        <a:rPr lang="en-US" altLang="ko-KR" sz="2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Point (</a:t>
                      </a:r>
                      <a:r>
                        <a:rPr lang="ko-KR" altLang="en-US" sz="2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℃</a:t>
                      </a:r>
                      <a:r>
                        <a:rPr lang="en-US" altLang="ko-KR" sz="2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ko-KR" altLang="en-US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Hygroscopic</a:t>
                      </a:r>
                      <a:endParaRPr lang="ko-KR" altLang="en-US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anchorCtr="1"/>
                </a:tc>
                <a:extLst>
                  <a:ext uri="{0D108BD9-81ED-4DB2-BD59-A6C34878D82A}">
                    <a16:rowId xmlns:a16="http://schemas.microsoft.com/office/drawing/2014/main" val="3286934774"/>
                  </a:ext>
                </a:extLst>
              </a:tr>
              <a:tr h="464548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CaMoO</a:t>
                      </a:r>
                      <a:r>
                        <a:rPr lang="en-US" altLang="ko-KR" sz="2000" b="1" baseline="-25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ko-KR" altLang="en-US" sz="2000" b="1" baseline="-25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High (</a:t>
                      </a:r>
                      <a:r>
                        <a:rPr lang="en-US" altLang="ko-KR" sz="2000" b="1" baseline="30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</a:t>
                      </a:r>
                      <a:r>
                        <a:rPr lang="en-US" altLang="ko-KR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Ca)</a:t>
                      </a:r>
                      <a:endParaRPr lang="ko-KR" altLang="en-US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ko-KR" altLang="en-US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4.2</a:t>
                      </a:r>
                      <a:endParaRPr lang="ko-KR" altLang="en-US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~1450</a:t>
                      </a:r>
                      <a:endParaRPr lang="ko-KR" altLang="en-US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</a:t>
                      </a:r>
                      <a:endParaRPr lang="ko-KR" altLang="en-US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anchorCtr="1"/>
                </a:tc>
                <a:extLst>
                  <a:ext uri="{0D108BD9-81ED-4DB2-BD59-A6C34878D82A}">
                    <a16:rowId xmlns:a16="http://schemas.microsoft.com/office/drawing/2014/main" val="2028955131"/>
                  </a:ext>
                </a:extLst>
              </a:tr>
              <a:tr h="464548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000" b="1" dirty="0" smtClean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</a:t>
                      </a:r>
                      <a:r>
                        <a:rPr lang="en-US" altLang="ko-KR" sz="2000" b="1" baseline="-25000" dirty="0" smtClean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altLang="ko-KR" sz="2000" b="1" dirty="0" smtClean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MoO</a:t>
                      </a:r>
                      <a:r>
                        <a:rPr lang="en-US" altLang="ko-KR" sz="2000" b="1" baseline="-25000" dirty="0" smtClean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ko-KR" altLang="en-US" sz="2000" b="1" baseline="-25000" dirty="0">
                        <a:solidFill>
                          <a:srgbClr val="00B05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000" b="1" dirty="0" smtClean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Lower</a:t>
                      </a:r>
                      <a:endParaRPr lang="ko-KR" altLang="en-US" sz="2000" b="1" dirty="0">
                        <a:solidFill>
                          <a:srgbClr val="00B05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000" b="1" dirty="0" smtClean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ko-KR" altLang="en-US" sz="2000" b="1" dirty="0">
                        <a:solidFill>
                          <a:srgbClr val="00B05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000" b="1" dirty="0" smtClean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3.0</a:t>
                      </a:r>
                      <a:endParaRPr lang="ko-KR" altLang="en-US" sz="2000" b="1" dirty="0">
                        <a:solidFill>
                          <a:srgbClr val="00B05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000" b="1" dirty="0" smtClean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~700</a:t>
                      </a:r>
                      <a:endParaRPr lang="ko-KR" altLang="en-US" sz="2000" b="1" dirty="0">
                        <a:solidFill>
                          <a:srgbClr val="00B05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000" b="1" dirty="0" smtClean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Middle</a:t>
                      </a:r>
                    </a:p>
                  </a:txBody>
                  <a:tcPr anchor="ctr" anchorCtr="1"/>
                </a:tc>
                <a:extLst>
                  <a:ext uri="{0D108BD9-81ED-4DB2-BD59-A6C34878D82A}">
                    <a16:rowId xmlns:a16="http://schemas.microsoft.com/office/drawing/2014/main" val="773671064"/>
                  </a:ext>
                </a:extLst>
              </a:tr>
              <a:tr h="464548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PbMoO</a:t>
                      </a:r>
                      <a:r>
                        <a:rPr lang="en-US" altLang="ko-KR" sz="2000" b="1" baseline="-25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ko-KR" altLang="en-US" sz="2000" b="1" baseline="-25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20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Under study</a:t>
                      </a:r>
                      <a:r>
                        <a:rPr lang="ko-KR" altLang="en-US" sz="2000" b="1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ko-KR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altLang="ko-KR" sz="2000" b="1" baseline="30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210</a:t>
                      </a:r>
                      <a:r>
                        <a:rPr lang="en-US" altLang="ko-KR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Pb)</a:t>
                      </a:r>
                      <a:endParaRPr lang="ko-KR" altLang="en-US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ko-KR" altLang="en-US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6.8</a:t>
                      </a:r>
                      <a:endParaRPr lang="ko-KR" altLang="en-US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~1065</a:t>
                      </a:r>
                      <a:endParaRPr lang="ko-KR" altLang="en-US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</a:t>
                      </a:r>
                      <a:endParaRPr lang="ko-KR" altLang="en-US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anchorCtr="1"/>
                </a:tc>
                <a:extLst>
                  <a:ext uri="{0D108BD9-81ED-4DB2-BD59-A6C34878D82A}">
                    <a16:rowId xmlns:a16="http://schemas.microsoft.com/office/drawing/2014/main" val="3006771326"/>
                  </a:ext>
                </a:extLst>
              </a:tr>
              <a:tr h="464548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0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</a:t>
                      </a:r>
                      <a:r>
                        <a:rPr lang="en-US" altLang="ko-KR" sz="2000" b="1" baseline="-250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altLang="ko-KR" sz="20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Mo</a:t>
                      </a:r>
                      <a:r>
                        <a:rPr lang="en-US" altLang="ko-KR" sz="2000" b="1" baseline="-250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altLang="ko-KR" sz="20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r>
                        <a:rPr lang="en-US" altLang="ko-KR" sz="2000" b="1" baseline="-250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ko-KR" altLang="en-US" sz="2000" b="1" baseline="-250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0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Under study</a:t>
                      </a:r>
                      <a:endParaRPr lang="ko-KR" altLang="en-US" sz="20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0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140</a:t>
                      </a:r>
                      <a:endParaRPr lang="ko-KR" altLang="en-US" sz="20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0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3.7</a:t>
                      </a:r>
                      <a:endParaRPr lang="ko-KR" altLang="en-US" sz="20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0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~600</a:t>
                      </a:r>
                      <a:endParaRPr lang="ko-KR" altLang="en-US" sz="20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0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Weak</a:t>
                      </a:r>
                      <a:endParaRPr lang="ko-KR" altLang="en-US" sz="20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anchorCtr="1"/>
                </a:tc>
                <a:extLst>
                  <a:ext uri="{0D108BD9-81ED-4DB2-BD59-A6C34878D82A}">
                    <a16:rowId xmlns:a16="http://schemas.microsoft.com/office/drawing/2014/main" val="371840152"/>
                  </a:ext>
                </a:extLst>
              </a:tr>
            </a:tbl>
          </a:graphicData>
        </a:graphic>
      </p:graphicFrame>
      <p:pic>
        <p:nvPicPr>
          <p:cNvPr id="6" name="Picture 2" descr="https://lh3.googleusercontent.com/AfWR1HBmJZyfcmrV4zQCMK6Ig-0T0FiMIrpCVkuXdAyU1qnRVLN4H7b2jwpdZZ3V6GQy0kEqhPJfj97K_ZglItoEyr_TIwBRrFcZW4c7LHg3E2U35X3R_HHkEkLSIzgIm-j0NF5OVOoxq_zgDI3EXmRDQ4MHR8ubl9YAKrJ_wVPeOmR5qQrE7k3aJgPHps_L0DKHuvYHU5gGa2fUEnzkYOn3hIzng26-7-PauXCeTrm6sgWj9IjSazWEIMQexCe350POIqb22LkUv_ZsUueb6-2GWbrTEuXUuHgoUjHUNPWkDj6xfPJTx4WlcllODHPTPPAVQpiWHFbs81jDGDHNHxTleRvOVy9CA35XxtP9mVB-npnVp9-Or8MSdXksQeAYOqmZs8nG7QiQFIhuvS99aAxt4bnLAQXhjV1X1d7RQeAsbHa3lIJMeQX407OxFf1rOf73RIRpS4HWQG67AApP11L7ro9yCExY0_04GdbdlLq006LU82PodR2eyip82rld4NmRq906lJh4j5VGKC86wXrD5dZwMu_Mr0HVCO43OydtItgTW945pcrS2UaXOIK2hycTMx2auot855nY7Yt1oOv5L91xRdK7FsMW8QY=w958-h539-no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70" t="8796" r="41544" b="53310"/>
          <a:stretch/>
        </p:blipFill>
        <p:spPr bwMode="auto">
          <a:xfrm>
            <a:off x="6566711" y="3897290"/>
            <a:ext cx="2083527" cy="2710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s://lh3.googleusercontent.com/DFGmM0uMDtdVepTsLFdhun-9DuFW6gHIqn1t3_JH6ClkH1_wh0P1H9b7Qnpms417aN74cZkHnaIFujEy9vlf2pbC6KGZVkUsEHacbNrxVKd6Ce40so3Rb-4w4SHj1Kmfel0b5BDKZpIo37czNXlTXij275P7AUMAazEXsO484yzfC_0HWsmgt1SDKSRhaxlt6JaqByacWyOQjXfKo8x1HQO9O-EjO4rfH_1gDO4PuQxgRfTb5Mdi7mR-BDImAGL8pcEWcKiKQj83V7K00WUziqrcK1R_cCDVlMCd61oPT8uvNXFglGvLrla83pMN7HgGqqgltealV3f1vEPB9xM4zqYs72p9cccs_Oad6kBn9M8vG-oqv0KQW3YqjUqBNtqjfJn81OmxCOVqC8SxjItXSx1UD8b9qFjsFQijCWacVw036s35_pl_b7TF3it07e8q7oDoujkf8V-9grAcgUaG_dfRvKzvybp2pBPaH8mZRGDAzwWNx4n5s0MZgF0jSO6_m72e92CoS6Zn-Iwu2chp7Xtdnswc7G9frxhyGirMokNeVojwAHoHplXoWPvtK1AXVNNciXZgrh9ohu4L4rsdGeLOVRPKsbpznKigrio=w958-h539-no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75" t="5669" r="44433" b="61852"/>
          <a:stretch/>
        </p:blipFill>
        <p:spPr bwMode="auto">
          <a:xfrm>
            <a:off x="9245941" y="3897290"/>
            <a:ext cx="2046011" cy="2710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그림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9"/>
          <a:stretch/>
        </p:blipFill>
        <p:spPr>
          <a:xfrm>
            <a:off x="3582802" y="3897290"/>
            <a:ext cx="2388206" cy="2710884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15" t="11049" r="51534" b="19917"/>
          <a:stretch/>
        </p:blipFill>
        <p:spPr>
          <a:xfrm>
            <a:off x="838200" y="3902276"/>
            <a:ext cx="2289862" cy="2705898"/>
          </a:xfrm>
          <a:prstGeom prst="rect">
            <a:avLst/>
          </a:prstGeom>
        </p:spPr>
      </p:pic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3D6CB-2A1B-4882-A967-C6557C56DB22}" type="slidenum">
              <a:rPr lang="ko-KR" altLang="en-US" smtClean="0"/>
              <a:t>9</a:t>
            </a:fld>
            <a:endParaRPr lang="ko-KR" altLang="en-US"/>
          </a:p>
        </p:txBody>
      </p:sp>
      <p:sp>
        <p:nvSpPr>
          <p:cNvPr id="5" name="직사각형 4"/>
          <p:cNvSpPr/>
          <p:nvPr/>
        </p:nvSpPr>
        <p:spPr>
          <a:xfrm>
            <a:off x="1454781" y="5068066"/>
            <a:ext cx="10567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ko-K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CaMoO</a:t>
            </a:r>
            <a:r>
              <a:rPr lang="en-US" altLang="ko-KR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ko-KR" altLang="en-US" b="1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4242143" y="5068066"/>
            <a:ext cx="10695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ko-K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</a:t>
            </a:r>
            <a:r>
              <a:rPr lang="en-US" altLang="ko-KR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ko-K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MoO</a:t>
            </a:r>
            <a:r>
              <a:rPr lang="en-US" altLang="ko-KR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ko-KR" altLang="en-US" b="1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직사각형 10"/>
          <p:cNvSpPr/>
          <p:nvPr/>
        </p:nvSpPr>
        <p:spPr>
          <a:xfrm>
            <a:off x="7086536" y="5068066"/>
            <a:ext cx="10438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ko-K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PbMoO</a:t>
            </a:r>
            <a:r>
              <a:rPr lang="en-US" altLang="ko-KR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ko-KR" altLang="en-US" b="1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직사각형 11"/>
          <p:cNvSpPr/>
          <p:nvPr/>
        </p:nvSpPr>
        <p:spPr>
          <a:xfrm>
            <a:off x="9663652" y="5068066"/>
            <a:ext cx="12105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ko-KR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</a:t>
            </a:r>
            <a:r>
              <a:rPr lang="en-US" altLang="ko-KR" b="1" baseline="-250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ko-KR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</a:t>
            </a:r>
            <a:r>
              <a:rPr lang="en-US" altLang="ko-KR" b="1" baseline="-250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ko-KR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altLang="ko-KR" b="1" baseline="-250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ko-KR" altLang="en-US" b="1" baseline="-250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8152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491</TotalTime>
  <Words>2078</Words>
  <Application>Microsoft Office PowerPoint</Application>
  <PresentationFormat>와이드스크린</PresentationFormat>
  <Paragraphs>667</Paragraphs>
  <Slides>29</Slides>
  <Notes>0</Notes>
  <HiddenSlides>0</HiddenSlides>
  <MMClips>0</MMClips>
  <ScaleCrop>false</ScaleCrop>
  <HeadingPairs>
    <vt:vector size="8" baseType="variant">
      <vt:variant>
        <vt:lpstr>사용한 글꼴</vt:lpstr>
      </vt:variant>
      <vt:variant>
        <vt:i4>11</vt:i4>
      </vt:variant>
      <vt:variant>
        <vt:lpstr>테마</vt:lpstr>
      </vt:variant>
      <vt:variant>
        <vt:i4>1</vt:i4>
      </vt:variant>
      <vt:variant>
        <vt:lpstr>포함된 OLE 서버</vt:lpstr>
      </vt:variant>
      <vt:variant>
        <vt:i4>2</vt:i4>
      </vt:variant>
      <vt:variant>
        <vt:lpstr>슬라이드 제목</vt:lpstr>
      </vt:variant>
      <vt:variant>
        <vt:i4>29</vt:i4>
      </vt:variant>
    </vt:vector>
  </HeadingPairs>
  <TitlesOfParts>
    <vt:vector size="43" baseType="lpstr">
      <vt:lpstr>Avenir Next Medium</vt:lpstr>
      <vt:lpstr>DIN Alternate Bold</vt:lpstr>
      <vt:lpstr>HY헤드라인M</vt:lpstr>
      <vt:lpstr>Iowan Old Style Roman</vt:lpstr>
      <vt:lpstr>Menlo Regular</vt:lpstr>
      <vt:lpstr>Zapf Dingbats</vt:lpstr>
      <vt:lpstr>굴림</vt:lpstr>
      <vt:lpstr>맑은 고딕</vt:lpstr>
      <vt:lpstr>Arial</vt:lpstr>
      <vt:lpstr>Symbol</vt:lpstr>
      <vt:lpstr>Times New Roman</vt:lpstr>
      <vt:lpstr>Office 테마</vt:lpstr>
      <vt:lpstr>Equation</vt:lpstr>
      <vt:lpstr>수식</vt:lpstr>
      <vt:lpstr>AMoRE   Searching for 0n bb decay of 100Mo</vt:lpstr>
      <vt:lpstr>Neutrinoless Double Beta Decay</vt:lpstr>
      <vt:lpstr>0n bb decay Exps.</vt:lpstr>
      <vt:lpstr>0n bb decay Exps.</vt:lpstr>
      <vt:lpstr>0n bb decay Exps.</vt:lpstr>
      <vt:lpstr>Why 100Mo?</vt:lpstr>
      <vt:lpstr>Zero background experiment</vt:lpstr>
      <vt:lpstr>Detection technique of AMoRE</vt:lpstr>
      <vt:lpstr>MoO3 based Crystal Scintillators</vt:lpstr>
      <vt:lpstr>Purification of Raw powders</vt:lpstr>
      <vt:lpstr>Crystal growth at IBS (Li2MoO4)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Yemilab (new underground lab)</vt:lpstr>
      <vt:lpstr>Yemilab (Construction)</vt:lpstr>
      <vt:lpstr>New Radon Reduction System</vt:lpstr>
      <vt:lpstr>AMoRE-II cavern</vt:lpstr>
      <vt:lpstr>AMoRE-II Shielding</vt:lpstr>
      <vt:lpstr>Detector modules for AMoRE-II</vt:lpstr>
      <vt:lpstr>Cryostat for AMoRE-II</vt:lpstr>
      <vt:lpstr>Material assay (HPGe)</vt:lpstr>
      <vt:lpstr>14ch array HPGe</vt:lpstr>
      <vt:lpstr>Material assay (a counter, ICP-MS)</vt:lpstr>
      <vt:lpstr>Background requirements for AMoRE-II</vt:lpstr>
      <vt:lpstr>Geant4 simulation of the AMoRE-II</vt:lpstr>
      <vt:lpstr>Summary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소 중호</dc:creator>
  <cp:lastModifiedBy>소 중호</cp:lastModifiedBy>
  <cp:revision>43</cp:revision>
  <dcterms:created xsi:type="dcterms:W3CDTF">2022-04-29T00:49:30Z</dcterms:created>
  <dcterms:modified xsi:type="dcterms:W3CDTF">2022-05-11T03:03:54Z</dcterms:modified>
</cp:coreProperties>
</file>