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  <p:sldMasterId id="2147483795" r:id="rId2"/>
  </p:sldMasterIdLst>
  <p:notesMasterIdLst>
    <p:notesMasterId r:id="rId26"/>
  </p:notesMasterIdLst>
  <p:handoutMasterIdLst>
    <p:handoutMasterId r:id="rId27"/>
  </p:handoutMasterIdLst>
  <p:sldIdLst>
    <p:sldId id="260" r:id="rId3"/>
    <p:sldId id="263" r:id="rId4"/>
    <p:sldId id="266" r:id="rId5"/>
    <p:sldId id="264" r:id="rId6"/>
    <p:sldId id="284" r:id="rId7"/>
    <p:sldId id="267" r:id="rId8"/>
    <p:sldId id="265" r:id="rId9"/>
    <p:sldId id="271" r:id="rId10"/>
    <p:sldId id="269" r:id="rId11"/>
    <p:sldId id="274" r:id="rId12"/>
    <p:sldId id="282" r:id="rId13"/>
    <p:sldId id="273" r:id="rId14"/>
    <p:sldId id="285" r:id="rId15"/>
    <p:sldId id="286" r:id="rId16"/>
    <p:sldId id="283" r:id="rId17"/>
    <p:sldId id="268" r:id="rId18"/>
    <p:sldId id="270" r:id="rId19"/>
    <p:sldId id="276" r:id="rId20"/>
    <p:sldId id="277" r:id="rId21"/>
    <p:sldId id="287" r:id="rId22"/>
    <p:sldId id="278" r:id="rId23"/>
    <p:sldId id="272" r:id="rId24"/>
    <p:sldId id="279" r:id="rId2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000000"/>
    <a:srgbClr val="719500"/>
    <a:srgbClr val="007836"/>
    <a:srgbClr val="BE0F34"/>
    <a:srgbClr val="820150"/>
    <a:srgbClr val="502D7F"/>
    <a:srgbClr val="00338E"/>
    <a:srgbClr val="0081AB"/>
    <a:srgbClr val="758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1DC44-5733-1C44-AD02-237C29622469}" v="23" dt="2022-05-11T20:39:3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36" autoAdjust="0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24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Stock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944B-1921-B841-A97D-6BBF706344F8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944B-1921-B841-A97D-6BBF706344F8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BF2F-7E69-B84A-90BB-AF5E772C80C7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18FC-2AEB-64AB-9AD9-CB5317537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92F90-43C1-B791-A785-7B794615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BAEF4-E9DA-8952-BBE6-81F4C126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43B8-156B-42F7-820C-D20B63D0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57E1-768A-0593-A004-EA0F6EEB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928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02ED-54D3-5584-BCF6-D5D6846D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CB86-6589-7E20-11A3-4A38509F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538C6-672D-5D60-4E58-24725422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BAC2-E97C-BCF6-5132-503222BD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D62E2-A6F5-4F2F-4A46-F68F7A1E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734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BA03-4813-46ED-233E-3129E472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728B9-A028-B257-9880-3077F4B3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755AE-771A-B589-7185-660DF9D2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65180-7EE4-3E07-EB2C-46C9A15C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0B43-A6A3-E138-DC93-67692EB6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497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7724-E449-84BB-010B-AFF672C8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99F3-04C8-CA9A-13D7-3D7050474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7DE52-BCCB-7AE8-1D5D-86F0196B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F7322-7612-C070-3431-41B6B0B6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BFA5F-78F2-7C7B-4603-52C8B9FD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D909D-0B07-6895-81B7-BBEE451C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1644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2998-94D6-4B64-56B3-4C0973EA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07AC-07E8-0412-CFE8-16E8BDC0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CF893-C2F2-9B46-1D36-1B387E48D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B4255-C59D-DFF3-0130-9EFF53320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5444F-332F-4F59-C33E-C010A8B2C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FF678-2B6F-E9E3-82CF-C4F7E9AC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2C09D-0DC4-BA78-3E65-3E6E1E01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84F44-24EE-0871-B99F-EEA7B2DC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273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8276-639B-CBD8-2AA4-3B0EF213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5B68A-276A-3B6B-1F1B-664788E9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B4D59-E8C6-D7EE-B023-85E418F9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2B747-88D0-A023-C56A-C5155BA0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619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90B45-5E40-862E-6033-12112C1B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F862-6458-EA44-A84F-384B8092C4D6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35636-A566-166D-16C6-FEDADE0D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A4B4F-CA8B-7C0C-A1A0-6812932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E04CD-8D35-8A50-DE36-3B1B0754A77E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8785-E6CB-17D0-1065-163FB6F0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8AE4-A464-1AA0-0E7A-7A48D0E2C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84E2F-5582-8846-D2B8-0ADA9D5B1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93EA9-8F4E-0D43-9325-D5DEA88D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BEB9D-AC98-E71F-0258-98A84DF1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348F7-73AD-68D0-AAFA-5C5D22C7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6889-6E3A-1A49-8FA6-6F53E7BE5433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3B56-D78F-3954-5056-F96D8725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382E5B-2C50-B6AE-BCB0-EFE9B2191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AB415-FB39-1F42-045A-B85BE5405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8931-986E-2FB0-1ECA-90C23E10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D4A1-93C2-0B9D-1DDE-1E2D1434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FF01D-4C65-DA6A-0011-F081014E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5525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9762-8306-8AA7-4CA0-9923FC19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431DA-A14A-24D2-57F0-3F5A5D42E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6C95-993A-539A-C66E-DA720CFA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6FF7-4641-6B34-28C2-E505730A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32A96-7C4B-0B78-564F-F9E9B690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487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0A37A-1099-5B8B-C865-3ED39591A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8D09B-A1A7-C565-2236-428BF7CBC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4A62B-FA1E-7FA0-FA5F-7C9779EA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2020F-E6D5-870F-013B-D33BCAA2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77024-4B0B-6637-7C9C-A1636733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412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944B-1921-B841-A97D-6BBF706344F8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BF2F-7E69-B84A-90BB-AF5E772C80C7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C576-4F8E-5F44-A18A-C30B2072B6F8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BF2F-7E69-B84A-90BB-AF5E772C80C7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0733-D9EF-1740-A60E-B9A1BF9EA922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CBD9-99F3-5B43-A434-57A1E8487D48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5A20-2892-9C46-B3F1-D5708E80E437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F862-6458-EA44-A84F-384B8092C4D6}" type="datetime1">
              <a:rPr lang="en-US" smtClean="0"/>
              <a:t>5/6/22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9C834-5337-699F-70FE-43AF8DA7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59E02-A0EE-C26A-1FAB-A23EDCBA9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39E4B-8A09-C5A0-8F17-D682CCC97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7445-6584-9646-81FB-C3FEE9CCCB13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FD9F-86BC-3398-1CDD-E1C0C57A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2A7A2-6CED-9F97-B14D-496D905FE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149C-5713-6340-85C8-D662B513B8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A862C-B03C-5355-8AC8-63A9A88C16D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C48EB-230B-7F54-B7BA-187E5B7D12C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opscience.iop.org/article/10.3847/1538-4357/835/2/202/pdf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le:///The%20European%20Physical%20Journal%20Plus,%20133(3)/131,%202018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loer/bgexplorer" TargetMode="External"/><Relationship Id="rId2" Type="http://schemas.openxmlformats.org/officeDocument/2006/relationships/hyperlink" Target="https://indico.ific.uv.es/event/6178/contributions/15934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arxiv.org/abs/2005.04824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0" y="432898"/>
            <a:ext cx="10254343" cy="3078051"/>
          </a:xfrm>
        </p:spPr>
        <p:txBody>
          <a:bodyPr/>
          <a:lstStyle/>
          <a:p>
            <a:pPr algn="ctr"/>
            <a:r>
              <a:rPr lang="en-US" dirty="0"/>
              <a:t>A Low Background DUNE-like Module: </a:t>
            </a:r>
            <a:r>
              <a:rPr lang="en-US" dirty="0" err="1"/>
              <a:t>SLoMo</a:t>
            </a:r>
            <a:r>
              <a:rPr lang="en-US" dirty="0"/>
              <a:t>* 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URF </a:t>
            </a:r>
            <a:r>
              <a:rPr lang="en-US" dirty="0">
                <a:solidFill>
                  <a:srgbClr val="FF0000"/>
                </a:solidFill>
              </a:rPr>
              <a:t>Lo</a:t>
            </a:r>
            <a:r>
              <a:rPr lang="en-US" dirty="0"/>
              <a:t>w Background </a:t>
            </a:r>
            <a:r>
              <a:rPr lang="en-US" dirty="0">
                <a:solidFill>
                  <a:srgbClr val="FF0000"/>
                </a:solidFill>
              </a:rPr>
              <a:t>Mo</a:t>
            </a:r>
            <a:r>
              <a:rPr lang="en-US" dirty="0"/>
              <a:t>dule)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Eric Church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 err="1"/>
              <a:t>CoSSURF</a:t>
            </a:r>
            <a:r>
              <a:rPr lang="en-US" dirty="0"/>
              <a:t>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917DB-9051-D236-C91B-F5576676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5412245"/>
            <a:ext cx="7774078" cy="1690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AA573-18E6-97D0-4985-3043D0EAE735}"/>
              </a:ext>
            </a:extLst>
          </p:cNvPr>
          <p:cNvSpPr txBox="1"/>
          <p:nvPr/>
        </p:nvSpPr>
        <p:spPr>
          <a:xfrm>
            <a:off x="6587068" y="7620000"/>
            <a:ext cx="60790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Naming Election results still being certified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45B9B-1BF8-8448-B0C8-39094764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4D85FC-29A3-3047-AE77-71604E1A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Photon Detector </a:t>
            </a:r>
            <a:br>
              <a:rPr lang="en-US" dirty="0"/>
            </a:br>
            <a:r>
              <a:rPr lang="en-US" dirty="0"/>
              <a:t>Studies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728D58-22DA-9640-8AB9-77B64A719822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2298561" y="1918188"/>
            <a:ext cx="8995647" cy="43932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15C934-98D1-614F-86E8-3444995AF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E8697-F7D7-E443-A31A-D9FC26D52CA4}"/>
              </a:ext>
            </a:extLst>
          </p:cNvPr>
          <p:cNvSpPr txBox="1"/>
          <p:nvPr/>
        </p:nvSpPr>
        <p:spPr>
          <a:xfrm>
            <a:off x="1693333" y="6350472"/>
            <a:ext cx="11375999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q.e.</a:t>
            </a:r>
            <a:r>
              <a:rPr lang="en-US" dirty="0"/>
              <a:t>=0.25 we need 400 hit </a:t>
            </a:r>
            <a:r>
              <a:rPr lang="en-US" dirty="0" err="1"/>
              <a:t>SiPMs</a:t>
            </a:r>
            <a:r>
              <a:rPr lang="en-US" dirty="0"/>
              <a:t> to get 100 detected photons, to allow PSD. </a:t>
            </a:r>
          </a:p>
          <a:p>
            <a:r>
              <a:rPr lang="en-US" dirty="0"/>
              <a:t>These plots show for 97% reflective acrylic walls and 44% reflective G10 we can achieve</a:t>
            </a:r>
          </a:p>
          <a:p>
            <a:r>
              <a:rPr lang="en-US" dirty="0"/>
              <a:t>requirements at only 10% </a:t>
            </a:r>
            <a:r>
              <a:rPr lang="en-US" dirty="0" err="1"/>
              <a:t>SiPM</a:t>
            </a:r>
            <a:r>
              <a:rPr lang="en-US" dirty="0"/>
              <a:t> coverage either on Acrylic walls at Original Size or even all </a:t>
            </a:r>
          </a:p>
          <a:p>
            <a:r>
              <a:rPr lang="en-US" dirty="0"/>
              <a:t>the way out at field cage (“Max Size”)</a:t>
            </a:r>
          </a:p>
        </p:txBody>
      </p:sp>
    </p:spTree>
    <p:extLst>
      <p:ext uri="{BB962C8B-B14F-4D97-AF65-F5344CB8AC3E}">
        <p14:creationId xmlns:p14="http://schemas.microsoft.com/office/powerpoint/2010/main" val="38463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C8B2338-FBF1-6804-642A-BE0EBFA0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88" y="1843923"/>
            <a:ext cx="7133733" cy="5350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D0B64-2E18-614D-B307-8B610669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3D028-8984-AF46-ACF0-49F4DE0E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Supernovae at 10kpc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D6F84E0-D411-1342-9111-26FEDFA88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40137-9F12-4143-9AE1-B24BFE2E9092}"/>
              </a:ext>
            </a:extLst>
          </p:cNvPr>
          <p:cNvSpPr txBox="1"/>
          <p:nvPr/>
        </p:nvSpPr>
        <p:spPr>
          <a:xfrm>
            <a:off x="1090246" y="2479431"/>
            <a:ext cx="3798277" cy="40811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Clearly a detector of this type allows to see CC/ES spectrum to much lower thresholds.</a:t>
            </a:r>
          </a:p>
          <a:p>
            <a:endParaRPr lang="en-US" dirty="0"/>
          </a:p>
          <a:p>
            <a:r>
              <a:rPr lang="en-US" dirty="0"/>
              <a:t>Radon neglected in this study. Presume will control via material selection, improved detector cleaning, argon recirculation and reconstructions techniques (e.g. alpha tagging)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A75DBE-A78A-D044-B983-2EAD46E2D4EE}"/>
              </a:ext>
            </a:extLst>
          </p:cNvPr>
          <p:cNvCxnSpPr>
            <a:cxnSpLocks/>
          </p:cNvCxnSpPr>
          <p:nvPr/>
        </p:nvCxnSpPr>
        <p:spPr>
          <a:xfrm flipV="1">
            <a:off x="8811157" y="6650034"/>
            <a:ext cx="1" cy="77372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55A750-76DC-8342-B194-BDA71480D730}"/>
              </a:ext>
            </a:extLst>
          </p:cNvPr>
          <p:cNvCxnSpPr>
            <a:cxnSpLocks/>
          </p:cNvCxnSpPr>
          <p:nvPr/>
        </p:nvCxnSpPr>
        <p:spPr>
          <a:xfrm flipV="1">
            <a:off x="7600739" y="6663464"/>
            <a:ext cx="1" cy="773722"/>
          </a:xfrm>
          <a:prstGeom prst="straightConnector1">
            <a:avLst/>
          </a:prstGeom>
          <a:ln w="53975">
            <a:solidFill>
              <a:srgbClr val="B3B3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8C4AE6-8BC9-C74C-9D8A-0E3116E6DC47}"/>
              </a:ext>
            </a:extLst>
          </p:cNvPr>
          <p:cNvSpPr txBox="1"/>
          <p:nvPr/>
        </p:nvSpPr>
        <p:spPr>
          <a:xfrm>
            <a:off x="5241688" y="7382456"/>
            <a:ext cx="666184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Blue</a:t>
            </a:r>
            <a:r>
              <a:rPr lang="en-US" sz="1800" dirty="0"/>
              <a:t>/</a:t>
            </a:r>
            <a:r>
              <a:rPr lang="en-US" sz="1800" dirty="0">
                <a:solidFill>
                  <a:schemeClr val="accent3"/>
                </a:solidFill>
              </a:rPr>
              <a:t>Gray</a:t>
            </a:r>
            <a:r>
              <a:rPr lang="en-US" sz="1800" dirty="0"/>
              <a:t> arrows show rough current DUNE </a:t>
            </a:r>
          </a:p>
          <a:p>
            <a:r>
              <a:rPr lang="en-US" sz="1800" dirty="0"/>
              <a:t>module </a:t>
            </a:r>
            <a:r>
              <a:rPr lang="en-US" sz="1800" dirty="0">
                <a:solidFill>
                  <a:schemeClr val="accent1"/>
                </a:solidFill>
              </a:rPr>
              <a:t>trigger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en-US" sz="1800" dirty="0"/>
              <a:t> thresholds (due to high n captures)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3995B-3E8E-0842-ABFF-B4052221C572}"/>
              </a:ext>
            </a:extLst>
          </p:cNvPr>
          <p:cNvSpPr txBox="1"/>
          <p:nvPr/>
        </p:nvSpPr>
        <p:spPr>
          <a:xfrm>
            <a:off x="11101377" y="579901"/>
            <a:ext cx="365914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42</a:t>
            </a:r>
            <a:r>
              <a:rPr lang="en-US" dirty="0"/>
              <a:t>Ar /= 500 here beyond </a:t>
            </a:r>
          </a:p>
          <a:p>
            <a:r>
              <a:rPr lang="en-US" dirty="0"/>
              <a:t>atmospheric </a:t>
            </a:r>
            <a:r>
              <a:rPr lang="en-US" dirty="0" err="1"/>
              <a:t>Ar</a:t>
            </a:r>
            <a:r>
              <a:rPr lang="en-US" dirty="0"/>
              <a:t> composition.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89471-5733-0E4F-80B0-F6D445330600}"/>
              </a:ext>
            </a:extLst>
          </p:cNvPr>
          <p:cNvSpPr/>
          <p:nvPr/>
        </p:nvSpPr>
        <p:spPr>
          <a:xfrm>
            <a:off x="5915550" y="1614390"/>
            <a:ext cx="6428845" cy="354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3D4AD-B630-6340-B052-BE653BD6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80496-3F03-6648-B06B-2FF2F348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CEvNS</a:t>
            </a:r>
            <a:r>
              <a:rPr lang="en-US" dirty="0"/>
              <a:t> in </a:t>
            </a:r>
            <a:r>
              <a:rPr lang="en-US" dirty="0" err="1"/>
              <a:t>SuperNova</a:t>
            </a:r>
            <a:r>
              <a:rPr lang="en-US" dirty="0"/>
              <a:t> Neutrinos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11D52-22D8-174F-B2BD-212DF7AF56F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 sufficient photon detection system in a low background detector can see the low energy but plentiful photons from </a:t>
            </a:r>
            <a:r>
              <a:rPr lang="en-US" dirty="0" err="1"/>
              <a:t>CEvNS</a:t>
            </a:r>
            <a:r>
              <a:rPr lang="en-US" dirty="0"/>
              <a:t> in a 2kT fiducial volume from a SN explosion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A3F015E-A4A9-7D45-9962-96F1840BA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D571D-3566-D642-BAD1-23F6BB2A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3257931"/>
            <a:ext cx="9153842" cy="3278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D603B3-4938-6949-95EE-5CC4E6B2A395}"/>
              </a:ext>
            </a:extLst>
          </p:cNvPr>
          <p:cNvSpPr txBox="1"/>
          <p:nvPr/>
        </p:nvSpPr>
        <p:spPr>
          <a:xfrm>
            <a:off x="2602523" y="6893169"/>
            <a:ext cx="1100333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CEvNS</a:t>
            </a:r>
            <a:r>
              <a:rPr lang="en-US" dirty="0"/>
              <a:t> “glow” on left, triggered by CC observation center, sits above the steady</a:t>
            </a:r>
          </a:p>
          <a:p>
            <a:r>
              <a:rPr lang="en-US" baseline="30000" dirty="0"/>
              <a:t>39</a:t>
            </a:r>
            <a:r>
              <a:rPr lang="en-US" dirty="0"/>
              <a:t>Ar on right </a:t>
            </a:r>
            <a:r>
              <a:rPr lang="en-US" b="1" dirty="0"/>
              <a:t>for </a:t>
            </a:r>
            <a:r>
              <a:rPr lang="en-US" b="1" dirty="0" err="1"/>
              <a:t>UAr</a:t>
            </a:r>
            <a:r>
              <a:rPr lang="en-US" dirty="0"/>
              <a:t>, and fades over the 10 seconds of observation of this SN at 10 kpc.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1F487-DDD2-3A49-B403-57919F9E5AC5}"/>
              </a:ext>
            </a:extLst>
          </p:cNvPr>
          <p:cNvSpPr txBox="1"/>
          <p:nvPr/>
        </p:nvSpPr>
        <p:spPr>
          <a:xfrm>
            <a:off x="9105282" y="6185131"/>
            <a:ext cx="22749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Carmelo Ortiz, Duke</a:t>
            </a: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881255-66F1-6C44-9BC6-18CC7320F752}"/>
              </a:ext>
            </a:extLst>
          </p:cNvPr>
          <p:cNvCxnSpPr>
            <a:cxnSpLocks/>
          </p:cNvCxnSpPr>
          <p:nvPr/>
        </p:nvCxnSpPr>
        <p:spPr>
          <a:xfrm flipV="1">
            <a:off x="1498550" y="4413738"/>
            <a:ext cx="1" cy="77372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D17651-08B4-A344-BC98-DE5371E9AB73}"/>
              </a:ext>
            </a:extLst>
          </p:cNvPr>
          <p:cNvCxnSpPr>
            <a:cxnSpLocks/>
          </p:cNvCxnSpPr>
          <p:nvPr/>
        </p:nvCxnSpPr>
        <p:spPr>
          <a:xfrm>
            <a:off x="1516135" y="5187460"/>
            <a:ext cx="875373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5E3149-10E5-BC47-9911-904DFE8FDD6A}"/>
              </a:ext>
            </a:extLst>
          </p:cNvPr>
          <p:cNvSpPr txBox="1"/>
          <p:nvPr/>
        </p:nvSpPr>
        <p:spPr>
          <a:xfrm>
            <a:off x="2022229" y="5187460"/>
            <a:ext cx="70724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9BB33C-A001-0445-B4EA-5A89483A26D9}"/>
              </a:ext>
            </a:extLst>
          </p:cNvPr>
          <p:cNvSpPr txBox="1"/>
          <p:nvPr/>
        </p:nvSpPr>
        <p:spPr>
          <a:xfrm>
            <a:off x="1064593" y="4006591"/>
            <a:ext cx="121539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N_SIPM</a:t>
            </a:r>
          </a:p>
        </p:txBody>
      </p:sp>
    </p:spTree>
    <p:extLst>
      <p:ext uri="{BB962C8B-B14F-4D97-AF65-F5344CB8AC3E}">
        <p14:creationId xmlns:p14="http://schemas.microsoft.com/office/powerpoint/2010/main" val="29045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5922F-7E67-EF79-8A10-2AFF2302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51A64-3B33-8B1C-4BA1-1C43DF71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Resolution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7533A-82AC-F52F-5781-A0729408303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Detecting as much light as possible leads to better event energy resolution via Q+L</a:t>
            </a:r>
          </a:p>
          <a:p>
            <a:r>
              <a:rPr lang="en-US" dirty="0"/>
              <a:t>This is borne out by studies </a:t>
            </a:r>
          </a:p>
          <a:p>
            <a:pPr lvl="1"/>
            <a:r>
              <a:rPr lang="en-US" dirty="0"/>
              <a:t>NEST, JINST 5(1):13, 2021.</a:t>
            </a:r>
          </a:p>
          <a:p>
            <a:pPr lvl="1"/>
            <a:r>
              <a:rPr lang="en-US" dirty="0" err="1"/>
              <a:t>LArIAT</a:t>
            </a:r>
            <a:r>
              <a:rPr lang="en-US" dirty="0"/>
              <a:t>, </a:t>
            </a:r>
            <a:r>
              <a:rPr lang="en-US" dirty="0" err="1"/>
              <a:t>PhysRev</a:t>
            </a:r>
            <a:r>
              <a:rPr lang="en-US" dirty="0"/>
              <a:t> D </a:t>
            </a:r>
            <a:r>
              <a:rPr lang="en-US" b="1" dirty="0"/>
              <a:t>101</a:t>
            </a:r>
            <a:r>
              <a:rPr lang="en-US" dirty="0"/>
              <a:t>, 012010, 2020.</a:t>
            </a:r>
          </a:p>
          <a:p>
            <a:r>
              <a:rPr lang="en-US" dirty="0"/>
              <a:t>It is an outstanding simulation task for us to show this to be true in our proposed geometry</a:t>
            </a:r>
          </a:p>
          <a:p>
            <a:pPr lvl="1"/>
            <a:r>
              <a:rPr lang="en-US" dirty="0"/>
              <a:t>Requires in-time CRP charge collection and </a:t>
            </a:r>
            <a:r>
              <a:rPr lang="en-US" dirty="0" err="1"/>
              <a:t>SiPM</a:t>
            </a:r>
            <a:r>
              <a:rPr lang="en-US" dirty="0"/>
              <a:t> light detection and</a:t>
            </a:r>
          </a:p>
          <a:p>
            <a:pPr lvl="1"/>
            <a:r>
              <a:rPr lang="en-US" dirty="0"/>
              <a:t>A reconstruction process</a:t>
            </a:r>
          </a:p>
          <a:p>
            <a:pPr lvl="1"/>
            <a:r>
              <a:rPr lang="en-US" dirty="0"/>
              <a:t>Neither of which is currently present in our simulation</a:t>
            </a:r>
          </a:p>
          <a:p>
            <a:endParaRPr lang="en-US" dirty="0"/>
          </a:p>
          <a:p>
            <a:r>
              <a:rPr lang="en-US" dirty="0"/>
              <a:t>We presume 2% at 1 MeV is possible in our detector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5495C-1A1B-54E8-F483-425821320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78FB6-25D4-0350-3B7B-6DE837F4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CB865A-C850-1338-A1A0-5E5BD5DA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Resolution from NEST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F39247-757B-C6EA-6968-A142C5378C1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5429250" y="2590800"/>
            <a:ext cx="4683068" cy="44165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46512-62AE-C7FC-4CBA-2E0E732FB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E6EFD-E62A-B9F0-392E-A8CD61B6FB05}"/>
              </a:ext>
            </a:extLst>
          </p:cNvPr>
          <p:cNvSpPr txBox="1"/>
          <p:nvPr/>
        </p:nvSpPr>
        <p:spPr>
          <a:xfrm>
            <a:off x="1168400" y="3589867"/>
            <a:ext cx="308962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NEST, JINST 5(1):13, 2021.</a:t>
            </a:r>
          </a:p>
          <a:p>
            <a:r>
              <a:rPr lang="en-US" dirty="0" err="1"/>
              <a:t>arXiv</a:t>
            </a:r>
            <a:r>
              <a:rPr lang="en-US" dirty="0"/>
              <a:t> 2203.14700</a:t>
            </a: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44B426CD-DA38-F5D9-4758-72662518BF0E}"/>
              </a:ext>
            </a:extLst>
          </p:cNvPr>
          <p:cNvSpPr/>
          <p:nvPr/>
        </p:nvSpPr>
        <p:spPr>
          <a:xfrm>
            <a:off x="7010400" y="3809999"/>
            <a:ext cx="2777067" cy="536997"/>
          </a:xfrm>
          <a:prstGeom prst="donut">
            <a:avLst/>
          </a:prstGeom>
          <a:solidFill>
            <a:schemeClr val="accent1">
              <a:alpha val="33000"/>
            </a:schemeClr>
          </a:solidFill>
          <a:ln w="19050">
            <a:solidFill>
              <a:schemeClr val="accent1">
                <a:shade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4362D5-D855-9235-665C-DA49E7A66FFD}"/>
              </a:ext>
            </a:extLst>
          </p:cNvPr>
          <p:cNvCxnSpPr>
            <a:cxnSpLocks/>
          </p:cNvCxnSpPr>
          <p:nvPr/>
        </p:nvCxnSpPr>
        <p:spPr>
          <a:xfrm flipV="1">
            <a:off x="4258028" y="5571067"/>
            <a:ext cx="1905705" cy="64346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0F25F3-1476-06A9-297B-390F59E2AA0C}"/>
              </a:ext>
            </a:extLst>
          </p:cNvPr>
          <p:cNvSpPr txBox="1"/>
          <p:nvPr/>
        </p:nvSpPr>
        <p:spPr>
          <a:xfrm>
            <a:off x="3733525" y="6002759"/>
            <a:ext cx="5245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7174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5528B-1668-CAE7-C5A8-903769DB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587DCA-6CA0-D90C-A745-BE8AF7D2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solar result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2AAC80-34FE-64F6-08ED-388AFB870F8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5185610" y="2315522"/>
            <a:ext cx="8241632" cy="50060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78E09-D208-19AA-38E0-7BC780E6B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0DB6C-D000-BEFA-869D-CCECF09A39F4}"/>
              </a:ext>
            </a:extLst>
          </p:cNvPr>
          <p:cNvSpPr txBox="1"/>
          <p:nvPr/>
        </p:nvSpPr>
        <p:spPr>
          <a:xfrm>
            <a:off x="577516" y="2174142"/>
            <a:ext cx="39222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sz="2800" dirty="0"/>
              <a:t>tandard 3-neutrino oscillation parameter </a:t>
            </a:r>
            <a:r>
              <a:rPr lang="en-US" sz="2800" dirty="0">
                <a:latin typeface="Symbol" pitchFamily="2" charset="2"/>
              </a:rPr>
              <a:t>D</a:t>
            </a:r>
            <a:r>
              <a:rPr lang="en-US" sz="2800" dirty="0"/>
              <a:t>m</a:t>
            </a:r>
            <a:r>
              <a:rPr lang="en-US" sz="2800" baseline="30000" dirty="0"/>
              <a:t>2</a:t>
            </a:r>
            <a:r>
              <a:rPr lang="en-US" sz="2800" baseline="-25000" dirty="0"/>
              <a:t>21</a:t>
            </a:r>
            <a:r>
              <a:rPr lang="en-US" sz="2800" dirty="0"/>
              <a:t> is determined precisely -- with low backgrounds and high energy resolutions offered by </a:t>
            </a:r>
            <a:r>
              <a:rPr lang="en-US" sz="2800" dirty="0" err="1"/>
              <a:t>light+charge</a:t>
            </a:r>
            <a:r>
              <a:rPr lang="en-US" sz="2800" dirty="0"/>
              <a:t> measurement in this module</a:t>
            </a:r>
          </a:p>
        </p:txBody>
      </p:sp>
    </p:spTree>
    <p:extLst>
      <p:ext uri="{BB962C8B-B14F-4D97-AF65-F5344CB8AC3E}">
        <p14:creationId xmlns:p14="http://schemas.microsoft.com/office/powerpoint/2010/main" val="11743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41CEA-BE48-BE41-BBAA-CEE890F0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F0695-F7FC-1D4D-B2BF-B788D098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CNO Solar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2A788D0-EB8D-A648-9243-62F7981D2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B2297-9E13-0F45-93DC-E46B1FB693BC}"/>
              </a:ext>
            </a:extLst>
          </p:cNvPr>
          <p:cNvSpPr txBox="1"/>
          <p:nvPr/>
        </p:nvSpPr>
        <p:spPr>
          <a:xfrm>
            <a:off x="1547446" y="2233246"/>
            <a:ext cx="34993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UAr</a:t>
            </a:r>
            <a:r>
              <a:rPr lang="en-US" dirty="0"/>
              <a:t> we expect very low </a:t>
            </a:r>
            <a:r>
              <a:rPr lang="en-US" baseline="30000" dirty="0"/>
              <a:t>42</a:t>
            </a:r>
            <a:r>
              <a:rPr lang="en-US" dirty="0"/>
              <a:t>Ar rates. Among other implications, this leads to the ability for detecting CNO solar 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/>
              <a:t>s and distinguishing HM/LM flux. Neutron rate is low due to requirement on cold </a:t>
            </a:r>
            <a:r>
              <a:rPr lang="en-US" dirty="0" err="1"/>
              <a:t>cryoskin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CNO flux from </a:t>
            </a:r>
            <a:r>
              <a:rPr lang="en-US" dirty="0">
                <a:hlinkClick r:id="rId2"/>
              </a:rPr>
              <a:t>https://iopscience.iop.org/article/10.3847/1538-4357/835/2/202/pdf</a:t>
            </a:r>
            <a:r>
              <a:rPr lang="en-US" dirty="0"/>
              <a:t>. </a:t>
            </a:r>
            <a:r>
              <a:rPr lang="en-US" i="1" dirty="0"/>
              <a:t>With further x0.5 survival applied. </a:t>
            </a:r>
            <a:r>
              <a:rPr lang="en-US" dirty="0"/>
              <a:t>Only stats errors shown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3A1F3-D219-C947-8F14-2298D5357D00}"/>
              </a:ext>
            </a:extLst>
          </p:cNvPr>
          <p:cNvSpPr txBox="1"/>
          <p:nvPr/>
        </p:nvSpPr>
        <p:spPr>
          <a:xfrm>
            <a:off x="12344400" y="17383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04973-DAB3-8943-8F37-9C7D81776B11}"/>
              </a:ext>
            </a:extLst>
          </p:cNvPr>
          <p:cNvSpPr txBox="1"/>
          <p:nvPr/>
        </p:nvSpPr>
        <p:spPr>
          <a:xfrm>
            <a:off x="10899052" y="748737"/>
            <a:ext cx="343869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42</a:t>
            </a:r>
            <a:r>
              <a:rPr lang="en-US" dirty="0"/>
              <a:t>Ar /= 1E5 here beyond </a:t>
            </a:r>
          </a:p>
          <a:p>
            <a:r>
              <a:rPr lang="en-US" dirty="0"/>
              <a:t>atmospheric </a:t>
            </a:r>
            <a:r>
              <a:rPr lang="en-US" dirty="0" err="1"/>
              <a:t>Ar</a:t>
            </a:r>
            <a:r>
              <a:rPr lang="en-US" dirty="0"/>
              <a:t> composition.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7EB8-A58A-3046-9D34-7079C0602EB7}"/>
              </a:ext>
            </a:extLst>
          </p:cNvPr>
          <p:cNvSpPr/>
          <p:nvPr/>
        </p:nvSpPr>
        <p:spPr>
          <a:xfrm>
            <a:off x="6207369" y="6491298"/>
            <a:ext cx="7346633" cy="82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D2034-4631-024D-A58D-40A4E2021786}"/>
              </a:ext>
            </a:extLst>
          </p:cNvPr>
          <p:cNvSpPr/>
          <p:nvPr/>
        </p:nvSpPr>
        <p:spPr>
          <a:xfrm>
            <a:off x="6643415" y="1552554"/>
            <a:ext cx="7185569" cy="51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6B068707-4A74-D431-EDAC-579AE3E4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08" y="1768954"/>
            <a:ext cx="8271046" cy="62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BB18A-4A8A-9E44-92D1-D43CAD1E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90C9C-1111-5447-8A4E-52513453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136</a:t>
            </a:r>
            <a:r>
              <a:rPr lang="en-US" dirty="0"/>
              <a:t>Xe </a:t>
            </a:r>
            <a:r>
              <a:rPr lang="en-US" dirty="0">
                <a:latin typeface="Symbol" pitchFamily="2" charset="2"/>
              </a:rPr>
              <a:t>0nbb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EA927-4FBE-FC4A-AB5B-6B76523FF702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5729027" y="820056"/>
            <a:ext cx="5689829" cy="7197825"/>
          </a:xfrm>
          <a:prstGeom prst="rect">
            <a:avLst/>
          </a:prstGeo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0BF054C-6552-024E-A2FE-D389A2834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8013C-DD71-394A-BA76-2DAB50F467AE}"/>
              </a:ext>
            </a:extLst>
          </p:cNvPr>
          <p:cNvSpPr txBox="1"/>
          <p:nvPr/>
        </p:nvSpPr>
        <p:spPr>
          <a:xfrm>
            <a:off x="1600201" y="2250831"/>
            <a:ext cx="433696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3% </a:t>
            </a:r>
            <a:r>
              <a:rPr lang="en-US" baseline="30000" dirty="0"/>
              <a:t>136</a:t>
            </a:r>
            <a:r>
              <a:rPr lang="en-US" dirty="0"/>
              <a:t>Xe loading over 5 years in a 2 </a:t>
            </a:r>
            <a:r>
              <a:rPr lang="en-US" dirty="0" err="1"/>
              <a:t>kT</a:t>
            </a:r>
            <a:r>
              <a:rPr lang="en-US" dirty="0"/>
              <a:t> </a:t>
            </a:r>
            <a:r>
              <a:rPr lang="en-US" dirty="0" err="1"/>
              <a:t>LAr</a:t>
            </a:r>
            <a:r>
              <a:rPr lang="en-US" dirty="0"/>
              <a:t> box can allow</a:t>
            </a:r>
          </a:p>
          <a:p>
            <a:r>
              <a:rPr lang="en-US" dirty="0"/>
              <a:t>a significant measurement of 0</a:t>
            </a:r>
            <a:r>
              <a:rPr lang="en-US" dirty="0">
                <a:latin typeface="Symbol" pitchFamily="2" charset="2"/>
              </a:rPr>
              <a:t>nbb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A89A2-9830-6E4F-9B4E-48B250CF59F9}"/>
              </a:ext>
            </a:extLst>
          </p:cNvPr>
          <p:cNvSpPr txBox="1"/>
          <p:nvPr/>
        </p:nvSpPr>
        <p:spPr>
          <a:xfrm>
            <a:off x="11383998" y="2200778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/Q=1.5%, </a:t>
            </a:r>
            <a:r>
              <a:rPr lang="en-US" sz="3200" dirty="0" err="1">
                <a:latin typeface="Symbol" pitchFamily="2" charset="2"/>
              </a:rPr>
              <a:t>t</a:t>
            </a:r>
            <a:r>
              <a:rPr lang="en-US" baseline="-25000" dirty="0" err="1"/>
              <a:t>hl</a:t>
            </a:r>
            <a:r>
              <a:rPr lang="en-US" dirty="0"/>
              <a:t>=5E28 </a:t>
            </a:r>
            <a:r>
              <a:rPr lang="en-US" dirty="0" err="1"/>
              <a:t>yrs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BF5B8-B59B-EA47-96D0-212EB9B3A2A7}"/>
              </a:ext>
            </a:extLst>
          </p:cNvPr>
          <p:cNvSpPr txBox="1"/>
          <p:nvPr/>
        </p:nvSpPr>
        <p:spPr>
          <a:xfrm>
            <a:off x="11189387" y="5179359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/Q=3%, </a:t>
            </a:r>
            <a:r>
              <a:rPr lang="en-US" sz="3200" dirty="0" err="1">
                <a:latin typeface="Symbol" pitchFamily="2" charset="2"/>
              </a:rPr>
              <a:t>t</a:t>
            </a:r>
            <a:r>
              <a:rPr lang="en-US" baseline="-25000" dirty="0" err="1"/>
              <a:t>hl</a:t>
            </a:r>
            <a:r>
              <a:rPr lang="en-US" dirty="0"/>
              <a:t>=1E28 </a:t>
            </a:r>
            <a:r>
              <a:rPr lang="en-US" dirty="0" err="1"/>
              <a:t>yrs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4276F-4645-3E46-9D99-1585F58E4FF0}"/>
              </a:ext>
            </a:extLst>
          </p:cNvPr>
          <p:cNvSpPr txBox="1"/>
          <p:nvPr/>
        </p:nvSpPr>
        <p:spPr>
          <a:xfrm>
            <a:off x="11736330" y="3043340"/>
            <a:ext cx="179363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These half-lives are at limits and beyond that of </a:t>
            </a:r>
            <a:r>
              <a:rPr lang="en-US" b="1" dirty="0" err="1"/>
              <a:t>nEXO</a:t>
            </a:r>
            <a:r>
              <a:rPr lang="en-US" b="1" dirty="0"/>
              <a:t> sensitivity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BF9BF8-3C36-F149-ADD1-82F31325E523}"/>
              </a:ext>
            </a:extLst>
          </p:cNvPr>
          <p:cNvCxnSpPr>
            <a:cxnSpLocks/>
          </p:cNvCxnSpPr>
          <p:nvPr/>
        </p:nvCxnSpPr>
        <p:spPr>
          <a:xfrm flipV="1">
            <a:off x="13384508" y="2785553"/>
            <a:ext cx="290906" cy="618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0230CF-239F-9144-8AF2-DD9F4EFFD781}"/>
              </a:ext>
            </a:extLst>
          </p:cNvPr>
          <p:cNvCxnSpPr>
            <a:cxnSpLocks/>
          </p:cNvCxnSpPr>
          <p:nvPr/>
        </p:nvCxnSpPr>
        <p:spPr>
          <a:xfrm flipH="1">
            <a:off x="13276386" y="3457997"/>
            <a:ext cx="108122" cy="189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DECF7D-396B-FD43-BA8A-13CF27CBB021}"/>
              </a:ext>
            </a:extLst>
          </p:cNvPr>
          <p:cNvSpPr txBox="1"/>
          <p:nvPr/>
        </p:nvSpPr>
        <p:spPr>
          <a:xfrm>
            <a:off x="1021913" y="5093649"/>
            <a:ext cx="491524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plots are unique in that we need</a:t>
            </a:r>
          </a:p>
          <a:p>
            <a:r>
              <a:rPr lang="en-US" dirty="0"/>
              <a:t>good energy resolution. </a:t>
            </a:r>
          </a:p>
          <a:p>
            <a:endParaRPr lang="en-US" dirty="0"/>
          </a:p>
          <a:p>
            <a:r>
              <a:rPr lang="en-US" dirty="0"/>
              <a:t>Curves assume a not-yet-demonstrated </a:t>
            </a:r>
            <a:r>
              <a:rPr lang="en-US" dirty="0" err="1"/>
              <a:t>charge+light</a:t>
            </a:r>
            <a:r>
              <a:rPr lang="en-US" dirty="0"/>
              <a:t> resolution of 1.5% and 3%.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58FDA3-8D0C-414A-96FC-B8EDAF79089D}"/>
              </a:ext>
            </a:extLst>
          </p:cNvPr>
          <p:cNvSpPr/>
          <p:nvPr/>
        </p:nvSpPr>
        <p:spPr>
          <a:xfrm>
            <a:off x="9051733" y="1771141"/>
            <a:ext cx="1557639" cy="158262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CC0B6-AE20-5640-A9EF-A35384FD4D19}"/>
              </a:ext>
            </a:extLst>
          </p:cNvPr>
          <p:cNvSpPr txBox="1"/>
          <p:nvPr/>
        </p:nvSpPr>
        <p:spPr>
          <a:xfrm>
            <a:off x="10609372" y="1493701"/>
            <a:ext cx="365914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42</a:t>
            </a:r>
            <a:r>
              <a:rPr lang="en-US" dirty="0"/>
              <a:t>Ar /= 5000 here beyond </a:t>
            </a:r>
          </a:p>
          <a:p>
            <a:r>
              <a:rPr lang="en-US" dirty="0"/>
              <a:t>atmospheric </a:t>
            </a:r>
            <a:r>
              <a:rPr lang="en-US" dirty="0" err="1"/>
              <a:t>Ar</a:t>
            </a:r>
            <a:r>
              <a:rPr lang="en-US" dirty="0"/>
              <a:t> composition.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271B95-7C18-CB45-BF90-6AC74DAB2C6A}"/>
              </a:ext>
            </a:extLst>
          </p:cNvPr>
          <p:cNvSpPr/>
          <p:nvPr/>
        </p:nvSpPr>
        <p:spPr>
          <a:xfrm>
            <a:off x="6372750" y="837655"/>
            <a:ext cx="4816637" cy="31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2FD300-2B73-2D4B-A1C9-44918BC47714}"/>
              </a:ext>
            </a:extLst>
          </p:cNvPr>
          <p:cNvSpPr/>
          <p:nvPr/>
        </p:nvSpPr>
        <p:spPr>
          <a:xfrm>
            <a:off x="6149665" y="4084513"/>
            <a:ext cx="4816637" cy="31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1CCAE5-5816-694F-9928-B38B36EA0964}"/>
              </a:ext>
            </a:extLst>
          </p:cNvPr>
          <p:cNvSpPr/>
          <p:nvPr/>
        </p:nvSpPr>
        <p:spPr>
          <a:xfrm>
            <a:off x="5802721" y="7391944"/>
            <a:ext cx="5581277" cy="38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7D5331-D903-C843-AC54-880EE86A7F77}"/>
              </a:ext>
            </a:extLst>
          </p:cNvPr>
          <p:cNvSpPr txBox="1"/>
          <p:nvPr/>
        </p:nvSpPr>
        <p:spPr>
          <a:xfrm>
            <a:off x="11225977" y="7002218"/>
            <a:ext cx="317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</a:t>
            </a:r>
            <a:r>
              <a:rPr lang="en-US" sz="1200" dirty="0" err="1"/>
              <a:t>Zennamo</a:t>
            </a:r>
            <a:r>
              <a:rPr lang="en-US" sz="1200" dirty="0"/>
              <a:t> and F. </a:t>
            </a:r>
            <a:r>
              <a:rPr lang="en-US" sz="1200" dirty="0" err="1"/>
              <a:t>Psihas</a:t>
            </a:r>
            <a:r>
              <a:rPr lang="en-US" sz="1200" dirty="0"/>
              <a:t> and A. </a:t>
            </a:r>
            <a:r>
              <a:rPr lang="en-US" sz="1200" dirty="0" err="1"/>
              <a:t>Mastbaum</a:t>
            </a:r>
            <a:r>
              <a:rPr lang="en-US" sz="1200" dirty="0"/>
              <a:t>, https://</a:t>
            </a:r>
            <a:r>
              <a:rPr lang="en-US" sz="1200" dirty="0" err="1"/>
              <a:t>doi.org</a:t>
            </a:r>
            <a:r>
              <a:rPr lang="en-US" sz="1200" dirty="0"/>
              <a:t>/10.48550/arXiv.2203.14700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B425CE-FB14-0F4A-919F-86BEC24BD205}"/>
              </a:ext>
            </a:extLst>
          </p:cNvPr>
          <p:cNvSpPr txBox="1"/>
          <p:nvPr/>
        </p:nvSpPr>
        <p:spPr>
          <a:xfrm>
            <a:off x="11200056" y="6597183"/>
            <a:ext cx="261321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also by:</a:t>
            </a:r>
          </a:p>
        </p:txBody>
      </p:sp>
    </p:spTree>
    <p:extLst>
      <p:ext uri="{BB962C8B-B14F-4D97-AF65-F5344CB8AC3E}">
        <p14:creationId xmlns:p14="http://schemas.microsoft.com/office/powerpoint/2010/main" val="37999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5B175C-0EF0-1E42-BFF4-C60DC087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8F3C49-66C3-EB46-8527-3E41BAC0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E7A27-A7E2-6946-BE71-320B98551B3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 big caveat for all preceding plots is that the </a:t>
            </a:r>
            <a:r>
              <a:rPr lang="en-US" baseline="30000" dirty="0"/>
              <a:t>222</a:t>
            </a:r>
            <a:r>
              <a:rPr lang="en-US" dirty="0"/>
              <a:t>Rn </a:t>
            </a:r>
          </a:p>
          <a:p>
            <a:pPr lvl="1"/>
            <a:r>
              <a:rPr lang="en-US" dirty="0"/>
              <a:t>swirling around in the Argon and emanating from materials is under control via filtering and recirculating.</a:t>
            </a:r>
          </a:p>
          <a:p>
            <a:pPr lvl="1"/>
            <a:r>
              <a:rPr lang="en-US" dirty="0"/>
              <a:t>and in some cases is further cut with use of a Bi-Po gamma-alpha coincidence</a:t>
            </a:r>
          </a:p>
          <a:p>
            <a:pPr lvl="1"/>
            <a:endParaRPr lang="en-US" dirty="0"/>
          </a:p>
          <a:p>
            <a:r>
              <a:rPr lang="en-US" dirty="0"/>
              <a:t>This requires further study – at PNNL, other places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21FD02-CEB0-EC4B-BC3A-CF14BBFB0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89C7CC-68E5-B444-AC3E-8F876191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018468"/>
            <a:ext cx="4243326" cy="23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252AF-F994-EE47-B0DC-2C2D23CE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64773A-C953-6C4C-B830-A8CB3E8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Argon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BB614-9658-3647-8765-57ECD1C86F1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 radioactivity underground argon has been demonstrated in DarkSide-50 [</a:t>
            </a:r>
            <a:r>
              <a:rPr lang="en-US" dirty="0">
                <a:hlinkClick r:id="rId2"/>
              </a:rPr>
              <a:t>ds50</a:t>
            </a:r>
            <a:r>
              <a:rPr lang="en-US" dirty="0"/>
              <a:t>], with a factor 1400 reduction in 39Ar and no observation of  42Ar.</a:t>
            </a:r>
          </a:p>
          <a:p>
            <a:pPr lvl="1"/>
            <a:r>
              <a:rPr lang="en-US" dirty="0"/>
              <a:t>We assume x1500 39Ar and x5000(0) 42Ar reduction for these studies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Demonstration of large-scale sources capable of filling DUNE-like module has not been shown (</a:t>
            </a:r>
            <a:r>
              <a:rPr lang="en-US" dirty="0" err="1"/>
              <a:t>DarkSide</a:t>
            </a:r>
            <a:r>
              <a:rPr lang="en-US" dirty="0"/>
              <a:t> source is too small)</a:t>
            </a:r>
          </a:p>
          <a:p>
            <a:pPr lvl="1"/>
            <a:r>
              <a:rPr lang="en-US" dirty="0"/>
              <a:t>PNNL is in discussion with several commercial gas producers </a:t>
            </a:r>
          </a:p>
          <a:p>
            <a:pPr lvl="1"/>
            <a:r>
              <a:rPr lang="en-US" dirty="0"/>
              <a:t>Could be as low as 3x cost of atmospheric argon, 5kT/</a:t>
            </a:r>
            <a:r>
              <a:rPr lang="en-US" dirty="0" err="1"/>
              <a:t>yr</a:t>
            </a:r>
            <a:r>
              <a:rPr lang="en-US" dirty="0"/>
              <a:t> production rate</a:t>
            </a:r>
          </a:p>
          <a:p>
            <a:pPr marL="54864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5A0FC-6D65-FE49-A5C4-95B37FE5E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CC8EC-E0AD-2116-0BE8-C06B1E759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75" y="3130374"/>
            <a:ext cx="4895850" cy="2641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CD5B4-ABBD-DBBA-B42B-892F95415AD4}"/>
              </a:ext>
            </a:extLst>
          </p:cNvPr>
          <p:cNvSpPr txBox="1"/>
          <p:nvPr/>
        </p:nvSpPr>
        <p:spPr>
          <a:xfrm>
            <a:off x="7908925" y="4800599"/>
            <a:ext cx="552734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Darkside50, Phys. Rev. D, 93:081101, Apr 2016</a:t>
            </a:r>
          </a:p>
        </p:txBody>
      </p:sp>
    </p:spTree>
    <p:extLst>
      <p:ext uri="{BB962C8B-B14F-4D97-AF65-F5344CB8AC3E}">
        <p14:creationId xmlns:p14="http://schemas.microsoft.com/office/powerpoint/2010/main" val="29425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DUNE </a:t>
            </a:r>
            <a:br>
              <a:rPr lang="en-US" dirty="0"/>
            </a:br>
            <a:r>
              <a:rPr lang="en-US" dirty="0"/>
              <a:t>Physics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significant interesting physics to be done in large </a:t>
            </a:r>
            <a:r>
              <a:rPr lang="en-US" dirty="0" err="1"/>
              <a:t>LArTPCs</a:t>
            </a:r>
            <a:r>
              <a:rPr lang="en-US" dirty="0"/>
              <a:t> below current thresholds of ~10MeV.</a:t>
            </a:r>
          </a:p>
          <a:p>
            <a:r>
              <a:rPr lang="en-US" dirty="0"/>
              <a:t>physics</a:t>
            </a:r>
          </a:p>
          <a:p>
            <a:pPr lvl="2"/>
            <a:r>
              <a:rPr lang="en-US" dirty="0"/>
              <a:t>Solar neutrino measurements </a:t>
            </a:r>
          </a:p>
          <a:p>
            <a:pPr lvl="2"/>
            <a:r>
              <a:rPr lang="en-US" dirty="0"/>
              <a:t>Supernovae detection</a:t>
            </a:r>
          </a:p>
          <a:p>
            <a:pPr lvl="2"/>
            <a:r>
              <a:rPr lang="en-US" dirty="0"/>
              <a:t>Supernovae Coherent 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/>
              <a:t>-Nuclear elastic scattering (</a:t>
            </a:r>
            <a:r>
              <a:rPr lang="en-US" dirty="0" err="1"/>
              <a:t>CEvNS</a:t>
            </a:r>
            <a:r>
              <a:rPr lang="en-US" dirty="0"/>
              <a:t>) “glow”</a:t>
            </a:r>
          </a:p>
          <a:p>
            <a:pPr lvl="2"/>
            <a:r>
              <a:rPr lang="en-US" dirty="0"/>
              <a:t>0</a:t>
            </a:r>
            <a:r>
              <a:rPr lang="en-US" dirty="0">
                <a:latin typeface="Symbol" pitchFamily="2" charset="2"/>
              </a:rPr>
              <a:t>nbb </a:t>
            </a:r>
            <a:r>
              <a:rPr lang="en-US" dirty="0"/>
              <a:t>search</a:t>
            </a:r>
          </a:p>
          <a:p>
            <a:pPr lvl="2"/>
            <a:r>
              <a:rPr lang="en-US" dirty="0"/>
              <a:t>WIMP Dark Matter search</a:t>
            </a:r>
          </a:p>
          <a:p>
            <a:endParaRPr lang="en-US" dirty="0"/>
          </a:p>
          <a:p>
            <a:r>
              <a:rPr lang="en-US" dirty="0"/>
              <a:t>Might hope for module 3,4 for DUNE to look like this</a:t>
            </a:r>
          </a:p>
          <a:p>
            <a:pPr lvl="1"/>
            <a:r>
              <a:rPr lang="en-US" dirty="0"/>
              <a:t>“DO NO HARM” to the main physics program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8000F-5094-CF4A-8786-EEA863E6B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2C4819-0200-9F45-8983-7A64BA8A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361" y="6070209"/>
            <a:ext cx="4076839" cy="21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013A0-973D-AD50-A1A6-35F0867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CB483-9C57-61CD-BBFF-4BB9DC80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42</a:t>
            </a:r>
            <a:r>
              <a:rPr lang="en-US" dirty="0"/>
              <a:t>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5A940-CC6C-0F37-A266-BE1E6F8A948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2356" y="2641600"/>
            <a:ext cx="6782844" cy="480415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Assuming gas pocket is small enough, and no 42Ar diffusion from rock : we expect 8 orders of magnitude smaller 42Ar content in underground argon at 500mwe </a:t>
            </a:r>
          </a:p>
          <a:p>
            <a:pPr lvl="1"/>
            <a:r>
              <a:rPr lang="en-US" dirty="0"/>
              <a:t>Smaller, happily, than already-low estimates considered in our studies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B35F-DD07-E2B7-2FE0-08B44C02F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Eric Church, PNNL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EA51E-266E-EB7D-DBE0-923C1619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896" y="1891623"/>
            <a:ext cx="6248400" cy="519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C9A38-0239-B284-62FC-20E59D145DD8}"/>
              </a:ext>
            </a:extLst>
          </p:cNvPr>
          <p:cNvSpPr txBox="1"/>
          <p:nvPr/>
        </p:nvSpPr>
        <p:spPr>
          <a:xfrm>
            <a:off x="8018654" y="7290036"/>
            <a:ext cx="6611746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Sagar Sharma Poudel, PNNL</a:t>
            </a:r>
          </a:p>
          <a:p>
            <a:r>
              <a:rPr lang="en-US" dirty="0"/>
              <a:t>https://</a:t>
            </a:r>
            <a:r>
              <a:rPr lang="en-US" dirty="0" err="1"/>
              <a:t>meetings.aps.org</a:t>
            </a:r>
            <a:r>
              <a:rPr lang="en-US" dirty="0"/>
              <a:t>/Meeting/APR22/Session/G12.4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9A147-0842-1F46-B60D-AC4559BB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72F11B-25CB-A44B-AFCB-7BF7F3C9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QA/QC in a Low Background Module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28D5C-496F-234C-A126-771EE04CA6C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</a:t>
            </a:r>
            <a:r>
              <a:rPr lang="en-US" dirty="0" err="1"/>
              <a:t>kTon</a:t>
            </a:r>
            <a:r>
              <a:rPr lang="en-US" dirty="0"/>
              <a:t>-scale module radioactively clean will require significant quality control</a:t>
            </a:r>
          </a:p>
          <a:p>
            <a:r>
              <a:rPr lang="en-US" dirty="0"/>
              <a:t>Brand new </a:t>
            </a:r>
            <a:r>
              <a:rPr lang="en-US" dirty="0" err="1"/>
              <a:t>radiopurity.org</a:t>
            </a:r>
            <a:r>
              <a:rPr lang="en-US" dirty="0"/>
              <a:t> for the wider low-background community</a:t>
            </a:r>
          </a:p>
          <a:p>
            <a:pPr lvl="1"/>
            <a:r>
              <a:rPr lang="en-US" dirty="0">
                <a:hlinkClick r:id="rId2"/>
              </a:rPr>
              <a:t>https://indico.ific.uv.es/event/6178/contributions/15934/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Tools for managing assays and cleanliness are built</a:t>
            </a:r>
          </a:p>
          <a:p>
            <a:pPr lvl="1"/>
            <a:r>
              <a:rPr lang="en-US" dirty="0"/>
              <a:t>for modules 1 and 2</a:t>
            </a:r>
          </a:p>
          <a:p>
            <a:pPr lvl="1"/>
            <a:r>
              <a:rPr lang="en-US" dirty="0"/>
              <a:t>and then for subsequent modules</a:t>
            </a:r>
          </a:p>
          <a:p>
            <a:r>
              <a:rPr lang="en-US" dirty="0" err="1"/>
              <a:t>bgexplorer</a:t>
            </a:r>
            <a:r>
              <a:rPr lang="en-US" dirty="0"/>
              <a:t>, a Background model to show properties of radioactive contributions in the detector/cavern.</a:t>
            </a:r>
          </a:p>
          <a:p>
            <a:pPr lvl="1"/>
            <a:r>
              <a:rPr lang="en-US" dirty="0">
                <a:hlinkClick r:id="rId3"/>
              </a:rPr>
              <a:t>https://github.com/bloer/bgexplorer</a:t>
            </a:r>
            <a:endParaRPr lang="en-US" dirty="0"/>
          </a:p>
          <a:p>
            <a:pPr lvl="1"/>
            <a:r>
              <a:rPr lang="en-US" dirty="0"/>
              <a:t>Soon a DUNE instance at </a:t>
            </a:r>
            <a:r>
              <a:rPr lang="en-US" dirty="0" err="1"/>
              <a:t>bgexplorer.pnnl.gov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1D823-AA40-F748-AAE4-50A2063C1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3D7AD-9807-CC44-9E32-F0274D206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523" y="6482862"/>
            <a:ext cx="2235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A08B7-A3A2-A84F-8393-BA64CAEC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3B52E-F930-7F4A-A532-B758627B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5344C-A6E6-4049-A91C-797D5AEED61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5534526" cy="5486401"/>
          </a:xfrm>
        </p:spPr>
        <p:txBody>
          <a:bodyPr>
            <a:normAutofit/>
          </a:bodyPr>
          <a:lstStyle/>
          <a:p>
            <a:pPr marL="54864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Snowmass Whitepaper submitted</a:t>
            </a:r>
          </a:p>
          <a:p>
            <a:endParaRPr lang="en-US" dirty="0"/>
          </a:p>
          <a:p>
            <a:r>
              <a:rPr lang="en-US" dirty="0"/>
              <a:t>We are still meeting every 4 weeks to develop this into a journal paper, by September. </a:t>
            </a:r>
          </a:p>
          <a:p>
            <a:endParaRPr lang="en-US" dirty="0"/>
          </a:p>
          <a:p>
            <a:r>
              <a:rPr lang="en-US" dirty="0"/>
              <a:t>We anticipate being actively involved in Seattle and beyond.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4718F-53B0-A04F-9067-11DABD6D3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BAC90-8B56-AC0A-DEC6-0E264D0C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19" y="95138"/>
            <a:ext cx="7289800" cy="76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CC3B2-7FDD-7A4B-A7FB-5682F34A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27510-D24D-254D-A596-19042EF9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597E1-4B53-564C-93FD-BCEADAB12C9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723293"/>
            <a:ext cx="12801600" cy="5820508"/>
          </a:xfrm>
        </p:spPr>
        <p:txBody>
          <a:bodyPr>
            <a:normAutofit/>
          </a:bodyPr>
          <a:lstStyle/>
          <a:p>
            <a:r>
              <a:rPr lang="en-US" dirty="0"/>
              <a:t>Opportunity to enhance DUNE physics program with a low background Far Detector module</a:t>
            </a:r>
          </a:p>
          <a:p>
            <a:r>
              <a:rPr lang="en-US" dirty="0"/>
              <a:t>Concept being developed includes:</a:t>
            </a:r>
          </a:p>
          <a:p>
            <a:pPr lvl="1"/>
            <a:r>
              <a:rPr lang="en-US" dirty="0" err="1"/>
              <a:t>Fiducialized</a:t>
            </a:r>
            <a:r>
              <a:rPr lang="en-US" dirty="0"/>
              <a:t> bulk argon module, Enhanced radiopurity, Increased shielding, Low radioactivity underground argon, Increased photon detection</a:t>
            </a:r>
          </a:p>
          <a:p>
            <a:endParaRPr lang="en-US" dirty="0"/>
          </a:p>
          <a:p>
            <a:r>
              <a:rPr lang="en-US" dirty="0"/>
              <a:t>Physics enhancements include:</a:t>
            </a:r>
          </a:p>
          <a:p>
            <a:pPr lvl="1"/>
            <a:r>
              <a:rPr lang="en-US" dirty="0"/>
              <a:t>Increase supernova neutrino sensitivity, supernova </a:t>
            </a:r>
            <a:r>
              <a:rPr lang="en-US" dirty="0" err="1"/>
              <a:t>CEvNS</a:t>
            </a:r>
            <a:r>
              <a:rPr lang="en-US" dirty="0"/>
              <a:t> glow, precision solar neutrino measurements, </a:t>
            </a:r>
            <a:r>
              <a:rPr lang="en-US" dirty="0" err="1"/>
              <a:t>neutrinoless</a:t>
            </a:r>
            <a:r>
              <a:rPr lang="en-US" dirty="0"/>
              <a:t> double beta decay, WIMP dark matter detection</a:t>
            </a:r>
          </a:p>
          <a:p>
            <a:pPr lvl="1"/>
            <a:r>
              <a:rPr lang="en-US" dirty="0"/>
              <a:t>No detriment to mainline DUNE goals</a:t>
            </a:r>
          </a:p>
          <a:p>
            <a:pPr lvl="1"/>
            <a:endParaRPr lang="en-US" dirty="0"/>
          </a:p>
          <a:p>
            <a:r>
              <a:rPr lang="en-US" dirty="0"/>
              <a:t>Snowmass White Paper submitted. Journal article in preparation.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E6606-0962-0F40-B011-FC913439C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A9270-B248-5141-8940-70F8866F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C6129D-6510-F843-B722-8D8ECDA2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Properties for Low-Energy </a:t>
            </a:r>
            <a:br>
              <a:rPr lang="en-US" dirty="0"/>
            </a:br>
            <a:r>
              <a:rPr lang="en-US" dirty="0"/>
              <a:t>Physics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51FCA-CAB5-5148-B6AA-049784AEC2E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71500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Vertical-Drift </a:t>
            </a:r>
          </a:p>
          <a:p>
            <a:pPr lvl="2"/>
            <a:r>
              <a:rPr lang="en-US" sz="2400" dirty="0"/>
              <a:t>Bulk argon, without many internal components: for radiopurity</a:t>
            </a:r>
          </a:p>
          <a:p>
            <a:pPr lvl="2"/>
            <a:r>
              <a:rPr lang="en-US" sz="2400" dirty="0" err="1"/>
              <a:t>Fiducialization</a:t>
            </a:r>
            <a:r>
              <a:rPr lang="en-US" sz="2400" dirty="0"/>
              <a:t> and self-shielding</a:t>
            </a:r>
          </a:p>
          <a:p>
            <a:pPr lvl="1"/>
            <a:r>
              <a:rPr lang="en-US" dirty="0"/>
              <a:t>Enhanced radiopurity</a:t>
            </a:r>
          </a:p>
          <a:p>
            <a:pPr lvl="2"/>
            <a:r>
              <a:rPr lang="en-US" sz="2400" dirty="0"/>
              <a:t>Low radioactivity underground argon (7-17kT)</a:t>
            </a:r>
          </a:p>
          <a:p>
            <a:pPr lvl="2"/>
            <a:r>
              <a:rPr lang="en-US" sz="2400" dirty="0"/>
              <a:t>Strengthened detector materials radiopurity requirements </a:t>
            </a:r>
          </a:p>
          <a:p>
            <a:pPr lvl="3"/>
            <a:r>
              <a:rPr lang="en-US" sz="2200" dirty="0"/>
              <a:t>(do not require DM experiment levels!)</a:t>
            </a:r>
          </a:p>
          <a:p>
            <a:pPr lvl="2"/>
            <a:r>
              <a:rPr lang="en-US" sz="2400" dirty="0"/>
              <a:t>Improved radon control</a:t>
            </a:r>
          </a:p>
          <a:p>
            <a:pPr lvl="1"/>
            <a:r>
              <a:rPr lang="en-US" dirty="0"/>
              <a:t>Additional shielding</a:t>
            </a:r>
          </a:p>
          <a:p>
            <a:pPr lvl="2"/>
            <a:r>
              <a:rPr lang="en-US" sz="2400" dirty="0"/>
              <a:t>40cm water or plastic outside</a:t>
            </a:r>
          </a:p>
          <a:p>
            <a:pPr lvl="1"/>
            <a:r>
              <a:rPr lang="en-US" dirty="0"/>
              <a:t>Low threshold readout</a:t>
            </a:r>
          </a:p>
          <a:p>
            <a:pPr lvl="2"/>
            <a:r>
              <a:rPr lang="en-US" sz="2400" dirty="0" err="1"/>
              <a:t>SiPM</a:t>
            </a:r>
            <a:r>
              <a:rPr lang="en-US" sz="2400" dirty="0"/>
              <a:t> hits</a:t>
            </a:r>
          </a:p>
          <a:p>
            <a:pPr lvl="1"/>
            <a:r>
              <a:rPr lang="en-US" dirty="0"/>
              <a:t>Enhanced Photon Detection System (PDS)</a:t>
            </a:r>
          </a:p>
          <a:p>
            <a:pPr lvl="2"/>
            <a:r>
              <a:rPr lang="en-US" sz="2400" dirty="0"/>
              <a:t>Reflectors, </a:t>
            </a:r>
            <a:r>
              <a:rPr lang="en-US" sz="2400" dirty="0" err="1"/>
              <a:t>SiPMs</a:t>
            </a:r>
            <a:r>
              <a:rPr lang="en-US" sz="2400" dirty="0"/>
              <a:t>, Increased coverage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CE872C-21E9-C040-82A0-DBA14ECEE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E1D7B-4A97-1F4E-86FE-F53764C9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5EB464-B6D1-0446-BE18-EBF5258C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WIMP Dark Matter Sensitivity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6B4B6-F2C9-4D4B-BF77-8BC220D795E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 limiting case is WIMP Dark Matter Detection. Requiring…</a:t>
            </a:r>
          </a:p>
          <a:p>
            <a:pPr lvl="1"/>
            <a:r>
              <a:rPr lang="en-US" dirty="0"/>
              <a:t>Low Backgrounds</a:t>
            </a:r>
          </a:p>
          <a:p>
            <a:pPr lvl="1"/>
            <a:r>
              <a:rPr lang="en-US" dirty="0"/>
              <a:t>Low Thresholds</a:t>
            </a:r>
          </a:p>
          <a:p>
            <a:pPr lvl="1"/>
            <a:r>
              <a:rPr lang="en-US" dirty="0"/>
              <a:t>Order (100) photons detected</a:t>
            </a:r>
          </a:p>
          <a:p>
            <a:pPr lvl="2"/>
            <a:r>
              <a:rPr lang="en-US" dirty="0"/>
              <a:t> for Pulse Shape Discrimination</a:t>
            </a:r>
          </a:p>
          <a:p>
            <a:pPr lvl="3"/>
            <a:r>
              <a:rPr lang="en-US" dirty="0"/>
              <a:t>To subtract all </a:t>
            </a:r>
            <a:r>
              <a:rPr lang="en-US" dirty="0">
                <a:latin typeface="Symbol" pitchFamily="2" charset="2"/>
              </a:rPr>
              <a:t>g/b</a:t>
            </a:r>
            <a:r>
              <a:rPr lang="en-US" dirty="0"/>
              <a:t> backgrounds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09829-E6DD-F44D-8854-FF6D4E526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Eric Church, PNNL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52642-4E0F-E24E-BDD4-5D9C9954B315}"/>
              </a:ext>
            </a:extLst>
          </p:cNvPr>
          <p:cNvSpPr txBox="1"/>
          <p:nvPr/>
        </p:nvSpPr>
        <p:spPr>
          <a:xfrm>
            <a:off x="1847807" y="5103272"/>
            <a:ext cx="50415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https://arxiv.org/abs/2005.04824</a:t>
            </a:r>
            <a:endParaRPr lang="en-US" dirty="0"/>
          </a:p>
          <a:p>
            <a:r>
              <a:rPr lang="en-US" dirty="0"/>
              <a:t>JINST 15 P092026 (2020)</a:t>
            </a:r>
          </a:p>
          <a:p>
            <a:r>
              <a:rPr lang="en-US" dirty="0"/>
              <a:t>--Church, Jackson, Saldanha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FEBAFB-E05C-B547-8CDE-BD0CAAAA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61462" y="1906696"/>
            <a:ext cx="4352303" cy="6393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A8D8B5-A05F-F042-8828-F88809CB119C}"/>
              </a:ext>
            </a:extLst>
          </p:cNvPr>
          <p:cNvSpPr txBox="1"/>
          <p:nvPr/>
        </p:nvSpPr>
        <p:spPr>
          <a:xfrm>
            <a:off x="1705708" y="7234345"/>
            <a:ext cx="124674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DarkSide-20k exposure is 20 tons over a planned 10 years for a total of 200 ton-</a:t>
            </a:r>
            <a:r>
              <a:rPr lang="en-US" dirty="0" err="1"/>
              <a:t>yrs</a:t>
            </a:r>
            <a:r>
              <a:rPr lang="en-US" dirty="0"/>
              <a:t>, while the proposal for a DUNE-like module is 3 years of a 1 kt mass for a 3 kt-</a:t>
            </a:r>
            <a:r>
              <a:rPr lang="en-US" dirty="0" err="1"/>
              <a:t>yr</a:t>
            </a:r>
            <a:r>
              <a:rPr lang="en-US" dirty="0"/>
              <a:t> exposure. </a:t>
            </a:r>
          </a:p>
        </p:txBody>
      </p:sp>
    </p:spTree>
    <p:extLst>
      <p:ext uri="{BB962C8B-B14F-4D97-AF65-F5344CB8AC3E}">
        <p14:creationId xmlns:p14="http://schemas.microsoft.com/office/powerpoint/2010/main" val="13963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0BBFB6-EF3E-55D1-08B8-8CE35322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FF80A7-958E-1C46-6FCA-CF515B3C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seasonality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6BAF-E066-3178-3E38-B42D19742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Eric Church, PNNL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1E8F8-B5DE-BDE2-6767-E64563CA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922" y="1798240"/>
            <a:ext cx="5381359" cy="6304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E9C0B8-8A03-09C9-08BC-191839B6D5FC}"/>
              </a:ext>
            </a:extLst>
          </p:cNvPr>
          <p:cNvSpPr txBox="1"/>
          <p:nvPr/>
        </p:nvSpPr>
        <p:spPr>
          <a:xfrm>
            <a:off x="929246" y="5438274"/>
            <a:ext cx="6385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LZ finds a signal at M</a:t>
            </a:r>
            <a:r>
              <a:rPr lang="en-US" sz="2800" baseline="-25000" dirty="0"/>
              <a:t>WIMP</a:t>
            </a:r>
            <a:r>
              <a:rPr lang="en-US" sz="2800" dirty="0"/>
              <a:t>~40 GeV/c</a:t>
            </a:r>
            <a:r>
              <a:rPr lang="en-US" sz="2800" baseline="30000" dirty="0"/>
              <a:t>2</a:t>
            </a:r>
            <a:r>
              <a:rPr lang="en-US" sz="2800" dirty="0"/>
              <a:t> a 10 year follow-up measurement in </a:t>
            </a:r>
            <a:r>
              <a:rPr lang="en-US" sz="2800" dirty="0" err="1"/>
              <a:t>SLoMo</a:t>
            </a:r>
            <a:r>
              <a:rPr lang="en-US" sz="2800" dirty="0"/>
              <a:t> can find a seasonality signal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9BA57-E941-FD01-418D-E0A9BDEA4E15}"/>
              </a:ext>
            </a:extLst>
          </p:cNvPr>
          <p:cNvSpPr txBox="1"/>
          <p:nvPr/>
        </p:nvSpPr>
        <p:spPr>
          <a:xfrm>
            <a:off x="1236133" y="7162800"/>
            <a:ext cx="459593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Jack </a:t>
            </a:r>
            <a:r>
              <a:rPr lang="en-US" dirty="0" err="1"/>
              <a:t>Genovesi</a:t>
            </a:r>
            <a:r>
              <a:rPr lang="en-US" dirty="0"/>
              <a:t>, Juergen </a:t>
            </a:r>
            <a:r>
              <a:rPr lang="en-US" dirty="0" err="1"/>
              <a:t>Reichenbacher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E65959-453D-E296-7BE3-5F3A93A2D007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1810657" y="2001157"/>
            <a:ext cx="5436160" cy="30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1E9AA5-EF91-9048-BCBA-D58AD238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43F36-5CA4-F948-A4F5-DCE207C1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Fiducialization</a:t>
            </a:r>
            <a:r>
              <a:rPr lang="en-US" dirty="0"/>
              <a:t> Drops Neutron Background Significantly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8B26-146D-DD4A-9043-35281890BF4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E1BF9-D86D-1A4B-B10F-E1BBFCAFC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5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23059AB2-C9D5-5C44-A1AC-6D0267FC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87" y="1933956"/>
            <a:ext cx="8338842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990AB-B6EE-0C4E-8987-4CF75565D2A7}"/>
              </a:ext>
            </a:extLst>
          </p:cNvPr>
          <p:cNvSpPr txBox="1"/>
          <p:nvPr/>
        </p:nvSpPr>
        <p:spPr>
          <a:xfrm>
            <a:off x="10515601" y="2216258"/>
            <a:ext cx="301442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100 keV threshold for </a:t>
            </a:r>
            <a:r>
              <a:rPr lang="en-US" dirty="0" err="1"/>
              <a:t>n.r.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2E-9/cm3/sec from cold cryostat steel only (cleaner than default DUNE)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9.4 neutrons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(2.6 multisite)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dirty="0"/>
              <a:t>=&gt;6.8 n’s per </a:t>
            </a:r>
            <a:r>
              <a:rPr lang="en-US" dirty="0" err="1"/>
              <a:t>kton</a:t>
            </a:r>
            <a:r>
              <a:rPr lang="en-US" dirty="0"/>
              <a:t>/</a:t>
            </a:r>
            <a:r>
              <a:rPr lang="en-US" dirty="0" err="1"/>
              <a:t>yr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B309B3-A45B-4041-90A9-782E21627F5C}"/>
              </a:ext>
            </a:extLst>
          </p:cNvPr>
          <p:cNvCxnSpPr/>
          <p:nvPr/>
        </p:nvCxnSpPr>
        <p:spPr>
          <a:xfrm>
            <a:off x="2433234" y="4541003"/>
            <a:ext cx="672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6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18415B9-BA6D-D54D-AED0-F9649DED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59" y="1794278"/>
            <a:ext cx="1016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79C3D-E890-1046-AC7D-B357AF4D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555D34-CE26-6344-BC50-D23409D4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Drift Module – Upgrade Concept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04E01ED8-DACB-404C-8855-39909B223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887DD-2FD2-8348-95F6-82671CEC8C59}"/>
              </a:ext>
            </a:extLst>
          </p:cNvPr>
          <p:cNvSpPr txBox="1"/>
          <p:nvPr/>
        </p:nvSpPr>
        <p:spPr>
          <a:xfrm>
            <a:off x="7117492" y="1581912"/>
            <a:ext cx="41765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1-3 </a:t>
            </a:r>
            <a:r>
              <a:rPr lang="en-US" dirty="0" err="1"/>
              <a:t>kton</a:t>
            </a:r>
            <a:r>
              <a:rPr lang="en-US" dirty="0"/>
              <a:t> fiducial volume(s)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F8FF8-575D-4A43-B31B-A13E6AAE5139}"/>
              </a:ext>
            </a:extLst>
          </p:cNvPr>
          <p:cNvSpPr txBox="1"/>
          <p:nvPr/>
        </p:nvSpPr>
        <p:spPr>
          <a:xfrm>
            <a:off x="10648436" y="2172900"/>
            <a:ext cx="17052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Acrylic 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AAE40-8789-C94C-802B-FA84A6B4580D}"/>
              </a:ext>
            </a:extLst>
          </p:cNvPr>
          <p:cNvSpPr txBox="1"/>
          <p:nvPr/>
        </p:nvSpPr>
        <p:spPr>
          <a:xfrm>
            <a:off x="1543050" y="6647688"/>
            <a:ext cx="226283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SiPMs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1E88F-633E-7540-81A7-52BD4BA00803}"/>
              </a:ext>
            </a:extLst>
          </p:cNvPr>
          <p:cNvSpPr txBox="1"/>
          <p:nvPr/>
        </p:nvSpPr>
        <p:spPr>
          <a:xfrm>
            <a:off x="4349578" y="7142205"/>
            <a:ext cx="38305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shielding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A0F0D-B494-FF4A-8B54-231D0160752E}"/>
              </a:ext>
            </a:extLst>
          </p:cNvPr>
          <p:cNvSpPr txBox="1"/>
          <p:nvPr/>
        </p:nvSpPr>
        <p:spPr>
          <a:xfrm>
            <a:off x="8609691" y="7506900"/>
            <a:ext cx="51278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background underground argon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12D38C-4873-1245-8724-B55F13FA5AA6}"/>
              </a:ext>
            </a:extLst>
          </p:cNvPr>
          <p:cNvCxnSpPr>
            <a:cxnSpLocks/>
          </p:cNvCxnSpPr>
          <p:nvPr/>
        </p:nvCxnSpPr>
        <p:spPr>
          <a:xfrm flipH="1">
            <a:off x="7030995" y="2057400"/>
            <a:ext cx="741405" cy="1600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46B898-3513-DC49-BC68-EED2FEE95C12}"/>
              </a:ext>
            </a:extLst>
          </p:cNvPr>
          <p:cNvCxnSpPr>
            <a:cxnSpLocks/>
          </p:cNvCxnSpPr>
          <p:nvPr/>
        </p:nvCxnSpPr>
        <p:spPr>
          <a:xfrm flipH="1">
            <a:off x="10287000" y="2584863"/>
            <a:ext cx="1214052" cy="107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03EE2-8D22-0041-BC10-075B98423EF9}"/>
              </a:ext>
            </a:extLst>
          </p:cNvPr>
          <p:cNvCxnSpPr>
            <a:cxnSpLocks/>
          </p:cNvCxnSpPr>
          <p:nvPr/>
        </p:nvCxnSpPr>
        <p:spPr>
          <a:xfrm flipH="1" flipV="1">
            <a:off x="9588843" y="5871643"/>
            <a:ext cx="1" cy="172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AC832D-EEAD-FC4D-BCDF-9C0DC72E9CB9}"/>
              </a:ext>
            </a:extLst>
          </p:cNvPr>
          <p:cNvCxnSpPr>
            <a:cxnSpLocks/>
          </p:cNvCxnSpPr>
          <p:nvPr/>
        </p:nvCxnSpPr>
        <p:spPr>
          <a:xfrm flipV="1">
            <a:off x="5041558" y="6172200"/>
            <a:ext cx="884457" cy="91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146E09-EFA3-CA4E-AD70-2E286CDF1A5D}"/>
              </a:ext>
            </a:extLst>
          </p:cNvPr>
          <p:cNvCxnSpPr>
            <a:cxnSpLocks/>
          </p:cNvCxnSpPr>
          <p:nvPr/>
        </p:nvCxnSpPr>
        <p:spPr>
          <a:xfrm flipV="1">
            <a:off x="2457450" y="4619741"/>
            <a:ext cx="1716101" cy="2142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851FF99-C90E-E649-8AE2-363628F3C732}"/>
              </a:ext>
            </a:extLst>
          </p:cNvPr>
          <p:cNvSpPr txBox="1"/>
          <p:nvPr/>
        </p:nvSpPr>
        <p:spPr>
          <a:xfrm>
            <a:off x="12804693" y="3605218"/>
            <a:ext cx="15141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Cryostat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4ACD3C-E647-494A-B9B9-0FE497B0A88C}"/>
              </a:ext>
            </a:extLst>
          </p:cNvPr>
          <p:cNvCxnSpPr>
            <a:cxnSpLocks/>
          </p:cNvCxnSpPr>
          <p:nvPr/>
        </p:nvCxnSpPr>
        <p:spPr>
          <a:xfrm flipH="1">
            <a:off x="11869615" y="4083026"/>
            <a:ext cx="1217735" cy="129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D5CA8E-1714-E849-B5C0-37FE01208F9C}"/>
              </a:ext>
            </a:extLst>
          </p:cNvPr>
          <p:cNvCxnSpPr>
            <a:cxnSpLocks/>
          </p:cNvCxnSpPr>
          <p:nvPr/>
        </p:nvCxnSpPr>
        <p:spPr>
          <a:xfrm flipH="1">
            <a:off x="7315201" y="2053104"/>
            <a:ext cx="586402" cy="307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64971C0-3052-684C-B209-FCFAA0987344}"/>
              </a:ext>
            </a:extLst>
          </p:cNvPr>
          <p:cNvSpPr txBox="1"/>
          <p:nvPr/>
        </p:nvSpPr>
        <p:spPr>
          <a:xfrm>
            <a:off x="13116272" y="5467745"/>
            <a:ext cx="15141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cathode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FF3951-A4EF-1749-BBF4-3D116A1FCD5C}"/>
              </a:ext>
            </a:extLst>
          </p:cNvPr>
          <p:cNvCxnSpPr>
            <a:cxnSpLocks/>
          </p:cNvCxnSpPr>
          <p:nvPr/>
        </p:nvCxnSpPr>
        <p:spPr>
          <a:xfrm flipH="1" flipV="1">
            <a:off x="10768413" y="4877478"/>
            <a:ext cx="2360598" cy="96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FA100C2-A4DA-6A48-B6D1-E472D0BB17A2}"/>
              </a:ext>
            </a:extLst>
          </p:cNvPr>
          <p:cNvSpPr txBox="1"/>
          <p:nvPr/>
        </p:nvSpPr>
        <p:spPr>
          <a:xfrm>
            <a:off x="982658" y="3991517"/>
            <a:ext cx="15141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Charge readout planes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9AD13B-823A-F043-A013-36BA3375D23F}"/>
              </a:ext>
            </a:extLst>
          </p:cNvPr>
          <p:cNvCxnSpPr>
            <a:cxnSpLocks/>
          </p:cNvCxnSpPr>
          <p:nvPr/>
        </p:nvCxnSpPr>
        <p:spPr>
          <a:xfrm>
            <a:off x="1956106" y="4695667"/>
            <a:ext cx="1352948" cy="612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02AF0-EFA4-7F4D-B754-D1D091EF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FA104-AF07-104B-A56F-B95439AB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Code – Standalone G4 code, with Optical Photons to explore the design concept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30624-3083-2D4D-8A00-DA4670A0059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echurch</a:t>
            </a:r>
            <a:r>
              <a:rPr lang="en-US" dirty="0"/>
              <a:t>/rdecay02</a:t>
            </a:r>
          </a:p>
          <a:p>
            <a:pPr lvl="1"/>
            <a:r>
              <a:rPr lang="en-US" dirty="0" err="1"/>
              <a:t>branch:liquid_deception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There’s a pretty simple, complete README</a:t>
            </a:r>
          </a:p>
          <a:p>
            <a:pPr lvl="1"/>
            <a:r>
              <a:rPr lang="en-US" dirty="0"/>
              <a:t>Start by installing ROOT, G4, </a:t>
            </a:r>
            <a:r>
              <a:rPr lang="en-US" dirty="0" err="1"/>
              <a:t>marley</a:t>
            </a:r>
            <a:r>
              <a:rPr lang="en-US" dirty="0"/>
              <a:t> on your machine</a:t>
            </a:r>
          </a:p>
          <a:p>
            <a:pPr lvl="1"/>
            <a:r>
              <a:rPr lang="en-US" dirty="0" err="1"/>
              <a:t>branch:liquid_deception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Everything is controlled in config file, e.g. ../macros/</a:t>
            </a:r>
            <a:r>
              <a:rPr lang="en-US" dirty="0" err="1"/>
              <a:t>marley_optphys.mac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2039A-8502-0D47-9052-348851541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C885D-878C-6540-B1FF-E82FDF9C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8B9B4-A6F8-D14E-A3B0-B31D2C70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SiPMs</a:t>
            </a:r>
            <a:r>
              <a:rPr lang="en-US" dirty="0"/>
              <a:t> and Optical Photons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4E4E49-C716-4F48-BA33-90AD0266C952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1617784" y="2066050"/>
            <a:ext cx="4713604" cy="344455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18567E-0C40-2443-B44D-A682270A7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Church, PNNL</a:t>
            </a: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B26CA7-9520-BA47-A84D-575A4D1C4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07" y="2778491"/>
            <a:ext cx="5617547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77C64A-D64F-7343-8A94-52DAB1633D7D}"/>
              </a:ext>
            </a:extLst>
          </p:cNvPr>
          <p:cNvSpPr txBox="1"/>
          <p:nvPr/>
        </p:nvSpPr>
        <p:spPr>
          <a:xfrm>
            <a:off x="1500641" y="6189785"/>
            <a:ext cx="509466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5x5 cm^2 </a:t>
            </a:r>
            <a:r>
              <a:rPr lang="en-US" dirty="0" err="1"/>
              <a:t>DarkSide</a:t>
            </a:r>
            <a:r>
              <a:rPr lang="en-US" dirty="0"/>
              <a:t>-like </a:t>
            </a:r>
            <a:r>
              <a:rPr lang="en-US" dirty="0" err="1"/>
              <a:t>SiPM</a:t>
            </a:r>
            <a:r>
              <a:rPr lang="en-US" dirty="0"/>
              <a:t> modules</a:t>
            </a:r>
          </a:p>
          <a:p>
            <a:r>
              <a:rPr lang="en-US" dirty="0"/>
              <a:t>covering acrylic box walls and cathode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97F85-EE9B-0D4C-86E9-0C0FC2FC51BD}"/>
              </a:ext>
            </a:extLst>
          </p:cNvPr>
          <p:cNvSpPr txBox="1"/>
          <p:nvPr/>
        </p:nvSpPr>
        <p:spPr>
          <a:xfrm>
            <a:off x="8192075" y="2198077"/>
            <a:ext cx="605806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Photons from a typical 100 MeV neutron</a:t>
            </a:r>
          </a:p>
        </p:txBody>
      </p:sp>
    </p:spTree>
    <p:extLst>
      <p:ext uri="{BB962C8B-B14F-4D97-AF65-F5344CB8AC3E}">
        <p14:creationId xmlns:p14="http://schemas.microsoft.com/office/powerpoint/2010/main" val="34791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09.potx" id="{B8E5E1D6-484E-4E18-B366-2465010C1150}" vid="{D02451A5-06EE-4263-9DB9-0254920C5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17089</TotalTime>
  <Words>1561</Words>
  <Application>Microsoft Macintosh PowerPoint</Application>
  <PresentationFormat>Custom</PresentationFormat>
  <Paragraphs>233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Wingdings</vt:lpstr>
      <vt:lpstr>PNNL_Option_4</vt:lpstr>
      <vt:lpstr>Office Theme</vt:lpstr>
      <vt:lpstr>A Low Background DUNE-like Module: SLoMo* (SURF Low Background Module)</vt:lpstr>
      <vt:lpstr>Expanding the DUNE  Physics Scope</vt:lpstr>
      <vt:lpstr>Detector Properties for Low-Energy  Physics</vt:lpstr>
      <vt:lpstr>WIMP Dark Matter Sensitivity</vt:lpstr>
      <vt:lpstr>Dark Matter seasonality</vt:lpstr>
      <vt:lpstr>Fiducialization Drops Neutron Background Significantly</vt:lpstr>
      <vt:lpstr>Vertical Drift Module – Upgrade Concept</vt:lpstr>
      <vt:lpstr>Simulation Code – Standalone G4 code, with Optical Photons to explore the design concept</vt:lpstr>
      <vt:lpstr>SiPMs and Optical Photons</vt:lpstr>
      <vt:lpstr>Optical Photon Detector  Studies</vt:lpstr>
      <vt:lpstr>Supernovae at 10kpc</vt:lpstr>
      <vt:lpstr>CEvNS in SuperNova Neutrinos</vt:lpstr>
      <vt:lpstr>Energy Resolution</vt:lpstr>
      <vt:lpstr>Energy Resolution from NEST</vt:lpstr>
      <vt:lpstr>Improved solar result</vt:lpstr>
      <vt:lpstr>CNO Solar</vt:lpstr>
      <vt:lpstr>136Xe 0nbb</vt:lpstr>
      <vt:lpstr>Radon</vt:lpstr>
      <vt:lpstr>Underground Argon</vt:lpstr>
      <vt:lpstr>42Ar</vt:lpstr>
      <vt:lpstr>QA/QC in a Low Background Module</vt:lpstr>
      <vt:lpstr>Snowmass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 Background DUNE-like module</dc:title>
  <dc:subject/>
  <dc:creator>Church, Eric D</dc:creator>
  <cp:keywords/>
  <dc:description/>
  <cp:lastModifiedBy>Church, Eric D</cp:lastModifiedBy>
  <cp:revision>6</cp:revision>
  <dcterms:created xsi:type="dcterms:W3CDTF">2021-09-08T21:36:10Z</dcterms:created>
  <dcterms:modified xsi:type="dcterms:W3CDTF">2022-05-11T20:58:40Z</dcterms:modified>
  <cp:category/>
</cp:coreProperties>
</file>