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30"/>
  </p:notesMasterIdLst>
  <p:sldIdLst>
    <p:sldId id="256" r:id="rId2"/>
    <p:sldId id="261" r:id="rId3"/>
    <p:sldId id="258" r:id="rId4"/>
    <p:sldId id="259" r:id="rId5"/>
    <p:sldId id="260" r:id="rId6"/>
    <p:sldId id="266" r:id="rId7"/>
    <p:sldId id="263" r:id="rId8"/>
    <p:sldId id="262" r:id="rId9"/>
    <p:sldId id="267" r:id="rId10"/>
    <p:sldId id="274" r:id="rId11"/>
    <p:sldId id="275" r:id="rId12"/>
    <p:sldId id="264" r:id="rId13"/>
    <p:sldId id="268" r:id="rId14"/>
    <p:sldId id="265" r:id="rId15"/>
    <p:sldId id="276" r:id="rId16"/>
    <p:sldId id="273" r:id="rId17"/>
    <p:sldId id="287" r:id="rId18"/>
    <p:sldId id="272" r:id="rId19"/>
    <p:sldId id="279" r:id="rId20"/>
    <p:sldId id="271" r:id="rId21"/>
    <p:sldId id="284" r:id="rId22"/>
    <p:sldId id="285" r:id="rId23"/>
    <p:sldId id="269" r:id="rId24"/>
    <p:sldId id="286" r:id="rId25"/>
    <p:sldId id="277" r:id="rId26"/>
    <p:sldId id="280" r:id="rId27"/>
    <p:sldId id="282" r:id="rId28"/>
    <p:sldId id="288" r:id="rId2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58F8F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58" autoAdjust="0"/>
    <p:restoredTop sz="94660"/>
  </p:normalViewPr>
  <p:slideViewPr>
    <p:cSldViewPr snapToGrid="0">
      <p:cViewPr varScale="1">
        <p:scale>
          <a:sx n="83" d="100"/>
          <a:sy n="83" d="100"/>
        </p:scale>
        <p:origin x="1474" y="2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102C30-F100-41EC-B9E1-2E6736856F1B}" type="datetimeFigureOut">
              <a:rPr lang="en-US" smtClean="0"/>
              <a:t>5/10/2022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E3B774-B433-42D6-9113-7C7C1B80CA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12489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CA" sz="1200" dirty="0" smtClean="0"/>
              <a:t>The </a:t>
            </a:r>
            <a:r>
              <a:rPr lang="en-CA" sz="1200" dirty="0" err="1" smtClean="0"/>
              <a:t>nonbaryonic</a:t>
            </a:r>
            <a:r>
              <a:rPr lang="en-CA" sz="1200" dirty="0" smtClean="0"/>
              <a:t> dark matter includes neutrinos and possibly hypothetical entities such as </a:t>
            </a:r>
            <a:r>
              <a:rPr lang="en-CA" sz="1200" dirty="0" err="1" smtClean="0"/>
              <a:t>axions</a:t>
            </a:r>
            <a:r>
              <a:rPr lang="en-CA" sz="1200" dirty="0" smtClean="0"/>
              <a:t> or super symmetric particle.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A9A7B3-28CF-4774-9CC3-B3E5291AE51B}" type="slidenum">
              <a:rPr lang="en-CA" smtClean="0"/>
              <a:pPr/>
              <a:t>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325054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CC93F-DF63-4366-B83E-89215BB066C4}" type="datetime1">
              <a:rPr lang="en-US" smtClean="0"/>
              <a:t>5/10/2022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85EAC-01B3-4972-8D83-6EF3660751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6665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EEC7C6-ADB9-4D9A-AEE2-0A3ABA72C79C}" type="datetime1">
              <a:rPr lang="en-US" smtClean="0"/>
              <a:t>5/10/2022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85EAC-01B3-4972-8D83-6EF3660751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8479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D36DF-25B2-4E82-BC35-8DC8864F2223}" type="datetime1">
              <a:rPr lang="en-US" smtClean="0"/>
              <a:t>5/10/2022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85EAC-01B3-4972-8D83-6EF3660751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1525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F898F-269A-40A0-A189-18A9E81261FF}" type="datetime1">
              <a:rPr lang="en-US" smtClean="0"/>
              <a:t>5/10/2022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85EAC-01B3-4972-8D83-6EF3660751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6672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A634AB-BC0A-44D0-8061-DF57D3473383}" type="datetime1">
              <a:rPr lang="en-US" smtClean="0"/>
              <a:t>5/10/2022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85EAC-01B3-4972-8D83-6EF3660751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2867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E28F1-5153-4C68-9CE2-E91DA4C93BDE}" type="datetime1">
              <a:rPr lang="en-US" smtClean="0"/>
              <a:t>5/10/2022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85EAC-01B3-4972-8D83-6EF3660751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4159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1B3E4-0CE8-4937-AED5-1C88EAE31C7D}" type="datetime1">
              <a:rPr lang="en-US" smtClean="0"/>
              <a:t>5/10/2022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85EAC-01B3-4972-8D83-6EF3660751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9658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3F759-3D29-4E05-A957-60C98955AEA2}" type="datetime1">
              <a:rPr lang="en-US" smtClean="0"/>
              <a:t>5/10/2022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85EAC-01B3-4972-8D83-6EF3660751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9131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11798-D53A-4CE7-A284-4524ECEEFB46}" type="datetime1">
              <a:rPr lang="en-US" smtClean="0"/>
              <a:t>5/10/2022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85EAC-01B3-4972-8D83-6EF3660751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8637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48E84-9A4D-4CFA-B1B3-E1BEF36F880A}" type="datetime1">
              <a:rPr lang="en-US" smtClean="0"/>
              <a:t>5/10/2022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85EAC-01B3-4972-8D83-6EF3660751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5216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F226B-C495-4BA0-816D-121B55CCA065}" type="datetime1">
              <a:rPr lang="en-US" smtClean="0"/>
              <a:t>5/10/2022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85EAC-01B3-4972-8D83-6EF3660751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9697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54A1D9-6AC2-41D9-8649-25CE02E653C9}" type="datetime1">
              <a:rPr lang="en-US" smtClean="0"/>
              <a:t>5/10/2022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685EAC-01B3-4972-8D83-6EF3660751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9992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jpeg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0.png"/><Relationship Id="rId5" Type="http://schemas.openxmlformats.org/officeDocument/2006/relationships/image" Target="../media/image45.png"/><Relationship Id="rId4" Type="http://schemas.openxmlformats.org/officeDocument/2006/relationships/image" Target="../media/image19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1" y="1862752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0070C0"/>
                </a:solidFill>
                <a:latin typeface="+mn-lt"/>
              </a:rPr>
              <a:t>The </a:t>
            </a:r>
            <a:r>
              <a:rPr lang="en-US" b="1" dirty="0" err="1">
                <a:solidFill>
                  <a:srgbClr val="0070C0"/>
                </a:solidFill>
                <a:latin typeface="+mn-lt"/>
              </a:rPr>
              <a:t>SuperCDMS</a:t>
            </a:r>
            <a:r>
              <a:rPr lang="en-US" b="1" dirty="0">
                <a:solidFill>
                  <a:srgbClr val="0070C0"/>
                </a:solidFill>
                <a:latin typeface="+mn-lt"/>
              </a:rPr>
              <a:t> Experiment Overview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1210234" y="4250352"/>
            <a:ext cx="6858000" cy="1190098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Ruslan </a:t>
            </a:r>
            <a:r>
              <a:rPr lang="en-US" dirty="0" err="1" smtClean="0"/>
              <a:t>Podviianiuk</a:t>
            </a:r>
            <a:endParaRPr lang="en-US" dirty="0" smtClean="0"/>
          </a:p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>on behalf of </a:t>
            </a:r>
            <a:r>
              <a:rPr lang="en-US" dirty="0" err="1"/>
              <a:t>SuperCDMS</a:t>
            </a:r>
            <a:r>
              <a:rPr lang="en-US" dirty="0"/>
              <a:t> collaboration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932955" y="334154"/>
            <a:ext cx="35060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University of South Dakota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061961" y="6414585"/>
            <a:ext cx="11545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May, 2022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7378" y="75730"/>
            <a:ext cx="1626621" cy="978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437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78685EAC-01B3-4972-8D83-6EF366075173}" type="slidenum">
              <a:rPr lang="en-US" smtClean="0"/>
              <a:t>10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4952" y="2797323"/>
            <a:ext cx="16741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Particle </a:t>
            </a:r>
          </a:p>
          <a:p>
            <a:pPr algn="ctr"/>
            <a:r>
              <a:rPr lang="en-US" dirty="0" smtClean="0"/>
              <a:t>interaction with</a:t>
            </a:r>
            <a:endParaRPr lang="en-US" dirty="0"/>
          </a:p>
        </p:txBody>
      </p:sp>
      <p:cxnSp>
        <p:nvCxnSpPr>
          <p:cNvPr id="7" name="Straight Arrow Connector 6"/>
          <p:cNvCxnSpPr>
            <a:stCxn id="5" idx="3"/>
            <a:endCxn id="11" idx="1"/>
          </p:cNvCxnSpPr>
          <p:nvPr/>
        </p:nvCxnSpPr>
        <p:spPr>
          <a:xfrm flipV="1">
            <a:off x="1719065" y="2701417"/>
            <a:ext cx="350847" cy="419072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>
            <a:stCxn id="5" idx="3"/>
            <a:endCxn id="12" idx="1"/>
          </p:cNvCxnSpPr>
          <p:nvPr/>
        </p:nvCxnSpPr>
        <p:spPr>
          <a:xfrm>
            <a:off x="1719065" y="3120489"/>
            <a:ext cx="372282" cy="353574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069912" y="2516751"/>
            <a:ext cx="16505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Electron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091347" y="3289397"/>
            <a:ext cx="11637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Nucleus</a:t>
            </a:r>
            <a:endParaRPr lang="en-US" dirty="0"/>
          </a:p>
        </p:txBody>
      </p:sp>
      <p:sp>
        <p:nvSpPr>
          <p:cNvPr id="18" name="Right Arrow 17"/>
          <p:cNvSpPr/>
          <p:nvPr/>
        </p:nvSpPr>
        <p:spPr>
          <a:xfrm>
            <a:off x="3238381" y="2897905"/>
            <a:ext cx="730601" cy="316338"/>
          </a:xfrm>
          <a:prstGeom prst="rightArrow">
            <a:avLst/>
          </a:prstGeom>
          <a:noFill/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3978172" y="2753494"/>
            <a:ext cx="10513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Recoil</a:t>
            </a:r>
          </a:p>
          <a:p>
            <a:pPr algn="ctr"/>
            <a:r>
              <a:rPr lang="en-US" dirty="0" smtClean="0"/>
              <a:t>produces</a:t>
            </a:r>
            <a:endParaRPr lang="en-US" dirty="0"/>
          </a:p>
        </p:txBody>
      </p:sp>
      <p:cxnSp>
        <p:nvCxnSpPr>
          <p:cNvPr id="21" name="Straight Arrow Connector 20"/>
          <p:cNvCxnSpPr>
            <a:stCxn id="19" idx="2"/>
            <a:endCxn id="25" idx="0"/>
          </p:cNvCxnSpPr>
          <p:nvPr/>
        </p:nvCxnSpPr>
        <p:spPr>
          <a:xfrm flipH="1">
            <a:off x="3635272" y="3399825"/>
            <a:ext cx="868589" cy="516764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19" idx="2"/>
            <a:endCxn id="26" idx="0"/>
          </p:cNvCxnSpPr>
          <p:nvPr/>
        </p:nvCxnSpPr>
        <p:spPr>
          <a:xfrm>
            <a:off x="4503861" y="3399825"/>
            <a:ext cx="780611" cy="516764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2661928" y="3916589"/>
            <a:ext cx="19466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Electron-hole pairs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4783373" y="3916589"/>
            <a:ext cx="1002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</a:t>
            </a:r>
            <a:r>
              <a:rPr lang="en-US" dirty="0" smtClean="0"/>
              <a:t>honons</a:t>
            </a:r>
            <a:endParaRPr lang="en-US" dirty="0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2" y="49405"/>
            <a:ext cx="4936001" cy="2187326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22480" y="4414879"/>
            <a:ext cx="9521786" cy="22313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Emission of primary </a:t>
            </a:r>
            <a:r>
              <a:rPr lang="en-US" b="1" dirty="0" smtClean="0">
                <a:solidFill>
                  <a:schemeClr val="accent5"/>
                </a:solidFill>
              </a:rPr>
              <a:t>Recoil</a:t>
            </a:r>
            <a:r>
              <a:rPr lang="en-US" dirty="0" smtClean="0"/>
              <a:t> phonons:</a:t>
            </a:r>
          </a:p>
          <a:p>
            <a:pPr marL="144000" indent="-144000">
              <a:buFontTx/>
              <a:buChar char="-"/>
            </a:pPr>
            <a:r>
              <a:rPr lang="en-US" sz="1700" dirty="0" smtClean="0"/>
              <a:t>Majority of recoil energy not invested to </a:t>
            </a:r>
            <a:r>
              <a:rPr lang="en-US" sz="1700" dirty="0"/>
              <a:t>electron-hole pairs production </a:t>
            </a:r>
            <a:r>
              <a:rPr lang="en-US" sz="1700" dirty="0" smtClean="0"/>
              <a:t>and released as phonons</a:t>
            </a:r>
          </a:p>
          <a:p>
            <a:r>
              <a:rPr lang="en-US" sz="1700" dirty="0" smtClean="0"/>
              <a:t>-  Produced electron-hole pairs relax to the bandgap releasing energy as phonons</a:t>
            </a:r>
          </a:p>
          <a:p>
            <a:r>
              <a:rPr lang="en-US" sz="1700" dirty="0" smtClean="0"/>
              <a:t>-  When the charge carriers (electron or hole) find a partner with which to recombine, they release </a:t>
            </a:r>
            <a:br>
              <a:rPr lang="en-US" sz="1700" dirty="0" smtClean="0"/>
            </a:br>
            <a:r>
              <a:rPr lang="en-US" sz="1700" dirty="0" smtClean="0"/>
              <a:t>   energy as phonons</a:t>
            </a:r>
            <a:br>
              <a:rPr lang="en-US" sz="1700" dirty="0" smtClean="0"/>
            </a:br>
            <a:r>
              <a:rPr lang="en-US" sz="1700" dirty="0" smtClean="0"/>
              <a:t/>
            </a:r>
            <a:br>
              <a:rPr lang="en-US" sz="1700" dirty="0" smtClean="0"/>
            </a:br>
            <a:r>
              <a:rPr lang="en-US" dirty="0"/>
              <a:t>Drifting charge carriers (e</a:t>
            </a:r>
            <a:r>
              <a:rPr lang="en-US" baseline="30000" dirty="0"/>
              <a:t>−</a:t>
            </a:r>
            <a:r>
              <a:rPr lang="en-US" dirty="0"/>
              <a:t>/h</a:t>
            </a:r>
            <a:r>
              <a:rPr lang="en-US" baseline="30000" dirty="0"/>
              <a:t>+</a:t>
            </a:r>
            <a:r>
              <a:rPr lang="en-US" dirty="0"/>
              <a:t>) across </a:t>
            </a:r>
            <a:r>
              <a:rPr lang="en-US" dirty="0" smtClean="0"/>
              <a:t>a potential </a:t>
            </a:r>
            <a:r>
              <a:rPr lang="el-GR" i="1" dirty="0" smtClean="0"/>
              <a:t>Δ</a:t>
            </a:r>
            <a:r>
              <a:rPr lang="en-US" i="1" dirty="0" smtClean="0"/>
              <a:t>V</a:t>
            </a:r>
            <a:r>
              <a:rPr lang="en-US" dirty="0" smtClean="0"/>
              <a:t> generate </a:t>
            </a:r>
            <a:r>
              <a:rPr lang="en-US" dirty="0"/>
              <a:t>a large </a:t>
            </a:r>
            <a:r>
              <a:rPr lang="en-US" dirty="0" smtClean="0"/>
              <a:t>number of </a:t>
            </a:r>
            <a:r>
              <a:rPr lang="en-US" b="1" dirty="0">
                <a:solidFill>
                  <a:schemeClr val="accent5"/>
                </a:solidFill>
              </a:rPr>
              <a:t>Luke</a:t>
            </a:r>
            <a:r>
              <a:rPr lang="en-US" b="1" dirty="0"/>
              <a:t> </a:t>
            </a:r>
            <a:endParaRPr lang="en-US" b="1" dirty="0" smtClean="0"/>
          </a:p>
          <a:p>
            <a:r>
              <a:rPr lang="en-US" dirty="0" smtClean="0"/>
              <a:t>phonons </a:t>
            </a:r>
            <a:r>
              <a:rPr lang="en-US" dirty="0"/>
              <a:t>(NTL effect)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02179" y="486607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5233361" y="13785"/>
            <a:ext cx="398936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3200" b="1" dirty="0" err="1"/>
              <a:t>SuperCDMS</a:t>
            </a:r>
            <a:r>
              <a:rPr lang="en-CA" sz="3200" b="1" dirty="0"/>
              <a:t> detectors </a:t>
            </a:r>
            <a:endParaRPr lang="en-US" sz="3200" dirty="0"/>
          </a:p>
        </p:txBody>
      </p:sp>
      <p:sp>
        <p:nvSpPr>
          <p:cNvPr id="15" name="TextBox 14"/>
          <p:cNvSpPr txBox="1"/>
          <p:nvPr/>
        </p:nvSpPr>
        <p:spPr>
          <a:xfrm>
            <a:off x="5315405" y="1455526"/>
            <a:ext cx="11031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Total phonon energy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6238171" y="1455526"/>
            <a:ext cx="11031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Recoil</a:t>
            </a:r>
          </a:p>
          <a:p>
            <a:pPr algn="ctr"/>
            <a:r>
              <a:rPr lang="en-US" dirty="0" smtClean="0"/>
              <a:t>energy</a:t>
            </a:r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7470525" y="1634550"/>
            <a:ext cx="11031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Luke</a:t>
            </a:r>
          </a:p>
          <a:p>
            <a:pPr algn="ctr"/>
            <a:r>
              <a:rPr lang="en-US" dirty="0" smtClean="0"/>
              <a:t>phonon</a:t>
            </a:r>
          </a:p>
          <a:p>
            <a:pPr algn="ctr"/>
            <a:r>
              <a:rPr lang="en-US" dirty="0" smtClean="0"/>
              <a:t>energy</a:t>
            </a:r>
            <a:endParaRPr lang="en-US" dirty="0"/>
          </a:p>
        </p:txBody>
      </p:sp>
      <p:sp>
        <p:nvSpPr>
          <p:cNvPr id="16" name="Left Brace 15"/>
          <p:cNvSpPr/>
          <p:nvPr/>
        </p:nvSpPr>
        <p:spPr>
          <a:xfrm rot="16200000">
            <a:off x="7954636" y="758906"/>
            <a:ext cx="134889" cy="1435122"/>
          </a:xfrm>
          <a:prstGeom prst="lef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5655848" y="916091"/>
                <a:ext cx="3144387" cy="41658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150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𝑡𝑜𝑡</m:t>
                          </m:r>
                        </m:sub>
                      </m:sSub>
                      <m:r>
                        <a:rPr lang="en-US" sz="240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150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𝑒</m:t>
                      </m:r>
                      <m:r>
                        <a:rPr lang="en-150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𝑉</m:t>
                      </m:r>
                      <m:sSub>
                        <m:sSubPr>
                          <m:ctrlPr>
                            <a:rPr lang="en-150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sSup>
                            <m:sSupPr>
                              <m:ctrlPr>
                                <a:rPr lang="en-150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/</m:t>
                          </m:r>
                          <m:sSup>
                            <m:sSupPr>
                              <m:ctrlPr>
                                <a:rPr lang="en-150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h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55848" y="916091"/>
                <a:ext cx="3144387" cy="416589"/>
              </a:xfrm>
              <a:prstGeom prst="rect">
                <a:avLst/>
              </a:prstGeom>
              <a:blipFill>
                <a:blip r:embed="rId3"/>
                <a:stretch>
                  <a:fillRect l="-1938" b="-246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TextBox 31"/>
          <p:cNvSpPr txBox="1"/>
          <p:nvPr/>
        </p:nvSpPr>
        <p:spPr>
          <a:xfrm>
            <a:off x="5438333" y="2636446"/>
            <a:ext cx="3675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1. </a:t>
            </a:r>
            <a:r>
              <a:rPr lang="en-US" b="1" dirty="0"/>
              <a:t>L</a:t>
            </a:r>
            <a:r>
              <a:rPr lang="en-US" b="1" dirty="0" smtClean="0"/>
              <a:t>ow </a:t>
            </a:r>
            <a:r>
              <a:rPr lang="el-GR" b="1" i="1" dirty="0" smtClean="0"/>
              <a:t>Δ</a:t>
            </a:r>
            <a:r>
              <a:rPr lang="en-US" b="1" i="1" dirty="0" smtClean="0"/>
              <a:t>V</a:t>
            </a:r>
            <a:r>
              <a:rPr lang="en-US" b="1" dirty="0" smtClean="0"/>
              <a:t>: Recoil phonons dominate</a:t>
            </a:r>
            <a:endParaRPr lang="en-US" b="1" dirty="0"/>
          </a:p>
        </p:txBody>
      </p:sp>
      <p:sp>
        <p:nvSpPr>
          <p:cNvPr id="33" name="TextBox 32"/>
          <p:cNvSpPr txBox="1"/>
          <p:nvPr/>
        </p:nvSpPr>
        <p:spPr>
          <a:xfrm>
            <a:off x="5438333" y="3005778"/>
            <a:ext cx="3509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2</a:t>
            </a:r>
            <a:r>
              <a:rPr lang="en-US" b="1" dirty="0" smtClean="0"/>
              <a:t>. High </a:t>
            </a:r>
            <a:r>
              <a:rPr lang="el-GR" b="1" i="1" dirty="0"/>
              <a:t>Δ</a:t>
            </a:r>
            <a:r>
              <a:rPr lang="en-US" b="1" i="1" dirty="0" smtClean="0"/>
              <a:t>V</a:t>
            </a:r>
            <a:r>
              <a:rPr lang="en-US" b="1" dirty="0" smtClean="0"/>
              <a:t>: NTL phonons dominate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473359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671549" y="-15835"/>
            <a:ext cx="546713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3200" b="1" dirty="0" err="1"/>
              <a:t>SuperCDMS</a:t>
            </a:r>
            <a:r>
              <a:rPr lang="en-CA" sz="3200" b="1" dirty="0"/>
              <a:t> </a:t>
            </a:r>
            <a:r>
              <a:rPr lang="en-CA" sz="3200" b="1" dirty="0" smtClean="0"/>
              <a:t>detectors, sensors </a:t>
            </a:r>
            <a:endParaRPr lang="en-US" sz="32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0981" y="4774780"/>
            <a:ext cx="3659268" cy="171178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4221" y="3146696"/>
            <a:ext cx="3797466" cy="139723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694" y="1230333"/>
            <a:ext cx="2781356" cy="201320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8551" y="568940"/>
            <a:ext cx="94805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u="sng" dirty="0"/>
              <a:t>Phonons</a:t>
            </a:r>
            <a:r>
              <a:rPr lang="en-US" dirty="0"/>
              <a:t>, measured via Quasi-particle trap </a:t>
            </a:r>
            <a:r>
              <a:rPr lang="en-US" dirty="0" smtClean="0"/>
              <a:t>and </a:t>
            </a:r>
            <a:r>
              <a:rPr lang="en-US" dirty="0" err="1" smtClean="0"/>
              <a:t>Electrothermal</a:t>
            </a:r>
            <a:r>
              <a:rPr lang="en-US" dirty="0" smtClean="0"/>
              <a:t> </a:t>
            </a:r>
            <a:r>
              <a:rPr lang="en-US" dirty="0"/>
              <a:t>feedback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Transition Edge Sensors </a:t>
            </a:r>
            <a:r>
              <a:rPr lang="en-US" dirty="0"/>
              <a:t>(QETs)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014822" y="6490771"/>
            <a:ext cx="2247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Phonon sensor design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3671385" y="1153715"/>
            <a:ext cx="5472616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144000">
              <a:buFont typeface="Arial" panose="020B0604020202020204" pitchFamily="34" charset="0"/>
              <a:buChar char="•"/>
            </a:pPr>
            <a:r>
              <a:rPr lang="en-US" sz="1600" dirty="0" smtClean="0"/>
              <a:t>Phonons </a:t>
            </a:r>
            <a:r>
              <a:rPr lang="en-US" sz="1600" dirty="0"/>
              <a:t>break Cooper pairs in the </a:t>
            </a:r>
            <a:r>
              <a:rPr lang="en-US" sz="1600" dirty="0" smtClean="0"/>
              <a:t>aluminum fins</a:t>
            </a:r>
          </a:p>
          <a:p>
            <a:pPr marL="285750" indent="-144000">
              <a:buFont typeface="Arial" panose="020B0604020202020204" pitchFamily="34" charset="0"/>
              <a:buChar char="•"/>
            </a:pPr>
            <a:r>
              <a:rPr lang="en-US" sz="1600" dirty="0"/>
              <a:t>Generating quasi-particles which diffuse into tungsten </a:t>
            </a:r>
            <a:r>
              <a:rPr lang="en-US" sz="1600" dirty="0" smtClean="0"/>
              <a:t>TES</a:t>
            </a:r>
          </a:p>
          <a:p>
            <a:pPr marL="285750" indent="-144000">
              <a:buFont typeface="Arial" panose="020B0604020202020204" pitchFamily="34" charset="0"/>
              <a:buChar char="•"/>
            </a:pPr>
            <a:r>
              <a:rPr lang="en-US" sz="1600" dirty="0" smtClean="0"/>
              <a:t>Temperature of a tungsten TES increases on a </a:t>
            </a:r>
            <a:r>
              <a:rPr lang="el-GR" sz="1600" dirty="0" smtClean="0"/>
              <a:t>μ</a:t>
            </a:r>
            <a:r>
              <a:rPr lang="en-US" sz="1600" dirty="0" smtClean="0"/>
              <a:t>sec timescale</a:t>
            </a:r>
          </a:p>
          <a:p>
            <a:pPr marL="285750" indent="-144000">
              <a:buFont typeface="Arial" panose="020B0604020202020204" pitchFamily="34" charset="0"/>
              <a:buChar char="•"/>
            </a:pPr>
            <a:r>
              <a:rPr lang="en-US" sz="1600" dirty="0" smtClean="0"/>
              <a:t>In </a:t>
            </a:r>
            <a:r>
              <a:rPr lang="en-US" sz="1600" dirty="0"/>
              <a:t>the superconducting phase </a:t>
            </a:r>
            <a:r>
              <a:rPr lang="en-US" sz="1600" dirty="0" smtClean="0"/>
              <a:t>transition, </a:t>
            </a:r>
            <a:r>
              <a:rPr lang="en-US" sz="1600" dirty="0"/>
              <a:t>quasi-particle 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 smtClean="0"/>
              <a:t>diffusing </a:t>
            </a:r>
            <a:r>
              <a:rPr lang="en-US" sz="1600" dirty="0"/>
              <a:t>from the aluminum deposit energy to </a:t>
            </a:r>
            <a:r>
              <a:rPr lang="en-US" sz="1600" dirty="0" smtClean="0"/>
              <a:t>the tungsten</a:t>
            </a:r>
          </a:p>
          <a:p>
            <a:pPr marL="285750" indent="-144000">
              <a:buFont typeface="Arial" panose="020B0604020202020204" pitchFamily="34" charset="0"/>
              <a:buChar char="•"/>
            </a:pPr>
            <a:r>
              <a:rPr lang="en-US" sz="1600" dirty="0"/>
              <a:t>Then, the TES resistance sharply increases when heated</a:t>
            </a:r>
          </a:p>
          <a:p>
            <a:pPr marL="285750" indent="-144000">
              <a:buFont typeface="Arial" panose="020B0604020202020204" pitchFamily="34" charset="0"/>
              <a:buChar char="•"/>
            </a:pPr>
            <a:endParaRPr lang="en-US" sz="1600" dirty="0"/>
          </a:p>
          <a:p>
            <a:endParaRPr lang="en-US" dirty="0"/>
          </a:p>
        </p:txBody>
      </p:sp>
      <p:sp>
        <p:nvSpPr>
          <p:cNvPr id="13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78685EAC-01B3-4972-8D83-6EF366075173}" type="slidenum">
              <a:rPr lang="en-US" smtClean="0"/>
              <a:t>11</a:t>
            </a:fld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137426" y="365112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u="sng" dirty="0"/>
              <a:t>Charge</a:t>
            </a:r>
            <a:r>
              <a:rPr lang="en-US" dirty="0"/>
              <a:t>, measured via interleaved electrodes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930" y="4275752"/>
            <a:ext cx="2835039" cy="2521142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0" y="3442414"/>
            <a:ext cx="4516860" cy="15062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4507670" y="3442414"/>
            <a:ext cx="0" cy="3415587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69848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74088" y="6477181"/>
            <a:ext cx="2057400" cy="365125"/>
          </a:xfrm>
        </p:spPr>
        <p:txBody>
          <a:bodyPr/>
          <a:lstStyle/>
          <a:p>
            <a:fld id="{78685EAC-01B3-4972-8D83-6EF366075173}" type="slidenum">
              <a:rPr lang="en-US" smtClean="0"/>
              <a:t>12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256945" y="-429"/>
            <a:ext cx="3896388" cy="60696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0000"/>
              </a:lnSpc>
            </a:pPr>
            <a:r>
              <a:rPr lang="en-CA" sz="3200" b="1" dirty="0" err="1"/>
              <a:t>SuperCDMS</a:t>
            </a:r>
            <a:r>
              <a:rPr lang="en-CA" sz="3200" b="1" dirty="0"/>
              <a:t> detectors</a:t>
            </a:r>
          </a:p>
        </p:txBody>
      </p:sp>
      <p:sp>
        <p:nvSpPr>
          <p:cNvPr id="2" name="Rectangle 1"/>
          <p:cNvSpPr/>
          <p:nvPr/>
        </p:nvSpPr>
        <p:spPr>
          <a:xfrm>
            <a:off x="3788975" y="704515"/>
            <a:ext cx="5360893" cy="2739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latin typeface="CMBX10"/>
              </a:rPr>
              <a:t>I</a:t>
            </a:r>
            <a:r>
              <a:rPr lang="en-US" b="1" dirty="0">
                <a:solidFill>
                  <a:srgbClr val="000000"/>
                </a:solidFill>
                <a:latin typeface="CMR10"/>
              </a:rPr>
              <a:t>nterleaved </a:t>
            </a:r>
            <a:r>
              <a:rPr lang="en-US" b="1" dirty="0">
                <a:solidFill>
                  <a:srgbClr val="000000"/>
                </a:solidFill>
                <a:latin typeface="CMBX10"/>
              </a:rPr>
              <a:t>Z</a:t>
            </a:r>
            <a:r>
              <a:rPr lang="en-US" b="1" dirty="0">
                <a:solidFill>
                  <a:srgbClr val="000000"/>
                </a:solidFill>
                <a:latin typeface="CMR10"/>
              </a:rPr>
              <a:t>-sensitive </a:t>
            </a:r>
            <a:r>
              <a:rPr lang="en-US" b="1" dirty="0">
                <a:solidFill>
                  <a:srgbClr val="000000"/>
                </a:solidFill>
                <a:latin typeface="CMBX10"/>
              </a:rPr>
              <a:t>I</a:t>
            </a:r>
            <a:r>
              <a:rPr lang="en-US" b="1" dirty="0">
                <a:solidFill>
                  <a:srgbClr val="000000"/>
                </a:solidFill>
                <a:latin typeface="CMR10"/>
              </a:rPr>
              <a:t>onization and </a:t>
            </a:r>
            <a:r>
              <a:rPr lang="en-US" b="1" dirty="0" smtClean="0">
                <a:solidFill>
                  <a:srgbClr val="000000"/>
                </a:solidFill>
                <a:latin typeface="CMBX10"/>
              </a:rPr>
              <a:t>P</a:t>
            </a:r>
            <a:r>
              <a:rPr lang="en-US" b="1" dirty="0" smtClean="0">
                <a:solidFill>
                  <a:srgbClr val="000000"/>
                </a:solidFill>
                <a:latin typeface="CMR10"/>
              </a:rPr>
              <a:t>honon 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MR10"/>
              </a:rPr>
              <a:t>(</a:t>
            </a:r>
            <a:r>
              <a:rPr lang="en-US" b="1" dirty="0" err="1" smtClean="0">
                <a:solidFill>
                  <a:srgbClr val="000000"/>
                </a:solidFill>
                <a:latin typeface="CMR10"/>
              </a:rPr>
              <a:t>iZIP</a:t>
            </a:r>
            <a:r>
              <a:rPr lang="en-US" b="1" dirty="0" smtClean="0">
                <a:solidFill>
                  <a:srgbClr val="000000"/>
                </a:solidFill>
                <a:latin typeface="CMR10"/>
              </a:rPr>
              <a:t>) detector</a:t>
            </a:r>
            <a:r>
              <a:rPr lang="en-US" dirty="0" smtClean="0">
                <a:solidFill>
                  <a:srgbClr val="000000"/>
                </a:solidFill>
                <a:latin typeface="CMR10"/>
              </a:rPr>
              <a:t>:</a:t>
            </a:r>
          </a:p>
          <a:p>
            <a:pPr>
              <a:lnSpc>
                <a:spcPts val="1200"/>
              </a:lnSpc>
            </a:pPr>
            <a:endParaRPr lang="en-US" dirty="0">
              <a:solidFill>
                <a:srgbClr val="000000"/>
              </a:solidFill>
              <a:latin typeface="CMR10"/>
            </a:endParaRPr>
          </a:p>
          <a:p>
            <a:pPr marL="285750" indent="-144000">
              <a:buFont typeface="Arial" panose="020B0604020202020204" pitchFamily="34" charset="0"/>
              <a:buChar char="•"/>
            </a:pPr>
            <a:r>
              <a:rPr lang="en-US" dirty="0" smtClean="0"/>
              <a:t>Low bias voltage</a:t>
            </a:r>
            <a:r>
              <a:rPr lang="uk-UA" dirty="0" smtClean="0"/>
              <a:t> </a:t>
            </a:r>
            <a:r>
              <a:rPr lang="en-US" dirty="0" smtClean="0"/>
              <a:t>  ̴4 V </a:t>
            </a:r>
          </a:p>
          <a:p>
            <a:pPr marL="285750" indent="-144000">
              <a:buFont typeface="Arial" panose="020B0604020202020204" pitchFamily="34" charset="0"/>
              <a:buChar char="•"/>
            </a:pPr>
            <a:r>
              <a:rPr lang="en-US" dirty="0" smtClean="0"/>
              <a:t>Luke (NTL) phonons negligible</a:t>
            </a:r>
          </a:p>
          <a:p>
            <a:pPr marL="285750" indent="-14400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Prompt </a:t>
            </a:r>
            <a:r>
              <a:rPr lang="en-US" dirty="0">
                <a:solidFill>
                  <a:srgbClr val="000000"/>
                </a:solidFill>
              </a:rPr>
              <a:t>phonon and ionization </a:t>
            </a:r>
            <a:r>
              <a:rPr lang="en-US" dirty="0" smtClean="0">
                <a:solidFill>
                  <a:srgbClr val="000000"/>
                </a:solidFill>
              </a:rPr>
              <a:t>signals</a:t>
            </a:r>
            <a:endParaRPr lang="en-US" dirty="0">
              <a:solidFill>
                <a:srgbClr val="000000"/>
              </a:solidFill>
            </a:endParaRPr>
          </a:p>
          <a:p>
            <a:pPr marL="285750" indent="-14400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 Allow discrimination </a:t>
            </a:r>
            <a:r>
              <a:rPr lang="en-US" dirty="0">
                <a:solidFill>
                  <a:srgbClr val="000000"/>
                </a:solidFill>
              </a:rPr>
              <a:t>between </a:t>
            </a:r>
            <a:r>
              <a:rPr lang="en-US" dirty="0" smtClean="0">
                <a:solidFill>
                  <a:srgbClr val="000000"/>
                </a:solidFill>
              </a:rPr>
              <a:t>electron (ER) and nuclear recoil (NR) events and surface rejection</a:t>
            </a:r>
            <a:endParaRPr lang="en-US" dirty="0">
              <a:solidFill>
                <a:srgbClr val="000000"/>
              </a:solidFill>
            </a:endParaRPr>
          </a:p>
          <a:p>
            <a:pPr marL="285750" indent="-14400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 Ge(Si</a:t>
            </a:r>
            <a:r>
              <a:rPr lang="en-US" dirty="0">
                <a:solidFill>
                  <a:srgbClr val="000000"/>
                </a:solidFill>
              </a:rPr>
              <a:t>) </a:t>
            </a:r>
            <a:r>
              <a:rPr lang="en-US" dirty="0" err="1" smtClean="0">
                <a:solidFill>
                  <a:srgbClr val="000000"/>
                </a:solidFill>
              </a:rPr>
              <a:t>threshold</a:t>
            </a:r>
            <a:r>
              <a:rPr lang="en-US" baseline="-25000" dirty="0" err="1" smtClean="0">
                <a:solidFill>
                  <a:srgbClr val="000000"/>
                </a:solidFill>
              </a:rPr>
              <a:t>ph</a:t>
            </a:r>
            <a:r>
              <a:rPr lang="en-US" dirty="0" smtClean="0">
                <a:solidFill>
                  <a:srgbClr val="000000"/>
                </a:solidFill>
              </a:rPr>
              <a:t>=350(175) </a:t>
            </a:r>
            <a:r>
              <a:rPr lang="nn-NO" dirty="0" smtClean="0">
                <a:solidFill>
                  <a:srgbClr val="000000"/>
                </a:solidFill>
              </a:rPr>
              <a:t>eV, </a:t>
            </a:r>
            <a:r>
              <a:rPr lang="en-US" dirty="0" err="1" smtClean="0">
                <a:solidFill>
                  <a:srgbClr val="000000"/>
                </a:solidFill>
              </a:rPr>
              <a:t>threshold</a:t>
            </a:r>
            <a:r>
              <a:rPr lang="en-US" baseline="-25000" dirty="0" err="1" smtClean="0">
                <a:solidFill>
                  <a:srgbClr val="000000"/>
                </a:solidFill>
              </a:rPr>
              <a:t>ch</a:t>
            </a:r>
            <a:r>
              <a:rPr lang="en-US" baseline="-25000" dirty="0" smtClean="0">
                <a:solidFill>
                  <a:srgbClr val="000000"/>
                </a:solidFill>
              </a:rPr>
              <a:t> </a:t>
            </a:r>
            <a:r>
              <a:rPr lang="en-US" dirty="0" smtClean="0">
                <a:solidFill>
                  <a:srgbClr val="000000"/>
                </a:solidFill>
              </a:rPr>
              <a:t> ̴1 </a:t>
            </a:r>
            <a:r>
              <a:rPr lang="en-US" dirty="0" err="1" smtClean="0">
                <a:solidFill>
                  <a:srgbClr val="000000"/>
                </a:solidFill>
              </a:rPr>
              <a:t>keV</a:t>
            </a:r>
            <a:endParaRPr lang="en-US" dirty="0" smtClean="0">
              <a:solidFill>
                <a:srgbClr val="000000"/>
              </a:solidFill>
            </a:endParaRPr>
          </a:p>
          <a:p>
            <a:pPr marL="285750" indent="-14400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Low background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143718" y="136259"/>
            <a:ext cx="3417039" cy="3188507"/>
            <a:chOff x="40968" y="184206"/>
            <a:chExt cx="3417039" cy="3188507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7101" y="1043627"/>
              <a:ext cx="3077377" cy="2242645"/>
            </a:xfrm>
            <a:prstGeom prst="rect">
              <a:avLst/>
            </a:prstGeom>
          </p:spPr>
        </p:pic>
        <p:grpSp>
          <p:nvGrpSpPr>
            <p:cNvPr id="8" name="Group 7"/>
            <p:cNvGrpSpPr/>
            <p:nvPr/>
          </p:nvGrpSpPr>
          <p:grpSpPr>
            <a:xfrm>
              <a:off x="40968" y="184206"/>
              <a:ext cx="3417039" cy="3188507"/>
              <a:chOff x="40968" y="184206"/>
              <a:chExt cx="3417039" cy="3188507"/>
            </a:xfrm>
          </p:grpSpPr>
          <p:sp>
            <p:nvSpPr>
              <p:cNvPr id="48" name="TextBox 47"/>
              <p:cNvSpPr txBox="1"/>
              <p:nvPr/>
            </p:nvSpPr>
            <p:spPr>
              <a:xfrm>
                <a:off x="42062" y="184207"/>
                <a:ext cx="3344185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/>
                  <a:t>12 phonon, 4 charge channels</a:t>
                </a:r>
                <a:br>
                  <a:rPr lang="en-US" sz="1600" dirty="0"/>
                </a:br>
                <a:r>
                  <a:rPr lang="en-US" sz="1600" dirty="0"/>
                  <a:t>sensitive to </a:t>
                </a:r>
                <a:r>
                  <a:rPr lang="x-none" sz="1600" dirty="0"/>
                  <a:t>≥</a:t>
                </a:r>
                <a:r>
                  <a:rPr lang="en-US" sz="1600" dirty="0"/>
                  <a:t>5GeV/c</a:t>
                </a:r>
                <a:r>
                  <a:rPr lang="en-US" sz="1600" baseline="30000" dirty="0"/>
                  <a:t>2 </a:t>
                </a:r>
                <a:r>
                  <a:rPr lang="en-US" sz="1600" dirty="0"/>
                  <a:t>DM</a:t>
                </a:r>
              </a:p>
              <a:p>
                <a:r>
                  <a:rPr lang="en-US" sz="1600" dirty="0"/>
                  <a:t>Ge(Si) </a:t>
                </a:r>
                <a:r>
                  <a:rPr lang="en-US" sz="1600" dirty="0" err="1" smtClean="0"/>
                  <a:t>σ</a:t>
                </a:r>
                <a:r>
                  <a:rPr lang="en-US" sz="1600" baseline="-25000" dirty="0" err="1" smtClean="0"/>
                  <a:t>ph</a:t>
                </a:r>
                <a:r>
                  <a:rPr lang="en-US" sz="1600" dirty="0" smtClean="0"/>
                  <a:t>=50(25) </a:t>
                </a:r>
                <a:r>
                  <a:rPr lang="en-US" sz="1600" dirty="0"/>
                  <a:t>eV </a:t>
                </a:r>
                <a:r>
                  <a:rPr lang="en-US" sz="1600" dirty="0" err="1"/>
                  <a:t>σ</a:t>
                </a:r>
                <a:r>
                  <a:rPr lang="en-US" sz="1600" baseline="-25000" dirty="0" err="1"/>
                  <a:t>ch</a:t>
                </a:r>
                <a:r>
                  <a:rPr lang="en-US" sz="1600" dirty="0"/>
                  <a:t>= </a:t>
                </a:r>
                <a:r>
                  <a:rPr lang="en-US" sz="1600" dirty="0" smtClean="0"/>
                  <a:t>160(180) </a:t>
                </a:r>
                <a:r>
                  <a:rPr lang="en-US" sz="1600" dirty="0"/>
                  <a:t>eV</a:t>
                </a:r>
              </a:p>
            </p:txBody>
          </p:sp>
          <p:sp>
            <p:nvSpPr>
              <p:cNvPr id="5" name="Rectangle 4"/>
              <p:cNvSpPr/>
              <p:nvPr/>
            </p:nvSpPr>
            <p:spPr>
              <a:xfrm>
                <a:off x="40968" y="184206"/>
                <a:ext cx="3417039" cy="3188507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" name="TextBox 2"/>
              <p:cNvSpPr txBox="1"/>
              <p:nvPr/>
            </p:nvSpPr>
            <p:spPr>
              <a:xfrm>
                <a:off x="280294" y="2780458"/>
                <a:ext cx="635110" cy="461665"/>
              </a:xfrm>
              <a:prstGeom prst="rect">
                <a:avLst/>
              </a:prstGeom>
              <a:solidFill>
                <a:schemeClr val="bg1"/>
              </a:solidFill>
              <a:ln w="31750"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2400" dirty="0" err="1" smtClean="0"/>
                  <a:t>iZIP</a:t>
                </a:r>
                <a:endParaRPr lang="en-US" sz="2400" dirty="0"/>
              </a:p>
            </p:txBody>
          </p:sp>
        </p:grpSp>
      </p:grpSp>
      <p:grpSp>
        <p:nvGrpSpPr>
          <p:cNvPr id="11" name="Group 10"/>
          <p:cNvGrpSpPr/>
          <p:nvPr/>
        </p:nvGrpSpPr>
        <p:grpSpPr>
          <a:xfrm>
            <a:off x="141163" y="3522322"/>
            <a:ext cx="3412785" cy="3211006"/>
            <a:chOff x="49717" y="3472956"/>
            <a:chExt cx="3412785" cy="3211006"/>
          </a:xfrm>
        </p:grpSpPr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754" y="4317738"/>
              <a:ext cx="3070265" cy="2264074"/>
            </a:xfrm>
            <a:prstGeom prst="rect">
              <a:avLst/>
            </a:prstGeom>
          </p:spPr>
        </p:pic>
        <p:sp>
          <p:nvSpPr>
            <p:cNvPr id="49" name="TextBox 48"/>
            <p:cNvSpPr txBox="1"/>
            <p:nvPr/>
          </p:nvSpPr>
          <p:spPr>
            <a:xfrm>
              <a:off x="77950" y="3472958"/>
              <a:ext cx="334307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12 phonon channels </a:t>
              </a:r>
            </a:p>
            <a:p>
              <a:r>
                <a:rPr lang="en-US" sz="1600" dirty="0"/>
                <a:t>sensitive </a:t>
              </a:r>
              <a:r>
                <a:rPr lang="en-US" sz="1600" dirty="0" smtClean="0"/>
                <a:t>to sub-GeV </a:t>
              </a:r>
              <a:r>
                <a:rPr lang="en-US" sz="1600" dirty="0"/>
                <a:t>DM</a:t>
              </a:r>
            </a:p>
            <a:p>
              <a:r>
                <a:rPr lang="en-US" sz="1600" dirty="0"/>
                <a:t>Ge(Si) </a:t>
              </a:r>
              <a:r>
                <a:rPr lang="en-US" sz="1600" dirty="0" err="1" smtClean="0"/>
                <a:t>σ</a:t>
              </a:r>
              <a:r>
                <a:rPr lang="en-US" sz="1600" baseline="-25000" dirty="0" err="1" smtClean="0"/>
                <a:t>ph</a:t>
              </a:r>
              <a:r>
                <a:rPr lang="en-US" sz="1600" dirty="0" smtClean="0"/>
                <a:t>=10(5</a:t>
              </a:r>
              <a:r>
                <a:rPr lang="en-US" sz="1600" dirty="0"/>
                <a:t>) eV </a:t>
              </a:r>
            </a:p>
          </p:txBody>
        </p:sp>
        <p:sp>
          <p:nvSpPr>
            <p:cNvPr id="67" name="Rectangle 66"/>
            <p:cNvSpPr/>
            <p:nvPr/>
          </p:nvSpPr>
          <p:spPr>
            <a:xfrm>
              <a:off x="49717" y="3472956"/>
              <a:ext cx="3412785" cy="3211006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80294" y="6074197"/>
              <a:ext cx="551754" cy="461665"/>
            </a:xfrm>
            <a:prstGeom prst="rect">
              <a:avLst/>
            </a:prstGeom>
            <a:solidFill>
              <a:schemeClr val="bg1"/>
            </a:solidFill>
            <a:ln w="31750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HV</a:t>
              </a:r>
              <a:endParaRPr lang="en-US" sz="2400" dirty="0"/>
            </a:p>
          </p:txBody>
        </p:sp>
      </p:grpSp>
      <p:sp>
        <p:nvSpPr>
          <p:cNvPr id="7" name="Rectangle 6"/>
          <p:cNvSpPr/>
          <p:nvPr/>
        </p:nvSpPr>
        <p:spPr>
          <a:xfrm>
            <a:off x="3793270" y="3766313"/>
            <a:ext cx="5084339" cy="2339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200"/>
              </a:lnSpc>
            </a:pPr>
            <a:r>
              <a:rPr lang="en-US" b="1" dirty="0" smtClean="0">
                <a:solidFill>
                  <a:srgbClr val="000000"/>
                </a:solidFill>
                <a:latin typeface="CMR10"/>
              </a:rPr>
              <a:t>High voltage (HV) </a:t>
            </a:r>
            <a:r>
              <a:rPr lang="en-US" b="1" dirty="0">
                <a:solidFill>
                  <a:srgbClr val="000000"/>
                </a:solidFill>
                <a:latin typeface="CMR10"/>
              </a:rPr>
              <a:t>detector</a:t>
            </a:r>
            <a:r>
              <a:rPr lang="en-US" b="1" dirty="0" smtClean="0">
                <a:solidFill>
                  <a:srgbClr val="000000"/>
                </a:solidFill>
                <a:latin typeface="CMR10"/>
              </a:rPr>
              <a:t>:</a:t>
            </a:r>
          </a:p>
          <a:p>
            <a:pPr>
              <a:lnSpc>
                <a:spcPts val="1200"/>
              </a:lnSpc>
            </a:pPr>
            <a:endParaRPr lang="en-US" dirty="0">
              <a:solidFill>
                <a:srgbClr val="000000"/>
              </a:solidFill>
              <a:latin typeface="CMR10"/>
            </a:endParaRPr>
          </a:p>
          <a:p>
            <a:pPr marL="285750" indent="-144000">
              <a:buFont typeface="Arial" panose="020B0604020202020204" pitchFamily="34" charset="0"/>
              <a:buChar char="•"/>
            </a:pPr>
            <a:r>
              <a:rPr lang="nn-NO" dirty="0" smtClean="0">
                <a:solidFill>
                  <a:srgbClr val="000000"/>
                </a:solidFill>
              </a:rPr>
              <a:t>High bias voltage</a:t>
            </a:r>
            <a:r>
              <a:rPr lang="uk-UA" dirty="0" smtClean="0">
                <a:solidFill>
                  <a:srgbClr val="000000"/>
                </a:solidFill>
              </a:rPr>
              <a:t> </a:t>
            </a:r>
            <a:r>
              <a:rPr lang="nn-NO" dirty="0" smtClean="0">
                <a:solidFill>
                  <a:srgbClr val="000000"/>
                </a:solidFill>
              </a:rPr>
              <a:t> </a:t>
            </a:r>
            <a:r>
              <a:rPr lang="en-US" dirty="0" smtClean="0"/>
              <a:t> ̴</a:t>
            </a:r>
            <a:r>
              <a:rPr lang="nn-NO" dirty="0" smtClean="0">
                <a:solidFill>
                  <a:srgbClr val="000000"/>
                </a:solidFill>
              </a:rPr>
              <a:t>100 V</a:t>
            </a:r>
          </a:p>
          <a:p>
            <a:pPr marL="285750" indent="-144000">
              <a:buFont typeface="Arial" panose="020B0604020202020204" pitchFamily="34" charset="0"/>
              <a:buChar char="•"/>
            </a:pPr>
            <a:r>
              <a:rPr lang="nn-NO" dirty="0" smtClean="0">
                <a:solidFill>
                  <a:srgbClr val="000000"/>
                </a:solidFill>
              </a:rPr>
              <a:t>NTL phonons dominate</a:t>
            </a:r>
          </a:p>
          <a:p>
            <a:pPr marL="285750" indent="-144000">
              <a:buFont typeface="Arial" panose="020B0604020202020204" pitchFamily="34" charset="0"/>
              <a:buChar char="•"/>
            </a:pPr>
            <a:r>
              <a:rPr lang="nn-NO" dirty="0" smtClean="0">
                <a:solidFill>
                  <a:srgbClr val="000000"/>
                </a:solidFill>
              </a:rPr>
              <a:t>No ER/NR discrimination</a:t>
            </a:r>
          </a:p>
          <a:p>
            <a:pPr marL="285750" indent="-14400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Ge(Si) </a:t>
            </a:r>
            <a:r>
              <a:rPr lang="en-US" dirty="0" err="1" smtClean="0">
                <a:solidFill>
                  <a:srgbClr val="000000"/>
                </a:solidFill>
              </a:rPr>
              <a:t>threshold</a:t>
            </a:r>
            <a:r>
              <a:rPr lang="en-US" baseline="-25000" dirty="0" err="1" smtClean="0">
                <a:solidFill>
                  <a:srgbClr val="000000"/>
                </a:solidFill>
              </a:rPr>
              <a:t>ph</a:t>
            </a:r>
            <a:r>
              <a:rPr lang="en-US" dirty="0" smtClean="0">
                <a:solidFill>
                  <a:srgbClr val="000000"/>
                </a:solidFill>
              </a:rPr>
              <a:t>=70(35) </a:t>
            </a:r>
            <a:r>
              <a:rPr lang="nn-NO" dirty="0" smtClean="0">
                <a:solidFill>
                  <a:srgbClr val="000000"/>
                </a:solidFill>
              </a:rPr>
              <a:t>eV </a:t>
            </a:r>
          </a:p>
          <a:p>
            <a:pPr marL="285750" indent="-144000">
              <a:buFont typeface="Arial" panose="020B0604020202020204" pitchFamily="34" charset="0"/>
              <a:buChar char="•"/>
            </a:pPr>
            <a:r>
              <a:rPr lang="nn-NO" b="1" dirty="0" smtClean="0">
                <a:solidFill>
                  <a:schemeClr val="accent1">
                    <a:lumMod val="75000"/>
                  </a:schemeClr>
                </a:solidFill>
              </a:rPr>
              <a:t>Low threshold</a:t>
            </a:r>
            <a:endParaRPr lang="nn-NO" b="1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nn-NO" dirty="0" smtClean="0">
              <a:solidFill>
                <a:srgbClr val="000000"/>
              </a:solidFill>
              <a:latin typeface="CMBX10"/>
            </a:endParaRPr>
          </a:p>
          <a:p>
            <a:endParaRPr lang="nn-NO" dirty="0">
              <a:solidFill>
                <a:srgbClr val="000000"/>
              </a:solidFill>
              <a:latin typeface="CMBX1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106071" y="6086997"/>
            <a:ext cx="4198135" cy="646331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Position sensitive, </a:t>
            </a:r>
            <a:r>
              <a:rPr lang="en-US" dirty="0"/>
              <a:t>Ø100 mm, h=33.3 </a:t>
            </a:r>
            <a:r>
              <a:rPr lang="en-US" dirty="0" smtClean="0"/>
              <a:t>mm</a:t>
            </a:r>
          </a:p>
          <a:p>
            <a:pPr algn="ctr"/>
            <a:r>
              <a:rPr lang="en-US" dirty="0" smtClean="0"/>
              <a:t>mass: </a:t>
            </a:r>
            <a:r>
              <a:rPr lang="en-US" dirty="0"/>
              <a:t>Ge(Si)=</a:t>
            </a:r>
            <a:r>
              <a:rPr lang="en-US" dirty="0" smtClean="0"/>
              <a:t>1.39kg(0.61 </a:t>
            </a:r>
            <a:r>
              <a:rPr lang="en-US" dirty="0"/>
              <a:t>kg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6538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86600" y="6484991"/>
            <a:ext cx="2057400" cy="365125"/>
          </a:xfrm>
        </p:spPr>
        <p:txBody>
          <a:bodyPr/>
          <a:lstStyle/>
          <a:p>
            <a:fld id="{78685EAC-01B3-4972-8D83-6EF366075173}" type="slidenum">
              <a:rPr lang="en-US" smtClean="0"/>
              <a:t>13</a:t>
            </a:fld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147313" y="334846"/>
            <a:ext cx="9258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Tower 1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5218933" y="1773"/>
            <a:ext cx="382367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Planned detector layout at </a:t>
            </a:r>
            <a:r>
              <a:rPr lang="en-US" sz="3200" b="1" dirty="0" smtClean="0"/>
              <a:t>SNOLAB</a:t>
            </a:r>
            <a:endParaRPr lang="en-US" sz="3200" b="1" dirty="0"/>
          </a:p>
        </p:txBody>
      </p:sp>
      <p:sp>
        <p:nvSpPr>
          <p:cNvPr id="40" name="TextBox 39"/>
          <p:cNvSpPr txBox="1"/>
          <p:nvPr/>
        </p:nvSpPr>
        <p:spPr>
          <a:xfrm>
            <a:off x="4985283" y="4545999"/>
            <a:ext cx="23631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Technical goal T&lt;30 </a:t>
            </a:r>
            <a:r>
              <a:rPr lang="en-US" dirty="0" err="1"/>
              <a:t>mK</a:t>
            </a:r>
            <a:endParaRPr lang="en-US" dirty="0"/>
          </a:p>
        </p:txBody>
      </p:sp>
      <p:sp>
        <p:nvSpPr>
          <p:cNvPr id="41" name="TextBox 40"/>
          <p:cNvSpPr txBox="1"/>
          <p:nvPr/>
        </p:nvSpPr>
        <p:spPr>
          <a:xfrm>
            <a:off x="5683335" y="1337440"/>
            <a:ext cx="7559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Tower</a:t>
            </a:r>
          </a:p>
        </p:txBody>
      </p:sp>
      <p:grpSp>
        <p:nvGrpSpPr>
          <p:cNvPr id="42" name="Group 41"/>
          <p:cNvGrpSpPr/>
          <p:nvPr/>
        </p:nvGrpSpPr>
        <p:grpSpPr>
          <a:xfrm>
            <a:off x="215873" y="2171217"/>
            <a:ext cx="854666" cy="578858"/>
            <a:chOff x="9268064" y="3836804"/>
            <a:chExt cx="854666" cy="578858"/>
          </a:xfrm>
        </p:grpSpPr>
        <p:sp>
          <p:nvSpPr>
            <p:cNvPr id="43" name="Flowchart: Magnetic Disk 42"/>
            <p:cNvSpPr/>
            <p:nvPr/>
          </p:nvSpPr>
          <p:spPr>
            <a:xfrm>
              <a:off x="9268064" y="3836804"/>
              <a:ext cx="854666" cy="578858"/>
            </a:xfrm>
            <a:prstGeom prst="flowChartMagneticDisk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4" name="Rectangle 43"/>
            <p:cNvSpPr/>
            <p:nvPr/>
          </p:nvSpPr>
          <p:spPr>
            <a:xfrm>
              <a:off x="9320894" y="4086109"/>
              <a:ext cx="763732" cy="26475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ts val="1300"/>
                </a:lnSpc>
              </a:pPr>
              <a:r>
                <a:rPr lang="en-US" sz="1400" dirty="0" err="1" smtClean="0"/>
                <a:t>iZIP</a:t>
              </a:r>
              <a:endParaRPr lang="en-US" sz="1400" dirty="0"/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216315" y="2816566"/>
            <a:ext cx="854666" cy="578858"/>
            <a:chOff x="9268064" y="3836804"/>
            <a:chExt cx="854666" cy="578858"/>
          </a:xfrm>
        </p:grpSpPr>
        <p:sp>
          <p:nvSpPr>
            <p:cNvPr id="46" name="Flowchart: Magnetic Disk 45"/>
            <p:cNvSpPr/>
            <p:nvPr/>
          </p:nvSpPr>
          <p:spPr>
            <a:xfrm>
              <a:off x="9268064" y="3836804"/>
              <a:ext cx="854666" cy="578858"/>
            </a:xfrm>
            <a:prstGeom prst="flowChartMagneticDisk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7" name="Rectangle 46"/>
            <p:cNvSpPr/>
            <p:nvPr/>
          </p:nvSpPr>
          <p:spPr>
            <a:xfrm>
              <a:off x="9320894" y="4086106"/>
              <a:ext cx="763732" cy="26475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ts val="1300"/>
                </a:lnSpc>
              </a:pPr>
              <a:r>
                <a:rPr lang="en-US" sz="1400" dirty="0" err="1" smtClean="0"/>
                <a:t>iZIP</a:t>
              </a:r>
              <a:endParaRPr lang="en-US" sz="1400" dirty="0"/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218583" y="1509239"/>
            <a:ext cx="854666" cy="578858"/>
            <a:chOff x="9268064" y="3836804"/>
            <a:chExt cx="854666" cy="578858"/>
          </a:xfrm>
        </p:grpSpPr>
        <p:sp>
          <p:nvSpPr>
            <p:cNvPr id="49" name="Flowchart: Magnetic Disk 48"/>
            <p:cNvSpPr/>
            <p:nvPr/>
          </p:nvSpPr>
          <p:spPr>
            <a:xfrm>
              <a:off x="9268064" y="3836804"/>
              <a:ext cx="854666" cy="578858"/>
            </a:xfrm>
            <a:prstGeom prst="flowChartMagneticDisk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0" name="Rectangle 49"/>
            <p:cNvSpPr/>
            <p:nvPr/>
          </p:nvSpPr>
          <p:spPr>
            <a:xfrm>
              <a:off x="9320894" y="4086106"/>
              <a:ext cx="763732" cy="26475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ts val="1300"/>
                </a:lnSpc>
              </a:pPr>
              <a:r>
                <a:rPr lang="en-US" sz="1400" dirty="0" err="1" smtClean="0"/>
                <a:t>iZIP</a:t>
              </a:r>
              <a:endParaRPr lang="en-US" sz="1400" dirty="0"/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218478" y="828916"/>
            <a:ext cx="854666" cy="578858"/>
            <a:chOff x="9268064" y="3836804"/>
            <a:chExt cx="854666" cy="578858"/>
          </a:xfrm>
        </p:grpSpPr>
        <p:sp>
          <p:nvSpPr>
            <p:cNvPr id="52" name="Flowchart: Magnetic Disk 51"/>
            <p:cNvSpPr/>
            <p:nvPr/>
          </p:nvSpPr>
          <p:spPr>
            <a:xfrm>
              <a:off x="9268064" y="3836804"/>
              <a:ext cx="854666" cy="578858"/>
            </a:xfrm>
            <a:prstGeom prst="flowChartMagneticDisk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3" name="Rectangle 52"/>
            <p:cNvSpPr/>
            <p:nvPr/>
          </p:nvSpPr>
          <p:spPr>
            <a:xfrm>
              <a:off x="9320894" y="4082248"/>
              <a:ext cx="763732" cy="26475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ts val="1300"/>
                </a:lnSpc>
              </a:pPr>
              <a:r>
                <a:rPr lang="en-US" sz="1400" dirty="0" err="1" smtClean="0"/>
                <a:t>iZIP</a:t>
              </a:r>
              <a:endParaRPr lang="en-US" sz="1400" dirty="0"/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216752" y="3469422"/>
            <a:ext cx="854666" cy="578858"/>
            <a:chOff x="9268064" y="3836804"/>
            <a:chExt cx="854666" cy="578858"/>
          </a:xfrm>
        </p:grpSpPr>
        <p:sp>
          <p:nvSpPr>
            <p:cNvPr id="55" name="Flowchart: Magnetic Disk 54"/>
            <p:cNvSpPr/>
            <p:nvPr/>
          </p:nvSpPr>
          <p:spPr>
            <a:xfrm>
              <a:off x="9268064" y="3836804"/>
              <a:ext cx="854666" cy="578858"/>
            </a:xfrm>
            <a:prstGeom prst="flowChartMagneticDisk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6" name="Rectangle 55"/>
            <p:cNvSpPr/>
            <p:nvPr/>
          </p:nvSpPr>
          <p:spPr>
            <a:xfrm>
              <a:off x="9320894" y="4078390"/>
              <a:ext cx="763732" cy="26475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ts val="1300"/>
                </a:lnSpc>
              </a:pPr>
              <a:r>
                <a:rPr lang="en-US" sz="1400" dirty="0" err="1" smtClean="0"/>
                <a:t>iZIP</a:t>
              </a:r>
              <a:endParaRPr lang="en-US" sz="1400" dirty="0"/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219352" y="4133358"/>
            <a:ext cx="854666" cy="578858"/>
            <a:chOff x="9268064" y="3836804"/>
            <a:chExt cx="854666" cy="578858"/>
          </a:xfrm>
        </p:grpSpPr>
        <p:sp>
          <p:nvSpPr>
            <p:cNvPr id="58" name="Flowchart: Magnetic Disk 57"/>
            <p:cNvSpPr/>
            <p:nvPr/>
          </p:nvSpPr>
          <p:spPr>
            <a:xfrm>
              <a:off x="9268064" y="3836804"/>
              <a:ext cx="854666" cy="578858"/>
            </a:xfrm>
            <a:prstGeom prst="flowChartMagneticDisk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9" name="Rectangle 58"/>
            <p:cNvSpPr/>
            <p:nvPr/>
          </p:nvSpPr>
          <p:spPr>
            <a:xfrm>
              <a:off x="9320894" y="4082248"/>
              <a:ext cx="763732" cy="26475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ts val="1300"/>
                </a:lnSpc>
              </a:pPr>
              <a:r>
                <a:rPr lang="en-US" sz="1400" dirty="0" err="1" smtClean="0"/>
                <a:t>iZIP</a:t>
              </a:r>
              <a:endParaRPr lang="en-US" sz="1400" dirty="0"/>
            </a:p>
          </p:txBody>
        </p:sp>
      </p:grpSp>
      <p:sp>
        <p:nvSpPr>
          <p:cNvPr id="61" name="TextBox 60"/>
          <p:cNvSpPr txBox="1"/>
          <p:nvPr/>
        </p:nvSpPr>
        <p:spPr>
          <a:xfrm>
            <a:off x="1434268" y="322122"/>
            <a:ext cx="9258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Tower </a:t>
            </a:r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63" name="Flowchart: Magnetic Disk 62"/>
          <p:cNvSpPr/>
          <p:nvPr/>
        </p:nvSpPr>
        <p:spPr>
          <a:xfrm>
            <a:off x="1473763" y="2171217"/>
            <a:ext cx="854666" cy="578858"/>
          </a:xfrm>
          <a:prstGeom prst="flowChartMagneticDisk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64" name="Rectangle 63"/>
          <p:cNvSpPr/>
          <p:nvPr/>
        </p:nvSpPr>
        <p:spPr>
          <a:xfrm>
            <a:off x="1526593" y="2393167"/>
            <a:ext cx="763732" cy="2647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300"/>
              </a:lnSpc>
            </a:pPr>
            <a:r>
              <a:rPr lang="en-US" sz="1400" dirty="0" smtClean="0">
                <a:solidFill>
                  <a:schemeClr val="bg1"/>
                </a:solidFill>
              </a:rPr>
              <a:t>HV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66" name="Flowchart: Magnetic Disk 65"/>
          <p:cNvSpPr/>
          <p:nvPr/>
        </p:nvSpPr>
        <p:spPr>
          <a:xfrm>
            <a:off x="1474205" y="2816566"/>
            <a:ext cx="854666" cy="578858"/>
          </a:xfrm>
          <a:prstGeom prst="flowChartMagneticDisk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67" name="Rectangle 66"/>
          <p:cNvSpPr/>
          <p:nvPr/>
        </p:nvSpPr>
        <p:spPr>
          <a:xfrm>
            <a:off x="1527035" y="3056896"/>
            <a:ext cx="763732" cy="4314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300"/>
              </a:lnSpc>
            </a:pPr>
            <a:r>
              <a:rPr lang="en-US" sz="1400" dirty="0" smtClean="0">
                <a:solidFill>
                  <a:schemeClr val="bg1"/>
                </a:solidFill>
              </a:rPr>
              <a:t>HV</a:t>
            </a:r>
            <a:endParaRPr lang="en-US" sz="1400" dirty="0">
              <a:solidFill>
                <a:schemeClr val="bg1"/>
              </a:solidFill>
            </a:endParaRPr>
          </a:p>
          <a:p>
            <a:pPr algn="ctr">
              <a:lnSpc>
                <a:spcPts val="1300"/>
              </a:lnSpc>
            </a:pPr>
            <a:endParaRPr lang="en-US" sz="1400" dirty="0"/>
          </a:p>
        </p:txBody>
      </p:sp>
      <p:sp>
        <p:nvSpPr>
          <p:cNvPr id="69" name="Flowchart: Magnetic Disk 68"/>
          <p:cNvSpPr/>
          <p:nvPr/>
        </p:nvSpPr>
        <p:spPr>
          <a:xfrm>
            <a:off x="1476473" y="1509239"/>
            <a:ext cx="854666" cy="578858"/>
          </a:xfrm>
          <a:prstGeom prst="flowChartMagneticDisk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1529303" y="1731189"/>
            <a:ext cx="763732" cy="2647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300"/>
              </a:lnSpc>
            </a:pPr>
            <a:r>
              <a:rPr lang="en-US" sz="1400" dirty="0" smtClean="0">
                <a:solidFill>
                  <a:schemeClr val="bg1"/>
                </a:solidFill>
              </a:rPr>
              <a:t>HV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72" name="Flowchart: Magnetic Disk 71"/>
          <p:cNvSpPr/>
          <p:nvPr/>
        </p:nvSpPr>
        <p:spPr>
          <a:xfrm>
            <a:off x="1476368" y="828916"/>
            <a:ext cx="854666" cy="578858"/>
          </a:xfrm>
          <a:prstGeom prst="flowChartMagneticDisk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73" name="Rectangle 72"/>
          <p:cNvSpPr/>
          <p:nvPr/>
        </p:nvSpPr>
        <p:spPr>
          <a:xfrm>
            <a:off x="1529198" y="1060056"/>
            <a:ext cx="763732" cy="2647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300"/>
              </a:lnSpc>
            </a:pPr>
            <a:r>
              <a:rPr lang="en-US" sz="1400" dirty="0" smtClean="0">
                <a:solidFill>
                  <a:schemeClr val="bg1"/>
                </a:solidFill>
              </a:rPr>
              <a:t>HV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75" name="Flowchart: Magnetic Disk 74"/>
          <p:cNvSpPr/>
          <p:nvPr/>
        </p:nvSpPr>
        <p:spPr>
          <a:xfrm>
            <a:off x="1474642" y="3469422"/>
            <a:ext cx="854666" cy="578858"/>
          </a:xfrm>
          <a:prstGeom prst="flowChartMagneticDisk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76" name="Rectangle 75"/>
          <p:cNvSpPr/>
          <p:nvPr/>
        </p:nvSpPr>
        <p:spPr>
          <a:xfrm>
            <a:off x="1527472" y="3691372"/>
            <a:ext cx="763732" cy="2647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300"/>
              </a:lnSpc>
            </a:pPr>
            <a:r>
              <a:rPr lang="en-US" sz="1400" dirty="0" smtClean="0">
                <a:solidFill>
                  <a:schemeClr val="bg1"/>
                </a:solidFill>
              </a:rPr>
              <a:t>HV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78" name="Flowchart: Magnetic Disk 77"/>
          <p:cNvSpPr/>
          <p:nvPr/>
        </p:nvSpPr>
        <p:spPr>
          <a:xfrm>
            <a:off x="1477242" y="4133358"/>
            <a:ext cx="854666" cy="578858"/>
          </a:xfrm>
          <a:prstGeom prst="flowChartMagneticDisk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79" name="Rectangle 78"/>
          <p:cNvSpPr/>
          <p:nvPr/>
        </p:nvSpPr>
        <p:spPr>
          <a:xfrm>
            <a:off x="1530072" y="4355308"/>
            <a:ext cx="763732" cy="2647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300"/>
              </a:lnSpc>
            </a:pPr>
            <a:r>
              <a:rPr lang="en-US" sz="1400" dirty="0" smtClean="0">
                <a:solidFill>
                  <a:schemeClr val="bg1"/>
                </a:solidFill>
              </a:rPr>
              <a:t>HV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80" name="Rectangle 79"/>
          <p:cNvSpPr/>
          <p:nvPr/>
        </p:nvSpPr>
        <p:spPr>
          <a:xfrm>
            <a:off x="119928" y="713580"/>
            <a:ext cx="1059275" cy="4134231"/>
          </a:xfrm>
          <a:prstGeom prst="rect">
            <a:avLst/>
          </a:prstGeom>
          <a:noFill/>
          <a:ln w="190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Rectangle 80"/>
          <p:cNvSpPr/>
          <p:nvPr/>
        </p:nvSpPr>
        <p:spPr>
          <a:xfrm>
            <a:off x="1379581" y="697079"/>
            <a:ext cx="1059275" cy="4134231"/>
          </a:xfrm>
          <a:prstGeom prst="rect">
            <a:avLst/>
          </a:prstGeom>
          <a:noFill/>
          <a:ln w="190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TextBox 82"/>
          <p:cNvSpPr txBox="1"/>
          <p:nvPr/>
        </p:nvSpPr>
        <p:spPr>
          <a:xfrm>
            <a:off x="2672339" y="330326"/>
            <a:ext cx="9258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Tower 3</a:t>
            </a:r>
          </a:p>
        </p:txBody>
      </p:sp>
      <p:sp>
        <p:nvSpPr>
          <p:cNvPr id="84" name="Flowchart: Magnetic Disk 83"/>
          <p:cNvSpPr/>
          <p:nvPr/>
        </p:nvSpPr>
        <p:spPr>
          <a:xfrm>
            <a:off x="2710583" y="2162792"/>
            <a:ext cx="854666" cy="578858"/>
          </a:xfrm>
          <a:prstGeom prst="flowChartMagneticDisk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85" name="Rectangle 84"/>
          <p:cNvSpPr/>
          <p:nvPr/>
        </p:nvSpPr>
        <p:spPr>
          <a:xfrm>
            <a:off x="2763413" y="2384742"/>
            <a:ext cx="763732" cy="2647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300"/>
              </a:lnSpc>
            </a:pPr>
            <a:r>
              <a:rPr lang="en-US" sz="1400" dirty="0" smtClean="0">
                <a:solidFill>
                  <a:schemeClr val="bg1"/>
                </a:solidFill>
              </a:rPr>
              <a:t>HV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86" name="Flowchart: Magnetic Disk 85"/>
          <p:cNvSpPr/>
          <p:nvPr/>
        </p:nvSpPr>
        <p:spPr>
          <a:xfrm>
            <a:off x="2711025" y="2808141"/>
            <a:ext cx="854666" cy="578858"/>
          </a:xfrm>
          <a:prstGeom prst="flowChartMagneticDisk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87" name="Rectangle 86"/>
          <p:cNvSpPr/>
          <p:nvPr/>
        </p:nvSpPr>
        <p:spPr>
          <a:xfrm>
            <a:off x="2763855" y="3048471"/>
            <a:ext cx="763732" cy="4314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300"/>
              </a:lnSpc>
            </a:pPr>
            <a:r>
              <a:rPr lang="en-US" sz="1400" dirty="0" smtClean="0">
                <a:solidFill>
                  <a:schemeClr val="bg1"/>
                </a:solidFill>
              </a:rPr>
              <a:t>HV</a:t>
            </a:r>
            <a:endParaRPr lang="en-US" sz="1400" dirty="0">
              <a:solidFill>
                <a:schemeClr val="bg1"/>
              </a:solidFill>
            </a:endParaRPr>
          </a:p>
          <a:p>
            <a:pPr algn="ctr">
              <a:lnSpc>
                <a:spcPts val="1300"/>
              </a:lnSpc>
            </a:pPr>
            <a:endParaRPr lang="en-US" sz="1400" dirty="0"/>
          </a:p>
        </p:txBody>
      </p:sp>
      <p:sp>
        <p:nvSpPr>
          <p:cNvPr id="88" name="Flowchart: Magnetic Disk 87"/>
          <p:cNvSpPr/>
          <p:nvPr/>
        </p:nvSpPr>
        <p:spPr>
          <a:xfrm>
            <a:off x="2713293" y="1500814"/>
            <a:ext cx="854666" cy="578858"/>
          </a:xfrm>
          <a:prstGeom prst="flowChartMagneticDisk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89" name="Rectangle 88"/>
          <p:cNvSpPr/>
          <p:nvPr/>
        </p:nvSpPr>
        <p:spPr>
          <a:xfrm>
            <a:off x="2766123" y="1722764"/>
            <a:ext cx="763732" cy="2647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300"/>
              </a:lnSpc>
            </a:pPr>
            <a:r>
              <a:rPr lang="en-US" sz="1400" dirty="0" smtClean="0">
                <a:solidFill>
                  <a:schemeClr val="bg1"/>
                </a:solidFill>
              </a:rPr>
              <a:t>HV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90" name="Flowchart: Magnetic Disk 89"/>
          <p:cNvSpPr/>
          <p:nvPr/>
        </p:nvSpPr>
        <p:spPr>
          <a:xfrm>
            <a:off x="2713188" y="820491"/>
            <a:ext cx="854666" cy="578858"/>
          </a:xfrm>
          <a:prstGeom prst="flowChartMagneticDisk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91" name="Rectangle 90"/>
          <p:cNvSpPr/>
          <p:nvPr/>
        </p:nvSpPr>
        <p:spPr>
          <a:xfrm>
            <a:off x="2766018" y="1051631"/>
            <a:ext cx="763732" cy="2647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300"/>
              </a:lnSpc>
            </a:pPr>
            <a:r>
              <a:rPr lang="en-US" sz="1400" dirty="0" smtClean="0">
                <a:solidFill>
                  <a:schemeClr val="bg1"/>
                </a:solidFill>
              </a:rPr>
              <a:t>HV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92" name="Flowchart: Magnetic Disk 91"/>
          <p:cNvSpPr/>
          <p:nvPr/>
        </p:nvSpPr>
        <p:spPr>
          <a:xfrm>
            <a:off x="2711462" y="3460997"/>
            <a:ext cx="854666" cy="578858"/>
          </a:xfrm>
          <a:prstGeom prst="flowChartMagneticDisk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93" name="Rectangle 92"/>
          <p:cNvSpPr/>
          <p:nvPr/>
        </p:nvSpPr>
        <p:spPr>
          <a:xfrm>
            <a:off x="2764292" y="3682947"/>
            <a:ext cx="763732" cy="2647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300"/>
              </a:lnSpc>
            </a:pPr>
            <a:r>
              <a:rPr lang="en-US" sz="1400" dirty="0" smtClean="0">
                <a:solidFill>
                  <a:schemeClr val="bg1"/>
                </a:solidFill>
              </a:rPr>
              <a:t>HV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94" name="Flowchart: Magnetic Disk 93"/>
          <p:cNvSpPr/>
          <p:nvPr/>
        </p:nvSpPr>
        <p:spPr>
          <a:xfrm>
            <a:off x="2714062" y="4124933"/>
            <a:ext cx="854666" cy="578858"/>
          </a:xfrm>
          <a:prstGeom prst="flowChartMagneticDisk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95" name="Rectangle 94"/>
          <p:cNvSpPr/>
          <p:nvPr/>
        </p:nvSpPr>
        <p:spPr>
          <a:xfrm>
            <a:off x="2766892" y="4346883"/>
            <a:ext cx="763732" cy="2647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300"/>
              </a:lnSpc>
            </a:pPr>
            <a:r>
              <a:rPr lang="en-US" sz="1400" dirty="0" smtClean="0">
                <a:solidFill>
                  <a:schemeClr val="bg1"/>
                </a:solidFill>
              </a:rPr>
              <a:t>HV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96" name="Rectangle 95"/>
          <p:cNvSpPr/>
          <p:nvPr/>
        </p:nvSpPr>
        <p:spPr>
          <a:xfrm>
            <a:off x="2616401" y="688654"/>
            <a:ext cx="1059275" cy="4134231"/>
          </a:xfrm>
          <a:prstGeom prst="rect">
            <a:avLst/>
          </a:prstGeom>
          <a:noFill/>
          <a:ln w="190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TextBox 97"/>
          <p:cNvSpPr txBox="1"/>
          <p:nvPr/>
        </p:nvSpPr>
        <p:spPr>
          <a:xfrm>
            <a:off x="3927422" y="322122"/>
            <a:ext cx="9258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Tower </a:t>
            </a:r>
            <a:r>
              <a:rPr lang="en-US" dirty="0" smtClean="0"/>
              <a:t>4</a:t>
            </a:r>
            <a:endParaRPr lang="en-US" dirty="0"/>
          </a:p>
        </p:txBody>
      </p:sp>
      <p:grpSp>
        <p:nvGrpSpPr>
          <p:cNvPr id="99" name="Group 98"/>
          <p:cNvGrpSpPr/>
          <p:nvPr/>
        </p:nvGrpSpPr>
        <p:grpSpPr>
          <a:xfrm>
            <a:off x="3969123" y="2146522"/>
            <a:ext cx="854666" cy="578858"/>
            <a:chOff x="9268064" y="3836804"/>
            <a:chExt cx="854666" cy="578858"/>
          </a:xfrm>
        </p:grpSpPr>
        <p:sp>
          <p:nvSpPr>
            <p:cNvPr id="100" name="Flowchart: Magnetic Disk 99"/>
            <p:cNvSpPr/>
            <p:nvPr/>
          </p:nvSpPr>
          <p:spPr>
            <a:xfrm>
              <a:off x="9268064" y="3836804"/>
              <a:ext cx="854666" cy="578858"/>
            </a:xfrm>
            <a:prstGeom prst="flowChartMagneticDisk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1" name="Rectangle 100"/>
            <p:cNvSpPr/>
            <p:nvPr/>
          </p:nvSpPr>
          <p:spPr>
            <a:xfrm>
              <a:off x="9320894" y="4082248"/>
              <a:ext cx="763732" cy="26475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ts val="1300"/>
                </a:lnSpc>
              </a:pPr>
              <a:r>
                <a:rPr lang="en-US" sz="1400" dirty="0" err="1" smtClean="0"/>
                <a:t>iZIP</a:t>
              </a:r>
              <a:endParaRPr lang="en-US" sz="1400" dirty="0"/>
            </a:p>
          </p:txBody>
        </p:sp>
      </p:grpSp>
      <p:grpSp>
        <p:nvGrpSpPr>
          <p:cNvPr id="102" name="Group 101"/>
          <p:cNvGrpSpPr/>
          <p:nvPr/>
        </p:nvGrpSpPr>
        <p:grpSpPr>
          <a:xfrm>
            <a:off x="3969565" y="2791871"/>
            <a:ext cx="854666" cy="578858"/>
            <a:chOff x="9268064" y="3836804"/>
            <a:chExt cx="854666" cy="578858"/>
          </a:xfrm>
        </p:grpSpPr>
        <p:sp>
          <p:nvSpPr>
            <p:cNvPr id="103" name="Flowchart: Magnetic Disk 102"/>
            <p:cNvSpPr/>
            <p:nvPr/>
          </p:nvSpPr>
          <p:spPr>
            <a:xfrm>
              <a:off x="9268064" y="3836804"/>
              <a:ext cx="854666" cy="578858"/>
            </a:xfrm>
            <a:prstGeom prst="flowChartMagneticDisk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4" name="Rectangle 103"/>
            <p:cNvSpPr/>
            <p:nvPr/>
          </p:nvSpPr>
          <p:spPr>
            <a:xfrm>
              <a:off x="9320894" y="4082248"/>
              <a:ext cx="763732" cy="26475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ts val="1300"/>
                </a:lnSpc>
              </a:pPr>
              <a:r>
                <a:rPr lang="en-US" sz="1400" dirty="0" err="1" smtClean="0"/>
                <a:t>iZIP</a:t>
              </a:r>
              <a:endParaRPr lang="en-US" sz="1400" dirty="0"/>
            </a:p>
          </p:txBody>
        </p:sp>
      </p:grpSp>
      <p:sp>
        <p:nvSpPr>
          <p:cNvPr id="106" name="Flowchart: Magnetic Disk 105"/>
          <p:cNvSpPr/>
          <p:nvPr/>
        </p:nvSpPr>
        <p:spPr>
          <a:xfrm>
            <a:off x="3971833" y="1484544"/>
            <a:ext cx="854666" cy="578858"/>
          </a:xfrm>
          <a:prstGeom prst="flowChartMagneticDisk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07" name="Rectangle 106"/>
          <p:cNvSpPr/>
          <p:nvPr/>
        </p:nvSpPr>
        <p:spPr>
          <a:xfrm>
            <a:off x="4024663" y="1729988"/>
            <a:ext cx="763732" cy="2647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300"/>
              </a:lnSpc>
            </a:pPr>
            <a:r>
              <a:rPr lang="en-US" sz="1400" dirty="0" err="1" smtClean="0"/>
              <a:t>iZIP</a:t>
            </a:r>
            <a:endParaRPr lang="en-US" sz="1400" dirty="0"/>
          </a:p>
        </p:txBody>
      </p:sp>
      <p:grpSp>
        <p:nvGrpSpPr>
          <p:cNvPr id="108" name="Group 107"/>
          <p:cNvGrpSpPr/>
          <p:nvPr/>
        </p:nvGrpSpPr>
        <p:grpSpPr>
          <a:xfrm>
            <a:off x="3971728" y="804221"/>
            <a:ext cx="854666" cy="578858"/>
            <a:chOff x="9268064" y="3836804"/>
            <a:chExt cx="854666" cy="578858"/>
          </a:xfrm>
        </p:grpSpPr>
        <p:sp>
          <p:nvSpPr>
            <p:cNvPr id="109" name="Flowchart: Magnetic Disk 108"/>
            <p:cNvSpPr/>
            <p:nvPr/>
          </p:nvSpPr>
          <p:spPr>
            <a:xfrm>
              <a:off x="9268064" y="3836804"/>
              <a:ext cx="854666" cy="578858"/>
            </a:xfrm>
            <a:prstGeom prst="flowChartMagneticDisk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0" name="Rectangle 109"/>
            <p:cNvSpPr/>
            <p:nvPr/>
          </p:nvSpPr>
          <p:spPr>
            <a:xfrm>
              <a:off x="9320894" y="4082248"/>
              <a:ext cx="763732" cy="26475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ts val="1300"/>
                </a:lnSpc>
              </a:pPr>
              <a:r>
                <a:rPr lang="en-US" sz="1400" dirty="0" err="1" smtClean="0"/>
                <a:t>iZIP</a:t>
              </a:r>
              <a:endParaRPr lang="en-US" sz="1400" dirty="0"/>
            </a:p>
          </p:txBody>
        </p:sp>
      </p:grpSp>
      <p:sp>
        <p:nvSpPr>
          <p:cNvPr id="112" name="Flowchart: Magnetic Disk 111"/>
          <p:cNvSpPr/>
          <p:nvPr/>
        </p:nvSpPr>
        <p:spPr>
          <a:xfrm>
            <a:off x="3970002" y="3444727"/>
            <a:ext cx="854666" cy="578858"/>
          </a:xfrm>
          <a:prstGeom prst="flowChartMagneticDisk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13" name="Rectangle 112"/>
          <p:cNvSpPr/>
          <p:nvPr/>
        </p:nvSpPr>
        <p:spPr>
          <a:xfrm>
            <a:off x="4022832" y="3690171"/>
            <a:ext cx="763732" cy="2647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300"/>
              </a:lnSpc>
            </a:pPr>
            <a:r>
              <a:rPr lang="en-US" sz="1400" dirty="0" err="1" smtClean="0"/>
              <a:t>iZIP</a:t>
            </a:r>
            <a:endParaRPr lang="en-US" sz="1400" dirty="0"/>
          </a:p>
        </p:txBody>
      </p:sp>
      <p:grpSp>
        <p:nvGrpSpPr>
          <p:cNvPr id="114" name="Group 113"/>
          <p:cNvGrpSpPr/>
          <p:nvPr/>
        </p:nvGrpSpPr>
        <p:grpSpPr>
          <a:xfrm>
            <a:off x="3972602" y="4108663"/>
            <a:ext cx="854666" cy="578858"/>
            <a:chOff x="9268064" y="3836804"/>
            <a:chExt cx="854666" cy="578858"/>
          </a:xfrm>
        </p:grpSpPr>
        <p:sp>
          <p:nvSpPr>
            <p:cNvPr id="115" name="Flowchart: Magnetic Disk 114"/>
            <p:cNvSpPr/>
            <p:nvPr/>
          </p:nvSpPr>
          <p:spPr>
            <a:xfrm>
              <a:off x="9268064" y="3836804"/>
              <a:ext cx="854666" cy="578858"/>
            </a:xfrm>
            <a:prstGeom prst="flowChartMagneticDisk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6" name="Rectangle 115"/>
            <p:cNvSpPr/>
            <p:nvPr/>
          </p:nvSpPr>
          <p:spPr>
            <a:xfrm>
              <a:off x="9320894" y="4082248"/>
              <a:ext cx="763732" cy="26475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ts val="1300"/>
                </a:lnSpc>
              </a:pPr>
              <a:r>
                <a:rPr lang="en-US" sz="1400" dirty="0" err="1" smtClean="0"/>
                <a:t>iZIP</a:t>
              </a:r>
              <a:endParaRPr lang="en-US" sz="1400" dirty="0"/>
            </a:p>
          </p:txBody>
        </p:sp>
      </p:grpSp>
      <p:sp>
        <p:nvSpPr>
          <p:cNvPr id="117" name="Rectangle 116"/>
          <p:cNvSpPr/>
          <p:nvPr/>
        </p:nvSpPr>
        <p:spPr>
          <a:xfrm>
            <a:off x="3873178" y="688885"/>
            <a:ext cx="1059275" cy="4134231"/>
          </a:xfrm>
          <a:prstGeom prst="rect">
            <a:avLst/>
          </a:prstGeom>
          <a:noFill/>
          <a:ln w="190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18" name="Table 1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6875086"/>
              </p:ext>
            </p:extLst>
          </p:nvPr>
        </p:nvGraphicFramePr>
        <p:xfrm>
          <a:off x="149285" y="5063920"/>
          <a:ext cx="8550170" cy="1651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81316">
                  <a:extLst>
                    <a:ext uri="{9D8B030D-6E8A-4147-A177-3AD203B41FA5}">
                      <a16:colId xmlns:a16="http://schemas.microsoft.com/office/drawing/2014/main" val="3396077860"/>
                    </a:ext>
                  </a:extLst>
                </a:gridCol>
                <a:gridCol w="4358373">
                  <a:extLst>
                    <a:ext uri="{9D8B030D-6E8A-4147-A177-3AD203B41FA5}">
                      <a16:colId xmlns:a16="http://schemas.microsoft.com/office/drawing/2014/main" val="3819464949"/>
                    </a:ext>
                  </a:extLst>
                </a:gridCol>
                <a:gridCol w="3610481">
                  <a:extLst>
                    <a:ext uri="{9D8B030D-6E8A-4147-A177-3AD203B41FA5}">
                      <a16:colId xmlns:a16="http://schemas.microsoft.com/office/drawing/2014/main" val="255067633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Germanium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Silicon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79325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HV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Low threshold for low mass DM, larger exposure, no </a:t>
                      </a:r>
                      <a:r>
                        <a:rPr lang="en-US" baseline="30000" dirty="0" smtClean="0">
                          <a:solidFill>
                            <a:schemeClr val="bg1"/>
                          </a:solidFill>
                        </a:rPr>
                        <a:t>32</a:t>
                      </a:r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Si background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Lowest threshold for low mass DM, sensitive for lowest DM</a:t>
                      </a:r>
                      <a:r>
                        <a:rPr lang="en-US" baseline="0" dirty="0" smtClean="0">
                          <a:solidFill>
                            <a:schemeClr val="bg1"/>
                          </a:solidFill>
                        </a:rPr>
                        <a:t> masses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72296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iZIP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Nuclear recoil discrimination, understand Ge background</a:t>
                      </a:r>
                      <a:endParaRPr lang="en-US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Nuclear recoil discrimination, understand Si background</a:t>
                      </a:r>
                      <a:endParaRPr lang="en-US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0949440"/>
                  </a:ext>
                </a:extLst>
              </a:tr>
            </a:tbl>
          </a:graphicData>
        </a:graphic>
      </p:graphicFrame>
      <p:sp>
        <p:nvSpPr>
          <p:cNvPr id="119" name="Rectangle 118"/>
          <p:cNvSpPr/>
          <p:nvPr/>
        </p:nvSpPr>
        <p:spPr>
          <a:xfrm>
            <a:off x="6899547" y="1706772"/>
            <a:ext cx="1937453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24 detectors </a:t>
            </a:r>
          </a:p>
          <a:p>
            <a:r>
              <a:rPr lang="en-US" dirty="0" smtClean="0"/>
              <a:t>both Ge </a:t>
            </a:r>
            <a:r>
              <a:rPr lang="en-US" dirty="0"/>
              <a:t>and </a:t>
            </a:r>
            <a:r>
              <a:rPr lang="en-US" dirty="0" smtClean="0"/>
              <a:t>Si </a:t>
            </a:r>
          </a:p>
          <a:p>
            <a:r>
              <a:rPr lang="en-US" dirty="0"/>
              <a:t>12 </a:t>
            </a:r>
            <a:r>
              <a:rPr lang="en-150" dirty="0"/>
              <a:t>–</a:t>
            </a:r>
            <a:r>
              <a:rPr lang="en-US" dirty="0"/>
              <a:t> </a:t>
            </a:r>
            <a:r>
              <a:rPr lang="en-US" dirty="0" err="1"/>
              <a:t>iZIP</a:t>
            </a:r>
            <a:r>
              <a:rPr lang="en-US" dirty="0"/>
              <a:t>, 12 </a:t>
            </a:r>
            <a:r>
              <a:rPr lang="en-150" dirty="0"/>
              <a:t>–</a:t>
            </a:r>
            <a:r>
              <a:rPr lang="en-US" dirty="0"/>
              <a:t> HV</a:t>
            </a:r>
          </a:p>
          <a:p>
            <a:endParaRPr lang="en-US" dirty="0" smtClean="0"/>
          </a:p>
          <a:p>
            <a:r>
              <a:rPr lang="en-US" dirty="0" smtClean="0"/>
              <a:t>Total mass </a:t>
            </a:r>
            <a:r>
              <a:rPr lang="en-US" dirty="0" smtClean="0">
                <a:latin typeface="CMSY10"/>
              </a:rPr>
              <a:t>~30</a:t>
            </a:r>
            <a:r>
              <a:rPr lang="en-US" dirty="0" smtClean="0"/>
              <a:t> kg</a:t>
            </a:r>
          </a:p>
          <a:p>
            <a:endParaRPr lang="en-US" dirty="0"/>
          </a:p>
        </p:txBody>
      </p:sp>
      <p:pic>
        <p:nvPicPr>
          <p:cNvPr id="120" name="Picture 119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63000"/>
                    </a14:imgEffect>
                    <a14:imgEffect>
                      <a14:brightnessContrast bright="28000" contrast="1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1496" y="1776891"/>
            <a:ext cx="1137111" cy="2729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279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86600" y="6492877"/>
            <a:ext cx="2057400" cy="365125"/>
          </a:xfrm>
        </p:spPr>
        <p:txBody>
          <a:bodyPr/>
          <a:lstStyle/>
          <a:p>
            <a:fld id="{78685EAC-01B3-4972-8D83-6EF366075173}" type="slidenum">
              <a:rPr lang="en-US" smtClean="0"/>
              <a:t>14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" y="-3458"/>
            <a:ext cx="9144000" cy="7017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CA" sz="3600" b="1" dirty="0"/>
              <a:t>SuperCDMS SNOLAB electronics and trigger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7477" y="6187110"/>
            <a:ext cx="611093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b="1" u="sng" dirty="0" smtClean="0"/>
              <a:t>MIDAS</a:t>
            </a:r>
            <a:r>
              <a:rPr lang="en-US" sz="1600" dirty="0" smtClean="0"/>
              <a:t> </a:t>
            </a:r>
            <a:r>
              <a:rPr lang="en-US" sz="1600" dirty="0"/>
              <a:t>a general purpose data acquisition system for small and medium scale experiments</a:t>
            </a:r>
            <a:r>
              <a:rPr lang="en-US" dirty="0"/>
              <a:t> </a:t>
            </a:r>
            <a:endParaRPr lang="en-US" sz="1600" dirty="0"/>
          </a:p>
        </p:txBody>
      </p:sp>
      <p:sp>
        <p:nvSpPr>
          <p:cNvPr id="11" name="Rectangle 10"/>
          <p:cNvSpPr/>
          <p:nvPr/>
        </p:nvSpPr>
        <p:spPr>
          <a:xfrm>
            <a:off x="80308" y="4913541"/>
            <a:ext cx="605867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u="sng" dirty="0"/>
              <a:t>DCRC operations</a:t>
            </a:r>
            <a:r>
              <a:rPr lang="en-US" sz="1600" dirty="0" smtClean="0"/>
              <a:t>: setting </a:t>
            </a:r>
            <a:r>
              <a:rPr lang="en-US" sz="1600" dirty="0"/>
              <a:t>detector biasing </a:t>
            </a:r>
            <a:r>
              <a:rPr lang="en-US" sz="1600" dirty="0" smtClean="0"/>
              <a:t>and  </a:t>
            </a:r>
            <a:r>
              <a:rPr lang="en-US" sz="1600" dirty="0"/>
              <a:t>feedback </a:t>
            </a:r>
            <a:r>
              <a:rPr lang="en-US" sz="1600" dirty="0" smtClean="0"/>
              <a:t>parameters, performance </a:t>
            </a:r>
            <a:r>
              <a:rPr lang="en-US" sz="1600" dirty="0"/>
              <a:t>of analog to </a:t>
            </a:r>
            <a:r>
              <a:rPr lang="en-US" sz="1600" dirty="0" smtClean="0"/>
              <a:t>digital  </a:t>
            </a:r>
            <a:r>
              <a:rPr lang="en-US" sz="1600" dirty="0"/>
              <a:t>conversion of detector </a:t>
            </a:r>
            <a:r>
              <a:rPr lang="en-US" sz="1600" dirty="0" smtClean="0"/>
              <a:t>signals, operation </a:t>
            </a:r>
            <a:r>
              <a:rPr lang="en-US" sz="1600" dirty="0"/>
              <a:t>with LEDs for </a:t>
            </a:r>
            <a:r>
              <a:rPr lang="en-US" sz="1600" dirty="0" smtClean="0"/>
              <a:t>detector, neutralization </a:t>
            </a:r>
            <a:r>
              <a:rPr lang="en-US" sz="1600" dirty="0"/>
              <a:t>and </a:t>
            </a:r>
            <a:r>
              <a:rPr lang="en-US" sz="1600" dirty="0" smtClean="0"/>
              <a:t>thermometers</a:t>
            </a:r>
            <a:endParaRPr lang="en-US" sz="1600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880" y="742650"/>
            <a:ext cx="8406127" cy="3604196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57477" y="5875736"/>
            <a:ext cx="53167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MIDAS</a:t>
            </a:r>
            <a:r>
              <a:rPr lang="en-US" dirty="0" smtClean="0"/>
              <a:t> </a:t>
            </a:r>
            <a:r>
              <a:rPr lang="en-150" dirty="0" smtClean="0"/>
              <a:t>–</a:t>
            </a:r>
            <a:r>
              <a:rPr lang="en-US" dirty="0" smtClean="0"/>
              <a:t> </a:t>
            </a:r>
            <a:r>
              <a:rPr lang="en-US" b="1" dirty="0" smtClean="0"/>
              <a:t>M</a:t>
            </a:r>
            <a:r>
              <a:rPr lang="en-US" dirty="0" smtClean="0"/>
              <a:t>aximum </a:t>
            </a:r>
            <a:r>
              <a:rPr lang="en-US" b="1" dirty="0" smtClean="0"/>
              <a:t>I</a:t>
            </a:r>
            <a:r>
              <a:rPr lang="en-US" dirty="0" smtClean="0"/>
              <a:t>ntegrated </a:t>
            </a:r>
            <a:r>
              <a:rPr lang="en-US" b="1" dirty="0" smtClean="0"/>
              <a:t>D</a:t>
            </a:r>
            <a:r>
              <a:rPr lang="en-US" dirty="0" smtClean="0"/>
              <a:t>ata </a:t>
            </a:r>
            <a:r>
              <a:rPr lang="en-US" b="1" dirty="0" smtClean="0"/>
              <a:t>A</a:t>
            </a:r>
            <a:r>
              <a:rPr lang="en-US" dirty="0" smtClean="0"/>
              <a:t>cquisition </a:t>
            </a:r>
            <a:r>
              <a:rPr lang="en-US" b="1" dirty="0" smtClean="0"/>
              <a:t>S</a:t>
            </a:r>
            <a:r>
              <a:rPr lang="en-US" dirty="0" smtClean="0"/>
              <a:t>ystem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80308" y="4600560"/>
            <a:ext cx="43087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DCRC </a:t>
            </a:r>
            <a:r>
              <a:rPr lang="en-150" b="1" dirty="0" smtClean="0"/>
              <a:t>–</a:t>
            </a:r>
            <a:r>
              <a:rPr lang="en-US" b="1" dirty="0" smtClean="0"/>
              <a:t> D</a:t>
            </a:r>
            <a:r>
              <a:rPr lang="en-US" dirty="0" smtClean="0"/>
              <a:t>etector</a:t>
            </a:r>
            <a:r>
              <a:rPr lang="en-US" b="1" dirty="0" smtClean="0"/>
              <a:t> C</a:t>
            </a:r>
            <a:r>
              <a:rPr lang="en-US" dirty="0" smtClean="0"/>
              <a:t>ontrol</a:t>
            </a:r>
            <a:r>
              <a:rPr lang="en-US" b="1" dirty="0" smtClean="0"/>
              <a:t> </a:t>
            </a:r>
            <a:r>
              <a:rPr lang="en-US" dirty="0" smtClean="0"/>
              <a:t>and</a:t>
            </a:r>
            <a:r>
              <a:rPr lang="en-US" b="1" dirty="0" smtClean="0"/>
              <a:t> R</a:t>
            </a:r>
            <a:r>
              <a:rPr lang="en-US" dirty="0" smtClean="0"/>
              <a:t>eadout</a:t>
            </a:r>
            <a:r>
              <a:rPr lang="en-US" b="1" dirty="0" smtClean="0"/>
              <a:t> C</a:t>
            </a:r>
            <a:r>
              <a:rPr lang="en-US" dirty="0" smtClean="0"/>
              <a:t>ard</a:t>
            </a:r>
            <a:r>
              <a:rPr lang="en-US" b="1" dirty="0" smtClean="0"/>
              <a:t>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271156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78685EAC-01B3-4972-8D83-6EF366075173}" type="slidenum">
              <a:rPr lang="en-US" smtClean="0"/>
              <a:t>15</a:t>
            </a:fld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38941" y="-192932"/>
            <a:ext cx="8397316" cy="1143000"/>
          </a:xfrm>
        </p:spPr>
        <p:txBody>
          <a:bodyPr>
            <a:normAutofit/>
          </a:bodyPr>
          <a:lstStyle/>
          <a:p>
            <a:pPr algn="ctr"/>
            <a:r>
              <a:rPr lang="en-US" sz="3100" b="1" dirty="0" err="1" smtClean="0">
                <a:latin typeface="NimbusSanL-Bold"/>
              </a:rPr>
              <a:t>SuperCDMS</a:t>
            </a:r>
            <a:r>
              <a:rPr lang="en-US" sz="3100" b="1" dirty="0" smtClean="0">
                <a:latin typeface="NimbusSanL-Bold"/>
              </a:rPr>
              <a:t> projected WIMP </a:t>
            </a:r>
            <a:r>
              <a:rPr lang="en-US" sz="3200" b="1" dirty="0" smtClean="0">
                <a:latin typeface="NimbusSanL-Bold"/>
              </a:rPr>
              <a:t>sensitivity</a:t>
            </a:r>
            <a:endParaRPr lang="en-US" sz="3100" b="1" dirty="0">
              <a:latin typeface="NimbusSanL-Bold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5167209"/>
            <a:ext cx="902904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cs typeface="Calibri" panose="020F0502020204030204" pitchFamily="34" charset="0"/>
              </a:rPr>
              <a:t>These sensitivity limits are </a:t>
            </a:r>
            <a:r>
              <a:rPr lang="en-US" dirty="0">
                <a:cs typeface="Calibri" panose="020F0502020204030204" pitchFamily="34" charset="0"/>
              </a:rPr>
              <a:t>determined using the optimum interval method </a:t>
            </a:r>
            <a:r>
              <a:rPr lang="en-US" dirty="0" smtClean="0">
                <a:cs typeface="Calibri" panose="020F0502020204030204" pitchFamily="34" charset="0"/>
              </a:rPr>
              <a:t>which does not </a:t>
            </a:r>
            <a:r>
              <a:rPr lang="en-US" dirty="0">
                <a:cs typeface="Calibri" panose="020F0502020204030204" pitchFamily="34" charset="0"/>
              </a:rPr>
              <a:t>incorporate any </a:t>
            </a:r>
            <a:r>
              <a:rPr lang="en-US" dirty="0" smtClean="0">
                <a:cs typeface="Calibri" panose="020F0502020204030204" pitchFamily="34" charset="0"/>
              </a:rPr>
              <a:t>specific knowledge </a:t>
            </a:r>
            <a:r>
              <a:rPr lang="en-US" dirty="0">
                <a:cs typeface="Calibri" panose="020F0502020204030204" pitchFamily="34" charset="0"/>
              </a:rPr>
              <a:t>of background </a:t>
            </a:r>
            <a:r>
              <a:rPr lang="en-US" dirty="0" smtClean="0">
                <a:cs typeface="Calibri" panose="020F0502020204030204" pitchFamily="34" charset="0"/>
              </a:rPr>
              <a:t>sources</a:t>
            </a:r>
            <a:endParaRPr lang="en-US" dirty="0">
              <a:cs typeface="Calibri" panose="020F0502020204030204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32166" y="793958"/>
            <a:ext cx="5505748" cy="4117097"/>
            <a:chOff x="192988" y="878234"/>
            <a:chExt cx="5269422" cy="3845401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2988" y="878234"/>
              <a:ext cx="5269422" cy="3845401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812295" y="3985698"/>
              <a:ext cx="1906548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dirty="0">
                  <a:solidFill>
                    <a:srgbClr val="55555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Phys. Rev. D </a:t>
              </a:r>
              <a:r>
                <a:rPr lang="en-US" sz="1400" b="1" dirty="0">
                  <a:solidFill>
                    <a:srgbClr val="55555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95</a:t>
              </a:r>
              <a:r>
                <a:rPr lang="en-US" sz="1400" dirty="0">
                  <a:solidFill>
                    <a:srgbClr val="55555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082002</a:t>
              </a:r>
              <a:endParaRPr lang="en-US" sz="1400" b="0" i="0" dirty="0">
                <a:solidFill>
                  <a:srgbClr val="555555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0" name="Rectangle 9"/>
          <p:cNvSpPr/>
          <p:nvPr/>
        </p:nvSpPr>
        <p:spPr>
          <a:xfrm>
            <a:off x="0" y="5943022"/>
            <a:ext cx="924508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cs typeface="Calibri" panose="020F0502020204030204" pitchFamily="34" charset="0"/>
              </a:rPr>
              <a:t>A more sophisticated analysis that takes into account </a:t>
            </a:r>
            <a:r>
              <a:rPr lang="en-US" dirty="0" smtClean="0">
                <a:cs typeface="Calibri" panose="020F0502020204030204" pitchFamily="34" charset="0"/>
              </a:rPr>
              <a:t>known </a:t>
            </a:r>
            <a:r>
              <a:rPr lang="en-US" dirty="0">
                <a:cs typeface="Calibri" panose="020F0502020204030204" pitchFamily="34" charset="0"/>
              </a:rPr>
              <a:t>sources of background, </a:t>
            </a:r>
            <a:r>
              <a:rPr lang="en-US" dirty="0" smtClean="0">
                <a:cs typeface="Calibri" panose="020F0502020204030204" pitchFamily="34" charset="0"/>
              </a:rPr>
              <a:t>and uses </a:t>
            </a:r>
            <a:r>
              <a:rPr lang="en-US" dirty="0">
                <a:cs typeface="Calibri" panose="020F0502020204030204" pitchFamily="34" charset="0"/>
              </a:rPr>
              <a:t>data taken </a:t>
            </a:r>
            <a:r>
              <a:rPr lang="en-US" dirty="0" smtClean="0">
                <a:cs typeface="Calibri" panose="020F0502020204030204" pitchFamily="34" charset="0"/>
              </a:rPr>
              <a:t>over the </a:t>
            </a:r>
            <a:r>
              <a:rPr lang="en-US" dirty="0">
                <a:cs typeface="Calibri" panose="020F0502020204030204" pitchFamily="34" charset="0"/>
              </a:rPr>
              <a:t>full 5-year timescale, </a:t>
            </a:r>
            <a:r>
              <a:rPr lang="en-US" dirty="0" smtClean="0">
                <a:cs typeface="Calibri" panose="020F0502020204030204" pitchFamily="34" charset="0"/>
              </a:rPr>
              <a:t>would </a:t>
            </a:r>
            <a:r>
              <a:rPr lang="en-US" dirty="0">
                <a:cs typeface="Calibri" panose="020F0502020204030204" pitchFamily="34" charset="0"/>
              </a:rPr>
              <a:t>improve </a:t>
            </a:r>
            <a:r>
              <a:rPr lang="en-US" dirty="0" smtClean="0">
                <a:cs typeface="Calibri" panose="020F0502020204030204" pitchFamily="34" charset="0"/>
              </a:rPr>
              <a:t>the sensitivity estimates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652788" y="1560743"/>
            <a:ext cx="34912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HV detectors can reach these limits</a:t>
            </a:r>
          </a:p>
          <a:p>
            <a:r>
              <a:rPr lang="en-US" dirty="0" smtClean="0"/>
              <a:t>with 2 years of exposure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5647639" y="2721564"/>
            <a:ext cx="376116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 smtClean="0">
                <a:cs typeface="Calibri" panose="020F0502020204030204" pitchFamily="34" charset="0"/>
              </a:rPr>
              <a:t>iZIP</a:t>
            </a:r>
            <a:r>
              <a:rPr lang="en-US" dirty="0" smtClean="0">
                <a:cs typeface="Calibri" panose="020F0502020204030204" pitchFamily="34" charset="0"/>
              </a:rPr>
              <a:t> detectors that allow ER/NR discrimination will provide information about the origin of background sources</a:t>
            </a:r>
            <a:endParaRPr lang="en-US" dirty="0"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1079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78685EAC-01B3-4972-8D83-6EF366075173}" type="slidenum">
              <a:rPr lang="en-US" smtClean="0"/>
              <a:t>16</a:t>
            </a:fld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-321649" y="-137792"/>
            <a:ext cx="10253687" cy="1143000"/>
          </a:xfrm>
        </p:spPr>
        <p:txBody>
          <a:bodyPr>
            <a:normAutofit/>
          </a:bodyPr>
          <a:lstStyle/>
          <a:p>
            <a:pPr algn="ctr"/>
            <a:r>
              <a:rPr lang="en-US" sz="3100" b="1" dirty="0" err="1" smtClean="0">
                <a:latin typeface="NimbusSanL-Bold"/>
              </a:rPr>
              <a:t>SuperCDMS</a:t>
            </a:r>
            <a:r>
              <a:rPr lang="en-US" sz="3100" b="1" dirty="0" smtClean="0">
                <a:latin typeface="NimbusSanL-Bold"/>
              </a:rPr>
              <a:t>: A </a:t>
            </a:r>
            <a:r>
              <a:rPr lang="en-US" sz="3100" b="1" dirty="0">
                <a:latin typeface="NimbusSanL-Bold"/>
              </a:rPr>
              <a:t>broadband DM search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154" y="4158113"/>
            <a:ext cx="8576095" cy="2211752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863224" y="1567123"/>
            <a:ext cx="7941146" cy="17594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600"/>
              </a:lnSpc>
            </a:pPr>
            <a:r>
              <a:rPr lang="en-US" dirty="0"/>
              <a:t>Traditional Nuclear </a:t>
            </a:r>
            <a:r>
              <a:rPr lang="en-US" dirty="0" smtClean="0"/>
              <a:t>Recoil 		</a:t>
            </a:r>
            <a:r>
              <a:rPr lang="en-US" dirty="0" err="1" smtClean="0"/>
              <a:t>iZIP</a:t>
            </a:r>
            <a:r>
              <a:rPr lang="en-US" dirty="0"/>
              <a:t>, Background free </a:t>
            </a:r>
            <a:r>
              <a:rPr lang="en-US" dirty="0" smtClean="0"/>
              <a:t>		&gt;</a:t>
            </a:r>
            <a:r>
              <a:rPr lang="en-US" dirty="0"/>
              <a:t>5 GeV</a:t>
            </a:r>
          </a:p>
          <a:p>
            <a:pPr>
              <a:lnSpc>
                <a:spcPts val="2600"/>
              </a:lnSpc>
            </a:pPr>
            <a:r>
              <a:rPr lang="en-US" dirty="0"/>
              <a:t>Low Threshold </a:t>
            </a:r>
            <a:r>
              <a:rPr lang="en-US" dirty="0" smtClean="0"/>
              <a:t>Nuclear Recoil		</a:t>
            </a:r>
            <a:r>
              <a:rPr lang="en-US" dirty="0" err="1" smtClean="0"/>
              <a:t>iZIP</a:t>
            </a:r>
            <a:r>
              <a:rPr lang="en-US" dirty="0"/>
              <a:t>, limited discrimination </a:t>
            </a:r>
            <a:r>
              <a:rPr lang="en-US" dirty="0" smtClean="0"/>
              <a:t>	&gt;</a:t>
            </a:r>
            <a:r>
              <a:rPr lang="en-US" dirty="0"/>
              <a:t>1 GeV</a:t>
            </a:r>
          </a:p>
          <a:p>
            <a:pPr>
              <a:lnSpc>
                <a:spcPts val="2600"/>
              </a:lnSpc>
            </a:pPr>
            <a:r>
              <a:rPr lang="fr-FR" dirty="0"/>
              <a:t>HV </a:t>
            </a:r>
            <a:r>
              <a:rPr lang="fr-FR" dirty="0" smtClean="0"/>
              <a:t>mode 					HV</a:t>
            </a:r>
            <a:r>
              <a:rPr lang="fr-FR" dirty="0"/>
              <a:t>, no </a:t>
            </a:r>
            <a:r>
              <a:rPr lang="fr-FR" dirty="0" smtClean="0"/>
              <a:t>discrimination		0.3 </a:t>
            </a:r>
            <a:r>
              <a:rPr lang="fr-FR" dirty="0"/>
              <a:t>- 10 </a:t>
            </a:r>
            <a:r>
              <a:rPr lang="fr-FR" dirty="0" err="1"/>
              <a:t>GeV</a:t>
            </a:r>
            <a:endParaRPr lang="fr-FR" dirty="0"/>
          </a:p>
          <a:p>
            <a:pPr>
              <a:lnSpc>
                <a:spcPts val="2600"/>
              </a:lnSpc>
            </a:pPr>
            <a:r>
              <a:rPr lang="en-US" dirty="0"/>
              <a:t>Electron </a:t>
            </a:r>
            <a:r>
              <a:rPr lang="en-US" dirty="0" smtClean="0"/>
              <a:t>recoil 				HV</a:t>
            </a:r>
            <a:r>
              <a:rPr lang="en-US" dirty="0"/>
              <a:t>, no </a:t>
            </a:r>
            <a:r>
              <a:rPr lang="en-US" dirty="0" smtClean="0"/>
              <a:t>discrimination		0.5 </a:t>
            </a:r>
            <a:r>
              <a:rPr lang="en-US" dirty="0"/>
              <a:t>MeV - 10 GeV</a:t>
            </a:r>
          </a:p>
          <a:p>
            <a:pPr>
              <a:lnSpc>
                <a:spcPts val="2600"/>
              </a:lnSpc>
            </a:pPr>
            <a:r>
              <a:rPr lang="en-US" dirty="0"/>
              <a:t>Absorption (Dark Photons, ALPs</a:t>
            </a:r>
            <a:r>
              <a:rPr lang="en-US" dirty="0" smtClean="0"/>
              <a:t>) 	HV</a:t>
            </a:r>
            <a:r>
              <a:rPr lang="en-US" dirty="0"/>
              <a:t>, no </a:t>
            </a:r>
            <a:r>
              <a:rPr lang="en-US" dirty="0" smtClean="0"/>
              <a:t>discrimination		1 </a:t>
            </a:r>
            <a:r>
              <a:rPr lang="en-US" dirty="0"/>
              <a:t>eV - 500 </a:t>
            </a:r>
            <a:r>
              <a:rPr lang="en-US" dirty="0" err="1" smtClean="0"/>
              <a:t>keV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954" y="1635469"/>
            <a:ext cx="288000" cy="28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952" y="1977808"/>
            <a:ext cx="288000" cy="28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952" y="2318867"/>
            <a:ext cx="288000" cy="28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953" y="2654001"/>
            <a:ext cx="288000" cy="28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953" y="2987279"/>
            <a:ext cx="288000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00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78685EAC-01B3-4972-8D83-6EF366075173}" type="slidenum">
              <a:rPr lang="en-US" smtClean="0"/>
              <a:t>17</a:t>
            </a:fld>
            <a:endParaRPr lang="en-US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8148097"/>
              </p:ext>
            </p:extLst>
          </p:nvPr>
        </p:nvGraphicFramePr>
        <p:xfrm>
          <a:off x="196814" y="1431280"/>
          <a:ext cx="5012656" cy="512360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506328">
                  <a:extLst>
                    <a:ext uri="{9D8B030D-6E8A-4147-A177-3AD203B41FA5}">
                      <a16:colId xmlns:a16="http://schemas.microsoft.com/office/drawing/2014/main" val="1058707405"/>
                    </a:ext>
                  </a:extLst>
                </a:gridCol>
                <a:gridCol w="2506328">
                  <a:extLst>
                    <a:ext uri="{9D8B030D-6E8A-4147-A177-3AD203B41FA5}">
                      <a16:colId xmlns:a16="http://schemas.microsoft.com/office/drawing/2014/main" val="344194194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b="1" dirty="0" smtClean="0"/>
                        <a:t>Plan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Status</a:t>
                      </a:r>
                      <a:endParaRPr lang="en-US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360204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Seismic Platform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Installed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178565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3T Gantry Crane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Installed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259220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Radon Reduction System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Installed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507824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Cleanroom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Installed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99233597"/>
                  </a:ext>
                </a:extLst>
              </a:tr>
              <a:tr h="404285">
                <a:tc>
                  <a:txBody>
                    <a:bodyPr/>
                    <a:lstStyle/>
                    <a:p>
                      <a:r>
                        <a:rPr lang="en-US" sz="18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DAQ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Installed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3301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Computing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Offsite, data transferred to SLAC and others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503699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Calibration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Preparing to ship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24667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Readout Electronics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Complete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882169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Dilution Refrigerator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Received from vendor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43091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Shielding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Received from vendor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716473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Detector Towers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Scheduling The Work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26339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SNOBOX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In Development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8580986"/>
                  </a:ext>
                </a:extLst>
              </a:tr>
            </a:tbl>
          </a:graphicData>
        </a:graphic>
      </p:graphicFrame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083840" y="-257349"/>
            <a:ext cx="7041799" cy="1143000"/>
          </a:xfrm>
        </p:spPr>
        <p:txBody>
          <a:bodyPr>
            <a:normAutofit/>
          </a:bodyPr>
          <a:lstStyle/>
          <a:p>
            <a:pPr algn="ctr"/>
            <a:r>
              <a:rPr lang="en-US" sz="3100" b="1" dirty="0" err="1" smtClean="0">
                <a:latin typeface="NimbusSanL-Bold"/>
              </a:rPr>
              <a:t>SuperCDMS</a:t>
            </a:r>
            <a:r>
              <a:rPr lang="en-US" sz="3100" b="1" dirty="0" smtClean="0">
                <a:latin typeface="NimbusSanL-Bold"/>
              </a:rPr>
              <a:t> installation in progress</a:t>
            </a:r>
            <a:endParaRPr lang="en-US" sz="3100" b="1" dirty="0">
              <a:latin typeface="NimbusSanL-Bold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59804" y="771364"/>
            <a:ext cx="50866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Component deliveries to SNOLAB by the construction </a:t>
            </a:r>
            <a:r>
              <a:rPr lang="en-US" b="1" dirty="0" smtClean="0"/>
              <a:t>project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3071" y="718793"/>
            <a:ext cx="2701470" cy="151234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5836" y="2293839"/>
            <a:ext cx="1732166" cy="230873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0768" y="1677071"/>
            <a:ext cx="1869741" cy="150180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0768" y="3241455"/>
            <a:ext cx="1723326" cy="226103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2241" y="4665275"/>
            <a:ext cx="1731942" cy="1918018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5274393" y="6107007"/>
            <a:ext cx="3563547" cy="646331"/>
          </a:xfrm>
          <a:prstGeom prst="rect">
            <a:avLst/>
          </a:prstGeom>
          <a:solidFill>
            <a:schemeClr val="bg1"/>
          </a:solidFill>
          <a:ln w="2540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latin typeface="CMBX10"/>
              </a:rPr>
              <a:t>Plan is to start </a:t>
            </a:r>
            <a:r>
              <a:rPr lang="en-US" b="1" dirty="0" smtClean="0">
                <a:latin typeface="CMBX10"/>
              </a:rPr>
              <a:t>commissioning run </a:t>
            </a:r>
            <a:r>
              <a:rPr lang="en-US" b="1" dirty="0">
                <a:latin typeface="CMBX10"/>
              </a:rPr>
              <a:t>in 2023!</a:t>
            </a:r>
            <a:endParaRPr lang="en-US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6554771" y="635002"/>
            <a:ext cx="1607941" cy="338554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Seismic Platform</a:t>
            </a:r>
            <a:endParaRPr lang="en-US" sz="16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8146453" y="1419889"/>
            <a:ext cx="939681" cy="338554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/>
              <a:t>Shielding</a:t>
            </a:r>
            <a:endParaRPr lang="en-US" sz="1600" dirty="0"/>
          </a:p>
        </p:txBody>
      </p:sp>
      <p:sp>
        <p:nvSpPr>
          <p:cNvPr id="19" name="TextBox 18"/>
          <p:cNvSpPr txBox="1"/>
          <p:nvPr/>
        </p:nvSpPr>
        <p:spPr>
          <a:xfrm>
            <a:off x="5292236" y="2278164"/>
            <a:ext cx="1643591" cy="58477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Radon Reduction</a:t>
            </a:r>
          </a:p>
          <a:p>
            <a:r>
              <a:rPr lang="en-US" sz="1600" b="1" dirty="0"/>
              <a:t>S</a:t>
            </a:r>
            <a:r>
              <a:rPr lang="en-US" sz="1600" b="1" dirty="0" smtClean="0"/>
              <a:t>ystem</a:t>
            </a:r>
            <a:endParaRPr lang="en-US" sz="16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7766952" y="3209295"/>
            <a:ext cx="1227452" cy="369332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/>
              <a:t>Calibration</a:t>
            </a:r>
            <a:endParaRPr lang="en-US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6524655" y="5628514"/>
            <a:ext cx="2147383" cy="369332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/>
              <a:t>Dilution Refrigerator</a:t>
            </a:r>
            <a:endParaRPr lang="en-US" b="1" dirty="0"/>
          </a:p>
        </p:txBody>
      </p:sp>
      <p:cxnSp>
        <p:nvCxnSpPr>
          <p:cNvPr id="25" name="Straight Connector 24"/>
          <p:cNvCxnSpPr/>
          <p:nvPr/>
        </p:nvCxnSpPr>
        <p:spPr>
          <a:xfrm flipH="1">
            <a:off x="5292236" y="6071616"/>
            <a:ext cx="2069990" cy="0"/>
          </a:xfrm>
          <a:prstGeom prst="line">
            <a:avLst/>
          </a:prstGeom>
          <a:ln w="508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29262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9729" y="17383"/>
            <a:ext cx="5553821" cy="496339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200" y="5345478"/>
            <a:ext cx="8551924" cy="1529208"/>
          </a:xfrm>
          <a:prstGeom prst="rect">
            <a:avLst/>
          </a:prstGeom>
        </p:spPr>
      </p:pic>
      <p:sp>
        <p:nvSpPr>
          <p:cNvPr id="12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78685EAC-01B3-4972-8D83-6EF366075173}" type="slidenum">
              <a:rPr lang="en-US" smtClean="0"/>
              <a:t>18</a:t>
            </a:fld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67" y="38046"/>
            <a:ext cx="3567044" cy="214580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4876" y="3571149"/>
            <a:ext cx="352305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ArialMT"/>
              </a:rPr>
              <a:t>~</a:t>
            </a:r>
            <a:r>
              <a:rPr lang="en-US" dirty="0" smtClean="0">
                <a:latin typeface="ArialMT"/>
              </a:rPr>
              <a:t>130 </a:t>
            </a:r>
            <a:r>
              <a:rPr lang="en-US" dirty="0">
                <a:latin typeface="ArialMT"/>
              </a:rPr>
              <a:t>scientists at 27 institutions </a:t>
            </a:r>
            <a:endParaRPr lang="en-US" dirty="0" smtClean="0">
              <a:latin typeface="ArialMT"/>
            </a:endParaRPr>
          </a:p>
          <a:p>
            <a:pPr algn="ctr"/>
            <a:r>
              <a:rPr lang="en-US" dirty="0" smtClean="0">
                <a:latin typeface="ArialMT"/>
              </a:rPr>
              <a:t>including </a:t>
            </a:r>
            <a:r>
              <a:rPr lang="en-US" dirty="0">
                <a:latin typeface="ArialMT"/>
              </a:rPr>
              <a:t>3 US national labs and </a:t>
            </a:r>
            <a:endParaRPr lang="en-US" dirty="0" smtClean="0">
              <a:latin typeface="ArialMT"/>
            </a:endParaRPr>
          </a:p>
          <a:p>
            <a:pPr algn="ctr"/>
            <a:r>
              <a:rPr lang="en-US" dirty="0" smtClean="0">
                <a:latin typeface="ArialMT"/>
              </a:rPr>
              <a:t>2 </a:t>
            </a:r>
            <a:r>
              <a:rPr lang="en-US" dirty="0">
                <a:latin typeface="ArialMT"/>
              </a:rPr>
              <a:t>Canadian labs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3950026" y="4923469"/>
            <a:ext cx="49391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SCDMS online Collaboration Meeting, August 2021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37" y="2555401"/>
            <a:ext cx="3437381" cy="416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972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78685EAC-01B3-4972-8D83-6EF366075173}" type="slidenum">
              <a:rPr lang="en-US" smtClean="0"/>
              <a:t>19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011491" y="972"/>
            <a:ext cx="51980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Conclusions</a:t>
            </a:r>
            <a:endParaRPr lang="en-US" sz="32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157968" y="1532312"/>
            <a:ext cx="89860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 smtClean="0"/>
              <a:t>Detector fabrication, readout electronics, cryogenic and calibration systems are complete</a:t>
            </a:r>
          </a:p>
          <a:p>
            <a:endParaRPr lang="en-US" sz="20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 smtClean="0"/>
              <a:t>Testing and characterization are happening at test facilities</a:t>
            </a:r>
            <a:br>
              <a:rPr lang="en-US" sz="2000" dirty="0" smtClean="0"/>
            </a:br>
            <a:endParaRPr lang="en-US" sz="20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 err="1" smtClean="0"/>
              <a:t>SuperCDMS</a:t>
            </a:r>
            <a:r>
              <a:rPr lang="en-US" sz="2000" dirty="0" smtClean="0"/>
              <a:t> </a:t>
            </a:r>
            <a:r>
              <a:rPr lang="en-US" sz="2000" dirty="0"/>
              <a:t>SNOLAB commissioning starts in 2023</a:t>
            </a:r>
          </a:p>
          <a:p>
            <a:endParaRPr lang="en-US" sz="20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 smtClean="0"/>
              <a:t>First </a:t>
            </a:r>
            <a:r>
              <a:rPr lang="en-US" sz="2000" dirty="0"/>
              <a:t>underground detector testing with opportunities for </a:t>
            </a:r>
            <a:r>
              <a:rPr lang="en-US" sz="2000" dirty="0" smtClean="0"/>
              <a:t>early </a:t>
            </a:r>
            <a:r>
              <a:rPr lang="en-US" sz="2000" dirty="0"/>
              <a:t>science in </a:t>
            </a:r>
            <a:r>
              <a:rPr lang="en-US" sz="2000" dirty="0" smtClean="0"/>
              <a:t>2024</a:t>
            </a:r>
            <a:endParaRPr lang="ru-RU" sz="2000" dirty="0"/>
          </a:p>
          <a:p>
            <a:endParaRPr lang="en-US" sz="20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/>
              <a:t>First science run with full detector payload </a:t>
            </a:r>
            <a:r>
              <a:rPr lang="en-US" sz="2000" dirty="0" smtClean="0"/>
              <a:t>early 2024. First </a:t>
            </a:r>
            <a:r>
              <a:rPr lang="en-US" sz="2000" dirty="0"/>
              <a:t>result in early </a:t>
            </a:r>
            <a:r>
              <a:rPr lang="en-US" sz="2000" dirty="0" smtClean="0"/>
              <a:t>2025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 smtClean="0"/>
              <a:t>Broadband sensitivity to new dark matter candidates</a:t>
            </a:r>
          </a:p>
        </p:txBody>
      </p:sp>
    </p:spTree>
    <p:extLst>
      <p:ext uri="{BB962C8B-B14F-4D97-AF65-F5344CB8AC3E}">
        <p14:creationId xmlns:p14="http://schemas.microsoft.com/office/powerpoint/2010/main" val="1176575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71369" y="6492877"/>
            <a:ext cx="2057400" cy="365125"/>
          </a:xfrm>
        </p:spPr>
        <p:txBody>
          <a:bodyPr/>
          <a:lstStyle/>
          <a:p>
            <a:fld id="{78685EAC-01B3-4972-8D83-6EF366075173}" type="slidenum">
              <a:rPr lang="en-US" smtClean="0"/>
              <a:t>2</a:t>
            </a:fld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696657" y="2"/>
            <a:ext cx="2014896" cy="641599"/>
          </a:xfrm>
        </p:spPr>
        <p:txBody>
          <a:bodyPr>
            <a:normAutofit/>
          </a:bodyPr>
          <a:lstStyle/>
          <a:p>
            <a:r>
              <a:rPr lang="en-CA" sz="3600" b="1" dirty="0">
                <a:latin typeface="+mn-lt"/>
              </a:rPr>
              <a:t>Outlook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395754" y="1089351"/>
            <a:ext cx="8733015" cy="5010525"/>
          </a:xfrm>
        </p:spPr>
        <p:txBody>
          <a:bodyPr>
            <a:noAutofit/>
          </a:bodyPr>
          <a:lstStyle/>
          <a:p>
            <a:pPr>
              <a:lnSpc>
                <a:spcPct val="110000"/>
              </a:lnSpc>
            </a:pPr>
            <a:r>
              <a:rPr lang="en-CA" dirty="0" smtClean="0"/>
              <a:t>Dark matter</a:t>
            </a:r>
          </a:p>
          <a:p>
            <a:pPr>
              <a:lnSpc>
                <a:spcPct val="110000"/>
              </a:lnSpc>
            </a:pPr>
            <a:r>
              <a:rPr lang="en-CA" dirty="0" err="1" smtClean="0"/>
              <a:t>SuperCDMS</a:t>
            </a:r>
            <a:r>
              <a:rPr lang="en-CA" dirty="0" smtClean="0"/>
              <a:t> experiment</a:t>
            </a:r>
          </a:p>
          <a:p>
            <a:pPr lvl="1">
              <a:lnSpc>
                <a:spcPct val="110000"/>
              </a:lnSpc>
            </a:pPr>
            <a:r>
              <a:rPr lang="en-US" sz="2800" dirty="0" err="1"/>
              <a:t>SuperCDMS</a:t>
            </a:r>
            <a:r>
              <a:rPr lang="en-US" sz="2800" dirty="0"/>
              <a:t> in SNOLAB</a:t>
            </a:r>
          </a:p>
          <a:p>
            <a:pPr lvl="1">
              <a:lnSpc>
                <a:spcPct val="110000"/>
              </a:lnSpc>
            </a:pPr>
            <a:r>
              <a:rPr lang="en-US" sz="2800" dirty="0" smtClean="0"/>
              <a:t>Concept</a:t>
            </a:r>
          </a:p>
          <a:p>
            <a:pPr lvl="1">
              <a:lnSpc>
                <a:spcPct val="110000"/>
              </a:lnSpc>
            </a:pPr>
            <a:r>
              <a:rPr lang="en-US" sz="2800" dirty="0" smtClean="0"/>
              <a:t>Shielding</a:t>
            </a:r>
            <a:endParaRPr lang="en-US" sz="2800" dirty="0"/>
          </a:p>
          <a:p>
            <a:pPr lvl="1">
              <a:lnSpc>
                <a:spcPct val="110000"/>
              </a:lnSpc>
            </a:pPr>
            <a:r>
              <a:rPr lang="en-US" sz="2800" dirty="0"/>
              <a:t>Detectors</a:t>
            </a:r>
            <a:endParaRPr lang="ru-RU" sz="2800" dirty="0"/>
          </a:p>
          <a:p>
            <a:pPr lvl="1">
              <a:lnSpc>
                <a:spcPct val="110000"/>
              </a:lnSpc>
            </a:pPr>
            <a:r>
              <a:rPr lang="en-CA" sz="2800" dirty="0"/>
              <a:t>Electronics and </a:t>
            </a:r>
            <a:r>
              <a:rPr lang="en-CA" sz="2800" dirty="0" smtClean="0"/>
              <a:t>trigger</a:t>
            </a:r>
            <a:endParaRPr lang="en-CA" sz="2800" dirty="0"/>
          </a:p>
          <a:p>
            <a:r>
              <a:rPr lang="en-US" dirty="0" smtClean="0"/>
              <a:t>Projected sensitivity</a:t>
            </a:r>
          </a:p>
          <a:p>
            <a:r>
              <a:rPr lang="en-US" dirty="0" smtClean="0"/>
              <a:t>Conclusions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262174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24574" y="2446652"/>
            <a:ext cx="2799201" cy="1325563"/>
          </a:xfrm>
        </p:spPr>
        <p:txBody>
          <a:bodyPr/>
          <a:lstStyle/>
          <a:p>
            <a:r>
              <a:rPr lang="en-US" b="1" dirty="0" smtClean="0"/>
              <a:t>Backup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78685EAC-01B3-4972-8D83-6EF366075173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8173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5496" y="0"/>
            <a:ext cx="6796829" cy="622794"/>
          </a:xfrm>
        </p:spPr>
        <p:txBody>
          <a:bodyPr>
            <a:normAutofit/>
          </a:bodyPr>
          <a:lstStyle/>
          <a:p>
            <a:r>
              <a:rPr lang="en-US" sz="3200" b="1" dirty="0">
                <a:latin typeface="+mn-lt"/>
              </a:rPr>
              <a:t>Low-background lead/poly shield</a:t>
            </a:r>
            <a:endParaRPr lang="en-US" sz="3200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86600" y="6492877"/>
            <a:ext cx="2057400" cy="365125"/>
          </a:xfrm>
        </p:spPr>
        <p:txBody>
          <a:bodyPr/>
          <a:lstStyle/>
          <a:p>
            <a:fld id="{78685EAC-01B3-4972-8D83-6EF366075173}" type="slidenum">
              <a:rPr lang="en-US" smtClean="0"/>
              <a:t>21</a:t>
            </a:fld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145370" y="1780176"/>
            <a:ext cx="4452532" cy="4549025"/>
          </a:xfrm>
          <a:prstGeom prst="rect">
            <a:avLst/>
          </a:prstGeom>
          <a:solidFill>
            <a:srgbClr val="0070C0"/>
          </a:solidFill>
          <a:ln w="381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565506" y="1844310"/>
            <a:ext cx="36300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61 cm </a:t>
            </a:r>
            <a:r>
              <a:rPr lang="en-US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outer </a:t>
            </a:r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neutron </a:t>
            </a:r>
            <a:r>
              <a:rPr lang="en-US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water shield</a:t>
            </a:r>
            <a:endParaRPr lang="en-US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pPr algn="ctr"/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in modular stainless steel tanks</a:t>
            </a:r>
          </a:p>
        </p:txBody>
      </p:sp>
      <p:sp>
        <p:nvSpPr>
          <p:cNvPr id="20" name="Rectangle 19"/>
          <p:cNvSpPr/>
          <p:nvPr/>
        </p:nvSpPr>
        <p:spPr>
          <a:xfrm>
            <a:off x="699067" y="2557095"/>
            <a:ext cx="3345141" cy="3289439"/>
          </a:xfrm>
          <a:prstGeom prst="rect">
            <a:avLst/>
          </a:prstGeom>
          <a:solidFill>
            <a:schemeClr val="accent6"/>
          </a:solidFill>
          <a:ln w="412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1224540" y="5857807"/>
            <a:ext cx="24176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Radon barrier &lt;1 </a:t>
            </a:r>
            <a:r>
              <a:rPr lang="en-US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Bq</a:t>
            </a:r>
            <a:r>
              <a:rPr lang="en-US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/m</a:t>
            </a:r>
            <a:r>
              <a:rPr lang="en-US" baseline="300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3</a:t>
            </a:r>
            <a:endParaRPr lang="en-US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754206" y="2623287"/>
            <a:ext cx="3234861" cy="3158482"/>
          </a:xfrm>
          <a:prstGeom prst="rect">
            <a:avLst/>
          </a:prstGeom>
          <a:solidFill>
            <a:schemeClr val="accent3">
              <a:lumMod val="7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1106696" y="3007100"/>
            <a:ext cx="2594828" cy="2371007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1209044" y="3026514"/>
            <a:ext cx="23599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41 cm inner poly shield</a:t>
            </a:r>
          </a:p>
        </p:txBody>
      </p:sp>
      <p:sp>
        <p:nvSpPr>
          <p:cNvPr id="25" name="Rectangle 24"/>
          <p:cNvSpPr/>
          <p:nvPr/>
        </p:nvSpPr>
        <p:spPr>
          <a:xfrm>
            <a:off x="1668913" y="3698643"/>
            <a:ext cx="1470393" cy="987919"/>
          </a:xfrm>
          <a:prstGeom prst="rect">
            <a:avLst/>
          </a:prstGeom>
          <a:solidFill>
            <a:schemeClr val="accent2">
              <a:lumMod val="50000"/>
            </a:schemeClr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1480599" y="4727265"/>
            <a:ext cx="19540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accent2">
                    <a:lumMod val="50000"/>
                  </a:schemeClr>
                </a:solidFill>
                <a:latin typeface="ArialMT"/>
              </a:rPr>
              <a:t>Metal liner </a:t>
            </a:r>
          </a:p>
          <a:p>
            <a:pPr algn="ctr"/>
            <a:r>
              <a:rPr lang="en-US" i="1" dirty="0">
                <a:solidFill>
                  <a:schemeClr val="accent2">
                    <a:lumMod val="50000"/>
                  </a:schemeClr>
                </a:solidFill>
                <a:latin typeface="Arial-ItalicMT"/>
              </a:rPr>
              <a:t>B-field &lt; 5 </a:t>
            </a:r>
            <a:r>
              <a:rPr lang="en-US" i="1" dirty="0" err="1">
                <a:solidFill>
                  <a:schemeClr val="accent2">
                    <a:lumMod val="50000"/>
                  </a:schemeClr>
                </a:solidFill>
                <a:latin typeface="Arial-ItalicMT"/>
              </a:rPr>
              <a:t>mT</a:t>
            </a:r>
            <a:endParaRPr lang="en-US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1827439" y="3858366"/>
            <a:ext cx="1153339" cy="680056"/>
          </a:xfrm>
          <a:prstGeom prst="rect">
            <a:avLst/>
          </a:prstGeom>
          <a:solidFill>
            <a:schemeClr val="accent2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1982480" y="3881311"/>
            <a:ext cx="9338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Copper</a:t>
            </a:r>
            <a:endParaRPr lang="en-US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r>
              <a:rPr lang="en-US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cryostat</a:t>
            </a:r>
          </a:p>
        </p:txBody>
      </p:sp>
      <p:sp>
        <p:nvSpPr>
          <p:cNvPr id="29" name="Rectangle 28"/>
          <p:cNvSpPr/>
          <p:nvPr/>
        </p:nvSpPr>
        <p:spPr>
          <a:xfrm>
            <a:off x="67688" y="6348294"/>
            <a:ext cx="4617950" cy="4457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High-density poly base</a:t>
            </a:r>
          </a:p>
        </p:txBody>
      </p:sp>
      <p:sp>
        <p:nvSpPr>
          <p:cNvPr id="30" name="TextBox 9">
            <a:extLst>
              <a:ext uri="{FF2B5EF4-FFF2-40B4-BE49-F238E27FC236}">
                <a16:creationId xmlns:a16="http://schemas.microsoft.com/office/drawing/2014/main" id="{A918078C-78A9-4302-BE73-BED9CFCD085E}"/>
              </a:ext>
            </a:extLst>
          </p:cNvPr>
          <p:cNvSpPr txBox="1"/>
          <p:nvPr/>
        </p:nvSpPr>
        <p:spPr>
          <a:xfrm>
            <a:off x="-31974" y="986259"/>
            <a:ext cx="49782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144000">
              <a:buFont typeface="Arial" panose="020B0604020202020204" pitchFamily="34" charset="0"/>
              <a:buChar char="•"/>
            </a:pPr>
            <a:r>
              <a:rPr lang="en-US" sz="1600" dirty="0" smtClean="0"/>
              <a:t>Reduce </a:t>
            </a:r>
            <a:r>
              <a:rPr lang="en-US" sz="1600" dirty="0"/>
              <a:t>MeV neutrons from cavern </a:t>
            </a:r>
            <a:r>
              <a:rPr lang="en-US" sz="1600" dirty="0" smtClean="0"/>
              <a:t>wall by   </a:t>
            </a:r>
            <a:r>
              <a:rPr lang="en-US" sz="1600" dirty="0"/>
              <a:t>̴</a:t>
            </a:r>
            <a:r>
              <a:rPr lang="en-US" sz="1600" dirty="0" smtClean="0"/>
              <a:t>10</a:t>
            </a:r>
            <a:r>
              <a:rPr lang="en-US" sz="1600" baseline="30000" dirty="0" smtClean="0"/>
              <a:t>6</a:t>
            </a:r>
            <a:r>
              <a:rPr lang="en-US" sz="1600" dirty="0" smtClean="0"/>
              <a:t>,</a:t>
            </a:r>
            <a:br>
              <a:rPr lang="en-US" sz="1600" dirty="0" smtClean="0"/>
            </a:br>
            <a:r>
              <a:rPr lang="en-US" sz="1600" dirty="0" smtClean="0"/>
              <a:t>  </a:t>
            </a:r>
            <a:r>
              <a:rPr lang="en-US" sz="1600" dirty="0"/>
              <a:t>̴20 for μ-induced neutrons (GeV</a:t>
            </a:r>
            <a:r>
              <a:rPr lang="en-US" sz="1600" dirty="0" smtClean="0"/>
              <a:t>)</a:t>
            </a:r>
            <a:endParaRPr lang="en-US" dirty="0"/>
          </a:p>
        </p:txBody>
      </p:sp>
      <p:sp>
        <p:nvSpPr>
          <p:cNvPr id="31" name="TextBox 4">
            <a:extLst>
              <a:ext uri="{FF2B5EF4-FFF2-40B4-BE49-F238E27FC236}">
                <a16:creationId xmlns:a16="http://schemas.microsoft.com/office/drawing/2014/main" id="{B408444D-7977-46FC-A512-773A8F3496DB}"/>
              </a:ext>
            </a:extLst>
          </p:cNvPr>
          <p:cNvSpPr txBox="1"/>
          <p:nvPr/>
        </p:nvSpPr>
        <p:spPr>
          <a:xfrm>
            <a:off x="80547" y="664602"/>
            <a:ext cx="22879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Outer neutron shield</a:t>
            </a:r>
          </a:p>
        </p:txBody>
      </p:sp>
      <p:sp>
        <p:nvSpPr>
          <p:cNvPr id="32" name="TextBox 4">
            <a:extLst>
              <a:ext uri="{FF2B5EF4-FFF2-40B4-BE49-F238E27FC236}">
                <a16:creationId xmlns:a16="http://schemas.microsoft.com/office/drawing/2014/main" id="{D52B81D3-FD3E-4274-BC73-232F1EE13E35}"/>
              </a:ext>
            </a:extLst>
          </p:cNvPr>
          <p:cNvSpPr txBox="1"/>
          <p:nvPr/>
        </p:nvSpPr>
        <p:spPr>
          <a:xfrm>
            <a:off x="4748188" y="655507"/>
            <a:ext cx="23797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Gamma ray shield</a:t>
            </a:r>
          </a:p>
        </p:txBody>
      </p:sp>
      <p:sp>
        <p:nvSpPr>
          <p:cNvPr id="33" name="TextBox 5">
            <a:extLst>
              <a:ext uri="{FF2B5EF4-FFF2-40B4-BE49-F238E27FC236}">
                <a16:creationId xmlns:a16="http://schemas.microsoft.com/office/drawing/2014/main" id="{B352D574-1DE4-45FD-8858-39D6C0C95EA9}"/>
              </a:ext>
            </a:extLst>
          </p:cNvPr>
          <p:cNvSpPr txBox="1"/>
          <p:nvPr/>
        </p:nvSpPr>
        <p:spPr>
          <a:xfrm>
            <a:off x="4600489" y="956830"/>
            <a:ext cx="446200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4400" indent="-144000">
              <a:buFont typeface="Arial" panose="020B0604020202020204" pitchFamily="34" charset="0"/>
              <a:buChar char="•"/>
            </a:pPr>
            <a:r>
              <a:rPr lang="en-US" sz="1600" dirty="0" smtClean="0"/>
              <a:t>Reduces </a:t>
            </a:r>
            <a:r>
              <a:rPr lang="en-US" sz="1600" dirty="0"/>
              <a:t>MeV gammas from cavern wall </a:t>
            </a:r>
            <a:r>
              <a:rPr lang="en-US" sz="1600" dirty="0" smtClean="0"/>
              <a:t>by   </a:t>
            </a:r>
            <a:r>
              <a:rPr lang="en-US" sz="1600" dirty="0"/>
              <a:t>̴10</a:t>
            </a:r>
            <a:r>
              <a:rPr lang="en-US" sz="1600" baseline="30000" dirty="0"/>
              <a:t>5</a:t>
            </a:r>
            <a:r>
              <a:rPr lang="en-US" sz="1600" dirty="0"/>
              <a:t>  </a:t>
            </a:r>
          </a:p>
          <a:p>
            <a:pPr marL="285750" indent="-144000">
              <a:buFont typeface="Arial" panose="020B0604020202020204" pitchFamily="34" charset="0"/>
              <a:buChar char="•"/>
            </a:pPr>
            <a:r>
              <a:rPr lang="en-US" sz="1600" dirty="0"/>
              <a:t>Inner layer is 1 cm ancient </a:t>
            </a:r>
            <a:r>
              <a:rPr lang="en-US" sz="1600" dirty="0" smtClean="0"/>
              <a:t>lead, </a:t>
            </a:r>
            <a:r>
              <a:rPr lang="en-US" sz="1600" baseline="30000" dirty="0" smtClean="0"/>
              <a:t>  210</a:t>
            </a:r>
            <a:r>
              <a:rPr lang="en-US" sz="1600" dirty="0" smtClean="0"/>
              <a:t>Pb </a:t>
            </a:r>
            <a:r>
              <a:rPr lang="en-US" sz="1600" dirty="0"/>
              <a:t>&lt; 1 </a:t>
            </a:r>
            <a:r>
              <a:rPr lang="en-US" sz="1600" dirty="0" err="1" smtClean="0"/>
              <a:t>Bq</a:t>
            </a:r>
            <a:r>
              <a:rPr lang="en-US" sz="1600" dirty="0" smtClean="0"/>
              <a:t>/kg</a:t>
            </a:r>
          </a:p>
          <a:p>
            <a:pPr marL="285750" indent="-144000">
              <a:buFont typeface="Arial" panose="020B0604020202020204" pitchFamily="34" charset="0"/>
              <a:buChar char="•"/>
            </a:pPr>
            <a:r>
              <a:rPr lang="en-US" sz="1600" dirty="0" smtClean="0"/>
              <a:t>Reduce </a:t>
            </a:r>
            <a:r>
              <a:rPr lang="en-US" sz="1600" dirty="0"/>
              <a:t>Bremsstrahlung </a:t>
            </a:r>
            <a:r>
              <a:rPr lang="en-US" sz="1600" baseline="30000" dirty="0" smtClean="0"/>
              <a:t>210</a:t>
            </a:r>
            <a:r>
              <a:rPr lang="en-US" sz="1600" dirty="0" smtClean="0"/>
              <a:t>Bi </a:t>
            </a:r>
            <a:r>
              <a:rPr lang="en-US" sz="1600" dirty="0"/>
              <a:t>in </a:t>
            </a:r>
            <a:r>
              <a:rPr lang="en-US" sz="1600" dirty="0" smtClean="0"/>
              <a:t>shield </a:t>
            </a:r>
            <a:r>
              <a:rPr lang="en-US" sz="1600" dirty="0"/>
              <a:t>by factor </a:t>
            </a:r>
            <a:r>
              <a:rPr lang="en-US" sz="1600" dirty="0" smtClean="0"/>
              <a:t>of   </a:t>
            </a:r>
            <a:r>
              <a:rPr lang="en-US" sz="1600" dirty="0"/>
              <a:t>̴20</a:t>
            </a:r>
          </a:p>
        </p:txBody>
      </p:sp>
      <p:sp>
        <p:nvSpPr>
          <p:cNvPr id="34" name="TextBox 10">
            <a:extLst>
              <a:ext uri="{FF2B5EF4-FFF2-40B4-BE49-F238E27FC236}">
                <a16:creationId xmlns:a16="http://schemas.microsoft.com/office/drawing/2014/main" id="{57E9646B-3081-4117-81B6-D01134C03F15}"/>
              </a:ext>
            </a:extLst>
          </p:cNvPr>
          <p:cNvSpPr txBox="1"/>
          <p:nvPr/>
        </p:nvSpPr>
        <p:spPr>
          <a:xfrm>
            <a:off x="4780157" y="2068630"/>
            <a:ext cx="15981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Radon </a:t>
            </a:r>
            <a:r>
              <a:rPr lang="en-US" b="1" dirty="0" smtClean="0"/>
              <a:t>barrier</a:t>
            </a:r>
            <a:endParaRPr lang="en-US" b="1" dirty="0"/>
          </a:p>
        </p:txBody>
      </p:sp>
      <p:sp>
        <p:nvSpPr>
          <p:cNvPr id="35" name="TextBox 11">
            <a:extLst>
              <a:ext uri="{FF2B5EF4-FFF2-40B4-BE49-F238E27FC236}">
                <a16:creationId xmlns:a16="http://schemas.microsoft.com/office/drawing/2014/main" id="{5E9FBAA6-A5F8-4809-BF22-FAC0E163314E}"/>
              </a:ext>
            </a:extLst>
          </p:cNvPr>
          <p:cNvSpPr txBox="1"/>
          <p:nvPr/>
        </p:nvSpPr>
        <p:spPr>
          <a:xfrm>
            <a:off x="4609012" y="2367885"/>
            <a:ext cx="44534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144000">
              <a:buFont typeface="Arial" panose="020B0604020202020204" pitchFamily="34" charset="0"/>
              <a:buChar char="•"/>
            </a:pPr>
            <a:r>
              <a:rPr lang="en-US" sz="1600" dirty="0"/>
              <a:t>Aluminum sheet banded around the lead shield with taped </a:t>
            </a:r>
            <a:r>
              <a:rPr lang="en-US" sz="1600" dirty="0" smtClean="0"/>
              <a:t>joints</a:t>
            </a:r>
          </a:p>
          <a:p>
            <a:pPr marL="285750" indent="-144000">
              <a:buFont typeface="Arial" panose="020B0604020202020204" pitchFamily="34" charset="0"/>
              <a:buChar char="•"/>
            </a:pPr>
            <a:r>
              <a:rPr lang="en-US" sz="1600" dirty="0" smtClean="0"/>
              <a:t>Reduce   </a:t>
            </a:r>
            <a:r>
              <a:rPr lang="en-US" sz="1600" dirty="0"/>
              <a:t>̴</a:t>
            </a:r>
            <a:r>
              <a:rPr lang="en-US" sz="1600" dirty="0" smtClean="0"/>
              <a:t>100 </a:t>
            </a:r>
            <a:r>
              <a:rPr lang="en-US" sz="1600" dirty="0" err="1" smtClean="0"/>
              <a:t>Bq</a:t>
            </a:r>
            <a:r>
              <a:rPr lang="en-US" sz="1600" dirty="0" smtClean="0"/>
              <a:t>/m</a:t>
            </a:r>
            <a:r>
              <a:rPr lang="en-US" sz="1600" baseline="30000" dirty="0" smtClean="0"/>
              <a:t>3</a:t>
            </a:r>
            <a:r>
              <a:rPr lang="en-US" sz="1600" dirty="0" smtClean="0"/>
              <a:t> </a:t>
            </a:r>
            <a:r>
              <a:rPr lang="en-US" sz="1600" dirty="0"/>
              <a:t>to  </a:t>
            </a:r>
            <a:r>
              <a:rPr lang="en-US" sz="1600" dirty="0" smtClean="0"/>
              <a:t>&lt; 0.1 </a:t>
            </a:r>
            <a:r>
              <a:rPr lang="en-US" sz="1600" dirty="0" err="1" smtClean="0"/>
              <a:t>Bq</a:t>
            </a:r>
            <a:r>
              <a:rPr lang="en-US" sz="1600" dirty="0" smtClean="0"/>
              <a:t>/m</a:t>
            </a:r>
            <a:r>
              <a:rPr lang="en-US" sz="1600" baseline="30000" dirty="0" smtClean="0"/>
              <a:t>3 </a:t>
            </a:r>
            <a:r>
              <a:rPr lang="en-US" sz="1600" dirty="0" smtClean="0"/>
              <a:t>(mine </a:t>
            </a:r>
            <a:r>
              <a:rPr lang="en-US" sz="1600" dirty="0"/>
              <a:t>air)</a:t>
            </a:r>
          </a:p>
        </p:txBody>
      </p:sp>
      <p:sp>
        <p:nvSpPr>
          <p:cNvPr id="3" name="Rectangle 2"/>
          <p:cNvSpPr/>
          <p:nvPr/>
        </p:nvSpPr>
        <p:spPr>
          <a:xfrm>
            <a:off x="931044" y="5421984"/>
            <a:ext cx="29012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23 </a:t>
            </a:r>
            <a:r>
              <a:rPr lang="en-US" dirty="0" smtClean="0"/>
              <a:t>cm lead gamma ray shield</a:t>
            </a:r>
            <a:endParaRPr lang="en-US" dirty="0"/>
          </a:p>
        </p:txBody>
      </p:sp>
      <p:sp>
        <p:nvSpPr>
          <p:cNvPr id="38" name="TextBox 4">
            <a:extLst>
              <a:ext uri="{FF2B5EF4-FFF2-40B4-BE49-F238E27FC236}">
                <a16:creationId xmlns:a16="http://schemas.microsoft.com/office/drawing/2014/main" id="{F7883EE9-5C99-49B8-A8B3-01A3549C58A2}"/>
              </a:ext>
            </a:extLst>
          </p:cNvPr>
          <p:cNvSpPr txBox="1"/>
          <p:nvPr/>
        </p:nvSpPr>
        <p:spPr>
          <a:xfrm>
            <a:off x="4780157" y="3209979"/>
            <a:ext cx="2754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Inner neutron shield</a:t>
            </a:r>
          </a:p>
        </p:txBody>
      </p:sp>
      <p:sp>
        <p:nvSpPr>
          <p:cNvPr id="39" name="TextBox 7">
            <a:extLst>
              <a:ext uri="{FF2B5EF4-FFF2-40B4-BE49-F238E27FC236}">
                <a16:creationId xmlns:a16="http://schemas.microsoft.com/office/drawing/2014/main" id="{45694EC2-049F-49BC-AB04-577A72CBF6F8}"/>
              </a:ext>
            </a:extLst>
          </p:cNvPr>
          <p:cNvSpPr txBox="1"/>
          <p:nvPr/>
        </p:nvSpPr>
        <p:spPr>
          <a:xfrm>
            <a:off x="4144108" y="3526529"/>
            <a:ext cx="4990905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42950" lvl="1" indent="-144000">
              <a:buFont typeface="Arial" panose="020B0604020202020204" pitchFamily="34" charset="0"/>
              <a:buChar char="•"/>
            </a:pPr>
            <a:r>
              <a:rPr lang="en-US" sz="1600" dirty="0" smtClean="0"/>
              <a:t>Stacked </a:t>
            </a:r>
            <a:r>
              <a:rPr lang="en-US" sz="1600" dirty="0"/>
              <a:t>2’’ thick poly </a:t>
            </a:r>
            <a:r>
              <a:rPr lang="en-US" sz="1600" dirty="0" smtClean="0"/>
              <a:t>sheets</a:t>
            </a:r>
          </a:p>
          <a:p>
            <a:pPr marL="742950" lvl="1" indent="-144000">
              <a:buFont typeface="Arial" panose="020B0604020202020204" pitchFamily="34" charset="0"/>
              <a:buChar char="•"/>
            </a:pPr>
            <a:r>
              <a:rPr lang="en-US" sz="1600" dirty="0" smtClean="0"/>
              <a:t>Reduces </a:t>
            </a:r>
            <a:r>
              <a:rPr lang="en-US" sz="1600" dirty="0"/>
              <a:t>neutron rate by </a:t>
            </a:r>
            <a:r>
              <a:rPr lang="en-US" sz="1600" dirty="0" smtClean="0"/>
              <a:t>&gt;10 μ-induced neutron </a:t>
            </a:r>
            <a:r>
              <a:rPr lang="en-US" sz="1600" dirty="0"/>
              <a:t>from rock </a:t>
            </a:r>
          </a:p>
          <a:p>
            <a:pPr marL="742950" lvl="1" indent="-144000">
              <a:buFont typeface="Arial" panose="020B0604020202020204" pitchFamily="34" charset="0"/>
              <a:buChar char="•"/>
            </a:pPr>
            <a:r>
              <a:rPr lang="en-US" sz="1600" dirty="0"/>
              <a:t>Neutron from </a:t>
            </a:r>
            <a:r>
              <a:rPr lang="en-US" sz="1600" dirty="0" smtClean="0"/>
              <a:t>lead</a:t>
            </a:r>
          </a:p>
          <a:p>
            <a:pPr marL="742950" lvl="1" indent="-144000">
              <a:buFont typeface="Arial" panose="020B0604020202020204" pitchFamily="34" charset="0"/>
              <a:buChar char="•"/>
            </a:pPr>
            <a:r>
              <a:rPr lang="en-US" sz="1600" dirty="0" smtClean="0"/>
              <a:t>Absorbs </a:t>
            </a:r>
            <a:r>
              <a:rPr lang="en-US" sz="1600" dirty="0"/>
              <a:t>Backscatter from SNOBOX vacuum </a:t>
            </a:r>
            <a:r>
              <a:rPr lang="en-US" sz="1600" dirty="0" smtClean="0"/>
              <a:t>cans</a:t>
            </a:r>
          </a:p>
          <a:p>
            <a:pPr marL="742950" lvl="1" indent="-144000">
              <a:buFont typeface="Arial" panose="020B0604020202020204" pitchFamily="34" charset="0"/>
              <a:buChar char="•"/>
            </a:pPr>
            <a:r>
              <a:rPr lang="en-US" sz="1600" dirty="0" smtClean="0"/>
              <a:t>No </a:t>
            </a:r>
            <a:r>
              <a:rPr lang="en-US" sz="1600" dirty="0"/>
              <a:t>neutron “reflection” from lead</a:t>
            </a:r>
          </a:p>
          <a:p>
            <a:endParaRPr lang="en-US" sz="2000" dirty="0"/>
          </a:p>
        </p:txBody>
      </p:sp>
      <p:sp>
        <p:nvSpPr>
          <p:cNvPr id="40" name="TextBox 12">
            <a:extLst>
              <a:ext uri="{FF2B5EF4-FFF2-40B4-BE49-F238E27FC236}">
                <a16:creationId xmlns:a16="http://schemas.microsoft.com/office/drawing/2014/main" id="{A42F2BDB-C05E-43A4-8D1C-F5EF794403E0}"/>
              </a:ext>
            </a:extLst>
          </p:cNvPr>
          <p:cNvSpPr txBox="1"/>
          <p:nvPr/>
        </p:nvSpPr>
        <p:spPr>
          <a:xfrm>
            <a:off x="4777860" y="5109071"/>
            <a:ext cx="34243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Copper Cans of Cryostat System</a:t>
            </a:r>
          </a:p>
        </p:txBody>
      </p:sp>
      <p:sp>
        <p:nvSpPr>
          <p:cNvPr id="41" name="TextBox 13">
            <a:extLst>
              <a:ext uri="{FF2B5EF4-FFF2-40B4-BE49-F238E27FC236}">
                <a16:creationId xmlns:a16="http://schemas.microsoft.com/office/drawing/2014/main" id="{FE5B3E0D-24B4-4383-9719-D3ACD4E0E80A}"/>
              </a:ext>
            </a:extLst>
          </p:cNvPr>
          <p:cNvSpPr txBox="1"/>
          <p:nvPr/>
        </p:nvSpPr>
        <p:spPr>
          <a:xfrm>
            <a:off x="4597902" y="5416557"/>
            <a:ext cx="432617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144000">
              <a:buFont typeface="Arial" panose="020B0604020202020204" pitchFamily="34" charset="0"/>
              <a:buChar char="•"/>
            </a:pPr>
            <a:r>
              <a:rPr lang="en-US" sz="1600" dirty="0"/>
              <a:t>6.7 cm of copper in nested cans (SNOBOX)</a:t>
            </a:r>
          </a:p>
          <a:p>
            <a:pPr marL="342900" indent="-144000">
              <a:buFont typeface="Arial" panose="020B0604020202020204" pitchFamily="34" charset="0"/>
              <a:buChar char="•"/>
            </a:pPr>
            <a:r>
              <a:rPr lang="en-US" sz="1600" dirty="0"/>
              <a:t>Copper is radiopure compared to lead</a:t>
            </a:r>
          </a:p>
          <a:p>
            <a:pPr marL="342900" indent="-144000">
              <a:buFont typeface="Arial" panose="020B0604020202020204" pitchFamily="34" charset="0"/>
              <a:buChar char="•"/>
            </a:pPr>
            <a:r>
              <a:rPr lang="en-US" sz="1600" dirty="0"/>
              <a:t>Final gamma </a:t>
            </a:r>
            <a:r>
              <a:rPr lang="en-US" sz="1600" dirty="0" smtClean="0"/>
              <a:t>shield</a:t>
            </a:r>
          </a:p>
          <a:p>
            <a:pPr marL="342900" indent="-144000">
              <a:buFont typeface="Arial" panose="020B0604020202020204" pitchFamily="34" charset="0"/>
              <a:buChar char="•"/>
            </a:pPr>
            <a:r>
              <a:rPr lang="en-US" sz="1600" dirty="0" smtClean="0"/>
              <a:t>Reduce </a:t>
            </a:r>
            <a:r>
              <a:rPr lang="en-US" sz="1600" dirty="0"/>
              <a:t>residual gammas by </a:t>
            </a:r>
            <a:r>
              <a:rPr lang="en-US" sz="1600" dirty="0" smtClean="0"/>
              <a:t>x 25</a:t>
            </a:r>
          </a:p>
          <a:p>
            <a:pPr marL="342900" indent="-144000">
              <a:buFont typeface="Arial" panose="020B0604020202020204" pitchFamily="34" charset="0"/>
              <a:buChar char="•"/>
            </a:pPr>
            <a:r>
              <a:rPr lang="en-US" sz="1600" dirty="0" smtClean="0"/>
              <a:t>Reduces </a:t>
            </a:r>
            <a:r>
              <a:rPr lang="en-US" sz="1600" dirty="0" err="1"/>
              <a:t>Brem</a:t>
            </a:r>
            <a:r>
              <a:rPr lang="en-US" sz="1600" dirty="0"/>
              <a:t> from </a:t>
            </a:r>
            <a:r>
              <a:rPr lang="en-US" sz="1600" baseline="30000" dirty="0"/>
              <a:t>210</a:t>
            </a:r>
            <a:r>
              <a:rPr lang="en-US" sz="1600" dirty="0"/>
              <a:t>Bi </a:t>
            </a:r>
            <a:r>
              <a:rPr lang="el-GR" sz="1600" dirty="0"/>
              <a:t>β</a:t>
            </a:r>
            <a:r>
              <a:rPr lang="en-US" sz="1600" dirty="0"/>
              <a:t>-decay by x 20</a:t>
            </a:r>
          </a:p>
        </p:txBody>
      </p:sp>
    </p:spTree>
    <p:extLst>
      <p:ext uri="{BB962C8B-B14F-4D97-AF65-F5344CB8AC3E}">
        <p14:creationId xmlns:p14="http://schemas.microsoft.com/office/powerpoint/2010/main" val="253969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1634" y="1275096"/>
            <a:ext cx="8363716" cy="1753860"/>
          </a:xfrm>
        </p:spPr>
        <p:txBody>
          <a:bodyPr>
            <a:normAutofit/>
          </a:bodyPr>
          <a:lstStyle/>
          <a:p>
            <a:r>
              <a:rPr lang="en-US" sz="2000" dirty="0" smtClean="0"/>
              <a:t>Dominant </a:t>
            </a:r>
            <a:r>
              <a:rPr lang="en-US" sz="2000" dirty="0"/>
              <a:t>background: in-crystal </a:t>
            </a:r>
            <a:r>
              <a:rPr lang="en-US" sz="2000" baseline="30000" dirty="0"/>
              <a:t>3</a:t>
            </a:r>
            <a:r>
              <a:rPr lang="en-US" sz="2000" dirty="0"/>
              <a:t>H, </a:t>
            </a:r>
            <a:r>
              <a:rPr lang="en-US" sz="2000" baseline="30000" dirty="0"/>
              <a:t>32</a:t>
            </a:r>
            <a:r>
              <a:rPr lang="en-US" sz="2000" dirty="0"/>
              <a:t>Si, </a:t>
            </a:r>
            <a:r>
              <a:rPr lang="en-US" sz="2000" baseline="30000" dirty="0"/>
              <a:t>68</a:t>
            </a:r>
            <a:r>
              <a:rPr lang="en-US" sz="2000" dirty="0"/>
              <a:t>Ge</a:t>
            </a:r>
          </a:p>
          <a:p>
            <a:r>
              <a:rPr lang="en-US" sz="2000" dirty="0"/>
              <a:t> Line-of-sight contamination from </a:t>
            </a:r>
            <a:r>
              <a:rPr lang="en-US" sz="2000" baseline="30000" dirty="0"/>
              <a:t>210</a:t>
            </a:r>
            <a:r>
              <a:rPr lang="en-US" sz="2000" dirty="0"/>
              <a:t>Pb</a:t>
            </a:r>
          </a:p>
          <a:p>
            <a:r>
              <a:rPr lang="en-US" sz="2000" dirty="0"/>
              <a:t> Material and cavern contamination: </a:t>
            </a:r>
            <a:r>
              <a:rPr lang="en-US" sz="2000" baseline="30000" dirty="0"/>
              <a:t>40</a:t>
            </a:r>
            <a:r>
              <a:rPr lang="en-US" sz="2000" dirty="0"/>
              <a:t>K, </a:t>
            </a:r>
            <a:r>
              <a:rPr lang="en-US" sz="2000" baseline="30000" dirty="0" smtClean="0"/>
              <a:t>60</a:t>
            </a:r>
            <a:r>
              <a:rPr lang="en-US" sz="2000" dirty="0" smtClean="0"/>
              <a:t>Co</a:t>
            </a: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78685EAC-01B3-4972-8D83-6EF366075173}" type="slidenum">
              <a:rPr lang="en-US" smtClean="0"/>
              <a:t>22</a:t>
            </a:fld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558543" y="0"/>
            <a:ext cx="4104172" cy="622794"/>
          </a:xfrm>
        </p:spPr>
        <p:txBody>
          <a:bodyPr>
            <a:normAutofit/>
          </a:bodyPr>
          <a:lstStyle/>
          <a:p>
            <a:r>
              <a:rPr lang="en-US" sz="3200" b="1" dirty="0">
                <a:latin typeface="+mn-lt"/>
              </a:rPr>
              <a:t>SNOLAB backgrounds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14" y="3264804"/>
            <a:ext cx="9114686" cy="2855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224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78685EAC-01B3-4972-8D83-6EF366075173}" type="slidenum">
              <a:rPr lang="en-US" smtClean="0"/>
              <a:t>23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9674" y="426190"/>
            <a:ext cx="5235364" cy="231998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1745155" y="4876386"/>
                <a:ext cx="5692221" cy="829843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150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𝑡𝑜𝑡</m:t>
                          </m:r>
                        </m:sub>
                      </m:sSub>
                      <m:sSub>
                        <m:sSubPr>
                          <m:ctrlPr>
                            <a:rPr lang="en-150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400" dirty="0"/>
                        <m:t>e</m:t>
                      </m:r>
                      <m:r>
                        <a:rPr lang="en-150" sz="2400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sz="2400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𝑉</m:t>
                      </m:r>
                      <m:sSub>
                        <m:sSubPr>
                          <m:ctrlPr>
                            <a:rPr lang="en-150" sz="24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sz="24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  <m:r>
                            <a:rPr lang="en-US" sz="24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h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150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  <m:d>
                        <m:dPr>
                          <m:ctrlPr>
                            <a:rPr lang="en-150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𝑌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150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sub>
                          </m:s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)</m:t>
                          </m:r>
                          <m:f>
                            <m:fPr>
                              <m:ctrlPr>
                                <a:rPr lang="en-150" sz="2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  <m:r>
                                <a:rPr lang="en-150" sz="24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r>
                                <a:rPr lang="en-US" sz="24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𝑉</m:t>
                              </m:r>
                            </m:num>
                            <m:den>
                              <m:r>
                                <a:rPr lang="en-150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𝜀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45155" y="4876386"/>
                <a:ext cx="5692221" cy="82984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254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5308151" y="2981109"/>
                <a:ext cx="1959511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150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𝑁𝑇𝐿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2400" dirty="0" smtClean="0"/>
                  <a:t>e</a:t>
                </a:r>
                <a14:m>
                  <m:oMath xmlns:m="http://schemas.openxmlformats.org/officeDocument/2006/math">
                    <m:r>
                      <a:rPr lang="en-150" sz="24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sz="24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𝑉</m:t>
                    </m:r>
                    <m:sSub>
                      <m:sSubPr>
                        <m:ctrlPr>
                          <a:rPr lang="en-150" sz="24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sz="24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  <m:r>
                          <a:rPr lang="en-US" sz="24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h</m:t>
                        </m:r>
                      </m:sub>
                    </m:sSub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08151" y="2981109"/>
                <a:ext cx="1959511" cy="369332"/>
              </a:xfrm>
              <a:prstGeom prst="rect">
                <a:avLst/>
              </a:prstGeom>
              <a:blipFill>
                <a:blip r:embed="rId4"/>
                <a:stretch>
                  <a:fillRect l="-5607" t="-24590" r="-2492" b="-491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/>
          <p:cNvSpPr txBox="1"/>
          <p:nvPr/>
        </p:nvSpPr>
        <p:spPr>
          <a:xfrm>
            <a:off x="410107" y="3012122"/>
            <a:ext cx="42389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 energy contribution from NTL phonons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10106" y="3490903"/>
            <a:ext cx="46170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 total energy generated by recoiling particle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10107" y="3918351"/>
            <a:ext cx="587782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400" i="1" dirty="0" smtClean="0"/>
              <a:t>ε</a:t>
            </a:r>
            <a:r>
              <a:rPr lang="en-US" sz="2400" i="1" dirty="0" smtClean="0"/>
              <a:t> </a:t>
            </a:r>
            <a:r>
              <a:rPr lang="en-US" dirty="0"/>
              <a:t>is</a:t>
            </a:r>
            <a:r>
              <a:rPr lang="en-US" sz="2400" i="1" dirty="0" smtClean="0"/>
              <a:t> </a:t>
            </a:r>
            <a:r>
              <a:rPr lang="en-US" dirty="0" smtClean="0"/>
              <a:t>the average energy required to produce 1eh pair for an</a:t>
            </a:r>
          </a:p>
          <a:p>
            <a:r>
              <a:rPr lang="en-US" dirty="0"/>
              <a:t>e</a:t>
            </a:r>
            <a:r>
              <a:rPr lang="en-US" dirty="0" smtClean="0"/>
              <a:t>lectron recoil (in Ge 3eV, in Si 3.8 eV)</a:t>
            </a:r>
            <a:endParaRPr lang="en-US" sz="2400" i="1" dirty="0" smtClean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6184054" y="3826512"/>
                <a:ext cx="1448345" cy="78380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150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150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150" sz="24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sub>
                          </m:sSub>
                        </m:num>
                        <m:den>
                          <m:r>
                            <a:rPr lang="en-150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84054" y="3826512"/>
                <a:ext cx="1448345" cy="78380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5237244" y="3457180"/>
                <a:ext cx="2301720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150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𝑡𝑜𝑡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150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150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𝑁𝑇𝐿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37244" y="3457180"/>
                <a:ext cx="2301720" cy="369332"/>
              </a:xfrm>
              <a:prstGeom prst="rect">
                <a:avLst/>
              </a:prstGeom>
              <a:blipFill>
                <a:blip r:embed="rId6"/>
                <a:stretch>
                  <a:fillRect l="-2646" r="-265" b="-131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Rectangle 15"/>
          <p:cNvSpPr/>
          <p:nvPr/>
        </p:nvSpPr>
        <p:spPr>
          <a:xfrm>
            <a:off x="740902" y="-56903"/>
            <a:ext cx="7806753" cy="6712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0000"/>
              </a:lnSpc>
            </a:pPr>
            <a:r>
              <a:rPr lang="en-CA" sz="3600" b="1" dirty="0" err="1"/>
              <a:t>SuperCDMS</a:t>
            </a:r>
            <a:r>
              <a:rPr lang="en-CA" sz="3600" b="1" dirty="0"/>
              <a:t> </a:t>
            </a:r>
            <a:r>
              <a:rPr lang="en-CA" sz="3600" b="1" dirty="0" smtClean="0"/>
              <a:t>detectors are very sensitive</a:t>
            </a:r>
            <a:endParaRPr lang="en-CA" sz="36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7086600" y="2373742"/>
            <a:ext cx="18064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Δ</a:t>
            </a:r>
            <a:r>
              <a:rPr lang="en-US" dirty="0" smtClean="0"/>
              <a:t>V is bias voltage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337537" y="5925600"/>
            <a:ext cx="43190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1. Low bias voltage: NTL phonons negligible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337537" y="6294932"/>
            <a:ext cx="43162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</a:t>
            </a:r>
            <a:r>
              <a:rPr lang="en-US" dirty="0" smtClean="0"/>
              <a:t>. High bias voltage: NTL phonons dominant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1554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86600" y="6492877"/>
            <a:ext cx="2057400" cy="365125"/>
          </a:xfrm>
        </p:spPr>
        <p:txBody>
          <a:bodyPr/>
          <a:lstStyle/>
          <a:p>
            <a:fld id="{78685EAC-01B3-4972-8D83-6EF366075173}" type="slidenum">
              <a:rPr lang="en-US" smtClean="0"/>
              <a:t>24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" y="-19133"/>
            <a:ext cx="9144000" cy="7017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CA" sz="3600" b="1" dirty="0"/>
              <a:t>SuperCDMS SNOLAB electronics and trigger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55" y="1511607"/>
            <a:ext cx="5822799" cy="393803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578300" y="4196651"/>
            <a:ext cx="34784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/>
              <a:t>DCRC</a:t>
            </a:r>
            <a:r>
              <a:rPr lang="en-US" b="1" dirty="0"/>
              <a:t> Detector Control and Readout Cards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33255" y="690923"/>
            <a:ext cx="45292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/>
              <a:t>MIDAS</a:t>
            </a:r>
            <a:r>
              <a:rPr lang="en-US" b="1" dirty="0"/>
              <a:t> Maximum Integrated Data Acquisition</a:t>
            </a:r>
            <a:endParaRPr lang="ru-RU" b="1" dirty="0"/>
          </a:p>
          <a:p>
            <a:r>
              <a:rPr lang="en-US" dirty="0"/>
              <a:t>flexible C++ based DAQ system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142375" y="690923"/>
            <a:ext cx="287296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/>
              <a:t>3 </a:t>
            </a:r>
            <a:r>
              <a:rPr lang="en-US" b="1" dirty="0"/>
              <a:t>levels of </a:t>
            </a:r>
            <a:r>
              <a:rPr lang="en-US" b="1" u="sng" dirty="0"/>
              <a:t>triggering</a:t>
            </a:r>
            <a:r>
              <a:rPr lang="en-US" b="1" dirty="0"/>
              <a:t>:</a:t>
            </a:r>
          </a:p>
          <a:p>
            <a:r>
              <a:rPr lang="en-US" dirty="0"/>
              <a:t>Level 1 </a:t>
            </a:r>
            <a:r>
              <a:rPr lang="x-none" dirty="0"/>
              <a:t>–</a:t>
            </a:r>
            <a:r>
              <a:rPr lang="en-US" dirty="0"/>
              <a:t> hardware</a:t>
            </a:r>
            <a:r>
              <a:rPr lang="ru-RU" dirty="0"/>
              <a:t> </a:t>
            </a:r>
            <a:r>
              <a:rPr lang="en-US" dirty="0"/>
              <a:t>trigger</a:t>
            </a:r>
          </a:p>
          <a:p>
            <a:r>
              <a:rPr lang="en-US" dirty="0"/>
              <a:t>Level 2, 3 </a:t>
            </a:r>
            <a:r>
              <a:rPr lang="x-none" dirty="0"/>
              <a:t>–</a:t>
            </a:r>
            <a:r>
              <a:rPr lang="en-US" dirty="0"/>
              <a:t> software triggers</a:t>
            </a:r>
          </a:p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359756" y="1730118"/>
            <a:ext cx="2293256" cy="92333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/>
              <a:t>Sampling frequencies:</a:t>
            </a:r>
          </a:p>
          <a:p>
            <a:r>
              <a:rPr lang="en-US" dirty="0"/>
              <a:t>Ionization: 2.5 MHz</a:t>
            </a:r>
          </a:p>
          <a:p>
            <a:r>
              <a:rPr lang="en-US" dirty="0"/>
              <a:t>Phonon:     625 kHz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8115" y="5557669"/>
            <a:ext cx="55461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/>
              <a:t>MIDAS organized around Online Database (ODB),</a:t>
            </a:r>
          </a:p>
          <a:p>
            <a:pPr algn="just"/>
            <a:r>
              <a:rPr lang="en-US" dirty="0"/>
              <a:t>Includes standard DAQ, event builder, run scheduler</a:t>
            </a:r>
          </a:p>
          <a:p>
            <a:pPr algn="just"/>
            <a:r>
              <a:rPr lang="en-US" dirty="0"/>
              <a:t>and “watchdog” system to detect and recover hung</a:t>
            </a:r>
          </a:p>
          <a:p>
            <a:pPr algn="just"/>
            <a:r>
              <a:rPr lang="en-US" dirty="0"/>
              <a:t>client processes. Supports ROOT, allows real-time analysis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578298" y="4726673"/>
            <a:ext cx="339111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DCRC operations:</a:t>
            </a:r>
          </a:p>
          <a:p>
            <a:r>
              <a:rPr lang="en-US" dirty="0"/>
              <a:t>- setting detector biasing and </a:t>
            </a:r>
            <a:br>
              <a:rPr lang="en-US" dirty="0"/>
            </a:br>
            <a:r>
              <a:rPr lang="en-US" dirty="0"/>
              <a:t>  feedback parameters</a:t>
            </a:r>
          </a:p>
          <a:p>
            <a:r>
              <a:rPr lang="en-US" dirty="0"/>
              <a:t>- performance of analog to digital </a:t>
            </a:r>
          </a:p>
          <a:p>
            <a:r>
              <a:rPr lang="en-US" dirty="0"/>
              <a:t>  conversion of detector signals </a:t>
            </a:r>
          </a:p>
          <a:p>
            <a:r>
              <a:rPr lang="en-US" dirty="0"/>
              <a:t>- operation with LEDs for detector  </a:t>
            </a:r>
          </a:p>
          <a:p>
            <a:r>
              <a:rPr lang="en-US" dirty="0"/>
              <a:t>  neutralization and thermometers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133255" y="1480698"/>
            <a:ext cx="4429557" cy="1253312"/>
          </a:xfrm>
          <a:prstGeom prst="roundRect">
            <a:avLst/>
          </a:prstGeom>
          <a:noFill/>
          <a:ln w="10795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133255" y="1484037"/>
            <a:ext cx="4429557" cy="1249975"/>
          </a:xfrm>
          <a:prstGeom prst="roundRect">
            <a:avLst/>
          </a:prstGeom>
          <a:noFill/>
          <a:ln w="1079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7901" y="3066674"/>
            <a:ext cx="3259211" cy="107015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344301" y="2837571"/>
            <a:ext cx="1602811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/>
              <a:t>100 </a:t>
            </a:r>
            <a:r>
              <a:rPr lang="el-GR" sz="1600" dirty="0" smtClean="0"/>
              <a:t>μ</a:t>
            </a:r>
            <a:r>
              <a:rPr lang="en-US" sz="1600" dirty="0" smtClean="0"/>
              <a:t>s Ionization</a:t>
            </a:r>
            <a:endParaRPr lang="en-US" sz="1600" dirty="0"/>
          </a:p>
        </p:txBody>
      </p:sp>
      <p:sp>
        <p:nvSpPr>
          <p:cNvPr id="15" name="TextBox 14"/>
          <p:cNvSpPr txBox="1"/>
          <p:nvPr/>
        </p:nvSpPr>
        <p:spPr>
          <a:xfrm>
            <a:off x="5739459" y="2828381"/>
            <a:ext cx="1534394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/>
              <a:t>3000 </a:t>
            </a:r>
            <a:r>
              <a:rPr lang="el-GR" sz="1600" dirty="0" smtClean="0"/>
              <a:t>μ</a:t>
            </a:r>
            <a:r>
              <a:rPr lang="en-US" sz="1600" dirty="0" smtClean="0"/>
              <a:t>s phonon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563689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78685EAC-01B3-4972-8D83-6EF366075173}" type="slidenum">
              <a:rPr lang="en-US" smtClean="0"/>
              <a:t>25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253" y="1225631"/>
            <a:ext cx="3457718" cy="19357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18" y="3718170"/>
            <a:ext cx="2170629" cy="289314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1589" y="3718170"/>
            <a:ext cx="2192089" cy="292174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7517" y="1225632"/>
            <a:ext cx="2409948" cy="193570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1020" y="3718170"/>
            <a:ext cx="2226910" cy="2921745"/>
          </a:xfrm>
          <a:prstGeom prst="rect">
            <a:avLst/>
          </a:prstGeom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1083840" y="-257349"/>
            <a:ext cx="7041799" cy="1143000"/>
          </a:xfrm>
        </p:spPr>
        <p:txBody>
          <a:bodyPr>
            <a:normAutofit/>
          </a:bodyPr>
          <a:lstStyle/>
          <a:p>
            <a:pPr algn="ctr"/>
            <a:r>
              <a:rPr lang="en-US" sz="3100" b="1" dirty="0" err="1" smtClean="0">
                <a:latin typeface="NimbusSanL-Bold"/>
              </a:rPr>
              <a:t>SuperCDMS</a:t>
            </a:r>
            <a:r>
              <a:rPr lang="en-US" sz="3100" b="1" dirty="0" smtClean="0">
                <a:latin typeface="NimbusSanL-Bold"/>
              </a:rPr>
              <a:t> installation in progress</a:t>
            </a:r>
            <a:endParaRPr lang="en-US" sz="3100" b="1" dirty="0">
              <a:latin typeface="NimbusSanL-Bold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4011" y="1225633"/>
            <a:ext cx="2580945" cy="193570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8925" y="856299"/>
            <a:ext cx="17486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Seismic platform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3691823" y="585460"/>
            <a:ext cx="39634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Inner lead </a:t>
            </a:r>
            <a:r>
              <a:rPr lang="en-US" dirty="0" smtClean="0"/>
              <a:t>and </a:t>
            </a:r>
          </a:p>
          <a:p>
            <a:r>
              <a:rPr lang="en-US" dirty="0" smtClean="0"/>
              <a:t>polyethylene shield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6333599" y="837381"/>
            <a:ext cx="11040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Hardware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64325" y="3336385"/>
            <a:ext cx="19870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Radon filter system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2332927" y="3343408"/>
            <a:ext cx="18381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Chilled </a:t>
            </a:r>
            <a:r>
              <a:rPr lang="en-US" dirty="0" err="1" smtClean="0"/>
              <a:t>waterloop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4630503" y="3352597"/>
            <a:ext cx="19057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Calibration system</a:t>
            </a:r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7059030" y="4489725"/>
            <a:ext cx="1941557" cy="923330"/>
          </a:xfrm>
          <a:prstGeom prst="rect">
            <a:avLst/>
          </a:prstGeom>
          <a:ln w="25400">
            <a:solidFill>
              <a:schemeClr val="accent1"/>
            </a:solidFill>
          </a:ln>
        </p:spPr>
        <p:txBody>
          <a:bodyPr wrap="none">
            <a:spAutoFit/>
          </a:bodyPr>
          <a:lstStyle/>
          <a:p>
            <a:r>
              <a:rPr lang="en-US" b="1" dirty="0">
                <a:latin typeface="CMBX10"/>
              </a:rPr>
              <a:t>Plan is to start </a:t>
            </a:r>
            <a:endParaRPr lang="en-US" b="1" dirty="0" smtClean="0">
              <a:latin typeface="CMBX10"/>
            </a:endParaRPr>
          </a:p>
          <a:p>
            <a:r>
              <a:rPr lang="en-US" b="1" dirty="0" smtClean="0">
                <a:latin typeface="CMBX10"/>
              </a:rPr>
              <a:t>commissioning </a:t>
            </a:r>
          </a:p>
          <a:p>
            <a:r>
              <a:rPr lang="en-US" b="1" dirty="0" smtClean="0">
                <a:latin typeface="CMBX10"/>
              </a:rPr>
              <a:t>run </a:t>
            </a:r>
            <a:r>
              <a:rPr lang="en-US" b="1" dirty="0">
                <a:latin typeface="CMBX10"/>
              </a:rPr>
              <a:t>in 2023!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829327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78685EAC-01B3-4972-8D83-6EF366075173}" type="slidenum">
              <a:rPr lang="en-US" smtClean="0"/>
              <a:t>26</a:t>
            </a:fld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072405" y="-197555"/>
            <a:ext cx="5065386" cy="1100557"/>
          </a:xfrm>
        </p:spPr>
        <p:txBody>
          <a:bodyPr>
            <a:normAutofit/>
          </a:bodyPr>
          <a:lstStyle/>
          <a:p>
            <a:pPr algn="ctr"/>
            <a:r>
              <a:rPr lang="en-US" sz="3100" b="1" dirty="0" err="1" smtClean="0">
                <a:latin typeface="NimbusSanL-Bold"/>
              </a:rPr>
              <a:t>SuperCDMS</a:t>
            </a:r>
            <a:r>
              <a:rPr lang="en-US" sz="3100" b="1" dirty="0" smtClean="0">
                <a:latin typeface="NimbusSanL-Bold"/>
              </a:rPr>
              <a:t> test facilities</a:t>
            </a:r>
            <a:endParaRPr lang="en-US" sz="3100" b="1" dirty="0">
              <a:latin typeface="NimbusSanL-Bold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757" y="1790741"/>
            <a:ext cx="3687899" cy="2935641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643165" y="739103"/>
            <a:ext cx="768449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/>
              <a:t>CUTE, C</a:t>
            </a:r>
            <a:r>
              <a:rPr lang="en-US" sz="2000" dirty="0" smtClean="0"/>
              <a:t>ryogenic</a:t>
            </a:r>
            <a:r>
              <a:rPr lang="en-US" sz="2000" dirty="0"/>
              <a:t> </a:t>
            </a:r>
            <a:r>
              <a:rPr lang="en-US" sz="2000" b="1" dirty="0"/>
              <a:t>U</a:t>
            </a:r>
            <a:r>
              <a:rPr lang="en-US" sz="2000" dirty="0"/>
              <a:t>nderground </a:t>
            </a:r>
            <a:r>
              <a:rPr lang="en-US" sz="2000" b="1" dirty="0" err="1"/>
              <a:t>TE</a:t>
            </a:r>
            <a:r>
              <a:rPr lang="en-US" sz="2000" dirty="0" err="1"/>
              <a:t>st</a:t>
            </a:r>
            <a:r>
              <a:rPr lang="en-US" sz="2000" dirty="0"/>
              <a:t> facility at SNOLAB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055065" y="2225157"/>
            <a:ext cx="497750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172B4D"/>
                </a:solidFill>
              </a:rPr>
              <a:t>Purpose </a:t>
            </a:r>
            <a:r>
              <a:rPr lang="en-US" dirty="0">
                <a:solidFill>
                  <a:srgbClr val="172B4D"/>
                </a:solidFill>
              </a:rPr>
              <a:t>of this facility is to provide an opportunity to test detector properties that cannot be tested above ground or in an unshielded facility, due to the impact of the high background </a:t>
            </a:r>
            <a:r>
              <a:rPr lang="en-US" dirty="0" smtClean="0">
                <a:solidFill>
                  <a:srgbClr val="172B4D"/>
                </a:solidFill>
              </a:rPr>
              <a:t>rate 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3764401" y="4322812"/>
            <a:ext cx="563803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1440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Capacity of </a:t>
            </a:r>
            <a:r>
              <a:rPr lang="en-US" dirty="0" smtClean="0">
                <a:solidFill>
                  <a:srgbClr val="000000"/>
                </a:solidFill>
              </a:rPr>
              <a:t>testing 1 </a:t>
            </a:r>
            <a:r>
              <a:rPr lang="en-US" dirty="0" err="1" smtClean="0">
                <a:solidFill>
                  <a:srgbClr val="000000"/>
                </a:solidFill>
              </a:rPr>
              <a:t>SuperCDMS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>
                <a:solidFill>
                  <a:srgbClr val="000000"/>
                </a:solidFill>
              </a:rPr>
              <a:t>detector </a:t>
            </a:r>
            <a:r>
              <a:rPr lang="en-US" dirty="0" smtClean="0">
                <a:solidFill>
                  <a:srgbClr val="000000"/>
                </a:solidFill>
              </a:rPr>
              <a:t>tower</a:t>
            </a:r>
          </a:p>
          <a:p>
            <a:pPr marL="285750" indent="-14400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Base temperature </a:t>
            </a:r>
            <a:r>
              <a:rPr lang="en-US" dirty="0">
                <a:solidFill>
                  <a:srgbClr val="172B4D"/>
                </a:solidFill>
              </a:rPr>
              <a:t>~12 </a:t>
            </a:r>
            <a:r>
              <a:rPr lang="en-US" dirty="0" err="1">
                <a:solidFill>
                  <a:srgbClr val="172B4D"/>
                </a:solidFill>
              </a:rPr>
              <a:t>mK</a:t>
            </a:r>
            <a:r>
              <a:rPr lang="en-US" dirty="0">
                <a:solidFill>
                  <a:srgbClr val="172B4D"/>
                </a:solidFill>
              </a:rPr>
              <a:t> </a:t>
            </a:r>
            <a:r>
              <a:rPr lang="en-US" dirty="0" smtClean="0">
                <a:solidFill>
                  <a:srgbClr val="172B4D"/>
                </a:solidFill>
              </a:rPr>
              <a:t>(with detectors installed)</a:t>
            </a:r>
            <a:endParaRPr lang="en-US" dirty="0">
              <a:solidFill>
                <a:srgbClr val="000000"/>
              </a:solidFill>
            </a:endParaRPr>
          </a:p>
          <a:p>
            <a:pPr marL="285750" indent="-14400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Background </a:t>
            </a:r>
            <a:r>
              <a:rPr lang="en-US" i="1" dirty="0">
                <a:solidFill>
                  <a:srgbClr val="172B4D"/>
                </a:solidFill>
              </a:rPr>
              <a:t>few events/(</a:t>
            </a:r>
            <a:r>
              <a:rPr lang="en-US" i="1" dirty="0" err="1">
                <a:solidFill>
                  <a:srgbClr val="172B4D"/>
                </a:solidFill>
              </a:rPr>
              <a:t>keV</a:t>
            </a:r>
            <a:r>
              <a:rPr lang="en-US" i="1" dirty="0">
                <a:solidFill>
                  <a:srgbClr val="172B4D"/>
                </a:solidFill>
              </a:rPr>
              <a:t> kg d) </a:t>
            </a:r>
            <a:r>
              <a:rPr lang="en-US" i="1" dirty="0" smtClean="0">
                <a:solidFill>
                  <a:srgbClr val="172B4D"/>
                </a:solidFill>
              </a:rPr>
              <a:t>below few </a:t>
            </a:r>
            <a:r>
              <a:rPr lang="en-US" i="1" dirty="0" err="1" smtClean="0">
                <a:solidFill>
                  <a:srgbClr val="172B4D"/>
                </a:solidFill>
              </a:rPr>
              <a:t>keV</a:t>
            </a:r>
            <a:r>
              <a:rPr lang="en-US" i="1" dirty="0" smtClean="0">
                <a:solidFill>
                  <a:srgbClr val="172B4D"/>
                </a:solidFill>
              </a:rPr>
              <a:t/>
            </a:r>
            <a:br>
              <a:rPr lang="en-US" i="1" dirty="0" smtClean="0">
                <a:solidFill>
                  <a:srgbClr val="172B4D"/>
                </a:solidFill>
              </a:rPr>
            </a:br>
            <a:r>
              <a:rPr lang="en-US" dirty="0" smtClean="0">
                <a:latin typeface="CMSY10"/>
              </a:rPr>
              <a:t>~</a:t>
            </a:r>
            <a:r>
              <a:rPr lang="en-US" dirty="0" smtClean="0"/>
              <a:t>6 </a:t>
            </a:r>
            <a:r>
              <a:rPr lang="en-US" dirty="0"/>
              <a:t>events/(</a:t>
            </a:r>
            <a:r>
              <a:rPr lang="en-US" dirty="0" err="1" smtClean="0"/>
              <a:t>keV</a:t>
            </a:r>
            <a:r>
              <a:rPr lang="en-150" dirty="0" smtClean="0"/>
              <a:t>·</a:t>
            </a:r>
            <a:r>
              <a:rPr lang="en-US" dirty="0" smtClean="0"/>
              <a:t>kg</a:t>
            </a:r>
            <a:r>
              <a:rPr lang="en-150" dirty="0" smtClean="0"/>
              <a:t>·</a:t>
            </a:r>
            <a:r>
              <a:rPr lang="en-US" dirty="0" smtClean="0"/>
              <a:t>day</a:t>
            </a:r>
            <a:r>
              <a:rPr lang="en-US" dirty="0"/>
              <a:t>)</a:t>
            </a:r>
            <a:endParaRPr lang="en-US" i="1" dirty="0" smtClean="0">
              <a:solidFill>
                <a:srgbClr val="172B4D"/>
              </a:solidFill>
            </a:endParaRPr>
          </a:p>
          <a:p>
            <a:pPr marL="285750" indent="-144000">
              <a:buFont typeface="Arial" panose="020B0604020202020204" pitchFamily="34" charset="0"/>
              <a:buChar char="•"/>
            </a:pPr>
            <a:r>
              <a:rPr lang="en-US" dirty="0"/>
              <a:t>Running prototypes </a:t>
            </a:r>
            <a:r>
              <a:rPr lang="en-US" dirty="0" smtClean="0"/>
              <a:t>of HV </a:t>
            </a:r>
            <a:r>
              <a:rPr lang="en-US" dirty="0"/>
              <a:t>SNOLAB detectors </a:t>
            </a:r>
          </a:p>
          <a:p>
            <a:r>
              <a:rPr lang="en-US" dirty="0" smtClean="0"/>
              <a:t>      to </a:t>
            </a:r>
            <a:r>
              <a:rPr lang="en-US" dirty="0"/>
              <a:t>study </a:t>
            </a:r>
            <a:r>
              <a:rPr lang="en-US" dirty="0" smtClean="0"/>
              <a:t>performance</a:t>
            </a:r>
          </a:p>
          <a:p>
            <a:pPr marL="285750" indent="-1440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Possibility of early science result</a:t>
            </a:r>
          </a:p>
          <a:p>
            <a:endParaRPr lang="en-US" i="1" dirty="0" smtClean="0">
              <a:solidFill>
                <a:srgbClr val="172B4D"/>
              </a:solidFill>
            </a:endParaRPr>
          </a:p>
          <a:p>
            <a:pPr marL="285750" indent="-144000">
              <a:buFont typeface="Arial" panose="020B0604020202020204" pitchFamily="34" charset="0"/>
              <a:buChar char="•"/>
            </a:pPr>
            <a:endParaRPr lang="en-US" sz="1600" i="1" dirty="0"/>
          </a:p>
        </p:txBody>
      </p:sp>
      <p:sp>
        <p:nvSpPr>
          <p:cNvPr id="17" name="Rectangle 16"/>
          <p:cNvSpPr/>
          <p:nvPr/>
        </p:nvSpPr>
        <p:spPr>
          <a:xfrm>
            <a:off x="37309" y="5070825"/>
            <a:ext cx="450559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Towers 1 </a:t>
            </a:r>
            <a:r>
              <a:rPr lang="en-US" dirty="0" smtClean="0">
                <a:solidFill>
                  <a:srgbClr val="000000"/>
                </a:solidFill>
              </a:rPr>
              <a:t>and </a:t>
            </a:r>
            <a:r>
              <a:rPr lang="en-US" dirty="0">
                <a:solidFill>
                  <a:srgbClr val="000000"/>
                </a:solidFill>
              </a:rPr>
              <a:t>2 arrive this June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Towers </a:t>
            </a:r>
            <a:r>
              <a:rPr lang="en-US" dirty="0">
                <a:solidFill>
                  <a:srgbClr val="000000"/>
                </a:solidFill>
              </a:rPr>
              <a:t>3 </a:t>
            </a:r>
            <a:r>
              <a:rPr lang="en-US" dirty="0" smtClean="0">
                <a:solidFill>
                  <a:srgbClr val="000000"/>
                </a:solidFill>
              </a:rPr>
              <a:t>and </a:t>
            </a:r>
            <a:r>
              <a:rPr lang="en-US" dirty="0">
                <a:solidFill>
                  <a:srgbClr val="000000"/>
                </a:solidFill>
              </a:rPr>
              <a:t>4 arrive this </a:t>
            </a:r>
            <a:r>
              <a:rPr lang="en-US" dirty="0" smtClean="0">
                <a:solidFill>
                  <a:srgbClr val="000000"/>
                </a:solidFill>
              </a:rPr>
              <a:t>September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8" name="AutoShape 2" descr="image2022-1-27_13-35-51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2349" y="94607"/>
            <a:ext cx="1381125" cy="1381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31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78685EAC-01B3-4972-8D83-6EF366075173}" type="slidenum">
              <a:rPr lang="en-US" smtClean="0"/>
              <a:t>27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87" y="1858048"/>
            <a:ext cx="3143960" cy="1337590"/>
          </a:xfrm>
          <a:prstGeom prst="rect">
            <a:avLst/>
          </a:prstGeom>
        </p:spPr>
      </p:pic>
      <p:pic>
        <p:nvPicPr>
          <p:cNvPr id="2050" name="Picture 2" descr="https://lh3.googleusercontent.com/vvZ8_jrqqgiJDuY51iq2l9O1YPVOPyjR695MAs01JTYTmVIFgUcq40C0DmqaqOzl_MRcdH21bYomc3ydDQXs_cKVgcReBx6V4qBaOzFOURS6pALI92hxl-qeOoJGKfgNZkpW9tx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8679" y="72125"/>
            <a:ext cx="1545905" cy="857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536885" y="0"/>
            <a:ext cx="5065386" cy="757238"/>
          </a:xfrm>
        </p:spPr>
        <p:txBody>
          <a:bodyPr>
            <a:normAutofit/>
          </a:bodyPr>
          <a:lstStyle/>
          <a:p>
            <a:pPr algn="ctr"/>
            <a:r>
              <a:rPr lang="en-US" sz="3100" b="1" dirty="0" err="1" smtClean="0">
                <a:latin typeface="NimbusSanL-Bold"/>
              </a:rPr>
              <a:t>SuperCDMS</a:t>
            </a:r>
            <a:r>
              <a:rPr lang="en-US" sz="3100" b="1" dirty="0" smtClean="0">
                <a:latin typeface="NimbusSanL-Bold"/>
              </a:rPr>
              <a:t> test facilities</a:t>
            </a:r>
            <a:endParaRPr lang="en-US" sz="3100" b="1" dirty="0">
              <a:latin typeface="NimbusSanL-Bold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45077" y="757238"/>
            <a:ext cx="768449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/>
              <a:t>NEXUS, </a:t>
            </a:r>
            <a:r>
              <a:rPr lang="en-US" sz="2000" b="1" dirty="0"/>
              <a:t>N</a:t>
            </a:r>
            <a:r>
              <a:rPr lang="en-US" sz="2000" dirty="0"/>
              <a:t>orthwestern </a:t>
            </a:r>
            <a:r>
              <a:rPr lang="en-US" sz="2000" b="1" dirty="0" err="1"/>
              <a:t>EX</a:t>
            </a:r>
            <a:r>
              <a:rPr lang="en-US" sz="2000" dirty="0" err="1"/>
              <a:t>perimental</a:t>
            </a:r>
            <a:r>
              <a:rPr lang="en-US" sz="2000" dirty="0"/>
              <a:t> </a:t>
            </a:r>
            <a:r>
              <a:rPr lang="en-US" sz="2000" b="1" dirty="0"/>
              <a:t>U</a:t>
            </a:r>
            <a:r>
              <a:rPr lang="en-US" sz="2000" dirty="0"/>
              <a:t>nderground </a:t>
            </a:r>
            <a:r>
              <a:rPr lang="en-US" sz="2000" b="1" dirty="0"/>
              <a:t>S</a:t>
            </a:r>
            <a:r>
              <a:rPr lang="en-US" sz="2000" dirty="0"/>
              <a:t>ite at </a:t>
            </a:r>
            <a:r>
              <a:rPr lang="en-US" sz="2000" dirty="0" err="1"/>
              <a:t>Fermilab</a:t>
            </a:r>
            <a:endParaRPr lang="en-US" sz="2000" dirty="0"/>
          </a:p>
          <a:p>
            <a:endParaRPr lang="en-US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205187" y="1231492"/>
            <a:ext cx="32490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HVeV</a:t>
            </a:r>
            <a:r>
              <a:rPr lang="en-US" dirty="0" smtClean="0"/>
              <a:t> high voltage eV resolution </a:t>
            </a:r>
          </a:p>
          <a:p>
            <a:r>
              <a:rPr lang="en-US" dirty="0" smtClean="0"/>
              <a:t>detectors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759528" y="1614487"/>
            <a:ext cx="543401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Gram scale detectors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Resolution: single electron-hole pair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Ideal for studying </a:t>
            </a:r>
            <a:r>
              <a:rPr lang="en-US" dirty="0" smtClean="0"/>
              <a:t>charge transport </a:t>
            </a:r>
            <a:r>
              <a:rPr lang="en-US" dirty="0"/>
              <a:t>in Si and </a:t>
            </a:r>
            <a:r>
              <a:rPr lang="en-US" dirty="0" smtClean="0"/>
              <a:t>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Sensitivity to a variety </a:t>
            </a:r>
            <a:r>
              <a:rPr lang="en-US" dirty="0" smtClean="0"/>
              <a:t>of sub-GeV </a:t>
            </a:r>
            <a:r>
              <a:rPr lang="en-US" dirty="0"/>
              <a:t>DM models </a:t>
            </a:r>
            <a:r>
              <a:rPr lang="en-US" dirty="0" smtClean="0"/>
              <a:t>with gram</a:t>
            </a:r>
            <a:r>
              <a:rPr lang="en-150" dirty="0" smtClean="0"/>
              <a:t>·</a:t>
            </a:r>
            <a:r>
              <a:rPr lang="en-US" dirty="0" smtClean="0"/>
              <a:t>day </a:t>
            </a:r>
            <a:r>
              <a:rPr lang="en-US" dirty="0"/>
              <a:t>exposures</a:t>
            </a:r>
          </a:p>
        </p:txBody>
      </p:sp>
      <p:sp>
        <p:nvSpPr>
          <p:cNvPr id="13" name="Rectangle 12"/>
          <p:cNvSpPr/>
          <p:nvPr/>
        </p:nvSpPr>
        <p:spPr>
          <a:xfrm>
            <a:off x="746683" y="3434673"/>
            <a:ext cx="380693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1400" dirty="0"/>
              <a:t>D.W. Amaral et al, Phys. Rev. D 102, 091101 (2020</a:t>
            </a:r>
            <a:r>
              <a:rPr lang="da-DK" sz="1400" dirty="0" smtClean="0"/>
              <a:t>)</a:t>
            </a:r>
            <a:endParaRPr lang="en-150" sz="14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87" y="3718371"/>
            <a:ext cx="4817570" cy="3033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376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78685EAC-01B3-4972-8D83-6EF366075173}" type="slidenum">
              <a:rPr lang="en-US" smtClean="0"/>
              <a:t>28</a:t>
            </a:fld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4589054" y="1644084"/>
            <a:ext cx="4040309" cy="3171450"/>
            <a:chOff x="6512672" y="4494190"/>
            <a:chExt cx="2596159" cy="1998686"/>
          </a:xfrm>
        </p:grpSpPr>
        <p:sp>
          <p:nvSpPr>
            <p:cNvPr id="6" name="TextBox 5"/>
            <p:cNvSpPr txBox="1"/>
            <p:nvPr/>
          </p:nvSpPr>
          <p:spPr>
            <a:xfrm>
              <a:off x="6830695" y="4494190"/>
              <a:ext cx="2055371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3000 </a:t>
              </a:r>
              <a:r>
                <a:rPr lang="el-GR" sz="1600" dirty="0" smtClean="0"/>
                <a:t>μ</a:t>
              </a:r>
              <a:r>
                <a:rPr lang="en-US" sz="1600" dirty="0" smtClean="0"/>
                <a:t>s phonon signal</a:t>
              </a:r>
              <a:endParaRPr lang="en-US" sz="1600" dirty="0"/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12672" y="4812357"/>
              <a:ext cx="2596159" cy="1680519"/>
            </a:xfrm>
            <a:prstGeom prst="rect">
              <a:avLst/>
            </a:prstGeom>
          </p:spPr>
        </p:pic>
      </p:grpSp>
      <p:grpSp>
        <p:nvGrpSpPr>
          <p:cNvPr id="8" name="Group 7"/>
          <p:cNvGrpSpPr/>
          <p:nvPr/>
        </p:nvGrpSpPr>
        <p:grpSpPr>
          <a:xfrm>
            <a:off x="242759" y="1644084"/>
            <a:ext cx="4117871" cy="3235779"/>
            <a:chOff x="6510306" y="2480370"/>
            <a:chExt cx="2554452" cy="2003619"/>
          </a:xfrm>
        </p:grpSpPr>
        <p:sp>
          <p:nvSpPr>
            <p:cNvPr id="9" name="TextBox 8"/>
            <p:cNvSpPr txBox="1"/>
            <p:nvPr/>
          </p:nvSpPr>
          <p:spPr>
            <a:xfrm>
              <a:off x="6796488" y="2480370"/>
              <a:ext cx="2123787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100 </a:t>
              </a:r>
              <a:r>
                <a:rPr lang="el-GR" sz="1600" dirty="0" smtClean="0"/>
                <a:t>μ</a:t>
              </a:r>
              <a:r>
                <a:rPr lang="en-US" sz="1600" dirty="0" smtClean="0"/>
                <a:t>s Ionization signal</a:t>
              </a:r>
              <a:endParaRPr lang="en-US" sz="1600" dirty="0"/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10306" y="2802494"/>
              <a:ext cx="2554452" cy="1681495"/>
            </a:xfrm>
            <a:prstGeom prst="rect">
              <a:avLst/>
            </a:prstGeom>
          </p:spPr>
        </p:pic>
      </p:grpSp>
      <p:sp>
        <p:nvSpPr>
          <p:cNvPr id="11" name="TextBox 10"/>
          <p:cNvSpPr txBox="1"/>
          <p:nvPr/>
        </p:nvSpPr>
        <p:spPr>
          <a:xfrm>
            <a:off x="541134" y="5587254"/>
            <a:ext cx="2065887" cy="83099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b="1" dirty="0"/>
              <a:t>Sampling frequencies:</a:t>
            </a:r>
          </a:p>
          <a:p>
            <a:r>
              <a:rPr lang="en-US" sz="1600" dirty="0"/>
              <a:t>Ionization: 2.5 MHz</a:t>
            </a:r>
          </a:p>
          <a:p>
            <a:r>
              <a:rPr lang="en-US" sz="1600" dirty="0"/>
              <a:t>Phonon:     625 kHz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056361" y="0"/>
            <a:ext cx="5065386" cy="757238"/>
          </a:xfrm>
        </p:spPr>
        <p:txBody>
          <a:bodyPr>
            <a:normAutofit/>
          </a:bodyPr>
          <a:lstStyle/>
          <a:p>
            <a:pPr algn="ctr"/>
            <a:r>
              <a:rPr lang="en-US" sz="3100" b="1" dirty="0" err="1" smtClean="0">
                <a:latin typeface="NimbusSanL-Bold"/>
              </a:rPr>
              <a:t>SuperCDMS</a:t>
            </a:r>
            <a:r>
              <a:rPr lang="en-US" sz="3100" b="1" dirty="0" smtClean="0">
                <a:latin typeface="NimbusSanL-Bold"/>
              </a:rPr>
              <a:t>, waveforms</a:t>
            </a:r>
            <a:endParaRPr lang="en-US" sz="3100" b="1" dirty="0">
              <a:latin typeface="NimbusSanL-Bold"/>
            </a:endParaRPr>
          </a:p>
        </p:txBody>
      </p:sp>
    </p:spTree>
    <p:extLst>
      <p:ext uri="{BB962C8B-B14F-4D97-AF65-F5344CB8AC3E}">
        <p14:creationId xmlns:p14="http://schemas.microsoft.com/office/powerpoint/2010/main" val="2782156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12" y="67951"/>
            <a:ext cx="4574297" cy="11430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b="1" dirty="0">
                <a:latin typeface="+mn-lt"/>
                <a:cs typeface="Times New Roman" pitchFamily="18" charset="0"/>
              </a:rPr>
              <a:t>Composition of matter </a:t>
            </a:r>
            <a:br>
              <a:rPr lang="en-US" sz="3600" b="1" dirty="0">
                <a:latin typeface="+mn-lt"/>
                <a:cs typeface="Times New Roman" pitchFamily="18" charset="0"/>
              </a:rPr>
            </a:br>
            <a:r>
              <a:rPr lang="en-US" sz="3600" b="1" dirty="0">
                <a:latin typeface="+mn-lt"/>
                <a:cs typeface="Times New Roman" pitchFamily="18" charset="0"/>
              </a:rPr>
              <a:t>in the universe</a:t>
            </a:r>
            <a:endParaRPr lang="en-CA" sz="3600" b="1" dirty="0">
              <a:latin typeface="+mn-lt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12" y="3577961"/>
            <a:ext cx="8856984" cy="3224328"/>
          </a:xfrm>
        </p:spPr>
        <p:txBody>
          <a:bodyPr>
            <a:normAutofit/>
          </a:bodyPr>
          <a:lstStyle/>
          <a:p>
            <a:pPr algn="just">
              <a:lnSpc>
                <a:spcPts val="3000"/>
              </a:lnSpc>
              <a:spcBef>
                <a:spcPts val="0"/>
              </a:spcBef>
            </a:pPr>
            <a:r>
              <a:rPr lang="en-CA" sz="1800" dirty="0"/>
              <a:t>From cosmological observations physicists believe that the universe comprises: </a:t>
            </a:r>
            <a:endParaRPr lang="en-CA" sz="1800" dirty="0" smtClean="0"/>
          </a:p>
          <a:p>
            <a:pPr marL="0" indent="0" algn="just">
              <a:lnSpc>
                <a:spcPts val="3000"/>
              </a:lnSpc>
              <a:spcBef>
                <a:spcPts val="0"/>
              </a:spcBef>
              <a:buNone/>
            </a:pPr>
            <a:r>
              <a:rPr lang="en-CA" sz="1800" dirty="0" smtClean="0"/>
              <a:t>    27% </a:t>
            </a:r>
            <a:r>
              <a:rPr lang="en-CA" sz="1800" dirty="0"/>
              <a:t>dark matter, only 5</a:t>
            </a:r>
            <a:r>
              <a:rPr lang="en-CA" sz="1800" dirty="0" smtClean="0"/>
              <a:t>% </a:t>
            </a:r>
            <a:r>
              <a:rPr lang="en-CA" sz="1800" dirty="0"/>
              <a:t>atoms and </a:t>
            </a:r>
            <a:r>
              <a:rPr lang="en-CA" sz="1800" dirty="0" smtClean="0"/>
              <a:t>68% </a:t>
            </a:r>
            <a:r>
              <a:rPr lang="en-CA" sz="1800" dirty="0"/>
              <a:t>dark energy </a:t>
            </a:r>
            <a:endParaRPr lang="en-CA" sz="1800" dirty="0" smtClean="0"/>
          </a:p>
          <a:p>
            <a:pPr algn="just">
              <a:lnSpc>
                <a:spcPts val="3000"/>
              </a:lnSpc>
              <a:spcBef>
                <a:spcPts val="0"/>
              </a:spcBef>
            </a:pPr>
            <a:r>
              <a:rPr lang="en-CA" sz="1800" dirty="0" smtClean="0"/>
              <a:t>Around </a:t>
            </a:r>
            <a:r>
              <a:rPr lang="en-CA" sz="1800" dirty="0"/>
              <a:t>95% of universe is </a:t>
            </a:r>
            <a:r>
              <a:rPr lang="en-CA" sz="1800" dirty="0" smtClean="0"/>
              <a:t>not baryonic</a:t>
            </a:r>
          </a:p>
          <a:p>
            <a:pPr algn="just">
              <a:lnSpc>
                <a:spcPts val="3000"/>
              </a:lnSpc>
              <a:spcBef>
                <a:spcPts val="0"/>
              </a:spcBef>
            </a:pPr>
            <a:r>
              <a:rPr lang="en-CA" sz="1800" dirty="0" smtClean="0"/>
              <a:t>Dark matter has not been directly observed. The existence and properties of dark matter are inferred from its various gravitational effects such as: </a:t>
            </a:r>
          </a:p>
          <a:p>
            <a:pPr lvl="1" algn="just">
              <a:lnSpc>
                <a:spcPts val="3000"/>
              </a:lnSpc>
              <a:spcBef>
                <a:spcPts val="0"/>
              </a:spcBef>
            </a:pPr>
            <a:r>
              <a:rPr lang="en-CA" sz="1800" dirty="0" smtClean="0"/>
              <a:t>motions of visible matter </a:t>
            </a:r>
          </a:p>
          <a:p>
            <a:pPr lvl="1" algn="just">
              <a:lnSpc>
                <a:spcPts val="3000"/>
              </a:lnSpc>
              <a:spcBef>
                <a:spcPts val="0"/>
              </a:spcBef>
            </a:pPr>
            <a:r>
              <a:rPr lang="en-CA" sz="1800" dirty="0" smtClean="0"/>
              <a:t>gravitational lensing </a:t>
            </a:r>
          </a:p>
          <a:p>
            <a:pPr lvl="1" algn="just">
              <a:lnSpc>
                <a:spcPts val="3000"/>
              </a:lnSpc>
              <a:spcBef>
                <a:spcPts val="0"/>
              </a:spcBef>
            </a:pPr>
            <a:r>
              <a:rPr lang="en-CA" sz="1800" dirty="0" smtClean="0"/>
              <a:t>cosmic microwave background </a:t>
            </a:r>
          </a:p>
          <a:p>
            <a:pPr algn="just">
              <a:lnSpc>
                <a:spcPts val="3000"/>
              </a:lnSpc>
              <a:spcAft>
                <a:spcPts val="600"/>
              </a:spcAft>
            </a:pPr>
            <a:endParaRPr lang="en-CA" sz="1800" dirty="0"/>
          </a:p>
          <a:p>
            <a:pPr marL="0" indent="0" algn="just">
              <a:lnSpc>
                <a:spcPts val="3000"/>
              </a:lnSpc>
              <a:spcAft>
                <a:spcPts val="600"/>
              </a:spcAft>
              <a:buNone/>
            </a:pPr>
            <a:endParaRPr lang="en-CA" sz="2400" dirty="0"/>
          </a:p>
          <a:p>
            <a:pPr>
              <a:lnSpc>
                <a:spcPts val="3000"/>
              </a:lnSpc>
              <a:spcAft>
                <a:spcPts val="600"/>
              </a:spcAft>
              <a:buNone/>
            </a:pPr>
            <a:endParaRPr lang="en-CA" sz="24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86600" y="6480008"/>
            <a:ext cx="2057400" cy="365125"/>
          </a:xfrm>
        </p:spPr>
        <p:txBody>
          <a:bodyPr/>
          <a:lstStyle/>
          <a:p>
            <a:fld id="{5C569E99-4287-40E3-883F-4701EAFE6944}" type="slidenum">
              <a:rPr lang="en-CA" smtClean="0"/>
              <a:pPr/>
              <a:t>3</a:t>
            </a:fld>
            <a:endParaRPr lang="en-CA" dirty="0"/>
          </a:p>
        </p:txBody>
      </p:sp>
      <p:sp>
        <p:nvSpPr>
          <p:cNvPr id="6" name="Rectangle 5"/>
          <p:cNvSpPr/>
          <p:nvPr/>
        </p:nvSpPr>
        <p:spPr>
          <a:xfrm>
            <a:off x="5523768" y="6546712"/>
            <a:ext cx="525658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Image credit: ESA/Planck, </a:t>
            </a:r>
            <a:r>
              <a:rPr lang="en-CA" sz="1200" dirty="0">
                <a:cs typeface="Times New Roman" pitchFamily="18" charset="0"/>
              </a:rPr>
              <a:t>planck.cf.ac.uk/results/</a:t>
            </a:r>
          </a:p>
        </p:txBody>
      </p:sp>
      <p:pic>
        <p:nvPicPr>
          <p:cNvPr id="9" name="Picture 4" descr="A Horseshoe Einstein Ring from Hubbl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0478" y="2023769"/>
            <a:ext cx="1516453" cy="1000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0430" y="2023771"/>
            <a:ext cx="1658788" cy="82939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667689" y="1372446"/>
            <a:ext cx="14493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Anisotropy of</a:t>
            </a:r>
          </a:p>
          <a:p>
            <a:pPr algn="ctr"/>
            <a:r>
              <a:rPr lang="en-US" dirty="0"/>
              <a:t>CMB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926937" y="1364936"/>
            <a:ext cx="14423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Gravitational </a:t>
            </a:r>
          </a:p>
          <a:p>
            <a:pPr algn="ctr"/>
            <a:r>
              <a:rPr lang="en-US" dirty="0"/>
              <a:t>lensing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22" y="1782850"/>
            <a:ext cx="1707809" cy="160958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01522" y="1358703"/>
            <a:ext cx="16133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/>
              <a:t>Galaxy </a:t>
            </a:r>
            <a:r>
              <a:rPr lang="en-US" dirty="0" smtClean="0"/>
              <a:t>rotation</a:t>
            </a:r>
            <a:endParaRPr lang="en-US" dirty="0"/>
          </a:p>
          <a:p>
            <a:pPr algn="r"/>
            <a:r>
              <a:rPr lang="en-US" dirty="0"/>
              <a:t>curves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1979" y="223177"/>
            <a:ext cx="3337405" cy="2885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611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7991" y="4996383"/>
            <a:ext cx="5645328" cy="490067"/>
          </a:xfrm>
        </p:spPr>
        <p:txBody>
          <a:bodyPr>
            <a:noAutofit/>
          </a:bodyPr>
          <a:lstStyle/>
          <a:p>
            <a:pPr algn="ctr"/>
            <a:r>
              <a:rPr lang="en-CA" sz="3200" b="1" dirty="0">
                <a:latin typeface="+mn-lt"/>
                <a:cs typeface="Times New Roman" pitchFamily="18" charset="0"/>
              </a:rPr>
              <a:t>Detection of the dark matter</a:t>
            </a:r>
            <a:endParaRPr lang="en-CA" sz="3200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86600" y="6492877"/>
            <a:ext cx="2057400" cy="365125"/>
          </a:xfrm>
        </p:spPr>
        <p:txBody>
          <a:bodyPr/>
          <a:lstStyle/>
          <a:p>
            <a:fld id="{D89F195A-2688-4DBF-B4EB-8EF4C122C171}" type="slidenum">
              <a:rPr lang="en-CA" smtClean="0"/>
              <a:t>4</a:t>
            </a:fld>
            <a:endParaRPr lang="en-CA" dirty="0"/>
          </a:p>
        </p:txBody>
      </p:sp>
      <p:sp>
        <p:nvSpPr>
          <p:cNvPr id="5" name="TextBox 4"/>
          <p:cNvSpPr txBox="1"/>
          <p:nvPr/>
        </p:nvSpPr>
        <p:spPr>
          <a:xfrm>
            <a:off x="3315382" y="750154"/>
            <a:ext cx="1937325" cy="52322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3810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CA" sz="2800" dirty="0"/>
              <a:t>Dark matter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1928275" y="1273374"/>
            <a:ext cx="1697160" cy="46572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84881" y="1739102"/>
            <a:ext cx="1643399" cy="523220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CA" sz="2800" dirty="0"/>
              <a:t>Hot, HDM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573445" y="1740593"/>
            <a:ext cx="1726755" cy="52322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3810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CA" sz="2800" dirty="0"/>
              <a:t>Cold, CDM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5054472" y="1273374"/>
            <a:ext cx="1605760" cy="46572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3885271" y="1273374"/>
            <a:ext cx="0" cy="46572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2267744" y="1758266"/>
            <a:ext cx="2094228" cy="523220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CA" sz="2800" dirty="0"/>
              <a:t>Warm, WDM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660242" y="1758266"/>
            <a:ext cx="2201115" cy="523220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CA" sz="2800" dirty="0"/>
              <a:t>Combinations</a:t>
            </a:r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4788024" y="1273374"/>
            <a:ext cx="0" cy="46572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/>
          <p:cNvSpPr/>
          <p:nvPr/>
        </p:nvSpPr>
        <p:spPr>
          <a:xfrm>
            <a:off x="53752" y="3028279"/>
            <a:ext cx="2213992" cy="1754326"/>
          </a:xfrm>
          <a:prstGeom prst="rect">
            <a:avLst/>
          </a:prstGeom>
          <a:noFill/>
          <a:ln w="34925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CA" dirty="0"/>
              <a:t>Particles that travel </a:t>
            </a:r>
          </a:p>
          <a:p>
            <a:r>
              <a:rPr lang="en-CA" dirty="0"/>
              <a:t>with ultra-relativistic velocities. Strong and </a:t>
            </a:r>
          </a:p>
          <a:p>
            <a:r>
              <a:rPr lang="en-CA" dirty="0"/>
              <a:t>electromagnetic </a:t>
            </a:r>
          </a:p>
          <a:p>
            <a:r>
              <a:rPr lang="en-CA" dirty="0"/>
              <a:t>interaction</a:t>
            </a:r>
          </a:p>
          <a:p>
            <a:r>
              <a:rPr lang="en-CA" dirty="0"/>
              <a:t>Candidates: </a:t>
            </a:r>
            <a:r>
              <a:rPr lang="en-CA" i="1" dirty="0"/>
              <a:t>neutrino</a:t>
            </a:r>
          </a:p>
        </p:txBody>
      </p:sp>
      <p:sp>
        <p:nvSpPr>
          <p:cNvPr id="27" name="Rectangle 26"/>
          <p:cNvSpPr/>
          <p:nvPr/>
        </p:nvSpPr>
        <p:spPr>
          <a:xfrm>
            <a:off x="2385120" y="3017245"/>
            <a:ext cx="2762944" cy="1477328"/>
          </a:xfrm>
          <a:prstGeom prst="rect">
            <a:avLst/>
          </a:prstGeom>
          <a:noFill/>
          <a:ln w="34925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CA" dirty="0"/>
              <a:t>Intermediate between </a:t>
            </a:r>
          </a:p>
          <a:p>
            <a:r>
              <a:rPr lang="en-CA" dirty="0"/>
              <a:t>HDM and CDM.  Interaction only via gravity</a:t>
            </a:r>
          </a:p>
          <a:p>
            <a:r>
              <a:rPr lang="en-CA" dirty="0"/>
              <a:t>Candidates: </a:t>
            </a:r>
            <a:r>
              <a:rPr lang="en-CA" i="1" dirty="0"/>
              <a:t>gravitons</a:t>
            </a:r>
            <a:r>
              <a:rPr lang="en-CA" dirty="0"/>
              <a:t>, </a:t>
            </a:r>
            <a:r>
              <a:rPr lang="en-CA" i="1" dirty="0"/>
              <a:t>sterile neutrinos</a:t>
            </a:r>
          </a:p>
        </p:txBody>
      </p:sp>
      <p:sp>
        <p:nvSpPr>
          <p:cNvPr id="28" name="Rectangle 27"/>
          <p:cNvSpPr/>
          <p:nvPr/>
        </p:nvSpPr>
        <p:spPr>
          <a:xfrm>
            <a:off x="5252699" y="3017246"/>
            <a:ext cx="3744416" cy="1477328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3810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CA" dirty="0"/>
              <a:t>Particles move slowly compared </a:t>
            </a:r>
          </a:p>
          <a:p>
            <a:r>
              <a:rPr lang="en-CA" dirty="0"/>
              <a:t>to speed of light, interact very </a:t>
            </a:r>
          </a:p>
          <a:p>
            <a:r>
              <a:rPr lang="en-CA" dirty="0"/>
              <a:t>weakly with ordinary matter and electromagnetic radiation   </a:t>
            </a:r>
          </a:p>
          <a:p>
            <a:r>
              <a:rPr lang="en-CA" dirty="0"/>
              <a:t>Candidates: </a:t>
            </a:r>
            <a:r>
              <a:rPr lang="en-CA" i="1" dirty="0"/>
              <a:t>WIMPs, </a:t>
            </a:r>
            <a:r>
              <a:rPr lang="en-CA" i="1" dirty="0" err="1"/>
              <a:t>axions</a:t>
            </a:r>
            <a:r>
              <a:rPr lang="en-CA" i="1" dirty="0"/>
              <a:t>, MACHOs</a:t>
            </a:r>
          </a:p>
        </p:txBody>
      </p:sp>
      <p:cxnSp>
        <p:nvCxnSpPr>
          <p:cNvPr id="29" name="Straight Arrow Connector 28"/>
          <p:cNvCxnSpPr/>
          <p:nvPr/>
        </p:nvCxnSpPr>
        <p:spPr>
          <a:xfrm>
            <a:off x="1106571" y="2281488"/>
            <a:ext cx="0" cy="735756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3419872" y="2292521"/>
            <a:ext cx="0" cy="735756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>
            <a:off x="5788783" y="2262324"/>
            <a:ext cx="0" cy="735756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itle 1"/>
          <p:cNvSpPr txBox="1">
            <a:spLocks/>
          </p:cNvSpPr>
          <p:nvPr/>
        </p:nvSpPr>
        <p:spPr>
          <a:xfrm>
            <a:off x="371599" y="17154"/>
            <a:ext cx="8229600" cy="4900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CA" sz="3200" b="1" dirty="0">
                <a:latin typeface="+mn-lt"/>
                <a:cs typeface="Times New Roman" pitchFamily="18" charset="0"/>
              </a:rPr>
              <a:t>Dark matter types and candidates</a:t>
            </a:r>
            <a:endParaRPr lang="en-CA" sz="3200" dirty="0">
              <a:latin typeface="+mn-lt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07515" y="5552924"/>
            <a:ext cx="847071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 u="sng" dirty="0"/>
              <a:t>Indirect detection</a:t>
            </a:r>
            <a:r>
              <a:rPr lang="en-CA" b="1" dirty="0"/>
              <a:t> </a:t>
            </a:r>
            <a:r>
              <a:rPr lang="en-CA" dirty="0"/>
              <a:t>of DM is based on the technique of observing the radiation produced </a:t>
            </a:r>
          </a:p>
          <a:p>
            <a:r>
              <a:rPr lang="en-CA" dirty="0"/>
              <a:t>in DM annihilation: </a:t>
            </a:r>
            <a:r>
              <a:rPr lang="en-US" dirty="0"/>
              <a:t>gamma-rays, neutrinos, and antimatter</a:t>
            </a:r>
            <a:endParaRPr lang="en-CA" dirty="0"/>
          </a:p>
          <a:p>
            <a:r>
              <a:rPr lang="en-CA" dirty="0"/>
              <a:t> </a:t>
            </a:r>
          </a:p>
        </p:txBody>
      </p:sp>
      <p:sp>
        <p:nvSpPr>
          <p:cNvPr id="35" name="Rectangle 34"/>
          <p:cNvSpPr/>
          <p:nvPr/>
        </p:nvSpPr>
        <p:spPr>
          <a:xfrm>
            <a:off x="107504" y="6189969"/>
            <a:ext cx="82809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CA" b="1" u="sng" dirty="0">
                <a:solidFill>
                  <a:schemeClr val="accent5"/>
                </a:solidFill>
                <a:cs typeface="Times New Roman" pitchFamily="18" charset="0"/>
              </a:rPr>
              <a:t>Direct detection</a:t>
            </a:r>
            <a:r>
              <a:rPr lang="en-CA" b="1" dirty="0">
                <a:solidFill>
                  <a:schemeClr val="accent5"/>
                </a:solidFill>
                <a:cs typeface="Times New Roman" pitchFamily="18" charset="0"/>
              </a:rPr>
              <a:t> </a:t>
            </a:r>
            <a:r>
              <a:rPr lang="en-CA" dirty="0">
                <a:cs typeface="Times New Roman" pitchFamily="18" charset="0"/>
              </a:rPr>
              <a:t>is based on the measurement of the recoil energy of nuclei as WIMPs scatter off them </a:t>
            </a:r>
          </a:p>
        </p:txBody>
      </p:sp>
    </p:spTree>
    <p:extLst>
      <p:ext uri="{BB962C8B-B14F-4D97-AF65-F5344CB8AC3E}">
        <p14:creationId xmlns:p14="http://schemas.microsoft.com/office/powerpoint/2010/main" val="3521951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39" y="-205036"/>
            <a:ext cx="9063588" cy="1143000"/>
          </a:xfrm>
        </p:spPr>
        <p:txBody>
          <a:bodyPr>
            <a:normAutofit/>
          </a:bodyPr>
          <a:lstStyle/>
          <a:p>
            <a:r>
              <a:rPr lang="en-CA" sz="3600" b="1" dirty="0">
                <a:latin typeface="+mn-lt"/>
              </a:rPr>
              <a:t>Weakly Interacting Massive </a:t>
            </a:r>
            <a:r>
              <a:rPr lang="en-CA" sz="3600" b="1" dirty="0" smtClean="0">
                <a:latin typeface="+mn-lt"/>
              </a:rPr>
              <a:t>Particles (WIMPs) </a:t>
            </a:r>
            <a:endParaRPr lang="en-CA" sz="3600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85542" y="6492877"/>
            <a:ext cx="2057400" cy="365125"/>
          </a:xfrm>
        </p:spPr>
        <p:txBody>
          <a:bodyPr/>
          <a:lstStyle/>
          <a:p>
            <a:fld id="{D89F195A-2688-4DBF-B4EB-8EF4C122C171}" type="slidenum">
              <a:rPr lang="en-CA" smtClean="0"/>
              <a:t>5</a:t>
            </a:fld>
            <a:endParaRPr lang="en-CA" dirty="0"/>
          </a:p>
        </p:txBody>
      </p:sp>
      <p:sp>
        <p:nvSpPr>
          <p:cNvPr id="6" name="Rectangle 5"/>
          <p:cNvSpPr/>
          <p:nvPr/>
        </p:nvSpPr>
        <p:spPr>
          <a:xfrm>
            <a:off x="81755" y="884011"/>
            <a:ext cx="60319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dirty="0"/>
              <a:t>May only interact through gravitational and weak forces</a:t>
            </a:r>
          </a:p>
        </p:txBody>
      </p:sp>
      <p:sp>
        <p:nvSpPr>
          <p:cNvPr id="7" name="Rectangle 6"/>
          <p:cNvSpPr/>
          <p:nvPr/>
        </p:nvSpPr>
        <p:spPr>
          <a:xfrm>
            <a:off x="89474" y="2175250"/>
            <a:ext cx="425319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1600" b="1" dirty="0"/>
              <a:t>Number of times a dark </a:t>
            </a:r>
            <a:r>
              <a:rPr lang="en-CA" sz="1600" b="1" dirty="0" smtClean="0"/>
              <a:t>matter particle </a:t>
            </a:r>
            <a:r>
              <a:rPr lang="en-CA" sz="1600" b="1" dirty="0"/>
              <a:t>transfers a given amount of energy to a nucleus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385312" y="5716020"/>
            <a:ext cx="477259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600" b="1" dirty="0"/>
              <a:t>Easier to detect but the </a:t>
            </a:r>
            <a:r>
              <a:rPr lang="en-CA" sz="1600" b="1" dirty="0" smtClean="0"/>
              <a:t>event </a:t>
            </a:r>
            <a:r>
              <a:rPr lang="en-CA" sz="1600" b="1" dirty="0"/>
              <a:t>rate is lower</a:t>
            </a:r>
          </a:p>
          <a:p>
            <a:endParaRPr lang="en-CA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650" y="1583893"/>
            <a:ext cx="1870163" cy="1297125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4529939" y="2216235"/>
            <a:ext cx="7633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/>
              <a:t>WIMP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262892" y="2677662"/>
            <a:ext cx="30396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Causes target </a:t>
            </a:r>
            <a:r>
              <a:rPr lang="en-US" dirty="0" smtClean="0"/>
              <a:t>nuclei recoil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49008" y="2625705"/>
            <a:ext cx="7646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Target</a:t>
            </a:r>
          </a:p>
        </p:txBody>
      </p:sp>
      <p:sp>
        <p:nvSpPr>
          <p:cNvPr id="16" name="Rectangle 15"/>
          <p:cNvSpPr/>
          <p:nvPr/>
        </p:nvSpPr>
        <p:spPr>
          <a:xfrm>
            <a:off x="81755" y="1544038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dirty="0"/>
              <a:t>WIMPs rarely induce nuclear recoils</a:t>
            </a:r>
            <a:endParaRPr lang="en-CA" dirty="0"/>
          </a:p>
        </p:txBody>
      </p:sp>
      <p:sp>
        <p:nvSpPr>
          <p:cNvPr id="17" name="Rectangle 16"/>
          <p:cNvSpPr/>
          <p:nvPr/>
        </p:nvSpPr>
        <p:spPr>
          <a:xfrm>
            <a:off x="81761" y="1197952"/>
            <a:ext cx="30836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dirty="0"/>
              <a:t>Extremely difficult to detect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/>
              <p:cNvSpPr/>
              <p:nvPr/>
            </p:nvSpPr>
            <p:spPr>
              <a:xfrm>
                <a:off x="4428788" y="3378960"/>
                <a:ext cx="3870034" cy="3416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285744" indent="-285744">
                  <a:lnSpc>
                    <a:spcPct val="90000"/>
                  </a:lnSpc>
                  <a:buFont typeface="Arial" panose="020B0604020202020204" pitchFamily="34" charset="0"/>
                  <a:buChar char="•"/>
                </a:pPr>
                <a:r>
                  <a:rPr lang="en-US" altLang="en-US" dirty="0"/>
                  <a:t>Galactically bound, </a:t>
                </a:r>
                <a14:m>
                  <m:oMath xmlns:m="http://schemas.openxmlformats.org/officeDocument/2006/math">
                    <m:r>
                      <a:rPr lang="en-US" altLang="en-US" i="1"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r>
                  <a:rPr lang="en-US" altLang="en-US" dirty="0"/>
                  <a:t> of order </a:t>
                </a:r>
                <a:r>
                  <a:rPr lang="en-US" altLang="en-US" i="1" dirty="0"/>
                  <a:t>10</a:t>
                </a:r>
                <a:r>
                  <a:rPr lang="en-US" altLang="en-US" i="1" baseline="30000" dirty="0"/>
                  <a:t>-3</a:t>
                </a:r>
                <a:r>
                  <a:rPr lang="en-US" altLang="en-US" i="1" dirty="0"/>
                  <a:t>c</a:t>
                </a:r>
              </a:p>
            </p:txBody>
          </p:sp>
        </mc:Choice>
        <mc:Fallback xmlns=""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28788" y="3378960"/>
                <a:ext cx="3870034" cy="341632"/>
              </a:xfrm>
              <a:prstGeom prst="rect">
                <a:avLst/>
              </a:prstGeom>
              <a:blipFill>
                <a:blip r:embed="rId4"/>
                <a:stretch>
                  <a:fillRect l="-1104" t="-16071" b="-28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Rectangle 29"/>
          <p:cNvSpPr/>
          <p:nvPr/>
        </p:nvSpPr>
        <p:spPr>
          <a:xfrm>
            <a:off x="4434091" y="3754469"/>
            <a:ext cx="4572000" cy="5909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44" indent="-285744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dirty="0" smtClean="0"/>
              <a:t>Predicted </a:t>
            </a:r>
            <a:r>
              <a:rPr lang="en-US" altLang="en-US" dirty="0"/>
              <a:t>by </a:t>
            </a:r>
            <a:r>
              <a:rPr lang="en-US" altLang="en-US" dirty="0" smtClean="0"/>
              <a:t>theory, but no confirmed experimental detection</a:t>
            </a:r>
            <a:endParaRPr lang="en-US" alt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462914" y="73979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892" y="3095902"/>
            <a:ext cx="3724943" cy="3762098"/>
          </a:xfrm>
          <a:prstGeom prst="rect">
            <a:avLst/>
          </a:prstGeom>
        </p:spPr>
      </p:pic>
      <p:sp>
        <p:nvSpPr>
          <p:cNvPr id="27" name="Right Arrow 26"/>
          <p:cNvSpPr/>
          <p:nvPr/>
        </p:nvSpPr>
        <p:spPr>
          <a:xfrm rot="5400000">
            <a:off x="-14460" y="2978261"/>
            <a:ext cx="726621" cy="331967"/>
          </a:xfrm>
          <a:prstGeom prst="rightArrow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8" name="Right Arrow 27"/>
          <p:cNvSpPr/>
          <p:nvPr/>
        </p:nvSpPr>
        <p:spPr>
          <a:xfrm flipH="1">
            <a:off x="3381442" y="5726658"/>
            <a:ext cx="1015897" cy="331967"/>
          </a:xfrm>
          <a:prstGeom prst="rightArrow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grpSp>
        <p:nvGrpSpPr>
          <p:cNvPr id="22" name="Group 21"/>
          <p:cNvGrpSpPr/>
          <p:nvPr/>
        </p:nvGrpSpPr>
        <p:grpSpPr>
          <a:xfrm>
            <a:off x="3950357" y="4693755"/>
            <a:ext cx="2742366" cy="965521"/>
            <a:chOff x="3950357" y="4693755"/>
            <a:chExt cx="2742366" cy="965521"/>
          </a:xfrm>
        </p:grpSpPr>
        <p:sp>
          <p:nvSpPr>
            <p:cNvPr id="11" name="TextBox 10"/>
            <p:cNvSpPr txBox="1"/>
            <p:nvPr/>
          </p:nvSpPr>
          <p:spPr>
            <a:xfrm>
              <a:off x="4218067" y="4784465"/>
              <a:ext cx="24020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dirty="0"/>
                <a:t>    Mass of the detector </a:t>
              </a:r>
            </a:p>
          </p:txBody>
        </p:sp>
        <p:cxnSp>
          <p:nvCxnSpPr>
            <p:cNvPr id="13" name="Straight Arrow Connector 12"/>
            <p:cNvCxnSpPr/>
            <p:nvPr/>
          </p:nvCxnSpPr>
          <p:spPr>
            <a:xfrm flipV="1">
              <a:off x="4342664" y="4757540"/>
              <a:ext cx="0" cy="791849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tangle 14"/>
            <p:cNvSpPr/>
            <p:nvPr/>
          </p:nvSpPr>
          <p:spPr>
            <a:xfrm>
              <a:off x="4434091" y="5116431"/>
              <a:ext cx="225863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CA" dirty="0"/>
                <a:t>Time of measurement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 rot="16200000">
              <a:off x="3652262" y="4991850"/>
              <a:ext cx="96552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increase</a:t>
              </a:r>
              <a:endParaRPr lang="en-US" dirty="0"/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6781872" y="4619105"/>
            <a:ext cx="2260979" cy="965521"/>
            <a:chOff x="6781872" y="4619105"/>
            <a:chExt cx="2260979" cy="965521"/>
          </a:xfrm>
        </p:grpSpPr>
        <p:sp>
          <p:nvSpPr>
            <p:cNvPr id="20" name="Right Arrow 19"/>
            <p:cNvSpPr/>
            <p:nvPr/>
          </p:nvSpPr>
          <p:spPr>
            <a:xfrm>
              <a:off x="6781872" y="4950751"/>
              <a:ext cx="360040" cy="331967"/>
            </a:xfrm>
            <a:prstGeom prst="rightArrow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7601944" y="4778702"/>
              <a:ext cx="144090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CA" dirty="0"/>
                <a:t>Probability of</a:t>
              </a:r>
            </a:p>
            <a:p>
              <a:pPr algn="ctr"/>
              <a:r>
                <a:rPr lang="en-CA" dirty="0"/>
                <a:t>detection</a:t>
              </a:r>
            </a:p>
          </p:txBody>
        </p:sp>
        <p:cxnSp>
          <p:nvCxnSpPr>
            <p:cNvPr id="24" name="Straight Arrow Connector 23"/>
            <p:cNvCxnSpPr/>
            <p:nvPr/>
          </p:nvCxnSpPr>
          <p:spPr>
            <a:xfrm flipV="1">
              <a:off x="7565184" y="4684566"/>
              <a:ext cx="0" cy="791849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/>
            <p:cNvSpPr txBox="1"/>
            <p:nvPr/>
          </p:nvSpPr>
          <p:spPr>
            <a:xfrm rot="16200000">
              <a:off x="6874780" y="4917200"/>
              <a:ext cx="96552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increase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632223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5" grpId="0"/>
      <p:bldP spid="27" grpId="0" animBg="1"/>
      <p:bldP spid="2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86600" y="6492877"/>
            <a:ext cx="2057400" cy="365125"/>
          </a:xfrm>
        </p:spPr>
        <p:txBody>
          <a:bodyPr/>
          <a:lstStyle/>
          <a:p>
            <a:fld id="{78685EAC-01B3-4972-8D83-6EF366075173}" type="slidenum">
              <a:rPr lang="en-US" smtClean="0"/>
              <a:t>6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66390" y="36732"/>
            <a:ext cx="852597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ea typeface="Calibri" panose="020F0502020204030204" pitchFamily="34" charset="0"/>
              </a:rPr>
              <a:t>Super Cryogenic Dark Matter Search experiment</a:t>
            </a:r>
          </a:p>
        </p:txBody>
      </p:sp>
      <p:sp>
        <p:nvSpPr>
          <p:cNvPr id="7" name="Rectangle 6"/>
          <p:cNvSpPr/>
          <p:nvPr/>
        </p:nvSpPr>
        <p:spPr>
          <a:xfrm>
            <a:off x="5071687" y="1167530"/>
            <a:ext cx="389670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• </a:t>
            </a:r>
            <a:r>
              <a:rPr lang="en-US" b="1" dirty="0" err="1"/>
              <a:t>SuperCDMS</a:t>
            </a:r>
            <a:r>
              <a:rPr lang="en-US" b="1" dirty="0"/>
              <a:t> SNOLAB </a:t>
            </a:r>
          </a:p>
          <a:p>
            <a:r>
              <a:rPr lang="en-US" i="1" dirty="0" smtClean="0">
                <a:solidFill>
                  <a:srgbClr val="000000"/>
                </a:solidFill>
              </a:rPr>
              <a:t>continue </a:t>
            </a:r>
            <a:r>
              <a:rPr lang="en-US" i="1" dirty="0">
                <a:solidFill>
                  <a:srgbClr val="000000"/>
                </a:solidFill>
              </a:rPr>
              <a:t>the </a:t>
            </a:r>
            <a:r>
              <a:rPr lang="en-US" i="1" dirty="0" smtClean="0">
                <a:solidFill>
                  <a:srgbClr val="000000"/>
                </a:solidFill>
              </a:rPr>
              <a:t>legacy, explore </a:t>
            </a:r>
            <a:r>
              <a:rPr lang="en-US" i="1" dirty="0">
                <a:solidFill>
                  <a:srgbClr val="000000"/>
                </a:solidFill>
              </a:rPr>
              <a:t>new parameter space and </a:t>
            </a:r>
            <a:r>
              <a:rPr lang="en-US" i="1" dirty="0" smtClean="0">
                <a:solidFill>
                  <a:srgbClr val="000000"/>
                </a:solidFill>
              </a:rPr>
              <a:t>new </a:t>
            </a:r>
            <a:r>
              <a:rPr lang="en-US" i="1" dirty="0">
                <a:solidFill>
                  <a:srgbClr val="000000"/>
                </a:solidFill>
              </a:rPr>
              <a:t>interactions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3104" y="3129097"/>
            <a:ext cx="3962166" cy="3733347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46871" y="1248646"/>
            <a:ext cx="369394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958F8F"/>
                </a:solidFill>
              </a:rPr>
              <a:t>• </a:t>
            </a:r>
            <a:r>
              <a:rPr lang="en-US" b="1" dirty="0">
                <a:solidFill>
                  <a:srgbClr val="958F8F"/>
                </a:solidFill>
              </a:rPr>
              <a:t>CDMS I </a:t>
            </a:r>
          </a:p>
          <a:p>
            <a:r>
              <a:rPr lang="en-US" dirty="0">
                <a:solidFill>
                  <a:srgbClr val="958F8F"/>
                </a:solidFill>
              </a:rPr>
              <a:t>at the Stanford Underground Facility:</a:t>
            </a:r>
          </a:p>
          <a:p>
            <a:r>
              <a:rPr lang="en-US" i="1" dirty="0">
                <a:solidFill>
                  <a:srgbClr val="958F8F"/>
                </a:solidFill>
              </a:rPr>
              <a:t>f</a:t>
            </a:r>
            <a:r>
              <a:rPr lang="en-US" i="1" dirty="0" smtClean="0">
                <a:solidFill>
                  <a:srgbClr val="958F8F"/>
                </a:solidFill>
              </a:rPr>
              <a:t>irst </a:t>
            </a:r>
            <a:r>
              <a:rPr lang="en-US" i="1" dirty="0">
                <a:solidFill>
                  <a:srgbClr val="958F8F"/>
                </a:solidFill>
              </a:rPr>
              <a:t>experiment to probe for </a:t>
            </a:r>
          </a:p>
          <a:p>
            <a:r>
              <a:rPr lang="en-US" i="1" dirty="0">
                <a:solidFill>
                  <a:srgbClr val="958F8F"/>
                </a:solidFill>
              </a:rPr>
              <a:t>supersymmetric WIMPs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46871" y="2476788"/>
            <a:ext cx="398860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958F8F"/>
                </a:solidFill>
              </a:rPr>
              <a:t>• </a:t>
            </a:r>
            <a:r>
              <a:rPr lang="en-US" b="1" dirty="0">
                <a:solidFill>
                  <a:srgbClr val="958F8F"/>
                </a:solidFill>
              </a:rPr>
              <a:t>CDMS II </a:t>
            </a:r>
          </a:p>
          <a:p>
            <a:r>
              <a:rPr lang="en-US" dirty="0">
                <a:solidFill>
                  <a:srgbClr val="958F8F"/>
                </a:solidFill>
              </a:rPr>
              <a:t>at the Soudan Underground Laboratory:</a:t>
            </a:r>
          </a:p>
          <a:p>
            <a:r>
              <a:rPr lang="en-US" i="1" dirty="0">
                <a:solidFill>
                  <a:srgbClr val="958F8F"/>
                </a:solidFill>
              </a:rPr>
              <a:t>w</a:t>
            </a:r>
            <a:r>
              <a:rPr lang="en-US" i="1" dirty="0" smtClean="0">
                <a:solidFill>
                  <a:srgbClr val="958F8F"/>
                </a:solidFill>
              </a:rPr>
              <a:t>orld </a:t>
            </a:r>
            <a:r>
              <a:rPr lang="en-US" i="1" dirty="0">
                <a:solidFill>
                  <a:srgbClr val="958F8F"/>
                </a:solidFill>
              </a:rPr>
              <a:t>leading limits on WIMPs for </a:t>
            </a:r>
          </a:p>
          <a:p>
            <a:r>
              <a:rPr lang="en-US" i="1" dirty="0">
                <a:solidFill>
                  <a:srgbClr val="958F8F"/>
                </a:solidFill>
              </a:rPr>
              <a:t>nearly a decade</a:t>
            </a:r>
            <a:endParaRPr lang="en-US" dirty="0">
              <a:solidFill>
                <a:srgbClr val="958F8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46871" y="3758233"/>
            <a:ext cx="527979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958F8F"/>
                </a:solidFill>
              </a:rPr>
              <a:t>• </a:t>
            </a:r>
            <a:r>
              <a:rPr lang="en-US" b="1" dirty="0" err="1">
                <a:solidFill>
                  <a:srgbClr val="958F8F"/>
                </a:solidFill>
              </a:rPr>
              <a:t>SuperCDMS</a:t>
            </a:r>
            <a:r>
              <a:rPr lang="en-US" b="1" dirty="0">
                <a:solidFill>
                  <a:srgbClr val="958F8F"/>
                </a:solidFill>
              </a:rPr>
              <a:t> Soudan</a:t>
            </a:r>
            <a:r>
              <a:rPr lang="en-US" dirty="0">
                <a:solidFill>
                  <a:srgbClr val="958F8F"/>
                </a:solidFill>
              </a:rPr>
              <a:t>:</a:t>
            </a:r>
          </a:p>
          <a:p>
            <a:r>
              <a:rPr lang="en-US" i="1" dirty="0">
                <a:solidFill>
                  <a:srgbClr val="958F8F"/>
                </a:solidFill>
              </a:rPr>
              <a:t>New detector technologies </a:t>
            </a:r>
            <a:r>
              <a:rPr lang="en-US" i="1" dirty="0" smtClean="0">
                <a:solidFill>
                  <a:srgbClr val="958F8F"/>
                </a:solidFill>
              </a:rPr>
              <a:t>(</a:t>
            </a:r>
            <a:r>
              <a:rPr lang="en-US" i="1" dirty="0" err="1">
                <a:solidFill>
                  <a:srgbClr val="958F8F"/>
                </a:solidFill>
              </a:rPr>
              <a:t>iZIP</a:t>
            </a:r>
            <a:r>
              <a:rPr lang="en-US" i="1" dirty="0">
                <a:solidFill>
                  <a:srgbClr val="958F8F"/>
                </a:solidFill>
              </a:rPr>
              <a:t> and </a:t>
            </a:r>
            <a:r>
              <a:rPr lang="en-US" i="1" dirty="0" err="1">
                <a:solidFill>
                  <a:srgbClr val="958F8F"/>
                </a:solidFill>
              </a:rPr>
              <a:t>CDMSlite</a:t>
            </a:r>
            <a:r>
              <a:rPr lang="en-US" i="1" dirty="0">
                <a:solidFill>
                  <a:srgbClr val="958F8F"/>
                </a:solidFill>
              </a:rPr>
              <a:t>)</a:t>
            </a:r>
          </a:p>
          <a:p>
            <a:r>
              <a:rPr lang="en-US" i="1" dirty="0">
                <a:solidFill>
                  <a:srgbClr val="958F8F"/>
                </a:solidFill>
              </a:rPr>
              <a:t>t</a:t>
            </a:r>
            <a:r>
              <a:rPr lang="en-US" i="1" dirty="0" smtClean="0">
                <a:solidFill>
                  <a:srgbClr val="958F8F"/>
                </a:solidFill>
              </a:rPr>
              <a:t>arget </a:t>
            </a:r>
            <a:r>
              <a:rPr lang="en-US" i="1" dirty="0">
                <a:solidFill>
                  <a:srgbClr val="958F8F"/>
                </a:solidFill>
              </a:rPr>
              <a:t>low-mass dark matter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284927" y="3279022"/>
            <a:ext cx="252034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/>
              <a:t>SNOLAB vs Soudan</a:t>
            </a:r>
          </a:p>
          <a:p>
            <a:r>
              <a:rPr lang="en-US" sz="1400" dirty="0"/>
              <a:t>• 10</a:t>
            </a:r>
            <a:r>
              <a:rPr lang="en-US" sz="1400" baseline="30000" dirty="0"/>
              <a:t>3</a:t>
            </a:r>
            <a:r>
              <a:rPr lang="en-US" sz="1400" dirty="0"/>
              <a:t> reduction in cosmic rays</a:t>
            </a:r>
          </a:p>
          <a:p>
            <a:r>
              <a:rPr lang="en-US" sz="1400" dirty="0"/>
              <a:t>• 250 reduction in μ-induced n’s</a:t>
            </a:r>
          </a:p>
        </p:txBody>
      </p:sp>
      <p:sp>
        <p:nvSpPr>
          <p:cNvPr id="2" name="Rectangle 1"/>
          <p:cNvSpPr/>
          <p:nvPr/>
        </p:nvSpPr>
        <p:spPr>
          <a:xfrm>
            <a:off x="5071687" y="2181905"/>
            <a:ext cx="441921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CDMS looks for scattering </a:t>
            </a:r>
            <a:r>
              <a:rPr lang="en-US" dirty="0">
                <a:solidFill>
                  <a:srgbClr val="000000"/>
                </a:solidFill>
              </a:rPr>
              <a:t>interactions of </a:t>
            </a:r>
            <a:endParaRPr lang="en-US" dirty="0" smtClean="0">
              <a:solidFill>
                <a:srgbClr val="000000"/>
              </a:solidFill>
            </a:endParaRPr>
          </a:p>
          <a:p>
            <a:r>
              <a:rPr lang="en-US" b="1" dirty="0" smtClean="0">
                <a:solidFill>
                  <a:schemeClr val="accent5"/>
                </a:solidFill>
              </a:rPr>
              <a:t>low-mass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>
                <a:solidFill>
                  <a:srgbClr val="000000"/>
                </a:solidFill>
              </a:rPr>
              <a:t>(&lt; 10 GeV/c</a:t>
            </a:r>
            <a:r>
              <a:rPr lang="en-US" baseline="30000" dirty="0">
                <a:solidFill>
                  <a:srgbClr val="000000"/>
                </a:solidFill>
              </a:rPr>
              <a:t>2</a:t>
            </a:r>
            <a:r>
              <a:rPr lang="en-US" dirty="0">
                <a:solidFill>
                  <a:srgbClr val="000000"/>
                </a:solidFill>
              </a:rPr>
              <a:t>) dark matter</a:t>
            </a:r>
          </a:p>
          <a:p>
            <a:r>
              <a:rPr lang="en-US" dirty="0">
                <a:solidFill>
                  <a:srgbClr val="000000"/>
                </a:solidFill>
              </a:rPr>
              <a:t>particles with standard model </a:t>
            </a:r>
            <a:r>
              <a:rPr lang="en-US" dirty="0" smtClean="0">
                <a:solidFill>
                  <a:srgbClr val="000000"/>
                </a:solidFill>
              </a:rPr>
              <a:t>particles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653032" y="661268"/>
            <a:ext cx="31850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accent5"/>
                </a:solidFill>
              </a:rPr>
              <a:t>CDMS experiment evolution</a:t>
            </a:r>
            <a:endParaRPr lang="en-US" sz="2000" b="1" dirty="0">
              <a:solidFill>
                <a:schemeClr val="accent5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85804" y="621335"/>
            <a:ext cx="9133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958F8F"/>
                </a:solidFill>
              </a:rPr>
              <a:t>PAST</a:t>
            </a:r>
            <a:endParaRPr lang="en-US" sz="2800" b="1" dirty="0">
              <a:solidFill>
                <a:srgbClr val="958F8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040268" y="616876"/>
            <a:ext cx="15084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PRESENT</a:t>
            </a:r>
            <a:endParaRPr lang="en-US" sz="28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5784882" y="5441187"/>
            <a:ext cx="8835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SNOLAB</a:t>
            </a:r>
            <a:endParaRPr lang="en-US" sz="1600" b="1" dirty="0"/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6632498" y="5610464"/>
            <a:ext cx="386741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5912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440663" y="4580"/>
            <a:ext cx="90617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ea typeface="Calibri" panose="020F0502020204030204" pitchFamily="34" charset="0"/>
              </a:rPr>
              <a:t>Super Cryogenic Dark Matter </a:t>
            </a:r>
            <a:r>
              <a:rPr lang="en-US" sz="3200" b="1" dirty="0" smtClean="0">
                <a:ea typeface="Calibri" panose="020F0502020204030204" pitchFamily="34" charset="0"/>
              </a:rPr>
              <a:t>Search </a:t>
            </a:r>
            <a:r>
              <a:rPr lang="en-US" sz="3200" b="1" dirty="0" smtClean="0"/>
              <a:t>in </a:t>
            </a:r>
            <a:r>
              <a:rPr lang="en-US" sz="3200" b="1" dirty="0"/>
              <a:t>SNOLAB</a:t>
            </a:r>
          </a:p>
        </p:txBody>
      </p:sp>
      <p:pic>
        <p:nvPicPr>
          <p:cNvPr id="5" name="Picture 11" descr="SNOLAB_Poster_40in_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2010" y="738975"/>
            <a:ext cx="4373915" cy="2078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7289497" y="694703"/>
            <a:ext cx="1514475" cy="33855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222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CA" sz="1600" dirty="0" err="1"/>
              <a:t>SuperCDMS</a:t>
            </a:r>
            <a:r>
              <a:rPr lang="en-CA" sz="1600" dirty="0"/>
              <a:t> site</a:t>
            </a:r>
          </a:p>
        </p:txBody>
      </p:sp>
      <p:sp>
        <p:nvSpPr>
          <p:cNvPr id="12" name="Oval 11"/>
          <p:cNvSpPr/>
          <p:nvPr/>
        </p:nvSpPr>
        <p:spPr>
          <a:xfrm>
            <a:off x="6135055" y="1294520"/>
            <a:ext cx="311434" cy="264862"/>
          </a:xfrm>
          <a:prstGeom prst="ellipse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6413114" y="853559"/>
            <a:ext cx="876387" cy="496075"/>
          </a:xfrm>
          <a:prstGeom prst="straightConnector1">
            <a:avLst/>
          </a:prstGeom>
          <a:ln w="222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90" y="1231402"/>
            <a:ext cx="4582489" cy="35930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3191112" y="2817321"/>
            <a:ext cx="1426994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CA" dirty="0"/>
              <a:t>2070 m</a:t>
            </a:r>
          </a:p>
          <a:p>
            <a:r>
              <a:rPr lang="en-CA" dirty="0"/>
              <a:t>  ̴6010 </a:t>
            </a:r>
            <a:r>
              <a:rPr lang="en-CA" dirty="0" err="1"/>
              <a:t>m.w.e</a:t>
            </a:r>
            <a:r>
              <a:rPr lang="en-CA" dirty="0"/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/>
              <p:cNvSpPr/>
              <p:nvPr/>
            </p:nvSpPr>
            <p:spPr>
              <a:xfrm>
                <a:off x="479630" y="5088249"/>
                <a:ext cx="3694671" cy="1477328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19050">
                <a:solidFill>
                  <a:schemeClr val="tx1"/>
                </a:solidFill>
              </a:ln>
            </p:spPr>
            <p:txBody>
              <a:bodyPr wrap="square">
                <a:spAutoFit/>
              </a:bodyPr>
              <a:lstStyle/>
              <a:p>
                <a:r>
                  <a:rPr lang="en-CA" b="1" dirty="0"/>
                  <a:t>Ambient SNOLAB background:</a:t>
                </a:r>
              </a:p>
              <a:p>
                <a:r>
                  <a:rPr lang="en-CA" dirty="0"/>
                  <a:t>0.27 muons</a:t>
                </a:r>
                <a14:m>
                  <m:oMath xmlns:m="http://schemas.openxmlformats.org/officeDocument/2006/math">
                    <m:r>
                      <a:rPr lang="en-CA">
                        <a:latin typeface="Cambria Math"/>
                      </a:rPr>
                      <m:t> </m:t>
                    </m:r>
                    <m:sSup>
                      <m:sSupPr>
                        <m:ctrlPr>
                          <a:rPr lang="en-CA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i="1">
                            <a:latin typeface="Cambria Math"/>
                          </a:rPr>
                          <m:t>𝑚</m:t>
                        </m:r>
                      </m:e>
                      <m:sup>
                        <m:r>
                          <a:rPr lang="en-CA" i="1">
                            <a:latin typeface="Cambria Math"/>
                          </a:rPr>
                          <m:t>−2</m:t>
                        </m:r>
                      </m:sup>
                    </m:sSup>
                    <m:sSup>
                      <m:sSupPr>
                        <m:ctrlPr>
                          <a:rPr lang="en-CA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i="1">
                            <a:latin typeface="Cambria Math"/>
                          </a:rPr>
                          <m:t>𝑑</m:t>
                        </m:r>
                      </m:e>
                      <m:sup>
                        <m:r>
                          <a:rPr lang="en-CA" i="1">
                            <a:latin typeface="Cambria Math"/>
                          </a:rPr>
                          <m:t>−1</m:t>
                        </m:r>
                      </m:sup>
                    </m:sSup>
                  </m:oMath>
                </a14:m>
                <a:endParaRPr lang="en-CA" dirty="0"/>
              </a:p>
              <a:p>
                <a:r>
                  <a:rPr lang="en-CA" dirty="0"/>
                  <a:t> ̴4000 fast neutrons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CA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i="1">
                            <a:latin typeface="Cambria Math"/>
                          </a:rPr>
                          <m:t>𝑚</m:t>
                        </m:r>
                      </m:e>
                      <m:sup>
                        <m:r>
                          <a:rPr lang="en-CA" i="1">
                            <a:latin typeface="Cambria Math"/>
                          </a:rPr>
                          <m:t>−2</m:t>
                        </m:r>
                      </m:sup>
                    </m:sSup>
                    <m:sSup>
                      <m:sSupPr>
                        <m:ctrlPr>
                          <a:rPr lang="en-CA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i="1">
                            <a:latin typeface="Cambria Math"/>
                          </a:rPr>
                          <m:t>𝑑</m:t>
                        </m:r>
                      </m:e>
                      <m:sup>
                        <m:r>
                          <a:rPr lang="en-CA" i="1">
                            <a:latin typeface="Cambria Math"/>
                          </a:rPr>
                          <m:t>−1</m:t>
                        </m:r>
                      </m:sup>
                    </m:sSup>
                  </m:oMath>
                </a14:m>
                <a:endParaRPr lang="en-CA" dirty="0"/>
              </a:p>
              <a:p>
                <a:r>
                  <a:rPr lang="en-CA" dirty="0"/>
                  <a:t>4145±50 thermal neutrons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CA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i="1">
                            <a:latin typeface="Cambria Math"/>
                          </a:rPr>
                          <m:t>𝑚</m:t>
                        </m:r>
                      </m:e>
                      <m:sup>
                        <m:r>
                          <a:rPr lang="en-CA" i="1">
                            <a:latin typeface="Cambria Math"/>
                          </a:rPr>
                          <m:t>−2</m:t>
                        </m:r>
                      </m:sup>
                    </m:sSup>
                    <m:sSup>
                      <m:sSupPr>
                        <m:ctrlPr>
                          <a:rPr lang="en-CA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i="1">
                            <a:latin typeface="Cambria Math"/>
                          </a:rPr>
                          <m:t>𝑑</m:t>
                        </m:r>
                      </m:e>
                      <m:sup>
                        <m:r>
                          <a:rPr lang="en-CA" i="1">
                            <a:latin typeface="Cambria Math"/>
                          </a:rPr>
                          <m:t>−1</m:t>
                        </m:r>
                      </m:sup>
                    </m:sSup>
                  </m:oMath>
                </a14:m>
                <a:endParaRPr lang="en-CA" dirty="0"/>
              </a:p>
              <a:p>
                <a:r>
                  <a:rPr lang="en-CA" dirty="0"/>
                  <a:t>radon: 130 </a:t>
                </a:r>
                <a:r>
                  <a:rPr lang="en-CA" dirty="0" err="1"/>
                  <a:t>Bq</a:t>
                </a:r>
                <a:r>
                  <a:rPr lang="en-CA" dirty="0"/>
                  <a:t>/m</a:t>
                </a:r>
                <a:r>
                  <a:rPr lang="en-CA" baseline="30000" dirty="0"/>
                  <a:t>3</a:t>
                </a:r>
                <a:endParaRPr lang="en-CA" dirty="0"/>
              </a:p>
            </p:txBody>
          </p:sp>
        </mc:Choice>
        <mc:Fallback xmlns="">
          <p:sp>
            <p:nvSpPr>
              <p:cNvPr id="27" name="Rectangle 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630" y="5088249"/>
                <a:ext cx="3694671" cy="1477328"/>
              </a:xfrm>
              <a:prstGeom prst="rect">
                <a:avLst/>
              </a:prstGeom>
              <a:blipFill>
                <a:blip r:embed="rId4"/>
                <a:stretch>
                  <a:fillRect l="-1314" t="-2041" b="-4898"/>
                </a:stretch>
              </a:blipFill>
              <a:ln w="1905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TextBox 27"/>
          <p:cNvSpPr txBox="1"/>
          <p:nvPr/>
        </p:nvSpPr>
        <p:spPr>
          <a:xfrm>
            <a:off x="1820571" y="848591"/>
            <a:ext cx="9476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SNOLAB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2554" y="3546488"/>
            <a:ext cx="4212825" cy="3101068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5042179" y="3094320"/>
            <a:ext cx="376179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err="1" smtClean="0"/>
              <a:t>SuperCDMS</a:t>
            </a:r>
            <a:r>
              <a:rPr lang="en-US" dirty="0" smtClean="0"/>
              <a:t> Utilities and Experiment</a:t>
            </a:r>
            <a:endParaRPr lang="en-US" dirty="0"/>
          </a:p>
        </p:txBody>
      </p:sp>
      <p:sp>
        <p:nvSpPr>
          <p:cNvPr id="1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86741" y="6492877"/>
            <a:ext cx="2057400" cy="365125"/>
          </a:xfrm>
        </p:spPr>
        <p:txBody>
          <a:bodyPr/>
          <a:lstStyle/>
          <a:p>
            <a:fld id="{78685EAC-01B3-4972-8D83-6EF366075173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9333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86600" y="6492877"/>
            <a:ext cx="2057400" cy="365125"/>
          </a:xfrm>
        </p:spPr>
        <p:txBody>
          <a:bodyPr/>
          <a:lstStyle/>
          <a:p>
            <a:fld id="{78685EAC-01B3-4972-8D83-6EF366075173}" type="slidenum">
              <a:rPr lang="en-US" smtClean="0"/>
              <a:t>8</a:t>
            </a:fld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725932" y="-50544"/>
            <a:ext cx="5557355" cy="60696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0000"/>
              </a:lnSpc>
            </a:pPr>
            <a:r>
              <a:rPr lang="en-CA" sz="3200" b="1" dirty="0" err="1"/>
              <a:t>SuperCDMS</a:t>
            </a:r>
            <a:r>
              <a:rPr lang="en-CA" sz="3200" b="1" dirty="0"/>
              <a:t> </a:t>
            </a:r>
            <a:r>
              <a:rPr lang="en-CA" sz="3200" b="1" dirty="0" smtClean="0"/>
              <a:t>experiment design</a:t>
            </a:r>
            <a:endParaRPr lang="en-CA" sz="32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7813924" y="1632167"/>
            <a:ext cx="1058751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Detector </a:t>
            </a:r>
          </a:p>
          <a:p>
            <a:pPr algn="ctr"/>
            <a:r>
              <a:rPr lang="en-US" dirty="0" smtClean="0"/>
              <a:t>tower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278457" y="5356001"/>
            <a:ext cx="2433871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/>
              <a:t>Shielding</a:t>
            </a:r>
            <a:r>
              <a:rPr lang="en-US" dirty="0"/>
              <a:t>:</a:t>
            </a:r>
          </a:p>
          <a:p>
            <a:pPr marL="285750" indent="-285750">
              <a:buFontTx/>
              <a:buChar char="-"/>
            </a:pPr>
            <a:r>
              <a:rPr lang="en-US" dirty="0"/>
              <a:t>Cu cans</a:t>
            </a:r>
          </a:p>
          <a:p>
            <a:pPr marL="285750" indent="-285750">
              <a:buFontTx/>
              <a:buChar char="-"/>
            </a:pPr>
            <a:r>
              <a:rPr lang="en-US" dirty="0"/>
              <a:t>Inner neutron shield</a:t>
            </a:r>
          </a:p>
          <a:p>
            <a:pPr marL="285750" indent="-285750">
              <a:buFontTx/>
              <a:buChar char="-"/>
            </a:pPr>
            <a:r>
              <a:rPr lang="en-US" dirty="0" err="1"/>
              <a:t>Pb</a:t>
            </a:r>
            <a:r>
              <a:rPr lang="en-US" dirty="0"/>
              <a:t> gamma shield</a:t>
            </a:r>
          </a:p>
          <a:p>
            <a:pPr marL="285750" indent="-285750">
              <a:buFontTx/>
              <a:buChar char="-"/>
            </a:pPr>
            <a:r>
              <a:rPr lang="en-US" dirty="0"/>
              <a:t>Outer neutron shield</a:t>
            </a:r>
          </a:p>
          <a:p>
            <a:pPr marL="285750" indent="-285750">
              <a:buFontTx/>
              <a:buChar char="-"/>
            </a:pPr>
            <a:endParaRPr lang="en-US" dirty="0"/>
          </a:p>
        </p:txBody>
      </p:sp>
      <p:sp>
        <p:nvSpPr>
          <p:cNvPr id="27" name="Rectangle 26"/>
          <p:cNvSpPr/>
          <p:nvPr/>
        </p:nvSpPr>
        <p:spPr>
          <a:xfrm>
            <a:off x="4478775" y="5940310"/>
            <a:ext cx="237330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u="sng" dirty="0"/>
              <a:t>E-Stem</a:t>
            </a:r>
            <a:r>
              <a:rPr lang="en-US" dirty="0"/>
              <a:t> (electronic)</a:t>
            </a:r>
            <a:r>
              <a:rPr lang="en-US" u="sng" dirty="0"/>
              <a:t> </a:t>
            </a:r>
            <a:r>
              <a:rPr lang="en-US" dirty="0"/>
              <a:t>carries signals out from the detectors </a:t>
            </a:r>
          </a:p>
        </p:txBody>
      </p:sp>
      <p:sp>
        <p:nvSpPr>
          <p:cNvPr id="28" name="Rectangle 27"/>
          <p:cNvSpPr/>
          <p:nvPr/>
        </p:nvSpPr>
        <p:spPr>
          <a:xfrm>
            <a:off x="278457" y="4603033"/>
            <a:ext cx="36004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u="sng" dirty="0"/>
              <a:t>C-Stem</a:t>
            </a:r>
            <a:r>
              <a:rPr lang="en-US" dirty="0"/>
              <a:t> (cold) is stem for heat conduction to a dilution </a:t>
            </a:r>
            <a:r>
              <a:rPr lang="en-US" dirty="0" smtClean="0"/>
              <a:t>refrigerator</a:t>
            </a:r>
            <a:endParaRPr lang="en-US" dirty="0"/>
          </a:p>
        </p:txBody>
      </p:sp>
      <p:sp>
        <p:nvSpPr>
          <p:cNvPr id="29" name="Rectangle 28"/>
          <p:cNvSpPr/>
          <p:nvPr/>
        </p:nvSpPr>
        <p:spPr>
          <a:xfrm>
            <a:off x="4478775" y="4563172"/>
            <a:ext cx="241166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u="sng" dirty="0"/>
              <a:t>E-tank</a:t>
            </a:r>
            <a:r>
              <a:rPr lang="en-US" dirty="0"/>
              <a:t> is the vacuum </a:t>
            </a:r>
          </a:p>
          <a:p>
            <a:r>
              <a:rPr lang="en-US" dirty="0"/>
              <a:t>bulkhead where the detector readout boards (DCRCs) connect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63000"/>
                    </a14:imgEffect>
                    <a14:imgEffect>
                      <a14:brightnessContrast bright="28000" contrast="1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3258" y="2278498"/>
            <a:ext cx="900084" cy="2160201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8889" y="5320946"/>
            <a:ext cx="1892822" cy="1135692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32" name="TextBox 31"/>
          <p:cNvSpPr txBox="1"/>
          <p:nvPr/>
        </p:nvSpPr>
        <p:spPr>
          <a:xfrm>
            <a:off x="7542249" y="4644372"/>
            <a:ext cx="10379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Detector</a:t>
            </a:r>
          </a:p>
          <a:p>
            <a:pPr algn="ctr"/>
            <a:r>
              <a:rPr lang="en-US" dirty="0" smtClean="0"/>
              <a:t>housing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8139" y="454547"/>
            <a:ext cx="1338660" cy="6520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16094" y="1699360"/>
            <a:ext cx="76655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          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751055" y="115497"/>
            <a:ext cx="13929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DCRC boards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022" y="528410"/>
            <a:ext cx="7519069" cy="3889299"/>
          </a:xfrm>
          <a:prstGeom prst="rect">
            <a:avLst/>
          </a:prstGeom>
        </p:spPr>
      </p:pic>
      <p:cxnSp>
        <p:nvCxnSpPr>
          <p:cNvPr id="35" name="Straight Arrow Connector 34"/>
          <p:cNvCxnSpPr/>
          <p:nvPr/>
        </p:nvCxnSpPr>
        <p:spPr>
          <a:xfrm flipH="1">
            <a:off x="6843878" y="1108135"/>
            <a:ext cx="1081783" cy="617988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2423107" y="4142027"/>
            <a:ext cx="174862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Seismic platform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6065716" y="641428"/>
            <a:ext cx="77816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E-tank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93802" y="302146"/>
            <a:ext cx="7761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15 </a:t>
            </a:r>
            <a:r>
              <a:rPr lang="en-US" dirty="0" err="1" smtClean="0"/>
              <a:t>mK</a:t>
            </a:r>
            <a:endParaRPr lang="en-US" dirty="0"/>
          </a:p>
        </p:txBody>
      </p:sp>
      <p:sp>
        <p:nvSpPr>
          <p:cNvPr id="9" name="Line Callout 1 8"/>
          <p:cNvSpPr/>
          <p:nvPr/>
        </p:nvSpPr>
        <p:spPr>
          <a:xfrm>
            <a:off x="7958496" y="3527277"/>
            <a:ext cx="735196" cy="890432"/>
          </a:xfrm>
          <a:prstGeom prst="borderCallout1">
            <a:avLst>
              <a:gd name="adj1" fmla="val 105013"/>
              <a:gd name="adj2" fmla="val 86279"/>
              <a:gd name="adj3" fmla="val 166093"/>
              <a:gd name="adj4" fmla="val 85791"/>
            </a:avLst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/>
          <p:cNvCxnSpPr/>
          <p:nvPr/>
        </p:nvCxnSpPr>
        <p:spPr>
          <a:xfrm flipH="1" flipV="1">
            <a:off x="3170534" y="2421552"/>
            <a:ext cx="4562557" cy="946565"/>
          </a:xfrm>
          <a:prstGeom prst="straightConnector1">
            <a:avLst/>
          </a:prstGeom>
          <a:ln w="57150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8355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5496" y="0"/>
            <a:ext cx="6796829" cy="622794"/>
          </a:xfrm>
        </p:spPr>
        <p:txBody>
          <a:bodyPr>
            <a:normAutofit/>
          </a:bodyPr>
          <a:lstStyle/>
          <a:p>
            <a:r>
              <a:rPr lang="en-US" sz="3200" b="1" dirty="0">
                <a:latin typeface="+mn-lt"/>
              </a:rPr>
              <a:t>Low-background lead/poly shield</a:t>
            </a:r>
            <a:endParaRPr lang="en-US" sz="3200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86600" y="6492877"/>
            <a:ext cx="2057400" cy="365125"/>
          </a:xfrm>
        </p:spPr>
        <p:txBody>
          <a:bodyPr/>
          <a:lstStyle/>
          <a:p>
            <a:fld id="{78685EAC-01B3-4972-8D83-6EF366075173}" type="slidenum">
              <a:rPr lang="en-US" smtClean="0"/>
              <a:t>9</a:t>
            </a:fld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145370" y="880048"/>
            <a:ext cx="4452532" cy="4549025"/>
          </a:xfrm>
          <a:prstGeom prst="rect">
            <a:avLst/>
          </a:prstGeom>
          <a:solidFill>
            <a:srgbClr val="0070C0"/>
          </a:solidFill>
          <a:ln w="381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565506" y="944182"/>
            <a:ext cx="36300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61 cm </a:t>
            </a:r>
            <a:r>
              <a:rPr lang="en-US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outer </a:t>
            </a:r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neutron </a:t>
            </a:r>
            <a:r>
              <a:rPr lang="en-US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water shield</a:t>
            </a:r>
            <a:endParaRPr lang="en-US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pPr algn="ctr"/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in modular stainless steel tanks</a:t>
            </a:r>
          </a:p>
        </p:txBody>
      </p:sp>
      <p:sp>
        <p:nvSpPr>
          <p:cNvPr id="20" name="Rectangle 19"/>
          <p:cNvSpPr/>
          <p:nvPr/>
        </p:nvSpPr>
        <p:spPr>
          <a:xfrm>
            <a:off x="699067" y="1656967"/>
            <a:ext cx="3345141" cy="3289439"/>
          </a:xfrm>
          <a:prstGeom prst="rect">
            <a:avLst/>
          </a:prstGeom>
          <a:solidFill>
            <a:schemeClr val="accent6"/>
          </a:solidFill>
          <a:ln w="412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1224540" y="4957679"/>
            <a:ext cx="24176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Radon barrier &lt;1 </a:t>
            </a:r>
            <a:r>
              <a:rPr lang="en-US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Bq</a:t>
            </a:r>
            <a:r>
              <a:rPr lang="en-US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/m</a:t>
            </a:r>
            <a:r>
              <a:rPr lang="en-US" baseline="300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3</a:t>
            </a:r>
            <a:endParaRPr lang="en-US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754206" y="1723159"/>
            <a:ext cx="3234861" cy="3158482"/>
          </a:xfrm>
          <a:prstGeom prst="rect">
            <a:avLst/>
          </a:prstGeom>
          <a:solidFill>
            <a:schemeClr val="accent3">
              <a:lumMod val="7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1106696" y="2106972"/>
            <a:ext cx="2594828" cy="2371007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1209044" y="2126386"/>
            <a:ext cx="23599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41 cm inner poly shield</a:t>
            </a:r>
          </a:p>
        </p:txBody>
      </p:sp>
      <p:sp>
        <p:nvSpPr>
          <p:cNvPr id="25" name="Rectangle 24"/>
          <p:cNvSpPr/>
          <p:nvPr/>
        </p:nvSpPr>
        <p:spPr>
          <a:xfrm>
            <a:off x="1668913" y="2798515"/>
            <a:ext cx="1470393" cy="987919"/>
          </a:xfrm>
          <a:prstGeom prst="rect">
            <a:avLst/>
          </a:prstGeom>
          <a:solidFill>
            <a:schemeClr val="accent2">
              <a:lumMod val="50000"/>
            </a:schemeClr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1480599" y="3827137"/>
            <a:ext cx="19540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accent2">
                    <a:lumMod val="50000"/>
                  </a:schemeClr>
                </a:solidFill>
                <a:latin typeface="ArialMT"/>
              </a:rPr>
              <a:t>Metal liner </a:t>
            </a:r>
          </a:p>
          <a:p>
            <a:pPr algn="ctr"/>
            <a:r>
              <a:rPr lang="en-US" i="1" dirty="0">
                <a:solidFill>
                  <a:schemeClr val="accent2">
                    <a:lumMod val="50000"/>
                  </a:schemeClr>
                </a:solidFill>
                <a:latin typeface="Arial-ItalicMT"/>
              </a:rPr>
              <a:t>B-field &lt; 5 </a:t>
            </a:r>
            <a:r>
              <a:rPr lang="en-US" i="1" dirty="0" err="1">
                <a:solidFill>
                  <a:schemeClr val="accent2">
                    <a:lumMod val="50000"/>
                  </a:schemeClr>
                </a:solidFill>
                <a:latin typeface="Arial-ItalicMT"/>
              </a:rPr>
              <a:t>mT</a:t>
            </a:r>
            <a:endParaRPr lang="en-US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1827439" y="2958238"/>
            <a:ext cx="1153339" cy="680056"/>
          </a:xfrm>
          <a:prstGeom prst="rect">
            <a:avLst/>
          </a:prstGeom>
          <a:solidFill>
            <a:schemeClr val="accent2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1982480" y="2981183"/>
            <a:ext cx="9338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Copper</a:t>
            </a:r>
            <a:endParaRPr lang="en-US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r>
              <a:rPr lang="en-US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cryostat</a:t>
            </a:r>
          </a:p>
        </p:txBody>
      </p:sp>
      <p:sp>
        <p:nvSpPr>
          <p:cNvPr id="29" name="Rectangle 28"/>
          <p:cNvSpPr/>
          <p:nvPr/>
        </p:nvSpPr>
        <p:spPr>
          <a:xfrm>
            <a:off x="67688" y="5448166"/>
            <a:ext cx="4617950" cy="4457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High-density poly base</a:t>
            </a:r>
          </a:p>
        </p:txBody>
      </p:sp>
      <p:sp>
        <p:nvSpPr>
          <p:cNvPr id="3" name="Rectangle 2"/>
          <p:cNvSpPr/>
          <p:nvPr/>
        </p:nvSpPr>
        <p:spPr>
          <a:xfrm>
            <a:off x="931044" y="4521856"/>
            <a:ext cx="29012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23 </a:t>
            </a:r>
            <a:r>
              <a:rPr lang="en-US" dirty="0" smtClean="0"/>
              <a:t>cm lead gamma ray shield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104349" y="699402"/>
            <a:ext cx="337797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Outer neutron shield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Radon barrier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Gamma ray shield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Inner neutron shield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Copper cans of cryostat system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4740" y="3681539"/>
            <a:ext cx="4308173" cy="272194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-28578" y="5929274"/>
            <a:ext cx="606745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Inner 1 cm of </a:t>
            </a:r>
            <a:r>
              <a:rPr lang="en-US" dirty="0" err="1">
                <a:solidFill>
                  <a:srgbClr val="000000"/>
                </a:solidFill>
              </a:rPr>
              <a:t>Pb</a:t>
            </a:r>
            <a:r>
              <a:rPr lang="en-US" dirty="0">
                <a:solidFill>
                  <a:srgbClr val="000000"/>
                </a:solidFill>
              </a:rPr>
              <a:t>: </a:t>
            </a:r>
            <a:r>
              <a:rPr lang="en-US" dirty="0">
                <a:solidFill>
                  <a:srgbClr val="000091"/>
                </a:solidFill>
              </a:rPr>
              <a:t>0.08 </a:t>
            </a:r>
            <a:r>
              <a:rPr lang="en-US" dirty="0" err="1">
                <a:solidFill>
                  <a:srgbClr val="000091"/>
                </a:solidFill>
              </a:rPr>
              <a:t>Bq</a:t>
            </a:r>
            <a:r>
              <a:rPr lang="en-US" dirty="0">
                <a:solidFill>
                  <a:srgbClr val="000091"/>
                </a:solidFill>
              </a:rPr>
              <a:t>/kg </a:t>
            </a:r>
            <a:r>
              <a:rPr lang="en-US" baseline="30000" dirty="0" smtClean="0">
                <a:solidFill>
                  <a:srgbClr val="000091"/>
                </a:solidFill>
              </a:rPr>
              <a:t>210</a:t>
            </a:r>
            <a:r>
              <a:rPr lang="en-US" dirty="0" smtClean="0">
                <a:solidFill>
                  <a:srgbClr val="000091"/>
                </a:solidFill>
              </a:rPr>
              <a:t>Pb</a:t>
            </a:r>
          </a:p>
          <a:p>
            <a:r>
              <a:rPr lang="en-US" dirty="0">
                <a:solidFill>
                  <a:srgbClr val="000091"/>
                </a:solidFill>
              </a:rPr>
              <a:t> </a:t>
            </a:r>
            <a:r>
              <a:rPr lang="en-US" dirty="0" smtClean="0">
                <a:solidFill>
                  <a:srgbClr val="000091"/>
                </a:solidFill>
              </a:rPr>
              <a:t>                               </a:t>
            </a:r>
            <a:r>
              <a:rPr lang="en-US" dirty="0">
                <a:solidFill>
                  <a:srgbClr val="000091"/>
                </a:solidFill>
              </a:rPr>
              <a:t>&lt; 0.4 </a:t>
            </a:r>
            <a:r>
              <a:rPr lang="en-US" dirty="0" err="1">
                <a:solidFill>
                  <a:srgbClr val="000091"/>
                </a:solidFill>
              </a:rPr>
              <a:t>mBq</a:t>
            </a:r>
            <a:r>
              <a:rPr lang="en-US" dirty="0">
                <a:solidFill>
                  <a:srgbClr val="000091"/>
                </a:solidFill>
              </a:rPr>
              <a:t>/kg U/</a:t>
            </a:r>
            <a:r>
              <a:rPr lang="en-US" dirty="0" err="1">
                <a:solidFill>
                  <a:srgbClr val="000091"/>
                </a:solidFill>
              </a:rPr>
              <a:t>Th</a:t>
            </a:r>
            <a:r>
              <a:rPr lang="en-US" dirty="0">
                <a:solidFill>
                  <a:srgbClr val="000091"/>
                </a:solidFill>
              </a:rPr>
              <a:t>/K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4774740" y="3268962"/>
            <a:ext cx="42566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Shield preassembled at the vendor’s facility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729128" y="2375417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Archaeological lead cast in assayed crucibles</a:t>
            </a:r>
          </a:p>
          <a:p>
            <a:r>
              <a:rPr lang="en-US" dirty="0"/>
              <a:t>All materials assayed by ICPMS and </a:t>
            </a:r>
            <a:r>
              <a:rPr lang="en-US" dirty="0" err="1"/>
              <a:t>HPGe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0704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5140</TotalTime>
  <Words>1873</Words>
  <Application>Microsoft Office PowerPoint</Application>
  <PresentationFormat>On-screen Show (4:3)</PresentationFormat>
  <Paragraphs>453</Paragraphs>
  <Slides>28</Slides>
  <Notes>1</Notes>
  <HiddenSlides>1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40" baseType="lpstr">
      <vt:lpstr>Arial</vt:lpstr>
      <vt:lpstr>Arial-ItalicMT</vt:lpstr>
      <vt:lpstr>ArialMT</vt:lpstr>
      <vt:lpstr>Calibri</vt:lpstr>
      <vt:lpstr>Calibri Light</vt:lpstr>
      <vt:lpstr>Cambria Math</vt:lpstr>
      <vt:lpstr>CMBX10</vt:lpstr>
      <vt:lpstr>CMR10</vt:lpstr>
      <vt:lpstr>CMSY10</vt:lpstr>
      <vt:lpstr>NimbusSanL-Bold</vt:lpstr>
      <vt:lpstr>Times New Roman</vt:lpstr>
      <vt:lpstr>Office Theme</vt:lpstr>
      <vt:lpstr>The SuperCDMS Experiment Overview </vt:lpstr>
      <vt:lpstr>Outlook</vt:lpstr>
      <vt:lpstr>Composition of matter  in the universe</vt:lpstr>
      <vt:lpstr>Detection of the dark matter</vt:lpstr>
      <vt:lpstr>Weakly Interacting Massive Particles (WIMPs) </vt:lpstr>
      <vt:lpstr>PowerPoint Presentation</vt:lpstr>
      <vt:lpstr>PowerPoint Presentation</vt:lpstr>
      <vt:lpstr>PowerPoint Presentation</vt:lpstr>
      <vt:lpstr>Low-background lead/poly shield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SuperCDMS projected WIMP sensitivity</vt:lpstr>
      <vt:lpstr>SuperCDMS: A broadband DM search</vt:lpstr>
      <vt:lpstr>SuperCDMS installation in progress</vt:lpstr>
      <vt:lpstr>PowerPoint Presentation</vt:lpstr>
      <vt:lpstr>PowerPoint Presentation</vt:lpstr>
      <vt:lpstr>Backup</vt:lpstr>
      <vt:lpstr>Low-background lead/poly shield</vt:lpstr>
      <vt:lpstr>SNOLAB backgrounds</vt:lpstr>
      <vt:lpstr>PowerPoint Presentation</vt:lpstr>
      <vt:lpstr>PowerPoint Presentation</vt:lpstr>
      <vt:lpstr>SuperCDMS installation in progress</vt:lpstr>
      <vt:lpstr>SuperCDMS test facilities</vt:lpstr>
      <vt:lpstr>SuperCDMS test facilities</vt:lpstr>
      <vt:lpstr>SuperCDMS, waveforms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Ruslan Podviyanuk</dc:creator>
  <cp:lastModifiedBy>Ruslan Podviyanuk</cp:lastModifiedBy>
  <cp:revision>813</cp:revision>
  <dcterms:created xsi:type="dcterms:W3CDTF">2019-03-29T15:25:20Z</dcterms:created>
  <dcterms:modified xsi:type="dcterms:W3CDTF">2022-05-11T03:01:27Z</dcterms:modified>
</cp:coreProperties>
</file>